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18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5" r:id="rId11"/>
    <p:sldId id="274" r:id="rId12"/>
    <p:sldId id="282" r:id="rId13"/>
    <p:sldId id="276" r:id="rId14"/>
    <p:sldId id="277" r:id="rId15"/>
    <p:sldId id="278" r:id="rId16"/>
    <p:sldId id="279" r:id="rId17"/>
    <p:sldId id="285" r:id="rId18"/>
    <p:sldId id="287" r:id="rId19"/>
    <p:sldId id="288" r:id="rId20"/>
    <p:sldId id="289" r:id="rId21"/>
    <p:sldId id="290" r:id="rId22"/>
    <p:sldId id="293" r:id="rId23"/>
    <p:sldId id="291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2" r:id="rId32"/>
    <p:sldId id="303" r:id="rId33"/>
    <p:sldId id="305" r:id="rId34"/>
    <p:sldId id="306" r:id="rId35"/>
    <p:sldId id="311" r:id="rId36"/>
    <p:sldId id="312" r:id="rId37"/>
    <p:sldId id="307" r:id="rId38"/>
    <p:sldId id="308" r:id="rId39"/>
    <p:sldId id="309" r:id="rId40"/>
    <p:sldId id="313" r:id="rId41"/>
    <p:sldId id="314" r:id="rId42"/>
    <p:sldId id="315" r:id="rId43"/>
    <p:sldId id="316" r:id="rId44"/>
    <p:sldId id="31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86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6CE82-E986-4106-8206-78C4EF5FC60B}" type="datetimeFigureOut">
              <a:rPr lang="en-US" smtClean="0"/>
              <a:pPr/>
              <a:t>9/28/2020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1271C-BA01-407A-AC56-A30416EC9A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8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5.jpeg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7845D913-B0B1-4424-9EAA-7629415985B1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121859" name="Picture 2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305904" y="899338"/>
            <a:ext cx="3656425" cy="31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97756"/>
            <a:ext cx="4236201" cy="7827896"/>
          </a:xfrm>
          <a:noFill/>
          <a:ln/>
        </p:spPr>
        <p:txBody>
          <a:bodyPr/>
          <a:lstStyle/>
          <a:p>
            <a:r>
              <a:rPr lang="en-US" sz="2000" b="1" smtClean="0"/>
              <a:t>Property Editor – Axis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You can edit any graphical</a:t>
            </a:r>
          </a:p>
          <a:p>
            <a:r>
              <a:rPr lang="en-US" smtClean="0"/>
              <a:t>object on a figure window</a:t>
            </a:r>
          </a:p>
          <a:p>
            <a:r>
              <a:rPr lang="en-US" smtClean="0"/>
              <a:t>by using the Property Editor.</a:t>
            </a:r>
          </a:p>
          <a:p>
            <a:r>
              <a:rPr lang="en-US" smtClean="0"/>
              <a:t>The Property Editor allows</a:t>
            </a:r>
          </a:p>
          <a:p>
            <a:r>
              <a:rPr lang="en-US" smtClean="0"/>
              <a:t>you to edit properties that are </a:t>
            </a:r>
          </a:p>
          <a:p>
            <a:r>
              <a:rPr lang="en-US" smtClean="0"/>
              <a:t>specific to the graphical object </a:t>
            </a:r>
          </a:p>
          <a:p>
            <a:r>
              <a:rPr lang="en-US" smtClean="0"/>
              <a:t>that you selected. The example </a:t>
            </a:r>
          </a:p>
          <a:p>
            <a:r>
              <a:rPr lang="en-US" smtClean="0"/>
              <a:t>on this page highlights the </a:t>
            </a:r>
          </a:p>
          <a:p>
            <a:r>
              <a:rPr lang="en-US" smtClean="0"/>
              <a:t>properties of the axes in this </a:t>
            </a:r>
          </a:p>
          <a:p>
            <a:r>
              <a:rPr lang="en-US" smtClean="0"/>
              <a:t>figure window. </a:t>
            </a:r>
          </a:p>
        </p:txBody>
      </p:sp>
      <p:sp>
        <p:nvSpPr>
          <p:cNvPr id="4751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6425" y="376238"/>
            <a:ext cx="2197100" cy="1647825"/>
          </a:xfrm>
          <a:ln/>
          <a:effectLst>
            <a:outerShdw dist="107763" dir="2700000" algn="ctr" rotWithShape="0">
              <a:schemeClr val="tx1"/>
            </a:outerShdw>
          </a:effectLst>
        </p:spPr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0755" y="3864960"/>
            <a:ext cx="6137285" cy="5009970"/>
            <a:chOff x="528" y="2499"/>
            <a:chExt cx="4116" cy="3309"/>
          </a:xfrm>
        </p:grpSpPr>
        <p:pic>
          <p:nvPicPr>
            <p:cNvPr id="121863" name="Picture 7" descr="Image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21" y="2736"/>
              <a:ext cx="2386" cy="3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28" y="2787"/>
              <a:ext cx="1104" cy="475"/>
              <a:chOff x="192" y="2802"/>
              <a:chExt cx="1008" cy="462"/>
            </a:xfrm>
          </p:grpSpPr>
          <p:sp>
            <p:nvSpPr>
              <p:cNvPr id="121871" name="Text Box 9"/>
              <p:cNvSpPr txBox="1">
                <a:spLocks noChangeArrowheads="1"/>
              </p:cNvSpPr>
              <p:nvPr/>
            </p:nvSpPr>
            <p:spPr bwMode="auto">
              <a:xfrm>
                <a:off x="192" y="2802"/>
                <a:ext cx="838" cy="1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4876" tIns="47440" rIns="94876" bIns="47440" anchor="ctr">
                <a:spAutoFit/>
              </a:bodyPr>
              <a:lstStyle/>
              <a:p>
                <a:pPr defTabSz="949325" ea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10000"/>
                  </a:spcAft>
                  <a:buFont typeface="Arial" charset="0"/>
                  <a:buNone/>
                </a:pPr>
                <a:r>
                  <a:rPr lang="en-US" sz="1400">
                    <a:latin typeface="Arial" charset="0"/>
                  </a:rPr>
                  <a:t>Tree of objects</a:t>
                </a:r>
              </a:p>
            </p:txBody>
          </p:sp>
          <p:sp>
            <p:nvSpPr>
              <p:cNvPr id="121872" name="Line 10"/>
              <p:cNvSpPr>
                <a:spLocks noChangeShapeType="1"/>
              </p:cNvSpPr>
              <p:nvPr/>
            </p:nvSpPr>
            <p:spPr bwMode="auto">
              <a:xfrm>
                <a:off x="720" y="3024"/>
                <a:ext cx="48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4876" tIns="47440" rIns="94876" bIns="47440" anchor="ctr"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640" y="2499"/>
              <a:ext cx="883" cy="523"/>
              <a:chOff x="2784" y="2662"/>
              <a:chExt cx="883" cy="523"/>
            </a:xfrm>
          </p:grpSpPr>
          <p:sp>
            <p:nvSpPr>
              <p:cNvPr id="121869" name="Text Box 12"/>
              <p:cNvSpPr txBox="1">
                <a:spLocks noChangeArrowheads="1"/>
              </p:cNvSpPr>
              <p:nvPr/>
            </p:nvSpPr>
            <p:spPr bwMode="auto">
              <a:xfrm>
                <a:off x="2784" y="2662"/>
                <a:ext cx="883" cy="1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4876" tIns="47440" rIns="94876" bIns="47440" anchor="ctr">
                <a:spAutoFit/>
              </a:bodyPr>
              <a:lstStyle/>
              <a:p>
                <a:pPr defTabSz="949325" ea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10000"/>
                  </a:spcAft>
                  <a:buFont typeface="Arial" charset="0"/>
                  <a:buNone/>
                </a:pPr>
                <a:r>
                  <a:rPr lang="en-US" sz="1400">
                    <a:latin typeface="Arial" charset="0"/>
                  </a:rPr>
                  <a:t>Edited objects</a:t>
                </a:r>
              </a:p>
            </p:txBody>
          </p:sp>
          <p:cxnSp>
            <p:nvCxnSpPr>
              <p:cNvPr id="121870" name="AutoShape 13"/>
              <p:cNvCxnSpPr>
                <a:cxnSpLocks noChangeShapeType="1"/>
              </p:cNvCxnSpPr>
              <p:nvPr/>
            </p:nvCxnSpPr>
            <p:spPr bwMode="auto">
              <a:xfrm>
                <a:off x="3448" y="2838"/>
                <a:ext cx="0" cy="3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792" y="4902"/>
              <a:ext cx="852" cy="522"/>
              <a:chOff x="3792" y="4902"/>
              <a:chExt cx="852" cy="522"/>
            </a:xfrm>
          </p:grpSpPr>
          <p:sp>
            <p:nvSpPr>
              <p:cNvPr id="121867" name="Text Box 15"/>
              <p:cNvSpPr txBox="1">
                <a:spLocks noChangeArrowheads="1"/>
              </p:cNvSpPr>
              <p:nvPr/>
            </p:nvSpPr>
            <p:spPr bwMode="auto">
              <a:xfrm flipH="1">
                <a:off x="4022" y="4902"/>
                <a:ext cx="622" cy="3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4876" tIns="47440" rIns="94876" bIns="47440" anchor="ctr">
                <a:spAutoFit/>
              </a:bodyPr>
              <a:lstStyle/>
              <a:p>
                <a:pPr defTabSz="949325" ea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10000"/>
                  </a:spcAft>
                  <a:buFont typeface="Arial" charset="0"/>
                  <a:buNone/>
                </a:pPr>
                <a:r>
                  <a:rPr lang="en-US" sz="1400">
                    <a:latin typeface="Arial" charset="0"/>
                  </a:rPr>
                  <a:t>Help </a:t>
                </a:r>
              </a:p>
              <a:p>
                <a:pPr defTabSz="949325" ea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10000"/>
                  </a:spcAft>
                  <a:buFont typeface="Arial" charset="0"/>
                  <a:buNone/>
                </a:pPr>
                <a:r>
                  <a:rPr lang="en-US" sz="1400">
                    <a:latin typeface="Arial" charset="0"/>
                  </a:rPr>
                  <a:t>for object</a:t>
                </a:r>
              </a:p>
            </p:txBody>
          </p:sp>
          <p:sp>
            <p:nvSpPr>
              <p:cNvPr id="121868" name="Line 16"/>
              <p:cNvSpPr>
                <a:spLocks noChangeShapeType="1"/>
              </p:cNvSpPr>
              <p:nvPr/>
            </p:nvSpPr>
            <p:spPr bwMode="auto">
              <a:xfrm flipH="1">
                <a:off x="3792" y="5136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4876" tIns="47440" rIns="94876" bIns="47440" anchor="ctr">
                <a:spAutoFit/>
              </a:bodyPr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02AA64CA-5158-499A-8695-147F6D2448B8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6425" y="376238"/>
            <a:ext cx="2197100" cy="1647825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97756"/>
            <a:ext cx="4236201" cy="7827896"/>
          </a:xfrm>
          <a:noFill/>
          <a:ln/>
        </p:spPr>
        <p:txBody>
          <a:bodyPr/>
          <a:lstStyle/>
          <a:p>
            <a:r>
              <a:rPr lang="en-US" sz="2000" b="1" smtClean="0"/>
              <a:t>Specialized Plotting Routines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7510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542" y="2174498"/>
            <a:ext cx="4734294" cy="28223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</p:pic>
      <p:sp>
        <p:nvSpPr>
          <p:cNvPr id="175110" name="Text Box 5"/>
          <p:cNvSpPr txBox="1">
            <a:spLocks noChangeArrowheads="1"/>
          </p:cNvSpPr>
          <p:nvPr/>
        </p:nvSpPr>
        <p:spPr bwMode="auto">
          <a:xfrm>
            <a:off x="4876837" y="2143787"/>
            <a:ext cx="1400298" cy="13884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94890" tIns="47446" rIns="94890" bIns="47446">
            <a:spAutoFit/>
          </a:bodyPr>
          <a:lstStyle/>
          <a:p>
            <a:pPr defTabSz="949325" eaLnBrk="0" hangingPunct="0">
              <a:spcBef>
                <a:spcPct val="0"/>
              </a:spcBef>
            </a:pPr>
            <a:r>
              <a:rPr lang="en-US" sz="1200" b="1">
                <a:latin typeface="Courier New" pitchFamily="49" charset="0"/>
              </a:rPr>
              <a:t>&gt;&gt; help bar</a:t>
            </a:r>
          </a:p>
          <a:p>
            <a:pPr defTabSz="949325" eaLnBrk="0" hangingPunct="0">
              <a:spcBef>
                <a:spcPct val="0"/>
              </a:spcBef>
            </a:pPr>
            <a:r>
              <a:rPr lang="en-US" sz="1200" b="1">
                <a:latin typeface="Courier New" pitchFamily="49" charset="0"/>
              </a:rPr>
              <a:t>&gt;&gt; help bar3h</a:t>
            </a:r>
          </a:p>
          <a:p>
            <a:pPr defTabSz="949325" eaLnBrk="0" hangingPunct="0">
              <a:spcBef>
                <a:spcPct val="0"/>
              </a:spcBef>
            </a:pPr>
            <a:r>
              <a:rPr lang="en-US" sz="1200" b="1">
                <a:latin typeface="Courier New" pitchFamily="49" charset="0"/>
              </a:rPr>
              <a:t>&gt;&gt; help hist</a:t>
            </a:r>
          </a:p>
          <a:p>
            <a:pPr defTabSz="949325" eaLnBrk="0" hangingPunct="0">
              <a:spcBef>
                <a:spcPct val="0"/>
              </a:spcBef>
            </a:pPr>
            <a:r>
              <a:rPr lang="en-US" sz="1200" b="1">
                <a:latin typeface="Courier New" pitchFamily="49" charset="0"/>
              </a:rPr>
              <a:t>&gt;&gt; help area</a:t>
            </a:r>
          </a:p>
          <a:p>
            <a:pPr defTabSz="949325" eaLnBrk="0" hangingPunct="0">
              <a:spcBef>
                <a:spcPct val="0"/>
              </a:spcBef>
            </a:pPr>
            <a:r>
              <a:rPr lang="en-US" sz="1200" b="1">
                <a:latin typeface="Courier New" pitchFamily="49" charset="0"/>
              </a:rPr>
              <a:t>&gt;&gt; help pie3</a:t>
            </a:r>
          </a:p>
          <a:p>
            <a:pPr defTabSz="949325" eaLnBrk="0" hangingPunct="0">
              <a:spcBef>
                <a:spcPct val="0"/>
              </a:spcBef>
            </a:pPr>
            <a:r>
              <a:rPr lang="en-US" sz="1200" b="1">
                <a:latin typeface="Courier New" pitchFamily="49" charset="0"/>
              </a:rPr>
              <a:t>&gt;&gt; help rose</a:t>
            </a:r>
          </a:p>
          <a:p>
            <a:pPr defTabSz="949325" eaLnBrk="0" hangingPunct="0">
              <a:spcBef>
                <a:spcPct val="0"/>
              </a:spcBef>
            </a:pPr>
            <a:endParaRPr lang="en-US" sz="1200" b="1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1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 </a:t>
            </a:r>
            <a:fld id="{592994FE-7594-4FDF-8033-9654BCA137B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6425" y="376238"/>
            <a:ext cx="2197100" cy="1647825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75822"/>
            <a:ext cx="5509463" cy="7868840"/>
          </a:xfrm>
          <a:noFill/>
          <a:ln/>
        </p:spPr>
        <p:txBody>
          <a:bodyPr/>
          <a:lstStyle/>
          <a:p>
            <a:r>
              <a:rPr lang="en-US" sz="2000" b="1" smtClean="0"/>
              <a:t>Specialized Plotting Routines </a:t>
            </a:r>
          </a:p>
          <a:p>
            <a:r>
              <a:rPr lang="en-US" sz="2000" b="1" smtClean="0"/>
              <a:t>(Continued)</a:t>
            </a:r>
            <a:endParaRPr lang="en-US" smtClean="0"/>
          </a:p>
          <a:p>
            <a:endParaRPr lang="en-US" smtClean="0"/>
          </a:p>
        </p:txBody>
      </p:sp>
      <p:pic>
        <p:nvPicPr>
          <p:cNvPr id="17613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613" y="2247614"/>
            <a:ext cx="4662223" cy="27550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</p:pic>
      <p:sp>
        <p:nvSpPr>
          <p:cNvPr id="176134" name="Text Box 5"/>
          <p:cNvSpPr txBox="1">
            <a:spLocks noChangeArrowheads="1"/>
          </p:cNvSpPr>
          <p:nvPr/>
        </p:nvSpPr>
        <p:spPr bwMode="auto">
          <a:xfrm>
            <a:off x="5035393" y="2180347"/>
            <a:ext cx="1586246" cy="15731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94890" tIns="47446" rIns="94890" bIns="47446">
            <a:spAutoFit/>
          </a:bodyPr>
          <a:lstStyle/>
          <a:p>
            <a:pPr defTabSz="949325">
              <a:spcBef>
                <a:spcPct val="0"/>
              </a:spcBef>
            </a:pPr>
            <a:r>
              <a:rPr lang="en-US" sz="1200" b="1">
                <a:latin typeface="Courier New" pitchFamily="49" charset="0"/>
              </a:rPr>
              <a:t>&gt;&gt; help stairs</a:t>
            </a:r>
          </a:p>
          <a:p>
            <a:pPr defTabSz="949325">
              <a:spcBef>
                <a:spcPct val="0"/>
              </a:spcBef>
            </a:pPr>
            <a:r>
              <a:rPr lang="en-US" sz="1200" b="1">
                <a:latin typeface="Courier New" pitchFamily="49" charset="0"/>
              </a:rPr>
              <a:t>&gt;&gt; help stem3</a:t>
            </a:r>
          </a:p>
          <a:p>
            <a:pPr defTabSz="949325">
              <a:spcBef>
                <a:spcPct val="0"/>
              </a:spcBef>
            </a:pPr>
            <a:r>
              <a:rPr lang="en-US" sz="1200" b="1">
                <a:latin typeface="Courier New" pitchFamily="49" charset="0"/>
              </a:rPr>
              <a:t>&gt;&gt; help contour</a:t>
            </a:r>
          </a:p>
          <a:p>
            <a:pPr defTabSz="949325">
              <a:spcBef>
                <a:spcPct val="0"/>
              </a:spcBef>
            </a:pPr>
            <a:r>
              <a:rPr lang="en-US" sz="1200" b="1">
                <a:latin typeface="Courier New" pitchFamily="49" charset="0"/>
              </a:rPr>
              <a:t>&gt;&gt; help quiver</a:t>
            </a:r>
          </a:p>
          <a:p>
            <a:pPr defTabSz="949325">
              <a:spcBef>
                <a:spcPct val="0"/>
              </a:spcBef>
            </a:pPr>
            <a:r>
              <a:rPr lang="en-US" sz="1200" b="1">
                <a:latin typeface="Courier New" pitchFamily="49" charset="0"/>
              </a:rPr>
              <a:t>&gt;&gt; help polar</a:t>
            </a:r>
          </a:p>
          <a:p>
            <a:pPr defTabSz="949325">
              <a:spcBef>
                <a:spcPct val="0"/>
              </a:spcBef>
            </a:pPr>
            <a:r>
              <a:rPr lang="en-US" sz="1200" b="1">
                <a:latin typeface="Courier New" pitchFamily="49" charset="0"/>
              </a:rPr>
              <a:t>&gt;&gt; help compass</a:t>
            </a:r>
          </a:p>
          <a:p>
            <a:pPr defTabSz="949325">
              <a:spcBef>
                <a:spcPct val="0"/>
              </a:spcBef>
            </a:pPr>
            <a:r>
              <a:rPr lang="en-US" sz="1200" b="1">
                <a:latin typeface="Courier New" pitchFamily="49" charset="0"/>
              </a:rPr>
              <a:t>&gt;&gt; help feather</a:t>
            </a:r>
          </a:p>
          <a:p>
            <a:pPr defTabSz="949325">
              <a:spcBef>
                <a:spcPct val="0"/>
              </a:spcBef>
            </a:pPr>
            <a:endParaRPr lang="en-US" sz="1200" b="1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0" y="6429375"/>
            <a:ext cx="4572000" cy="2762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72375" y="6429375"/>
            <a:ext cx="1214438" cy="2762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429684" cy="571504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00108"/>
            <a:ext cx="8429684" cy="5095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0" y="6429375"/>
            <a:ext cx="4572000" cy="2762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72375" y="6429375"/>
            <a:ext cx="1214438" cy="2762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928670"/>
            <a:ext cx="4138642" cy="5286412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0"/>
            <a:ext cx="4138642" cy="5286412"/>
          </a:xfrm>
        </p:spPr>
        <p:txBody>
          <a:bodyPr/>
          <a:lstStyle>
            <a:lvl1pPr marL="0" indent="0">
              <a:buFont typeface="Arial" pitchFamily="34" charset="0"/>
              <a:buNone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429684" cy="571504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0" y="6429375"/>
            <a:ext cx="4572000" cy="2762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72375" y="6429375"/>
            <a:ext cx="1214438" cy="2762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429684" cy="571504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0" y="6429375"/>
            <a:ext cx="4572000" cy="2762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72375" y="6429375"/>
            <a:ext cx="1214438" cy="2762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0" y="6429375"/>
            <a:ext cx="4572000" cy="2762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72375" y="6429375"/>
            <a:ext cx="1214438" cy="2762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7714450-33C5-4E10-8890-78E447480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CENG 241 Scientific Computing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391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GUI property browser &amp; editor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6418" y="762000"/>
            <a:ext cx="386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n-lt"/>
              </a:rPr>
              <a:t>Access from the figure’s </a:t>
            </a:r>
            <a:r>
              <a:rPr lang="en-GB" sz="2000" b="1" dirty="0" smtClean="0">
                <a:latin typeface="+mn-lt"/>
              </a:rPr>
              <a:t>view</a:t>
            </a:r>
            <a:r>
              <a:rPr lang="en-GB" sz="2000" dirty="0" smtClean="0">
                <a:latin typeface="+mn-lt"/>
              </a:rPr>
              <a:t> menu</a:t>
            </a:r>
          </a:p>
        </p:txBody>
      </p:sp>
      <p:pic>
        <p:nvPicPr>
          <p:cNvPr id="3075" name="Picture 3" descr="D:\TEACHING\matlab-course\figures\figure-property-edito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199"/>
            <a:ext cx="7696200" cy="5308833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838200" y="1219200"/>
            <a:ext cx="9906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Subplots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GB" sz="2400" b="1">
                <a:latin typeface="Courier New" pitchFamily="49" charset="0"/>
              </a:rPr>
              <a:t>subplot(m,n,p)</a:t>
            </a:r>
            <a:r>
              <a:rPr lang="en-GB" sz="2400"/>
              <a:t> : create a subplot in an array of axes</a:t>
            </a:r>
          </a:p>
          <a:p>
            <a:endParaRPr lang="en-GB" sz="2400"/>
          </a:p>
          <a:p>
            <a:endParaRPr lang="en-GB" sz="2400"/>
          </a:p>
          <a:p>
            <a:endParaRPr lang="en-GB" sz="2400"/>
          </a:p>
          <a:p>
            <a:pPr>
              <a:buFontTx/>
              <a:buNone/>
            </a:pPr>
            <a:r>
              <a:rPr lang="en-GB" sz="2000" b="1">
                <a:latin typeface="Courier New" pitchFamily="49" charset="0"/>
              </a:rPr>
              <a:t>&gt;&gt; subplot(2,3,1);</a:t>
            </a:r>
          </a:p>
          <a:p>
            <a:pPr>
              <a:buFontTx/>
              <a:buNone/>
            </a:pPr>
            <a:endParaRPr lang="en-GB" sz="2400"/>
          </a:p>
          <a:p>
            <a:pPr>
              <a:buFontTx/>
              <a:buNone/>
            </a:pPr>
            <a:r>
              <a:rPr lang="en-GB" sz="2000" b="1">
                <a:latin typeface="Courier New" pitchFamily="49" charset="0"/>
              </a:rPr>
              <a:t>&gt;&gt; subplot(2,3,4);</a:t>
            </a:r>
            <a:endParaRPr lang="en-US" sz="2000" b="1">
              <a:latin typeface="Courier New" pitchFamily="49" charset="0"/>
            </a:endParaRPr>
          </a:p>
        </p:txBody>
      </p:sp>
      <p:pic>
        <p:nvPicPr>
          <p:cNvPr id="14340" name="Picture 4" descr="subplo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708400" y="2100263"/>
            <a:ext cx="4762500" cy="4208462"/>
          </a:xfrm>
          <a:noFill/>
          <a:ln>
            <a:solidFill>
              <a:schemeClr val="tx1"/>
            </a:solidFill>
          </a:ln>
        </p:spPr>
      </p:pic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3276600" y="3141663"/>
            <a:ext cx="151130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3276600" y="4005263"/>
            <a:ext cx="1439863" cy="1223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348" name="AutoShape 12"/>
          <p:cNvSpPr>
            <a:spLocks/>
          </p:cNvSpPr>
          <p:nvPr/>
        </p:nvSpPr>
        <p:spPr bwMode="auto">
          <a:xfrm>
            <a:off x="8101013" y="3068638"/>
            <a:ext cx="576262" cy="2881312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rgbClr val="99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656638" y="431323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800000"/>
                </a:solidFill>
              </a:rPr>
              <a:t>m</a:t>
            </a:r>
            <a:endParaRPr lang="en-US" b="1">
              <a:solidFill>
                <a:srgbClr val="800000"/>
              </a:solidFill>
            </a:endParaRPr>
          </a:p>
        </p:txBody>
      </p:sp>
      <p:sp>
        <p:nvSpPr>
          <p:cNvPr id="14350" name="AutoShape 14"/>
          <p:cNvSpPr>
            <a:spLocks/>
          </p:cNvSpPr>
          <p:nvPr/>
        </p:nvSpPr>
        <p:spPr bwMode="auto">
          <a:xfrm rot="5400000">
            <a:off x="5903912" y="4400551"/>
            <a:ext cx="576263" cy="3529012"/>
          </a:xfrm>
          <a:prstGeom prst="rightBrace">
            <a:avLst>
              <a:gd name="adj1" fmla="val 51033"/>
              <a:gd name="adj2" fmla="val 50000"/>
            </a:avLst>
          </a:prstGeom>
          <a:noFill/>
          <a:ln w="25400">
            <a:solidFill>
              <a:srgbClr val="99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011863" y="6375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800000"/>
                </a:solidFill>
              </a:rPr>
              <a:t>n</a:t>
            </a:r>
            <a:endParaRPr lang="en-US" b="1">
              <a:solidFill>
                <a:srgbClr val="800000"/>
              </a:solidFill>
            </a:endParaRP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572000" y="3068638"/>
            <a:ext cx="596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800000"/>
                </a:solidFill>
              </a:rPr>
              <a:t>P=1</a:t>
            </a:r>
            <a:endParaRPr lang="en-US" b="1">
              <a:solidFill>
                <a:srgbClr val="800000"/>
              </a:solidFill>
            </a:endParaRP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867400" y="3062288"/>
            <a:ext cx="596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800000"/>
                </a:solidFill>
              </a:rPr>
              <a:t>P=2</a:t>
            </a:r>
            <a:endParaRPr lang="en-US" b="1">
              <a:solidFill>
                <a:srgbClr val="800000"/>
              </a:solidFill>
            </a:endParaRP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7215188" y="3068638"/>
            <a:ext cx="596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800000"/>
                </a:solidFill>
              </a:rPr>
              <a:t>P=3</a:t>
            </a:r>
            <a:endParaRPr lang="en-US" b="1">
              <a:solidFill>
                <a:srgbClr val="800000"/>
              </a:solidFill>
            </a:endParaRP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4572000" y="471805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800000"/>
                </a:solidFill>
              </a:rPr>
              <a:t>P=4</a:t>
            </a:r>
            <a:endParaRPr lang="en-US" b="1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Adding Text to Figures</a:t>
            </a:r>
            <a:endParaRPr lang="en-US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axis labels and title can be added via convenient functions:</a:t>
            </a:r>
          </a:p>
          <a:p>
            <a:pPr lvl="1">
              <a:buFontTx/>
              <a:buNone/>
            </a:pPr>
            <a:r>
              <a:rPr lang="en-GB" sz="2000" b="1" dirty="0">
                <a:latin typeface="Courier New" pitchFamily="49" charset="0"/>
              </a:rPr>
              <a:t>&gt;&gt; </a:t>
            </a:r>
            <a:r>
              <a:rPr lang="en-GB" sz="2000" b="1" dirty="0" err="1">
                <a:latin typeface="Courier New" pitchFamily="49" charset="0"/>
              </a:rPr>
              <a:t>xlabel</a:t>
            </a:r>
            <a:r>
              <a:rPr lang="en-GB" sz="2000" b="1" dirty="0">
                <a:latin typeface="Courier New" pitchFamily="49" charset="0"/>
              </a:rPr>
              <a:t>('x-axis label text')</a:t>
            </a:r>
          </a:p>
          <a:p>
            <a:pPr lvl="1">
              <a:buFontTx/>
              <a:buNone/>
            </a:pPr>
            <a:r>
              <a:rPr lang="en-GB" sz="2000" b="1" dirty="0">
                <a:latin typeface="Courier New" pitchFamily="49" charset="0"/>
              </a:rPr>
              <a:t>&gt;&gt; </a:t>
            </a:r>
            <a:r>
              <a:rPr lang="en-GB" sz="2000" b="1" dirty="0" err="1">
                <a:latin typeface="Courier New" pitchFamily="49" charset="0"/>
              </a:rPr>
              <a:t>ylabel</a:t>
            </a:r>
            <a:r>
              <a:rPr lang="en-GB" sz="2000" b="1" dirty="0">
                <a:latin typeface="Courier New" pitchFamily="49" charset="0"/>
              </a:rPr>
              <a:t>('y-axis label text')</a:t>
            </a:r>
          </a:p>
          <a:p>
            <a:pPr lvl="1">
              <a:buFontTx/>
              <a:buNone/>
            </a:pPr>
            <a:r>
              <a:rPr lang="en-GB" sz="2000" b="1" dirty="0">
                <a:latin typeface="Courier New" pitchFamily="49" charset="0"/>
              </a:rPr>
              <a:t>&gt;&gt; title('title text')</a:t>
            </a:r>
          </a:p>
          <a:p>
            <a:r>
              <a:rPr lang="en-GB" dirty="0"/>
              <a:t>Legends for line or symbol types are added via the </a:t>
            </a:r>
            <a:r>
              <a:rPr lang="en-GB" b="1" dirty="0"/>
              <a:t>legend</a:t>
            </a:r>
            <a:r>
              <a:rPr lang="en-GB" dirty="0"/>
              <a:t> function:</a:t>
            </a:r>
          </a:p>
          <a:p>
            <a:pPr lvl="1">
              <a:buFontTx/>
              <a:buNone/>
            </a:pPr>
            <a:r>
              <a:rPr lang="en-GB" sz="2000" b="1" dirty="0">
                <a:latin typeface="Courier New" pitchFamily="49" charset="0"/>
              </a:rPr>
              <a:t>&gt;&gt; legend('line 1 </a:t>
            </a:r>
            <a:r>
              <a:rPr lang="en-GB" sz="2000" b="1" dirty="0" err="1">
                <a:latin typeface="Courier New" pitchFamily="49" charset="0"/>
              </a:rPr>
              <a:t>caption','line</a:t>
            </a:r>
            <a:r>
              <a:rPr lang="en-GB" sz="2000" b="1" dirty="0">
                <a:latin typeface="Courier New" pitchFamily="49" charset="0"/>
              </a:rPr>
              <a:t> 2 caption</a:t>
            </a:r>
            <a:r>
              <a:rPr lang="en-GB" sz="2000" b="1" dirty="0" smtClean="0">
                <a:latin typeface="Courier New" pitchFamily="49" charset="0"/>
              </a:rPr>
              <a:t>',…)</a:t>
            </a:r>
          </a:p>
          <a:p>
            <a:r>
              <a:rPr lang="en-GB" dirty="0" smtClean="0"/>
              <a:t>Legend labels are given in the order lines were plotted</a:t>
            </a:r>
            <a:endParaRPr lang="en-GB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‘Handle’ </a:t>
            </a:r>
            <a:r>
              <a:rPr lang="en-GB" b="1" dirty="0"/>
              <a:t>Graphics</a:t>
            </a:r>
            <a:endParaRPr lang="en-US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929188"/>
          </a:xfrm>
        </p:spPr>
        <p:txBody>
          <a:bodyPr/>
          <a:lstStyle/>
          <a:p>
            <a:r>
              <a:rPr lang="en-GB" dirty="0"/>
              <a:t>MATLAB uses a hierarchical graphics model</a:t>
            </a:r>
          </a:p>
          <a:p>
            <a:pPr lvl="1"/>
            <a:r>
              <a:rPr lang="en-GB" dirty="0"/>
              <a:t>Graphics objects organised according to their dependencies: e.g. </a:t>
            </a:r>
            <a:r>
              <a:rPr lang="en-GB" b="1" dirty="0"/>
              <a:t>lines</a:t>
            </a:r>
            <a:r>
              <a:rPr lang="en-GB" dirty="0"/>
              <a:t> must be plotted on </a:t>
            </a:r>
            <a:r>
              <a:rPr lang="en-GB" b="1" dirty="0"/>
              <a:t>axes</a:t>
            </a:r>
            <a:r>
              <a:rPr lang="en-GB" dirty="0"/>
              <a:t>, </a:t>
            </a:r>
            <a:r>
              <a:rPr lang="en-GB" b="1" dirty="0"/>
              <a:t>axes</a:t>
            </a:r>
            <a:r>
              <a:rPr lang="en-GB" dirty="0"/>
              <a:t> must be positioned on </a:t>
            </a:r>
            <a:r>
              <a:rPr lang="en-GB" b="1" dirty="0"/>
              <a:t>figures</a:t>
            </a:r>
            <a:endParaRPr lang="en-GB" dirty="0"/>
          </a:p>
          <a:p>
            <a:pPr lvl="1"/>
            <a:r>
              <a:rPr lang="en-GB" dirty="0"/>
              <a:t>Every object has a unique identifier, or handle</a:t>
            </a:r>
          </a:p>
          <a:p>
            <a:pPr lvl="2"/>
            <a:r>
              <a:rPr lang="en-GB" dirty="0"/>
              <a:t>Handles are returned by </a:t>
            </a:r>
            <a:r>
              <a:rPr lang="en-GB" dirty="0" smtClean="0"/>
              <a:t>the creating </a:t>
            </a:r>
            <a:r>
              <a:rPr lang="en-GB" dirty="0"/>
              <a:t>function</a:t>
            </a:r>
          </a:p>
          <a:p>
            <a:pPr lvl="3">
              <a:spcBef>
                <a:spcPct val="35000"/>
              </a:spcBef>
              <a:spcAft>
                <a:spcPct val="25000"/>
              </a:spcAft>
            </a:pPr>
            <a:r>
              <a:rPr lang="en-GB" b="1" dirty="0" err="1" smtClean="0">
                <a:latin typeface="Courier New" pitchFamily="49" charset="0"/>
              </a:rPr>
              <a:t>ax</a:t>
            </a:r>
            <a:r>
              <a:rPr lang="en-GB" b="1" dirty="0" smtClean="0">
                <a:latin typeface="Courier New" pitchFamily="49" charset="0"/>
              </a:rPr>
              <a:t> = subplot(3,2,n)</a:t>
            </a:r>
            <a:endParaRPr lang="en-GB" b="1" dirty="0">
              <a:latin typeface="Courier New" pitchFamily="49" charset="0"/>
            </a:endParaRPr>
          </a:p>
          <a:p>
            <a:pPr lvl="3">
              <a:spcBef>
                <a:spcPct val="35000"/>
              </a:spcBef>
              <a:spcAft>
                <a:spcPct val="25000"/>
              </a:spcAft>
            </a:pPr>
            <a:r>
              <a:rPr lang="en-GB" b="1" dirty="0" smtClean="0">
                <a:latin typeface="Courier New" pitchFamily="49" charset="0"/>
              </a:rPr>
              <a:t>H = plot(</a:t>
            </a:r>
            <a:r>
              <a:rPr lang="en-GB" b="1" dirty="0" err="1" smtClean="0">
                <a:latin typeface="Courier New" pitchFamily="49" charset="0"/>
              </a:rPr>
              <a:t>x,y</a:t>
            </a:r>
            <a:r>
              <a:rPr lang="en-GB" b="1" dirty="0">
                <a:latin typeface="Courier New" pitchFamily="49" charset="0"/>
              </a:rPr>
              <a:t>)</a:t>
            </a:r>
          </a:p>
          <a:p>
            <a:pPr lvl="2"/>
            <a:r>
              <a:rPr lang="en-GB" dirty="0"/>
              <a:t>Handles can be used to identify an object in order to inspect (</a:t>
            </a:r>
            <a:r>
              <a:rPr lang="en-GB" b="1" dirty="0">
                <a:solidFill>
                  <a:srgbClr val="C00000"/>
                </a:solidFill>
              </a:rPr>
              <a:t>get</a:t>
            </a:r>
            <a:r>
              <a:rPr lang="en-GB" dirty="0"/>
              <a:t>) or modify (</a:t>
            </a:r>
            <a:r>
              <a:rPr lang="en-GB" b="1" dirty="0">
                <a:solidFill>
                  <a:srgbClr val="C00000"/>
                </a:solidFill>
              </a:rPr>
              <a:t>set</a:t>
            </a:r>
            <a:r>
              <a:rPr lang="en-GB" dirty="0"/>
              <a:t>) its properties at any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55650" y="1484373"/>
            <a:ext cx="6873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/>
              <a:t>root</a:t>
            </a:r>
            <a:endParaRPr lang="en-US" sz="2000" b="1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55650" y="2306698"/>
            <a:ext cx="8985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/>
              <a:t>figure</a:t>
            </a:r>
            <a:endParaRPr lang="en-US" sz="2000" b="1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55650" y="3140135"/>
            <a:ext cx="758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/>
              <a:t>axes</a:t>
            </a:r>
            <a:endParaRPr lang="en-US" sz="2000" b="1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801813" y="3140135"/>
            <a:ext cx="1392237" cy="406400"/>
          </a:xfrm>
          <a:prstGeom prst="rect">
            <a:avLst/>
          </a:prstGeom>
          <a:noFill/>
          <a:ln w="9525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chemeClr val="bg2"/>
                </a:solidFill>
              </a:rPr>
              <a:t>UI-control</a:t>
            </a:r>
            <a:endParaRPr lang="en-US" sz="2000" b="1">
              <a:solidFill>
                <a:schemeClr val="bg2"/>
              </a:solidFill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506788" y="3140135"/>
            <a:ext cx="1209675" cy="406400"/>
          </a:xfrm>
          <a:prstGeom prst="rect">
            <a:avLst/>
          </a:prstGeom>
          <a:noFill/>
          <a:ln w="9525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chemeClr val="bg2"/>
                </a:solidFill>
              </a:rPr>
              <a:t>UI-menu</a:t>
            </a:r>
            <a:endParaRPr lang="en-US" sz="2000" b="1">
              <a:solidFill>
                <a:schemeClr val="bg2"/>
              </a:solidFill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5018088" y="3140135"/>
            <a:ext cx="2112962" cy="406400"/>
          </a:xfrm>
          <a:prstGeom prst="rect">
            <a:avLst/>
          </a:prstGeom>
          <a:noFill/>
          <a:ln w="9525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chemeClr val="bg2"/>
                </a:solidFill>
              </a:rPr>
              <a:t>UI-contextmenu</a:t>
            </a:r>
            <a:endParaRPr lang="en-US" sz="2000" b="1">
              <a:solidFill>
                <a:schemeClr val="bg2"/>
              </a:solidFill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755650" y="4173598"/>
            <a:ext cx="6302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/>
              <a:t>line</a:t>
            </a:r>
            <a:endParaRPr lang="en-US" sz="2000" b="1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1638300" y="4173598"/>
            <a:ext cx="65517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light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646363" y="4173598"/>
            <a:ext cx="9271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/>
              <a:t>image</a:t>
            </a:r>
            <a:endParaRPr lang="en-US" sz="2000" b="1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856038" y="4173598"/>
            <a:ext cx="8715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/>
              <a:t>patch</a:t>
            </a:r>
            <a:endParaRPr lang="en-US" sz="2000" b="1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989513" y="4173598"/>
            <a:ext cx="10969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/>
              <a:t>surface</a:t>
            </a:r>
            <a:endParaRPr lang="en-US" sz="2000" b="1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375400" y="4173598"/>
            <a:ext cx="13223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/>
              <a:t>rectangle</a:t>
            </a:r>
            <a:endParaRPr lang="en-US" sz="2000" b="1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959725" y="4173598"/>
            <a:ext cx="6445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/>
              <a:t>text</a:t>
            </a:r>
            <a:endParaRPr lang="en-US" sz="2000" b="1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1116013" y="188601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1116013" y="271151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1116013" y="2851210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>
            <a:off x="2555875" y="2854385"/>
            <a:ext cx="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>
            <a:off x="4140200" y="2860735"/>
            <a:ext cx="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H="1">
            <a:off x="6084888" y="2851210"/>
            <a:ext cx="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H="1">
            <a:off x="1116013" y="3546535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 flipH="1">
            <a:off x="1116013" y="3891023"/>
            <a:ext cx="0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H="1">
            <a:off x="2051050" y="3887848"/>
            <a:ext cx="0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H="1">
            <a:off x="3059113" y="3883085"/>
            <a:ext cx="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H="1">
            <a:off x="4284663" y="3887848"/>
            <a:ext cx="0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H="1">
            <a:off x="5580063" y="3887848"/>
            <a:ext cx="0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H="1">
            <a:off x="7019925" y="3883085"/>
            <a:ext cx="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 flipH="1">
            <a:off x="8307388" y="3887848"/>
            <a:ext cx="0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1116013" y="3878323"/>
            <a:ext cx="7191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44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Hierarchy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14600" y="1143000"/>
            <a:ext cx="253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+mn-lt"/>
              </a:rPr>
              <a:t>The computer desktop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1524000" y="1390710"/>
            <a:ext cx="1066800" cy="304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7000" y="1828799"/>
            <a:ext cx="1717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+mn-lt"/>
              </a:rPr>
              <a:t>Figure window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10800000" flipV="1">
            <a:off x="1676400" y="2076509"/>
            <a:ext cx="1066800" cy="304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3400" y="5410200"/>
            <a:ext cx="7919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n-lt"/>
              </a:rPr>
              <a:t>Objects at any level are considered to be ‘</a:t>
            </a:r>
            <a:r>
              <a:rPr lang="en-GB" sz="2000" b="1" dirty="0" smtClean="0">
                <a:latin typeface="+mn-lt"/>
              </a:rPr>
              <a:t>children</a:t>
            </a:r>
            <a:r>
              <a:rPr lang="en-GB" sz="2000" dirty="0" smtClean="0">
                <a:latin typeface="+mn-lt"/>
              </a:rPr>
              <a:t>’ of their ‘</a:t>
            </a:r>
            <a:r>
              <a:rPr lang="en-GB" sz="2000" b="1" dirty="0" smtClean="0">
                <a:latin typeface="+mn-lt"/>
              </a:rPr>
              <a:t>parent</a:t>
            </a:r>
            <a:r>
              <a:rPr lang="en-GB" sz="2000" dirty="0" smtClean="0">
                <a:latin typeface="+mn-lt"/>
              </a:rPr>
              <a:t>’ object.</a:t>
            </a:r>
            <a:endParaRPr lang="en-GB" sz="2000" dirty="0" err="1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Properties of an object with handle H, can be inspected/modified by: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b="1" dirty="0">
                <a:latin typeface="Courier New" pitchFamily="49" charset="0"/>
              </a:rPr>
              <a:t>&gt;&gt; value = get(</a:t>
            </a:r>
            <a:r>
              <a:rPr lang="en-GB" b="1" dirty="0" err="1">
                <a:latin typeface="Courier New" pitchFamily="49" charset="0"/>
              </a:rPr>
              <a:t>H,'propertyname</a:t>
            </a:r>
            <a:r>
              <a:rPr lang="en-GB" b="1" dirty="0">
                <a:latin typeface="Courier New" pitchFamily="49" charset="0"/>
              </a:rPr>
              <a:t>')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b="1" dirty="0">
                <a:latin typeface="Courier New" pitchFamily="49" charset="0"/>
              </a:rPr>
              <a:t>&gt;&gt; set(</a:t>
            </a:r>
            <a:r>
              <a:rPr lang="en-GB" b="1" dirty="0" err="1">
                <a:latin typeface="Courier New" pitchFamily="49" charset="0"/>
              </a:rPr>
              <a:t>H,'propertyname',value</a:t>
            </a:r>
            <a:r>
              <a:rPr lang="en-GB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/>
              <a:t>All property values echoed to screen by: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b="1" dirty="0">
                <a:latin typeface="Courier New" pitchFamily="49" charset="0"/>
              </a:rPr>
              <a:t>&gt;&gt; get(H)</a:t>
            </a:r>
          </a:p>
          <a:p>
            <a:pPr>
              <a:lnSpc>
                <a:spcPct val="90000"/>
              </a:lnSpc>
            </a:pPr>
            <a:r>
              <a:rPr lang="en-GB" dirty="0"/>
              <a:t>3 useful functions:</a:t>
            </a:r>
          </a:p>
          <a:p>
            <a:pPr lvl="1">
              <a:lnSpc>
                <a:spcPct val="90000"/>
              </a:lnSpc>
            </a:pPr>
            <a:r>
              <a:rPr lang="en-GB" sz="2000" b="1" dirty="0" err="1">
                <a:solidFill>
                  <a:srgbClr val="C00000"/>
                </a:solidFill>
              </a:rPr>
              <a:t>gcf</a:t>
            </a:r>
            <a:r>
              <a:rPr lang="en-GB" sz="2000" dirty="0"/>
              <a:t> : </a:t>
            </a:r>
            <a:r>
              <a:rPr lang="en-GB" sz="2000" b="1" dirty="0"/>
              <a:t>g</a:t>
            </a:r>
            <a:r>
              <a:rPr lang="en-GB" sz="2000" dirty="0"/>
              <a:t>et </a:t>
            </a:r>
            <a:r>
              <a:rPr lang="en-GB" sz="2000" b="1" dirty="0"/>
              <a:t>c</a:t>
            </a:r>
            <a:r>
              <a:rPr lang="en-GB" sz="2000" dirty="0"/>
              <a:t>urrent </a:t>
            </a:r>
            <a:r>
              <a:rPr lang="en-GB" sz="2000" b="1" dirty="0"/>
              <a:t>f</a:t>
            </a:r>
            <a:r>
              <a:rPr lang="en-GB" sz="2000" dirty="0"/>
              <a:t>igure – returns handle of current figure</a:t>
            </a:r>
          </a:p>
          <a:p>
            <a:pPr lvl="1">
              <a:lnSpc>
                <a:spcPct val="90000"/>
              </a:lnSpc>
            </a:pPr>
            <a:r>
              <a:rPr lang="en-GB" sz="2000" b="1" dirty="0" err="1">
                <a:solidFill>
                  <a:srgbClr val="C00000"/>
                </a:solidFill>
              </a:rPr>
              <a:t>gca</a:t>
            </a:r>
            <a:r>
              <a:rPr lang="en-GB" sz="2000" dirty="0"/>
              <a:t> : </a:t>
            </a:r>
            <a:r>
              <a:rPr lang="en-GB" sz="2000" b="1" dirty="0"/>
              <a:t>g</a:t>
            </a:r>
            <a:r>
              <a:rPr lang="en-GB" sz="2000" dirty="0"/>
              <a:t>et </a:t>
            </a:r>
            <a:r>
              <a:rPr lang="en-GB" sz="2000" b="1" dirty="0"/>
              <a:t>c</a:t>
            </a:r>
            <a:r>
              <a:rPr lang="en-GB" sz="2000" dirty="0"/>
              <a:t>urrent </a:t>
            </a:r>
            <a:r>
              <a:rPr lang="en-GB" sz="2000" b="1" dirty="0"/>
              <a:t>a</a:t>
            </a:r>
            <a:r>
              <a:rPr lang="en-GB" sz="2000" dirty="0"/>
              <a:t>xes – returns handle of current axes</a:t>
            </a:r>
          </a:p>
          <a:p>
            <a:pPr lvl="1">
              <a:lnSpc>
                <a:spcPct val="90000"/>
              </a:lnSpc>
            </a:pPr>
            <a:r>
              <a:rPr lang="en-GB" sz="2000" b="1" dirty="0" err="1">
                <a:solidFill>
                  <a:srgbClr val="C00000"/>
                </a:solidFill>
              </a:rPr>
              <a:t>gco</a:t>
            </a:r>
            <a:r>
              <a:rPr lang="en-GB" sz="2000" dirty="0"/>
              <a:t> : </a:t>
            </a:r>
            <a:r>
              <a:rPr lang="en-GB" sz="2000" b="1" dirty="0"/>
              <a:t>g</a:t>
            </a:r>
            <a:r>
              <a:rPr lang="en-GB" sz="2000" dirty="0"/>
              <a:t>et </a:t>
            </a:r>
            <a:r>
              <a:rPr lang="en-GB" sz="2000" b="1" dirty="0"/>
              <a:t>c</a:t>
            </a:r>
            <a:r>
              <a:rPr lang="en-GB" sz="2000" dirty="0"/>
              <a:t>urrent </a:t>
            </a:r>
            <a:r>
              <a:rPr lang="en-GB" sz="2000" b="1" dirty="0"/>
              <a:t>o</a:t>
            </a:r>
            <a:r>
              <a:rPr lang="en-GB" sz="2000" dirty="0"/>
              <a:t>bject – returns handle of current object</a:t>
            </a:r>
            <a:br>
              <a:rPr lang="en-GB" sz="2000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Can use these directly, instead of the handle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1295400"/>
          </a:xfrm>
        </p:spPr>
        <p:txBody>
          <a:bodyPr/>
          <a:lstStyle/>
          <a:p>
            <a:r>
              <a:rPr lang="en-GB" sz="2400"/>
              <a:t>Current object is last created (usually), or last object clicked on with mouse.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39750" y="2205038"/>
            <a:ext cx="7993063" cy="14747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b="1">
                <a:latin typeface="Courier New" pitchFamily="49" charset="0"/>
              </a:rPr>
              <a:t>&gt;&gt; pp = get(gca,'position')</a:t>
            </a:r>
          </a:p>
          <a:p>
            <a:r>
              <a:rPr lang="en-GB" b="1">
                <a:latin typeface="Courier New" pitchFamily="49" charset="0"/>
              </a:rPr>
              <a:t>pp = </a:t>
            </a:r>
            <a:endParaRPr lang="en-US" b="1">
              <a:latin typeface="Courier New" pitchFamily="49" charset="0"/>
            </a:endParaRPr>
          </a:p>
          <a:p>
            <a:r>
              <a:rPr lang="en-GB" b="1">
                <a:latin typeface="Courier New" pitchFamily="49" charset="0"/>
              </a:rPr>
              <a:t>	</a:t>
            </a:r>
            <a:r>
              <a:rPr lang="en-US" b="1">
                <a:latin typeface="Courier New" pitchFamily="49" charset="0"/>
              </a:rPr>
              <a:t>0.1300    0.1100    0.7750    0.8150</a:t>
            </a:r>
          </a:p>
          <a:p>
            <a:endParaRPr lang="en-GB" b="1">
              <a:latin typeface="Courier New" pitchFamily="49" charset="0"/>
            </a:endParaRPr>
          </a:p>
          <a:p>
            <a:r>
              <a:rPr lang="en-GB" b="1">
                <a:latin typeface="Courier New" pitchFamily="49" charset="0"/>
              </a:rPr>
              <a:t>&gt;&gt; set(gca,'position',pp+[0 0.1 0 -0.1])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47675" y="3808413"/>
            <a:ext cx="80851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The code above first gets the position of the current axes – location of bottom left corner (x</a:t>
            </a:r>
            <a:r>
              <a:rPr lang="en-GB" baseline="-25000"/>
              <a:t>0</a:t>
            </a:r>
            <a:r>
              <a:rPr lang="en-GB"/>
              <a:t>, y</a:t>
            </a:r>
            <a:r>
              <a:rPr lang="en-GB" baseline="-25000"/>
              <a:t>0</a:t>
            </a:r>
            <a:r>
              <a:rPr lang="en-GB"/>
              <a:t>), width (dx) and height (dy) (in normalised units) – then resets the position so that the axes sit 0.1 units higher on the page and decreases their height by 0.1 units.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Other plotting functions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Matlab</a:t>
            </a:r>
            <a:r>
              <a:rPr lang="en-GB" dirty="0" smtClean="0"/>
              <a:t> has many plotting functions – we will use a simple data set representing a surface to try these out.</a:t>
            </a:r>
          </a:p>
          <a:p>
            <a:r>
              <a:rPr lang="en-GB" dirty="0" smtClean="0"/>
              <a:t>Enter the command </a:t>
            </a:r>
            <a:r>
              <a:rPr lang="en-GB" b="1" dirty="0" smtClean="0">
                <a:solidFill>
                  <a:srgbClr val="C00000"/>
                </a:solidFill>
              </a:rPr>
              <a:t>peaks</a:t>
            </a:r>
          </a:p>
          <a:p>
            <a:pPr>
              <a:buNone/>
            </a:pPr>
            <a:endParaRPr lang="es-E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z =  3*(1-x).^2.*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(-(x.^2) - (y+1).^2) ... </a:t>
            </a:r>
          </a:p>
          <a:p>
            <a:pPr>
              <a:buNone/>
            </a:pP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 - 10*(x/5 - x.^3 - y.^5).*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(-x.^2-y.^2) ... </a:t>
            </a:r>
          </a:p>
          <a:p>
            <a:pPr>
              <a:buNone/>
            </a:pP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 - 1/3*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(-(x+1).^2 - y.^2)</a:t>
            </a:r>
          </a:p>
          <a:p>
            <a:pPr>
              <a:buNone/>
            </a:pPr>
            <a:endParaRPr lang="es-E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ES" sz="2400" dirty="0" err="1" smtClean="0">
                <a:cs typeface="Courier New" pitchFamily="49" charset="0"/>
              </a:rPr>
              <a:t>Peaks</a:t>
            </a:r>
            <a:r>
              <a:rPr lang="es-ES" sz="2400" dirty="0" smtClean="0">
                <a:cs typeface="Courier New" pitchFamily="49" charset="0"/>
              </a:rPr>
              <a:t> sets up a regular x and y </a:t>
            </a:r>
            <a:r>
              <a:rPr lang="es-ES" sz="2400" dirty="0" err="1" smtClean="0">
                <a:cs typeface="Courier New" pitchFamily="49" charset="0"/>
              </a:rPr>
              <a:t>grid</a:t>
            </a:r>
            <a:r>
              <a:rPr lang="es-ES" sz="2400" dirty="0" smtClean="0">
                <a:cs typeface="Courier New" pitchFamily="49" charset="0"/>
              </a:rPr>
              <a:t>, and defines </a:t>
            </a:r>
            <a:r>
              <a:rPr lang="es-ES" sz="2400" dirty="0" err="1" smtClean="0">
                <a:cs typeface="Courier New" pitchFamily="49" charset="0"/>
              </a:rPr>
              <a:t>the</a:t>
            </a:r>
            <a:r>
              <a:rPr lang="es-ES" sz="2400" dirty="0" smtClean="0">
                <a:cs typeface="Courier New" pitchFamily="49" charset="0"/>
              </a:rPr>
              <a:t> </a:t>
            </a:r>
            <a:r>
              <a:rPr lang="es-ES" sz="2400" dirty="0" err="1" smtClean="0">
                <a:cs typeface="Courier New" pitchFamily="49" charset="0"/>
              </a:rPr>
              <a:t>function</a:t>
            </a:r>
            <a:r>
              <a:rPr lang="es-ES" sz="2400" dirty="0" smtClean="0">
                <a:cs typeface="Courier New" pitchFamily="49" charset="0"/>
              </a:rPr>
              <a:t> z </a:t>
            </a:r>
            <a:r>
              <a:rPr lang="es-ES" sz="2400" dirty="0" err="1" smtClean="0">
                <a:cs typeface="Courier New" pitchFamily="49" charset="0"/>
              </a:rPr>
              <a:t>given</a:t>
            </a:r>
            <a:r>
              <a:rPr lang="es-ES" sz="2400" dirty="0" smtClean="0">
                <a:cs typeface="Courier New" pitchFamily="49" charset="0"/>
              </a:rPr>
              <a:t> </a:t>
            </a:r>
            <a:r>
              <a:rPr lang="es-ES" sz="2400" dirty="0" err="1" smtClean="0">
                <a:cs typeface="Courier New" pitchFamily="49" charset="0"/>
              </a:rPr>
              <a:t>above</a:t>
            </a:r>
            <a:r>
              <a:rPr lang="es-ES" sz="2400" dirty="0" smtClean="0">
                <a:cs typeface="Courier New" pitchFamily="49" charset="0"/>
              </a:rPr>
              <a:t>.</a:t>
            </a:r>
            <a:endParaRPr lang="en-GB" sz="24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pea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787400"/>
            <a:ext cx="6337300" cy="4856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403350" y="333375"/>
            <a:ext cx="63373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&gt;&gt; peaks;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403350" y="5635625"/>
            <a:ext cx="64087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/>
              <a:t>Peaks is an example function, useful for demonstrating 3D data, contouring, etc. Figure above is its default output.</a:t>
            </a:r>
          </a:p>
          <a:p>
            <a:r>
              <a:rPr lang="en-US" b="1">
                <a:latin typeface="Courier New" pitchFamily="49" charset="0"/>
              </a:rPr>
              <a:t>P=peaks;</a:t>
            </a:r>
            <a:r>
              <a:rPr lang="en-US"/>
              <a:t> - return data matrix for replotting…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77888" y="398463"/>
            <a:ext cx="736600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&gt;&gt; P = peaks</a:t>
            </a:r>
            <a:r>
              <a:rPr lang="en-US" b="1" dirty="0" smtClean="0">
                <a:latin typeface="Courier New" pitchFamily="49" charset="0"/>
              </a:rPr>
              <a:t>;		</a:t>
            </a:r>
            <a:r>
              <a:rPr lang="en-US" dirty="0" smtClean="0"/>
              <a:t>- save output of peaks in P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&gt;&gt; contour(P</a:t>
            </a:r>
            <a:r>
              <a:rPr lang="en-US" b="1" dirty="0" smtClean="0">
                <a:latin typeface="Courier New" pitchFamily="49" charset="0"/>
              </a:rPr>
              <a:t>)		</a:t>
            </a:r>
            <a:r>
              <a:rPr lang="en-US" dirty="0" smtClean="0"/>
              <a:t>- contour P using default contour values</a:t>
            </a:r>
            <a:endParaRPr lang="en-US" dirty="0">
              <a:latin typeface="Courier New" pitchFamily="49" charset="0"/>
            </a:endParaRPr>
          </a:p>
        </p:txBody>
      </p:sp>
      <p:pic>
        <p:nvPicPr>
          <p:cNvPr id="24582" name="Picture 6" descr="peaks-conto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1146175"/>
            <a:ext cx="6696075" cy="5030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" y="5105400"/>
            <a:ext cx="1828799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n-lt"/>
              </a:rPr>
              <a:t>x and y axes are simply the </a:t>
            </a:r>
            <a:r>
              <a:rPr lang="en-GB" sz="2000" dirty="0" smtClean="0"/>
              <a:t>row and column numbers</a:t>
            </a:r>
            <a:endParaRPr lang="en-GB" sz="2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Plotting</a:t>
            </a:r>
          </a:p>
          <a:p>
            <a:pPr lvl="1"/>
            <a:r>
              <a:rPr lang="en-GB" dirty="0" err="1" smtClean="0"/>
              <a:t>Linetypes</a:t>
            </a:r>
            <a:r>
              <a:rPr lang="en-GB" dirty="0" smtClean="0"/>
              <a:t>, markers, colours, etc</a:t>
            </a:r>
          </a:p>
          <a:p>
            <a:r>
              <a:rPr lang="en-GB" dirty="0" smtClean="0"/>
              <a:t>Subplots – creating multiple axes on a single figure</a:t>
            </a:r>
          </a:p>
          <a:p>
            <a:r>
              <a:rPr lang="en-GB" dirty="0" smtClean="0"/>
              <a:t>Annotating figures – titles, labels, legends</a:t>
            </a:r>
          </a:p>
          <a:p>
            <a:r>
              <a:rPr lang="en-GB" dirty="0" smtClean="0"/>
              <a:t>Editing figure properties</a:t>
            </a:r>
          </a:p>
          <a:p>
            <a:r>
              <a:rPr lang="en-GB" dirty="0" smtClean="0"/>
              <a:t>Other plotting functions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877888" y="398463"/>
            <a:ext cx="73660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&gt;&gt; contour(P,[-9:0.5:9</a:t>
            </a:r>
            <a:r>
              <a:rPr lang="en-US" b="1" dirty="0" smtClean="0">
                <a:latin typeface="Courier New" pitchFamily="49" charset="0"/>
              </a:rPr>
              <a:t>]) </a:t>
            </a:r>
            <a:r>
              <a:rPr lang="en-US" dirty="0" smtClean="0"/>
              <a:t>– contour with specified contour values.</a:t>
            </a:r>
            <a:endParaRPr lang="en-US" dirty="0"/>
          </a:p>
        </p:txBody>
      </p:sp>
      <p:pic>
        <p:nvPicPr>
          <p:cNvPr id="32773" name="Picture 5" descr="peaks-contours-specifi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125538"/>
            <a:ext cx="6729413" cy="505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877888" y="398463"/>
            <a:ext cx="736600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&gt;&gt; [</a:t>
            </a:r>
            <a:r>
              <a:rPr lang="en-US" b="1" dirty="0" err="1">
                <a:latin typeface="Courier New" pitchFamily="49" charset="0"/>
              </a:rPr>
              <a:t>C,h</a:t>
            </a:r>
            <a:r>
              <a:rPr lang="en-US" b="1" dirty="0">
                <a:latin typeface="Courier New" pitchFamily="49" charset="0"/>
              </a:rPr>
              <a:t>]=contour(P</a:t>
            </a:r>
            <a:r>
              <a:rPr lang="en-US" b="1" dirty="0" smtClean="0">
                <a:latin typeface="Courier New" pitchFamily="49" charset="0"/>
              </a:rPr>
              <a:t>);</a:t>
            </a:r>
            <a:r>
              <a:rPr lang="en-US" dirty="0" smtClean="0"/>
              <a:t>		- capture </a:t>
            </a:r>
            <a:r>
              <a:rPr lang="en-US" b="1" u="sng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ontour value and </a:t>
            </a:r>
            <a:r>
              <a:rPr lang="en-US" b="1" u="sng" dirty="0" smtClean="0">
                <a:solidFill>
                  <a:srgbClr val="C00000"/>
                </a:solidFill>
              </a:rPr>
              <a:t>h</a:t>
            </a:r>
            <a:r>
              <a:rPr lang="en-US" dirty="0" smtClean="0"/>
              <a:t>andle</a:t>
            </a:r>
            <a:endParaRPr lang="en-US" b="1" dirty="0">
              <a:latin typeface="Courier New" pitchFamily="49" charset="0"/>
            </a:endParaRPr>
          </a:p>
          <a:p>
            <a:r>
              <a:rPr lang="en-GB" b="1" dirty="0">
                <a:latin typeface="Courier New" pitchFamily="49" charset="0"/>
              </a:rPr>
              <a:t>&gt;&gt; </a:t>
            </a:r>
            <a:r>
              <a:rPr lang="en-GB" b="1" dirty="0" err="1">
                <a:latin typeface="Courier New" pitchFamily="49" charset="0"/>
              </a:rPr>
              <a:t>clabel</a:t>
            </a:r>
            <a:r>
              <a:rPr lang="en-GB" b="1" dirty="0">
                <a:latin typeface="Courier New" pitchFamily="49" charset="0"/>
              </a:rPr>
              <a:t>(</a:t>
            </a:r>
            <a:r>
              <a:rPr lang="en-GB" b="1" dirty="0" err="1">
                <a:latin typeface="Courier New" pitchFamily="49" charset="0"/>
              </a:rPr>
              <a:t>C,h</a:t>
            </a:r>
            <a:r>
              <a:rPr lang="en-GB" b="1" dirty="0" smtClean="0">
                <a:latin typeface="Courier New" pitchFamily="49" charset="0"/>
              </a:rPr>
              <a:t>);		</a:t>
            </a:r>
            <a:r>
              <a:rPr lang="en-GB" dirty="0" smtClean="0"/>
              <a:t>- </a:t>
            </a:r>
            <a:r>
              <a:rPr lang="en-GB" dirty="0" err="1" smtClean="0"/>
              <a:t>clabel</a:t>
            </a:r>
            <a:r>
              <a:rPr lang="en-GB" dirty="0" smtClean="0"/>
              <a:t> function adds labels</a:t>
            </a:r>
            <a:endParaRPr lang="en-US" dirty="0"/>
          </a:p>
        </p:txBody>
      </p:sp>
      <p:pic>
        <p:nvPicPr>
          <p:cNvPr id="34820" name="Picture 4" descr="peaks-contours-labe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196975"/>
            <a:ext cx="6729413" cy="505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77888" y="398463"/>
            <a:ext cx="736600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&gt;&gt; [</a:t>
            </a:r>
            <a:r>
              <a:rPr lang="en-US" b="1" dirty="0" err="1" smtClean="0">
                <a:latin typeface="Courier New" pitchFamily="49" charset="0"/>
              </a:rPr>
              <a:t>x,y,P</a:t>
            </a:r>
            <a:r>
              <a:rPr lang="en-US" b="1" dirty="0" smtClean="0">
                <a:latin typeface="Courier New" pitchFamily="49" charset="0"/>
              </a:rPr>
              <a:t>] = peaks;</a:t>
            </a:r>
          </a:p>
          <a:p>
            <a:r>
              <a:rPr lang="en-US" b="1" dirty="0" smtClean="0">
                <a:latin typeface="Courier New" pitchFamily="49" charset="0"/>
              </a:rPr>
              <a:t>&gt;&gt; contour(</a:t>
            </a:r>
            <a:r>
              <a:rPr lang="en-US" b="1" dirty="0" err="1" smtClean="0">
                <a:latin typeface="Courier New" pitchFamily="49" charset="0"/>
              </a:rPr>
              <a:t>x,y,P</a:t>
            </a:r>
            <a:r>
              <a:rPr lang="en-US" b="1" dirty="0" smtClean="0">
                <a:latin typeface="Courier New" pitchFamily="49" charset="0"/>
              </a:rPr>
              <a:t>,[-9:9])</a:t>
            </a:r>
            <a:endParaRPr lang="en-US" dirty="0">
              <a:latin typeface="Courier New" pitchFamily="49" charset="0"/>
            </a:endParaRPr>
          </a:p>
        </p:txBody>
      </p:sp>
      <p:pic>
        <p:nvPicPr>
          <p:cNvPr id="81922" name="Picture 2" descr="D:\TEACHING\matlab-course\figures\contour-x-y-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8997" y="1228520"/>
            <a:ext cx="6740589" cy="50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52400" y="5410200"/>
            <a:ext cx="16764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n-lt"/>
              </a:rPr>
              <a:t>x and y axes are true values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77888" y="398463"/>
            <a:ext cx="736600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&gt;&gt; </a:t>
            </a:r>
            <a:r>
              <a:rPr lang="en-US" b="1" dirty="0" err="1">
                <a:latin typeface="Courier New" pitchFamily="49" charset="0"/>
              </a:rPr>
              <a:t>contourf</a:t>
            </a:r>
            <a:r>
              <a:rPr lang="en-US" b="1" dirty="0">
                <a:latin typeface="Courier New" pitchFamily="49" charset="0"/>
              </a:rPr>
              <a:t>(P,[-9:0.5:9</a:t>
            </a:r>
            <a:r>
              <a:rPr lang="en-US" b="1" dirty="0" smtClean="0">
                <a:latin typeface="Courier New" pitchFamily="49" charset="0"/>
              </a:rPr>
              <a:t>]);</a:t>
            </a:r>
            <a:r>
              <a:rPr lang="en-US" dirty="0" smtClean="0"/>
              <a:t>	- filled contour function</a:t>
            </a:r>
            <a:endParaRPr lang="en-US" b="1" dirty="0">
              <a:latin typeface="Courier New" pitchFamily="49" charset="0"/>
            </a:endParaRPr>
          </a:p>
          <a:p>
            <a:r>
              <a:rPr lang="en-GB" b="1" dirty="0">
                <a:latin typeface="Courier New" pitchFamily="49" charset="0"/>
              </a:rPr>
              <a:t>&gt;&gt; </a:t>
            </a:r>
            <a:r>
              <a:rPr lang="en-GB" b="1" dirty="0" err="1" smtClean="0">
                <a:latin typeface="Courier New" pitchFamily="49" charset="0"/>
              </a:rPr>
              <a:t>colorbar</a:t>
            </a:r>
            <a:r>
              <a:rPr lang="en-GB" b="1" dirty="0" smtClean="0">
                <a:latin typeface="Courier New" pitchFamily="49" charset="0"/>
              </a:rPr>
              <a:t>			</a:t>
            </a:r>
            <a:r>
              <a:rPr lang="en-GB" dirty="0" smtClean="0"/>
              <a:t>- add colour scale</a:t>
            </a:r>
            <a:endParaRPr lang="en-US" dirty="0">
              <a:latin typeface="Courier New" pitchFamily="49" charset="0"/>
            </a:endParaRPr>
          </a:p>
        </p:txBody>
      </p:sp>
      <p:pic>
        <p:nvPicPr>
          <p:cNvPr id="33797" name="Picture 5" descr="peaks-contours-fil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181100"/>
            <a:ext cx="6729413" cy="505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Pseudocolour</a:t>
            </a:r>
            <a:r>
              <a:rPr lang="en-US" b="1" dirty="0"/>
              <a:t> plots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An alternative to contouring – provides a continuous </a:t>
            </a:r>
            <a:r>
              <a:rPr lang="en-US" sz="2800" dirty="0" err="1"/>
              <a:t>colour</a:t>
            </a:r>
            <a:r>
              <a:rPr lang="en-US" sz="2800" dirty="0"/>
              <a:t>-mapped 2D data field</a:t>
            </a:r>
          </a:p>
          <a:p>
            <a:pPr>
              <a:lnSpc>
                <a:spcPct val="90000"/>
              </a:lnSpc>
            </a:pPr>
            <a:r>
              <a:rPr lang="en-US" sz="2800" b="1" dirty="0" err="1">
                <a:latin typeface="Courier New" pitchFamily="49" charset="0"/>
              </a:rPr>
              <a:t>pcolor</a:t>
            </a:r>
            <a:r>
              <a:rPr lang="en-US" sz="2800" b="1" dirty="0">
                <a:latin typeface="Courier New" pitchFamily="49" charset="0"/>
              </a:rPr>
              <a:t>(Z)</a:t>
            </a:r>
            <a:r>
              <a:rPr lang="en-US" sz="2800" dirty="0"/>
              <a:t>	: plot </a:t>
            </a:r>
            <a:r>
              <a:rPr lang="en-US" sz="2800" dirty="0" err="1"/>
              <a:t>pseudocolour</a:t>
            </a:r>
            <a:r>
              <a:rPr lang="en-US" sz="2800" dirty="0"/>
              <a:t> plot of Z</a:t>
            </a:r>
          </a:p>
          <a:p>
            <a:pPr>
              <a:lnSpc>
                <a:spcPct val="90000"/>
              </a:lnSpc>
            </a:pPr>
            <a:r>
              <a:rPr lang="en-US" sz="2800" b="1" dirty="0" err="1">
                <a:latin typeface="Courier New" pitchFamily="49" charset="0"/>
              </a:rPr>
              <a:t>pcolor</a:t>
            </a:r>
            <a:r>
              <a:rPr lang="en-US" sz="2800" b="1" dirty="0">
                <a:latin typeface="Courier New" pitchFamily="49" charset="0"/>
              </a:rPr>
              <a:t>(X,Y,Z)</a:t>
            </a:r>
            <a:r>
              <a:rPr lang="en-US" sz="2800" dirty="0"/>
              <a:t>	: plot of Z on grid X,Y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shading </a:t>
            </a:r>
            <a:r>
              <a:rPr lang="en-US" sz="2800" b="1" i="1" dirty="0">
                <a:latin typeface="Courier New" pitchFamily="49" charset="0"/>
              </a:rPr>
              <a:t>faceted</a:t>
            </a:r>
            <a:r>
              <a:rPr lang="en-US" sz="2800" b="1" dirty="0">
                <a:latin typeface="Courier New" pitchFamily="49" charset="0"/>
              </a:rPr>
              <a:t> | </a:t>
            </a:r>
            <a:r>
              <a:rPr lang="en-US" sz="2800" b="1" i="1" dirty="0">
                <a:latin typeface="Courier New" pitchFamily="49" charset="0"/>
              </a:rPr>
              <a:t>flat</a:t>
            </a:r>
            <a:r>
              <a:rPr lang="en-US" sz="2800" b="1" dirty="0">
                <a:latin typeface="Courier New" pitchFamily="49" charset="0"/>
              </a:rPr>
              <a:t> | </a:t>
            </a:r>
            <a:r>
              <a:rPr lang="en-US" sz="2800" b="1" i="1" dirty="0" err="1">
                <a:latin typeface="Courier New" pitchFamily="49" charset="0"/>
              </a:rPr>
              <a:t>interp</a:t>
            </a:r>
            <a:r>
              <a:rPr lang="en-US" sz="2800" b="1" dirty="0">
                <a:latin typeface="Courier New" pitchFamily="49" charset="0"/>
              </a:rPr>
              <a:t/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			</a:t>
            </a:r>
            <a:r>
              <a:rPr lang="en-US" sz="2800" dirty="0"/>
              <a:t>: set shading option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faceted : show edge lines (default)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flat : don't show edge lines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interp</a:t>
            </a:r>
            <a:r>
              <a:rPr lang="en-US" sz="2400" dirty="0"/>
              <a:t> : </a:t>
            </a:r>
            <a:r>
              <a:rPr lang="en-US" sz="2400" dirty="0" err="1"/>
              <a:t>colour</a:t>
            </a:r>
            <a:r>
              <a:rPr lang="en-US" sz="2400" dirty="0"/>
              <a:t> is linearly interpolated to give smooth variation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28638" y="188913"/>
            <a:ext cx="182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&gt;&gt; pcolor(P)</a:t>
            </a:r>
            <a:endParaRPr lang="en-US">
              <a:latin typeface="Courier New" pitchFamily="49" charset="0"/>
            </a:endParaRPr>
          </a:p>
        </p:txBody>
      </p:sp>
      <p:pic>
        <p:nvPicPr>
          <p:cNvPr id="23558" name="Picture 6" descr="peaks-pcolor-face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528638"/>
            <a:ext cx="3684588" cy="269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559" name="Picture 7" descr="peaks-pcolor-fla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8388" y="527050"/>
            <a:ext cx="3522662" cy="269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787900" y="188913"/>
            <a:ext cx="223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&gt;&gt; shading flat</a:t>
            </a:r>
            <a:endParaRPr lang="en-US">
              <a:latin typeface="Courier New" pitchFamily="49" charset="0"/>
            </a:endParaRPr>
          </a:p>
        </p:txBody>
      </p:sp>
      <p:pic>
        <p:nvPicPr>
          <p:cNvPr id="23561" name="Picture 9" descr="peaks-pcolor-inter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8863" y="3825875"/>
            <a:ext cx="3522662" cy="269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810125" y="3500438"/>
            <a:ext cx="250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&gt;&gt; shading interp</a:t>
            </a:r>
            <a:endParaRPr lang="en-US">
              <a:latin typeface="Courier New" pitchFamily="49" charset="0"/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47675" y="3665538"/>
            <a:ext cx="419576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Data points are at vertices of grid, </a:t>
            </a:r>
            <a:r>
              <a:rPr lang="en-US" dirty="0" err="1"/>
              <a:t>colour</a:t>
            </a:r>
            <a:r>
              <a:rPr lang="en-US" dirty="0"/>
              <a:t> of facet indicates mean value of </a:t>
            </a:r>
            <a:r>
              <a:rPr lang="en-US" dirty="0" smtClean="0"/>
              <a:t>surrounding vertices</a:t>
            </a:r>
            <a:r>
              <a:rPr lang="en-US" dirty="0"/>
              <a:t>. </a:t>
            </a:r>
            <a:r>
              <a:rPr lang="en-US" dirty="0" err="1"/>
              <a:t>Colours</a:t>
            </a:r>
            <a:r>
              <a:rPr lang="en-US" dirty="0"/>
              <a:t> are selected by interpolating data range into a </a:t>
            </a:r>
            <a:r>
              <a:rPr lang="en-US" b="1" dirty="0" err="1">
                <a:latin typeface="Courier New" pitchFamily="49" charset="0"/>
              </a:rPr>
              <a:t>colormap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77888" y="398463"/>
            <a:ext cx="7366000" cy="174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&gt;&gt; pcolor(P);shading flat</a:t>
            </a:r>
          </a:p>
          <a:p>
            <a:r>
              <a:rPr lang="en-US" b="1">
                <a:latin typeface="Courier New" pitchFamily="49" charset="0"/>
              </a:rPr>
              <a:t>&gt;&gt; hold on</a:t>
            </a:r>
          </a:p>
          <a:p>
            <a:r>
              <a:rPr lang="en-US" b="1">
                <a:latin typeface="Courier New" pitchFamily="49" charset="0"/>
              </a:rPr>
              <a:t>&gt;&gt; contour(P,[1:9],'k')</a:t>
            </a:r>
          </a:p>
          <a:p>
            <a:r>
              <a:rPr lang="en-US" b="1">
                <a:latin typeface="Courier New" pitchFamily="49" charset="0"/>
              </a:rPr>
              <a:t>&gt;&gt; contour(P,[-9:-1],'k--')</a:t>
            </a:r>
          </a:p>
          <a:p>
            <a:r>
              <a:rPr lang="en-US" b="1">
                <a:latin typeface="Courier New" pitchFamily="49" charset="0"/>
              </a:rPr>
              <a:t>&gt;&gt; contour(P,[0 0],'k','linewidth',2)</a:t>
            </a:r>
          </a:p>
          <a:p>
            <a:r>
              <a:rPr lang="en-GB" b="1">
                <a:latin typeface="Courier New" pitchFamily="49" charset="0"/>
              </a:rPr>
              <a:t>&gt;&gt; colorbar</a:t>
            </a:r>
            <a:endParaRPr lang="en-US" b="1">
              <a:latin typeface="Courier New" pitchFamily="49" charset="0"/>
            </a:endParaRPr>
          </a:p>
        </p:txBody>
      </p:sp>
      <p:pic>
        <p:nvPicPr>
          <p:cNvPr id="35845" name="Picture 5" descr="peaks-pcolor-contou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2251075"/>
            <a:ext cx="5688012" cy="427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colormaps</a:t>
            </a:r>
            <a:endParaRPr lang="en-US" b="1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Surfaces are coloured by scaling the data range to the current </a:t>
            </a:r>
            <a:r>
              <a:rPr lang="en-GB" sz="2800" b="1" dirty="0" err="1"/>
              <a:t>colormap</a:t>
            </a:r>
            <a:r>
              <a:rPr lang="en-GB" sz="2800" dirty="0"/>
              <a:t>. A </a:t>
            </a:r>
            <a:r>
              <a:rPr lang="en-GB" sz="2800" dirty="0" err="1"/>
              <a:t>colormap</a:t>
            </a:r>
            <a:r>
              <a:rPr lang="en-GB" sz="2800" dirty="0"/>
              <a:t> applies to a whole </a:t>
            </a:r>
            <a:r>
              <a:rPr lang="en-GB" sz="2800" b="1" dirty="0"/>
              <a:t>figure</a:t>
            </a:r>
            <a:r>
              <a:rPr lang="en-GB" sz="2800" dirty="0"/>
              <a:t>.</a:t>
            </a:r>
          </a:p>
          <a:p>
            <a:r>
              <a:rPr lang="en-GB" sz="2800" dirty="0"/>
              <a:t>Several predefined </a:t>
            </a:r>
            <a:r>
              <a:rPr lang="en-GB" sz="2800" dirty="0" err="1"/>
              <a:t>colormaps</a:t>
            </a:r>
            <a:r>
              <a:rPr lang="en-GB" sz="2800" dirty="0"/>
              <a:t> exist ('jet' (the default), '</a:t>
            </a:r>
            <a:r>
              <a:rPr lang="en-GB" sz="2800" dirty="0" err="1"/>
              <a:t>warm','cool','copper','bone','hsv</a:t>
            </a:r>
            <a:r>
              <a:rPr lang="en-GB" sz="2800" dirty="0"/>
              <a:t>'). Select one with</a:t>
            </a:r>
          </a:p>
          <a:p>
            <a:pPr>
              <a:buFontTx/>
              <a:buNone/>
            </a:pPr>
            <a:r>
              <a:rPr lang="en-GB" sz="2800" b="1" dirty="0">
                <a:latin typeface="Courier New" pitchFamily="49" charset="0"/>
              </a:rPr>
              <a:t>	&gt;&gt; </a:t>
            </a:r>
            <a:r>
              <a:rPr lang="en-GB" sz="2800" b="1" dirty="0" err="1">
                <a:latin typeface="Courier New" pitchFamily="49" charset="0"/>
              </a:rPr>
              <a:t>colormap</a:t>
            </a:r>
            <a:r>
              <a:rPr lang="en-GB" sz="2800" b="1" dirty="0">
                <a:latin typeface="Courier New" pitchFamily="49" charset="0"/>
              </a:rPr>
              <a:t> </a:t>
            </a:r>
            <a:r>
              <a:rPr lang="en-GB" sz="2800" b="1" i="1" dirty="0" err="1">
                <a:latin typeface="Courier New" pitchFamily="49" charset="0"/>
              </a:rPr>
              <a:t>mapname</a:t>
            </a:r>
            <a:endParaRPr lang="en-GB" sz="2800" b="1" i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sz="2800" b="1" i="1" dirty="0">
                <a:latin typeface="Courier New" pitchFamily="49" charset="0"/>
              </a:rPr>
              <a:t>	</a:t>
            </a:r>
            <a:r>
              <a:rPr lang="en-GB" sz="2800" b="1" dirty="0">
                <a:latin typeface="Courier New" pitchFamily="49" charset="0"/>
              </a:rPr>
              <a:t>&gt;&gt; </a:t>
            </a:r>
            <a:r>
              <a:rPr lang="en-GB" sz="2800" b="1" dirty="0" err="1">
                <a:latin typeface="Courier New" pitchFamily="49" charset="0"/>
              </a:rPr>
              <a:t>colormap</a:t>
            </a:r>
            <a:r>
              <a:rPr lang="en-GB" sz="2800" b="1" dirty="0">
                <a:latin typeface="Courier New" pitchFamily="49" charset="0"/>
              </a:rPr>
              <a:t>('</a:t>
            </a:r>
            <a:r>
              <a:rPr lang="en-GB" sz="2800" b="1" dirty="0" err="1">
                <a:latin typeface="Courier New" pitchFamily="49" charset="0"/>
              </a:rPr>
              <a:t>mapname</a:t>
            </a:r>
            <a:r>
              <a:rPr lang="en-GB" sz="2800" b="1" dirty="0">
                <a:latin typeface="Courier New" pitchFamily="49" charset="0"/>
              </a:rPr>
              <a:t>')</a:t>
            </a:r>
            <a:endParaRPr lang="en-GB" sz="2800" i="1" dirty="0"/>
          </a:p>
          <a:p>
            <a:r>
              <a:rPr lang="en-GB" sz="2800" dirty="0"/>
              <a:t>The current </a:t>
            </a:r>
            <a:r>
              <a:rPr lang="en-GB" sz="2800" dirty="0" err="1"/>
              <a:t>colormap</a:t>
            </a:r>
            <a:r>
              <a:rPr lang="en-GB" sz="2800" dirty="0"/>
              <a:t> can be retrieved with</a:t>
            </a:r>
          </a:p>
          <a:p>
            <a:pPr>
              <a:buFontTx/>
              <a:buNone/>
            </a:pPr>
            <a:r>
              <a:rPr lang="en-GB" sz="2800" dirty="0"/>
              <a:t>	</a:t>
            </a:r>
            <a:r>
              <a:rPr lang="en-GB" sz="2800" b="1" dirty="0">
                <a:latin typeface="Courier New" pitchFamily="49" charset="0"/>
              </a:rPr>
              <a:t>&gt;&gt; map=</a:t>
            </a:r>
            <a:r>
              <a:rPr lang="en-GB" sz="2800" b="1" dirty="0" err="1">
                <a:latin typeface="Courier New" pitchFamily="49" charset="0"/>
              </a:rPr>
              <a:t>colormap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77888" y="398463"/>
            <a:ext cx="736600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&gt;&gt; colormap cool</a:t>
            </a:r>
          </a:p>
        </p:txBody>
      </p:sp>
      <p:pic>
        <p:nvPicPr>
          <p:cNvPr id="36870" name="Picture 6" descr="peaks-pcolor-contours_cool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036638"/>
            <a:ext cx="6840538" cy="514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877888" y="398463"/>
            <a:ext cx="736600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&gt;&gt; </a:t>
            </a:r>
            <a:r>
              <a:rPr lang="en-US" b="1" dirty="0" err="1">
                <a:latin typeface="Courier New" pitchFamily="49" charset="0"/>
              </a:rPr>
              <a:t>caxis</a:t>
            </a:r>
            <a:r>
              <a:rPr lang="en-US" b="1" dirty="0">
                <a:latin typeface="Courier New" pitchFamily="49" charset="0"/>
              </a:rPr>
              <a:t>([0 8</a:t>
            </a:r>
            <a:r>
              <a:rPr lang="en-US" b="1" dirty="0" smtClean="0">
                <a:latin typeface="Courier New" pitchFamily="49" charset="0"/>
              </a:rPr>
              <a:t>])</a:t>
            </a:r>
            <a:r>
              <a:rPr lang="en-US" dirty="0" smtClean="0"/>
              <a:t>	- </a:t>
            </a:r>
            <a:r>
              <a:rPr lang="en-US" dirty="0" err="1" smtClean="0"/>
              <a:t>caxis</a:t>
            </a:r>
            <a:r>
              <a:rPr lang="en-US" dirty="0" smtClean="0"/>
              <a:t> function sets the [min max] limits of </a:t>
            </a:r>
            <a:endParaRPr lang="en-US" b="1" dirty="0">
              <a:latin typeface="Courier New" pitchFamily="49" charset="0"/>
            </a:endParaRPr>
          </a:p>
          <a:p>
            <a:r>
              <a:rPr lang="en-GB" b="1" dirty="0">
                <a:latin typeface="Courier New" pitchFamily="49" charset="0"/>
              </a:rPr>
              <a:t>&gt;&gt; </a:t>
            </a:r>
            <a:r>
              <a:rPr lang="en-GB" b="1" dirty="0" err="1" smtClean="0">
                <a:latin typeface="Courier New" pitchFamily="49" charset="0"/>
              </a:rPr>
              <a:t>colorbar</a:t>
            </a:r>
            <a:r>
              <a:rPr lang="en-GB" b="1" dirty="0" smtClean="0">
                <a:latin typeface="Courier New" pitchFamily="49" charset="0"/>
              </a:rPr>
              <a:t>		</a:t>
            </a:r>
            <a:r>
              <a:rPr lang="en-GB" dirty="0" smtClean="0"/>
              <a:t>  the colour scale. Need to refresh </a:t>
            </a:r>
            <a:r>
              <a:rPr lang="en-GB" dirty="0" err="1" smtClean="0"/>
              <a:t>colourbar</a:t>
            </a:r>
            <a:endParaRPr lang="en-US" b="1" dirty="0">
              <a:latin typeface="Courier New" pitchFamily="49" charset="0"/>
            </a:endParaRPr>
          </a:p>
        </p:txBody>
      </p:sp>
      <p:pic>
        <p:nvPicPr>
          <p:cNvPr id="40966" name="Picture 6" descr="peaks-pcolor-contours_coolmap_cax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196975"/>
            <a:ext cx="7058025" cy="530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Basic Plotting Commands</a:t>
            </a:r>
            <a:endParaRPr lang="en-US" b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514600" algn="l"/>
              </a:tabLst>
            </a:pPr>
            <a:r>
              <a:rPr lang="en-GB" sz="2800" b="1" dirty="0">
                <a:latin typeface="Courier New" pitchFamily="49" charset="0"/>
              </a:rPr>
              <a:t>figure</a:t>
            </a:r>
            <a:r>
              <a:rPr lang="en-GB" sz="2800" dirty="0"/>
              <a:t> 	: creates a new figure window</a:t>
            </a:r>
          </a:p>
          <a:p>
            <a:pPr>
              <a:lnSpc>
                <a:spcPct val="90000"/>
              </a:lnSpc>
              <a:tabLst>
                <a:tab pos="2514600" algn="l"/>
              </a:tabLst>
            </a:pPr>
            <a:r>
              <a:rPr lang="en-GB" sz="2800" b="1" dirty="0">
                <a:latin typeface="Courier New" pitchFamily="49" charset="0"/>
              </a:rPr>
              <a:t>plot(x)</a:t>
            </a:r>
            <a:r>
              <a:rPr lang="en-GB" sz="2800" dirty="0"/>
              <a:t> 	: plots line graph of x </a:t>
            </a:r>
            <a:r>
              <a:rPr lang="en-GB" sz="2800" dirty="0" err="1"/>
              <a:t>vs</a:t>
            </a:r>
            <a:r>
              <a:rPr lang="en-GB" sz="2800" dirty="0"/>
              <a:t> index 	  	  </a:t>
            </a:r>
            <a:r>
              <a:rPr lang="en-GB" sz="2800" dirty="0" smtClean="0"/>
              <a:t>	  number </a:t>
            </a:r>
            <a:r>
              <a:rPr lang="en-GB" sz="2800" dirty="0"/>
              <a:t>of array</a:t>
            </a:r>
          </a:p>
          <a:p>
            <a:pPr>
              <a:lnSpc>
                <a:spcPct val="90000"/>
              </a:lnSpc>
              <a:tabLst>
                <a:tab pos="2514600" algn="l"/>
              </a:tabLst>
            </a:pPr>
            <a:r>
              <a:rPr lang="en-GB" sz="2800" b="1" dirty="0">
                <a:latin typeface="Courier New" pitchFamily="49" charset="0"/>
              </a:rPr>
              <a:t>plot(</a:t>
            </a:r>
            <a:r>
              <a:rPr lang="en-GB" sz="2800" b="1" dirty="0" err="1">
                <a:latin typeface="Courier New" pitchFamily="49" charset="0"/>
              </a:rPr>
              <a:t>x,y</a:t>
            </a:r>
            <a:r>
              <a:rPr lang="en-GB" sz="2800" b="1" dirty="0">
                <a:latin typeface="Courier New" pitchFamily="49" charset="0"/>
              </a:rPr>
              <a:t>)</a:t>
            </a:r>
            <a:r>
              <a:rPr lang="en-GB" sz="2800" dirty="0"/>
              <a:t> 	: plots line graph of x </a:t>
            </a:r>
            <a:r>
              <a:rPr lang="en-GB" sz="2800" dirty="0" err="1"/>
              <a:t>vs</a:t>
            </a:r>
            <a:r>
              <a:rPr lang="en-GB" sz="2800" dirty="0"/>
              <a:t> y</a:t>
            </a:r>
          </a:p>
          <a:p>
            <a:pPr>
              <a:lnSpc>
                <a:spcPct val="90000"/>
              </a:lnSpc>
              <a:tabLst>
                <a:tab pos="2514600" algn="l"/>
              </a:tabLst>
            </a:pPr>
            <a:r>
              <a:rPr lang="en-GB" sz="2800" b="1" dirty="0">
                <a:latin typeface="Courier New" pitchFamily="49" charset="0"/>
              </a:rPr>
              <a:t>plot(</a:t>
            </a:r>
            <a:r>
              <a:rPr lang="en-GB" sz="2800" b="1" dirty="0" err="1">
                <a:latin typeface="Courier New" pitchFamily="49" charset="0"/>
              </a:rPr>
              <a:t>x,y,'r</a:t>
            </a:r>
            <a:r>
              <a:rPr lang="en-GB" sz="2800" b="1" dirty="0">
                <a:latin typeface="Courier New" pitchFamily="49" charset="0"/>
              </a:rPr>
              <a:t>--')</a:t>
            </a:r>
            <a:r>
              <a:rPr lang="en-GB" sz="2800" dirty="0"/>
              <a:t> </a:t>
            </a:r>
            <a:endParaRPr lang="en-GB" sz="2800" dirty="0" smtClean="0"/>
          </a:p>
          <a:p>
            <a:pPr marL="2687638" lvl="1" indent="-174625">
              <a:lnSpc>
                <a:spcPct val="90000"/>
              </a:lnSpc>
              <a:buNone/>
              <a:tabLst>
                <a:tab pos="2687638" algn="l"/>
              </a:tabLst>
            </a:pPr>
            <a:r>
              <a:rPr lang="en-GB" dirty="0" smtClean="0"/>
              <a:t>: </a:t>
            </a:r>
            <a:r>
              <a:rPr lang="en-GB" dirty="0"/>
              <a:t>plots x </a:t>
            </a:r>
            <a:r>
              <a:rPr lang="en-GB" dirty="0" err="1"/>
              <a:t>vs</a:t>
            </a:r>
            <a:r>
              <a:rPr lang="en-GB" dirty="0"/>
              <a:t> y with </a:t>
            </a:r>
            <a:r>
              <a:rPr lang="en-GB" dirty="0" err="1"/>
              <a:t>linetype</a:t>
            </a:r>
            <a:r>
              <a:rPr lang="en-GB" dirty="0"/>
              <a:t> specified 	  in string : 'r' = red, 'g'=green, </a:t>
            </a:r>
            <a:r>
              <a:rPr lang="en-GB" dirty="0" smtClean="0"/>
              <a:t>etc  </a:t>
            </a:r>
            <a:r>
              <a:rPr lang="en-GB" dirty="0"/>
              <a:t>for a limited set of basic colours</a:t>
            </a:r>
            <a:r>
              <a:rPr lang="en-GB" dirty="0" smtClean="0"/>
              <a:t>.</a:t>
            </a:r>
            <a:endParaRPr lang="en-US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err="1"/>
              <a:t>Colormaps</a:t>
            </a:r>
            <a:r>
              <a:rPr lang="en-GB" sz="2800" dirty="0"/>
              <a:t> are simply 3-column matrices of arbitrary length (default = 64 rows). Each row contains the [</a:t>
            </a:r>
            <a:r>
              <a:rPr lang="en-GB" sz="2800" b="1" dirty="0"/>
              <a:t>RED GREEN BLUE</a:t>
            </a:r>
            <a:r>
              <a:rPr lang="en-GB" sz="2800" dirty="0"/>
              <a:t>] components of the colour required, specified on a 0</a:t>
            </a:r>
            <a:r>
              <a:rPr lang="en-GB" sz="2800" dirty="0">
                <a:sym typeface="Symbol" pitchFamily="18" charset="2"/>
              </a:rPr>
              <a:t>1 scale.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>
                <a:sym typeface="Symbol" pitchFamily="18" charset="2"/>
              </a:rPr>
              <a:t>	e.g.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b="1" dirty="0">
                <a:latin typeface="Courier New" pitchFamily="49" charset="0"/>
                <a:sym typeface="Symbol" pitchFamily="18" charset="2"/>
              </a:rPr>
              <a:t>	&gt;&gt; </a:t>
            </a:r>
            <a:r>
              <a:rPr lang="en-GB" sz="2800" b="1" dirty="0" err="1">
                <a:latin typeface="Courier New" pitchFamily="49" charset="0"/>
                <a:sym typeface="Symbol" pitchFamily="18" charset="2"/>
              </a:rPr>
              <a:t>mymap</a:t>
            </a:r>
            <a:r>
              <a:rPr lang="en-GB" sz="2800" b="1" dirty="0">
                <a:latin typeface="Courier New" pitchFamily="49" charset="0"/>
                <a:sym typeface="Symbol" pitchFamily="18" charset="2"/>
              </a:rPr>
              <a:t> =	[ 0    </a:t>
            </a:r>
            <a:r>
              <a:rPr lang="en-GB" sz="2800" b="1" dirty="0" err="1">
                <a:latin typeface="Courier New" pitchFamily="49" charset="0"/>
                <a:sym typeface="Symbol" pitchFamily="18" charset="2"/>
              </a:rPr>
              <a:t>0</a:t>
            </a:r>
            <a:r>
              <a:rPr lang="en-GB" sz="2800" b="1" dirty="0">
                <a:latin typeface="Courier New" pitchFamily="49" charset="0"/>
                <a:sym typeface="Symbol" pitchFamily="18" charset="2"/>
              </a:rPr>
              <a:t>    0.1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b="1" dirty="0">
                <a:latin typeface="Courier New" pitchFamily="49" charset="0"/>
                <a:sym typeface="Symbol" pitchFamily="18" charset="2"/>
              </a:rPr>
              <a:t>		        	  0    0.1  0.2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b="1" dirty="0">
                <a:latin typeface="Courier New" pitchFamily="49" charset="0"/>
                <a:sym typeface="Symbol" pitchFamily="18" charset="2"/>
              </a:rPr>
              <a:t>		 		 </a:t>
            </a:r>
            <a:r>
              <a:rPr lang="en-GB" sz="2800" b="1" dirty="0" smtClean="0">
                <a:latin typeface="Courier New" pitchFamily="49" charset="0"/>
                <a:sym typeface="Symbol" pitchFamily="18" charset="2"/>
              </a:rPr>
              <a:t> 0.1  </a:t>
            </a:r>
            <a:r>
              <a:rPr lang="en-GB" sz="2800" b="1" dirty="0">
                <a:latin typeface="Courier New" pitchFamily="49" charset="0"/>
                <a:sym typeface="Symbol" pitchFamily="18" charset="2"/>
              </a:rPr>
              <a:t>0.2  0.3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b="1" dirty="0">
                <a:latin typeface="Courier New" pitchFamily="49" charset="0"/>
                <a:sym typeface="Symbol" pitchFamily="18" charset="2"/>
              </a:rPr>
              <a:t>		 		 </a:t>
            </a:r>
            <a:r>
              <a:rPr lang="en-GB" sz="2800" b="1" dirty="0" smtClean="0">
                <a:latin typeface="Courier New" pitchFamily="49" charset="0"/>
                <a:sym typeface="Symbol" pitchFamily="18" charset="2"/>
              </a:rPr>
              <a:t> .    </a:t>
            </a:r>
            <a:r>
              <a:rPr lang="en-GB" sz="2800" b="1" dirty="0">
                <a:latin typeface="Courier New" pitchFamily="49" charset="0"/>
                <a:sym typeface="Symbol" pitchFamily="18" charset="2"/>
              </a:rPr>
              <a:t>.   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b="1" dirty="0">
                <a:latin typeface="Courier New" pitchFamily="49" charset="0"/>
                <a:sym typeface="Symbol" pitchFamily="18" charset="2"/>
              </a:rPr>
              <a:t> 		  		 </a:t>
            </a:r>
            <a:r>
              <a:rPr lang="en-GB" sz="2800" b="1" dirty="0" smtClean="0">
                <a:latin typeface="Courier New" pitchFamily="49" charset="0"/>
                <a:sym typeface="Symbol" pitchFamily="18" charset="2"/>
              </a:rPr>
              <a:t> .    </a:t>
            </a:r>
            <a:r>
              <a:rPr lang="en-GB" sz="2800" b="1" dirty="0">
                <a:latin typeface="Courier New" pitchFamily="49" charset="0"/>
                <a:sym typeface="Symbol" pitchFamily="18" charset="2"/>
              </a:rPr>
              <a:t>.    .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b="1" dirty="0">
                <a:latin typeface="Courier New" pitchFamily="49" charset="0"/>
                <a:sym typeface="Symbol" pitchFamily="18" charset="2"/>
              </a:rPr>
              <a:t>	&gt;&gt; </a:t>
            </a:r>
            <a:r>
              <a:rPr lang="en-GB" sz="2800" b="1" dirty="0" err="1">
                <a:latin typeface="Courier New" pitchFamily="49" charset="0"/>
                <a:sym typeface="Symbol" pitchFamily="18" charset="2"/>
              </a:rPr>
              <a:t>colormap</a:t>
            </a:r>
            <a:r>
              <a:rPr lang="en-GB" sz="2800" b="1" dirty="0">
                <a:latin typeface="Courier New" pitchFamily="49" charset="0"/>
                <a:sym typeface="Symbol" pitchFamily="18" charset="2"/>
              </a:rPr>
              <a:t>(</a:t>
            </a:r>
            <a:r>
              <a:rPr lang="en-GB" sz="2800" b="1" dirty="0" err="1">
                <a:latin typeface="Courier New" pitchFamily="49" charset="0"/>
                <a:sym typeface="Symbol" pitchFamily="18" charset="2"/>
              </a:rPr>
              <a:t>mymap</a:t>
            </a:r>
            <a:r>
              <a:rPr lang="en-GB" sz="2800" b="1" dirty="0">
                <a:latin typeface="Courier New" pitchFamily="49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8153400" cy="4800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</p:pic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b="1" dirty="0" smtClean="0"/>
              <a:t>Specialized Plotting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</p:pic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b="1" dirty="0" smtClean="0"/>
              <a:t>Specialized Plotting Routines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None/>
            </a:pPr>
            <a:r>
              <a:rPr lang="en-GB" sz="2000" dirty="0" smtClean="0"/>
              <a:t>Load jun07_all_5km_means.mat</a:t>
            </a:r>
          </a:p>
          <a:p>
            <a:pPr marL="342900" lvl="2" indent="-342900">
              <a:buNone/>
            </a:pPr>
            <a:r>
              <a:rPr lang="en-GB" sz="2000" dirty="0" smtClean="0"/>
              <a:t>Variables:</a:t>
            </a:r>
          </a:p>
          <a:p>
            <a:pPr marL="342900" lvl="2" indent="-342900"/>
            <a:r>
              <a:rPr lang="en-GB" sz="2000" dirty="0" err="1" smtClean="0"/>
              <a:t>mlat</a:t>
            </a:r>
            <a:r>
              <a:rPr lang="en-GB" sz="2000" dirty="0" smtClean="0"/>
              <a:t>, </a:t>
            </a:r>
            <a:r>
              <a:rPr lang="en-GB" sz="2000" dirty="0" err="1" smtClean="0"/>
              <a:t>mlon</a:t>
            </a:r>
            <a:r>
              <a:rPr lang="en-GB" sz="2000" dirty="0" smtClean="0"/>
              <a:t>		- latitude &amp; longitude of measurements</a:t>
            </a:r>
          </a:p>
          <a:p>
            <a:pPr marL="342900" lvl="2" indent="-342900"/>
            <a:r>
              <a:rPr lang="en-GB" sz="2000" dirty="0" err="1" smtClean="0"/>
              <a:t>mT</a:t>
            </a:r>
            <a:r>
              <a:rPr lang="en-GB" sz="2000" dirty="0" smtClean="0"/>
              <a:t>			- mean air temperature</a:t>
            </a:r>
          </a:p>
          <a:p>
            <a:pPr marL="342900" lvl="2" indent="-342900"/>
            <a:r>
              <a:rPr lang="en-GB" sz="2000" dirty="0" err="1" smtClean="0"/>
              <a:t>msst</a:t>
            </a:r>
            <a:r>
              <a:rPr lang="en-GB" sz="2000" dirty="0" smtClean="0"/>
              <a:t>			- mean sea surface temperature</a:t>
            </a:r>
          </a:p>
          <a:p>
            <a:pPr marL="342900" lvl="2" indent="-342900"/>
            <a:r>
              <a:rPr lang="en-GB" sz="2000" dirty="0" err="1" smtClean="0"/>
              <a:t>mu</a:t>
            </a:r>
            <a:r>
              <a:rPr lang="en-GB" sz="2000" dirty="0" smtClean="0"/>
              <a:t>, </a:t>
            </a:r>
            <a:r>
              <a:rPr lang="en-GB" sz="2000" dirty="0" err="1" smtClean="0"/>
              <a:t>mv</a:t>
            </a:r>
            <a:r>
              <a:rPr lang="en-GB" sz="2000" dirty="0" smtClean="0"/>
              <a:t>		- mean wind components to east (x) and 				  	  north (y)</a:t>
            </a:r>
          </a:p>
          <a:p>
            <a:pPr marL="342900" lvl="2" indent="-342900"/>
            <a:r>
              <a:rPr lang="en-GB" sz="2000" dirty="0" err="1" smtClean="0"/>
              <a:t>mws</a:t>
            </a:r>
            <a:r>
              <a:rPr lang="en-GB" sz="2000" dirty="0" smtClean="0"/>
              <a:t>			- mean wind speed</a:t>
            </a:r>
          </a:p>
          <a:p>
            <a:r>
              <a:rPr lang="en-GB" dirty="0" smtClean="0"/>
              <a:t>Plot the different variables to get a feel for range of values and relationships between them.</a:t>
            </a:r>
          </a:p>
          <a:p>
            <a:r>
              <a:rPr lang="en-GB" dirty="0" smtClean="0"/>
              <a:t>Plot positions of the points - geographical locations 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7993063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Courier New" pitchFamily="49" charset="0"/>
              </a:rPr>
              <a:t>&gt;&gt; load </a:t>
            </a:r>
            <a:r>
              <a:rPr lang="en-US" sz="1400" b="1" dirty="0" smtClean="0">
                <a:latin typeface="Courier New" pitchFamily="49" charset="0"/>
              </a:rPr>
              <a:t>jun07_all_5km_means.mat</a:t>
            </a:r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</a:rPr>
              <a:t>&gt;&gt; who</a:t>
            </a:r>
          </a:p>
          <a:p>
            <a:r>
              <a:rPr lang="en-US" sz="1400" b="1" dirty="0">
                <a:latin typeface="Courier New" pitchFamily="49" charset="0"/>
              </a:rPr>
              <a:t>Your variables are:</a:t>
            </a:r>
          </a:p>
          <a:p>
            <a:r>
              <a:rPr lang="en-US" sz="1400" b="1" dirty="0" err="1" smtClean="0">
                <a:latin typeface="Courier New" pitchFamily="49" charset="0"/>
              </a:rPr>
              <a:t>mT</a:t>
            </a:r>
            <a:r>
              <a:rPr lang="en-US" sz="1400" b="1" dirty="0" smtClean="0">
                <a:latin typeface="Courier New" pitchFamily="49" charset="0"/>
              </a:rPr>
              <a:t> 	</a:t>
            </a:r>
            <a:r>
              <a:rPr lang="en-US" sz="1400" b="1" dirty="0" err="1" smtClean="0">
                <a:latin typeface="Courier New" pitchFamily="49" charset="0"/>
              </a:rPr>
              <a:t>mlat</a:t>
            </a:r>
            <a:r>
              <a:rPr lang="en-US" sz="1400" b="1" dirty="0" smtClean="0">
                <a:latin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</a:rPr>
              <a:t>mlon</a:t>
            </a:r>
            <a:r>
              <a:rPr lang="en-US" sz="1400" b="1" dirty="0">
                <a:latin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</a:rPr>
              <a:t>msst</a:t>
            </a:r>
            <a:r>
              <a:rPr lang="en-US" sz="1400" b="1" dirty="0">
                <a:latin typeface="Courier New" pitchFamily="49" charset="0"/>
              </a:rPr>
              <a:t>     </a:t>
            </a:r>
            <a:r>
              <a:rPr lang="en-US" sz="1400" b="1" dirty="0" smtClean="0">
                <a:latin typeface="Courier New" pitchFamily="49" charset="0"/>
              </a:rPr>
              <a:t>mu       </a:t>
            </a:r>
            <a:r>
              <a:rPr lang="en-US" sz="1400" b="1" dirty="0" err="1" smtClean="0">
                <a:latin typeface="Courier New" pitchFamily="49" charset="0"/>
              </a:rPr>
              <a:t>mv</a:t>
            </a:r>
            <a:endParaRPr lang="en-US" sz="1400" b="1" dirty="0">
              <a:latin typeface="Courier New" pitchFamily="49" charset="0"/>
            </a:endParaRPr>
          </a:p>
          <a:p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</a:rPr>
              <a:t>&gt;&gt; plot(</a:t>
            </a:r>
            <a:r>
              <a:rPr lang="en-US" sz="1400" b="1" dirty="0" err="1">
                <a:latin typeface="Courier New" pitchFamily="49" charset="0"/>
              </a:rPr>
              <a:t>mlon,mlat,</a:t>
            </a:r>
            <a:r>
              <a:rPr lang="en-US" sz="1400" b="1" dirty="0" err="1" smtClean="0">
                <a:latin typeface="Courier New" pitchFamily="49" charset="0"/>
              </a:rPr>
              <a:t>'o</a:t>
            </a:r>
            <a:r>
              <a:rPr lang="en-US" sz="1400" b="1" dirty="0" smtClean="0">
                <a:latin typeface="Courier New" pitchFamily="49" charset="0"/>
              </a:rPr>
              <a:t>‘)</a:t>
            </a:r>
            <a:endParaRPr lang="en-US" sz="1400" b="1" dirty="0">
              <a:latin typeface="Courier New" pitchFamily="49" charset="0"/>
            </a:endParaRPr>
          </a:p>
        </p:txBody>
      </p:sp>
      <p:pic>
        <p:nvPicPr>
          <p:cNvPr id="58373" name="Picture 5" descr="grid-1-data-poi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838" y="2366963"/>
            <a:ext cx="5632450" cy="4230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7993063" cy="73866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 smtClean="0">
                <a:latin typeface="Courier New" pitchFamily="49" charset="0"/>
              </a:rPr>
              <a:t>&gt;&gt; </a:t>
            </a:r>
            <a:r>
              <a:rPr lang="en-US" sz="1400" b="1" dirty="0">
                <a:latin typeface="Courier New" pitchFamily="49" charset="0"/>
              </a:rPr>
              <a:t>plot(</a:t>
            </a:r>
            <a:r>
              <a:rPr lang="en-US" sz="1400" b="1" dirty="0" err="1">
                <a:latin typeface="Courier New" pitchFamily="49" charset="0"/>
              </a:rPr>
              <a:t>mlon,mlat,</a:t>
            </a:r>
            <a:r>
              <a:rPr lang="en-US" sz="1400" b="1" dirty="0" err="1" smtClean="0">
                <a:latin typeface="Courier New" pitchFamily="49" charset="0"/>
              </a:rPr>
              <a:t>'o</a:t>
            </a:r>
            <a:r>
              <a:rPr lang="en-US" sz="1400" b="1" dirty="0" smtClean="0">
                <a:latin typeface="Courier New" pitchFamily="49" charset="0"/>
              </a:rPr>
              <a:t>')</a:t>
            </a:r>
          </a:p>
          <a:p>
            <a:r>
              <a:rPr lang="en-US" sz="1400" b="1" dirty="0" smtClean="0">
                <a:latin typeface="Courier New" pitchFamily="49" charset="0"/>
              </a:rPr>
              <a:t>&gt;&gt; hold on</a:t>
            </a:r>
          </a:p>
          <a:p>
            <a:r>
              <a:rPr lang="en-US" sz="1400" b="1" dirty="0" smtClean="0">
                <a:latin typeface="Courier New" pitchFamily="49" charset="0"/>
              </a:rPr>
              <a:t>&gt;&gt; quiver(</a:t>
            </a:r>
            <a:r>
              <a:rPr lang="en-US" sz="1400" b="1" dirty="0" err="1" smtClean="0">
                <a:latin typeface="Courier New" pitchFamily="49" charset="0"/>
              </a:rPr>
              <a:t>mlon,mlat,mu,mv</a:t>
            </a:r>
            <a:r>
              <a:rPr lang="en-US" sz="1400" b="1" dirty="0" smtClean="0">
                <a:latin typeface="Courier New" pitchFamily="49" charset="0"/>
              </a:rPr>
              <a:t>)</a:t>
            </a:r>
            <a:endParaRPr lang="en-US" sz="1400" b="1" dirty="0">
              <a:latin typeface="Courier New" pitchFamily="49" charset="0"/>
            </a:endParaRPr>
          </a:p>
        </p:txBody>
      </p:sp>
      <p:pic>
        <p:nvPicPr>
          <p:cNvPr id="1026" name="Picture 2" descr="D:\TEACHING\matlab-course\figures\grid-1a-wind-vectors-at-poin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1644" y="2252464"/>
            <a:ext cx="5639756" cy="42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 smtClean="0"/>
              <a:t>Randomly distributed data can’t be used with contour, </a:t>
            </a:r>
            <a:r>
              <a:rPr lang="en-GB" sz="2800" dirty="0" err="1" smtClean="0"/>
              <a:t>pcolor</a:t>
            </a:r>
            <a:r>
              <a:rPr lang="en-GB" sz="2800" dirty="0" smtClean="0"/>
              <a:t>, surf, etc…data needs to be on a regular grid.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Use </a:t>
            </a:r>
            <a:r>
              <a:rPr lang="en-GB" sz="2800" dirty="0" err="1" smtClean="0"/>
              <a:t>meshgrid</a:t>
            </a:r>
            <a:r>
              <a:rPr lang="en-GB" sz="2800" dirty="0" smtClean="0"/>
              <a:t> to generate arrays of x and y on a regular grid.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[XX,YY] =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</a:rPr>
              <a:t>meshgrid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([-125.2:0.05:-124],[39.9:0.05:40.8]);</a:t>
            </a:r>
            <a:endParaRPr lang="en-GB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Use </a:t>
            </a:r>
            <a:r>
              <a:rPr lang="en-GB" sz="2800" dirty="0" err="1" smtClean="0"/>
              <a:t>griddata</a:t>
            </a:r>
            <a:r>
              <a:rPr lang="en-GB" sz="2800" dirty="0" smtClean="0"/>
              <a:t> to interpolate </a:t>
            </a:r>
            <a:r>
              <a:rPr lang="en-GB" sz="2800" dirty="0" err="1" smtClean="0"/>
              <a:t>mu</a:t>
            </a:r>
            <a:r>
              <a:rPr lang="en-GB" sz="2800" dirty="0" smtClean="0"/>
              <a:t> and </a:t>
            </a:r>
            <a:r>
              <a:rPr lang="en-GB" sz="2800" dirty="0" err="1" smtClean="0"/>
              <a:t>mv</a:t>
            </a:r>
            <a:r>
              <a:rPr lang="en-GB" sz="2800" dirty="0" smtClean="0"/>
              <a:t> onto the XX,YY grid … use system help to check usage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3200400"/>
            <a:ext cx="2004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n-lt"/>
              </a:rPr>
              <a:t>X-values required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rot="5400000">
            <a:off x="4473134" y="3623176"/>
            <a:ext cx="285690" cy="24035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1084" y="3200400"/>
            <a:ext cx="199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Y</a:t>
            </a:r>
            <a:r>
              <a:rPr lang="en-GB" sz="2000" dirty="0" smtClean="0">
                <a:latin typeface="+mn-lt"/>
              </a:rPr>
              <a:t>-values required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899776" y="3623175"/>
            <a:ext cx="285690" cy="24035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4419600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+mn-lt"/>
              </a:rPr>
              <a:t>X and Y grids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990600" y="4191000"/>
            <a:ext cx="304800" cy="304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7993063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Courier New" pitchFamily="49" charset="0"/>
              </a:rPr>
              <a:t>&gt;&gt; [XX,YY</a:t>
            </a:r>
            <a:r>
              <a:rPr lang="en-US" sz="1400" b="1" dirty="0" smtClean="0">
                <a:latin typeface="Courier New" pitchFamily="49" charset="0"/>
              </a:rPr>
              <a:t>] = </a:t>
            </a:r>
            <a:r>
              <a:rPr lang="en-US" sz="1400" b="1" dirty="0" err="1" smtClean="0">
                <a:latin typeface="Courier New" pitchFamily="49" charset="0"/>
              </a:rPr>
              <a:t>meshgrid</a:t>
            </a:r>
            <a:r>
              <a:rPr lang="en-US" sz="1400" b="1" dirty="0">
                <a:latin typeface="Courier New" pitchFamily="49" charset="0"/>
              </a:rPr>
              <a:t>([-125.2:0.05:-124],[39.9:0.05:40.8]);</a:t>
            </a:r>
          </a:p>
          <a:p>
            <a:r>
              <a:rPr lang="en-US" sz="1400" b="1" dirty="0" smtClean="0">
                <a:latin typeface="Courier New" pitchFamily="49" charset="0"/>
              </a:rPr>
              <a:t>&gt;&gt; </a:t>
            </a:r>
            <a:r>
              <a:rPr lang="en-US" sz="1400" b="1" dirty="0" err="1" smtClean="0">
                <a:latin typeface="Courier New" pitchFamily="49" charset="0"/>
              </a:rPr>
              <a:t>gmws</a:t>
            </a:r>
            <a:r>
              <a:rPr lang="en-US" sz="1400" b="1" dirty="0" smtClean="0">
                <a:latin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</a:rPr>
              <a:t>griddata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mlon,mlat,mws,XX,YY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</a:rPr>
              <a:t>&gt;&gt; </a:t>
            </a:r>
            <a:r>
              <a:rPr lang="en-US" sz="1400" b="1" dirty="0" err="1">
                <a:latin typeface="Courier New" pitchFamily="49" charset="0"/>
              </a:rPr>
              <a:t>pcolor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XX,YY,gmws</a:t>
            </a:r>
            <a:r>
              <a:rPr lang="en-US" sz="1400" b="1" dirty="0">
                <a:latin typeface="Courier New" pitchFamily="49" charset="0"/>
              </a:rPr>
              <a:t>); shading flat; </a:t>
            </a:r>
          </a:p>
          <a:p>
            <a:r>
              <a:rPr lang="en-US" sz="1400" b="1" dirty="0">
                <a:latin typeface="Courier New" pitchFamily="49" charset="0"/>
              </a:rPr>
              <a:t>&gt;&gt; </a:t>
            </a:r>
            <a:r>
              <a:rPr lang="en-US" sz="1400" b="1" dirty="0" err="1" smtClean="0">
                <a:latin typeface="Courier New" pitchFamily="49" charset="0"/>
              </a:rPr>
              <a:t>hbar</a:t>
            </a:r>
            <a:r>
              <a:rPr lang="en-US" sz="1400" b="1" dirty="0" smtClean="0">
                <a:latin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</a:rPr>
              <a:t>colorbar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r>
              <a:rPr lang="en-US" sz="1400" b="1" dirty="0">
                <a:latin typeface="Courier New" pitchFamily="49" charset="0"/>
              </a:rPr>
              <a:t>&gt;&gt; hold on</a:t>
            </a:r>
          </a:p>
          <a:p>
            <a:r>
              <a:rPr lang="en-US" sz="1400" b="1" dirty="0">
                <a:latin typeface="Courier New" pitchFamily="49" charset="0"/>
              </a:rPr>
              <a:t>&gt;&gt; </a:t>
            </a:r>
            <a:r>
              <a:rPr lang="en-US" sz="1400" b="1" dirty="0" smtClean="0">
                <a:latin typeface="Courier New" pitchFamily="49" charset="0"/>
              </a:rPr>
              <a:t>h1 = plot(</a:t>
            </a:r>
            <a:r>
              <a:rPr lang="en-US" sz="1400" b="1" dirty="0" err="1" smtClean="0">
                <a:latin typeface="Courier New" pitchFamily="49" charset="0"/>
              </a:rPr>
              <a:t>mlon,mlat</a:t>
            </a:r>
            <a:r>
              <a:rPr lang="en-US" sz="1400" b="1" dirty="0" err="1">
                <a:latin typeface="Courier New" pitchFamily="49" charset="0"/>
              </a:rPr>
              <a:t>,'ko</a:t>
            </a:r>
            <a:r>
              <a:rPr lang="en-US" sz="1400" b="1" dirty="0" smtClean="0">
                <a:latin typeface="Courier New" pitchFamily="49" charset="0"/>
              </a:rPr>
              <a:t>');</a:t>
            </a:r>
            <a:endParaRPr lang="en-US" sz="1400" b="1" dirty="0">
              <a:latin typeface="Courier New" pitchFamily="49" charset="0"/>
            </a:endParaRPr>
          </a:p>
        </p:txBody>
      </p:sp>
      <p:pic>
        <p:nvPicPr>
          <p:cNvPr id="60421" name="Picture 5" descr="grid-2-wind-fie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838" y="2293938"/>
            <a:ext cx="5632450" cy="4230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7993063" cy="95410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Courier New" pitchFamily="49" charset="0"/>
              </a:rPr>
              <a:t>&gt;&gt; </a:t>
            </a:r>
            <a:r>
              <a:rPr lang="en-US" sz="1400" b="1" dirty="0" err="1">
                <a:latin typeface="Courier New" pitchFamily="49" charset="0"/>
              </a:rPr>
              <a:t>gu</a:t>
            </a:r>
            <a:r>
              <a:rPr lang="en-US" sz="1400" b="1" dirty="0">
                <a:latin typeface="Courier New" pitchFamily="49" charset="0"/>
              </a:rPr>
              <a:t>=</a:t>
            </a:r>
            <a:r>
              <a:rPr lang="en-US" sz="1400" b="1" dirty="0" err="1">
                <a:latin typeface="Courier New" pitchFamily="49" charset="0"/>
              </a:rPr>
              <a:t>griddata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mlon,mlat,mu,XX,YY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</a:rPr>
              <a:t>&gt;&gt; </a:t>
            </a:r>
            <a:r>
              <a:rPr lang="en-US" sz="1400" b="1" dirty="0" err="1">
                <a:latin typeface="Courier New" pitchFamily="49" charset="0"/>
              </a:rPr>
              <a:t>gv</a:t>
            </a:r>
            <a:r>
              <a:rPr lang="en-US" sz="1400" b="1" dirty="0">
                <a:latin typeface="Courier New" pitchFamily="49" charset="0"/>
              </a:rPr>
              <a:t>=</a:t>
            </a:r>
            <a:r>
              <a:rPr lang="en-US" sz="1400" b="1" dirty="0" err="1">
                <a:latin typeface="Courier New" pitchFamily="49" charset="0"/>
              </a:rPr>
              <a:t>griddata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mlon,mlat,mv,XX,YY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r>
              <a:rPr lang="en-US" sz="1400" b="1" dirty="0">
                <a:latin typeface="Courier New" pitchFamily="49" charset="0"/>
              </a:rPr>
              <a:t>&gt;&gt; quiver(</a:t>
            </a:r>
            <a:r>
              <a:rPr lang="en-US" sz="1400" b="1" dirty="0" err="1">
                <a:latin typeface="Courier New" pitchFamily="49" charset="0"/>
              </a:rPr>
              <a:t>XX,YY,gu,gv,'k</a:t>
            </a:r>
            <a:r>
              <a:rPr lang="en-US" sz="1400" b="1" dirty="0">
                <a:latin typeface="Courier New" pitchFamily="49" charset="0"/>
              </a:rPr>
              <a:t>-');</a:t>
            </a:r>
          </a:p>
          <a:p>
            <a:r>
              <a:rPr lang="en-US" sz="1400" b="1" dirty="0">
                <a:latin typeface="Courier New" pitchFamily="49" charset="0"/>
              </a:rPr>
              <a:t>&gt;&gt; set(h1,'markeredgecolor','r','markersize',5</a:t>
            </a:r>
            <a:r>
              <a:rPr lang="en-US" sz="1400" b="1" dirty="0" smtClean="0">
                <a:latin typeface="Courier New" pitchFamily="49" charset="0"/>
              </a:rPr>
              <a:t>)</a:t>
            </a:r>
            <a:endParaRPr lang="en-US" sz="1400" b="1" dirty="0">
              <a:latin typeface="Courier New" pitchFamily="49" charset="0"/>
            </a:endParaRPr>
          </a:p>
        </p:txBody>
      </p:sp>
      <p:pic>
        <p:nvPicPr>
          <p:cNvPr id="61446" name="Picture 6" descr="grid-3-wind-field-and-vecto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2293938"/>
            <a:ext cx="5632450" cy="4230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39750" y="260350"/>
            <a:ext cx="7993063" cy="18774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Courier New" pitchFamily="49" charset="0"/>
              </a:rPr>
              <a:t>&gt;&gt; set(gca,'linewidth',2,'fontweight','bold')</a:t>
            </a:r>
          </a:p>
          <a:p>
            <a:r>
              <a:rPr lang="en-US" sz="1400" b="1" dirty="0">
                <a:latin typeface="Courier New" pitchFamily="49" charset="0"/>
              </a:rPr>
              <a:t>&gt;&gt; </a:t>
            </a:r>
            <a:r>
              <a:rPr lang="en-US" sz="1400" b="1" dirty="0" err="1">
                <a:latin typeface="Courier New" pitchFamily="49" charset="0"/>
              </a:rPr>
              <a:t>xlabel</a:t>
            </a:r>
            <a:r>
              <a:rPr lang="en-US" sz="1400" b="1" dirty="0">
                <a:latin typeface="Courier New" pitchFamily="49" charset="0"/>
              </a:rPr>
              <a:t>('Longitude'); </a:t>
            </a:r>
            <a:r>
              <a:rPr lang="en-US" sz="1400" b="1" dirty="0" err="1">
                <a:latin typeface="Courier New" pitchFamily="49" charset="0"/>
              </a:rPr>
              <a:t>ylabel</a:t>
            </a:r>
            <a:r>
              <a:rPr lang="en-US" sz="1400" b="1" dirty="0">
                <a:latin typeface="Courier New" pitchFamily="49" charset="0"/>
              </a:rPr>
              <a:t>('latitude')</a:t>
            </a:r>
          </a:p>
          <a:p>
            <a:r>
              <a:rPr lang="en-US" sz="1400" b="1" dirty="0">
                <a:latin typeface="Courier New" pitchFamily="49" charset="0"/>
              </a:rPr>
              <a:t>&gt;&gt; set(hbar,'linewidth',2,'fontweight','bold')</a:t>
            </a:r>
          </a:p>
          <a:p>
            <a:r>
              <a:rPr lang="en-US" sz="1400" b="1" dirty="0">
                <a:latin typeface="Courier New" pitchFamily="49" charset="0"/>
              </a:rPr>
              <a:t>&gt;&gt; set(get(</a:t>
            </a:r>
            <a:r>
              <a:rPr lang="en-US" sz="1400" b="1" dirty="0" err="1">
                <a:latin typeface="Courier New" pitchFamily="49" charset="0"/>
              </a:rPr>
              <a:t>hbar,'xlabel</a:t>
            </a:r>
            <a:r>
              <a:rPr lang="en-US" sz="1400" b="1" dirty="0">
                <a:latin typeface="Courier New" pitchFamily="49" charset="0"/>
              </a:rPr>
              <a:t>'),'string','(m s^{-1})','</a:t>
            </a:r>
            <a:r>
              <a:rPr lang="en-US" sz="1400" b="1" dirty="0" err="1">
                <a:latin typeface="Courier New" pitchFamily="49" charset="0"/>
              </a:rPr>
              <a:t>fontweight','bold</a:t>
            </a:r>
            <a:r>
              <a:rPr lang="en-US" sz="1400" b="1" dirty="0">
                <a:latin typeface="Courier New" pitchFamily="49" charset="0"/>
              </a:rPr>
              <a:t>')</a:t>
            </a:r>
          </a:p>
          <a:p>
            <a:r>
              <a:rPr lang="en-US" sz="1400" b="1" dirty="0">
                <a:latin typeface="Courier New" pitchFamily="49" charset="0"/>
              </a:rPr>
              <a:t>&gt;&gt; </a:t>
            </a:r>
            <a:r>
              <a:rPr lang="en-US" sz="1400" b="1" dirty="0" err="1">
                <a:latin typeface="Courier New" pitchFamily="49" charset="0"/>
              </a:rPr>
              <a:t>xlabel</a:t>
            </a:r>
            <a:r>
              <a:rPr lang="en-US" sz="1400" b="1" dirty="0">
                <a:latin typeface="Courier New" pitchFamily="49" charset="0"/>
              </a:rPr>
              <a:t>('Longitude'); </a:t>
            </a:r>
            <a:r>
              <a:rPr lang="en-US" sz="1400" b="1" dirty="0" err="1">
                <a:latin typeface="Courier New" pitchFamily="49" charset="0"/>
              </a:rPr>
              <a:t>ylabel</a:t>
            </a:r>
            <a:r>
              <a:rPr lang="en-US" sz="1400" b="1" dirty="0">
                <a:latin typeface="Courier New" pitchFamily="49" charset="0"/>
              </a:rPr>
              <a:t>('latitude')</a:t>
            </a:r>
          </a:p>
          <a:p>
            <a:r>
              <a:rPr lang="en-US" sz="1400" b="1" dirty="0">
                <a:latin typeface="Courier New" pitchFamily="49" charset="0"/>
              </a:rPr>
              <a:t>&gt;&gt; title('CW96 : June 07 : 30m wind field')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&gt;&gt; load mendocinopatch.mat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&gt;&gt; patch(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mendocinopatch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(:,1),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mendocinopatch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(:,2),[0.9 0.9 0.9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])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pic>
        <p:nvPicPr>
          <p:cNvPr id="62470" name="Picture 6" descr="grid-4-wind-field-and-vectors-and-co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838" y="2420938"/>
            <a:ext cx="5632450" cy="4230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Plot(</a:t>
            </a:r>
            <a:r>
              <a:rPr lang="en-GB" b="1" dirty="0" err="1" smtClean="0"/>
              <a:t>x,y</a:t>
            </a:r>
            <a:r>
              <a:rPr lang="en-GB" b="1" dirty="0" smtClean="0"/>
              <a:t>,…properties)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GB" sz="2800" b="1" dirty="0" err="1" smtClean="0">
                <a:latin typeface="Courier New" pitchFamily="49" charset="0"/>
                <a:cs typeface="Courier New" pitchFamily="49" charset="0"/>
              </a:rPr>
              <a:t>x,y,cml</a:t>
            </a:r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2800" dirty="0" smtClean="0"/>
              <a:t> – plot with a basic </a:t>
            </a:r>
            <a:r>
              <a:rPr lang="en-GB" sz="2800" b="1" dirty="0" smtClean="0"/>
              <a:t>colour-marker-line</a:t>
            </a:r>
            <a:r>
              <a:rPr lang="en-GB" sz="2800" dirty="0" smtClean="0"/>
              <a:t> combination (</a:t>
            </a:r>
            <a:r>
              <a:rPr lang="en-GB" sz="2800" dirty="0" err="1" smtClean="0"/>
              <a:t>cml</a:t>
            </a:r>
            <a:r>
              <a:rPr lang="en-GB" sz="2800" dirty="0" smtClean="0"/>
              <a:t>)</a:t>
            </a:r>
          </a:p>
          <a:p>
            <a:pPr lvl="1"/>
            <a:r>
              <a:rPr lang="en-GB" sz="2400" dirty="0" smtClean="0"/>
              <a:t>‘</a:t>
            </a:r>
            <a:r>
              <a:rPr lang="en-GB" sz="2400" dirty="0" err="1" smtClean="0"/>
              <a:t>ro</a:t>
            </a:r>
            <a:r>
              <a:rPr lang="en-GB" sz="2400" dirty="0" smtClean="0"/>
              <a:t>-’, ‘g.-’, ‘</a:t>
            </a:r>
            <a:r>
              <a:rPr lang="en-GB" sz="2400" dirty="0" err="1" smtClean="0"/>
              <a:t>cv</a:t>
            </a:r>
            <a:r>
              <a:rPr lang="en-GB" sz="2400" dirty="0" smtClean="0"/>
              <a:t>--‘</a:t>
            </a:r>
          </a:p>
          <a:p>
            <a:pPr lvl="1"/>
            <a:r>
              <a:rPr lang="en-GB" sz="2400" dirty="0" smtClean="0"/>
              <a:t>Basic colours : </a:t>
            </a:r>
            <a:r>
              <a:rPr lang="en-GB" b="1" dirty="0" smtClean="0">
                <a:solidFill>
                  <a:srgbClr val="FF0000"/>
                </a:solidFill>
              </a:rPr>
              <a:t>r</a:t>
            </a:r>
            <a:r>
              <a:rPr lang="en-GB" b="1" dirty="0" smtClean="0"/>
              <a:t>, </a:t>
            </a:r>
            <a:r>
              <a:rPr lang="en-GB" b="1" dirty="0" smtClean="0">
                <a:solidFill>
                  <a:srgbClr val="00B050"/>
                </a:solidFill>
              </a:rPr>
              <a:t>g</a:t>
            </a:r>
            <a:r>
              <a:rPr lang="en-GB" b="1" dirty="0" smtClean="0"/>
              <a:t>, </a:t>
            </a:r>
            <a:r>
              <a:rPr lang="en-GB" b="1" dirty="0" smtClean="0">
                <a:solidFill>
                  <a:schemeClr val="accent2"/>
                </a:solidFill>
              </a:rPr>
              <a:t>b</a:t>
            </a:r>
            <a:r>
              <a:rPr lang="en-GB" b="1" dirty="0" smtClean="0"/>
              <a:t>, k, </a:t>
            </a:r>
            <a:r>
              <a:rPr lang="en-GB" b="1" dirty="0" smtClean="0">
                <a:solidFill>
                  <a:srgbClr val="FFFF00"/>
                </a:solidFill>
              </a:rPr>
              <a:t>y</a:t>
            </a:r>
            <a:r>
              <a:rPr lang="en-GB" b="1" dirty="0" smtClean="0"/>
              <a:t>, </a:t>
            </a:r>
            <a:r>
              <a:rPr lang="en-GB" b="1" dirty="0" smtClean="0">
                <a:solidFill>
                  <a:srgbClr val="00B0F0"/>
                </a:solidFill>
              </a:rPr>
              <a:t>c</a:t>
            </a:r>
            <a:r>
              <a:rPr lang="en-GB" b="1" dirty="0" smtClean="0"/>
              <a:t>, </a:t>
            </a:r>
            <a:r>
              <a:rPr lang="en-GB" b="1" dirty="0" smtClean="0">
                <a:solidFill>
                  <a:srgbClr val="FF3399"/>
                </a:solidFill>
              </a:rPr>
              <a:t>m</a:t>
            </a:r>
          </a:p>
          <a:p>
            <a:pPr lvl="1"/>
            <a:r>
              <a:rPr lang="en-GB" sz="2400" dirty="0" smtClean="0"/>
              <a:t>Basic markers : ‘o’, ‘v’, ‘^’, ’&lt;‘, ’&gt;’, ‘.’, ‘p’, ‘+’, ‘*’, ‘x’, ‘s’, ‘h’, ‘none’</a:t>
            </a:r>
          </a:p>
          <a:p>
            <a:pPr lvl="1"/>
            <a:r>
              <a:rPr lang="en-GB" sz="2400" dirty="0" err="1" smtClean="0"/>
              <a:t>Linetypes</a:t>
            </a:r>
            <a:r>
              <a:rPr lang="en-GB" sz="2400" dirty="0" smtClean="0"/>
              <a:t> : ‘-’, ’--‘, ‘-.’, ‘:’, ‘none’</a:t>
            </a:r>
            <a:endParaRPr lang="en-GB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Printing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file menu:</a:t>
            </a:r>
          </a:p>
          <a:p>
            <a:pPr lvl="1"/>
            <a:r>
              <a:rPr lang="en-GB" dirty="0" smtClean="0"/>
              <a:t>‘print’ to send to a printer</a:t>
            </a:r>
          </a:p>
          <a:p>
            <a:pPr lvl="1"/>
            <a:r>
              <a:rPr lang="en-GB" dirty="0" smtClean="0"/>
              <a:t>Export to export to a file (gif, </a:t>
            </a:r>
            <a:r>
              <a:rPr lang="en-GB" dirty="0" err="1" smtClean="0"/>
              <a:t>png</a:t>
            </a:r>
            <a:r>
              <a:rPr lang="en-GB" dirty="0" smtClean="0"/>
              <a:t>, jpg, </a:t>
            </a:r>
            <a:r>
              <a:rPr lang="en-GB" dirty="0" err="1" smtClean="0"/>
              <a:t>eps</a:t>
            </a:r>
            <a:r>
              <a:rPr lang="en-GB" dirty="0" smtClean="0"/>
              <a:t>,…)</a:t>
            </a:r>
          </a:p>
          <a:p>
            <a:r>
              <a:rPr lang="en-GB" dirty="0" smtClean="0"/>
              <a:t>Better to use command line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&gt; print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filename.EXT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dEXT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724400" y="3124200"/>
            <a:ext cx="11430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371601" y="47244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n-lt"/>
              </a:rPr>
              <a:t>File-type extension ‘</a:t>
            </a:r>
            <a:r>
              <a:rPr lang="en-GB" sz="2400" dirty="0" err="1" smtClean="0">
                <a:latin typeface="+mn-lt"/>
              </a:rPr>
              <a:t>png</a:t>
            </a:r>
            <a:r>
              <a:rPr lang="en-GB" sz="2400" dirty="0" smtClean="0">
                <a:latin typeface="+mn-lt"/>
              </a:rPr>
              <a:t>’, ‘</a:t>
            </a:r>
            <a:r>
              <a:rPr lang="en-GB" sz="2400" dirty="0" err="1" smtClean="0">
                <a:latin typeface="+mn-lt"/>
              </a:rPr>
              <a:t>ps</a:t>
            </a:r>
            <a:r>
              <a:rPr lang="en-GB" sz="2400" dirty="0" smtClean="0">
                <a:latin typeface="+mn-lt"/>
              </a:rPr>
              <a:t>’, ‘.</a:t>
            </a:r>
            <a:r>
              <a:rPr lang="en-GB" sz="2400" dirty="0" err="1" smtClean="0">
                <a:latin typeface="+mn-lt"/>
              </a:rPr>
              <a:t>eps</a:t>
            </a:r>
            <a:r>
              <a:rPr lang="en-GB" sz="2400" dirty="0" smtClean="0">
                <a:latin typeface="+mn-lt"/>
              </a:rPr>
              <a:t>’ appropriate to file type you want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4229100" y="3924300"/>
            <a:ext cx="838200" cy="762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4343400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n-lt"/>
              </a:rPr>
              <a:t>Instruction to print engine to select file type (same format as a </a:t>
            </a:r>
            <a:r>
              <a:rPr lang="en-GB" sz="2400" dirty="0" err="1" smtClean="0">
                <a:latin typeface="+mn-lt"/>
              </a:rPr>
              <a:t>linux</a:t>
            </a:r>
            <a:r>
              <a:rPr lang="en-GB" sz="2400" dirty="0" smtClean="0">
                <a:latin typeface="+mn-lt"/>
              </a:rPr>
              <a:t> print destination)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6629400" y="3810000"/>
            <a:ext cx="609600" cy="304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 print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myfigure.png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dpng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 print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myfigure.png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dpng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–r300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8800" y="32766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n-lt"/>
              </a:rPr>
              <a:t>-</a:t>
            </a:r>
            <a:r>
              <a:rPr lang="en-GB" sz="2400" dirty="0" err="1" smtClean="0">
                <a:latin typeface="+mn-lt"/>
              </a:rPr>
              <a:t>rNNN</a:t>
            </a:r>
            <a:r>
              <a:rPr lang="en-GB" sz="2400" dirty="0" smtClean="0">
                <a:latin typeface="+mn-lt"/>
              </a:rPr>
              <a:t> option specifies print resolution to NNN dpi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7277100" y="2857500"/>
            <a:ext cx="6096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687638" algn="l"/>
              </a:tabLst>
            </a:pPr>
            <a:r>
              <a:rPr lang="en-GB" dirty="0" smtClean="0"/>
              <a:t>Common print file types</a:t>
            </a:r>
          </a:p>
          <a:p>
            <a:pPr lvl="1">
              <a:tabLst>
                <a:tab pos="2687638" algn="l"/>
              </a:tabLst>
            </a:pPr>
            <a:r>
              <a:rPr lang="en-GB" dirty="0" smtClean="0"/>
              <a:t>.</a:t>
            </a:r>
            <a:r>
              <a:rPr lang="en-GB" dirty="0" err="1" smtClean="0"/>
              <a:t>ps</a:t>
            </a:r>
            <a:r>
              <a:rPr lang="en-GB" dirty="0" smtClean="0"/>
              <a:t>	- postscript (full page)</a:t>
            </a:r>
          </a:p>
          <a:p>
            <a:pPr lvl="1">
              <a:tabLst>
                <a:tab pos="2687638" algn="l"/>
              </a:tabLst>
            </a:pPr>
            <a:r>
              <a:rPr lang="en-GB" dirty="0" smtClean="0"/>
              <a:t>.</a:t>
            </a:r>
            <a:r>
              <a:rPr lang="en-GB" dirty="0" err="1" smtClean="0"/>
              <a:t>eps</a:t>
            </a:r>
            <a:r>
              <a:rPr lang="en-GB" dirty="0" smtClean="0"/>
              <a:t>	- encapsulated postscript 			(embeddable, infinitely scalable 	vector graphic – best for publication)</a:t>
            </a:r>
          </a:p>
          <a:p>
            <a:pPr lvl="1">
              <a:tabLst>
                <a:tab pos="2687638" algn="l"/>
              </a:tabLst>
            </a:pPr>
            <a:r>
              <a:rPr lang="en-GB" dirty="0" smtClean="0"/>
              <a:t>.</a:t>
            </a:r>
            <a:r>
              <a:rPr lang="en-GB" dirty="0" err="1" smtClean="0"/>
              <a:t>png</a:t>
            </a:r>
            <a:r>
              <a:rPr lang="en-GB" dirty="0" smtClean="0"/>
              <a:t>	- portable network graphic – best 	bitmap image option</a:t>
            </a:r>
          </a:p>
          <a:p>
            <a:pPr lvl="1">
              <a:tabLst>
                <a:tab pos="2687638" algn="l"/>
              </a:tabLst>
            </a:pPr>
            <a:r>
              <a:rPr lang="en-GB" dirty="0" smtClean="0"/>
              <a:t>.jpg	- JPEG image </a:t>
            </a:r>
            <a:r>
              <a:rPr lang="en-GB" b="1" dirty="0" smtClean="0"/>
              <a:t>NEVER USE THIS!</a:t>
            </a:r>
            <a:endParaRPr lang="en-GB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4" descr="qual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946150"/>
            <a:ext cx="7677150" cy="3490913"/>
          </a:xfrm>
          <a:prstGeom prst="rect">
            <a:avLst/>
          </a:prstGeom>
          <a:noFill/>
        </p:spPr>
      </p:pic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214563" y="4508500"/>
            <a:ext cx="6399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.</a:t>
            </a:r>
            <a:r>
              <a:rPr lang="en-GB" sz="2000" b="1" dirty="0" err="1"/>
              <a:t>png</a:t>
            </a:r>
            <a:endParaRPr lang="en-US" b="1" dirty="0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6391275" y="4508500"/>
            <a:ext cx="5790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 dirty="0"/>
              <a:t>.jpg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5105400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JPEG format is designed for photographic images with continuously varying tone. Hard edges suffer compression artefacts – distortions – ugly, and can make text impossible to read</a:t>
            </a:r>
            <a:endParaRPr lang="en-GB" sz="2000" dirty="0" smtClean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838700" y="4000500"/>
            <a:ext cx="1752600" cy="609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.fig files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hgsave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gcf,’filename.fig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pPr marL="0" indent="0">
              <a:buNone/>
            </a:pPr>
            <a:r>
              <a:rPr lang="en-GB" dirty="0" smtClean="0"/>
              <a:t>Saves </a:t>
            </a:r>
            <a:r>
              <a:rPr lang="en-GB" smtClean="0"/>
              <a:t>the current </a:t>
            </a:r>
            <a:r>
              <a:rPr lang="en-GB" dirty="0" smtClean="0"/>
              <a:t>figure to a .fig file – this is a complete description of the figure as a set of </a:t>
            </a:r>
            <a:r>
              <a:rPr lang="en-GB" dirty="0" err="1" smtClean="0"/>
              <a:t>matlab</a:t>
            </a:r>
            <a:r>
              <a:rPr lang="en-GB" dirty="0" smtClean="0"/>
              <a:t> handle-graphics objects. Can reload the figure to make edits later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hgload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filename.fig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’)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More detailed plot options can be specified through the use of </a:t>
            </a:r>
            <a:r>
              <a:rPr lang="en-GB" sz="2800" b="1" dirty="0" err="1" smtClean="0"/>
              <a:t>property:value</a:t>
            </a:r>
            <a:r>
              <a:rPr lang="en-GB" sz="2800" dirty="0" smtClean="0"/>
              <a:t> pairs</a:t>
            </a:r>
          </a:p>
          <a:p>
            <a:pPr lvl="1"/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GB" sz="2400" b="1" dirty="0" err="1" smtClean="0">
                <a:latin typeface="Courier New" pitchFamily="49" charset="0"/>
                <a:cs typeface="Courier New" pitchFamily="49" charset="0"/>
              </a:rPr>
              <a:t>x,y,’o-’,’property’,value</a:t>
            </a: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GB" sz="2400" dirty="0" smtClean="0">
                <a:cs typeface="Courier New" pitchFamily="49" charset="0"/>
              </a:rPr>
              <a:t>	</a:t>
            </a:r>
            <a:r>
              <a:rPr lang="en-GB" sz="2400" b="1" dirty="0" smtClean="0">
                <a:cs typeface="Courier New" pitchFamily="49" charset="0"/>
              </a:rPr>
              <a:t>‘property’</a:t>
            </a:r>
            <a:r>
              <a:rPr lang="en-GB" sz="2400" dirty="0" smtClean="0">
                <a:cs typeface="Courier New" pitchFamily="49" charset="0"/>
              </a:rPr>
              <a:t> is always a string naming the </a:t>
            </a:r>
            <a:r>
              <a:rPr lang="en-GB" sz="2400" dirty="0" err="1" smtClean="0">
                <a:cs typeface="Courier New" pitchFamily="49" charset="0"/>
              </a:rPr>
              <a:t>propery</a:t>
            </a:r>
            <a:r>
              <a:rPr lang="en-GB" sz="2400" dirty="0" smtClean="0">
                <a:cs typeface="Courier New" pitchFamily="49" charset="0"/>
              </a:rPr>
              <a:t>, </a:t>
            </a:r>
            <a:r>
              <a:rPr lang="en-GB" sz="2400" b="1" dirty="0" smtClean="0">
                <a:cs typeface="Courier New" pitchFamily="49" charset="0"/>
              </a:rPr>
              <a:t>value</a:t>
            </a:r>
            <a:r>
              <a:rPr lang="en-GB" sz="2400" dirty="0" smtClean="0">
                <a:cs typeface="Courier New" pitchFamily="49" charset="0"/>
              </a:rPr>
              <a:t> may be a number, array, or string, depending on the property type:</a:t>
            </a:r>
          </a:p>
          <a:p>
            <a:pPr lvl="1">
              <a:buNone/>
            </a:pPr>
            <a:endParaRPr lang="en-GB" sz="2400" dirty="0" smtClean="0">
              <a:cs typeface="Courier New" pitchFamily="49" charset="0"/>
            </a:endParaRPr>
          </a:p>
          <a:p>
            <a:pPr lvl="1">
              <a:buNone/>
              <a:tabLst>
                <a:tab pos="2870200" algn="l"/>
              </a:tabLst>
            </a:pPr>
            <a:r>
              <a:rPr lang="en-GB" sz="2400" dirty="0" smtClean="0">
                <a:cs typeface="Courier New" pitchFamily="49" charset="0"/>
              </a:rPr>
              <a:t>	‘</a:t>
            </a:r>
            <a:r>
              <a:rPr lang="en-GB" sz="2400" dirty="0" err="1" smtClean="0">
                <a:cs typeface="Courier New" pitchFamily="49" charset="0"/>
              </a:rPr>
              <a:t>color</a:t>
            </a:r>
            <a:r>
              <a:rPr lang="en-GB" sz="2400" dirty="0" smtClean="0">
                <a:cs typeface="Courier New" pitchFamily="49" charset="0"/>
              </a:rPr>
              <a:t>’ : [R G B] 	- </a:t>
            </a:r>
            <a:r>
              <a:rPr lang="en-GB" sz="2400" dirty="0" err="1" smtClean="0">
                <a:cs typeface="Courier New" pitchFamily="49" charset="0"/>
              </a:rPr>
              <a:t>color</a:t>
            </a:r>
            <a:r>
              <a:rPr lang="en-GB" sz="2400" dirty="0" smtClean="0">
                <a:cs typeface="Courier New" pitchFamily="49" charset="0"/>
              </a:rPr>
              <a:t> (</a:t>
            </a:r>
            <a:r>
              <a:rPr lang="en-GB" sz="2400" dirty="0" err="1" smtClean="0">
                <a:cs typeface="Courier New" pitchFamily="49" charset="0"/>
              </a:rPr>
              <a:t>american</a:t>
            </a:r>
            <a:r>
              <a:rPr lang="en-GB" sz="2400" dirty="0" smtClean="0">
                <a:cs typeface="Courier New" pitchFamily="49" charset="0"/>
              </a:rPr>
              <a:t> spelling!) is specified with a [red green blue] value array, each in range 0-1. </a:t>
            </a:r>
          </a:p>
          <a:p>
            <a:pPr lvl="1">
              <a:buNone/>
              <a:tabLst>
                <a:tab pos="2870200" algn="l"/>
              </a:tabLst>
            </a:pPr>
            <a:r>
              <a:rPr lang="en-GB" sz="2400" dirty="0" smtClean="0">
                <a:cs typeface="Courier New" pitchFamily="49" charset="0"/>
              </a:rPr>
              <a:t>	[1 0 </a:t>
            </a:r>
            <a:r>
              <a:rPr lang="en-GB" sz="2400" dirty="0" err="1" smtClean="0">
                <a:cs typeface="Courier New" pitchFamily="49" charset="0"/>
              </a:rPr>
              <a:t>0</a:t>
            </a:r>
            <a:r>
              <a:rPr lang="en-GB" sz="2400" dirty="0" smtClean="0">
                <a:cs typeface="Courier New" pitchFamily="49" charset="0"/>
              </a:rPr>
              <a:t>] – pure red</a:t>
            </a:r>
          </a:p>
          <a:p>
            <a:pPr lvl="1">
              <a:buNone/>
              <a:tabLst>
                <a:tab pos="2870200" algn="l"/>
              </a:tabLst>
            </a:pPr>
            <a:r>
              <a:rPr lang="en-GB" sz="2400" dirty="0" smtClean="0">
                <a:cs typeface="Courier New" pitchFamily="49" charset="0"/>
              </a:rPr>
              <a:t>	[1 0. 0.5 0] – orange</a:t>
            </a:r>
            <a:endParaRPr lang="en-GB" sz="24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 smtClean="0"/>
              <a:t>‘</a:t>
            </a:r>
            <a:r>
              <a:rPr lang="en-GB" sz="2400" b="1" dirty="0" err="1" smtClean="0"/>
              <a:t>linewidth</a:t>
            </a:r>
            <a:r>
              <a:rPr lang="en-GB" sz="2400" dirty="0" smtClean="0"/>
              <a:t>’ : specified as a single number. Default = 0.5</a:t>
            </a:r>
          </a:p>
          <a:p>
            <a:pPr lvl="1"/>
            <a:r>
              <a:rPr lang="en-GB" sz="2400" dirty="0" smtClean="0"/>
              <a:t>‘</a:t>
            </a:r>
            <a:r>
              <a:rPr lang="en-GB" sz="2400" b="1" smtClean="0"/>
              <a:t>linestyle</a:t>
            </a:r>
            <a:r>
              <a:rPr lang="en-GB" sz="2400" smtClean="0"/>
              <a:t>’ </a:t>
            </a:r>
            <a:r>
              <a:rPr lang="en-GB" sz="2400" dirty="0" smtClean="0"/>
              <a:t>: any of line type strings - ‘-’,’:’,etc</a:t>
            </a:r>
          </a:p>
          <a:p>
            <a:pPr lvl="1"/>
            <a:r>
              <a:rPr lang="en-GB" sz="2400" dirty="0" smtClean="0"/>
              <a:t>‘</a:t>
            </a:r>
            <a:r>
              <a:rPr lang="en-GB" sz="2400" b="1" dirty="0" smtClean="0"/>
              <a:t>marker</a:t>
            </a:r>
            <a:r>
              <a:rPr lang="en-GB" sz="2400" dirty="0" smtClean="0"/>
              <a:t>’ : any of marker strings – ‘v’, ’o’, etc</a:t>
            </a:r>
          </a:p>
          <a:p>
            <a:pPr lvl="1"/>
            <a:r>
              <a:rPr lang="en-GB" sz="2400" dirty="0" smtClean="0"/>
              <a:t>‘</a:t>
            </a:r>
            <a:r>
              <a:rPr lang="en-GB" sz="2400" b="1" dirty="0" err="1" smtClean="0"/>
              <a:t>markersize</a:t>
            </a:r>
            <a:r>
              <a:rPr lang="en-GB" sz="2400" dirty="0" smtClean="0"/>
              <a:t>’ : number, default = 6</a:t>
            </a:r>
          </a:p>
          <a:p>
            <a:pPr lvl="1"/>
            <a:r>
              <a:rPr lang="en-GB" sz="2400" dirty="0" smtClean="0"/>
              <a:t>‘</a:t>
            </a:r>
            <a:r>
              <a:rPr lang="en-GB" sz="2400" b="1" dirty="0" err="1" smtClean="0"/>
              <a:t>markeredgecolor</a:t>
            </a:r>
            <a:r>
              <a:rPr lang="en-GB" sz="2400" dirty="0" smtClean="0"/>
              <a:t>’ : </a:t>
            </a:r>
            <a:r>
              <a:rPr lang="en-GB" sz="2400" dirty="0" err="1" smtClean="0"/>
              <a:t>color</a:t>
            </a:r>
            <a:r>
              <a:rPr lang="en-GB" sz="2400" dirty="0" smtClean="0"/>
              <a:t> string ‘r’, ‘g’, or [R G B] value for the line defining edge of marker</a:t>
            </a:r>
          </a:p>
          <a:p>
            <a:pPr lvl="1"/>
            <a:r>
              <a:rPr lang="en-GB" sz="2400" dirty="0" smtClean="0"/>
              <a:t>‘</a:t>
            </a:r>
            <a:r>
              <a:rPr lang="en-GB" sz="2400" b="1" dirty="0" err="1" smtClean="0"/>
              <a:t>markerfacecolor</a:t>
            </a:r>
            <a:r>
              <a:rPr lang="en-GB" sz="2400" dirty="0" smtClean="0"/>
              <a:t>’ : </a:t>
            </a:r>
            <a:r>
              <a:rPr lang="en-GB" sz="2400" dirty="0" err="1" smtClean="0"/>
              <a:t>color</a:t>
            </a:r>
            <a:r>
              <a:rPr lang="en-GB" sz="2400" dirty="0" smtClean="0"/>
              <a:t> string or [R G B] for inside of marker (can be different from edge)</a:t>
            </a:r>
          </a:p>
          <a:p>
            <a:pPr marL="0" indent="0">
              <a:buNone/>
            </a:pPr>
            <a:r>
              <a:rPr lang="en-GB" sz="2800" dirty="0" smtClean="0"/>
              <a:t>Can add any number of </a:t>
            </a:r>
            <a:r>
              <a:rPr lang="en-GB" sz="2800" dirty="0" err="1" smtClean="0"/>
              <a:t>property:value</a:t>
            </a:r>
            <a:r>
              <a:rPr lang="en-GB" sz="2800" dirty="0" smtClean="0"/>
              <a:t> pairs to a plot command:</a:t>
            </a:r>
          </a:p>
          <a:p>
            <a:pPr marL="0" indent="0">
              <a:buNone/>
            </a:pPr>
            <a:r>
              <a:rPr lang="en-GB" sz="2400" b="1" dirty="0" smtClean="0">
                <a:latin typeface="Courier New" pitchFamily="49" charset="0"/>
                <a:cs typeface="Courier New" pitchFamily="49" charset="0"/>
              </a:rPr>
              <a:t>&gt;&gt; Plot(x,y,’prop1’,value1,’prop2’,value2,..)</a:t>
            </a:r>
            <a:endParaRPr lang="en-GB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TEACHING\matlab-course\figures\mark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"/>
            <a:ext cx="7324725" cy="548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TEACHING\matlab-course\figures\editing-line-property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C9999"/>
              </a:clrFrom>
              <a:clrTo>
                <a:srgbClr val="CC999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438149"/>
            <a:ext cx="6210301" cy="5810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Property Editor — Axis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8738"/>
            <a:ext cx="36576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79713" y="1374775"/>
            <a:ext cx="6464300" cy="5257800"/>
            <a:chOff x="528" y="2496"/>
            <a:chExt cx="4072" cy="3312"/>
          </a:xfrm>
        </p:grpSpPr>
        <p:pic>
          <p:nvPicPr>
            <p:cNvPr id="29701" name="Picture 5" descr="Image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21" y="2736"/>
              <a:ext cx="2386" cy="3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28" y="2784"/>
              <a:ext cx="1104" cy="478"/>
              <a:chOff x="192" y="2799"/>
              <a:chExt cx="1008" cy="465"/>
            </a:xfrm>
          </p:grpSpPr>
          <p:sp>
            <p:nvSpPr>
              <p:cNvPr id="29709" name="Text Box 7"/>
              <p:cNvSpPr txBox="1">
                <a:spLocks noChangeArrowheads="1"/>
              </p:cNvSpPr>
              <p:nvPr/>
            </p:nvSpPr>
            <p:spPr bwMode="auto">
              <a:xfrm>
                <a:off x="192" y="2799"/>
                <a:ext cx="783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4897" tIns="47449" rIns="94897" bIns="47449" anchor="ctr">
                <a:spAutoFit/>
              </a:bodyPr>
              <a:lstStyle/>
              <a:p>
                <a:pPr defTabSz="949325" ea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10000"/>
                  </a:spcAft>
                  <a:buFont typeface="Arial" charset="0"/>
                  <a:buNone/>
                </a:pPr>
                <a:r>
                  <a:rPr lang="en-US" sz="1400">
                    <a:latin typeface="Arial" charset="0"/>
                  </a:rPr>
                  <a:t>Tree of objects</a:t>
                </a:r>
              </a:p>
            </p:txBody>
          </p:sp>
          <p:sp>
            <p:nvSpPr>
              <p:cNvPr id="29710" name="Line 8"/>
              <p:cNvSpPr>
                <a:spLocks noChangeShapeType="1"/>
              </p:cNvSpPr>
              <p:nvPr/>
            </p:nvSpPr>
            <p:spPr bwMode="auto">
              <a:xfrm>
                <a:off x="720" y="3024"/>
                <a:ext cx="48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640" y="2496"/>
              <a:ext cx="822" cy="526"/>
              <a:chOff x="2784" y="2659"/>
              <a:chExt cx="822" cy="526"/>
            </a:xfrm>
          </p:grpSpPr>
          <p:sp>
            <p:nvSpPr>
              <p:cNvPr id="29707" name="Text Box 10"/>
              <p:cNvSpPr txBox="1">
                <a:spLocks noChangeArrowheads="1"/>
              </p:cNvSpPr>
              <p:nvPr/>
            </p:nvSpPr>
            <p:spPr bwMode="auto">
              <a:xfrm>
                <a:off x="2784" y="2659"/>
                <a:ext cx="822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4897" tIns="47449" rIns="94897" bIns="47449" anchor="ctr">
                <a:spAutoFit/>
              </a:bodyPr>
              <a:lstStyle/>
              <a:p>
                <a:pPr defTabSz="949325" ea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10000"/>
                  </a:spcAft>
                  <a:buFont typeface="Arial" charset="0"/>
                  <a:buNone/>
                </a:pPr>
                <a:r>
                  <a:rPr lang="en-US" sz="1400">
                    <a:latin typeface="Arial" charset="0"/>
                  </a:rPr>
                  <a:t>Edited objects</a:t>
                </a:r>
              </a:p>
            </p:txBody>
          </p:sp>
          <p:cxnSp>
            <p:nvCxnSpPr>
              <p:cNvPr id="29708" name="AutoShape 11"/>
              <p:cNvCxnSpPr>
                <a:cxnSpLocks noChangeShapeType="1"/>
              </p:cNvCxnSpPr>
              <p:nvPr/>
            </p:nvCxnSpPr>
            <p:spPr bwMode="auto">
              <a:xfrm>
                <a:off x="3448" y="2838"/>
                <a:ext cx="0" cy="3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792" y="4896"/>
              <a:ext cx="808" cy="528"/>
              <a:chOff x="3792" y="4896"/>
              <a:chExt cx="808" cy="528"/>
            </a:xfrm>
          </p:grpSpPr>
          <p:sp>
            <p:nvSpPr>
              <p:cNvPr id="29705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4021" y="4896"/>
                <a:ext cx="579" cy="3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4897" tIns="47449" rIns="94897" bIns="47449" anchor="ctr">
                <a:spAutoFit/>
              </a:bodyPr>
              <a:lstStyle/>
              <a:p>
                <a:pPr defTabSz="949325" ea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10000"/>
                  </a:spcAft>
                  <a:buFont typeface="Arial" charset="0"/>
                  <a:buNone/>
                </a:pPr>
                <a:r>
                  <a:rPr lang="en-US" sz="1400">
                    <a:latin typeface="Arial" charset="0"/>
                  </a:rPr>
                  <a:t>Help </a:t>
                </a:r>
              </a:p>
              <a:p>
                <a:pPr defTabSz="949325" eaLnBrk="0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10000"/>
                  </a:spcAft>
                  <a:buFont typeface="Arial" charset="0"/>
                  <a:buNone/>
                </a:pPr>
                <a:r>
                  <a:rPr lang="en-US" sz="1400">
                    <a:latin typeface="Arial" charset="0"/>
                  </a:rPr>
                  <a:t>for object</a:t>
                </a:r>
              </a:p>
            </p:txBody>
          </p:sp>
          <p:sp>
            <p:nvSpPr>
              <p:cNvPr id="29706" name="Line 14"/>
              <p:cNvSpPr>
                <a:spLocks noChangeShapeType="1"/>
              </p:cNvSpPr>
              <p:nvPr/>
            </p:nvSpPr>
            <p:spPr bwMode="auto">
              <a:xfrm flipH="1">
                <a:off x="3792" y="5136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bIns="0">
                <a:spAutoFit/>
              </a:bodyPr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B-SOEE3610-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99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6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IMB-SOEE3610-theme</Template>
  <TotalTime>2110</TotalTime>
  <Words>1571</Words>
  <Application>Microsoft Office PowerPoint</Application>
  <PresentationFormat>On-screen Show (4:3)</PresentationFormat>
  <Paragraphs>315</Paragraphs>
  <Slides>44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IMB-SOEE3610-theme</vt:lpstr>
      <vt:lpstr>CENG 241 Scientific Computing  </vt:lpstr>
      <vt:lpstr>GRAPHICS</vt:lpstr>
      <vt:lpstr>Basic Plotting Commands</vt:lpstr>
      <vt:lpstr>Plot(x,y,…properties)</vt:lpstr>
      <vt:lpstr>PowerPoint Presentation</vt:lpstr>
      <vt:lpstr>PowerPoint Presentation</vt:lpstr>
      <vt:lpstr>PowerPoint Presentation</vt:lpstr>
      <vt:lpstr>PowerPoint Presentation</vt:lpstr>
      <vt:lpstr>Property Editor — Axis</vt:lpstr>
      <vt:lpstr>GUI property browser &amp; editor</vt:lpstr>
      <vt:lpstr>Subplots</vt:lpstr>
      <vt:lpstr>Adding Text to Figures</vt:lpstr>
      <vt:lpstr>‘Handle’ Graphics</vt:lpstr>
      <vt:lpstr>Object Hierarchy</vt:lpstr>
      <vt:lpstr>PowerPoint Presentation</vt:lpstr>
      <vt:lpstr>PowerPoint Presentation</vt:lpstr>
      <vt:lpstr>Other plotting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Pseudocolour plots</vt:lpstr>
      <vt:lpstr>PowerPoint Presentation</vt:lpstr>
      <vt:lpstr>PowerPoint Presentation</vt:lpstr>
      <vt:lpstr>colormaps</vt:lpstr>
      <vt:lpstr>PowerPoint Presentation</vt:lpstr>
      <vt:lpstr>PowerPoint Presentation</vt:lpstr>
      <vt:lpstr>PowerPoint Presentation</vt:lpstr>
      <vt:lpstr>Specialized Plotting Routines</vt:lpstr>
      <vt:lpstr>Specialized Plotting Routines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Printing</vt:lpstr>
      <vt:lpstr>PowerPoint Presentation</vt:lpstr>
      <vt:lpstr>PowerPoint Presentation</vt:lpstr>
      <vt:lpstr>PowerPoint Presentation</vt:lpstr>
      <vt:lpstr>.fig files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2 Graphics &amp; Functions</dc:title>
  <dc:creator/>
  <cp:lastModifiedBy>Tablet</cp:lastModifiedBy>
  <cp:revision>109</cp:revision>
  <dcterms:created xsi:type="dcterms:W3CDTF">2006-08-16T00:00:00Z</dcterms:created>
  <dcterms:modified xsi:type="dcterms:W3CDTF">2020-09-28T00:09:20Z</dcterms:modified>
</cp:coreProperties>
</file>