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2" d="100"/>
          <a:sy n="62" d="100"/>
        </p:scale>
        <p:origin x="-54" y="10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C5E5E8-8C65-4BC4-A5FC-C9FE854D406A}" type="datetimeFigureOut">
              <a:rPr lang="en-US" smtClean="0"/>
              <a:t>10/11/2017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13D0E7-203A-4F87-A357-4E2E27CBFDB5}" type="slidenum">
              <a:rPr lang="en-US" smtClean="0"/>
              <a:t>‹#›</a:t>
            </a:fld>
            <a:endParaRPr lang="en-US"/>
          </a:p>
        </p:txBody>
      </p:sp>
    </p:spTree>
    <p:extLst>
      <p:ext uri="{BB962C8B-B14F-4D97-AF65-F5344CB8AC3E}">
        <p14:creationId xmlns:p14="http://schemas.microsoft.com/office/powerpoint/2010/main" val="3259925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2C5E5E8-8C65-4BC4-A5FC-C9FE854D406A}" type="datetimeFigureOut">
              <a:rPr lang="en-US" smtClean="0"/>
              <a:t>10/11/2017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13D0E7-203A-4F87-A357-4E2E27CBFDB5}" type="slidenum">
              <a:rPr lang="en-US" smtClean="0"/>
              <a:t>‹#›</a:t>
            </a:fld>
            <a:endParaRPr lang="en-US"/>
          </a:p>
        </p:txBody>
      </p:sp>
    </p:spTree>
    <p:extLst>
      <p:ext uri="{BB962C8B-B14F-4D97-AF65-F5344CB8AC3E}">
        <p14:creationId xmlns:p14="http://schemas.microsoft.com/office/powerpoint/2010/main" val="3332505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2C5E5E8-8C65-4BC4-A5FC-C9FE854D406A}" type="datetimeFigureOut">
              <a:rPr lang="en-US" smtClean="0"/>
              <a:t>10/11/2017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13D0E7-203A-4F87-A357-4E2E27CBFDB5}" type="slidenum">
              <a:rPr lang="en-US" smtClean="0"/>
              <a:t>‹#›</a:t>
            </a:fld>
            <a:endParaRPr lang="en-US"/>
          </a:p>
        </p:txBody>
      </p:sp>
    </p:spTree>
    <p:extLst>
      <p:ext uri="{BB962C8B-B14F-4D97-AF65-F5344CB8AC3E}">
        <p14:creationId xmlns:p14="http://schemas.microsoft.com/office/powerpoint/2010/main" val="38314818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2C5E5E8-8C65-4BC4-A5FC-C9FE854D406A}" type="datetimeFigureOut">
              <a:rPr lang="en-US" smtClean="0"/>
              <a:t>10/11/2017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13D0E7-203A-4F87-A357-4E2E27CBFDB5}"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205248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2C5E5E8-8C65-4BC4-A5FC-C9FE854D406A}" type="datetimeFigureOut">
              <a:rPr lang="en-US" smtClean="0"/>
              <a:t>10/11/2017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13D0E7-203A-4F87-A357-4E2E27CBFDB5}" type="slidenum">
              <a:rPr lang="en-US" smtClean="0"/>
              <a:t>‹#›</a:t>
            </a:fld>
            <a:endParaRPr lang="en-US"/>
          </a:p>
        </p:txBody>
      </p:sp>
    </p:spTree>
    <p:extLst>
      <p:ext uri="{BB962C8B-B14F-4D97-AF65-F5344CB8AC3E}">
        <p14:creationId xmlns:p14="http://schemas.microsoft.com/office/powerpoint/2010/main" val="36461209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02C5E5E8-8C65-4BC4-A5FC-C9FE854D406A}" type="datetimeFigureOut">
              <a:rPr lang="en-US" smtClean="0"/>
              <a:t>10/11/2017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13D0E7-203A-4F87-A357-4E2E27CBFDB5}" type="slidenum">
              <a:rPr lang="en-US" smtClean="0"/>
              <a:t>‹#›</a:t>
            </a:fld>
            <a:endParaRPr lang="en-US"/>
          </a:p>
        </p:txBody>
      </p:sp>
    </p:spTree>
    <p:extLst>
      <p:ext uri="{BB962C8B-B14F-4D97-AF65-F5344CB8AC3E}">
        <p14:creationId xmlns:p14="http://schemas.microsoft.com/office/powerpoint/2010/main" val="38405329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02C5E5E8-8C65-4BC4-A5FC-C9FE854D406A}" type="datetimeFigureOut">
              <a:rPr lang="en-US" smtClean="0"/>
              <a:t>10/11/2017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13D0E7-203A-4F87-A357-4E2E27CBFDB5}" type="slidenum">
              <a:rPr lang="en-US" smtClean="0"/>
              <a:t>‹#›</a:t>
            </a:fld>
            <a:endParaRPr lang="en-US"/>
          </a:p>
        </p:txBody>
      </p:sp>
    </p:spTree>
    <p:extLst>
      <p:ext uri="{BB962C8B-B14F-4D97-AF65-F5344CB8AC3E}">
        <p14:creationId xmlns:p14="http://schemas.microsoft.com/office/powerpoint/2010/main" val="9058081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C5E5E8-8C65-4BC4-A5FC-C9FE854D406A}" type="datetimeFigureOut">
              <a:rPr lang="en-US" smtClean="0"/>
              <a:t>10/11/2017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13D0E7-203A-4F87-A357-4E2E27CBFDB5}" type="slidenum">
              <a:rPr lang="en-US" smtClean="0"/>
              <a:t>‹#›</a:t>
            </a:fld>
            <a:endParaRPr lang="en-US"/>
          </a:p>
        </p:txBody>
      </p:sp>
    </p:spTree>
    <p:extLst>
      <p:ext uri="{BB962C8B-B14F-4D97-AF65-F5344CB8AC3E}">
        <p14:creationId xmlns:p14="http://schemas.microsoft.com/office/powerpoint/2010/main" val="3558103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C5E5E8-8C65-4BC4-A5FC-C9FE854D406A}" type="datetimeFigureOut">
              <a:rPr lang="en-US" smtClean="0"/>
              <a:t>10/11/2017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13D0E7-203A-4F87-A357-4E2E27CBFDB5}" type="slidenum">
              <a:rPr lang="en-US" smtClean="0"/>
              <a:t>‹#›</a:t>
            </a:fld>
            <a:endParaRPr lang="en-US"/>
          </a:p>
        </p:txBody>
      </p:sp>
    </p:spTree>
    <p:extLst>
      <p:ext uri="{BB962C8B-B14F-4D97-AF65-F5344CB8AC3E}">
        <p14:creationId xmlns:p14="http://schemas.microsoft.com/office/powerpoint/2010/main" val="1584046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C5E5E8-8C65-4BC4-A5FC-C9FE854D406A}" type="datetimeFigureOut">
              <a:rPr lang="en-US" smtClean="0"/>
              <a:t>10/11/2017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13D0E7-203A-4F87-A357-4E2E27CBFDB5}" type="slidenum">
              <a:rPr lang="en-US" smtClean="0"/>
              <a:t>‹#›</a:t>
            </a:fld>
            <a:endParaRPr lang="en-US"/>
          </a:p>
        </p:txBody>
      </p:sp>
    </p:spTree>
    <p:extLst>
      <p:ext uri="{BB962C8B-B14F-4D97-AF65-F5344CB8AC3E}">
        <p14:creationId xmlns:p14="http://schemas.microsoft.com/office/powerpoint/2010/main" val="3932293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2C5E5E8-8C65-4BC4-A5FC-C9FE854D406A}" type="datetimeFigureOut">
              <a:rPr lang="en-US" smtClean="0"/>
              <a:t>10/11/2017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13D0E7-203A-4F87-A357-4E2E27CBFDB5}" type="slidenum">
              <a:rPr lang="en-US" smtClean="0"/>
              <a:t>‹#›</a:t>
            </a:fld>
            <a:endParaRPr lang="en-US"/>
          </a:p>
        </p:txBody>
      </p:sp>
    </p:spTree>
    <p:extLst>
      <p:ext uri="{BB962C8B-B14F-4D97-AF65-F5344CB8AC3E}">
        <p14:creationId xmlns:p14="http://schemas.microsoft.com/office/powerpoint/2010/main" val="236769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C5E5E8-8C65-4BC4-A5FC-C9FE854D406A}" type="datetimeFigureOut">
              <a:rPr lang="en-US" smtClean="0"/>
              <a:t>10/11/2017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13D0E7-203A-4F87-A357-4E2E27CBFDB5}" type="slidenum">
              <a:rPr lang="en-US" smtClean="0"/>
              <a:t>‹#›</a:t>
            </a:fld>
            <a:endParaRPr lang="en-US"/>
          </a:p>
        </p:txBody>
      </p:sp>
    </p:spTree>
    <p:extLst>
      <p:ext uri="{BB962C8B-B14F-4D97-AF65-F5344CB8AC3E}">
        <p14:creationId xmlns:p14="http://schemas.microsoft.com/office/powerpoint/2010/main" val="1577900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C5E5E8-8C65-4BC4-A5FC-C9FE854D406A}" type="datetimeFigureOut">
              <a:rPr lang="en-US" smtClean="0"/>
              <a:t>10/11/2017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13D0E7-203A-4F87-A357-4E2E27CBFDB5}" type="slidenum">
              <a:rPr lang="en-US" smtClean="0"/>
              <a:t>‹#›</a:t>
            </a:fld>
            <a:endParaRPr lang="en-US"/>
          </a:p>
        </p:txBody>
      </p:sp>
    </p:spTree>
    <p:extLst>
      <p:ext uri="{BB962C8B-B14F-4D97-AF65-F5344CB8AC3E}">
        <p14:creationId xmlns:p14="http://schemas.microsoft.com/office/powerpoint/2010/main" val="49019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C5E5E8-8C65-4BC4-A5FC-C9FE854D406A}" type="datetimeFigureOut">
              <a:rPr lang="en-US" smtClean="0"/>
              <a:t>10/11/2017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13D0E7-203A-4F87-A357-4E2E27CBFDB5}" type="slidenum">
              <a:rPr lang="en-US" smtClean="0"/>
              <a:t>‹#›</a:t>
            </a:fld>
            <a:endParaRPr lang="en-US"/>
          </a:p>
        </p:txBody>
      </p:sp>
    </p:spTree>
    <p:extLst>
      <p:ext uri="{BB962C8B-B14F-4D97-AF65-F5344CB8AC3E}">
        <p14:creationId xmlns:p14="http://schemas.microsoft.com/office/powerpoint/2010/main" val="1473982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C5E5E8-8C65-4BC4-A5FC-C9FE854D406A}" type="datetimeFigureOut">
              <a:rPr lang="en-US" smtClean="0"/>
              <a:t>10/11/2017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13D0E7-203A-4F87-A357-4E2E27CBFDB5}" type="slidenum">
              <a:rPr lang="en-US" smtClean="0"/>
              <a:t>‹#›</a:t>
            </a:fld>
            <a:endParaRPr lang="en-US"/>
          </a:p>
        </p:txBody>
      </p:sp>
    </p:spTree>
    <p:extLst>
      <p:ext uri="{BB962C8B-B14F-4D97-AF65-F5344CB8AC3E}">
        <p14:creationId xmlns:p14="http://schemas.microsoft.com/office/powerpoint/2010/main" val="3487617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2C5E5E8-8C65-4BC4-A5FC-C9FE854D406A}" type="datetimeFigureOut">
              <a:rPr lang="en-US" smtClean="0"/>
              <a:t>10/11/2017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13D0E7-203A-4F87-A357-4E2E27CBFDB5}" type="slidenum">
              <a:rPr lang="en-US" smtClean="0"/>
              <a:t>‹#›</a:t>
            </a:fld>
            <a:endParaRPr lang="en-US"/>
          </a:p>
        </p:txBody>
      </p:sp>
    </p:spTree>
    <p:extLst>
      <p:ext uri="{BB962C8B-B14F-4D97-AF65-F5344CB8AC3E}">
        <p14:creationId xmlns:p14="http://schemas.microsoft.com/office/powerpoint/2010/main" val="3731839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2C5E5E8-8C65-4BC4-A5FC-C9FE854D406A}" type="datetimeFigureOut">
              <a:rPr lang="en-US" smtClean="0"/>
              <a:t>10/11/2017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13D0E7-203A-4F87-A357-4E2E27CBFDB5}" type="slidenum">
              <a:rPr lang="en-US" smtClean="0"/>
              <a:t>‹#›</a:t>
            </a:fld>
            <a:endParaRPr lang="en-US"/>
          </a:p>
        </p:txBody>
      </p:sp>
    </p:spTree>
    <p:extLst>
      <p:ext uri="{BB962C8B-B14F-4D97-AF65-F5344CB8AC3E}">
        <p14:creationId xmlns:p14="http://schemas.microsoft.com/office/powerpoint/2010/main" val="2038518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2C5E5E8-8C65-4BC4-A5FC-C9FE854D406A}" type="datetimeFigureOut">
              <a:rPr lang="en-US" smtClean="0"/>
              <a:t>10/11/2017</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E13D0E7-203A-4F87-A357-4E2E27CBFDB5}" type="slidenum">
              <a:rPr lang="en-US" smtClean="0"/>
              <a:t>‹#›</a:t>
            </a:fld>
            <a:endParaRPr lang="en-US"/>
          </a:p>
        </p:txBody>
      </p:sp>
    </p:spTree>
    <p:extLst>
      <p:ext uri="{BB962C8B-B14F-4D97-AF65-F5344CB8AC3E}">
        <p14:creationId xmlns:p14="http://schemas.microsoft.com/office/powerpoint/2010/main" val="1762387973"/>
      </p:ext>
    </p:extLst>
  </p:cSld>
  <p:clrMap bg1="dk1" tx1="lt1" bg2="dk2" tx2="lt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 id="2147483807" r:id="rId12"/>
    <p:sldLayoutId id="2147483808" r:id="rId13"/>
    <p:sldLayoutId id="2147483809" r:id="rId14"/>
    <p:sldLayoutId id="2147483810" r:id="rId15"/>
    <p:sldLayoutId id="2147483811" r:id="rId16"/>
    <p:sldLayoutId id="2147483812"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D57D9-5CC0-41D0-B23E-D469B9EC8DA3}"/>
              </a:ext>
            </a:extLst>
          </p:cNvPr>
          <p:cNvSpPr>
            <a:spLocks noGrp="1"/>
          </p:cNvSpPr>
          <p:nvPr>
            <p:ph type="ctrTitle"/>
          </p:nvPr>
        </p:nvSpPr>
        <p:spPr/>
        <p:txBody>
          <a:bodyPr>
            <a:normAutofit fontScale="90000"/>
          </a:bodyPr>
          <a:lstStyle/>
          <a:p>
            <a:r>
              <a:rPr lang="en-US" dirty="0"/>
              <a:t>Comparative abilities of Microsoft Kinect and Vicon 3D motion capture for gait analysis</a:t>
            </a:r>
          </a:p>
        </p:txBody>
      </p:sp>
      <p:sp>
        <p:nvSpPr>
          <p:cNvPr id="3" name="Subtitle 2">
            <a:extLst>
              <a:ext uri="{FF2B5EF4-FFF2-40B4-BE49-F238E27FC236}">
                <a16:creationId xmlns:a16="http://schemas.microsoft.com/office/drawing/2014/main" id="{7E7B6EAD-911B-4FCC-AD5F-9460A0B5E212}"/>
              </a:ext>
            </a:extLst>
          </p:cNvPr>
          <p:cNvSpPr>
            <a:spLocks noGrp="1"/>
          </p:cNvSpPr>
          <p:nvPr>
            <p:ph type="subTitle" idx="1"/>
          </p:nvPr>
        </p:nvSpPr>
        <p:spPr/>
        <p:txBody>
          <a:bodyPr/>
          <a:lstStyle/>
          <a:p>
            <a:r>
              <a:rPr lang="tr-TR" dirty="0"/>
              <a:t>Alexandra </a:t>
            </a:r>
            <a:r>
              <a:rPr lang="tr-TR" dirty="0" err="1"/>
              <a:t>Pfister</a:t>
            </a:r>
            <a:r>
              <a:rPr lang="tr-TR" dirty="0"/>
              <a:t>, </a:t>
            </a:r>
            <a:r>
              <a:rPr lang="tr-TR" dirty="0" err="1"/>
              <a:t>Alexandre</a:t>
            </a:r>
            <a:r>
              <a:rPr lang="tr-TR" dirty="0"/>
              <a:t> M. West, </a:t>
            </a:r>
            <a:r>
              <a:rPr lang="tr-TR" dirty="0" err="1"/>
              <a:t>Shaw</a:t>
            </a:r>
            <a:r>
              <a:rPr lang="tr-TR" dirty="0"/>
              <a:t> </a:t>
            </a:r>
            <a:r>
              <a:rPr lang="tr-TR" dirty="0" err="1"/>
              <a:t>Bronner</a:t>
            </a:r>
            <a:r>
              <a:rPr lang="tr-TR" dirty="0"/>
              <a:t> &amp; </a:t>
            </a:r>
            <a:r>
              <a:rPr lang="tr-TR" dirty="0" err="1"/>
              <a:t>Jack</a:t>
            </a:r>
            <a:r>
              <a:rPr lang="tr-TR" dirty="0"/>
              <a:t> Adam </a:t>
            </a:r>
            <a:r>
              <a:rPr lang="tr-TR" dirty="0" err="1"/>
              <a:t>Noah</a:t>
            </a:r>
            <a:endParaRPr lang="tr-TR" dirty="0"/>
          </a:p>
        </p:txBody>
      </p:sp>
    </p:spTree>
    <p:extLst>
      <p:ext uri="{BB962C8B-B14F-4D97-AF65-F5344CB8AC3E}">
        <p14:creationId xmlns:p14="http://schemas.microsoft.com/office/powerpoint/2010/main" val="121954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D5CD2-9A91-49AE-B9B5-18D0FC267756}"/>
              </a:ext>
            </a:extLst>
          </p:cNvPr>
          <p:cNvSpPr>
            <a:spLocks noGrp="1"/>
          </p:cNvSpPr>
          <p:nvPr>
            <p:ph type="title"/>
          </p:nvPr>
        </p:nvSpPr>
        <p:spPr/>
        <p:txBody>
          <a:bodyPr/>
          <a:lstStyle/>
          <a:p>
            <a:r>
              <a:rPr lang="tr-TR" dirty="0" err="1"/>
              <a:t>Angular</a:t>
            </a:r>
            <a:r>
              <a:rPr lang="tr-TR" dirty="0"/>
              <a:t> </a:t>
            </a:r>
            <a:r>
              <a:rPr lang="tr-TR" dirty="0" err="1"/>
              <a:t>Displacement</a:t>
            </a:r>
            <a:endParaRPr lang="en-US" dirty="0"/>
          </a:p>
        </p:txBody>
      </p:sp>
      <p:sp>
        <p:nvSpPr>
          <p:cNvPr id="3" name="Content Placeholder 2">
            <a:extLst>
              <a:ext uri="{FF2B5EF4-FFF2-40B4-BE49-F238E27FC236}">
                <a16:creationId xmlns:a16="http://schemas.microsoft.com/office/drawing/2014/main" id="{3CD5F858-739D-46D9-B2B3-BCD5BCF30E63}"/>
              </a:ext>
            </a:extLst>
          </p:cNvPr>
          <p:cNvSpPr>
            <a:spLocks noGrp="1"/>
          </p:cNvSpPr>
          <p:nvPr>
            <p:ph idx="1"/>
          </p:nvPr>
        </p:nvSpPr>
        <p:spPr/>
        <p:txBody>
          <a:bodyPr/>
          <a:lstStyle/>
          <a:p>
            <a:pPr>
              <a:buFont typeface="Arial" panose="020B0604020202020204" pitchFamily="34" charset="0"/>
              <a:buChar char="•"/>
            </a:pPr>
            <a:r>
              <a:rPr lang="en-US" dirty="0"/>
              <a:t>Pearson product moment correlation coefficients (r) were poor (r</a:t>
            </a:r>
            <a:r>
              <a:rPr lang="tr-TR" dirty="0"/>
              <a:t> &lt; </a:t>
            </a:r>
            <a:r>
              <a:rPr lang="en-US" dirty="0"/>
              <a:t>0.30) for hip angular displacement and error was fairly large, greater than 5 ˚, in every case. Linear regression slopes (p</a:t>
            </a:r>
            <a:r>
              <a:rPr lang="tr-TR" dirty="0"/>
              <a:t> &gt; </a:t>
            </a:r>
            <a:r>
              <a:rPr lang="en-US" dirty="0"/>
              <a:t>0.05) were not different from zero in any case for the hip. Correlation strength between </a:t>
            </a:r>
            <a:r>
              <a:rPr lang="en-US" dirty="0" err="1"/>
              <a:t>Kinec</a:t>
            </a:r>
            <a:r>
              <a:rPr lang="tr-TR" dirty="0"/>
              <a:t>t</a:t>
            </a:r>
            <a:r>
              <a:rPr lang="en-US" dirty="0"/>
              <a:t> and Vicon knee angular displacements was not consistent for knee</a:t>
            </a:r>
            <a:r>
              <a:rPr lang="tr-TR" dirty="0"/>
              <a:t> </a:t>
            </a:r>
            <a:r>
              <a:rPr lang="en-US" dirty="0"/>
              <a:t>data, although high correlations (r</a:t>
            </a:r>
            <a:r>
              <a:rPr lang="tr-TR" dirty="0"/>
              <a:t> &gt; </a:t>
            </a:r>
            <a:r>
              <a:rPr lang="en-US" dirty="0"/>
              <a:t>0.80) were found for right knee flexion and extension at 4.5 and 5.5mph. Error was somewhat smaller for knee data than hip, but values were still generally large.</a:t>
            </a:r>
            <a:endParaRPr lang="tr-TR" dirty="0"/>
          </a:p>
          <a:p>
            <a:pPr>
              <a:buFont typeface="Arial" panose="020B0604020202020204" pitchFamily="34" charset="0"/>
              <a:buChar char="•"/>
            </a:pPr>
            <a:r>
              <a:rPr lang="en-US" dirty="0"/>
              <a:t>Positive linear regression slopes (p</a:t>
            </a:r>
            <a:r>
              <a:rPr lang="tr-TR" dirty="0"/>
              <a:t> &lt; </a:t>
            </a:r>
            <a:r>
              <a:rPr lang="en-US" dirty="0"/>
              <a:t>0.05) were found between Kinect and Vicon for all knee data except left knee flexion at 3.0mph; however, the slopes were often far from unity </a:t>
            </a:r>
          </a:p>
        </p:txBody>
      </p:sp>
    </p:spTree>
    <p:extLst>
      <p:ext uri="{BB962C8B-B14F-4D97-AF65-F5344CB8AC3E}">
        <p14:creationId xmlns:p14="http://schemas.microsoft.com/office/powerpoint/2010/main" val="2853591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A046D-86B9-4F53-990E-80DA679C7E7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9A51152-BC32-4D1B-8196-9776478A809C}"/>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CDBE2AEA-0EAC-4F0C-A5D0-B87BF6224253}"/>
              </a:ext>
            </a:extLst>
          </p:cNvPr>
          <p:cNvPicPr>
            <a:picLocks noChangeAspect="1"/>
          </p:cNvPicPr>
          <p:nvPr/>
        </p:nvPicPr>
        <p:blipFill>
          <a:blip r:embed="rId2"/>
          <a:stretch>
            <a:fillRect/>
          </a:stretch>
        </p:blipFill>
        <p:spPr>
          <a:xfrm>
            <a:off x="223276" y="1414364"/>
            <a:ext cx="11734800" cy="4143375"/>
          </a:xfrm>
          <a:prstGeom prst="rect">
            <a:avLst/>
          </a:prstGeom>
        </p:spPr>
      </p:pic>
    </p:spTree>
    <p:extLst>
      <p:ext uri="{BB962C8B-B14F-4D97-AF65-F5344CB8AC3E}">
        <p14:creationId xmlns:p14="http://schemas.microsoft.com/office/powerpoint/2010/main" val="1693774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DB610-028E-407B-9632-F59BDA20D28A}"/>
              </a:ext>
            </a:extLst>
          </p:cNvPr>
          <p:cNvSpPr>
            <a:spLocks noGrp="1"/>
          </p:cNvSpPr>
          <p:nvPr>
            <p:ph type="title"/>
          </p:nvPr>
        </p:nvSpPr>
        <p:spPr/>
        <p:txBody>
          <a:bodyPr/>
          <a:lstStyle/>
          <a:p>
            <a:r>
              <a:rPr lang="tr-TR" dirty="0" err="1"/>
              <a:t>Stride</a:t>
            </a:r>
            <a:r>
              <a:rPr lang="tr-TR" dirty="0"/>
              <a:t> </a:t>
            </a:r>
            <a:r>
              <a:rPr lang="tr-TR" dirty="0" err="1"/>
              <a:t>Timing</a:t>
            </a:r>
            <a:endParaRPr lang="en-US" dirty="0"/>
          </a:p>
        </p:txBody>
      </p:sp>
      <p:sp>
        <p:nvSpPr>
          <p:cNvPr id="3" name="Content Placeholder 2">
            <a:extLst>
              <a:ext uri="{FF2B5EF4-FFF2-40B4-BE49-F238E27FC236}">
                <a16:creationId xmlns:a16="http://schemas.microsoft.com/office/drawing/2014/main" id="{39B09508-FBAC-4AB3-AFB9-BE32B33CD2FF}"/>
              </a:ext>
            </a:extLst>
          </p:cNvPr>
          <p:cNvSpPr>
            <a:spLocks noGrp="1"/>
          </p:cNvSpPr>
          <p:nvPr>
            <p:ph idx="1"/>
          </p:nvPr>
        </p:nvSpPr>
        <p:spPr/>
        <p:txBody>
          <a:bodyPr/>
          <a:lstStyle/>
          <a:p>
            <a:pPr>
              <a:buFont typeface="Arial" panose="020B0604020202020204" pitchFamily="34" charset="0"/>
              <a:buChar char="•"/>
            </a:pPr>
            <a:r>
              <a:rPr lang="tr-TR" dirty="0" err="1"/>
              <a:t>The</a:t>
            </a:r>
            <a:r>
              <a:rPr lang="tr-TR" dirty="0"/>
              <a:t> Kinect </a:t>
            </a:r>
            <a:r>
              <a:rPr lang="tr-TR" dirty="0" err="1"/>
              <a:t>measured</a:t>
            </a:r>
            <a:r>
              <a:rPr lang="tr-TR" dirty="0"/>
              <a:t> </a:t>
            </a:r>
            <a:r>
              <a:rPr lang="tr-TR" dirty="0" err="1"/>
              <a:t>longer</a:t>
            </a:r>
            <a:r>
              <a:rPr lang="tr-TR" dirty="0"/>
              <a:t> </a:t>
            </a:r>
            <a:r>
              <a:rPr lang="tr-TR" dirty="0" err="1"/>
              <a:t>stride</a:t>
            </a:r>
            <a:r>
              <a:rPr lang="tr-TR" dirty="0"/>
              <a:t> </a:t>
            </a:r>
            <a:r>
              <a:rPr lang="tr-TR" dirty="0" err="1"/>
              <a:t>times</a:t>
            </a:r>
            <a:r>
              <a:rPr lang="tr-TR" dirty="0"/>
              <a:t> </a:t>
            </a:r>
            <a:r>
              <a:rPr lang="tr-TR" dirty="0" err="1"/>
              <a:t>than</a:t>
            </a:r>
            <a:r>
              <a:rPr lang="tr-TR" dirty="0"/>
              <a:t> </a:t>
            </a:r>
            <a:r>
              <a:rPr lang="tr-TR" dirty="0" err="1"/>
              <a:t>Vicon</a:t>
            </a:r>
            <a:r>
              <a:rPr lang="tr-TR" dirty="0"/>
              <a:t> in </a:t>
            </a:r>
            <a:r>
              <a:rPr lang="tr-TR" dirty="0" err="1"/>
              <a:t>all</a:t>
            </a:r>
            <a:r>
              <a:rPr lang="tr-TR" dirty="0"/>
              <a:t> </a:t>
            </a:r>
            <a:r>
              <a:rPr lang="tr-TR" dirty="0" err="1"/>
              <a:t>cases</a:t>
            </a:r>
            <a:r>
              <a:rPr lang="tr-TR" dirty="0"/>
              <a:t> ( p &lt; 0.02).</a:t>
            </a:r>
          </a:p>
          <a:p>
            <a:pPr>
              <a:buFont typeface="Arial" panose="020B0604020202020204" pitchFamily="34" charset="0"/>
              <a:buChar char="•"/>
            </a:pPr>
            <a:r>
              <a:rPr lang="en-US" dirty="0"/>
              <a:t> Kinect stride timing SD</a:t>
            </a:r>
            <a:r>
              <a:rPr lang="tr-TR" dirty="0"/>
              <a:t> </a:t>
            </a:r>
            <a:r>
              <a:rPr lang="en-US" dirty="0"/>
              <a:t>values across individuals were greater than Vicon SD values in every case (p</a:t>
            </a:r>
            <a:r>
              <a:rPr lang="tr-TR" dirty="0"/>
              <a:t> &lt; </a:t>
            </a:r>
            <a:r>
              <a:rPr lang="en-US" dirty="0"/>
              <a:t>0.03), except 3.0mph left hip and 4.5mph right hip</a:t>
            </a:r>
            <a:r>
              <a:rPr lang="tr-TR" dirty="0"/>
              <a:t>.</a:t>
            </a:r>
            <a:endParaRPr lang="en-US" dirty="0"/>
          </a:p>
          <a:p>
            <a:pPr>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EB2A7FED-175E-42E5-9AF9-A21DDF5B40F4}"/>
              </a:ext>
            </a:extLst>
          </p:cNvPr>
          <p:cNvPicPr>
            <a:picLocks noChangeAspect="1"/>
          </p:cNvPicPr>
          <p:nvPr/>
        </p:nvPicPr>
        <p:blipFill>
          <a:blip r:embed="rId2"/>
          <a:stretch>
            <a:fillRect/>
          </a:stretch>
        </p:blipFill>
        <p:spPr>
          <a:xfrm>
            <a:off x="2066363" y="3181349"/>
            <a:ext cx="8048625" cy="2762250"/>
          </a:xfrm>
          <a:prstGeom prst="rect">
            <a:avLst/>
          </a:prstGeom>
        </p:spPr>
      </p:pic>
    </p:spTree>
    <p:extLst>
      <p:ext uri="{BB962C8B-B14F-4D97-AF65-F5344CB8AC3E}">
        <p14:creationId xmlns:p14="http://schemas.microsoft.com/office/powerpoint/2010/main" val="3281703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48160-A82B-4907-AED5-95B10DFDFCB1}"/>
              </a:ext>
            </a:extLst>
          </p:cNvPr>
          <p:cNvSpPr>
            <a:spLocks noGrp="1"/>
          </p:cNvSpPr>
          <p:nvPr>
            <p:ph type="title"/>
          </p:nvPr>
        </p:nvSpPr>
        <p:spPr/>
        <p:txBody>
          <a:bodyPr/>
          <a:lstStyle/>
          <a:p>
            <a:r>
              <a:rPr lang="tr-TR" dirty="0" err="1"/>
              <a:t>Stride</a:t>
            </a:r>
            <a:r>
              <a:rPr lang="tr-TR" dirty="0"/>
              <a:t> </a:t>
            </a:r>
            <a:r>
              <a:rPr lang="tr-TR" dirty="0" err="1"/>
              <a:t>Timing</a:t>
            </a:r>
            <a:endParaRPr lang="en-US" dirty="0"/>
          </a:p>
        </p:txBody>
      </p:sp>
      <p:sp>
        <p:nvSpPr>
          <p:cNvPr id="3" name="Content Placeholder 2">
            <a:extLst>
              <a:ext uri="{FF2B5EF4-FFF2-40B4-BE49-F238E27FC236}">
                <a16:creationId xmlns:a16="http://schemas.microsoft.com/office/drawing/2014/main" id="{E1543D6E-E710-4D41-A44B-A1312C4CCF3E}"/>
              </a:ext>
            </a:extLst>
          </p:cNvPr>
          <p:cNvSpPr>
            <a:spLocks noGrp="1"/>
          </p:cNvSpPr>
          <p:nvPr>
            <p:ph idx="1"/>
          </p:nvPr>
        </p:nvSpPr>
        <p:spPr/>
        <p:txBody>
          <a:bodyPr/>
          <a:lstStyle/>
          <a:p>
            <a:pPr>
              <a:buFont typeface="Arial" panose="020B0604020202020204" pitchFamily="34" charset="0"/>
              <a:buChar char="•"/>
            </a:pPr>
            <a:r>
              <a:rPr lang="en-US" dirty="0"/>
              <a:t>Kinect and Vicon stride timing demonstrated high correlations (r</a:t>
            </a:r>
            <a:r>
              <a:rPr lang="tr-TR" dirty="0"/>
              <a:t> &gt;</a:t>
            </a:r>
            <a:r>
              <a:rPr lang="en-US" dirty="0"/>
              <a:t>0.80) for both limbs and joints at all velocities in every case except for the right hip at 5.5mph. Error was consistently small and linear regression slopes (p</a:t>
            </a:r>
            <a:r>
              <a:rPr lang="tr-TR" dirty="0"/>
              <a:t> &lt; </a:t>
            </a:r>
            <a:r>
              <a:rPr lang="en-US" dirty="0"/>
              <a:t>0.05) were very close to a value of 1.0 in most cases (Table 1).</a:t>
            </a:r>
            <a:endParaRPr lang="tr-TR" dirty="0"/>
          </a:p>
          <a:p>
            <a:pPr>
              <a:buFont typeface="Arial" panose="020B0604020202020204" pitchFamily="34" charset="0"/>
              <a:buChar char="•"/>
            </a:pPr>
            <a:r>
              <a:rPr lang="en-US" dirty="0"/>
              <a:t>On average, the Kinect missed 8–18% of steps and appeared to have difficulty most frequently when the knees crossed. Mean %missed steps did not differ significantly between left and right, hip and knee or between velocities (p</a:t>
            </a:r>
            <a:r>
              <a:rPr lang="tr-TR" dirty="0"/>
              <a:t> &gt; </a:t>
            </a:r>
            <a:r>
              <a:rPr lang="en-US" dirty="0"/>
              <a:t>0.05). Cases of missed steps greater than 30% occurred 16 times out of 240 total trials (6.6%). Correlations between %missed steps and height, leg length or body ratio were poor (r</a:t>
            </a:r>
            <a:r>
              <a:rPr lang="tr-TR" dirty="0"/>
              <a:t> &lt; 0</a:t>
            </a:r>
            <a:r>
              <a:rPr lang="en-US" dirty="0"/>
              <a:t>.50).</a:t>
            </a:r>
          </a:p>
          <a:p>
            <a:endParaRPr lang="en-US" dirty="0"/>
          </a:p>
        </p:txBody>
      </p:sp>
    </p:spTree>
    <p:extLst>
      <p:ext uri="{BB962C8B-B14F-4D97-AF65-F5344CB8AC3E}">
        <p14:creationId xmlns:p14="http://schemas.microsoft.com/office/powerpoint/2010/main" val="2711510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3EB29-4F9D-47A6-91B7-F5EF1906A4FF}"/>
              </a:ext>
            </a:extLst>
          </p:cNvPr>
          <p:cNvSpPr>
            <a:spLocks noGrp="1"/>
          </p:cNvSpPr>
          <p:nvPr>
            <p:ph type="title"/>
          </p:nvPr>
        </p:nvSpPr>
        <p:spPr/>
        <p:txBody>
          <a:bodyPr/>
          <a:lstStyle/>
          <a:p>
            <a:r>
              <a:rPr lang="tr-TR" dirty="0" err="1"/>
              <a:t>Discussion</a:t>
            </a:r>
            <a:endParaRPr lang="en-US" dirty="0"/>
          </a:p>
        </p:txBody>
      </p:sp>
      <p:sp>
        <p:nvSpPr>
          <p:cNvPr id="3" name="Content Placeholder 2">
            <a:extLst>
              <a:ext uri="{FF2B5EF4-FFF2-40B4-BE49-F238E27FC236}">
                <a16:creationId xmlns:a16="http://schemas.microsoft.com/office/drawing/2014/main" id="{46151381-0BD1-4D8A-A6A4-33C028563AE7}"/>
              </a:ext>
            </a:extLst>
          </p:cNvPr>
          <p:cNvSpPr>
            <a:spLocks noGrp="1"/>
          </p:cNvSpPr>
          <p:nvPr>
            <p:ph idx="1"/>
          </p:nvPr>
        </p:nvSpPr>
        <p:spPr/>
        <p:txBody>
          <a:bodyPr/>
          <a:lstStyle/>
          <a:p>
            <a:pPr>
              <a:buFont typeface="Arial" panose="020B0604020202020204" pitchFamily="34" charset="0"/>
              <a:buChar char="•"/>
            </a:pPr>
            <a:r>
              <a:rPr lang="en-US" dirty="0">
                <a:solidFill>
                  <a:schemeClr val="accent1"/>
                </a:solidFill>
              </a:rPr>
              <a:t>Kinect measurement accuracy was not acceptable for clinical measurement analysis.</a:t>
            </a:r>
            <a:r>
              <a:rPr lang="en-US" dirty="0"/>
              <a:t> The Kinect did not produce consistent hip measurements.</a:t>
            </a:r>
            <a:endParaRPr lang="tr-TR" dirty="0"/>
          </a:p>
          <a:p>
            <a:pPr>
              <a:buFont typeface="Arial" panose="020B0604020202020204" pitchFamily="34" charset="0"/>
              <a:buChar char="•"/>
            </a:pPr>
            <a:r>
              <a:rPr lang="en-US" dirty="0"/>
              <a:t> Kinect</a:t>
            </a:r>
            <a:r>
              <a:rPr lang="tr-TR" dirty="0"/>
              <a:t> </a:t>
            </a:r>
            <a:r>
              <a:rPr lang="en-US" dirty="0"/>
              <a:t>and Vicon knee measurements were better correlated than hip but not consistent enough for clinical application. </a:t>
            </a:r>
            <a:endParaRPr lang="tr-TR" dirty="0"/>
          </a:p>
          <a:p>
            <a:pPr>
              <a:buFont typeface="Arial" panose="020B0604020202020204" pitchFamily="34" charset="0"/>
              <a:buChar char="•"/>
            </a:pPr>
            <a:r>
              <a:rPr lang="en-US" dirty="0"/>
              <a:t>Kinect and Vicon stride timing measurements were often well correlated and with some slight adjustments to the software the Kinect may be a clinically acceptable tool to collect temporal gait measurements.</a:t>
            </a:r>
          </a:p>
        </p:txBody>
      </p:sp>
    </p:spTree>
    <p:extLst>
      <p:ext uri="{BB962C8B-B14F-4D97-AF65-F5344CB8AC3E}">
        <p14:creationId xmlns:p14="http://schemas.microsoft.com/office/powerpoint/2010/main" val="3171436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7CB09-5DA7-40F2-95C6-8B0DA2402BB3}"/>
              </a:ext>
            </a:extLst>
          </p:cNvPr>
          <p:cNvSpPr>
            <a:spLocks noGrp="1"/>
          </p:cNvSpPr>
          <p:nvPr>
            <p:ph type="title"/>
          </p:nvPr>
        </p:nvSpPr>
        <p:spPr/>
        <p:txBody>
          <a:bodyPr/>
          <a:lstStyle/>
          <a:p>
            <a:r>
              <a:rPr lang="tr-TR" dirty="0"/>
              <a:t>Final </a:t>
            </a:r>
            <a:r>
              <a:rPr lang="tr-TR" dirty="0" err="1"/>
              <a:t>Thoughts</a:t>
            </a:r>
            <a:endParaRPr lang="en-US" dirty="0"/>
          </a:p>
        </p:txBody>
      </p:sp>
      <p:sp>
        <p:nvSpPr>
          <p:cNvPr id="3" name="Content Placeholder 2">
            <a:extLst>
              <a:ext uri="{FF2B5EF4-FFF2-40B4-BE49-F238E27FC236}">
                <a16:creationId xmlns:a16="http://schemas.microsoft.com/office/drawing/2014/main" id="{8C86D33B-BAB7-4A65-9AE3-37C98833C5F1}"/>
              </a:ext>
            </a:extLst>
          </p:cNvPr>
          <p:cNvSpPr>
            <a:spLocks noGrp="1"/>
          </p:cNvSpPr>
          <p:nvPr>
            <p:ph idx="1"/>
          </p:nvPr>
        </p:nvSpPr>
        <p:spPr/>
        <p:txBody>
          <a:bodyPr/>
          <a:lstStyle/>
          <a:p>
            <a:pPr>
              <a:buFont typeface="Arial" panose="020B0604020202020204" pitchFamily="34" charset="0"/>
              <a:buChar char="•"/>
            </a:pPr>
            <a:r>
              <a:rPr lang="tr-TR" dirty="0" err="1"/>
              <a:t>The</a:t>
            </a:r>
            <a:r>
              <a:rPr lang="tr-TR" dirty="0"/>
              <a:t> </a:t>
            </a:r>
            <a:r>
              <a:rPr lang="tr-TR" dirty="0" err="1"/>
              <a:t>results</a:t>
            </a:r>
            <a:r>
              <a:rPr lang="tr-TR" dirty="0"/>
              <a:t> </a:t>
            </a:r>
            <a:r>
              <a:rPr lang="tr-TR" dirty="0" err="1"/>
              <a:t>would</a:t>
            </a:r>
            <a:r>
              <a:rPr lang="tr-TR" dirty="0"/>
              <a:t> be </a:t>
            </a:r>
            <a:r>
              <a:rPr lang="tr-TR" dirty="0" err="1"/>
              <a:t>more</a:t>
            </a:r>
            <a:r>
              <a:rPr lang="tr-TR" dirty="0"/>
              <a:t> </a:t>
            </a:r>
            <a:r>
              <a:rPr lang="tr-TR" dirty="0" err="1"/>
              <a:t>accurate</a:t>
            </a:r>
            <a:r>
              <a:rPr lang="tr-TR" dirty="0"/>
              <a:t> </a:t>
            </a:r>
            <a:r>
              <a:rPr lang="tr-TR" dirty="0" err="1"/>
              <a:t>if</a:t>
            </a:r>
            <a:r>
              <a:rPr lang="tr-TR" dirty="0"/>
              <a:t> </a:t>
            </a:r>
            <a:r>
              <a:rPr lang="tr-TR" dirty="0" err="1"/>
              <a:t>the</a:t>
            </a:r>
            <a:r>
              <a:rPr lang="tr-TR" dirty="0"/>
              <a:t> Kinect </a:t>
            </a:r>
            <a:r>
              <a:rPr lang="tr-TR" dirty="0" err="1"/>
              <a:t>was</a:t>
            </a:r>
            <a:r>
              <a:rPr lang="tr-TR" dirty="0"/>
              <a:t> </a:t>
            </a:r>
            <a:r>
              <a:rPr lang="tr-TR" dirty="0" err="1"/>
              <a:t>placed</a:t>
            </a:r>
            <a:r>
              <a:rPr lang="tr-TR" dirty="0"/>
              <a:t> </a:t>
            </a:r>
            <a:r>
              <a:rPr lang="tr-TR" dirty="0" err="1">
                <a:solidFill>
                  <a:schemeClr val="accent1"/>
                </a:solidFill>
              </a:rPr>
              <a:t>perpendicular</a:t>
            </a:r>
            <a:r>
              <a:rPr lang="tr-TR" dirty="0">
                <a:solidFill>
                  <a:schemeClr val="accent1"/>
                </a:solidFill>
              </a:rPr>
              <a:t> </a:t>
            </a:r>
            <a:r>
              <a:rPr lang="tr-TR" dirty="0" err="1">
                <a:solidFill>
                  <a:schemeClr val="accent1"/>
                </a:solidFill>
              </a:rPr>
              <a:t>to</a:t>
            </a:r>
            <a:r>
              <a:rPr lang="tr-TR" dirty="0">
                <a:solidFill>
                  <a:schemeClr val="accent1"/>
                </a:solidFill>
              </a:rPr>
              <a:t> </a:t>
            </a:r>
            <a:r>
              <a:rPr lang="tr-TR" dirty="0" err="1">
                <a:solidFill>
                  <a:schemeClr val="accent1"/>
                </a:solidFill>
              </a:rPr>
              <a:t>the</a:t>
            </a:r>
            <a:r>
              <a:rPr lang="tr-TR" dirty="0">
                <a:solidFill>
                  <a:schemeClr val="accent1"/>
                </a:solidFill>
              </a:rPr>
              <a:t> </a:t>
            </a:r>
            <a:r>
              <a:rPr lang="tr-TR" dirty="0" err="1">
                <a:solidFill>
                  <a:schemeClr val="accent1"/>
                </a:solidFill>
              </a:rPr>
              <a:t>subject</a:t>
            </a:r>
            <a:r>
              <a:rPr lang="tr-TR" dirty="0">
                <a:solidFill>
                  <a:schemeClr val="accent1"/>
                </a:solidFill>
              </a:rPr>
              <a:t> </a:t>
            </a:r>
            <a:r>
              <a:rPr lang="tr-TR" dirty="0"/>
              <a:t>(</a:t>
            </a:r>
            <a:r>
              <a:rPr lang="tr-TR" dirty="0" err="1"/>
              <a:t>e.g</a:t>
            </a:r>
            <a:r>
              <a:rPr lang="tr-TR" dirty="0"/>
              <a:t>. </a:t>
            </a:r>
            <a:r>
              <a:rPr lang="tr-TR" dirty="0" err="1"/>
              <a:t>frontal</a:t>
            </a:r>
            <a:r>
              <a:rPr lang="tr-TR" dirty="0"/>
              <a:t> </a:t>
            </a:r>
            <a:r>
              <a:rPr lang="tr-TR" dirty="0" err="1"/>
              <a:t>plane</a:t>
            </a:r>
            <a:r>
              <a:rPr lang="tr-TR" dirty="0"/>
              <a:t>).</a:t>
            </a:r>
          </a:p>
          <a:p>
            <a:pPr>
              <a:buFont typeface="Arial" panose="020B0604020202020204" pitchFamily="34" charset="0"/>
              <a:buChar char="•"/>
            </a:pPr>
            <a:r>
              <a:rPr lang="tr-TR" dirty="0" err="1"/>
              <a:t>Due</a:t>
            </a:r>
            <a:r>
              <a:rPr lang="tr-TR" dirty="0"/>
              <a:t> </a:t>
            </a:r>
            <a:r>
              <a:rPr lang="tr-TR" dirty="0" err="1"/>
              <a:t>to</a:t>
            </a:r>
            <a:r>
              <a:rPr lang="tr-TR" dirty="0"/>
              <a:t> </a:t>
            </a:r>
            <a:r>
              <a:rPr lang="tr-TR" dirty="0" err="1"/>
              <a:t>crossing</a:t>
            </a:r>
            <a:r>
              <a:rPr lang="tr-TR" dirty="0"/>
              <a:t>, 8 – 18% of </a:t>
            </a:r>
            <a:r>
              <a:rPr lang="tr-TR" dirty="0" err="1">
                <a:solidFill>
                  <a:schemeClr val="accent1"/>
                </a:solidFill>
              </a:rPr>
              <a:t>steps</a:t>
            </a:r>
            <a:r>
              <a:rPr lang="tr-TR" dirty="0">
                <a:solidFill>
                  <a:schemeClr val="accent1"/>
                </a:solidFill>
              </a:rPr>
              <a:t> </a:t>
            </a:r>
            <a:r>
              <a:rPr lang="tr-TR" dirty="0" err="1">
                <a:solidFill>
                  <a:schemeClr val="accent1"/>
                </a:solidFill>
              </a:rPr>
              <a:t>were</a:t>
            </a:r>
            <a:r>
              <a:rPr lang="tr-TR" dirty="0">
                <a:solidFill>
                  <a:schemeClr val="accent1"/>
                </a:solidFill>
              </a:rPr>
              <a:t> </a:t>
            </a:r>
            <a:r>
              <a:rPr lang="tr-TR" dirty="0" err="1">
                <a:solidFill>
                  <a:schemeClr val="accent1"/>
                </a:solidFill>
              </a:rPr>
              <a:t>missed</a:t>
            </a:r>
            <a:r>
              <a:rPr lang="tr-TR" dirty="0"/>
              <a:t>. </a:t>
            </a:r>
            <a:r>
              <a:rPr lang="tr-TR" dirty="0" err="1">
                <a:solidFill>
                  <a:schemeClr val="accent1"/>
                </a:solidFill>
              </a:rPr>
              <a:t>Multiple</a:t>
            </a:r>
            <a:r>
              <a:rPr lang="tr-TR" dirty="0">
                <a:solidFill>
                  <a:schemeClr val="accent1"/>
                </a:solidFill>
              </a:rPr>
              <a:t> </a:t>
            </a:r>
            <a:r>
              <a:rPr lang="tr-TR" dirty="0" err="1">
                <a:solidFill>
                  <a:schemeClr val="accent1"/>
                </a:solidFill>
              </a:rPr>
              <a:t>Kinects</a:t>
            </a:r>
            <a:r>
              <a:rPr lang="tr-TR" dirty="0">
                <a:solidFill>
                  <a:schemeClr val="accent1"/>
                </a:solidFill>
              </a:rPr>
              <a:t> </a:t>
            </a:r>
            <a:r>
              <a:rPr lang="tr-TR" dirty="0" err="1"/>
              <a:t>would</a:t>
            </a:r>
            <a:r>
              <a:rPr lang="tr-TR" dirty="0"/>
              <a:t> </a:t>
            </a:r>
            <a:r>
              <a:rPr lang="tr-TR" dirty="0" err="1"/>
              <a:t>solve</a:t>
            </a:r>
            <a:r>
              <a:rPr lang="tr-TR" dirty="0"/>
              <a:t> </a:t>
            </a:r>
            <a:r>
              <a:rPr lang="tr-TR" dirty="0" err="1"/>
              <a:t>the</a:t>
            </a:r>
            <a:r>
              <a:rPr lang="tr-TR" dirty="0"/>
              <a:t> </a:t>
            </a:r>
            <a:r>
              <a:rPr lang="tr-TR" dirty="0" err="1"/>
              <a:t>issue</a:t>
            </a:r>
            <a:r>
              <a:rPr lang="tr-TR" dirty="0"/>
              <a:t> </a:t>
            </a:r>
            <a:r>
              <a:rPr lang="tr-TR" dirty="0" err="1"/>
              <a:t>better</a:t>
            </a:r>
            <a:r>
              <a:rPr lang="tr-TR" dirty="0"/>
              <a:t>.</a:t>
            </a:r>
          </a:p>
          <a:p>
            <a:pPr>
              <a:buFont typeface="Arial" panose="020B0604020202020204" pitchFamily="34" charset="0"/>
              <a:buChar char="•"/>
            </a:pPr>
            <a:r>
              <a:rPr lang="en-US" dirty="0"/>
              <a:t>Slower Kinect </a:t>
            </a:r>
            <a:r>
              <a:rPr lang="en-US" dirty="0">
                <a:solidFill>
                  <a:schemeClr val="accent1"/>
                </a:solidFill>
              </a:rPr>
              <a:t>sampling frequency of 30–37 Hz </a:t>
            </a:r>
            <a:r>
              <a:rPr lang="en-US" dirty="0"/>
              <a:t>and insufficient smoothing algorithms may have contributed to Kinect’s inability to properly capture </a:t>
            </a:r>
            <a:r>
              <a:rPr lang="en-US" dirty="0">
                <a:solidFill>
                  <a:schemeClr val="accent1"/>
                </a:solidFill>
              </a:rPr>
              <a:t>the flexion and extension peak amplitudes</a:t>
            </a:r>
            <a:r>
              <a:rPr lang="en-US" dirty="0"/>
              <a:t>.</a:t>
            </a:r>
            <a:endParaRPr lang="tr-TR" dirty="0"/>
          </a:p>
          <a:p>
            <a:pPr>
              <a:buFont typeface="Arial" panose="020B0604020202020204" pitchFamily="34" charset="0"/>
              <a:buChar char="•"/>
            </a:pPr>
            <a:r>
              <a:rPr lang="en-US" dirty="0"/>
              <a:t>The Kinect is a remarkable device and, with future improvements, it may become an ideal and affordable tool for clinics and hospitals.</a:t>
            </a:r>
            <a:endParaRPr lang="tr-TR" dirty="0"/>
          </a:p>
          <a:p>
            <a:pPr>
              <a:buFont typeface="Arial" panose="020B0604020202020204" pitchFamily="34" charset="0"/>
              <a:buChar char="•"/>
            </a:pPr>
            <a:endParaRPr lang="tr-TR"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470267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03F3D-6B9F-4F41-AA1F-EB89073BDE7C}"/>
              </a:ext>
            </a:extLst>
          </p:cNvPr>
          <p:cNvSpPr>
            <a:spLocks noGrp="1"/>
          </p:cNvSpPr>
          <p:nvPr>
            <p:ph type="title"/>
          </p:nvPr>
        </p:nvSpPr>
        <p:spPr/>
        <p:txBody>
          <a:bodyPr/>
          <a:lstStyle/>
          <a:p>
            <a:r>
              <a:rPr lang="tr-TR" dirty="0" err="1"/>
              <a:t>Abstract</a:t>
            </a:r>
            <a:endParaRPr lang="en-US" dirty="0"/>
          </a:p>
        </p:txBody>
      </p:sp>
      <p:sp>
        <p:nvSpPr>
          <p:cNvPr id="3" name="Content Placeholder 2">
            <a:extLst>
              <a:ext uri="{FF2B5EF4-FFF2-40B4-BE49-F238E27FC236}">
                <a16:creationId xmlns:a16="http://schemas.microsoft.com/office/drawing/2014/main" id="{4393A367-EF7A-435F-A79A-CC862496E5E7}"/>
              </a:ext>
            </a:extLst>
          </p:cNvPr>
          <p:cNvSpPr>
            <a:spLocks noGrp="1"/>
          </p:cNvSpPr>
          <p:nvPr>
            <p:ph idx="1"/>
          </p:nvPr>
        </p:nvSpPr>
        <p:spPr/>
        <p:txBody>
          <a:bodyPr/>
          <a:lstStyle/>
          <a:p>
            <a:pPr>
              <a:buFont typeface="Arial" panose="020B0604020202020204" pitchFamily="34" charset="0"/>
              <a:buChar char="•"/>
            </a:pPr>
            <a:r>
              <a:rPr lang="tr-TR" dirty="0" err="1"/>
              <a:t>Validity</a:t>
            </a:r>
            <a:r>
              <a:rPr lang="tr-TR" dirty="0"/>
              <a:t> of Kinect v1 </a:t>
            </a:r>
            <a:r>
              <a:rPr lang="tr-TR" dirty="0" err="1"/>
              <a:t>with</a:t>
            </a:r>
            <a:r>
              <a:rPr lang="tr-TR" dirty="0"/>
              <a:t> </a:t>
            </a:r>
            <a:r>
              <a:rPr lang="tr-TR" dirty="0" err="1"/>
              <a:t>Brekel</a:t>
            </a:r>
            <a:r>
              <a:rPr lang="tr-TR" dirty="0"/>
              <a:t> Kinect Software:</a:t>
            </a:r>
          </a:p>
          <a:p>
            <a:pPr lvl="1">
              <a:buFont typeface="Arial" panose="020B0604020202020204" pitchFamily="34" charset="0"/>
              <a:buChar char="•"/>
            </a:pPr>
            <a:r>
              <a:rPr lang="tr-TR" dirty="0" err="1"/>
              <a:t>for</a:t>
            </a:r>
            <a:r>
              <a:rPr lang="tr-TR" dirty="0"/>
              <a:t> </a:t>
            </a:r>
            <a:r>
              <a:rPr lang="tr-TR" dirty="0" err="1">
                <a:solidFill>
                  <a:schemeClr val="accent1"/>
                </a:solidFill>
              </a:rPr>
              <a:t>sagittal</a:t>
            </a:r>
            <a:r>
              <a:rPr lang="tr-TR" dirty="0">
                <a:solidFill>
                  <a:schemeClr val="accent1"/>
                </a:solidFill>
              </a:rPr>
              <a:t> </a:t>
            </a:r>
            <a:r>
              <a:rPr lang="tr-TR" dirty="0" err="1">
                <a:solidFill>
                  <a:schemeClr val="accent1"/>
                </a:solidFill>
              </a:rPr>
              <a:t>plane</a:t>
            </a:r>
            <a:r>
              <a:rPr lang="tr-TR" dirty="0">
                <a:solidFill>
                  <a:schemeClr val="accent1"/>
                </a:solidFill>
              </a:rPr>
              <a:t> </a:t>
            </a:r>
            <a:r>
              <a:rPr lang="tr-TR" dirty="0" err="1">
                <a:solidFill>
                  <a:schemeClr val="accent1"/>
                </a:solidFill>
              </a:rPr>
              <a:t>gait</a:t>
            </a:r>
            <a:r>
              <a:rPr lang="tr-TR" dirty="0">
                <a:solidFill>
                  <a:schemeClr val="accent1"/>
                </a:solidFill>
              </a:rPr>
              <a:t> </a:t>
            </a:r>
            <a:r>
              <a:rPr lang="tr-TR" dirty="0" err="1">
                <a:solidFill>
                  <a:schemeClr val="accent1"/>
                </a:solidFill>
              </a:rPr>
              <a:t>kinematics</a:t>
            </a:r>
            <a:r>
              <a:rPr lang="tr-TR" dirty="0">
                <a:solidFill>
                  <a:schemeClr val="accent1"/>
                </a:solidFill>
              </a:rPr>
              <a:t> </a:t>
            </a:r>
            <a:r>
              <a:rPr lang="tr-TR" dirty="0"/>
              <a:t>in </a:t>
            </a:r>
            <a:r>
              <a:rPr lang="tr-TR" dirty="0" err="1"/>
              <a:t>clinical</a:t>
            </a:r>
            <a:r>
              <a:rPr lang="tr-TR" dirty="0"/>
              <a:t> </a:t>
            </a:r>
            <a:r>
              <a:rPr lang="tr-TR" dirty="0" err="1"/>
              <a:t>usage</a:t>
            </a:r>
            <a:r>
              <a:rPr lang="tr-TR" dirty="0"/>
              <a:t>.</a:t>
            </a:r>
          </a:p>
          <a:p>
            <a:pPr lvl="1">
              <a:buFont typeface="Arial" panose="020B0604020202020204" pitchFamily="34" charset="0"/>
              <a:buChar char="•"/>
            </a:pPr>
            <a:r>
              <a:rPr lang="tr-TR" dirty="0"/>
              <a:t>in </a:t>
            </a:r>
            <a:r>
              <a:rPr lang="tr-TR" dirty="0" err="1"/>
              <a:t>comparsion</a:t>
            </a:r>
            <a:r>
              <a:rPr lang="tr-TR" dirty="0"/>
              <a:t> </a:t>
            </a:r>
            <a:r>
              <a:rPr lang="tr-TR" dirty="0" err="1"/>
              <a:t>to</a:t>
            </a:r>
            <a:r>
              <a:rPr lang="tr-TR" dirty="0"/>
              <a:t> </a:t>
            </a:r>
            <a:r>
              <a:rPr lang="tr-TR" dirty="0" err="1"/>
              <a:t>Vicon</a:t>
            </a:r>
            <a:r>
              <a:rPr lang="tr-TR" dirty="0"/>
              <a:t> </a:t>
            </a:r>
            <a:r>
              <a:rPr lang="tr-TR" dirty="0" err="1"/>
              <a:t>Nexus</a:t>
            </a:r>
            <a:r>
              <a:rPr lang="tr-TR" dirty="0"/>
              <a:t>.</a:t>
            </a:r>
          </a:p>
          <a:p>
            <a:pPr marL="415800" indent="-342900">
              <a:buFont typeface="Arial" panose="020B0604020202020204" pitchFamily="34" charset="0"/>
              <a:buChar char="•"/>
            </a:pPr>
            <a:r>
              <a:rPr lang="tr-TR" dirty="0"/>
              <a:t>20 </a:t>
            </a:r>
            <a:r>
              <a:rPr lang="tr-TR" dirty="0" err="1"/>
              <a:t>Healthy</a:t>
            </a:r>
            <a:r>
              <a:rPr lang="tr-TR" dirty="0"/>
              <a:t> </a:t>
            </a:r>
            <a:r>
              <a:rPr lang="tr-TR" dirty="0" err="1"/>
              <a:t>adults</a:t>
            </a:r>
            <a:r>
              <a:rPr lang="tr-TR" dirty="0"/>
              <a:t> (11 </a:t>
            </a:r>
            <a:r>
              <a:rPr lang="tr-TR" dirty="0" err="1"/>
              <a:t>male</a:t>
            </a:r>
            <a:r>
              <a:rPr lang="tr-TR" dirty="0"/>
              <a:t>, 9 </a:t>
            </a:r>
            <a:r>
              <a:rPr lang="tr-TR" dirty="0" err="1"/>
              <a:t>female</a:t>
            </a:r>
            <a:r>
              <a:rPr lang="tr-TR" dirty="0"/>
              <a:t>) </a:t>
            </a:r>
            <a:r>
              <a:rPr lang="tr-TR" dirty="0" err="1"/>
              <a:t>were</a:t>
            </a:r>
            <a:r>
              <a:rPr lang="tr-TR" dirty="0"/>
              <a:t> </a:t>
            </a:r>
            <a:r>
              <a:rPr lang="tr-TR" dirty="0" err="1"/>
              <a:t>tracked</a:t>
            </a:r>
            <a:r>
              <a:rPr lang="tr-TR" dirty="0"/>
              <a:t> on a </a:t>
            </a:r>
            <a:r>
              <a:rPr lang="tr-TR" dirty="0" err="1"/>
              <a:t>treadmill</a:t>
            </a:r>
            <a:r>
              <a:rPr lang="tr-TR" dirty="0"/>
              <a:t> </a:t>
            </a:r>
            <a:r>
              <a:rPr lang="tr-TR" dirty="0" err="1"/>
              <a:t>while</a:t>
            </a:r>
            <a:r>
              <a:rPr lang="tr-TR" dirty="0"/>
              <a:t> jogging </a:t>
            </a:r>
            <a:r>
              <a:rPr lang="tr-TR" dirty="0" err="1"/>
              <a:t>and</a:t>
            </a:r>
            <a:r>
              <a:rPr lang="tr-TR" dirty="0"/>
              <a:t> </a:t>
            </a:r>
            <a:r>
              <a:rPr lang="tr-TR" dirty="0" err="1"/>
              <a:t>running</a:t>
            </a:r>
            <a:r>
              <a:rPr lang="tr-TR" dirty="0"/>
              <a:t>  at </a:t>
            </a:r>
            <a:r>
              <a:rPr lang="tr-TR" dirty="0" err="1"/>
              <a:t>three</a:t>
            </a:r>
            <a:r>
              <a:rPr lang="tr-TR" dirty="0"/>
              <a:t> </a:t>
            </a:r>
            <a:r>
              <a:rPr lang="tr-TR" dirty="0" err="1"/>
              <a:t>different</a:t>
            </a:r>
            <a:r>
              <a:rPr lang="tr-TR" dirty="0"/>
              <a:t> </a:t>
            </a:r>
            <a:r>
              <a:rPr lang="tr-TR" dirty="0" err="1"/>
              <a:t>speeeds</a:t>
            </a:r>
            <a:r>
              <a:rPr lang="tr-TR" dirty="0"/>
              <a:t>.</a:t>
            </a:r>
          </a:p>
          <a:p>
            <a:pPr marL="415800" indent="-342900">
              <a:buFont typeface="Arial" panose="020B0604020202020204" pitchFamily="34" charset="0"/>
              <a:buChar char="•"/>
            </a:pPr>
            <a:r>
              <a:rPr lang="tr-TR" dirty="0" err="1"/>
              <a:t>Measured</a:t>
            </a:r>
            <a:r>
              <a:rPr lang="tr-TR" dirty="0"/>
              <a:t>:</a:t>
            </a:r>
          </a:p>
          <a:p>
            <a:pPr marL="792900" lvl="1" indent="-342900">
              <a:buFont typeface="Arial" panose="020B0604020202020204" pitchFamily="34" charset="0"/>
              <a:buChar char="•"/>
            </a:pPr>
            <a:r>
              <a:rPr lang="tr-TR" dirty="0" err="1"/>
              <a:t>concurrent</a:t>
            </a:r>
            <a:r>
              <a:rPr lang="tr-TR" dirty="0"/>
              <a:t> </a:t>
            </a:r>
            <a:r>
              <a:rPr lang="tr-TR" dirty="0" err="1"/>
              <a:t>hip</a:t>
            </a:r>
            <a:r>
              <a:rPr lang="tr-TR" dirty="0"/>
              <a:t> </a:t>
            </a:r>
            <a:r>
              <a:rPr lang="tr-TR" dirty="0" err="1"/>
              <a:t>and</a:t>
            </a:r>
            <a:r>
              <a:rPr lang="tr-TR" dirty="0"/>
              <a:t> </a:t>
            </a:r>
            <a:r>
              <a:rPr lang="tr-TR" dirty="0" err="1"/>
              <a:t>knee</a:t>
            </a:r>
            <a:r>
              <a:rPr lang="tr-TR" dirty="0"/>
              <a:t> </a:t>
            </a:r>
            <a:r>
              <a:rPr lang="tr-TR" dirty="0" err="1"/>
              <a:t>flexion</a:t>
            </a:r>
            <a:r>
              <a:rPr lang="tr-TR" dirty="0"/>
              <a:t> </a:t>
            </a:r>
          </a:p>
          <a:p>
            <a:pPr marL="792900" lvl="1" indent="-342900">
              <a:buFont typeface="Arial" panose="020B0604020202020204" pitchFamily="34" charset="0"/>
              <a:buChar char="•"/>
            </a:pPr>
            <a:r>
              <a:rPr lang="tr-TR" dirty="0" err="1"/>
              <a:t>extension</a:t>
            </a:r>
            <a:r>
              <a:rPr lang="tr-TR" dirty="0"/>
              <a:t>,</a:t>
            </a:r>
          </a:p>
          <a:p>
            <a:pPr marL="792900" lvl="1" indent="-342900">
              <a:buFont typeface="Arial" panose="020B0604020202020204" pitchFamily="34" charset="0"/>
              <a:buChar char="•"/>
            </a:pPr>
            <a:r>
              <a:rPr lang="tr-TR" dirty="0" err="1"/>
              <a:t>stride</a:t>
            </a:r>
            <a:r>
              <a:rPr lang="tr-TR" dirty="0"/>
              <a:t> </a:t>
            </a:r>
            <a:r>
              <a:rPr lang="tr-TR" dirty="0" err="1"/>
              <a:t>timing</a:t>
            </a:r>
            <a:r>
              <a:rPr lang="tr-TR" dirty="0"/>
              <a:t>.</a:t>
            </a:r>
          </a:p>
          <a:p>
            <a:pPr marL="792900" lvl="1" indent="-342900">
              <a:buFont typeface="Arial" panose="020B0604020202020204" pitchFamily="34" charset="0"/>
              <a:buChar char="•"/>
            </a:pPr>
            <a:endParaRPr lang="tr-TR" dirty="0"/>
          </a:p>
          <a:p>
            <a:pPr marL="792900" lvl="1" indent="-342900">
              <a:buFont typeface="Arial" panose="020B0604020202020204" pitchFamily="34" charset="0"/>
              <a:buChar char="•"/>
            </a:pPr>
            <a:endParaRPr lang="tr-TR" dirty="0"/>
          </a:p>
          <a:p>
            <a:pPr marL="792900" lvl="1" indent="-342900">
              <a:buFont typeface="Arial" panose="020B0604020202020204" pitchFamily="34" charset="0"/>
              <a:buChar char="•"/>
            </a:pPr>
            <a:endParaRPr lang="tr-TR" dirty="0"/>
          </a:p>
          <a:p>
            <a:pPr marL="415800" indent="-342900">
              <a:buFont typeface="Arial" panose="020B0604020202020204" pitchFamily="34" charset="0"/>
              <a:buChar char="•"/>
            </a:pPr>
            <a:endParaRPr lang="tr-TR" dirty="0"/>
          </a:p>
          <a:p>
            <a:pPr>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176E8B81-4709-42C4-AE2F-31275E0B65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4788" y="3761824"/>
            <a:ext cx="3122769" cy="2883877"/>
          </a:xfrm>
          <a:prstGeom prst="rect">
            <a:avLst/>
          </a:prstGeom>
          <a:effectLst>
            <a:glow rad="12700">
              <a:schemeClr val="accent2">
                <a:alpha val="16000"/>
              </a:schemeClr>
            </a:glow>
            <a:outerShdw blurRad="50800" dist="38100" dir="2700000" algn="tl" rotWithShape="0">
              <a:prstClr val="black">
                <a:alpha val="40000"/>
              </a:prstClr>
            </a:outerShdw>
          </a:effectLst>
        </p:spPr>
      </p:pic>
    </p:spTree>
    <p:extLst>
      <p:ext uri="{BB962C8B-B14F-4D97-AF65-F5344CB8AC3E}">
        <p14:creationId xmlns:p14="http://schemas.microsoft.com/office/powerpoint/2010/main" val="3134851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8E3AA-8BF5-4BC2-9B2D-7AB4D0F1D664}"/>
              </a:ext>
            </a:extLst>
          </p:cNvPr>
          <p:cNvSpPr>
            <a:spLocks noGrp="1"/>
          </p:cNvSpPr>
          <p:nvPr>
            <p:ph type="title"/>
          </p:nvPr>
        </p:nvSpPr>
        <p:spPr/>
        <p:txBody>
          <a:bodyPr/>
          <a:lstStyle/>
          <a:p>
            <a:r>
              <a:rPr lang="tr-TR" dirty="0" err="1"/>
              <a:t>Methods</a:t>
            </a:r>
            <a:endParaRPr lang="en-US" dirty="0"/>
          </a:p>
        </p:txBody>
      </p:sp>
      <p:sp>
        <p:nvSpPr>
          <p:cNvPr id="3" name="Content Placeholder 2">
            <a:extLst>
              <a:ext uri="{FF2B5EF4-FFF2-40B4-BE49-F238E27FC236}">
                <a16:creationId xmlns:a16="http://schemas.microsoft.com/office/drawing/2014/main" id="{D6B02876-A331-4991-9C49-1E250E5DAEBE}"/>
              </a:ext>
            </a:extLst>
          </p:cNvPr>
          <p:cNvSpPr>
            <a:spLocks noGrp="1"/>
          </p:cNvSpPr>
          <p:nvPr>
            <p:ph idx="1"/>
          </p:nvPr>
        </p:nvSpPr>
        <p:spPr/>
        <p:txBody>
          <a:bodyPr/>
          <a:lstStyle/>
          <a:p>
            <a:pPr>
              <a:buFont typeface="Arial" panose="020B0604020202020204" pitchFamily="34" charset="0"/>
              <a:buChar char="•"/>
            </a:pPr>
            <a:r>
              <a:rPr lang="tr-TR" dirty="0"/>
              <a:t>10 </a:t>
            </a:r>
            <a:r>
              <a:rPr lang="tr-TR" dirty="0" err="1"/>
              <a:t>Vicon</a:t>
            </a:r>
            <a:r>
              <a:rPr lang="tr-TR" dirty="0"/>
              <a:t> </a:t>
            </a:r>
            <a:r>
              <a:rPr lang="tr-TR" dirty="0" err="1"/>
              <a:t>Cameras</a:t>
            </a:r>
            <a:r>
              <a:rPr lang="tr-TR" dirty="0"/>
              <a:t> </a:t>
            </a:r>
            <a:r>
              <a:rPr lang="tr-TR" dirty="0" err="1"/>
              <a:t>were</a:t>
            </a:r>
            <a:r>
              <a:rPr lang="tr-TR" dirty="0"/>
              <a:t> </a:t>
            </a:r>
            <a:r>
              <a:rPr lang="tr-TR" dirty="0" err="1"/>
              <a:t>placed</a:t>
            </a:r>
            <a:r>
              <a:rPr lang="tr-TR" dirty="0"/>
              <a:t>. (120 Hz.)</a:t>
            </a:r>
          </a:p>
          <a:p>
            <a:pPr lvl="1">
              <a:buFont typeface="Arial" panose="020B0604020202020204" pitchFamily="34" charset="0"/>
              <a:buChar char="•"/>
            </a:pPr>
            <a:r>
              <a:rPr lang="en-US" dirty="0"/>
              <a:t>excellent instrument reliability [(ICC) (3, k) </a:t>
            </a:r>
            <a:r>
              <a:rPr lang="tr-TR" dirty="0"/>
              <a:t>r  = </a:t>
            </a:r>
            <a:r>
              <a:rPr lang="en-US" dirty="0"/>
              <a:t>0.998]</a:t>
            </a:r>
            <a:r>
              <a:rPr lang="tr-TR" dirty="0"/>
              <a:t> </a:t>
            </a:r>
            <a:r>
              <a:rPr lang="en-US" dirty="0"/>
              <a:t>and accuracy (SEM</a:t>
            </a:r>
            <a:r>
              <a:rPr lang="tr-TR" dirty="0"/>
              <a:t> = </a:t>
            </a:r>
            <a:r>
              <a:rPr lang="en-US" dirty="0"/>
              <a:t>1.83˚) </a:t>
            </a:r>
            <a:r>
              <a:rPr lang="tr-TR" dirty="0"/>
              <a:t>. (Test </a:t>
            </a:r>
            <a:r>
              <a:rPr lang="tr-TR" dirty="0" err="1"/>
              <a:t>lab</a:t>
            </a:r>
            <a:r>
              <a:rPr lang="tr-TR" dirty="0"/>
              <a:t> </a:t>
            </a:r>
            <a:r>
              <a:rPr lang="tr-TR" dirty="0" err="1"/>
              <a:t>results</a:t>
            </a:r>
            <a:r>
              <a:rPr lang="tr-TR" dirty="0"/>
              <a:t>)</a:t>
            </a:r>
          </a:p>
          <a:p>
            <a:pPr marL="415800" indent="-342900">
              <a:buFont typeface="Arial" panose="020B0604020202020204" pitchFamily="34" charset="0"/>
              <a:buChar char="•"/>
            </a:pPr>
            <a:r>
              <a:rPr lang="tr-TR" dirty="0"/>
              <a:t>Kinect </a:t>
            </a:r>
            <a:r>
              <a:rPr lang="tr-TR" dirty="0" err="1"/>
              <a:t>was</a:t>
            </a:r>
            <a:r>
              <a:rPr lang="tr-TR" dirty="0"/>
              <a:t> set </a:t>
            </a:r>
            <a:r>
              <a:rPr lang="tr-TR" dirty="0" err="1"/>
              <a:t>to</a:t>
            </a:r>
            <a:r>
              <a:rPr lang="tr-TR" dirty="0"/>
              <a:t> </a:t>
            </a:r>
            <a:r>
              <a:rPr lang="tr-TR" dirty="0">
                <a:solidFill>
                  <a:schemeClr val="accent1"/>
                </a:solidFill>
              </a:rPr>
              <a:t>45</a:t>
            </a:r>
            <a:r>
              <a:rPr lang="en-US" dirty="0">
                <a:solidFill>
                  <a:schemeClr val="accent1"/>
                </a:solidFill>
              </a:rPr>
              <a:t>˚</a:t>
            </a:r>
            <a:r>
              <a:rPr lang="tr-TR" dirty="0"/>
              <a:t> </a:t>
            </a:r>
            <a:r>
              <a:rPr lang="tr-TR" dirty="0" err="1"/>
              <a:t>to</a:t>
            </a:r>
            <a:r>
              <a:rPr lang="tr-TR" dirty="0"/>
              <a:t> </a:t>
            </a:r>
            <a:r>
              <a:rPr lang="tr-TR" dirty="0" err="1"/>
              <a:t>the</a:t>
            </a:r>
            <a:r>
              <a:rPr lang="tr-TR" dirty="0"/>
              <a:t> </a:t>
            </a:r>
            <a:r>
              <a:rPr lang="tr-TR" dirty="0" err="1"/>
              <a:t>treadmill</a:t>
            </a:r>
            <a:r>
              <a:rPr lang="tr-TR" dirty="0"/>
              <a:t>. (</a:t>
            </a:r>
            <a:r>
              <a:rPr lang="tr-TR" dirty="0">
                <a:solidFill>
                  <a:schemeClr val="accent1"/>
                </a:solidFill>
              </a:rPr>
              <a:t>30 – 37 Hz. </a:t>
            </a:r>
            <a:r>
              <a:rPr lang="tr-TR" dirty="0" err="1">
                <a:solidFill>
                  <a:schemeClr val="accent1"/>
                </a:solidFill>
              </a:rPr>
              <a:t>Unstable</a:t>
            </a:r>
            <a:r>
              <a:rPr lang="tr-TR" dirty="0"/>
              <a:t>)</a:t>
            </a:r>
          </a:p>
          <a:p>
            <a:pPr marL="415800" indent="-342900">
              <a:buFont typeface="Arial" panose="020B0604020202020204" pitchFamily="34" charset="0"/>
              <a:buChar char="•"/>
            </a:pPr>
            <a:r>
              <a:rPr lang="tr-TR" dirty="0" err="1"/>
              <a:t>Subjects</a:t>
            </a:r>
            <a:r>
              <a:rPr lang="tr-TR" dirty="0"/>
              <a:t> </a:t>
            </a:r>
            <a:r>
              <a:rPr lang="tr-TR" dirty="0" err="1"/>
              <a:t>took</a:t>
            </a:r>
            <a:r>
              <a:rPr lang="tr-TR" dirty="0"/>
              <a:t> </a:t>
            </a:r>
            <a:r>
              <a:rPr lang="tr-TR" dirty="0" err="1"/>
              <a:t>between</a:t>
            </a:r>
            <a:r>
              <a:rPr lang="tr-TR" dirty="0"/>
              <a:t> 10 – 40 </a:t>
            </a:r>
            <a:r>
              <a:rPr lang="tr-TR" dirty="0" err="1"/>
              <a:t>steps</a:t>
            </a:r>
            <a:r>
              <a:rPr lang="tr-TR" dirty="0"/>
              <a:t> </a:t>
            </a:r>
            <a:r>
              <a:rPr lang="tr-TR" dirty="0" err="1"/>
              <a:t>per</a:t>
            </a:r>
            <a:r>
              <a:rPr lang="tr-TR" dirty="0"/>
              <a:t> </a:t>
            </a:r>
            <a:r>
              <a:rPr lang="tr-TR" dirty="0" err="1"/>
              <a:t>leg</a:t>
            </a:r>
            <a:r>
              <a:rPr lang="tr-TR" dirty="0"/>
              <a:t> at </a:t>
            </a:r>
            <a:r>
              <a:rPr lang="tr-TR" dirty="0" err="1"/>
              <a:t>three</a:t>
            </a:r>
            <a:r>
              <a:rPr lang="tr-TR" dirty="0"/>
              <a:t> </a:t>
            </a:r>
            <a:r>
              <a:rPr lang="tr-TR" dirty="0" err="1"/>
              <a:t>velocities</a:t>
            </a:r>
            <a:r>
              <a:rPr lang="tr-TR" dirty="0"/>
              <a:t>:</a:t>
            </a:r>
          </a:p>
          <a:p>
            <a:pPr marL="792900" lvl="1" indent="-342900">
              <a:buFont typeface="Arial" panose="020B0604020202020204" pitchFamily="34" charset="0"/>
              <a:buChar char="•"/>
            </a:pPr>
            <a:r>
              <a:rPr lang="tr-TR" dirty="0">
                <a:solidFill>
                  <a:schemeClr val="accent1"/>
                </a:solidFill>
              </a:rPr>
              <a:t>3 </a:t>
            </a:r>
            <a:r>
              <a:rPr lang="tr-TR" dirty="0" err="1">
                <a:solidFill>
                  <a:schemeClr val="accent1"/>
                </a:solidFill>
              </a:rPr>
              <a:t>mph</a:t>
            </a:r>
            <a:r>
              <a:rPr lang="tr-TR" dirty="0">
                <a:solidFill>
                  <a:schemeClr val="accent1"/>
                </a:solidFill>
              </a:rPr>
              <a:t> </a:t>
            </a:r>
            <a:r>
              <a:rPr lang="tr-TR" dirty="0"/>
              <a:t>(</a:t>
            </a:r>
            <a:r>
              <a:rPr lang="tr-TR" dirty="0" err="1"/>
              <a:t>slow</a:t>
            </a:r>
            <a:r>
              <a:rPr lang="tr-TR" dirty="0"/>
              <a:t> </a:t>
            </a:r>
            <a:r>
              <a:rPr lang="tr-TR" dirty="0" err="1"/>
              <a:t>walk</a:t>
            </a:r>
            <a:r>
              <a:rPr lang="tr-TR" dirty="0"/>
              <a:t>)</a:t>
            </a:r>
          </a:p>
          <a:p>
            <a:pPr marL="792900" lvl="1" indent="-342900">
              <a:buFont typeface="Arial" panose="020B0604020202020204" pitchFamily="34" charset="0"/>
              <a:buChar char="•"/>
            </a:pPr>
            <a:r>
              <a:rPr lang="tr-TR" dirty="0">
                <a:solidFill>
                  <a:schemeClr val="accent1"/>
                </a:solidFill>
              </a:rPr>
              <a:t>4.5 </a:t>
            </a:r>
            <a:r>
              <a:rPr lang="tr-TR" dirty="0" err="1">
                <a:solidFill>
                  <a:schemeClr val="accent1"/>
                </a:solidFill>
              </a:rPr>
              <a:t>mph</a:t>
            </a:r>
            <a:r>
              <a:rPr lang="tr-TR" dirty="0">
                <a:solidFill>
                  <a:schemeClr val="accent1"/>
                </a:solidFill>
              </a:rPr>
              <a:t> </a:t>
            </a:r>
            <a:r>
              <a:rPr lang="tr-TR" dirty="0"/>
              <a:t>(</a:t>
            </a:r>
            <a:r>
              <a:rPr lang="tr-TR" dirty="0" err="1"/>
              <a:t>brisk</a:t>
            </a:r>
            <a:r>
              <a:rPr lang="tr-TR" dirty="0"/>
              <a:t> </a:t>
            </a:r>
            <a:r>
              <a:rPr lang="tr-TR" dirty="0" err="1"/>
              <a:t>walk</a:t>
            </a:r>
            <a:r>
              <a:rPr lang="tr-TR" dirty="0"/>
              <a:t> </a:t>
            </a:r>
            <a:r>
              <a:rPr lang="tr-TR" dirty="0" err="1"/>
              <a:t>to</a:t>
            </a:r>
            <a:r>
              <a:rPr lang="tr-TR" dirty="0"/>
              <a:t> </a:t>
            </a:r>
            <a:r>
              <a:rPr lang="tr-TR" dirty="0" err="1"/>
              <a:t>slow</a:t>
            </a:r>
            <a:r>
              <a:rPr lang="tr-TR" dirty="0"/>
              <a:t> </a:t>
            </a:r>
            <a:r>
              <a:rPr lang="tr-TR" dirty="0" err="1"/>
              <a:t>jog</a:t>
            </a:r>
            <a:r>
              <a:rPr lang="tr-TR" dirty="0"/>
              <a:t>)</a:t>
            </a:r>
          </a:p>
          <a:p>
            <a:pPr marL="792900" lvl="1" indent="-342900">
              <a:buFont typeface="Arial" panose="020B0604020202020204" pitchFamily="34" charset="0"/>
              <a:buChar char="•"/>
            </a:pPr>
            <a:r>
              <a:rPr lang="tr-TR" dirty="0">
                <a:solidFill>
                  <a:schemeClr val="accent1"/>
                </a:solidFill>
              </a:rPr>
              <a:t>5.5 </a:t>
            </a:r>
            <a:r>
              <a:rPr lang="tr-TR" dirty="0" err="1">
                <a:solidFill>
                  <a:schemeClr val="accent1"/>
                </a:solidFill>
              </a:rPr>
              <a:t>mph</a:t>
            </a:r>
            <a:r>
              <a:rPr lang="tr-TR" dirty="0">
                <a:solidFill>
                  <a:schemeClr val="accent1"/>
                </a:solidFill>
              </a:rPr>
              <a:t> </a:t>
            </a:r>
            <a:r>
              <a:rPr lang="tr-TR" dirty="0"/>
              <a:t>(</a:t>
            </a:r>
            <a:r>
              <a:rPr lang="tr-TR" dirty="0" err="1"/>
              <a:t>medium</a:t>
            </a:r>
            <a:r>
              <a:rPr lang="tr-TR" dirty="0"/>
              <a:t> </a:t>
            </a:r>
            <a:r>
              <a:rPr lang="tr-TR" dirty="0" err="1"/>
              <a:t>to</a:t>
            </a:r>
            <a:r>
              <a:rPr lang="tr-TR" dirty="0"/>
              <a:t> </a:t>
            </a:r>
            <a:r>
              <a:rPr lang="tr-TR" dirty="0" err="1"/>
              <a:t>quick</a:t>
            </a:r>
            <a:r>
              <a:rPr lang="tr-TR" dirty="0"/>
              <a:t> </a:t>
            </a:r>
            <a:r>
              <a:rPr lang="tr-TR" dirty="0" err="1"/>
              <a:t>jog</a:t>
            </a:r>
            <a:r>
              <a:rPr lang="tr-TR" dirty="0"/>
              <a:t>)</a:t>
            </a:r>
          </a:p>
          <a:p>
            <a:pPr marL="450000" lvl="1" indent="0">
              <a:buNone/>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1543501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AFD65-BCDA-430A-8368-44ED39BF9A7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24F6168-BDF0-45F6-8F74-C9143A97663E}"/>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96227EA6-7E26-49E7-9260-17CCC168E72D}"/>
              </a:ext>
            </a:extLst>
          </p:cNvPr>
          <p:cNvPicPr>
            <a:picLocks noChangeAspect="1"/>
          </p:cNvPicPr>
          <p:nvPr/>
        </p:nvPicPr>
        <p:blipFill>
          <a:blip r:embed="rId2"/>
          <a:stretch>
            <a:fillRect/>
          </a:stretch>
        </p:blipFill>
        <p:spPr>
          <a:xfrm>
            <a:off x="757692" y="1094825"/>
            <a:ext cx="10665968" cy="4970824"/>
          </a:xfrm>
          <a:prstGeom prst="rect">
            <a:avLst/>
          </a:prstGeom>
        </p:spPr>
      </p:pic>
    </p:spTree>
    <p:extLst>
      <p:ext uri="{BB962C8B-B14F-4D97-AF65-F5344CB8AC3E}">
        <p14:creationId xmlns:p14="http://schemas.microsoft.com/office/powerpoint/2010/main" val="165815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A9A2-94D2-4776-A0C5-54B00B9AC2A0}"/>
              </a:ext>
            </a:extLst>
          </p:cNvPr>
          <p:cNvSpPr>
            <a:spLocks noGrp="1"/>
          </p:cNvSpPr>
          <p:nvPr>
            <p:ph type="title"/>
          </p:nvPr>
        </p:nvSpPr>
        <p:spPr/>
        <p:txBody>
          <a:bodyPr/>
          <a:lstStyle/>
          <a:p>
            <a:r>
              <a:rPr lang="tr-TR" dirty="0"/>
              <a:t>Data </a:t>
            </a:r>
            <a:r>
              <a:rPr lang="tr-TR" dirty="0" err="1"/>
              <a:t>Analyses</a:t>
            </a:r>
            <a:endParaRPr lang="en-US" dirty="0"/>
          </a:p>
        </p:txBody>
      </p:sp>
      <p:sp>
        <p:nvSpPr>
          <p:cNvPr id="3" name="Content Placeholder 2">
            <a:extLst>
              <a:ext uri="{FF2B5EF4-FFF2-40B4-BE49-F238E27FC236}">
                <a16:creationId xmlns:a16="http://schemas.microsoft.com/office/drawing/2014/main" id="{3D48931A-CEB7-492A-A047-049B5E25C3E1}"/>
              </a:ext>
            </a:extLst>
          </p:cNvPr>
          <p:cNvSpPr>
            <a:spLocks noGrp="1"/>
          </p:cNvSpPr>
          <p:nvPr>
            <p:ph idx="1"/>
          </p:nvPr>
        </p:nvSpPr>
        <p:spPr/>
        <p:txBody>
          <a:bodyPr/>
          <a:lstStyle/>
          <a:p>
            <a:pPr>
              <a:buFont typeface="Arial" panose="020B0604020202020204" pitchFamily="34" charset="0"/>
              <a:buChar char="•"/>
            </a:pPr>
            <a:r>
              <a:rPr lang="en-US" dirty="0"/>
              <a:t>Outliers were identified using Cook’s D, lever and </a:t>
            </a:r>
            <a:r>
              <a:rPr lang="en-US" dirty="0" err="1"/>
              <a:t>studentized</a:t>
            </a:r>
            <a:r>
              <a:rPr lang="en-US" dirty="0"/>
              <a:t> deleted residual values and removed</a:t>
            </a:r>
            <a:r>
              <a:rPr lang="tr-TR" dirty="0"/>
              <a:t>.</a:t>
            </a:r>
          </a:p>
          <a:p>
            <a:pPr>
              <a:buFont typeface="Arial" panose="020B0604020202020204" pitchFamily="34" charset="0"/>
              <a:buChar char="•"/>
            </a:pPr>
            <a:r>
              <a:rPr lang="en-US" dirty="0"/>
              <a:t>Mean (SD) angular displacement and timing for right and left hip and knee peak flexion and extension were calculated for each subject, at the three velocities. </a:t>
            </a:r>
            <a:endParaRPr lang="tr-TR" dirty="0"/>
          </a:p>
          <a:p>
            <a:pPr>
              <a:buFont typeface="Arial" panose="020B0604020202020204" pitchFamily="34" charset="0"/>
              <a:buChar char="•"/>
            </a:pPr>
            <a:r>
              <a:rPr lang="en-US" dirty="0"/>
              <a:t>Separate paired two-tailed t-tests (p</a:t>
            </a:r>
            <a:r>
              <a:rPr lang="tr-TR" dirty="0"/>
              <a:t> &lt; 0</a:t>
            </a:r>
            <a:r>
              <a:rPr lang="en-US" dirty="0"/>
              <a:t>.05) were used to compare average Vicon and Kinect peak angular displacement and stride timing among individuals at the three velocities.</a:t>
            </a:r>
            <a:endParaRPr lang="tr-TR" dirty="0"/>
          </a:p>
          <a:p>
            <a:pPr>
              <a:buFont typeface="Arial" panose="020B0604020202020204" pitchFamily="34" charset="0"/>
              <a:buChar char="•"/>
            </a:pPr>
            <a:r>
              <a:rPr lang="en-US" dirty="0"/>
              <a:t> In addition, variability of Kinect and Vicon measurements were assessed by SD comparisons across individuals using two-tailed t-tests (p</a:t>
            </a:r>
            <a:r>
              <a:rPr lang="tr-TR" dirty="0"/>
              <a:t> &lt; </a:t>
            </a:r>
            <a:r>
              <a:rPr lang="en-US" dirty="0"/>
              <a:t>0.05).</a:t>
            </a:r>
          </a:p>
        </p:txBody>
      </p:sp>
    </p:spTree>
    <p:extLst>
      <p:ext uri="{BB962C8B-B14F-4D97-AF65-F5344CB8AC3E}">
        <p14:creationId xmlns:p14="http://schemas.microsoft.com/office/powerpoint/2010/main" val="1097653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7BC55-153A-42AC-97A4-5B4E8E29466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B5DF082-8A24-47F3-AE29-A8B0F2BF1D90}"/>
              </a:ext>
            </a:extLst>
          </p:cNvPr>
          <p:cNvSpPr>
            <a:spLocks noGrp="1"/>
          </p:cNvSpPr>
          <p:nvPr>
            <p:ph idx="1"/>
          </p:nvPr>
        </p:nvSpPr>
        <p:spPr/>
        <p:txBody>
          <a:bodyPr>
            <a:normAutofit fontScale="92500" lnSpcReduction="20000"/>
          </a:bodyPr>
          <a:lstStyle/>
          <a:p>
            <a:pPr>
              <a:buFont typeface="Arial" panose="020B0604020202020204" pitchFamily="34" charset="0"/>
              <a:buChar char="•"/>
            </a:pPr>
            <a:r>
              <a:rPr lang="en-US" dirty="0"/>
              <a:t>To determine correlation strength between the Kinect</a:t>
            </a:r>
            <a:r>
              <a:rPr lang="tr-TR" dirty="0"/>
              <a:t> </a:t>
            </a:r>
            <a:r>
              <a:rPr lang="en-US" dirty="0"/>
              <a:t>and Vicon system for different measurements, average angular displacement and stride timing at each velocity were separately compared using Pearson product moment correlation coefficients.</a:t>
            </a:r>
            <a:endParaRPr lang="tr-TR" dirty="0"/>
          </a:p>
          <a:p>
            <a:pPr>
              <a:buFont typeface="Arial" panose="020B0604020202020204" pitchFamily="34" charset="0"/>
              <a:buChar char="•"/>
            </a:pPr>
            <a:r>
              <a:rPr lang="en-US" dirty="0"/>
              <a:t> Linear regression analyses were performed to calculate the slope (m) of the relationship between Vicon and Kinect measurements. Agreement between Kinect and Vicon measurements was assessed as</a:t>
            </a:r>
            <a:r>
              <a:rPr lang="tr-TR" dirty="0"/>
              <a:t> </a:t>
            </a:r>
            <a:r>
              <a:rPr lang="en-US" dirty="0"/>
              <a:t>described by Bland and Altman [21], by determining the mean (SD) difference between paired data points. The Bland Altman mean (SD) difference will be referred to as error. </a:t>
            </a:r>
            <a:endParaRPr lang="tr-TR" dirty="0"/>
          </a:p>
          <a:p>
            <a:pPr>
              <a:buFont typeface="Arial" panose="020B0604020202020204" pitchFamily="34" charset="0"/>
              <a:buChar char="•"/>
            </a:pPr>
            <a:r>
              <a:rPr lang="en-US" dirty="0"/>
              <a:t>The percentage of steps missed (%missed steps) by the Kinect system for each subject at each joint was calculated (number missed steps/total number steps). Mean (SD) of %missed steps for the right and left hip and knee were determined and %missed steps between joints and limbs were compared using two-tailed t-tests. </a:t>
            </a:r>
            <a:endParaRPr lang="tr-TR" dirty="0"/>
          </a:p>
          <a:p>
            <a:pPr>
              <a:buFont typeface="Arial" panose="020B0604020202020204" pitchFamily="34" charset="0"/>
              <a:buChar char="•"/>
            </a:pPr>
            <a:r>
              <a:rPr lang="en-US" dirty="0"/>
              <a:t>To determine whether the Kinect sensor tracked subjects of a particular size more accurately, %missed steps were compared to three aspects of body size: height, leg length and body ratio (height/leg length). Pearson product-moment correlation coefficient calculations were used to identify linear relationships between %missed steps and size.</a:t>
            </a:r>
          </a:p>
          <a:p>
            <a:endParaRPr lang="en-US" dirty="0"/>
          </a:p>
        </p:txBody>
      </p:sp>
    </p:spTree>
    <p:extLst>
      <p:ext uri="{BB962C8B-B14F-4D97-AF65-F5344CB8AC3E}">
        <p14:creationId xmlns:p14="http://schemas.microsoft.com/office/powerpoint/2010/main" val="2790383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DD41C-25B2-4F5B-920E-30B3CE437280}"/>
              </a:ext>
            </a:extLst>
          </p:cNvPr>
          <p:cNvSpPr>
            <a:spLocks noGrp="1"/>
          </p:cNvSpPr>
          <p:nvPr>
            <p:ph type="title"/>
          </p:nvPr>
        </p:nvSpPr>
        <p:spPr/>
        <p:txBody>
          <a:bodyPr/>
          <a:lstStyle/>
          <a:p>
            <a:r>
              <a:rPr lang="tr-TR" dirty="0" err="1"/>
              <a:t>Angular</a:t>
            </a:r>
            <a:r>
              <a:rPr lang="tr-TR" dirty="0"/>
              <a:t> </a:t>
            </a:r>
            <a:r>
              <a:rPr lang="tr-TR" dirty="0" err="1"/>
              <a:t>Displacement</a:t>
            </a:r>
            <a:endParaRPr lang="en-US" dirty="0"/>
          </a:p>
        </p:txBody>
      </p:sp>
      <p:sp>
        <p:nvSpPr>
          <p:cNvPr id="3" name="Content Placeholder 2">
            <a:extLst>
              <a:ext uri="{FF2B5EF4-FFF2-40B4-BE49-F238E27FC236}">
                <a16:creationId xmlns:a16="http://schemas.microsoft.com/office/drawing/2014/main" id="{ED27C6E6-7911-46E3-95A0-AA24F3F9040E}"/>
              </a:ext>
            </a:extLst>
          </p:cNvPr>
          <p:cNvSpPr>
            <a:spLocks noGrp="1"/>
          </p:cNvSpPr>
          <p:nvPr>
            <p:ph idx="1"/>
          </p:nvPr>
        </p:nvSpPr>
        <p:spPr>
          <a:xfrm>
            <a:off x="913795" y="1732449"/>
            <a:ext cx="10353762" cy="4697380"/>
          </a:xfrm>
        </p:spPr>
        <p:txBody>
          <a:bodyPr>
            <a:normAutofit/>
          </a:bodyPr>
          <a:lstStyle/>
          <a:p>
            <a:pPr>
              <a:buFont typeface="Arial" panose="020B0604020202020204" pitchFamily="34" charset="0"/>
              <a:buChar char="•"/>
            </a:pPr>
            <a:r>
              <a:rPr lang="tr-TR" dirty="0"/>
              <a:t>Kinect </a:t>
            </a:r>
            <a:r>
              <a:rPr lang="tr-TR" dirty="0" err="1"/>
              <a:t>displacements</a:t>
            </a:r>
            <a:r>
              <a:rPr lang="tr-TR" dirty="0"/>
              <a:t> </a:t>
            </a:r>
            <a:r>
              <a:rPr lang="tr-TR" dirty="0" err="1"/>
              <a:t>were</a:t>
            </a:r>
            <a:r>
              <a:rPr lang="tr-TR" dirty="0"/>
              <a:t> </a:t>
            </a:r>
            <a:r>
              <a:rPr lang="tr-TR" dirty="0" err="1"/>
              <a:t>more</a:t>
            </a:r>
            <a:r>
              <a:rPr lang="tr-TR" dirty="0"/>
              <a:t> </a:t>
            </a:r>
            <a:r>
              <a:rPr lang="tr-TR" dirty="0" err="1"/>
              <a:t>variable</a:t>
            </a:r>
            <a:r>
              <a:rPr lang="tr-TR" dirty="0"/>
              <a:t> </a:t>
            </a:r>
            <a:r>
              <a:rPr lang="tr-TR" dirty="0" err="1"/>
              <a:t>than</a:t>
            </a:r>
            <a:r>
              <a:rPr lang="tr-TR" dirty="0"/>
              <a:t> </a:t>
            </a:r>
            <a:r>
              <a:rPr lang="tr-TR" dirty="0" err="1"/>
              <a:t>Vicon</a:t>
            </a:r>
            <a:r>
              <a:rPr lang="tr-TR" dirty="0"/>
              <a:t> </a:t>
            </a:r>
            <a:r>
              <a:rPr lang="tr-TR" dirty="0" err="1"/>
              <a:t>displacement</a:t>
            </a:r>
            <a:r>
              <a:rPr lang="tr-TR" dirty="0"/>
              <a:t>.</a:t>
            </a:r>
          </a:p>
          <a:p>
            <a:pPr>
              <a:buFont typeface="Arial" panose="020B0604020202020204" pitchFamily="34" charset="0"/>
              <a:buChar char="•"/>
            </a:pPr>
            <a:endParaRPr lang="tr-TR" dirty="0"/>
          </a:p>
          <a:p>
            <a:pPr>
              <a:buFont typeface="Arial" panose="020B0604020202020204" pitchFamily="34" charset="0"/>
              <a:buChar char="•"/>
            </a:pPr>
            <a:endParaRPr lang="tr-TR" dirty="0"/>
          </a:p>
          <a:p>
            <a:pPr>
              <a:buFont typeface="Arial" panose="020B0604020202020204" pitchFamily="34" charset="0"/>
              <a:buChar char="•"/>
            </a:pPr>
            <a:endParaRPr lang="tr-TR" dirty="0"/>
          </a:p>
          <a:p>
            <a:pPr>
              <a:buFont typeface="Arial" panose="020B0604020202020204" pitchFamily="34" charset="0"/>
              <a:buChar char="•"/>
            </a:pPr>
            <a:endParaRPr lang="tr-TR" dirty="0"/>
          </a:p>
          <a:p>
            <a:pPr>
              <a:buFont typeface="Arial" panose="020B0604020202020204" pitchFamily="34" charset="0"/>
              <a:buChar char="•"/>
            </a:pPr>
            <a:endParaRPr lang="tr-TR" dirty="0"/>
          </a:p>
          <a:p>
            <a:pPr marL="36900" indent="0">
              <a:buNone/>
            </a:pPr>
            <a:endParaRPr lang="tr-TR" dirty="0"/>
          </a:p>
          <a:p>
            <a:pPr marL="36900" indent="0" algn="ctr">
              <a:buNone/>
            </a:pPr>
            <a:r>
              <a:rPr lang="en-US" sz="1300" dirty="0"/>
              <a:t> Representative gait traces for the left (A) hip and (B) knee at 4.5mph. Kinect gait tracings appear as solid lines and Vicon gait tracings appear as dotted lines. Small circles highlight peak flexion data measured by the Kinect and Vicon. For each subject the average peak flexion from all steps in the trail was compared between Kinect and Vicon. </a:t>
            </a:r>
            <a:endParaRPr lang="tr-TR" i="1" dirty="0"/>
          </a:p>
          <a:p>
            <a:pPr>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3FF204AB-2F1A-42F8-BE1E-F3C7CD608340}"/>
              </a:ext>
            </a:extLst>
          </p:cNvPr>
          <p:cNvPicPr>
            <a:picLocks noChangeAspect="1"/>
          </p:cNvPicPr>
          <p:nvPr/>
        </p:nvPicPr>
        <p:blipFill>
          <a:blip r:embed="rId2"/>
          <a:stretch>
            <a:fillRect/>
          </a:stretch>
        </p:blipFill>
        <p:spPr>
          <a:xfrm>
            <a:off x="913795" y="2252437"/>
            <a:ext cx="4257675" cy="2324100"/>
          </a:xfrm>
          <a:prstGeom prst="rect">
            <a:avLst/>
          </a:prstGeom>
        </p:spPr>
      </p:pic>
      <p:pic>
        <p:nvPicPr>
          <p:cNvPr id="5" name="Picture 4">
            <a:extLst>
              <a:ext uri="{FF2B5EF4-FFF2-40B4-BE49-F238E27FC236}">
                <a16:creationId xmlns:a16="http://schemas.microsoft.com/office/drawing/2014/main" id="{72A08D49-1B9F-4A3C-9BD8-685DB6B18A41}"/>
              </a:ext>
            </a:extLst>
          </p:cNvPr>
          <p:cNvPicPr>
            <a:picLocks noChangeAspect="1"/>
          </p:cNvPicPr>
          <p:nvPr/>
        </p:nvPicPr>
        <p:blipFill>
          <a:blip r:embed="rId3"/>
          <a:stretch>
            <a:fillRect/>
          </a:stretch>
        </p:blipFill>
        <p:spPr>
          <a:xfrm>
            <a:off x="6270744" y="2338162"/>
            <a:ext cx="4391025" cy="2152650"/>
          </a:xfrm>
          <a:prstGeom prst="rect">
            <a:avLst/>
          </a:prstGeom>
        </p:spPr>
      </p:pic>
    </p:spTree>
    <p:extLst>
      <p:ext uri="{BB962C8B-B14F-4D97-AF65-F5344CB8AC3E}">
        <p14:creationId xmlns:p14="http://schemas.microsoft.com/office/powerpoint/2010/main" val="3547177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2FB40-E26D-4262-8A77-BB781DBDD5A7}"/>
              </a:ext>
            </a:extLst>
          </p:cNvPr>
          <p:cNvSpPr>
            <a:spLocks noGrp="1"/>
          </p:cNvSpPr>
          <p:nvPr>
            <p:ph type="title"/>
          </p:nvPr>
        </p:nvSpPr>
        <p:spPr/>
        <p:txBody>
          <a:bodyPr/>
          <a:lstStyle/>
          <a:p>
            <a:r>
              <a:rPr lang="tr-TR" dirty="0" err="1"/>
              <a:t>Angular</a:t>
            </a:r>
            <a:r>
              <a:rPr lang="tr-TR" dirty="0"/>
              <a:t> </a:t>
            </a:r>
            <a:r>
              <a:rPr lang="tr-TR" dirty="0" err="1"/>
              <a:t>Displacement</a:t>
            </a:r>
            <a:endParaRPr lang="en-US" dirty="0"/>
          </a:p>
        </p:txBody>
      </p:sp>
      <p:sp>
        <p:nvSpPr>
          <p:cNvPr id="3" name="Content Placeholder 2">
            <a:extLst>
              <a:ext uri="{FF2B5EF4-FFF2-40B4-BE49-F238E27FC236}">
                <a16:creationId xmlns:a16="http://schemas.microsoft.com/office/drawing/2014/main" id="{A665627D-3670-4C41-8FF6-E5BB66BC71FF}"/>
              </a:ext>
            </a:extLst>
          </p:cNvPr>
          <p:cNvSpPr>
            <a:spLocks noGrp="1"/>
          </p:cNvSpPr>
          <p:nvPr>
            <p:ph idx="1"/>
          </p:nvPr>
        </p:nvSpPr>
        <p:spPr/>
        <p:txBody>
          <a:bodyPr>
            <a:normAutofit/>
          </a:bodyPr>
          <a:lstStyle/>
          <a:p>
            <a:pPr>
              <a:buFont typeface="Arial" panose="020B0604020202020204" pitchFamily="34" charset="0"/>
              <a:buChar char="•"/>
            </a:pPr>
            <a:r>
              <a:rPr lang="en-US" dirty="0"/>
              <a:t>Kinect </a:t>
            </a:r>
            <a:r>
              <a:rPr lang="en-US" dirty="0">
                <a:solidFill>
                  <a:schemeClr val="accent1"/>
                </a:solidFill>
              </a:rPr>
              <a:t>peak flexion angular displacements </a:t>
            </a:r>
            <a:r>
              <a:rPr lang="en-US" dirty="0"/>
              <a:t>were smaller than those measured by the Vicon system in every case (p</a:t>
            </a:r>
            <a:r>
              <a:rPr lang="tr-TR" dirty="0"/>
              <a:t> &lt; </a:t>
            </a:r>
            <a:r>
              <a:rPr lang="en-US" dirty="0"/>
              <a:t>0.004), except for the right hip at 3.0mph</a:t>
            </a:r>
            <a:r>
              <a:rPr lang="tr-TR" dirty="0"/>
              <a:t>.</a:t>
            </a:r>
          </a:p>
          <a:p>
            <a:pPr>
              <a:buFont typeface="Arial" panose="020B0604020202020204" pitchFamily="34" charset="0"/>
              <a:buChar char="•"/>
            </a:pPr>
            <a:endParaRPr lang="tr-TR" dirty="0"/>
          </a:p>
          <a:p>
            <a:pPr>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2D2AE885-D6B4-4F61-8312-B547828DE8B4}"/>
              </a:ext>
            </a:extLst>
          </p:cNvPr>
          <p:cNvPicPr>
            <a:picLocks noChangeAspect="1"/>
          </p:cNvPicPr>
          <p:nvPr/>
        </p:nvPicPr>
        <p:blipFill>
          <a:blip r:embed="rId2"/>
          <a:stretch>
            <a:fillRect/>
          </a:stretch>
        </p:blipFill>
        <p:spPr>
          <a:xfrm>
            <a:off x="2842651" y="2647399"/>
            <a:ext cx="6496050" cy="2228850"/>
          </a:xfrm>
          <a:prstGeom prst="rect">
            <a:avLst/>
          </a:prstGeom>
        </p:spPr>
      </p:pic>
    </p:spTree>
    <p:extLst>
      <p:ext uri="{BB962C8B-B14F-4D97-AF65-F5344CB8AC3E}">
        <p14:creationId xmlns:p14="http://schemas.microsoft.com/office/powerpoint/2010/main" val="3288687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BB977-52FB-4C81-B1D0-64524402930C}"/>
              </a:ext>
            </a:extLst>
          </p:cNvPr>
          <p:cNvSpPr>
            <a:spLocks noGrp="1"/>
          </p:cNvSpPr>
          <p:nvPr>
            <p:ph type="title"/>
          </p:nvPr>
        </p:nvSpPr>
        <p:spPr/>
        <p:txBody>
          <a:bodyPr/>
          <a:lstStyle/>
          <a:p>
            <a:r>
              <a:rPr lang="tr-TR" dirty="0" err="1"/>
              <a:t>Angular</a:t>
            </a:r>
            <a:r>
              <a:rPr lang="tr-TR" dirty="0"/>
              <a:t> </a:t>
            </a:r>
            <a:r>
              <a:rPr lang="tr-TR" dirty="0" err="1"/>
              <a:t>Displacement</a:t>
            </a:r>
            <a:endParaRPr lang="en-US" dirty="0"/>
          </a:p>
        </p:txBody>
      </p:sp>
      <p:sp>
        <p:nvSpPr>
          <p:cNvPr id="3" name="Content Placeholder 2">
            <a:extLst>
              <a:ext uri="{FF2B5EF4-FFF2-40B4-BE49-F238E27FC236}">
                <a16:creationId xmlns:a16="http://schemas.microsoft.com/office/drawing/2014/main" id="{859FBCB6-1DA5-4542-A0D0-86D7AA50F7CA}"/>
              </a:ext>
            </a:extLst>
          </p:cNvPr>
          <p:cNvSpPr>
            <a:spLocks noGrp="1"/>
          </p:cNvSpPr>
          <p:nvPr>
            <p:ph idx="1"/>
          </p:nvPr>
        </p:nvSpPr>
        <p:spPr/>
        <p:txBody>
          <a:bodyPr/>
          <a:lstStyle/>
          <a:p>
            <a:pPr>
              <a:buFont typeface="Arial" panose="020B0604020202020204" pitchFamily="34" charset="0"/>
              <a:buChar char="•"/>
            </a:pPr>
            <a:r>
              <a:rPr lang="en-US" dirty="0"/>
              <a:t>Kinect </a:t>
            </a:r>
            <a:r>
              <a:rPr lang="en-US" dirty="0">
                <a:solidFill>
                  <a:schemeClr val="accent1"/>
                </a:solidFill>
              </a:rPr>
              <a:t>peak extension measurements </a:t>
            </a:r>
            <a:r>
              <a:rPr lang="en-US" dirty="0"/>
              <a:t>were consistently greater than that of Vicon</a:t>
            </a:r>
            <a:r>
              <a:rPr lang="tr-TR" dirty="0"/>
              <a:t>.</a:t>
            </a:r>
          </a:p>
          <a:p>
            <a:pPr marL="36900" indent="0">
              <a:buNone/>
            </a:pPr>
            <a:endParaRPr lang="tr-TR" dirty="0"/>
          </a:p>
          <a:p>
            <a:endParaRPr lang="en-US" dirty="0"/>
          </a:p>
        </p:txBody>
      </p:sp>
      <p:pic>
        <p:nvPicPr>
          <p:cNvPr id="4" name="Picture 3">
            <a:extLst>
              <a:ext uri="{FF2B5EF4-FFF2-40B4-BE49-F238E27FC236}">
                <a16:creationId xmlns:a16="http://schemas.microsoft.com/office/drawing/2014/main" id="{7CF659F2-A968-41BC-8176-2855DE316607}"/>
              </a:ext>
            </a:extLst>
          </p:cNvPr>
          <p:cNvPicPr>
            <a:picLocks noChangeAspect="1"/>
          </p:cNvPicPr>
          <p:nvPr/>
        </p:nvPicPr>
        <p:blipFill>
          <a:blip r:embed="rId2"/>
          <a:stretch>
            <a:fillRect/>
          </a:stretch>
        </p:blipFill>
        <p:spPr>
          <a:xfrm>
            <a:off x="2818838" y="2652161"/>
            <a:ext cx="6543675" cy="2219325"/>
          </a:xfrm>
          <a:prstGeom prst="rect">
            <a:avLst/>
          </a:prstGeom>
        </p:spPr>
      </p:pic>
    </p:spTree>
    <p:extLst>
      <p:ext uri="{BB962C8B-B14F-4D97-AF65-F5344CB8AC3E}">
        <p14:creationId xmlns:p14="http://schemas.microsoft.com/office/powerpoint/2010/main" val="25916099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E8B826"/>
      </a:accent1>
      <a:accent2>
        <a:srgbClr val="E2CA72"/>
      </a:accent2>
      <a:accent3>
        <a:srgbClr val="BD723B"/>
      </a:accent3>
      <a:accent4>
        <a:srgbClr val="AE9376"/>
      </a:accent4>
      <a:accent5>
        <a:srgbClr val="A77F41"/>
      </a:accent5>
      <a:accent6>
        <a:srgbClr val="A1AE79"/>
      </a:accent6>
      <a:hlink>
        <a:srgbClr val="F1D06A"/>
      </a:hlink>
      <a:folHlink>
        <a:srgbClr val="EDDCA8"/>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D5CBAF11-69B7-47EA-BC01-41F77058C2A9}"/>
    </a:ext>
  </a:extLst>
</a:theme>
</file>

<file path=docProps/app.xml><?xml version="1.0" encoding="utf-8"?>
<Properties xmlns="http://schemas.openxmlformats.org/officeDocument/2006/extended-properties" xmlns:vt="http://schemas.openxmlformats.org/officeDocument/2006/docPropsVTypes">
  <Template>TM04033929[[fn=Slate]]</Template>
  <TotalTime>1719</TotalTime>
  <Words>1144</Words>
  <Application>Microsoft Office PowerPoint</Application>
  <PresentationFormat>Widescreen</PresentationFormat>
  <Paragraphs>62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Calisto MT</vt:lpstr>
      <vt:lpstr>Trebuchet MS</vt:lpstr>
      <vt:lpstr>Wingdings 2</vt:lpstr>
      <vt:lpstr>Slate</vt:lpstr>
      <vt:lpstr>Comparative abilities of Microsoft Kinect and Vicon 3D motion capture for gait analysis</vt:lpstr>
      <vt:lpstr>Abstract</vt:lpstr>
      <vt:lpstr>Methods</vt:lpstr>
      <vt:lpstr>PowerPoint Presentation</vt:lpstr>
      <vt:lpstr>Data Analyses</vt:lpstr>
      <vt:lpstr>PowerPoint Presentation</vt:lpstr>
      <vt:lpstr>Angular Displacement</vt:lpstr>
      <vt:lpstr>Angular Displacement</vt:lpstr>
      <vt:lpstr>Angular Displacement</vt:lpstr>
      <vt:lpstr>Angular Displacement</vt:lpstr>
      <vt:lpstr>PowerPoint Presentation</vt:lpstr>
      <vt:lpstr>Stride Timing</vt:lpstr>
      <vt:lpstr>Stride Timing</vt:lpstr>
      <vt:lpstr>Discussion</vt:lpstr>
      <vt:lpstr>Final Thoughts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Comparative abilities of Microsoft Kinect and Vicon 3D motion capture for gait analysis</dc:title>
  <dc:creator>Mert Asim Karaoglu</dc:creator>
  <cp:lastModifiedBy>Mert Asim Karaoglu</cp:lastModifiedBy>
  <cp:revision>17</cp:revision>
  <dcterms:created xsi:type="dcterms:W3CDTF">2017-10-11T15:53:54Z</dcterms:created>
  <dcterms:modified xsi:type="dcterms:W3CDTF">2017-10-12T20:33:24Z</dcterms:modified>
</cp:coreProperties>
</file>