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5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8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1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676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43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9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4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54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9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5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2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8F3458-84EE-4E35-ADE4-CCB8F268905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07B444-1A0C-4715-A3ED-A23F708D4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51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881C-2113-43E2-B76A-6F2953A47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r-TR" sz="3200" dirty="0"/>
              <a:t>AUTOMATED EVALUATION OF UPPER-LIMB MOTOR FUNCTION IMPAIRMENT USING FUGL-MEYER ASSESSMENT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48534-2599-49BC-8E55-86F952B13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err="1"/>
              <a:t>Seunghee</a:t>
            </a:r>
            <a:r>
              <a:rPr lang="tr-TR" dirty="0"/>
              <a:t> Lee, </a:t>
            </a:r>
            <a:r>
              <a:rPr lang="tr-TR" dirty="0" err="1"/>
              <a:t>Yang-Soo</a:t>
            </a:r>
            <a:r>
              <a:rPr lang="tr-TR" dirty="0"/>
              <a:t> Lee, </a:t>
            </a:r>
            <a:r>
              <a:rPr lang="tr-TR" dirty="0" err="1"/>
              <a:t>Jonhgyun</a:t>
            </a:r>
            <a:r>
              <a:rPr lang="tr-TR" dirty="0"/>
              <a:t> Kim</a:t>
            </a:r>
          </a:p>
          <a:p>
            <a:endParaRPr lang="tr-TR" dirty="0"/>
          </a:p>
          <a:p>
            <a:r>
              <a:rPr lang="tr-TR" dirty="0"/>
              <a:t>Presentation: Mert Karaoğlu</a:t>
            </a:r>
          </a:p>
        </p:txBody>
      </p:sp>
    </p:spTree>
    <p:extLst>
      <p:ext uri="{BB962C8B-B14F-4D97-AF65-F5344CB8AC3E}">
        <p14:creationId xmlns:p14="http://schemas.microsoft.com/office/powerpoint/2010/main" val="312779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5A74-AE27-4809-894C-DD8D2624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Rule-Based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B8FB-0E84-4307-A46A-9D1A2365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Linguistic</a:t>
            </a:r>
            <a:r>
              <a:rPr lang="tr-TR" dirty="0"/>
              <a:t> </a:t>
            </a:r>
            <a:r>
              <a:rPr lang="tr-TR" dirty="0" err="1"/>
              <a:t>guideline</a:t>
            </a:r>
            <a:r>
              <a:rPr lang="tr-TR" dirty="0"/>
              <a:t> is </a:t>
            </a:r>
            <a:r>
              <a:rPr lang="tr-TR" dirty="0" err="1"/>
              <a:t>converted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logics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assign</a:t>
            </a:r>
            <a:r>
              <a:rPr lang="tr-TR" dirty="0"/>
              <a:t> FMA </a:t>
            </a:r>
            <a:r>
              <a:rPr lang="tr-TR" dirty="0" err="1"/>
              <a:t>scores</a:t>
            </a:r>
            <a:r>
              <a:rPr lang="tr-TR" dirty="0"/>
              <a:t> is </a:t>
            </a:r>
            <a:r>
              <a:rPr lang="tr-TR" dirty="0" err="1"/>
              <a:t>implemented</a:t>
            </a:r>
            <a:r>
              <a:rPr lang="tr-TR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82443-0C18-48A1-B0CC-0CB4D9B2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23" y="2560767"/>
            <a:ext cx="9150706" cy="39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1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04543-815E-4A29-B3F3-AC4439D3A3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5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747F1-904A-4413-B525-C6007DE9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23" y="3575778"/>
            <a:ext cx="3397653" cy="1562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729D6F-9A72-4A17-808E-06CF48FF6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5" y="1268180"/>
            <a:ext cx="3397653" cy="2004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4148B2-A739-4AF5-A9AF-5761EA62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200097"/>
          </a:xfrm>
        </p:spPr>
        <p:txBody>
          <a:bodyPr>
            <a:normAutofit/>
          </a:bodyPr>
          <a:lstStyle/>
          <a:p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5D4D-C8E4-4F89-B25F-5A533884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938867"/>
            <a:ext cx="5978072" cy="3998116"/>
          </a:xfrm>
        </p:spPr>
        <p:txBody>
          <a:bodyPr anchor="t"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percent</a:t>
            </a:r>
            <a:r>
              <a:rPr lang="tr-TR" dirty="0"/>
              <a:t> </a:t>
            </a:r>
            <a:r>
              <a:rPr lang="tr-TR" dirty="0" err="1"/>
              <a:t>agreement</a:t>
            </a:r>
            <a:r>
              <a:rPr lang="tr-TR" dirty="0"/>
              <a:t> is </a:t>
            </a:r>
            <a:r>
              <a:rPr lang="tr-TR" dirty="0" err="1"/>
              <a:t>approximately</a:t>
            </a:r>
            <a:r>
              <a:rPr lang="tr-TR" dirty="0"/>
              <a:t> 92%.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evaluate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scoring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, </a:t>
            </a:r>
            <a:r>
              <a:rPr lang="tr-TR" dirty="0" err="1"/>
              <a:t>Cohhen’s</a:t>
            </a:r>
            <a:r>
              <a:rPr lang="tr-TR" dirty="0"/>
              <a:t> </a:t>
            </a:r>
            <a:r>
              <a:rPr lang="tr-TR" dirty="0" err="1"/>
              <a:t>kappa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tr-TR" dirty="0"/>
              <a:t> (k) as k = 0.877.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4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49BE8-758E-4338-A115-1176AAB29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5" y="643465"/>
            <a:ext cx="3993388" cy="51033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9C6CDE-DB54-41C9-8CA0-93539ACF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2FB7-29B9-4AE7-B376-552745CE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r>
              <a:rPr lang="tr-TR" dirty="0" err="1"/>
              <a:t>Percentage</a:t>
            </a:r>
            <a:r>
              <a:rPr lang="tr-TR" dirty="0"/>
              <a:t> of </a:t>
            </a:r>
            <a:r>
              <a:rPr lang="tr-TR" dirty="0" err="1"/>
              <a:t>agreemtn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FMA test is </a:t>
            </a:r>
            <a:r>
              <a:rPr lang="tr-TR" dirty="0" err="1"/>
              <a:t>calculated</a:t>
            </a:r>
            <a:r>
              <a:rPr lang="tr-TR" dirty="0"/>
              <a:t>.</a:t>
            </a:r>
          </a:p>
          <a:p>
            <a:r>
              <a:rPr lang="tr-TR" dirty="0"/>
              <a:t>A </a:t>
            </a:r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26 </a:t>
            </a:r>
            <a:r>
              <a:rPr lang="tr-TR" dirty="0" err="1"/>
              <a:t>automated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33 in-</a:t>
            </a:r>
            <a:r>
              <a:rPr lang="tr-TR" dirty="0" err="1"/>
              <a:t>person</a:t>
            </a:r>
            <a:r>
              <a:rPr lang="tr-TR" dirty="0"/>
              <a:t> FMA </a:t>
            </a:r>
            <a:r>
              <a:rPr lang="tr-TR" dirty="0" err="1"/>
              <a:t>tests</a:t>
            </a:r>
            <a:r>
              <a:rPr lang="tr-TR" dirty="0"/>
              <a:t> is </a:t>
            </a:r>
            <a:r>
              <a:rPr lang="tr-TR" dirty="0" err="1"/>
              <a:t>made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7B31-B07D-488D-88AA-C3A81024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0CC4-8E82-4F2B-A446-231190A1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automated</a:t>
            </a:r>
            <a:r>
              <a:rPr lang="tr-TR" dirty="0"/>
              <a:t> FMA is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.</a:t>
            </a:r>
          </a:p>
          <a:p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exhibited</a:t>
            </a:r>
            <a:r>
              <a:rPr lang="tr-TR" dirty="0"/>
              <a:t> </a:t>
            </a:r>
            <a:r>
              <a:rPr lang="tr-TR" dirty="0" err="1"/>
              <a:t>disagreement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:</a:t>
            </a:r>
          </a:p>
          <a:p>
            <a:pPr marL="871200" lvl="1" indent="-457200">
              <a:buFont typeface="+mj-lt"/>
              <a:buAutoNum type="arabicPeriod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thumb</a:t>
            </a:r>
            <a:r>
              <a:rPr lang="tr-TR" dirty="0"/>
              <a:t> </a:t>
            </a:r>
            <a:r>
              <a:rPr lang="tr-TR" dirty="0" err="1"/>
              <a:t>tracking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of Kinect v2 (</a:t>
            </a:r>
            <a:r>
              <a:rPr lang="tr-TR" dirty="0" err="1"/>
              <a:t>forearm</a:t>
            </a:r>
            <a:r>
              <a:rPr lang="tr-TR" dirty="0"/>
              <a:t> </a:t>
            </a:r>
            <a:r>
              <a:rPr lang="tr-TR" dirty="0" err="1"/>
              <a:t>pronation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spunation</a:t>
            </a:r>
            <a:r>
              <a:rPr lang="tr-TR" dirty="0"/>
              <a:t>)</a:t>
            </a:r>
          </a:p>
          <a:p>
            <a:pPr marL="871200" lvl="1" indent="-457200">
              <a:buFont typeface="+mj-lt"/>
              <a:buAutoNum type="arabicPeriod"/>
            </a:pP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algorithm’s</a:t>
            </a:r>
            <a:r>
              <a:rPr lang="tr-TR" dirty="0"/>
              <a:t> </a:t>
            </a:r>
            <a:r>
              <a:rPr lang="tr-TR" dirty="0" err="1"/>
              <a:t>inbalanced</a:t>
            </a:r>
            <a:r>
              <a:rPr lang="tr-TR" dirty="0"/>
              <a:t> </a:t>
            </a:r>
            <a:r>
              <a:rPr lang="tr-TR" dirty="0" err="1"/>
              <a:t>threshold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inconsistent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 of </a:t>
            </a:r>
            <a:r>
              <a:rPr lang="tr-TR" dirty="0" err="1"/>
              <a:t>clinicians</a:t>
            </a:r>
            <a:r>
              <a:rPr lang="tr-TR" dirty="0"/>
              <a:t> </a:t>
            </a:r>
            <a:r>
              <a:rPr lang="tr-TR" dirty="0" err="1"/>
              <a:t>tug</a:t>
            </a:r>
            <a:r>
              <a:rPr lang="tr-TR" dirty="0"/>
              <a:t> </a:t>
            </a:r>
            <a:r>
              <a:rPr lang="tr-TR" dirty="0" err="1"/>
              <a:t>tests</a:t>
            </a:r>
            <a:endParaRPr lang="tr-TR" dirty="0"/>
          </a:p>
          <a:p>
            <a:pPr marL="494100" indent="-457200"/>
            <a:r>
              <a:rPr lang="tr-TR" dirty="0" err="1"/>
              <a:t>Wearing</a:t>
            </a:r>
            <a:r>
              <a:rPr lang="tr-TR" dirty="0"/>
              <a:t> </a:t>
            </a:r>
            <a:r>
              <a:rPr lang="tr-TR" dirty="0" err="1"/>
              <a:t>tight</a:t>
            </a:r>
            <a:r>
              <a:rPr lang="tr-TR" dirty="0"/>
              <a:t> </a:t>
            </a:r>
            <a:r>
              <a:rPr lang="tr-TR" dirty="0" err="1"/>
              <a:t>clothes</a:t>
            </a:r>
            <a:r>
              <a:rPr lang="tr-TR" dirty="0"/>
              <a:t> can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in </a:t>
            </a:r>
            <a:r>
              <a:rPr lang="tr-TR" dirty="0" err="1"/>
              <a:t>shoulder</a:t>
            </a:r>
            <a:r>
              <a:rPr lang="tr-TR" dirty="0"/>
              <a:t> </a:t>
            </a:r>
            <a:r>
              <a:rPr lang="tr-TR" dirty="0" err="1"/>
              <a:t>rotation</a:t>
            </a:r>
            <a:r>
              <a:rPr lang="tr-TR" dirty="0"/>
              <a:t> </a:t>
            </a:r>
            <a:r>
              <a:rPr lang="tr-TR" dirty="0" err="1"/>
              <a:t>evaluations</a:t>
            </a:r>
            <a:endParaRPr lang="tr-TR" dirty="0"/>
          </a:p>
          <a:p>
            <a:pPr marL="494100" indent="-457200"/>
            <a:r>
              <a:rPr lang="tr-TR" dirty="0"/>
              <a:t>A </a:t>
            </a:r>
            <a:r>
              <a:rPr lang="tr-TR" dirty="0" err="1"/>
              <a:t>promising</a:t>
            </a:r>
            <a:r>
              <a:rPr lang="tr-TR" dirty="0"/>
              <a:t>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clinical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tr-TR" dirty="0"/>
          </a:p>
          <a:p>
            <a:pPr marL="494100" indent="-45720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592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90D6-C6E5-47B4-B6C1-05D13506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57CD-C45F-4A40-A075-FCC0207D2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Upper</a:t>
            </a:r>
            <a:r>
              <a:rPr lang="tr-TR" dirty="0"/>
              <a:t> </a:t>
            </a:r>
            <a:r>
              <a:rPr lang="tr-TR" dirty="0" err="1"/>
              <a:t>extremity</a:t>
            </a:r>
            <a:r>
              <a:rPr lang="tr-TR" dirty="0"/>
              <a:t> motor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in </a:t>
            </a:r>
            <a:r>
              <a:rPr lang="tr-TR" dirty="0" err="1"/>
              <a:t>stroke</a:t>
            </a:r>
            <a:r>
              <a:rPr lang="tr-TR" dirty="0"/>
              <a:t> </a:t>
            </a:r>
            <a:r>
              <a:rPr lang="tr-TR" dirty="0" err="1"/>
              <a:t>patients</a:t>
            </a:r>
            <a:endParaRPr lang="tr-TR" dirty="0"/>
          </a:p>
          <a:p>
            <a:r>
              <a:rPr lang="tr-TR" dirty="0" err="1"/>
              <a:t>Automation</a:t>
            </a:r>
            <a:r>
              <a:rPr lang="tr-TR" dirty="0"/>
              <a:t> of 79% of </a:t>
            </a:r>
            <a:r>
              <a:rPr lang="tr-TR" dirty="0" err="1"/>
              <a:t>Fugl-Meyer</a:t>
            </a:r>
            <a:r>
              <a:rPr lang="tr-TR" dirty="0"/>
              <a:t> </a:t>
            </a:r>
            <a:r>
              <a:rPr lang="tr-TR" dirty="0" err="1"/>
              <a:t>Assessment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Kinect v2 </a:t>
            </a:r>
            <a:r>
              <a:rPr lang="tr-TR" dirty="0" err="1"/>
              <a:t>and</a:t>
            </a:r>
            <a:r>
              <a:rPr lang="tr-TR" dirty="0"/>
              <a:t> FSR</a:t>
            </a:r>
          </a:p>
          <a:p>
            <a:r>
              <a:rPr lang="tr-TR" dirty="0"/>
              <a:t>9 </a:t>
            </a:r>
            <a:r>
              <a:rPr lang="tr-TR" dirty="0" err="1"/>
              <a:t>stroke</a:t>
            </a:r>
            <a:r>
              <a:rPr lang="tr-TR" dirty="0"/>
              <a:t> </a:t>
            </a:r>
            <a:r>
              <a:rPr lang="tr-TR" dirty="0" err="1"/>
              <a:t>patients</a:t>
            </a:r>
            <a:endParaRPr lang="tr-TR" dirty="0"/>
          </a:p>
          <a:p>
            <a:r>
              <a:rPr lang="tr-TR" dirty="0" err="1"/>
              <a:t>Accuracy</a:t>
            </a:r>
            <a:r>
              <a:rPr lang="tr-TR" dirty="0"/>
              <a:t> of 92%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385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74005D-D1FC-4BA0-964E-546F6CF8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5" y="643465"/>
            <a:ext cx="3572359" cy="51033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D6E00-182F-43A9-9DE1-FB2174C6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Target</a:t>
            </a:r>
            <a:r>
              <a:rPr lang="tr-TR" dirty="0"/>
              <a:t> FMA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 </a:t>
            </a:r>
            <a:r>
              <a:rPr lang="tr-TR" dirty="0" err="1"/>
              <a:t>Sensors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7FCA-90A3-4C56-B439-493A601B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4009"/>
            <a:ext cx="5978072" cy="3866048"/>
          </a:xfrm>
        </p:spPr>
        <p:txBody>
          <a:bodyPr anchor="ctr">
            <a:normAutofit/>
          </a:bodyPr>
          <a:lstStyle/>
          <a:p>
            <a:r>
              <a:rPr lang="tr-TR" sz="1700" dirty="0" err="1"/>
              <a:t>The</a:t>
            </a:r>
            <a:r>
              <a:rPr lang="tr-TR" sz="1700" dirty="0"/>
              <a:t> FMA </a:t>
            </a:r>
            <a:r>
              <a:rPr lang="tr-TR" sz="1700" dirty="0" err="1"/>
              <a:t>consists</a:t>
            </a:r>
            <a:r>
              <a:rPr lang="tr-TR" sz="1700" dirty="0"/>
              <a:t> of 33 </a:t>
            </a:r>
            <a:r>
              <a:rPr lang="tr-TR" sz="1700" dirty="0" err="1"/>
              <a:t>tests</a:t>
            </a:r>
            <a:r>
              <a:rPr lang="tr-TR" sz="1700" dirty="0"/>
              <a:t> </a:t>
            </a:r>
            <a:r>
              <a:rPr lang="tr-TR" sz="1700" dirty="0" err="1"/>
              <a:t>for</a:t>
            </a:r>
            <a:r>
              <a:rPr lang="tr-TR" sz="1700" dirty="0"/>
              <a:t> </a:t>
            </a:r>
            <a:r>
              <a:rPr lang="tr-TR" sz="1700" dirty="0" err="1"/>
              <a:t>shoulders</a:t>
            </a:r>
            <a:r>
              <a:rPr lang="tr-TR" sz="1700" dirty="0"/>
              <a:t>, </a:t>
            </a:r>
            <a:r>
              <a:rPr lang="tr-TR" sz="1700" dirty="0" err="1"/>
              <a:t>elbows</a:t>
            </a:r>
            <a:r>
              <a:rPr lang="tr-TR" sz="1700" dirty="0"/>
              <a:t>, </a:t>
            </a:r>
            <a:r>
              <a:rPr lang="tr-TR" sz="1700" dirty="0" err="1"/>
              <a:t>forearms</a:t>
            </a:r>
            <a:r>
              <a:rPr lang="tr-TR" sz="1700" dirty="0"/>
              <a:t>, </a:t>
            </a:r>
            <a:r>
              <a:rPr lang="tr-TR" sz="1700" dirty="0" err="1"/>
              <a:t>wrists</a:t>
            </a:r>
            <a:r>
              <a:rPr lang="tr-TR" sz="1700" dirty="0"/>
              <a:t>, </a:t>
            </a:r>
            <a:r>
              <a:rPr lang="tr-TR" sz="1700" dirty="0" err="1"/>
              <a:t>hands</a:t>
            </a:r>
            <a:r>
              <a:rPr lang="tr-TR" sz="1700" dirty="0"/>
              <a:t>,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/>
              <a:t>coordination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/>
              <a:t>speed</a:t>
            </a:r>
            <a:r>
              <a:rPr lang="tr-TR" sz="1700" dirty="0"/>
              <a:t>.</a:t>
            </a:r>
          </a:p>
          <a:p>
            <a:r>
              <a:rPr lang="tr-TR" sz="1700" dirty="0" err="1"/>
              <a:t>These</a:t>
            </a:r>
            <a:r>
              <a:rPr lang="tr-TR" sz="1700" dirty="0"/>
              <a:t> </a:t>
            </a:r>
            <a:r>
              <a:rPr lang="tr-TR" sz="1700" dirty="0" err="1"/>
              <a:t>tests</a:t>
            </a:r>
            <a:r>
              <a:rPr lang="tr-TR" sz="1700" dirty="0"/>
              <a:t> </a:t>
            </a:r>
            <a:r>
              <a:rPr lang="tr-TR" sz="1700" dirty="0" err="1"/>
              <a:t>are</a:t>
            </a:r>
            <a:r>
              <a:rPr lang="tr-TR" sz="1700" dirty="0"/>
              <a:t> </a:t>
            </a:r>
            <a:r>
              <a:rPr lang="tr-TR" sz="1700" dirty="0" err="1"/>
              <a:t>splitted</a:t>
            </a:r>
            <a:r>
              <a:rPr lang="tr-TR" sz="1700" dirty="0"/>
              <a:t> </a:t>
            </a:r>
            <a:r>
              <a:rPr lang="tr-TR" sz="1700" dirty="0" err="1"/>
              <a:t>into</a:t>
            </a:r>
            <a:r>
              <a:rPr lang="tr-TR" sz="1700" dirty="0"/>
              <a:t> 4 </a:t>
            </a:r>
            <a:r>
              <a:rPr lang="tr-TR" sz="1700" dirty="0" err="1"/>
              <a:t>groups</a:t>
            </a:r>
            <a:r>
              <a:rPr lang="tr-TR" sz="1700" dirty="0"/>
              <a:t> </a:t>
            </a:r>
            <a:r>
              <a:rPr lang="tr-TR" sz="1700" dirty="0" err="1"/>
              <a:t>according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their</a:t>
            </a:r>
            <a:r>
              <a:rPr lang="tr-TR" sz="1700" dirty="0"/>
              <a:t> </a:t>
            </a:r>
            <a:r>
              <a:rPr lang="tr-TR" sz="1700" dirty="0" err="1"/>
              <a:t>application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/>
              <a:t>evaluation</a:t>
            </a:r>
            <a:r>
              <a:rPr lang="tr-TR" sz="1700" dirty="0"/>
              <a:t>:</a:t>
            </a:r>
          </a:p>
          <a:p>
            <a:pPr marL="792900" lvl="1" indent="-342900">
              <a:buFont typeface="+mj-lt"/>
              <a:buAutoNum type="arabicPeriod"/>
            </a:pP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clinician</a:t>
            </a:r>
            <a:r>
              <a:rPr lang="tr-TR" sz="1700" dirty="0"/>
              <a:t> </a:t>
            </a:r>
            <a:r>
              <a:rPr lang="tr-TR" sz="1700" dirty="0" err="1"/>
              <a:t>directs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patient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perfom</a:t>
            </a:r>
            <a:r>
              <a:rPr lang="tr-TR" sz="1700" dirty="0"/>
              <a:t> </a:t>
            </a:r>
            <a:r>
              <a:rPr lang="tr-TR" sz="1700" dirty="0" err="1"/>
              <a:t>specific</a:t>
            </a:r>
            <a:r>
              <a:rPr lang="tr-TR" sz="1700" dirty="0"/>
              <a:t> </a:t>
            </a:r>
            <a:r>
              <a:rPr lang="tr-TR" sz="1700" dirty="0" err="1"/>
              <a:t>motions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/>
              <a:t>observe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evaluate</a:t>
            </a:r>
            <a:r>
              <a:rPr lang="tr-TR" sz="1700" dirty="0"/>
              <a:t>.</a:t>
            </a:r>
          </a:p>
          <a:p>
            <a:pPr marL="792900" lvl="1" indent="-342900">
              <a:buFont typeface="+mj-lt"/>
              <a:buAutoNum type="arabicPeriod"/>
            </a:pP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clinician</a:t>
            </a:r>
            <a:r>
              <a:rPr lang="tr-TR" sz="1700" dirty="0"/>
              <a:t> </a:t>
            </a:r>
            <a:r>
              <a:rPr lang="tr-TR" sz="1700" dirty="0" err="1"/>
              <a:t>tugs</a:t>
            </a:r>
            <a:r>
              <a:rPr lang="tr-TR" sz="1700" dirty="0"/>
              <a:t> </a:t>
            </a:r>
            <a:r>
              <a:rPr lang="tr-TR" sz="1700" dirty="0" err="1"/>
              <a:t>evaluate</a:t>
            </a:r>
            <a:r>
              <a:rPr lang="tr-TR" sz="1700" dirty="0"/>
              <a:t>.</a:t>
            </a:r>
          </a:p>
          <a:p>
            <a:pPr marL="792900" lvl="1" indent="-342900">
              <a:buFont typeface="+mj-lt"/>
              <a:buAutoNum type="arabicPeriod"/>
            </a:pP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clinician</a:t>
            </a:r>
            <a:r>
              <a:rPr lang="tr-TR" sz="1700" dirty="0"/>
              <a:t> </a:t>
            </a:r>
            <a:r>
              <a:rPr lang="tr-TR" sz="1700" dirty="0" err="1"/>
              <a:t>applies</a:t>
            </a:r>
            <a:r>
              <a:rPr lang="tr-TR" sz="1700" dirty="0"/>
              <a:t> </a:t>
            </a:r>
            <a:r>
              <a:rPr lang="tr-TR" sz="1700" dirty="0" err="1"/>
              <a:t>external</a:t>
            </a:r>
            <a:r>
              <a:rPr lang="tr-TR" sz="1700" dirty="0"/>
              <a:t> </a:t>
            </a:r>
            <a:r>
              <a:rPr lang="tr-TR" sz="1700" dirty="0" err="1"/>
              <a:t>force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patient’s</a:t>
            </a:r>
            <a:r>
              <a:rPr lang="tr-TR" sz="1700" dirty="0"/>
              <a:t> </a:t>
            </a:r>
            <a:r>
              <a:rPr lang="tr-TR" sz="1700" dirty="0" err="1"/>
              <a:t>specific</a:t>
            </a:r>
            <a:r>
              <a:rPr lang="tr-TR" sz="1700" dirty="0"/>
              <a:t> </a:t>
            </a:r>
            <a:r>
              <a:rPr lang="tr-TR" sz="1700" dirty="0" err="1"/>
              <a:t>joints</a:t>
            </a:r>
            <a:r>
              <a:rPr lang="tr-TR" sz="1700" dirty="0"/>
              <a:t> </a:t>
            </a:r>
            <a:r>
              <a:rPr lang="tr-TR" sz="1700" dirty="0" err="1"/>
              <a:t>for</a:t>
            </a:r>
            <a:r>
              <a:rPr lang="tr-TR" sz="1700" dirty="0"/>
              <a:t> a </a:t>
            </a:r>
            <a:r>
              <a:rPr lang="tr-TR" sz="1700" dirty="0" err="1"/>
              <a:t>reflex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evaluate</a:t>
            </a:r>
            <a:r>
              <a:rPr lang="tr-TR" sz="1700" dirty="0"/>
              <a:t>.</a:t>
            </a:r>
          </a:p>
          <a:p>
            <a:pPr marL="792900" lvl="1" indent="-342900">
              <a:buFont typeface="+mj-lt"/>
              <a:buAutoNum type="arabicPeriod"/>
            </a:pP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clinician</a:t>
            </a:r>
            <a:r>
              <a:rPr lang="tr-TR" sz="1700" dirty="0"/>
              <a:t> </a:t>
            </a:r>
            <a:r>
              <a:rPr lang="tr-TR" sz="1700" dirty="0" err="1"/>
              <a:t>senses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resistance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/>
              <a:t>fine</a:t>
            </a:r>
            <a:r>
              <a:rPr lang="tr-TR" sz="1700" dirty="0"/>
              <a:t> </a:t>
            </a:r>
            <a:r>
              <a:rPr lang="tr-TR" sz="1700" dirty="0" err="1"/>
              <a:t>tremors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evaluate</a:t>
            </a:r>
            <a:r>
              <a:rPr lang="tr-TR" sz="1700" dirty="0"/>
              <a:t>.</a:t>
            </a:r>
          </a:p>
          <a:p>
            <a:pPr marL="792900" lvl="1" indent="-342900">
              <a:buFont typeface="+mj-lt"/>
              <a:buAutoNum type="arabicPeriod"/>
            </a:pPr>
            <a:endParaRPr lang="tr-TR" sz="1700" dirty="0"/>
          </a:p>
          <a:p>
            <a:pPr marL="792900" lvl="1" indent="-342900">
              <a:buFont typeface="+mj-lt"/>
              <a:buAutoNum type="arabicPeriod"/>
            </a:pPr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305382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74005D-D1FC-4BA0-964E-546F6CF8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5" y="643465"/>
            <a:ext cx="3572359" cy="51033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ED6E00-182F-43A9-9DE1-FB2174C6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Target</a:t>
            </a:r>
            <a:r>
              <a:rPr lang="tr-TR" dirty="0"/>
              <a:t> FMA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 </a:t>
            </a:r>
            <a:r>
              <a:rPr lang="tr-TR" dirty="0" err="1"/>
              <a:t>Sensors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7FCA-90A3-4C56-B439-493A601B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r>
              <a:rPr lang="tr-TR" sz="1700" dirty="0"/>
              <a:t>G1 is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most</a:t>
            </a:r>
            <a:r>
              <a:rPr lang="tr-TR" sz="1700" dirty="0"/>
              <a:t> </a:t>
            </a:r>
            <a:r>
              <a:rPr lang="tr-TR" sz="1700" dirty="0" err="1"/>
              <a:t>focused</a:t>
            </a:r>
            <a:r>
              <a:rPr lang="tr-TR" sz="1700" dirty="0"/>
              <a:t> </a:t>
            </a:r>
            <a:r>
              <a:rPr lang="tr-TR" sz="1700" dirty="0" err="1"/>
              <a:t>group</a:t>
            </a:r>
            <a:r>
              <a:rPr lang="tr-TR" sz="1700" dirty="0"/>
              <a:t> </a:t>
            </a:r>
            <a:r>
              <a:rPr lang="tr-TR" sz="1700" dirty="0" err="1"/>
              <a:t>due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it’s</a:t>
            </a:r>
            <a:r>
              <a:rPr lang="tr-TR" sz="1700" dirty="0"/>
              <a:t> </a:t>
            </a:r>
            <a:r>
              <a:rPr lang="tr-TR" sz="1700" dirty="0" err="1"/>
              <a:t>richness</a:t>
            </a:r>
            <a:r>
              <a:rPr lang="tr-TR" sz="1700" dirty="0"/>
              <a:t> in </a:t>
            </a:r>
            <a:r>
              <a:rPr lang="tr-TR" sz="1700" dirty="0" err="1"/>
              <a:t>number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/>
              <a:t>passive</a:t>
            </a:r>
            <a:r>
              <a:rPr lang="tr-TR" sz="1700" dirty="0"/>
              <a:t> </a:t>
            </a:r>
            <a:r>
              <a:rPr lang="tr-TR" sz="1700" dirty="0" err="1"/>
              <a:t>way</a:t>
            </a:r>
            <a:r>
              <a:rPr lang="tr-TR" sz="1700" dirty="0"/>
              <a:t> of </a:t>
            </a:r>
            <a:r>
              <a:rPr lang="tr-TR" sz="1700" dirty="0" err="1"/>
              <a:t>evaluation</a:t>
            </a:r>
            <a:r>
              <a:rPr lang="tr-TR" sz="1700" dirty="0"/>
              <a:t>.</a:t>
            </a:r>
          </a:p>
          <a:p>
            <a:r>
              <a:rPr lang="tr-TR" sz="1700" dirty="0"/>
              <a:t>G2’s </a:t>
            </a:r>
            <a:r>
              <a:rPr lang="tr-TR" sz="1700" dirty="0" err="1"/>
              <a:t>tug</a:t>
            </a:r>
            <a:r>
              <a:rPr lang="tr-TR" sz="1700" dirty="0"/>
              <a:t> </a:t>
            </a:r>
            <a:r>
              <a:rPr lang="tr-TR" sz="1700" dirty="0" err="1"/>
              <a:t>evaluation</a:t>
            </a:r>
            <a:r>
              <a:rPr lang="tr-TR" sz="1700" dirty="0"/>
              <a:t> </a:t>
            </a:r>
            <a:r>
              <a:rPr lang="tr-TR" sz="1700" dirty="0" err="1"/>
              <a:t>method</a:t>
            </a:r>
            <a:r>
              <a:rPr lang="tr-TR" sz="1700" dirty="0"/>
              <a:t> is </a:t>
            </a:r>
            <a:r>
              <a:rPr lang="tr-TR" sz="1700" dirty="0" err="1"/>
              <a:t>replaced</a:t>
            </a:r>
            <a:r>
              <a:rPr lang="tr-TR" sz="1700" dirty="0"/>
              <a:t> </a:t>
            </a:r>
            <a:r>
              <a:rPr lang="tr-TR" sz="1700" dirty="0" err="1"/>
              <a:t>by</a:t>
            </a:r>
            <a:r>
              <a:rPr lang="tr-TR" sz="1700" dirty="0"/>
              <a:t> </a:t>
            </a:r>
            <a:r>
              <a:rPr lang="tr-TR" sz="1700" dirty="0" err="1"/>
              <a:t>measuring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strength</a:t>
            </a:r>
            <a:r>
              <a:rPr lang="tr-TR" sz="1700" dirty="0"/>
              <a:t> of </a:t>
            </a:r>
            <a:r>
              <a:rPr lang="tr-TR" sz="1700" dirty="0" err="1"/>
              <a:t>the</a:t>
            </a:r>
            <a:r>
              <a:rPr lang="tr-TR" sz="1700" dirty="0"/>
              <a:t> grip on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object</a:t>
            </a:r>
            <a:r>
              <a:rPr lang="tr-TR" sz="1700" dirty="0"/>
              <a:t> </a:t>
            </a:r>
            <a:r>
              <a:rPr lang="tr-TR" sz="1700" dirty="0" err="1"/>
              <a:t>measured</a:t>
            </a:r>
            <a:r>
              <a:rPr lang="tr-TR" sz="1700" dirty="0"/>
              <a:t> </a:t>
            </a:r>
            <a:r>
              <a:rPr lang="tr-TR" sz="1700" dirty="0" err="1"/>
              <a:t>using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FSR.</a:t>
            </a:r>
          </a:p>
          <a:p>
            <a:r>
              <a:rPr lang="tr-TR" sz="1700" dirty="0"/>
              <a:t>A test is not </a:t>
            </a:r>
            <a:r>
              <a:rPr lang="tr-TR" sz="1700" dirty="0" err="1"/>
              <a:t>applied</a:t>
            </a:r>
            <a:r>
              <a:rPr lang="tr-TR" sz="1700" dirty="0"/>
              <a:t> in G1 </a:t>
            </a:r>
            <a:r>
              <a:rPr lang="tr-TR" sz="1700" dirty="0" err="1"/>
              <a:t>due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</a:t>
            </a:r>
            <a:r>
              <a:rPr lang="tr-TR" sz="1700" dirty="0" err="1"/>
              <a:t>they</a:t>
            </a:r>
            <a:r>
              <a:rPr lang="tr-TR" sz="1700" dirty="0"/>
              <a:t> </a:t>
            </a:r>
            <a:r>
              <a:rPr lang="tr-TR" sz="1700" dirty="0" err="1"/>
              <a:t>are</a:t>
            </a:r>
            <a:r>
              <a:rPr lang="tr-TR" sz="1700" dirty="0"/>
              <a:t> not </a:t>
            </a:r>
            <a:r>
              <a:rPr lang="tr-TR" sz="1700" dirty="0" err="1"/>
              <a:t>able</a:t>
            </a:r>
            <a:r>
              <a:rPr lang="tr-TR" sz="1700" dirty="0"/>
              <a:t> </a:t>
            </a:r>
            <a:r>
              <a:rPr lang="tr-TR" sz="1700" dirty="0" err="1"/>
              <a:t>to</a:t>
            </a:r>
            <a:r>
              <a:rPr lang="tr-TR" sz="1700" dirty="0"/>
              <a:t> be </a:t>
            </a:r>
            <a:r>
              <a:rPr lang="tr-TR" sz="1700" dirty="0" err="1"/>
              <a:t>precisely</a:t>
            </a:r>
            <a:r>
              <a:rPr lang="tr-TR" sz="1700" dirty="0"/>
              <a:t> </a:t>
            </a:r>
            <a:r>
              <a:rPr lang="tr-TR" sz="1700" dirty="0" err="1"/>
              <a:t>measured</a:t>
            </a:r>
            <a:r>
              <a:rPr lang="tr-TR" sz="1700" dirty="0"/>
              <a:t> </a:t>
            </a:r>
            <a:r>
              <a:rPr lang="tr-TR" sz="1700" dirty="0" err="1"/>
              <a:t>by</a:t>
            </a:r>
            <a:r>
              <a:rPr lang="tr-TR" sz="1700" dirty="0"/>
              <a:t> Kinect v2.</a:t>
            </a:r>
          </a:p>
        </p:txBody>
      </p:sp>
    </p:spTree>
    <p:extLst>
      <p:ext uri="{BB962C8B-B14F-4D97-AF65-F5344CB8AC3E}">
        <p14:creationId xmlns:p14="http://schemas.microsoft.com/office/powerpoint/2010/main" val="262270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E3CF-3B8B-4305-A4FC-591626B9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D4B6-C920-41A9-BB82-C99868D2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DE301-0072-487D-A782-6A2423D9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976" y="1580050"/>
            <a:ext cx="5867400" cy="3267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46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3579-E82B-4FFC-B68D-2FDD2BA1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 dirty="0" err="1"/>
              <a:t>Rule-Based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C55C-B7D7-4D1C-BE16-4DBF4B82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In</a:t>
            </a:r>
            <a:r>
              <a:rPr lang="tr-TR" dirty="0"/>
              <a:t> general FMA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evaluated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a 3-point </a:t>
            </a:r>
            <a:r>
              <a:rPr lang="tr-TR" dirty="0" err="1"/>
              <a:t>scale</a:t>
            </a:r>
            <a:r>
              <a:rPr lang="tr-T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0: Can NOT be </a:t>
            </a:r>
            <a:r>
              <a:rPr lang="tr-TR" dirty="0" err="1"/>
              <a:t>performed</a:t>
            </a:r>
            <a:r>
              <a:rPr lang="tr-TR" dirty="0"/>
              <a:t> at </a:t>
            </a:r>
            <a:r>
              <a:rPr lang="tr-TR" dirty="0" err="1"/>
              <a:t>all</a:t>
            </a:r>
            <a:r>
              <a:rPr lang="tr-T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1: Can be </a:t>
            </a:r>
            <a:r>
              <a:rPr lang="tr-TR" dirty="0" err="1"/>
              <a:t>performed</a:t>
            </a:r>
            <a:r>
              <a:rPr lang="tr-TR" dirty="0"/>
              <a:t> </a:t>
            </a:r>
            <a:r>
              <a:rPr lang="tr-TR" dirty="0" err="1"/>
              <a:t>partly</a:t>
            </a:r>
            <a:r>
              <a:rPr lang="tr-T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/>
              <a:t>2: Can be </a:t>
            </a:r>
            <a:r>
              <a:rPr lang="tr-TR" dirty="0" err="1"/>
              <a:t>performed</a:t>
            </a:r>
            <a:r>
              <a:rPr lang="tr-TR" dirty="0"/>
              <a:t> </a:t>
            </a:r>
            <a:r>
              <a:rPr lang="tr-TR" dirty="0" err="1"/>
              <a:t>faultlessly</a:t>
            </a:r>
            <a:r>
              <a:rPr lang="tr-TR" dirty="0"/>
              <a:t>.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classical</a:t>
            </a:r>
            <a:r>
              <a:rPr lang="tr-TR" dirty="0"/>
              <a:t> FMA a </a:t>
            </a:r>
            <a:r>
              <a:rPr lang="tr-TR" dirty="0" err="1"/>
              <a:t>clinician</a:t>
            </a:r>
            <a:r>
              <a:rPr lang="tr-TR" dirty="0"/>
              <a:t> </a:t>
            </a:r>
            <a:r>
              <a:rPr lang="tr-TR" dirty="0" err="1"/>
              <a:t>evaluates</a:t>
            </a:r>
            <a:r>
              <a:rPr lang="tr-TR" dirty="0"/>
              <a:t>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 </a:t>
            </a:r>
            <a:r>
              <a:rPr lang="tr-TR" dirty="0" err="1"/>
              <a:t>decomposed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 </a:t>
            </a:r>
            <a:r>
              <a:rPr lang="tr-TR" dirty="0" err="1"/>
              <a:t>patient’s</a:t>
            </a:r>
            <a:r>
              <a:rPr lang="tr-TR" dirty="0"/>
              <a:t> </a:t>
            </a:r>
            <a:r>
              <a:rPr lang="tr-TR" dirty="0" err="1"/>
              <a:t>instructed</a:t>
            </a:r>
            <a:r>
              <a:rPr lang="tr-TR" dirty="0"/>
              <a:t> </a:t>
            </a:r>
            <a:r>
              <a:rPr lang="tr-TR" dirty="0" err="1"/>
              <a:t>movement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assigns</a:t>
            </a:r>
            <a:r>
              <a:rPr lang="tr-TR" dirty="0"/>
              <a:t> a </a:t>
            </a:r>
            <a:r>
              <a:rPr lang="tr-TR" dirty="0" err="1"/>
              <a:t>score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considering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evaluate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 can be </a:t>
            </a:r>
            <a:r>
              <a:rPr lang="tr-TR" dirty="0" err="1"/>
              <a:t>devided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 err="1"/>
              <a:t>Fva</a:t>
            </a:r>
            <a:r>
              <a:rPr lang="tr-TR" dirty="0"/>
              <a:t>: Dominant </a:t>
            </a:r>
            <a:r>
              <a:rPr lang="tr-TR" dirty="0" err="1"/>
              <a:t>joint</a:t>
            </a:r>
            <a:r>
              <a:rPr lang="tr-TR" dirty="0"/>
              <a:t> </a:t>
            </a:r>
            <a:r>
              <a:rPr lang="tr-TR" dirty="0" err="1"/>
              <a:t>movement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 err="1"/>
              <a:t>Fvb</a:t>
            </a:r>
            <a:r>
              <a:rPr lang="tr-TR" dirty="0"/>
              <a:t>: </a:t>
            </a:r>
            <a:r>
              <a:rPr lang="tr-TR" dirty="0" err="1"/>
              <a:t>Evaluate</a:t>
            </a:r>
            <a:r>
              <a:rPr lang="tr-TR" dirty="0"/>
              <a:t> </a:t>
            </a:r>
            <a:r>
              <a:rPr lang="tr-TR" dirty="0" err="1"/>
              <a:t>grasp</a:t>
            </a:r>
            <a:r>
              <a:rPr lang="tr-TR" dirty="0"/>
              <a:t> </a:t>
            </a:r>
            <a:r>
              <a:rPr lang="tr-TR" dirty="0" err="1"/>
              <a:t>motion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 err="1"/>
              <a:t>Fm</a:t>
            </a:r>
            <a:r>
              <a:rPr lang="tr-TR" dirty="0"/>
              <a:t>: </a:t>
            </a:r>
            <a:r>
              <a:rPr lang="tr-TR" dirty="0" err="1"/>
              <a:t>Maintaining</a:t>
            </a:r>
            <a:r>
              <a:rPr lang="tr-TR" dirty="0"/>
              <a:t> 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posture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movement</a:t>
            </a:r>
            <a:r>
              <a:rPr lang="tr-TR" dirty="0"/>
              <a:t> in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degrees</a:t>
            </a:r>
            <a:endParaRPr lang="tr-TR" dirty="0"/>
          </a:p>
          <a:p>
            <a:endParaRPr lang="tr-TR" dirty="0"/>
          </a:p>
          <a:p>
            <a:pPr marL="36900" indent="0">
              <a:buNone/>
            </a:pP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8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33B5-5719-428D-B4B8-2F8F3EE6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3DFE-A657-41F0-8758-A4D3A77B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5582C-0B0D-4754-A7D4-F292C3E7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01" y="609600"/>
            <a:ext cx="11791950" cy="5457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49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41C7-631B-45D1-A2DB-CCE83A4E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F413-C65C-4808-A953-014766E3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36686-2BF1-400E-90E2-024EB3121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88" y="171643"/>
            <a:ext cx="11306175" cy="649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31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1E3-1EF2-48A0-84EB-67077FAF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Rule-Based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5FA4-F989-4E69-838C-D9026EF3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Calculating</a:t>
            </a:r>
            <a:r>
              <a:rPr lang="tr-TR" dirty="0"/>
              <a:t> </a:t>
            </a:r>
            <a:r>
              <a:rPr lang="tr-TR" dirty="0" err="1"/>
              <a:t>joint</a:t>
            </a:r>
            <a:r>
              <a:rPr lang="tr-TR" dirty="0"/>
              <a:t> </a:t>
            </a:r>
            <a:r>
              <a:rPr lang="tr-TR" dirty="0" err="1"/>
              <a:t>angles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segmentation</a:t>
            </a:r>
            <a:r>
              <a:rPr lang="tr-TR" dirty="0"/>
              <a:t> </a:t>
            </a:r>
            <a:r>
              <a:rPr lang="tr-TR" dirty="0" err="1"/>
              <a:t>rotation</a:t>
            </a:r>
            <a:r>
              <a:rPr lang="tr-TR" dirty="0"/>
              <a:t> </a:t>
            </a:r>
            <a:r>
              <a:rPr lang="tr-TR" dirty="0" err="1"/>
              <a:t>requires</a:t>
            </a:r>
            <a:r>
              <a:rPr lang="tr-TR" dirty="0"/>
              <a:t> </a:t>
            </a:r>
            <a:r>
              <a:rPr lang="tr-TR" dirty="0" err="1"/>
              <a:t>pre-processing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raw</a:t>
            </a:r>
            <a:r>
              <a:rPr lang="tr-TR" dirty="0"/>
              <a:t> data </a:t>
            </a:r>
            <a:r>
              <a:rPr lang="tr-TR" dirty="0" err="1"/>
              <a:t>collected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Kinect v2.</a:t>
            </a:r>
          </a:p>
          <a:p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evaluations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Kinect v2 SDK.</a:t>
            </a:r>
          </a:p>
          <a:p>
            <a:r>
              <a:rPr lang="tr-TR" dirty="0" err="1"/>
              <a:t>Joint</a:t>
            </a:r>
            <a:r>
              <a:rPr lang="tr-TR" dirty="0"/>
              <a:t> </a:t>
            </a:r>
            <a:r>
              <a:rPr lang="tr-TR" dirty="0" err="1"/>
              <a:t>angles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landmark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proximal</a:t>
            </a:r>
            <a:r>
              <a:rPr lang="tr-TR" dirty="0"/>
              <a:t> / </a:t>
            </a:r>
            <a:r>
              <a:rPr lang="tr-TR" dirty="0" err="1"/>
              <a:t>distal</a:t>
            </a:r>
            <a:r>
              <a:rPr lang="tr-TR" dirty="0"/>
              <a:t> </a:t>
            </a:r>
            <a:r>
              <a:rPr lang="tr-TR" dirty="0" err="1"/>
              <a:t>landmark</a:t>
            </a:r>
            <a:r>
              <a:rPr lang="tr-TR" dirty="0"/>
              <a:t> </a:t>
            </a:r>
            <a:r>
              <a:rPr lang="tr-TR" dirty="0" err="1"/>
              <a:t>positions</a:t>
            </a:r>
            <a:r>
              <a:rPr lang="tr-TR" dirty="0"/>
              <a:t>.</a:t>
            </a:r>
          </a:p>
          <a:p>
            <a:r>
              <a:rPr lang="tr-TR" dirty="0"/>
              <a:t>As </a:t>
            </a:r>
            <a:r>
              <a:rPr lang="tr-TR" dirty="0" err="1"/>
              <a:t>the</a:t>
            </a:r>
            <a:r>
              <a:rPr lang="tr-TR" dirty="0"/>
              <a:t> SDK </a:t>
            </a:r>
            <a:r>
              <a:rPr lang="tr-TR" dirty="0" err="1"/>
              <a:t>provides</a:t>
            </a:r>
            <a:r>
              <a:rPr lang="tr-TR" dirty="0"/>
              <a:t> a </a:t>
            </a:r>
            <a:r>
              <a:rPr lang="tr-TR" dirty="0" err="1"/>
              <a:t>quartenation</a:t>
            </a:r>
            <a:r>
              <a:rPr lang="tr-TR" dirty="0"/>
              <a:t> (w + xi + </a:t>
            </a:r>
            <a:r>
              <a:rPr lang="tr-TR" dirty="0" err="1"/>
              <a:t>yj</a:t>
            </a:r>
            <a:r>
              <a:rPr lang="tr-TR" dirty="0"/>
              <a:t> + </a:t>
            </a:r>
            <a:r>
              <a:rPr lang="tr-TR" dirty="0" err="1"/>
              <a:t>zk</a:t>
            </a:r>
            <a:r>
              <a:rPr lang="tr-TR" dirty="0"/>
              <a:t>) form of </a:t>
            </a:r>
            <a:r>
              <a:rPr lang="tr-TR" dirty="0" err="1"/>
              <a:t>segment</a:t>
            </a:r>
            <a:r>
              <a:rPr lang="tr-TR" dirty="0"/>
              <a:t> </a:t>
            </a:r>
            <a:r>
              <a:rPr lang="tr-TR" dirty="0" err="1"/>
              <a:t>rotation</a:t>
            </a:r>
            <a:r>
              <a:rPr lang="tr-TR" dirty="0"/>
              <a:t>. (</a:t>
            </a:r>
            <a:r>
              <a:rPr lang="tr-TR" dirty="0" err="1"/>
              <a:t>Which</a:t>
            </a:r>
            <a:r>
              <a:rPr lang="tr-TR" dirty="0"/>
              <a:t> can be </a:t>
            </a:r>
            <a:r>
              <a:rPr lang="tr-TR" dirty="0" err="1"/>
              <a:t>easily</a:t>
            </a:r>
            <a:r>
              <a:rPr lang="tr-TR" dirty="0"/>
              <a:t> </a:t>
            </a:r>
            <a:r>
              <a:rPr lang="tr-TR" dirty="0" err="1"/>
              <a:t>converted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degrees</a:t>
            </a:r>
            <a:r>
              <a:rPr lang="tr-TR" dirty="0"/>
              <a:t>.)</a:t>
            </a:r>
          </a:p>
          <a:p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joint</a:t>
            </a:r>
            <a:r>
              <a:rPr lang="tr-TR" dirty="0"/>
              <a:t> </a:t>
            </a:r>
            <a:r>
              <a:rPr lang="tr-TR" dirty="0" err="1"/>
              <a:t>angles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segment</a:t>
            </a:r>
            <a:r>
              <a:rPr lang="tr-TR" dirty="0"/>
              <a:t> </a:t>
            </a:r>
            <a:r>
              <a:rPr lang="tr-TR" dirty="0" err="1"/>
              <a:t>rotation</a:t>
            </a:r>
            <a:r>
              <a:rPr lang="tr-TR" dirty="0"/>
              <a:t>: ROM, </a:t>
            </a:r>
            <a:r>
              <a:rPr lang="tr-TR" dirty="0" err="1"/>
              <a:t>motion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 time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/ SD can be </a:t>
            </a:r>
            <a:r>
              <a:rPr lang="tr-TR" dirty="0" err="1"/>
              <a:t>calculated</a:t>
            </a:r>
            <a:r>
              <a:rPr lang="tr-TR" dirty="0"/>
              <a:t>.</a:t>
            </a:r>
          </a:p>
          <a:p>
            <a:r>
              <a:rPr lang="tr-TR" dirty="0"/>
              <a:t>Kinect v2’s </a:t>
            </a:r>
            <a:r>
              <a:rPr lang="tr-TR" dirty="0" err="1"/>
              <a:t>hand</a:t>
            </a:r>
            <a:r>
              <a:rPr lang="tr-TR" dirty="0"/>
              <a:t> </a:t>
            </a:r>
            <a:r>
              <a:rPr lang="tr-TR" dirty="0" err="1"/>
              <a:t>grasp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confidence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provided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SDK.</a:t>
            </a:r>
          </a:p>
          <a:p>
            <a:endParaRPr lang="en-US" dirty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30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151</TotalTime>
  <Words>551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Calisto MT</vt:lpstr>
      <vt:lpstr>Trebuchet MS</vt:lpstr>
      <vt:lpstr>Wingdings 2</vt:lpstr>
      <vt:lpstr>Slate</vt:lpstr>
      <vt:lpstr>AUTOMATED EVALUATION OF UPPER-LIMB MOTOR FUNCTION IMPAIRMENT USING FUGL-MEYER ASSESSMENT</vt:lpstr>
      <vt:lpstr>Abstract</vt:lpstr>
      <vt:lpstr>Target FMA Tests and Selected  Sensors</vt:lpstr>
      <vt:lpstr>Target FMA Tests and Selected  Sensors</vt:lpstr>
      <vt:lpstr>PowerPoint Presentation</vt:lpstr>
      <vt:lpstr>Rule-Based Binary Logic Algorithm</vt:lpstr>
      <vt:lpstr>PowerPoint Presentation</vt:lpstr>
      <vt:lpstr>PowerPoint Presentation</vt:lpstr>
      <vt:lpstr>Rule-Based Binary Logic Algorithm</vt:lpstr>
      <vt:lpstr>Rule-Based Binary Logic Algorithm</vt:lpstr>
      <vt:lpstr>Results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EVALUATION OF UPPER-LIMB MOTOR FUNCTION IMPAIRMENT USING FUGL-MEYER ASSESSMENT</dc:title>
  <dc:creator>Mert Asim Karaoglu</dc:creator>
  <cp:lastModifiedBy>Mert Asim Karaoglu</cp:lastModifiedBy>
  <cp:revision>15</cp:revision>
  <dcterms:created xsi:type="dcterms:W3CDTF">2017-10-31T17:57:14Z</dcterms:created>
  <dcterms:modified xsi:type="dcterms:W3CDTF">2017-10-31T20:28:37Z</dcterms:modified>
</cp:coreProperties>
</file>