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5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074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5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00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3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5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5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6FB1FF-9C57-460A-9869-28761DBA340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81DDE5-0249-4341-B9F7-0E1F079F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vvv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617C-59B7-4A55-8DF7-1566EB45A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ANALYSIS OF MOVEMENT TRAJECTORY VIA KINECT SENSORS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1D818-F744-4392-877D-90C30E16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256361"/>
          </a:xfrm>
        </p:spPr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tr-TR" sz="1400" dirty="0" err="1">
                <a:solidFill>
                  <a:schemeClr val="tx2"/>
                </a:solidFill>
              </a:rPr>
              <a:t>Advisors</a:t>
            </a:r>
            <a:r>
              <a:rPr lang="tr-TR" sz="1400" dirty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ts val="100"/>
              </a:spcBef>
            </a:pPr>
            <a:r>
              <a:rPr lang="tr-TR" sz="1400" dirty="0" err="1"/>
              <a:t>Asst</a:t>
            </a:r>
            <a:r>
              <a:rPr lang="tr-TR" sz="1400" dirty="0"/>
              <a:t>. Prof. Dr. Mehmet Türkan</a:t>
            </a:r>
          </a:p>
          <a:p>
            <a:pPr>
              <a:spcBef>
                <a:spcPts val="100"/>
              </a:spcBef>
            </a:pPr>
            <a:r>
              <a:rPr lang="tr-TR" sz="1400" dirty="0" err="1"/>
              <a:t>Asst</a:t>
            </a:r>
            <a:r>
              <a:rPr lang="tr-TR" sz="1400" dirty="0"/>
              <a:t>. Prof. Dr. Şermin Tükel</a:t>
            </a:r>
          </a:p>
          <a:p>
            <a:pPr>
              <a:spcBef>
                <a:spcPts val="100"/>
              </a:spcBef>
            </a:pPr>
            <a:r>
              <a:rPr lang="tr-TR" sz="1400" dirty="0" err="1">
                <a:solidFill>
                  <a:schemeClr val="tx2"/>
                </a:solidFill>
              </a:rPr>
              <a:t>Students</a:t>
            </a:r>
            <a:r>
              <a:rPr lang="tr-TR" sz="1400" dirty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ts val="100"/>
              </a:spcBef>
            </a:pPr>
            <a:r>
              <a:rPr lang="tr-TR" sz="1400" dirty="0"/>
              <a:t>Çağatay Kırmızıay</a:t>
            </a:r>
          </a:p>
          <a:p>
            <a:pPr>
              <a:spcBef>
                <a:spcPts val="100"/>
              </a:spcBef>
            </a:pPr>
            <a:r>
              <a:rPr lang="tr-TR" sz="1400" dirty="0"/>
              <a:t>Mert Canatan</a:t>
            </a:r>
          </a:p>
          <a:p>
            <a:pPr>
              <a:spcBef>
                <a:spcPts val="100"/>
              </a:spcBef>
            </a:pPr>
            <a:r>
              <a:rPr lang="tr-TR" sz="1400" dirty="0"/>
              <a:t>Mert Asım Karaoğlu</a:t>
            </a:r>
          </a:p>
          <a:p>
            <a:pPr>
              <a:spcBef>
                <a:spcPts val="100"/>
              </a:spcBef>
            </a:pPr>
            <a:r>
              <a:rPr lang="tr-TR" sz="1400" dirty="0"/>
              <a:t>Özer Çevikaslan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814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EB31-4A66-47D0-BE87-798F95F9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BC01-A618-44F0-8537-7ABF70EB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tr-TR" sz="2800" dirty="0"/>
          </a:p>
          <a:p>
            <a:pPr algn="ctr">
              <a:lnSpc>
                <a:spcPct val="150000"/>
              </a:lnSpc>
            </a:pPr>
            <a:r>
              <a:rPr lang="tr-TR" sz="2400" dirty="0"/>
              <a:t>Microsoft Kinect and the Marker-</a:t>
            </a:r>
            <a:r>
              <a:rPr lang="tr-TR" sz="2400" dirty="0" err="1"/>
              <a:t>Based</a:t>
            </a:r>
            <a:r>
              <a:rPr lang="tr-TR" sz="2400" dirty="0"/>
              <a:t> Gold Standard </a:t>
            </a:r>
            <a:r>
              <a:rPr lang="tr-TR" sz="2400" dirty="0" err="1"/>
              <a:t>Devices</a:t>
            </a:r>
            <a:endParaRPr lang="tr-TR" sz="2400" dirty="0"/>
          </a:p>
          <a:p>
            <a:pPr algn="ctr">
              <a:lnSpc>
                <a:spcPct val="150000"/>
              </a:lnSpc>
            </a:pPr>
            <a:r>
              <a:rPr lang="tr-TR" sz="2400" dirty="0" err="1"/>
              <a:t>Literature</a:t>
            </a:r>
            <a:r>
              <a:rPr lang="tr-TR" sz="2400" dirty="0"/>
              <a:t> Analysis</a:t>
            </a:r>
          </a:p>
          <a:p>
            <a:pPr algn="ctr">
              <a:lnSpc>
                <a:spcPct val="150000"/>
              </a:lnSpc>
            </a:pPr>
            <a:r>
              <a:rPr lang="tr-TR" sz="2400" dirty="0" err="1"/>
              <a:t>Discussion</a:t>
            </a:r>
            <a:endParaRPr lang="tr-TR" sz="2400" dirty="0"/>
          </a:p>
          <a:p>
            <a:pPr algn="ctr">
              <a:lnSpc>
                <a:spcPct val="150000"/>
              </a:lnSpc>
            </a:pPr>
            <a:r>
              <a:rPr lang="tr-TR" sz="2400" dirty="0" err="1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8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604A-9B38-4B67-8DB1-4EFB97ED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Microsoft Kinect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11E8A5-4286-486D-9402-B2E71E7CD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877512"/>
              </p:ext>
            </p:extLst>
          </p:nvPr>
        </p:nvGraphicFramePr>
        <p:xfrm>
          <a:off x="3225080" y="1799085"/>
          <a:ext cx="5731192" cy="46685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32798">
                  <a:extLst>
                    <a:ext uri="{9D8B030D-6E8A-4147-A177-3AD203B41FA5}">
                      <a16:colId xmlns:a16="http://schemas.microsoft.com/office/drawing/2014/main" val="3938589208"/>
                    </a:ext>
                  </a:extLst>
                </a:gridCol>
                <a:gridCol w="1432798">
                  <a:extLst>
                    <a:ext uri="{9D8B030D-6E8A-4147-A177-3AD203B41FA5}">
                      <a16:colId xmlns:a16="http://schemas.microsoft.com/office/drawing/2014/main" val="1022859955"/>
                    </a:ext>
                  </a:extLst>
                </a:gridCol>
                <a:gridCol w="1432798">
                  <a:extLst>
                    <a:ext uri="{9D8B030D-6E8A-4147-A177-3AD203B41FA5}">
                      <a16:colId xmlns:a16="http://schemas.microsoft.com/office/drawing/2014/main" val="2574189219"/>
                    </a:ext>
                  </a:extLst>
                </a:gridCol>
                <a:gridCol w="1432798">
                  <a:extLst>
                    <a:ext uri="{9D8B030D-6E8A-4147-A177-3AD203B41FA5}">
                      <a16:colId xmlns:a16="http://schemas.microsoft.com/office/drawing/2014/main" val="3585890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</a:b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Kinect V1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Kinect V2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Advantage of the Kinect V2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8951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Viewing Angle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43° vertical,  57° horizontal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60° vertical, 70° horizontal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</a:rPr>
                        <a:t>wider angle of view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7464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RGB Resolution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640 x 480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1920 x 1080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</a:rPr>
                        <a:t>higher resolution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72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Depth Resolution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320 x 240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512 x 424 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</a:rPr>
                        <a:t>higher resolution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56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Streaming Frame Rate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30 Hz (fluctuates according to the light intensity</a:t>
                      </a:r>
                      <a:r>
                        <a:rPr lang="tr-TR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tr-TR" sz="11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computational</a:t>
                      </a:r>
                      <a:r>
                        <a:rPr lang="tr-TR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tr-TR" sz="11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power</a:t>
                      </a: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30 Hz (fluctuates according to the light intensity</a:t>
                      </a:r>
                      <a:r>
                        <a:rPr lang="tr-TR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tr-TR" sz="11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computational</a:t>
                      </a:r>
                      <a:r>
                        <a:rPr lang="tr-TR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tr-TR" sz="11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power</a:t>
                      </a: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1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002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Number of Skeletons and tracked Joints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 skeletons and 20 skeleton joints per each (bir makale de 21 joints yazıyor?)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 skeletons and 25 skeleton joints per each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</a:rPr>
                        <a:t>higher number of joints brings more variables for better accuracy in analysis algorithms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698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Measurement range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0.8-4 m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0.5-4.5 m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enhanced</a:t>
                      </a:r>
                      <a:r>
                        <a:rPr lang="tr-TR" sz="11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1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usable</a:t>
                      </a:r>
                      <a:r>
                        <a:rPr lang="tr-TR" sz="11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1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</a:t>
                      </a:r>
                      <a:endParaRPr lang="en-US" sz="1100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br>
                        <a:rPr lang="en-US" dirty="0">
                          <a:solidFill>
                            <a:schemeClr val="accent5"/>
                          </a:solidFill>
                          <a:effectLst/>
                        </a:rPr>
                      </a:br>
                      <a:endParaRPr lang="en-US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939916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D35F0E-C7B5-4087-80BE-4DAD3A7F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2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4C34-47D7-4C68-B85F-A6C91CBB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31AB10-2F12-4872-92AE-7F1745D3F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01" y="977347"/>
            <a:ext cx="9891149" cy="4903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791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9991-88E2-4345-8867-01A98C4C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Marker-</a:t>
            </a:r>
            <a:r>
              <a:rPr lang="tr-TR" dirty="0" err="1"/>
              <a:t>Based</a:t>
            </a:r>
            <a:r>
              <a:rPr lang="tr-TR" dirty="0"/>
              <a:t> Gold Standard </a:t>
            </a:r>
            <a:r>
              <a:rPr lang="tr-TR" dirty="0" err="1"/>
              <a:t>Devices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6970-4345-4F4C-A46A-A7CE7AD9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/>
              <a:t>VICON</a:t>
            </a:r>
          </a:p>
          <a:p>
            <a:pPr algn="ctr"/>
            <a:r>
              <a:rPr lang="tr-TR" dirty="0" err="1"/>
              <a:t>Optotrak</a:t>
            </a:r>
            <a:endParaRPr lang="tr-TR" dirty="0"/>
          </a:p>
          <a:p>
            <a:pPr algn="ctr"/>
            <a:r>
              <a:rPr lang="tr-TR" dirty="0" err="1"/>
              <a:t>Optitrack</a:t>
            </a:r>
            <a:endParaRPr lang="tr-TR" dirty="0"/>
          </a:p>
          <a:p>
            <a:pPr algn="ctr"/>
            <a:r>
              <a:rPr lang="tr-TR" dirty="0" err="1"/>
              <a:t>Qualysis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1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B24-956D-4E9F-9154-B867E25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6D6D-64C3-4230-B5F7-360EBC3A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 bir </a:t>
            </a:r>
            <a:r>
              <a:rPr lang="tr-TR" dirty="0" err="1"/>
              <a:t>conclusion</a:t>
            </a:r>
            <a:r>
              <a:rPr lang="tr-TR" dirty="0"/>
              <a:t> ve </a:t>
            </a:r>
            <a:r>
              <a:rPr lang="tr-TR" dirty="0" err="1"/>
              <a:t>result</a:t>
            </a:r>
            <a:r>
              <a:rPr lang="tr-TR" dirty="0"/>
              <a:t> kısımlarından alınan bazı istatistiklerle neden Kinect V2 tercih edildi</a:t>
            </a:r>
          </a:p>
          <a:p>
            <a:endParaRPr lang="tr-TR" dirty="0"/>
          </a:p>
          <a:p>
            <a:r>
              <a:rPr lang="tr-TR" dirty="0"/>
              <a:t>Motion </a:t>
            </a:r>
            <a:r>
              <a:rPr lang="tr-TR" dirty="0" err="1"/>
              <a:t>analysis</a:t>
            </a:r>
            <a:r>
              <a:rPr lang="tr-TR" dirty="0"/>
              <a:t> ile </a:t>
            </a:r>
            <a:r>
              <a:rPr lang="tr-TR" dirty="0" err="1"/>
              <a:t>neurologic</a:t>
            </a:r>
            <a:r>
              <a:rPr lang="tr-TR" dirty="0"/>
              <a:t> </a:t>
            </a:r>
            <a:r>
              <a:rPr lang="tr-TR" dirty="0" err="1"/>
              <a:t>disorderlara</a:t>
            </a:r>
            <a:r>
              <a:rPr lang="tr-TR" dirty="0"/>
              <a:t> sahip insanlar analiz edilebilir.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2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867A-D14A-42C9-A3AC-AF52514A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91D7-1DE5-4D36-8AAB-41C6F287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512555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[1] Alexandra Pfister, Alexandre M. West, Shaw Bronner &amp; Jack Adam Noah, 2014, Comparative</a:t>
            </a:r>
          </a:p>
          <a:p>
            <a:pPr marL="414000" lvl="1" indent="0">
              <a:buNone/>
            </a:pPr>
            <a:r>
              <a:rPr lang="en-US" sz="2000" dirty="0"/>
              <a:t>abilities of Microsoft Kinect and Vicon 3D motion capture for gait analysis, Journal of Medical</a:t>
            </a:r>
          </a:p>
          <a:p>
            <a:pPr marL="414000" lvl="1" indent="0">
              <a:buNone/>
            </a:pPr>
            <a:r>
              <a:rPr lang="en-US" sz="2000" dirty="0"/>
              <a:t>Engineering &amp; Technology, 38:5, 274-280</a:t>
            </a:r>
          </a:p>
          <a:p>
            <a:endParaRPr lang="en-US" dirty="0"/>
          </a:p>
          <a:p>
            <a:r>
              <a:rPr lang="en-US" dirty="0"/>
              <a:t>[2] S. Lee, Y. Lee, J. Kim, 2017, Automated Evaluation of Upper – limb Motor Function</a:t>
            </a:r>
          </a:p>
          <a:p>
            <a:pPr marL="414000" lvl="1" indent="0">
              <a:buNone/>
            </a:pPr>
            <a:r>
              <a:rPr lang="en-US" sz="2000" dirty="0"/>
              <a:t>Impairment using </a:t>
            </a:r>
            <a:r>
              <a:rPr lang="en-US" sz="2000" dirty="0" err="1"/>
              <a:t>Fugl</a:t>
            </a:r>
            <a:r>
              <a:rPr lang="en-US" sz="2000" dirty="0"/>
              <a:t> – Meyer Assessment, IEEE Transactions on Neural Systems and</a:t>
            </a:r>
          </a:p>
          <a:p>
            <a:pPr marL="414000" lvl="1" indent="0">
              <a:buNone/>
            </a:pPr>
            <a:r>
              <a:rPr lang="en-US" sz="2000" dirty="0"/>
              <a:t>Rehabilitation Engineering</a:t>
            </a:r>
          </a:p>
          <a:p>
            <a:endParaRPr lang="en-US" dirty="0"/>
          </a:p>
          <a:p>
            <a:r>
              <a:rPr lang="en-US" dirty="0"/>
              <a:t>[3] R. J. Adams, M. D. </a:t>
            </a:r>
            <a:r>
              <a:rPr lang="en-US" dirty="0" err="1"/>
              <a:t>Lichter</a:t>
            </a:r>
            <a:r>
              <a:rPr lang="en-US" dirty="0"/>
              <a:t>, E. T. </a:t>
            </a:r>
            <a:r>
              <a:rPr lang="en-US" dirty="0" err="1"/>
              <a:t>Krepkovich</a:t>
            </a:r>
            <a:r>
              <a:rPr lang="en-US" dirty="0"/>
              <a:t>, A. Ellington, M. White, P. T. Diamond, 2015,</a:t>
            </a:r>
          </a:p>
          <a:p>
            <a:pPr marL="414000" lvl="1" indent="0">
              <a:buNone/>
            </a:pPr>
            <a:r>
              <a:rPr lang="en-US" sz="2000" dirty="0"/>
              <a:t>Assessing Upper Extremity Motor Function in Practice of Virtual Activities of Daily Living, IEEE</a:t>
            </a:r>
          </a:p>
          <a:p>
            <a:pPr marL="414000" lvl="1" indent="0">
              <a:buNone/>
            </a:pPr>
            <a:r>
              <a:rPr lang="en-US" sz="2000" dirty="0"/>
              <a:t>Transactions on Neural System and Rehabilitation Engineering, Vol. 23, No. 2</a:t>
            </a:r>
          </a:p>
          <a:p>
            <a:endParaRPr lang="en-US" dirty="0"/>
          </a:p>
          <a:p>
            <a:r>
              <a:rPr lang="en-US" dirty="0"/>
              <a:t>[4] R.A. Clark, Y. </a:t>
            </a:r>
            <a:r>
              <a:rPr lang="en-US" dirty="0" err="1"/>
              <a:t>Pua</a:t>
            </a:r>
            <a:r>
              <a:rPr lang="en-US" dirty="0"/>
              <a:t>, K. Fortin, C. Ritchie, K. E. Webster, L. </a:t>
            </a:r>
            <a:r>
              <a:rPr lang="en-US" dirty="0" err="1"/>
              <a:t>Denehy</a:t>
            </a:r>
            <a:r>
              <a:rPr lang="en-US" dirty="0"/>
              <a:t>, A. L. Bryant, 2012,</a:t>
            </a:r>
          </a:p>
          <a:p>
            <a:pPr marL="414000" lvl="1" indent="0">
              <a:buNone/>
            </a:pPr>
            <a:r>
              <a:rPr lang="en-US" dirty="0"/>
              <a:t>Validity of Microsoft Kinect for assessment of postural control, Gait &amp; Posture 36, 372 – 377</a:t>
            </a:r>
          </a:p>
          <a:p>
            <a:endParaRPr lang="en-US" dirty="0"/>
          </a:p>
          <a:p>
            <a:r>
              <a:rPr lang="en-US" dirty="0"/>
              <a:t>[5] B. </a:t>
            </a:r>
            <a:r>
              <a:rPr lang="en-US" dirty="0" err="1"/>
              <a:t>Galna</a:t>
            </a:r>
            <a:r>
              <a:rPr lang="en-US" dirty="0"/>
              <a:t>, G. Barry, D. Jackson, D. </a:t>
            </a:r>
            <a:r>
              <a:rPr lang="en-US" dirty="0" err="1"/>
              <a:t>Mhiripiri</a:t>
            </a:r>
            <a:r>
              <a:rPr lang="en-US" dirty="0"/>
              <a:t>, P. </a:t>
            </a:r>
            <a:r>
              <a:rPr lang="en-US" dirty="0" err="1"/>
              <a:t>Olievier</a:t>
            </a:r>
            <a:r>
              <a:rPr lang="en-US" dirty="0"/>
              <a:t>, L. Rochester, 2014, Accuracy of the</a:t>
            </a:r>
          </a:p>
          <a:p>
            <a:pPr marL="414000" lvl="1" indent="0">
              <a:buNone/>
            </a:pPr>
            <a:r>
              <a:rPr lang="en-US" dirty="0"/>
              <a:t>Microsoft’s Kinect sensor for measuring movement in people with Parkinson’s disease, Gait &amp;</a:t>
            </a:r>
          </a:p>
          <a:p>
            <a:pPr marL="414000" lvl="1" indent="0">
              <a:buNone/>
            </a:pPr>
            <a:r>
              <a:rPr lang="en-US" dirty="0"/>
              <a:t>Posture 39, 1062 – 1068</a:t>
            </a:r>
            <a:endParaRPr lang="tr-TR" dirty="0"/>
          </a:p>
          <a:p>
            <a:endParaRPr lang="tr-TR" dirty="0"/>
          </a:p>
          <a:p>
            <a:r>
              <a:rPr lang="en-US" dirty="0"/>
              <a:t>[6] </a:t>
            </a:r>
            <a:r>
              <a:rPr lang="en-US" dirty="0" err="1"/>
              <a:t>Geerse</a:t>
            </a:r>
            <a:r>
              <a:rPr lang="en-US" dirty="0"/>
              <a:t> DJ, </a:t>
            </a:r>
            <a:r>
              <a:rPr lang="en-US" dirty="0" err="1"/>
              <a:t>Coolen</a:t>
            </a:r>
            <a:r>
              <a:rPr lang="en-US" dirty="0"/>
              <a:t> BH, </a:t>
            </a:r>
            <a:r>
              <a:rPr lang="en-US" dirty="0" err="1"/>
              <a:t>Roerdink</a:t>
            </a:r>
            <a:r>
              <a:rPr lang="en-US" dirty="0"/>
              <a:t> M.,2015 Kinematic Validation of a Multi-Kinect v2</a:t>
            </a:r>
          </a:p>
          <a:p>
            <a:pPr marL="414000" lvl="1" indent="0">
              <a:buNone/>
            </a:pPr>
            <a:r>
              <a:rPr lang="en-US" sz="2000" dirty="0"/>
              <a:t>Instrumented 0-Meter Walkway for Quantitative Gait Assessments. </a:t>
            </a:r>
            <a:r>
              <a:rPr lang="en-US" sz="2000" dirty="0" err="1"/>
              <a:t>PLoS</a:t>
            </a:r>
            <a:r>
              <a:rPr lang="en-US" sz="2000" dirty="0"/>
              <a:t> ONE 10(10): e0139913.</a:t>
            </a:r>
          </a:p>
          <a:p>
            <a:pPr marL="414000" lvl="1" indent="0">
              <a:buNone/>
            </a:pPr>
            <a:r>
              <a:rPr lang="en-US" sz="2000" dirty="0"/>
              <a:t>doi:10.1371/journal.pone.0139913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B8B2D9-C851-423C-82E3-905854F826F7}"/>
              </a:ext>
            </a:extLst>
          </p:cNvPr>
          <p:cNvSpPr txBox="1">
            <a:spLocks/>
          </p:cNvSpPr>
          <p:nvPr/>
        </p:nvSpPr>
        <p:spPr>
          <a:xfrm>
            <a:off x="6096000" y="1735232"/>
            <a:ext cx="5182205" cy="49762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[7] A. Fernández-</a:t>
            </a:r>
            <a:r>
              <a:rPr lang="en-US" sz="800" dirty="0" err="1"/>
              <a:t>Baena</a:t>
            </a:r>
            <a:r>
              <a:rPr lang="en-US" sz="800" dirty="0"/>
              <a:t>, A. </a:t>
            </a:r>
            <a:r>
              <a:rPr lang="en-US" sz="800" dirty="0" err="1"/>
              <a:t>Susín</a:t>
            </a:r>
            <a:r>
              <a:rPr lang="en-US" sz="800" dirty="0"/>
              <a:t> and </a:t>
            </a:r>
            <a:r>
              <a:rPr lang="en-US" sz="800" dirty="0" err="1"/>
              <a:t>X.Lligadas</a:t>
            </a:r>
            <a:r>
              <a:rPr lang="en-US" sz="800" dirty="0"/>
              <a:t>, 2012, Biomechanical Validation of Upper-</a:t>
            </a:r>
          </a:p>
          <a:p>
            <a:pPr marL="414000" lvl="1" indent="0">
              <a:buNone/>
            </a:pPr>
            <a:r>
              <a:rPr lang="en-US" sz="800" dirty="0"/>
              <a:t>body and Lower-body Joint Movements of Kinect Motion Capture Data for Rehabilitation</a:t>
            </a:r>
            <a:r>
              <a:rPr lang="tr-TR" sz="800" dirty="0"/>
              <a:t> </a:t>
            </a:r>
          </a:p>
          <a:p>
            <a:pPr marL="414000" lvl="1" indent="0">
              <a:buNone/>
            </a:pPr>
            <a:r>
              <a:rPr lang="en-US" sz="800" dirty="0"/>
              <a:t>Treatment. 2012 Fourth International Conference on Intelligent Networking and Collaborative</a:t>
            </a:r>
          </a:p>
          <a:p>
            <a:pPr marL="414000" lvl="1" indent="0">
              <a:buNone/>
            </a:pPr>
            <a:r>
              <a:rPr lang="en-US" sz="800" dirty="0"/>
              <a:t>Systems 978-0-7695-4808-1/12</a:t>
            </a:r>
          </a:p>
          <a:p>
            <a:endParaRPr lang="en-US" sz="800" dirty="0"/>
          </a:p>
          <a:p>
            <a:r>
              <a:rPr lang="en-US" sz="800" dirty="0"/>
              <a:t>[8] D. </a:t>
            </a:r>
            <a:r>
              <a:rPr lang="en-US" sz="800" dirty="0" err="1"/>
              <a:t>Córdova</a:t>
            </a:r>
            <a:r>
              <a:rPr lang="en-US" sz="800" dirty="0"/>
              <a:t> – Esparza, J.R. </a:t>
            </a:r>
            <a:r>
              <a:rPr lang="en-US" sz="800" dirty="0" err="1"/>
              <a:t>Terven</a:t>
            </a:r>
            <a:r>
              <a:rPr lang="en-US" sz="800" dirty="0"/>
              <a:t>, H. Jiménez – Hernández, A. Vázquez – Cervantes, A.</a:t>
            </a:r>
          </a:p>
          <a:p>
            <a:pPr marL="414000" lvl="1" indent="0">
              <a:buNone/>
            </a:pPr>
            <a:r>
              <a:rPr lang="en-US" sz="800" dirty="0"/>
              <a:t>Herrera – Navarro, A. Ramírez – Pedraza, 2016. Multiple Kinect V2 Calibration, </a:t>
            </a:r>
            <a:r>
              <a:rPr lang="en-US" sz="800" dirty="0" err="1"/>
              <a:t>Automatika</a:t>
            </a:r>
            <a:r>
              <a:rPr lang="en-US" sz="800" dirty="0"/>
              <a:t>,</a:t>
            </a:r>
          </a:p>
          <a:p>
            <a:pPr marL="414000" lvl="1" indent="0">
              <a:buNone/>
            </a:pPr>
            <a:r>
              <a:rPr lang="en-US" sz="800" dirty="0"/>
              <a:t>Vol: 57, No. 3.</a:t>
            </a:r>
          </a:p>
          <a:p>
            <a:endParaRPr lang="en-US" sz="800" dirty="0"/>
          </a:p>
          <a:p>
            <a:r>
              <a:rPr lang="en-US" sz="800" dirty="0"/>
              <a:t>[9] M. Kowalski, J. </a:t>
            </a:r>
            <a:r>
              <a:rPr lang="en-US" sz="800" dirty="0" err="1"/>
              <a:t>Narunier</a:t>
            </a:r>
            <a:r>
              <a:rPr lang="en-US" sz="800" dirty="0"/>
              <a:t>, 2015 </a:t>
            </a:r>
            <a:r>
              <a:rPr lang="en-US" sz="800" dirty="0" err="1"/>
              <a:t>Livescan</a:t>
            </a:r>
            <a:r>
              <a:rPr lang="en-US" sz="800" dirty="0"/>
              <a:t> 3D: A Fast and Inexpensive 3D Data Acquisition</a:t>
            </a:r>
          </a:p>
          <a:p>
            <a:pPr marL="414000" lvl="1" indent="0">
              <a:buNone/>
            </a:pPr>
            <a:r>
              <a:rPr lang="en-US" sz="800" dirty="0"/>
              <a:t>System for Multiple Kinect V2 Sensors, 3D Vision (3DV), 2015 International Conference</a:t>
            </a:r>
          </a:p>
          <a:p>
            <a:endParaRPr lang="en-US" sz="800" dirty="0"/>
          </a:p>
          <a:p>
            <a:r>
              <a:rPr lang="en-US" sz="800" dirty="0"/>
              <a:t>[10] http://bdml.stanford.edu/twiki/pub/Haptics/MotionDisplayKAUST/ViconHardwareReference.pdf,</a:t>
            </a:r>
          </a:p>
          <a:p>
            <a:pPr marL="414000" lvl="1" indent="0">
              <a:buNone/>
            </a:pPr>
            <a:r>
              <a:rPr lang="en-US" sz="800" dirty="0"/>
              <a:t>12.12.2017</a:t>
            </a:r>
          </a:p>
          <a:p>
            <a:endParaRPr lang="en-US" sz="800" dirty="0"/>
          </a:p>
          <a:p>
            <a:r>
              <a:rPr lang="en-US" sz="800" dirty="0"/>
              <a:t>[11] https://msdn.microsoft.com/en-us/library/jj131033.aspx, 17.12.2017</a:t>
            </a:r>
          </a:p>
          <a:p>
            <a:endParaRPr lang="en-US" sz="800" dirty="0"/>
          </a:p>
          <a:p>
            <a:r>
              <a:rPr lang="en-US" sz="800" dirty="0"/>
              <a:t>[12] https://developer.microsoft.com/en-us/windows/kinect/hardware, 18.12.2017</a:t>
            </a:r>
            <a:endParaRPr lang="tr-TR" sz="800" dirty="0"/>
          </a:p>
          <a:p>
            <a:endParaRPr lang="tr-TR" sz="800" dirty="0"/>
          </a:p>
          <a:p>
            <a:r>
              <a:rPr lang="tr-TR" sz="800" dirty="0"/>
              <a:t>[13] </a:t>
            </a:r>
            <a:r>
              <a:rPr lang="tr-TR" sz="800" dirty="0" err="1">
                <a:hlinkClick r:id="rId2"/>
              </a:rPr>
              <a:t>ht</a:t>
            </a:r>
            <a:r>
              <a:rPr lang="en-US" sz="800" dirty="0">
                <a:hlinkClick r:id="rId2"/>
              </a:rPr>
              <a:t>tps://vvvv.org/</a:t>
            </a:r>
            <a:r>
              <a:rPr lang="en-US" sz="800" dirty="0"/>
              <a:t>documentation/Kinect</a:t>
            </a:r>
            <a:r>
              <a:rPr lang="tr-TR" sz="800" dirty="0"/>
              <a:t>,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8278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1772</TotalTime>
  <Words>731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Trebuchet MS</vt:lpstr>
      <vt:lpstr>Wingdings 2</vt:lpstr>
      <vt:lpstr>Slate</vt:lpstr>
      <vt:lpstr>ANALYSIS OF MOVEMENT TRAJECTORY VIA KINECT SENSORS </vt:lpstr>
      <vt:lpstr>Content</vt:lpstr>
      <vt:lpstr>Microsoft Kinect</vt:lpstr>
      <vt:lpstr>PowerPoint Presentation</vt:lpstr>
      <vt:lpstr>Marker-Based Gold Standard Devices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MOVEMENT TRAJECTORY IN MOTOR LEARNING OF CHILDREN VIA KINECT SENSORS </dc:title>
  <dc:creator>Mert Karaoglu</dc:creator>
  <cp:lastModifiedBy>Mert Karaoglu</cp:lastModifiedBy>
  <cp:revision>11</cp:revision>
  <dcterms:created xsi:type="dcterms:W3CDTF">2018-02-17T16:10:14Z</dcterms:created>
  <dcterms:modified xsi:type="dcterms:W3CDTF">2018-02-20T11:50:52Z</dcterms:modified>
</cp:coreProperties>
</file>