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4"/>
  </p:sldMasterIdLst>
  <p:notesMasterIdLst>
    <p:notesMasterId r:id="rId27"/>
  </p:notesMasterIdLst>
  <p:handoutMasterIdLst>
    <p:handoutMasterId r:id="rId28"/>
  </p:handoutMasterIdLst>
  <p:sldIdLst>
    <p:sldId id="256" r:id="rId5"/>
    <p:sldId id="304" r:id="rId6"/>
    <p:sldId id="324" r:id="rId7"/>
    <p:sldId id="262" r:id="rId8"/>
    <p:sldId id="313"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 id="339" r:id="rId24"/>
    <p:sldId id="340" r:id="rId25"/>
    <p:sldId id="305" r:id="rId26"/>
  </p:sldIdLst>
  <p:sldSz cx="9144000" cy="6858000" type="screen4x3"/>
  <p:notesSz cx="6858000" cy="9144000"/>
  <p:defaultTextStyle>
    <a:defPPr>
      <a:defRPr lang="tr-TR"/>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8E34"/>
    <a:srgbClr val="FFFFCC"/>
    <a:srgbClr val="050121"/>
    <a:srgbClr val="333333"/>
    <a:srgbClr val="580000"/>
    <a:srgbClr val="969696"/>
    <a:srgbClr val="DDDDDD"/>
    <a:srgbClr val="FEDAD6"/>
    <a:srgbClr val="5D09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44" autoAdjust="0"/>
    <p:restoredTop sz="94472" autoAdjust="0"/>
  </p:normalViewPr>
  <p:slideViewPr>
    <p:cSldViewPr>
      <p:cViewPr varScale="1">
        <p:scale>
          <a:sx n="105" d="100"/>
          <a:sy n="105" d="100"/>
        </p:scale>
        <p:origin x="2094" y="11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141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tr-TR"/>
          </a:p>
        </p:txBody>
      </p:sp>
      <p:sp>
        <p:nvSpPr>
          <p:cNvPr id="5222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tr-TR"/>
          </a:p>
        </p:txBody>
      </p:sp>
      <p:sp>
        <p:nvSpPr>
          <p:cNvPr id="5222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tr-TR"/>
          </a:p>
        </p:txBody>
      </p:sp>
      <p:sp>
        <p:nvSpPr>
          <p:cNvPr id="5222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F92B237D-9950-4EB0-91B3-0FEC519831C9}" type="slidenum">
              <a:rPr lang="tr-TR" altLang="en-US"/>
              <a:pPr/>
              <a:t>‹#›</a:t>
            </a:fld>
            <a:endParaRPr lang="tr-TR" altLang="en-US"/>
          </a:p>
        </p:txBody>
      </p:sp>
    </p:spTree>
    <p:extLst>
      <p:ext uri="{BB962C8B-B14F-4D97-AF65-F5344CB8AC3E}">
        <p14:creationId xmlns:p14="http://schemas.microsoft.com/office/powerpoint/2010/main" val="2232569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tr-TR"/>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tr-TR"/>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a:t>Click to edit Master text styles</a:t>
            </a:r>
          </a:p>
          <a:p>
            <a:pPr lvl="1"/>
            <a:r>
              <a:rPr lang="tr-TR" noProof="0"/>
              <a:t>Second level</a:t>
            </a:r>
          </a:p>
          <a:p>
            <a:pPr lvl="2"/>
            <a:r>
              <a:rPr lang="tr-TR" noProof="0"/>
              <a:t>Third level</a:t>
            </a:r>
          </a:p>
          <a:p>
            <a:pPr lvl="3"/>
            <a:r>
              <a:rPr lang="tr-TR" noProof="0"/>
              <a:t>Fourth level</a:t>
            </a:r>
          </a:p>
          <a:p>
            <a:pPr lvl="4"/>
            <a:r>
              <a:rPr lang="tr-TR" noProof="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tr-TR"/>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C0A91FC6-3D07-4992-B64E-8B2198E1DD72}" type="slidenum">
              <a:rPr lang="tr-TR" altLang="en-US"/>
              <a:pPr/>
              <a:t>‹#›</a:t>
            </a:fld>
            <a:endParaRPr lang="tr-TR" altLang="en-US"/>
          </a:p>
        </p:txBody>
      </p:sp>
    </p:spTree>
    <p:extLst>
      <p:ext uri="{BB962C8B-B14F-4D97-AF65-F5344CB8AC3E}">
        <p14:creationId xmlns:p14="http://schemas.microsoft.com/office/powerpoint/2010/main" val="24965162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C5DFD33A-21C6-4B9C-9B8B-CD137966CD27}" type="slidenum">
              <a:rPr lang="tr-TR" altLang="en-US"/>
              <a:pPr>
                <a:spcBef>
                  <a:spcPct val="0"/>
                </a:spcBef>
              </a:pPr>
              <a:t>1</a:t>
            </a:fld>
            <a:endParaRPr lang="tr-TR"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C0A91FC6-3D07-4992-B64E-8B2198E1DD72}" type="slidenum">
              <a:rPr lang="tr-TR" altLang="en-US" smtClean="0"/>
              <a:pPr/>
              <a:t>5</a:t>
            </a:fld>
            <a:endParaRPr lang="tr-TR" altLang="en-US"/>
          </a:p>
        </p:txBody>
      </p:sp>
    </p:spTree>
    <p:extLst>
      <p:ext uri="{BB962C8B-B14F-4D97-AF65-F5344CB8AC3E}">
        <p14:creationId xmlns:p14="http://schemas.microsoft.com/office/powerpoint/2010/main" val="1449212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As you can see, each studied field offers distinct advantages and is suited for different security needs:</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SAST: Ideal for early development security with high privacy and integration with DevOps.</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Web Application Testing Tools: Excels in flexible and comprehensive web application testing with strong community support.</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Network Security Tools: Perfect for network security with ease of use and high performance.</a:t>
            </a: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Mobile Application Security: Provides thorough mobile application security with strong community backing and flexibility.</a:t>
            </a:r>
          </a:p>
          <a:p>
            <a:endParaRPr lang="en-US" dirty="0"/>
          </a:p>
        </p:txBody>
      </p:sp>
      <p:sp>
        <p:nvSpPr>
          <p:cNvPr id="4" name="Slide Number Placeholder 3"/>
          <p:cNvSpPr>
            <a:spLocks noGrp="1"/>
          </p:cNvSpPr>
          <p:nvPr>
            <p:ph type="sldNum" sz="quarter" idx="5"/>
          </p:nvPr>
        </p:nvSpPr>
        <p:spPr/>
        <p:txBody>
          <a:bodyPr/>
          <a:lstStyle/>
          <a:p>
            <a:fld id="{C0A91FC6-3D07-4992-B64E-8B2198E1DD72}" type="slidenum">
              <a:rPr lang="tr-TR" altLang="en-US" smtClean="0"/>
              <a:pPr/>
              <a:t>17</a:t>
            </a:fld>
            <a:endParaRPr lang="tr-TR" altLang="en-US"/>
          </a:p>
        </p:txBody>
      </p:sp>
    </p:spTree>
    <p:extLst>
      <p:ext uri="{BB962C8B-B14F-4D97-AF65-F5344CB8AC3E}">
        <p14:creationId xmlns:p14="http://schemas.microsoft.com/office/powerpoint/2010/main" val="32709125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4" name="Text Box 19"/>
          <p:cNvSpPr txBox="1">
            <a:spLocks noChangeArrowheads="1"/>
          </p:cNvSpPr>
          <p:nvPr userDrawn="1"/>
        </p:nvSpPr>
        <p:spPr bwMode="auto">
          <a:xfrm>
            <a:off x="5943600" y="200025"/>
            <a:ext cx="2743200" cy="244475"/>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tr-TR" sz="1000" b="1" dirty="0" err="1">
                <a:solidFill>
                  <a:srgbClr val="FFFFCC"/>
                </a:solidFill>
                <a:latin typeface="Tahoma" pitchFamily="34" charset="0"/>
              </a:rPr>
              <a:t>Computer</a:t>
            </a:r>
            <a:r>
              <a:rPr lang="tr-TR" sz="1000" b="1" dirty="0">
                <a:solidFill>
                  <a:srgbClr val="FFFFCC"/>
                </a:solidFill>
                <a:latin typeface="Tahoma" pitchFamily="34" charset="0"/>
              </a:rPr>
              <a:t> </a:t>
            </a:r>
            <a:r>
              <a:rPr lang="tr-TR" sz="1000" b="1" dirty="0" err="1">
                <a:solidFill>
                  <a:srgbClr val="FFFFCC"/>
                </a:solidFill>
                <a:latin typeface="Tahoma" pitchFamily="34" charset="0"/>
              </a:rPr>
              <a:t>Engineering</a:t>
            </a:r>
            <a:r>
              <a:rPr lang="tr-TR" sz="1000" b="1" dirty="0">
                <a:solidFill>
                  <a:srgbClr val="FFFFCC"/>
                </a:solidFill>
                <a:latin typeface="Tahoma" pitchFamily="34" charset="0"/>
              </a:rPr>
              <a:t> </a:t>
            </a:r>
            <a:r>
              <a:rPr lang="tr-TR" sz="1000" b="1" dirty="0" err="1">
                <a:solidFill>
                  <a:srgbClr val="FFFFCC"/>
                </a:solidFill>
                <a:latin typeface="Tahoma" pitchFamily="34" charset="0"/>
              </a:rPr>
              <a:t>Dept</a:t>
            </a:r>
            <a:r>
              <a:rPr lang="tr-TR" sz="1000" b="1" dirty="0">
                <a:solidFill>
                  <a:srgbClr val="FFFFCC"/>
                </a:solidFill>
                <a:latin typeface="Tahoma" pitchFamily="34" charset="0"/>
              </a:rPr>
              <a:t>.</a:t>
            </a:r>
          </a:p>
        </p:txBody>
      </p:sp>
      <p:sp>
        <p:nvSpPr>
          <p:cNvPr id="9011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tr-TR"/>
              <a:t>Click to edit Master subtitle style</a:t>
            </a:r>
          </a:p>
        </p:txBody>
      </p:sp>
      <p:sp>
        <p:nvSpPr>
          <p:cNvPr id="90120" name="Rectangle 8"/>
          <p:cNvSpPr>
            <a:spLocks noGrp="1" noChangeArrowheads="1"/>
          </p:cNvSpPr>
          <p:nvPr>
            <p:ph type="ctrTitle"/>
          </p:nvPr>
        </p:nvSpPr>
        <p:spPr>
          <a:xfrm>
            <a:off x="1066800" y="2057400"/>
            <a:ext cx="7086600" cy="1470025"/>
          </a:xfrm>
        </p:spPr>
        <p:txBody>
          <a:bodyPr/>
          <a:lstStyle>
            <a:lvl1pPr algn="ctr">
              <a:defRPr>
                <a:solidFill>
                  <a:schemeClr val="tx1"/>
                </a:solidFill>
              </a:defRPr>
            </a:lvl1pPr>
          </a:lstStyle>
          <a:p>
            <a:r>
              <a:rPr lang="tr-TR"/>
              <a:t>Click to edit Master title style</a:t>
            </a:r>
          </a:p>
        </p:txBody>
      </p:sp>
      <p:sp>
        <p:nvSpPr>
          <p:cNvPr id="9" name="Rectangle 53"/>
          <p:cNvSpPr>
            <a:spLocks noChangeArrowheads="1"/>
          </p:cNvSpPr>
          <p:nvPr userDrawn="1"/>
        </p:nvSpPr>
        <p:spPr bwMode="auto">
          <a:xfrm>
            <a:off x="0" y="10486"/>
            <a:ext cx="9144000" cy="762000"/>
          </a:xfrm>
          <a:prstGeom prst="rect">
            <a:avLst/>
          </a:prstGeom>
          <a:gradFill rotWithShape="1">
            <a:gsLst>
              <a:gs pos="0">
                <a:schemeClr val="accent1">
                  <a:lumMod val="75000"/>
                </a:schemeClr>
              </a:gs>
              <a:gs pos="100000">
                <a:schemeClr val="accent5">
                  <a:lumMod val="50000"/>
                </a:schemeClr>
              </a:gs>
            </a:gsLst>
            <a:lin ang="0" scaled="1"/>
          </a:gra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10" name="Rectangle 59"/>
          <p:cNvSpPr>
            <a:spLocks noChangeArrowheads="1"/>
          </p:cNvSpPr>
          <p:nvPr userDrawn="1"/>
        </p:nvSpPr>
        <p:spPr bwMode="auto">
          <a:xfrm>
            <a:off x="0" y="6477000"/>
            <a:ext cx="9144000" cy="381000"/>
          </a:xfrm>
          <a:prstGeom prst="rect">
            <a:avLst/>
          </a:prstGeom>
          <a:solidFill>
            <a:schemeClr val="accent1">
              <a:lumMod val="50000"/>
            </a:schemeClr>
          </a:soli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pic>
        <p:nvPicPr>
          <p:cNvPr id="11" name="Picture 15" descr="C:\Users\rehin99\Desktop\bilg-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1" y="5715000"/>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C:\Users\rehin99\Desktop\gtu-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6600" y="179752"/>
            <a:ext cx="2786738" cy="1744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39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50"/>
          <p:cNvSpPr>
            <a:spLocks noGrp="1" noChangeArrowheads="1"/>
          </p:cNvSpPr>
          <p:nvPr>
            <p:ph type="sldNum" sz="quarter" idx="10"/>
          </p:nvPr>
        </p:nvSpPr>
        <p:spPr>
          <a:ln/>
        </p:spPr>
        <p:txBody>
          <a:bodyPr/>
          <a:lstStyle>
            <a:lvl1pPr>
              <a:defRPr/>
            </a:lvl1pPr>
          </a:lstStyle>
          <a:p>
            <a:fld id="{5CEBBE5D-72DA-403E-982F-97DD55B39862}" type="slidenum">
              <a:rPr lang="tr-TR" altLang="en-US"/>
              <a:pPr/>
              <a:t>‹#›</a:t>
            </a:fld>
            <a:endParaRPr lang="tr-TR" altLang="en-US"/>
          </a:p>
        </p:txBody>
      </p:sp>
    </p:spTree>
    <p:extLst>
      <p:ext uri="{BB962C8B-B14F-4D97-AF65-F5344CB8AC3E}">
        <p14:creationId xmlns:p14="http://schemas.microsoft.com/office/powerpoint/2010/main" val="81134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81800" y="106363"/>
            <a:ext cx="2209800" cy="6218237"/>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152400" y="106363"/>
            <a:ext cx="6477000" cy="6218237"/>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50"/>
          <p:cNvSpPr>
            <a:spLocks noGrp="1" noChangeArrowheads="1"/>
          </p:cNvSpPr>
          <p:nvPr>
            <p:ph type="sldNum" sz="quarter" idx="10"/>
          </p:nvPr>
        </p:nvSpPr>
        <p:spPr>
          <a:ln/>
        </p:spPr>
        <p:txBody>
          <a:bodyPr/>
          <a:lstStyle>
            <a:lvl1pPr>
              <a:defRPr/>
            </a:lvl1pPr>
          </a:lstStyle>
          <a:p>
            <a:fld id="{6C6C3EE3-4607-44C8-828A-37A7AE255143}" type="slidenum">
              <a:rPr lang="tr-TR" altLang="en-US"/>
              <a:pPr/>
              <a:t>‹#›</a:t>
            </a:fld>
            <a:endParaRPr lang="tr-TR" altLang="en-US"/>
          </a:p>
        </p:txBody>
      </p:sp>
    </p:spTree>
    <p:extLst>
      <p:ext uri="{BB962C8B-B14F-4D97-AF65-F5344CB8AC3E}">
        <p14:creationId xmlns:p14="http://schemas.microsoft.com/office/powerpoint/2010/main" val="1431157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52400" y="106363"/>
            <a:ext cx="8534400" cy="579437"/>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68795CC5-F219-49B7-9754-EF0E854EBEB8}" type="slidenum">
              <a:rPr lang="tr-TR" altLang="en-US" smtClean="0"/>
              <a:pPr/>
              <a:t>‹#›</a:t>
            </a:fld>
            <a:endParaRPr lang="tr-TR" altLang="en-US"/>
          </a:p>
        </p:txBody>
      </p:sp>
    </p:spTree>
    <p:extLst>
      <p:ext uri="{BB962C8B-B14F-4D97-AF65-F5344CB8AC3E}">
        <p14:creationId xmlns:p14="http://schemas.microsoft.com/office/powerpoint/2010/main" val="181371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b="0">
                <a:effectLst>
                  <a:outerShdw blurRad="38100" dist="38100" dir="2700000" algn="tl">
                    <a:srgbClr val="000000">
                      <a:alpha val="43137"/>
                    </a:srgbClr>
                  </a:outerShdw>
                </a:effectLst>
              </a:defRPr>
            </a:lvl1pPr>
          </a:lstStyle>
          <a:p>
            <a:r>
              <a:rPr lang="tr-TR"/>
              <a:t>Asıl başlık stili için tıklatın</a:t>
            </a:r>
          </a:p>
        </p:txBody>
      </p:sp>
      <p:sp>
        <p:nvSpPr>
          <p:cNvPr id="3" name="2 İçerik Yer Tutucusu"/>
          <p:cNvSpPr>
            <a:spLocks noGrp="1"/>
          </p:cNvSpPr>
          <p:nvPr>
            <p:ph idx="1"/>
          </p:nvPr>
        </p:nvSpPr>
        <p:spPr>
          <a:xfrm>
            <a:off x="152400" y="914400"/>
            <a:ext cx="7391400" cy="5410200"/>
          </a:xfrm>
        </p:spPr>
        <p:txBody>
          <a:bodyPr/>
          <a:lstStyle>
            <a:lvl1pPr>
              <a:defRPr sz="2600"/>
            </a:lvl1pPr>
            <a:lvl2pPr>
              <a:defRPr sz="2200"/>
            </a:lvl2pPr>
            <a:lvl3pPr>
              <a:defRPr sz="2000"/>
            </a:lvl3pPr>
          </a:lstStyle>
          <a:p>
            <a:pPr lvl="0"/>
            <a:r>
              <a:rPr lang="tr-TR" dirty="0"/>
              <a:t>Asıl metin stillerini düzenlemek için tıklatın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Rectangle 50"/>
          <p:cNvSpPr>
            <a:spLocks noGrp="1" noChangeArrowheads="1"/>
          </p:cNvSpPr>
          <p:nvPr>
            <p:ph type="sldNum" sz="quarter" idx="10"/>
          </p:nvPr>
        </p:nvSpPr>
        <p:spPr>
          <a:ln/>
        </p:spPr>
        <p:txBody>
          <a:bodyPr/>
          <a:lstStyle>
            <a:lvl1pPr>
              <a:defRPr/>
            </a:lvl1pPr>
          </a:lstStyle>
          <a:p>
            <a:fld id="{606EA505-76AA-495E-815C-8AF94549A6BB}" type="slidenum">
              <a:rPr lang="tr-TR" altLang="en-US"/>
              <a:pPr/>
              <a:t>‹#›</a:t>
            </a:fld>
            <a:endParaRPr lang="tr-TR" altLang="en-US"/>
          </a:p>
        </p:txBody>
      </p:sp>
    </p:spTree>
    <p:extLst>
      <p:ext uri="{BB962C8B-B14F-4D97-AF65-F5344CB8AC3E}">
        <p14:creationId xmlns:p14="http://schemas.microsoft.com/office/powerpoint/2010/main" val="658082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hasCustomPrompt="1"/>
          </p:nvPr>
        </p:nvSpPr>
        <p:spPr>
          <a:xfrm>
            <a:off x="722313" y="4406900"/>
            <a:ext cx="7772400" cy="1362075"/>
          </a:xfrm>
        </p:spPr>
        <p:txBody>
          <a:bodyPr anchor="t"/>
          <a:lstStyle>
            <a:lvl1pPr algn="l">
              <a:defRPr sz="4000" b="1" cap="all"/>
            </a:lvl1pPr>
          </a:lstStyle>
          <a:p>
            <a:r>
              <a:rPr lang="tr-TR" dirty="0"/>
              <a:t>As</a:t>
            </a:r>
            <a:r>
              <a:rPr lang="en-US" dirty="0"/>
              <a:t>I</a:t>
            </a:r>
            <a:r>
              <a:rPr lang="tr-TR" dirty="0"/>
              <a:t>l başl</a:t>
            </a:r>
            <a:r>
              <a:rPr lang="en-US" dirty="0"/>
              <a:t>I</a:t>
            </a:r>
            <a:r>
              <a:rPr lang="tr-TR" dirty="0"/>
              <a:t>k st</a:t>
            </a:r>
            <a:r>
              <a:rPr lang="en-US" dirty="0"/>
              <a:t>İ</a:t>
            </a:r>
            <a:r>
              <a:rPr lang="tr-TR" dirty="0"/>
              <a:t>l</a:t>
            </a:r>
            <a:r>
              <a:rPr lang="en-US" dirty="0"/>
              <a:t>İ</a:t>
            </a:r>
            <a:r>
              <a:rPr lang="tr-TR" dirty="0"/>
              <a:t> </a:t>
            </a:r>
            <a:r>
              <a:rPr lang="en-US" dirty="0"/>
              <a:t>İ</a:t>
            </a:r>
            <a:r>
              <a:rPr lang="tr-TR" dirty="0"/>
              <a:t>ç</a:t>
            </a:r>
            <a:r>
              <a:rPr lang="en-US" dirty="0"/>
              <a:t>İ</a:t>
            </a:r>
            <a:r>
              <a:rPr lang="tr-TR" dirty="0"/>
              <a:t>n t</a:t>
            </a:r>
            <a:r>
              <a:rPr lang="en-US" dirty="0"/>
              <a:t>I</a:t>
            </a:r>
            <a:r>
              <a:rPr lang="tr-TR" dirty="0"/>
              <a:t>klat</a:t>
            </a:r>
            <a:r>
              <a:rPr lang="en-US" dirty="0"/>
              <a:t>I</a:t>
            </a:r>
            <a:r>
              <a:rPr lang="tr-TR" dirty="0"/>
              <a:t>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Rectangle 50"/>
          <p:cNvSpPr>
            <a:spLocks noGrp="1" noChangeArrowheads="1"/>
          </p:cNvSpPr>
          <p:nvPr>
            <p:ph type="sldNum" sz="quarter" idx="10"/>
          </p:nvPr>
        </p:nvSpPr>
        <p:spPr>
          <a:ln/>
        </p:spPr>
        <p:txBody>
          <a:bodyPr/>
          <a:lstStyle>
            <a:lvl1pPr>
              <a:defRPr/>
            </a:lvl1pPr>
          </a:lstStyle>
          <a:p>
            <a:fld id="{D24D7A41-DB7E-4B7C-B1E7-203553C448BC}" type="slidenum">
              <a:rPr lang="tr-TR" altLang="en-US"/>
              <a:pPr/>
              <a:t>‹#›</a:t>
            </a:fld>
            <a:endParaRPr lang="tr-TR" altLang="en-US"/>
          </a:p>
        </p:txBody>
      </p:sp>
    </p:spTree>
    <p:extLst>
      <p:ext uri="{BB962C8B-B14F-4D97-AF65-F5344CB8AC3E}">
        <p14:creationId xmlns:p14="http://schemas.microsoft.com/office/powerpoint/2010/main" val="245320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152400" y="9144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9144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50"/>
          <p:cNvSpPr>
            <a:spLocks noGrp="1" noChangeArrowheads="1"/>
          </p:cNvSpPr>
          <p:nvPr>
            <p:ph type="sldNum" sz="quarter" idx="10"/>
          </p:nvPr>
        </p:nvSpPr>
        <p:spPr>
          <a:ln/>
        </p:spPr>
        <p:txBody>
          <a:bodyPr/>
          <a:lstStyle>
            <a:lvl1pPr>
              <a:defRPr/>
            </a:lvl1pPr>
          </a:lstStyle>
          <a:p>
            <a:fld id="{B0E408D4-2E9F-4A26-A3CA-FB0C52E2551E}" type="slidenum">
              <a:rPr lang="tr-TR" altLang="en-US"/>
              <a:pPr/>
              <a:t>‹#›</a:t>
            </a:fld>
            <a:endParaRPr lang="tr-TR" altLang="en-US"/>
          </a:p>
        </p:txBody>
      </p:sp>
    </p:spTree>
    <p:extLst>
      <p:ext uri="{BB962C8B-B14F-4D97-AF65-F5344CB8AC3E}">
        <p14:creationId xmlns:p14="http://schemas.microsoft.com/office/powerpoint/2010/main" val="3037874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76200" y="-152400"/>
            <a:ext cx="8229600" cy="1143000"/>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Rectangle 50"/>
          <p:cNvSpPr>
            <a:spLocks noGrp="1" noChangeArrowheads="1"/>
          </p:cNvSpPr>
          <p:nvPr>
            <p:ph type="sldNum" sz="quarter" idx="10"/>
          </p:nvPr>
        </p:nvSpPr>
        <p:spPr>
          <a:ln/>
        </p:spPr>
        <p:txBody>
          <a:bodyPr/>
          <a:lstStyle>
            <a:lvl1pPr>
              <a:defRPr/>
            </a:lvl1pPr>
          </a:lstStyle>
          <a:p>
            <a:fld id="{F183EE2D-B193-4DF7-8E07-E2831ABD391C}" type="slidenum">
              <a:rPr lang="tr-TR" altLang="en-US"/>
              <a:pPr/>
              <a:t>‹#›</a:t>
            </a:fld>
            <a:endParaRPr lang="tr-TR" altLang="en-US"/>
          </a:p>
        </p:txBody>
      </p:sp>
    </p:spTree>
    <p:extLst>
      <p:ext uri="{BB962C8B-B14F-4D97-AF65-F5344CB8AC3E}">
        <p14:creationId xmlns:p14="http://schemas.microsoft.com/office/powerpoint/2010/main" val="4144982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Rectangle 50"/>
          <p:cNvSpPr>
            <a:spLocks noGrp="1" noChangeArrowheads="1"/>
          </p:cNvSpPr>
          <p:nvPr>
            <p:ph type="sldNum" sz="quarter" idx="10"/>
          </p:nvPr>
        </p:nvSpPr>
        <p:spPr>
          <a:ln/>
        </p:spPr>
        <p:txBody>
          <a:bodyPr/>
          <a:lstStyle>
            <a:lvl1pPr>
              <a:defRPr/>
            </a:lvl1pPr>
          </a:lstStyle>
          <a:p>
            <a:fld id="{BB0A55CB-0D82-4FA8-8283-1D0C577030E3}" type="slidenum">
              <a:rPr lang="tr-TR" altLang="en-US"/>
              <a:pPr/>
              <a:t>‹#›</a:t>
            </a:fld>
            <a:endParaRPr lang="tr-TR" altLang="en-US"/>
          </a:p>
        </p:txBody>
      </p:sp>
    </p:spTree>
    <p:extLst>
      <p:ext uri="{BB962C8B-B14F-4D97-AF65-F5344CB8AC3E}">
        <p14:creationId xmlns:p14="http://schemas.microsoft.com/office/powerpoint/2010/main" val="403788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50"/>
          <p:cNvSpPr>
            <a:spLocks noGrp="1" noChangeArrowheads="1"/>
          </p:cNvSpPr>
          <p:nvPr>
            <p:ph type="sldNum" sz="quarter" idx="10"/>
          </p:nvPr>
        </p:nvSpPr>
        <p:spPr>
          <a:ln/>
        </p:spPr>
        <p:txBody>
          <a:bodyPr/>
          <a:lstStyle>
            <a:lvl1pPr>
              <a:defRPr/>
            </a:lvl1pPr>
          </a:lstStyle>
          <a:p>
            <a:fld id="{D6E3BFC5-E015-41F6-9033-8F7EE7066BAD}" type="slidenum">
              <a:rPr lang="tr-TR" altLang="en-US"/>
              <a:pPr/>
              <a:t>‹#›</a:t>
            </a:fld>
            <a:endParaRPr lang="tr-TR" altLang="en-US"/>
          </a:p>
        </p:txBody>
      </p:sp>
    </p:spTree>
    <p:extLst>
      <p:ext uri="{BB962C8B-B14F-4D97-AF65-F5344CB8AC3E}">
        <p14:creationId xmlns:p14="http://schemas.microsoft.com/office/powerpoint/2010/main" val="409650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50"/>
          <p:cNvSpPr>
            <a:spLocks noGrp="1" noChangeArrowheads="1"/>
          </p:cNvSpPr>
          <p:nvPr>
            <p:ph type="sldNum" sz="quarter" idx="10"/>
          </p:nvPr>
        </p:nvSpPr>
        <p:spPr>
          <a:ln/>
        </p:spPr>
        <p:txBody>
          <a:bodyPr/>
          <a:lstStyle>
            <a:lvl1pPr>
              <a:defRPr/>
            </a:lvl1pPr>
          </a:lstStyle>
          <a:p>
            <a:fld id="{5409A257-28E3-40ED-A2ED-369606B291D9}" type="slidenum">
              <a:rPr lang="tr-TR" altLang="en-US"/>
              <a:pPr/>
              <a:t>‹#›</a:t>
            </a:fld>
            <a:endParaRPr lang="tr-TR" altLang="en-US"/>
          </a:p>
        </p:txBody>
      </p:sp>
    </p:spTree>
    <p:extLst>
      <p:ext uri="{BB962C8B-B14F-4D97-AF65-F5344CB8AC3E}">
        <p14:creationId xmlns:p14="http://schemas.microsoft.com/office/powerpoint/2010/main" val="1962856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50"/>
          <p:cNvSpPr>
            <a:spLocks noGrp="1" noChangeArrowheads="1"/>
          </p:cNvSpPr>
          <p:nvPr>
            <p:ph type="sldNum" sz="quarter" idx="10"/>
          </p:nvPr>
        </p:nvSpPr>
        <p:spPr>
          <a:ln/>
        </p:spPr>
        <p:txBody>
          <a:bodyPr/>
          <a:lstStyle>
            <a:lvl1pPr>
              <a:defRPr/>
            </a:lvl1pPr>
          </a:lstStyle>
          <a:p>
            <a:fld id="{289FACF8-D009-4AE7-A9E5-7C11E06AD1DC}" type="slidenum">
              <a:rPr lang="tr-TR" altLang="en-US"/>
              <a:pPr/>
              <a:t>‹#›</a:t>
            </a:fld>
            <a:endParaRPr lang="tr-TR" altLang="en-US"/>
          </a:p>
        </p:txBody>
      </p:sp>
    </p:spTree>
    <p:extLst>
      <p:ext uri="{BB962C8B-B14F-4D97-AF65-F5344CB8AC3E}">
        <p14:creationId xmlns:p14="http://schemas.microsoft.com/office/powerpoint/2010/main" val="2576930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9"/>
          <p:cNvSpPr>
            <a:spLocks noChangeArrowheads="1"/>
          </p:cNvSpPr>
          <p:nvPr userDrawn="1"/>
        </p:nvSpPr>
        <p:spPr bwMode="auto">
          <a:xfrm>
            <a:off x="0" y="6477000"/>
            <a:ext cx="9144000" cy="381000"/>
          </a:xfrm>
          <a:prstGeom prst="rect">
            <a:avLst/>
          </a:prstGeom>
          <a:solidFill>
            <a:schemeClr val="accent1">
              <a:lumMod val="50000"/>
            </a:schemeClr>
          </a:soli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1027" name="Rectangle 43"/>
          <p:cNvSpPr>
            <a:spLocks noGrp="1" noChangeArrowheads="1"/>
          </p:cNvSpPr>
          <p:nvPr>
            <p:ph type="body" idx="1"/>
          </p:nvPr>
        </p:nvSpPr>
        <p:spPr bwMode="auto">
          <a:xfrm>
            <a:off x="152400" y="914400"/>
            <a:ext cx="8839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en-US" dirty="0"/>
              <a:t>Click to edit Master text styles</a:t>
            </a:r>
          </a:p>
          <a:p>
            <a:pPr lvl="1"/>
            <a:r>
              <a:rPr lang="tr-TR" altLang="en-US" dirty="0"/>
              <a:t>Second level</a:t>
            </a:r>
          </a:p>
          <a:p>
            <a:pPr lvl="2"/>
            <a:r>
              <a:rPr lang="tr-TR" altLang="en-US" dirty="0"/>
              <a:t>Third level</a:t>
            </a:r>
          </a:p>
          <a:p>
            <a:pPr lvl="3"/>
            <a:r>
              <a:rPr lang="tr-TR" altLang="en-US" dirty="0"/>
              <a:t>Fourth level</a:t>
            </a:r>
          </a:p>
          <a:p>
            <a:pPr lvl="4"/>
            <a:r>
              <a:rPr lang="tr-TR" altLang="en-US" dirty="0"/>
              <a:t>Fifth level</a:t>
            </a:r>
          </a:p>
        </p:txBody>
      </p:sp>
      <p:sp>
        <p:nvSpPr>
          <p:cNvPr id="35890" name="Rectangle 50"/>
          <p:cNvSpPr>
            <a:spLocks noGrp="1" noChangeArrowheads="1"/>
          </p:cNvSpPr>
          <p:nvPr>
            <p:ph type="sldNum" sz="quarter" idx="4"/>
          </p:nvPr>
        </p:nvSpPr>
        <p:spPr bwMode="auto">
          <a:xfrm>
            <a:off x="8534400" y="6553200"/>
            <a:ext cx="457200" cy="762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rgbClr val="FFFFE5"/>
                </a:solidFill>
              </a:defRPr>
            </a:lvl1pPr>
          </a:lstStyle>
          <a:p>
            <a:fld id="{68795CC5-F219-49B7-9754-EF0E854EBEB8}" type="slidenum">
              <a:rPr lang="tr-TR" altLang="en-US"/>
              <a:pPr/>
              <a:t>‹#›</a:t>
            </a:fld>
            <a:endParaRPr lang="tr-TR" altLang="en-US"/>
          </a:p>
        </p:txBody>
      </p:sp>
      <p:sp>
        <p:nvSpPr>
          <p:cNvPr id="1030" name="Rectangle 53"/>
          <p:cNvSpPr>
            <a:spLocks noChangeArrowheads="1"/>
          </p:cNvSpPr>
          <p:nvPr userDrawn="1"/>
        </p:nvSpPr>
        <p:spPr bwMode="auto">
          <a:xfrm>
            <a:off x="0" y="10486"/>
            <a:ext cx="9144000" cy="762000"/>
          </a:xfrm>
          <a:prstGeom prst="rect">
            <a:avLst/>
          </a:prstGeom>
          <a:gradFill rotWithShape="1">
            <a:gsLst>
              <a:gs pos="100000">
                <a:schemeClr val="accent1">
                  <a:lumMod val="75000"/>
                </a:schemeClr>
              </a:gs>
              <a:gs pos="0">
                <a:schemeClr val="accent5">
                  <a:lumMod val="50000"/>
                </a:schemeClr>
              </a:gs>
            </a:gsLst>
            <a:lin ang="0" scaled="1"/>
          </a:gra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1031" name="Rectangle 45"/>
          <p:cNvSpPr>
            <a:spLocks noGrp="1" noChangeArrowheads="1"/>
          </p:cNvSpPr>
          <p:nvPr>
            <p:ph type="title"/>
          </p:nvPr>
        </p:nvSpPr>
        <p:spPr bwMode="auto">
          <a:xfrm>
            <a:off x="152400" y="106363"/>
            <a:ext cx="7848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en-US" dirty="0"/>
              <a:t>Başlık</a:t>
            </a:r>
          </a:p>
        </p:txBody>
      </p:sp>
      <p:sp>
        <p:nvSpPr>
          <p:cNvPr id="3" name="Text Box 68"/>
          <p:cNvSpPr txBox="1">
            <a:spLocks noChangeArrowheads="1"/>
          </p:cNvSpPr>
          <p:nvPr userDrawn="1"/>
        </p:nvSpPr>
        <p:spPr bwMode="auto">
          <a:xfrm>
            <a:off x="1447800" y="6536422"/>
            <a:ext cx="3124200" cy="276999"/>
          </a:xfrm>
          <a:prstGeom prst="rect">
            <a:avLst/>
          </a:prstGeom>
          <a:noFill/>
          <a:ln>
            <a:noFill/>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tr-TR" sz="1200" b="1" dirty="0">
                <a:solidFill>
                  <a:schemeClr val="bg1"/>
                </a:solidFill>
                <a:effectLst>
                  <a:outerShdw blurRad="38100" dist="38100" dir="2700000" algn="tl">
                    <a:srgbClr val="000000">
                      <a:alpha val="43137"/>
                    </a:srgbClr>
                  </a:outerShdw>
                </a:effectLst>
                <a:ea typeface="Batang" pitchFamily="18" charset="-127"/>
              </a:rPr>
              <a:t>GT</a:t>
            </a:r>
            <a:r>
              <a:rPr lang="en-US" sz="1200" b="1" dirty="0">
                <a:solidFill>
                  <a:schemeClr val="bg1"/>
                </a:solidFill>
                <a:effectLst>
                  <a:outerShdw blurRad="38100" dist="38100" dir="2700000" algn="tl">
                    <a:srgbClr val="000000">
                      <a:alpha val="43137"/>
                    </a:srgbClr>
                  </a:outerShdw>
                </a:effectLst>
                <a:ea typeface="Batang" pitchFamily="18" charset="-127"/>
              </a:rPr>
              <a:t>Ü </a:t>
            </a:r>
            <a:r>
              <a:rPr lang="tr-TR" sz="1200" b="1" dirty="0">
                <a:solidFill>
                  <a:schemeClr val="bg1"/>
                </a:solidFill>
                <a:effectLst>
                  <a:outerShdw blurRad="38100" dist="38100" dir="2700000" algn="tl">
                    <a:srgbClr val="000000">
                      <a:alpha val="43137"/>
                    </a:srgbClr>
                  </a:outerShdw>
                </a:effectLst>
                <a:ea typeface="Batang" pitchFamily="18" charset="-127"/>
              </a:rPr>
              <a:t>-</a:t>
            </a:r>
            <a:r>
              <a:rPr lang="en-US" sz="1200" b="1" dirty="0">
                <a:solidFill>
                  <a:schemeClr val="bg1"/>
                </a:solidFill>
                <a:effectLst>
                  <a:outerShdw blurRad="38100" dist="38100" dir="2700000" algn="tl">
                    <a:srgbClr val="000000">
                      <a:alpha val="43137"/>
                    </a:srgbClr>
                  </a:outerShdw>
                </a:effectLst>
                <a:ea typeface="Batang" pitchFamily="18" charset="-127"/>
              </a:rPr>
              <a:t> </a:t>
            </a:r>
            <a:r>
              <a:rPr lang="tr-TR" sz="1200" b="1" dirty="0" err="1">
                <a:solidFill>
                  <a:schemeClr val="bg1"/>
                </a:solidFill>
                <a:effectLst>
                  <a:outerShdw blurRad="38100" dist="38100" dir="2700000" algn="tl">
                    <a:srgbClr val="000000">
                      <a:alpha val="43137"/>
                    </a:srgbClr>
                  </a:outerShdw>
                </a:effectLst>
                <a:ea typeface="Batang" pitchFamily="18" charset="-127"/>
              </a:rPr>
              <a:t>Computer</a:t>
            </a:r>
            <a:r>
              <a:rPr lang="tr-TR" sz="1200" b="1" dirty="0">
                <a:solidFill>
                  <a:schemeClr val="bg1"/>
                </a:solidFill>
                <a:effectLst>
                  <a:outerShdw blurRad="38100" dist="38100" dir="2700000" algn="tl">
                    <a:srgbClr val="000000">
                      <a:alpha val="43137"/>
                    </a:srgbClr>
                  </a:outerShdw>
                </a:effectLst>
                <a:ea typeface="Batang" pitchFamily="18" charset="-127"/>
              </a:rPr>
              <a:t> </a:t>
            </a:r>
            <a:r>
              <a:rPr lang="tr-TR" sz="1200" b="1" dirty="0" err="1">
                <a:solidFill>
                  <a:schemeClr val="bg1"/>
                </a:solidFill>
                <a:effectLst>
                  <a:outerShdw blurRad="38100" dist="38100" dir="2700000" algn="tl">
                    <a:srgbClr val="000000">
                      <a:alpha val="43137"/>
                    </a:srgbClr>
                  </a:outerShdw>
                </a:effectLst>
                <a:ea typeface="Batang" pitchFamily="18" charset="-127"/>
              </a:rPr>
              <a:t>Engineering</a:t>
            </a:r>
            <a:r>
              <a:rPr lang="tr-TR" sz="1200" b="1" dirty="0">
                <a:solidFill>
                  <a:schemeClr val="bg1"/>
                </a:solidFill>
                <a:effectLst>
                  <a:outerShdw blurRad="38100" dist="38100" dir="2700000" algn="tl">
                    <a:srgbClr val="000000">
                      <a:alpha val="43137"/>
                    </a:srgbClr>
                  </a:outerShdw>
                </a:effectLst>
                <a:ea typeface="Batang" pitchFamily="18" charset="-127"/>
              </a:rPr>
              <a:t> </a:t>
            </a:r>
            <a:r>
              <a:rPr lang="tr-TR" sz="1200" b="1" dirty="0" err="1">
                <a:solidFill>
                  <a:schemeClr val="bg1"/>
                </a:solidFill>
                <a:effectLst>
                  <a:outerShdw blurRad="38100" dist="38100" dir="2700000" algn="tl">
                    <a:srgbClr val="000000">
                      <a:alpha val="43137"/>
                    </a:srgbClr>
                  </a:outerShdw>
                </a:effectLst>
                <a:ea typeface="Batang" pitchFamily="18" charset="-127"/>
              </a:rPr>
              <a:t>Dept</a:t>
            </a:r>
            <a:r>
              <a:rPr lang="tr-TR" sz="1200" b="1" dirty="0">
                <a:solidFill>
                  <a:schemeClr val="bg1"/>
                </a:solidFill>
                <a:effectLst>
                  <a:outerShdw blurRad="38100" dist="38100" dir="2700000" algn="tl">
                    <a:srgbClr val="000000">
                      <a:alpha val="43137"/>
                    </a:srgbClr>
                  </a:outerShdw>
                </a:effectLst>
                <a:ea typeface="Batang" pitchFamily="18" charset="-127"/>
              </a:rPr>
              <a:t>.</a:t>
            </a:r>
          </a:p>
        </p:txBody>
      </p:sp>
      <p:pic>
        <p:nvPicPr>
          <p:cNvPr id="1039" name="Picture 15" descr="C:\Users\rehin99\Desktop\bilg-logo.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793" y="5867400"/>
            <a:ext cx="985007" cy="98500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rehin99\Desktop\gtu-logo.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001000" y="43955"/>
            <a:ext cx="1110043" cy="695061"/>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68"/>
          <p:cNvSpPr txBox="1">
            <a:spLocks noChangeArrowheads="1"/>
          </p:cNvSpPr>
          <p:nvPr userDrawn="1"/>
        </p:nvSpPr>
        <p:spPr bwMode="auto">
          <a:xfrm>
            <a:off x="4572000" y="6529000"/>
            <a:ext cx="3124200" cy="276999"/>
          </a:xfrm>
          <a:prstGeom prst="rect">
            <a:avLst/>
          </a:prstGeom>
          <a:noFill/>
          <a:ln>
            <a:noFill/>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en-US" sz="1200" b="1" dirty="0">
                <a:solidFill>
                  <a:schemeClr val="bg1"/>
                </a:solidFill>
                <a:effectLst>
                  <a:outerShdw blurRad="38100" dist="38100" dir="2700000" algn="tl">
                    <a:srgbClr val="000000">
                      <a:alpha val="43137"/>
                    </a:srgbClr>
                  </a:outerShdw>
                </a:effectLst>
                <a:ea typeface="Batang" pitchFamily="18" charset="-127"/>
              </a:rPr>
              <a:t>CSE473 Networks and Security </a:t>
            </a:r>
            <a:endParaRPr lang="tr-TR" sz="1200" b="1" dirty="0">
              <a:solidFill>
                <a:schemeClr val="bg1"/>
              </a:solidFill>
              <a:effectLst>
                <a:outerShdw blurRad="38100" dist="38100" dir="2700000" algn="tl">
                  <a:srgbClr val="000000">
                    <a:alpha val="43137"/>
                  </a:srgbClr>
                </a:outerShdw>
              </a:effectLst>
              <a:ea typeface="Batang" pitchFamily="18" charset="-127"/>
            </a:endParaRPr>
          </a:p>
        </p:txBody>
      </p:sp>
    </p:spTree>
  </p:cSld>
  <p:clrMap bg1="lt1" tx1="dk1" bg2="lt2" tx2="dk2" accent1="accent1" accent2="accent2" accent3="accent3" accent4="accent4" accent5="accent5" accent6="accent6" hlink="hlink" folHlink="folHlink"/>
  <p:sldLayoutIdLst>
    <p:sldLayoutId id="2147483758"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9" r:id="rId12"/>
  </p:sldLayoutIdLst>
  <p:hf hdr="0" ftr="0" dt="0"/>
  <p:txStyles>
    <p:titleStyle>
      <a:lvl1pPr algn="l" rtl="0" eaLnBrk="0" fontAlgn="base" hangingPunct="0">
        <a:spcBef>
          <a:spcPct val="0"/>
        </a:spcBef>
        <a:spcAft>
          <a:spcPct val="0"/>
        </a:spcAft>
        <a:defRPr sz="4400" b="0">
          <a:solidFill>
            <a:schemeClr val="bg1"/>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400">
          <a:solidFill>
            <a:srgbClr val="DDDDDD"/>
          </a:solidFill>
          <a:latin typeface="Arial" charset="0"/>
        </a:defRPr>
      </a:lvl2pPr>
      <a:lvl3pPr algn="l" rtl="0" eaLnBrk="0" fontAlgn="base" hangingPunct="0">
        <a:spcBef>
          <a:spcPct val="0"/>
        </a:spcBef>
        <a:spcAft>
          <a:spcPct val="0"/>
        </a:spcAft>
        <a:defRPr sz="4400">
          <a:solidFill>
            <a:srgbClr val="DDDDDD"/>
          </a:solidFill>
          <a:latin typeface="Arial" charset="0"/>
        </a:defRPr>
      </a:lvl3pPr>
      <a:lvl4pPr algn="l" rtl="0" eaLnBrk="0" fontAlgn="base" hangingPunct="0">
        <a:spcBef>
          <a:spcPct val="0"/>
        </a:spcBef>
        <a:spcAft>
          <a:spcPct val="0"/>
        </a:spcAft>
        <a:defRPr sz="4400">
          <a:solidFill>
            <a:srgbClr val="DDDDDD"/>
          </a:solidFill>
          <a:latin typeface="Arial" charset="0"/>
        </a:defRPr>
      </a:lvl4pPr>
      <a:lvl5pPr algn="l" rtl="0" eaLnBrk="0" fontAlgn="base" hangingPunct="0">
        <a:spcBef>
          <a:spcPct val="0"/>
        </a:spcBef>
        <a:spcAft>
          <a:spcPct val="0"/>
        </a:spcAft>
        <a:defRPr sz="4400">
          <a:solidFill>
            <a:srgbClr val="DDDDDD"/>
          </a:solidFill>
          <a:latin typeface="Arial" charset="0"/>
        </a:defRPr>
      </a:lvl5pPr>
      <a:lvl6pPr marL="457200" algn="l" rtl="0" fontAlgn="base">
        <a:spcBef>
          <a:spcPct val="0"/>
        </a:spcBef>
        <a:spcAft>
          <a:spcPct val="0"/>
        </a:spcAft>
        <a:defRPr sz="4400">
          <a:solidFill>
            <a:srgbClr val="DDDDDD"/>
          </a:solidFill>
          <a:latin typeface="Arial" charset="0"/>
        </a:defRPr>
      </a:lvl6pPr>
      <a:lvl7pPr marL="914400" algn="l" rtl="0" fontAlgn="base">
        <a:spcBef>
          <a:spcPct val="0"/>
        </a:spcBef>
        <a:spcAft>
          <a:spcPct val="0"/>
        </a:spcAft>
        <a:defRPr sz="4400">
          <a:solidFill>
            <a:srgbClr val="DDDDDD"/>
          </a:solidFill>
          <a:latin typeface="Arial" charset="0"/>
        </a:defRPr>
      </a:lvl7pPr>
      <a:lvl8pPr marL="1371600" algn="l" rtl="0" fontAlgn="base">
        <a:spcBef>
          <a:spcPct val="0"/>
        </a:spcBef>
        <a:spcAft>
          <a:spcPct val="0"/>
        </a:spcAft>
        <a:defRPr sz="4400">
          <a:solidFill>
            <a:srgbClr val="DDDDDD"/>
          </a:solidFill>
          <a:latin typeface="Arial" charset="0"/>
        </a:defRPr>
      </a:lvl8pPr>
      <a:lvl9pPr marL="1828800" algn="l" rtl="0" fontAlgn="base">
        <a:spcBef>
          <a:spcPct val="0"/>
        </a:spcBef>
        <a:spcAft>
          <a:spcPct val="0"/>
        </a:spcAft>
        <a:defRPr sz="4400">
          <a:solidFill>
            <a:srgbClr val="DDDDDD"/>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bankmycell.com/blog/number-of-mobile-apps-worldwide"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virginia.service-now.com/its?id=itsweb_kb_article&amp;sys_id=75e70054dbb553404f32fb671d9619d5" TargetMode="External"/><Relationship Id="rId2" Type="http://schemas.openxmlformats.org/officeDocument/2006/relationships/hyperlink" Target="https://github.com/vavkamil/awesome-bugbounty-tools?tab=readme-ov-file"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76200" y="1981200"/>
            <a:ext cx="9296400" cy="1524000"/>
          </a:xfrm>
        </p:spPr>
        <p:txBody>
          <a:bodyPr/>
          <a:lstStyle/>
          <a:p>
            <a:pPr eaLnBrk="1" hangingPunct="1"/>
            <a:r>
              <a:rPr lang="tr-TR" altLang="en-US" sz="3600" dirty="0"/>
              <a:t>CSE473</a:t>
            </a:r>
            <a:r>
              <a:rPr lang="en-US" altLang="en-US" sz="3600" dirty="0"/>
              <a:t> – </a:t>
            </a:r>
            <a:r>
              <a:rPr lang="tr-TR" altLang="en-US" sz="3600" dirty="0"/>
              <a:t>Network </a:t>
            </a:r>
            <a:r>
              <a:rPr lang="tr-TR" altLang="en-US" sz="3600" dirty="0" err="1"/>
              <a:t>and</a:t>
            </a:r>
            <a:r>
              <a:rPr lang="tr-TR" altLang="en-US" sz="3600" dirty="0"/>
              <a:t> </a:t>
            </a:r>
            <a:r>
              <a:rPr lang="en-US" altLang="en-US" sz="3600" dirty="0"/>
              <a:t>Information </a:t>
            </a:r>
            <a:r>
              <a:rPr lang="tr-TR" altLang="en-US" sz="3600" dirty="0"/>
              <a:t>Security</a:t>
            </a:r>
          </a:p>
        </p:txBody>
      </p:sp>
      <p:sp>
        <p:nvSpPr>
          <p:cNvPr id="5123" name="Rectangle 3"/>
          <p:cNvSpPr>
            <a:spLocks noGrp="1" noChangeArrowheads="1"/>
          </p:cNvSpPr>
          <p:nvPr>
            <p:ph type="subTitle" idx="1"/>
          </p:nvPr>
        </p:nvSpPr>
        <p:spPr>
          <a:xfrm>
            <a:off x="1295400" y="3200400"/>
            <a:ext cx="6400800" cy="3429000"/>
          </a:xfrm>
        </p:spPr>
        <p:txBody>
          <a:bodyPr/>
          <a:lstStyle/>
          <a:p>
            <a:pPr eaLnBrk="1" hangingPunct="1">
              <a:lnSpc>
                <a:spcPct val="80000"/>
              </a:lnSpc>
            </a:pPr>
            <a:endParaRPr lang="en-US" altLang="en-US" sz="2000" b="1" dirty="0"/>
          </a:p>
          <a:p>
            <a:pPr eaLnBrk="1" hangingPunct="1">
              <a:lnSpc>
                <a:spcPct val="80000"/>
              </a:lnSpc>
            </a:pPr>
            <a:r>
              <a:rPr lang="en-US" altLang="en-US" sz="2000" b="1" dirty="0"/>
              <a:t>Penetration Testing / Ethical Hacking</a:t>
            </a:r>
            <a:endParaRPr lang="tr-TR" altLang="en-US" sz="2000" b="1" dirty="0"/>
          </a:p>
          <a:p>
            <a:pPr eaLnBrk="1" hangingPunct="1">
              <a:lnSpc>
                <a:spcPct val="80000"/>
              </a:lnSpc>
            </a:pPr>
            <a:endParaRPr lang="tr-TR" altLang="en-US" sz="1400" dirty="0"/>
          </a:p>
          <a:p>
            <a:pPr eaLnBrk="1" hangingPunct="1">
              <a:lnSpc>
                <a:spcPct val="80000"/>
              </a:lnSpc>
            </a:pPr>
            <a:endParaRPr lang="tr-TR" altLang="en-US" sz="1400" dirty="0"/>
          </a:p>
          <a:p>
            <a:pPr eaLnBrk="1" hangingPunct="1">
              <a:lnSpc>
                <a:spcPct val="80000"/>
              </a:lnSpc>
            </a:pPr>
            <a:r>
              <a:rPr lang="tr-TR" altLang="en-US" sz="2000" b="1" dirty="0"/>
              <a:t>19010426</a:t>
            </a:r>
            <a:r>
              <a:rPr lang="en-US" altLang="en-US" sz="2000" b="1" dirty="0"/>
              <a:t>46 Mert </a:t>
            </a:r>
            <a:r>
              <a:rPr lang="en-US" altLang="en-US" sz="2000" b="1" dirty="0" err="1"/>
              <a:t>Gürşimşir</a:t>
            </a:r>
            <a:endParaRPr lang="tr-TR" altLang="en-US" sz="2000" b="1" dirty="0"/>
          </a:p>
          <a:p>
            <a:pPr eaLnBrk="1" hangingPunct="1">
              <a:lnSpc>
                <a:spcPct val="80000"/>
              </a:lnSpc>
            </a:pPr>
            <a:endParaRPr lang="tr-TR" altLang="en-US" sz="2000" b="1" dirty="0"/>
          </a:p>
          <a:p>
            <a:pPr eaLnBrk="1" hangingPunct="1">
              <a:lnSpc>
                <a:spcPct val="80000"/>
              </a:lnSpc>
            </a:pPr>
            <a:endParaRPr lang="tr-TR" altLang="en-US" sz="2000" b="1" dirty="0"/>
          </a:p>
          <a:p>
            <a:pPr eaLnBrk="1" hangingPunct="1">
              <a:lnSpc>
                <a:spcPct val="80000"/>
              </a:lnSpc>
            </a:pPr>
            <a:endParaRPr lang="tr-TR" altLang="en-US" sz="2000" b="1" dirty="0"/>
          </a:p>
          <a:p>
            <a:pPr eaLnBrk="1" hangingPunct="1">
              <a:lnSpc>
                <a:spcPct val="80000"/>
              </a:lnSpc>
            </a:pPr>
            <a:endParaRPr lang="tr-TR" altLang="en-US" sz="2000" b="1" dirty="0"/>
          </a:p>
          <a:p>
            <a:pPr eaLnBrk="1" hangingPunct="1">
              <a:lnSpc>
                <a:spcPct val="80000"/>
              </a:lnSpc>
            </a:pPr>
            <a:endParaRPr lang="tr-TR" altLang="en-US" sz="2000" b="1" dirty="0"/>
          </a:p>
          <a:p>
            <a:pPr eaLnBrk="1" hangingPunct="1">
              <a:lnSpc>
                <a:spcPct val="80000"/>
              </a:lnSpc>
            </a:pPr>
            <a:r>
              <a:rPr lang="tr-TR" altLang="en-US" sz="1800" b="1" dirty="0"/>
              <a:t>May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3A4DF06-17AF-8E81-D077-A4C38270B77C}"/>
              </a:ext>
            </a:extLst>
          </p:cNvPr>
          <p:cNvSpPr>
            <a:spLocks noGrp="1"/>
          </p:cNvSpPr>
          <p:nvPr>
            <p:ph type="sldNum" sz="quarter" idx="10"/>
          </p:nvPr>
        </p:nvSpPr>
        <p:spPr/>
        <p:txBody>
          <a:bodyPr/>
          <a:lstStyle/>
          <a:p>
            <a:fld id="{B0E408D4-2E9F-4A26-A3CA-FB0C52E2551E}" type="slidenum">
              <a:rPr lang="tr-TR" altLang="en-US" smtClean="0"/>
              <a:pPr/>
              <a:t>10</a:t>
            </a:fld>
            <a:endParaRPr lang="tr-TR" altLang="en-US"/>
          </a:p>
        </p:txBody>
      </p:sp>
      <p:sp>
        <p:nvSpPr>
          <p:cNvPr id="6" name="Başlık 1">
            <a:extLst>
              <a:ext uri="{FF2B5EF4-FFF2-40B4-BE49-F238E27FC236}">
                <a16:creationId xmlns:a16="http://schemas.microsoft.com/office/drawing/2014/main" id="{9EA07F7B-AAFE-B6D8-0D72-69C77B09DD8E}"/>
              </a:ext>
            </a:extLst>
          </p:cNvPr>
          <p:cNvSpPr>
            <a:spLocks noGrp="1"/>
          </p:cNvSpPr>
          <p:nvPr>
            <p:ph type="title"/>
          </p:nvPr>
        </p:nvSpPr>
        <p:spPr>
          <a:xfrm>
            <a:off x="152400" y="106363"/>
            <a:ext cx="7848600" cy="579437"/>
          </a:xfrm>
        </p:spPr>
        <p:txBody>
          <a:bodyPr vert="horz" wrap="square" lIns="91440" tIns="45720" rIns="91440" bIns="45720" numCol="1" anchor="ctr" anchorCtr="0" compatLnSpc="1">
            <a:prstTxWarp prst="textNoShape">
              <a:avLst/>
            </a:prstTxWarp>
            <a:normAutofit/>
          </a:bodyPr>
          <a:lstStyle/>
          <a:p>
            <a:pPr>
              <a:lnSpc>
                <a:spcPct val="90000"/>
              </a:lnSpc>
            </a:pPr>
            <a:r>
              <a:rPr lang="en-US" sz="2400" b="0" dirty="0">
                <a:effectLst>
                  <a:outerShdw blurRad="38100" dist="38100" dir="2700000" algn="tl">
                    <a:srgbClr val="000000">
                      <a:alpha val="43137"/>
                    </a:srgbClr>
                  </a:outerShdw>
                </a:effectLst>
                <a:latin typeface="+mj-lt"/>
                <a:ea typeface="+mj-ea"/>
                <a:cs typeface="+mj-cs"/>
              </a:rPr>
              <a:t>AUTOMATED SOURCE CODE SCANNING</a:t>
            </a:r>
            <a:endParaRPr lang="tr-TR" sz="2400" b="0" dirty="0">
              <a:effectLst>
                <a:outerShdw blurRad="38100" dist="38100" dir="2700000" algn="tl">
                  <a:srgbClr val="000000">
                    <a:alpha val="43137"/>
                  </a:srgbClr>
                </a:outerShdw>
              </a:effectLst>
              <a:latin typeface="+mj-lt"/>
              <a:ea typeface="+mj-ea"/>
              <a:cs typeface="+mj-cs"/>
            </a:endParaRPr>
          </a:p>
        </p:txBody>
      </p:sp>
      <p:sp>
        <p:nvSpPr>
          <p:cNvPr id="7" name="Metin kutusu 10">
            <a:extLst>
              <a:ext uri="{FF2B5EF4-FFF2-40B4-BE49-F238E27FC236}">
                <a16:creationId xmlns:a16="http://schemas.microsoft.com/office/drawing/2014/main" id="{34453BB3-BAAD-CEE1-68DB-9F812FD71864}"/>
              </a:ext>
            </a:extLst>
          </p:cNvPr>
          <p:cNvSpPr txBox="1"/>
          <p:nvPr/>
        </p:nvSpPr>
        <p:spPr bwMode="auto">
          <a:xfrm>
            <a:off x="152400" y="914400"/>
            <a:ext cx="8763000" cy="5410200"/>
          </a:xfrm>
          <a:prstGeom prst="rect">
            <a:avLst/>
          </a:prstGeom>
          <a:noFill/>
          <a:ln>
            <a:noFill/>
          </a:ln>
        </p:spPr>
        <p:txBody>
          <a:bodyPr vert="horz" wrap="square" lIns="91440" tIns="45720" rIns="91440" bIns="45720" numCol="1" anchor="t" anchorCtr="0" compatLnSpc="1">
            <a:prstTxWarp prst="textNoShape">
              <a:avLst/>
            </a:prstTxWarp>
            <a:normAutofit/>
          </a:bodyPr>
          <a:lstStyle/>
          <a:p>
            <a:pPr marL="0" lvl="1" algn="just">
              <a:lnSpc>
                <a:spcPct val="90000"/>
              </a:lnSpc>
              <a:spcBef>
                <a:spcPct val="20000"/>
              </a:spcBef>
            </a:pPr>
            <a:r>
              <a:rPr lang="en-US" dirty="0">
                <a:latin typeface="Consolas" panose="020B0609020204030204" pitchFamily="49" charset="0"/>
              </a:rPr>
              <a:t>Static Application Security Testing (SAST) tools purport to assist developers in detecting security issues in source code. These tools typically use rule-based approaches to scan source code for security vulnerabilities. </a:t>
            </a:r>
          </a:p>
          <a:p>
            <a:pPr marL="0" lvl="1" algn="just">
              <a:lnSpc>
                <a:spcPct val="90000"/>
              </a:lnSpc>
              <a:spcBef>
                <a:spcPct val="20000"/>
              </a:spcBef>
            </a:pPr>
            <a:endParaRPr lang="en-US" dirty="0">
              <a:latin typeface="Consolas" panose="020B0609020204030204" pitchFamily="49" charset="0"/>
            </a:endParaRPr>
          </a:p>
          <a:p>
            <a:pPr marL="0" lvl="1" algn="just">
              <a:lnSpc>
                <a:spcPct val="90000"/>
              </a:lnSpc>
              <a:spcBef>
                <a:spcPct val="20000"/>
              </a:spcBef>
            </a:pPr>
            <a:r>
              <a:rPr lang="en-US" dirty="0">
                <a:latin typeface="Consolas" panose="020B0609020204030204" pitchFamily="49" charset="0"/>
              </a:rPr>
              <a:t>These tools are ideal for early development security with high privacy and integration with DevOps. They scan the source code to detect security vulnerabilities.</a:t>
            </a:r>
            <a:endParaRPr lang="tr-TR" dirty="0">
              <a:latin typeface="Consolas" panose="020B0609020204030204" pitchFamily="49" charset="0"/>
            </a:endParaRPr>
          </a:p>
        </p:txBody>
      </p:sp>
      <p:pic>
        <p:nvPicPr>
          <p:cNvPr id="8194" name="Picture 2" descr="Emre Can Vural LinkedIn'de: Statik Uygulama Güvenlik Testi (SAST) Nedir? -  Emre Can Vural">
            <a:extLst>
              <a:ext uri="{FF2B5EF4-FFF2-40B4-BE49-F238E27FC236}">
                <a16:creationId xmlns:a16="http://schemas.microsoft.com/office/drawing/2014/main" id="{4444C6E2-E3FB-281D-8409-1636439579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276600"/>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786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CA145FA-43B4-E289-1FC3-B109F284DEA1}"/>
              </a:ext>
            </a:extLst>
          </p:cNvPr>
          <p:cNvSpPr>
            <a:spLocks noGrp="1"/>
          </p:cNvSpPr>
          <p:nvPr>
            <p:ph type="sldNum" sz="quarter" idx="10"/>
          </p:nvPr>
        </p:nvSpPr>
        <p:spPr/>
        <p:txBody>
          <a:bodyPr/>
          <a:lstStyle/>
          <a:p>
            <a:fld id="{B0E408D4-2E9F-4A26-A3CA-FB0C52E2551E}" type="slidenum">
              <a:rPr lang="tr-TR" altLang="en-US" smtClean="0"/>
              <a:pPr/>
              <a:t>11</a:t>
            </a:fld>
            <a:endParaRPr lang="tr-TR" altLang="en-US"/>
          </a:p>
        </p:txBody>
      </p:sp>
      <p:sp>
        <p:nvSpPr>
          <p:cNvPr id="6" name="Başlık 1">
            <a:extLst>
              <a:ext uri="{FF2B5EF4-FFF2-40B4-BE49-F238E27FC236}">
                <a16:creationId xmlns:a16="http://schemas.microsoft.com/office/drawing/2014/main" id="{41D5D6AC-83D6-B56B-1525-08CE239BEEB5}"/>
              </a:ext>
            </a:extLst>
          </p:cNvPr>
          <p:cNvSpPr>
            <a:spLocks noGrp="1"/>
          </p:cNvSpPr>
          <p:nvPr>
            <p:ph type="title"/>
          </p:nvPr>
        </p:nvSpPr>
        <p:spPr>
          <a:xfrm>
            <a:off x="152400" y="106363"/>
            <a:ext cx="7848600" cy="579437"/>
          </a:xfrm>
        </p:spPr>
        <p:txBody>
          <a:bodyPr vert="horz" wrap="square" lIns="91440" tIns="45720" rIns="91440" bIns="45720" numCol="1" anchor="ctr" anchorCtr="0" compatLnSpc="1">
            <a:prstTxWarp prst="textNoShape">
              <a:avLst/>
            </a:prstTxWarp>
            <a:normAutofit/>
          </a:bodyPr>
          <a:lstStyle/>
          <a:p>
            <a:pPr>
              <a:lnSpc>
                <a:spcPct val="90000"/>
              </a:lnSpc>
            </a:pPr>
            <a:r>
              <a:rPr lang="en-US" sz="2400" b="0" dirty="0">
                <a:effectLst>
                  <a:outerShdw blurRad="38100" dist="38100" dir="2700000" algn="tl">
                    <a:srgbClr val="000000">
                      <a:alpha val="43137"/>
                    </a:srgbClr>
                  </a:outerShdw>
                </a:effectLst>
                <a:latin typeface="+mj-lt"/>
                <a:ea typeface="+mj-ea"/>
                <a:cs typeface="+mj-cs"/>
              </a:rPr>
              <a:t>AUTOMATED SOURCE CODE SCANNING</a:t>
            </a:r>
            <a:endParaRPr lang="tr-TR" sz="2400" b="0" dirty="0">
              <a:effectLst>
                <a:outerShdw blurRad="38100" dist="38100" dir="2700000" algn="tl">
                  <a:srgbClr val="000000">
                    <a:alpha val="43137"/>
                  </a:srgbClr>
                </a:outerShdw>
              </a:effectLst>
              <a:latin typeface="+mj-lt"/>
              <a:ea typeface="+mj-ea"/>
              <a:cs typeface="+mj-cs"/>
            </a:endParaRPr>
          </a:p>
        </p:txBody>
      </p:sp>
      <p:pic>
        <p:nvPicPr>
          <p:cNvPr id="7" name="Picture 6" descr="Fortify Static Code Analyzer And Family Reporting: Basic Statistics">
            <a:extLst>
              <a:ext uri="{FF2B5EF4-FFF2-40B4-BE49-F238E27FC236}">
                <a16:creationId xmlns:a16="http://schemas.microsoft.com/office/drawing/2014/main" id="{23B20318-71A8-B4BD-9AE1-71DFBB6796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1401" y="1207231"/>
            <a:ext cx="7261198" cy="4443537"/>
          </a:xfrm>
          <a:prstGeom prst="rect">
            <a:avLst/>
          </a:prstGeom>
          <a:noFill/>
          <a:ln>
            <a:solidFill>
              <a:schemeClr val="tx1"/>
            </a:solidFill>
          </a:ln>
        </p:spPr>
      </p:pic>
    </p:spTree>
    <p:extLst>
      <p:ext uri="{BB962C8B-B14F-4D97-AF65-F5344CB8AC3E}">
        <p14:creationId xmlns:p14="http://schemas.microsoft.com/office/powerpoint/2010/main" val="2544343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3A4DF06-17AF-8E81-D077-A4C38270B77C}"/>
              </a:ext>
            </a:extLst>
          </p:cNvPr>
          <p:cNvSpPr>
            <a:spLocks noGrp="1"/>
          </p:cNvSpPr>
          <p:nvPr>
            <p:ph type="sldNum" sz="quarter" idx="10"/>
          </p:nvPr>
        </p:nvSpPr>
        <p:spPr/>
        <p:txBody>
          <a:bodyPr/>
          <a:lstStyle/>
          <a:p>
            <a:fld id="{B0E408D4-2E9F-4A26-A3CA-FB0C52E2551E}" type="slidenum">
              <a:rPr lang="tr-TR" altLang="en-US" smtClean="0"/>
              <a:pPr/>
              <a:t>12</a:t>
            </a:fld>
            <a:endParaRPr lang="tr-TR" altLang="en-US"/>
          </a:p>
        </p:txBody>
      </p:sp>
      <p:sp>
        <p:nvSpPr>
          <p:cNvPr id="6" name="Başlık 1">
            <a:extLst>
              <a:ext uri="{FF2B5EF4-FFF2-40B4-BE49-F238E27FC236}">
                <a16:creationId xmlns:a16="http://schemas.microsoft.com/office/drawing/2014/main" id="{9EA07F7B-AAFE-B6D8-0D72-69C77B09DD8E}"/>
              </a:ext>
            </a:extLst>
          </p:cNvPr>
          <p:cNvSpPr>
            <a:spLocks noGrp="1"/>
          </p:cNvSpPr>
          <p:nvPr>
            <p:ph type="title"/>
          </p:nvPr>
        </p:nvSpPr>
        <p:spPr>
          <a:xfrm>
            <a:off x="152400" y="106363"/>
            <a:ext cx="7848600" cy="579437"/>
          </a:xfrm>
        </p:spPr>
        <p:txBody>
          <a:bodyPr vert="horz" wrap="square" lIns="91440" tIns="45720" rIns="91440" bIns="45720" numCol="1" anchor="ctr" anchorCtr="0" compatLnSpc="1">
            <a:prstTxWarp prst="textNoShape">
              <a:avLst/>
            </a:prstTxWarp>
            <a:normAutofit/>
          </a:bodyPr>
          <a:lstStyle/>
          <a:p>
            <a:pPr>
              <a:lnSpc>
                <a:spcPct val="90000"/>
              </a:lnSpc>
            </a:pPr>
            <a:r>
              <a:rPr lang="en-US" sz="2400" b="0" dirty="0">
                <a:effectLst>
                  <a:outerShdw blurRad="38100" dist="38100" dir="2700000" algn="tl">
                    <a:srgbClr val="000000">
                      <a:alpha val="43137"/>
                    </a:srgbClr>
                  </a:outerShdw>
                </a:effectLst>
                <a:latin typeface="+mj-lt"/>
                <a:ea typeface="+mj-ea"/>
                <a:cs typeface="+mj-cs"/>
              </a:rPr>
              <a:t>ADVANCED WEB APPLICATION TESTING TOOLS</a:t>
            </a:r>
            <a:endParaRPr lang="tr-TR" sz="2400" b="0" dirty="0">
              <a:effectLst>
                <a:outerShdw blurRad="38100" dist="38100" dir="2700000" algn="tl">
                  <a:srgbClr val="000000">
                    <a:alpha val="43137"/>
                  </a:srgbClr>
                </a:outerShdw>
              </a:effectLst>
              <a:latin typeface="+mj-lt"/>
              <a:ea typeface="+mj-ea"/>
              <a:cs typeface="+mj-cs"/>
            </a:endParaRPr>
          </a:p>
        </p:txBody>
      </p:sp>
      <p:sp>
        <p:nvSpPr>
          <p:cNvPr id="7" name="Metin kutusu 10">
            <a:extLst>
              <a:ext uri="{FF2B5EF4-FFF2-40B4-BE49-F238E27FC236}">
                <a16:creationId xmlns:a16="http://schemas.microsoft.com/office/drawing/2014/main" id="{34453BB3-BAAD-CEE1-68DB-9F812FD71864}"/>
              </a:ext>
            </a:extLst>
          </p:cNvPr>
          <p:cNvSpPr txBox="1"/>
          <p:nvPr/>
        </p:nvSpPr>
        <p:spPr bwMode="auto">
          <a:xfrm>
            <a:off x="152400" y="914400"/>
            <a:ext cx="8763000" cy="5410200"/>
          </a:xfrm>
          <a:prstGeom prst="rect">
            <a:avLst/>
          </a:prstGeom>
          <a:noFill/>
          <a:ln>
            <a:noFill/>
          </a:ln>
        </p:spPr>
        <p:txBody>
          <a:bodyPr vert="horz" wrap="square" lIns="91440" tIns="45720" rIns="91440" bIns="45720" numCol="1" anchor="t" anchorCtr="0" compatLnSpc="1">
            <a:prstTxWarp prst="textNoShape">
              <a:avLst/>
            </a:prstTxWarp>
            <a:normAutofit/>
          </a:bodyPr>
          <a:lstStyle/>
          <a:p>
            <a:pPr marL="0" lvl="1" algn="just">
              <a:lnSpc>
                <a:spcPct val="90000"/>
              </a:lnSpc>
              <a:spcBef>
                <a:spcPct val="20000"/>
              </a:spcBef>
            </a:pPr>
            <a:r>
              <a:rPr lang="en-US" dirty="0">
                <a:latin typeface="Consolas" panose="020B0609020204030204" pitchFamily="49" charset="0"/>
              </a:rPr>
              <a:t>To make penetration tests easily practicable, people in cyber security field are </a:t>
            </a:r>
            <a:r>
              <a:rPr lang="en-US" dirty="0">
                <a:solidFill>
                  <a:srgbClr val="FF0000"/>
                </a:solidFill>
                <a:latin typeface="Consolas" panose="020B0609020204030204" pitchFamily="49" charset="0"/>
              </a:rPr>
              <a:t>studying</a:t>
            </a:r>
            <a:r>
              <a:rPr lang="en-US" dirty="0">
                <a:latin typeface="Consolas" panose="020B0609020204030204" pitchFamily="49" charset="0"/>
              </a:rPr>
              <a:t> new tools. The most popular and mostly used one is the Burp Suite. Security testing has become a vital part of software development in recent times. It helps us to identify vulnerabilities and loopholes in the software system and in turn fix the errors.</a:t>
            </a:r>
          </a:p>
          <a:p>
            <a:pPr marL="0" lvl="1" algn="just">
              <a:lnSpc>
                <a:spcPct val="90000"/>
              </a:lnSpc>
              <a:spcBef>
                <a:spcPct val="20000"/>
              </a:spcBef>
            </a:pPr>
            <a:endParaRPr lang="en-US" dirty="0">
              <a:latin typeface="Consolas" panose="020B0609020204030204" pitchFamily="49" charset="0"/>
            </a:endParaRPr>
          </a:p>
          <a:p>
            <a:pPr marL="0" lvl="1" algn="just">
              <a:lnSpc>
                <a:spcPct val="90000"/>
              </a:lnSpc>
              <a:spcBef>
                <a:spcPct val="20000"/>
              </a:spcBef>
            </a:pPr>
            <a:r>
              <a:rPr lang="en-US" dirty="0">
                <a:latin typeface="Consolas" panose="020B0609020204030204" pitchFamily="49" charset="0"/>
              </a:rPr>
              <a:t>With developing technology, time is very crucial. Therefore security tests should be done faster. Thanks to </a:t>
            </a:r>
            <a:r>
              <a:rPr lang="en-US" dirty="0">
                <a:solidFill>
                  <a:srgbClr val="FF0000"/>
                </a:solidFill>
                <a:latin typeface="Consolas" panose="020B0609020204030204" pitchFamily="49" charset="0"/>
              </a:rPr>
              <a:t>studies</a:t>
            </a:r>
            <a:r>
              <a:rPr lang="en-US" dirty="0">
                <a:latin typeface="Consolas" panose="020B0609020204030204" pitchFamily="49" charset="0"/>
              </a:rPr>
              <a:t>, penetration tests are being more efficient as well as being faster. Automated testing provides this approach. </a:t>
            </a:r>
          </a:p>
          <a:p>
            <a:pPr marL="0" lvl="1" algn="just">
              <a:lnSpc>
                <a:spcPct val="90000"/>
              </a:lnSpc>
              <a:spcBef>
                <a:spcPct val="20000"/>
              </a:spcBef>
            </a:pPr>
            <a:endParaRPr lang="en-US" dirty="0">
              <a:latin typeface="Consolas" panose="020B0609020204030204" pitchFamily="49" charset="0"/>
            </a:endParaRPr>
          </a:p>
          <a:p>
            <a:pPr marL="0" lvl="1" algn="just">
              <a:lnSpc>
                <a:spcPct val="90000"/>
              </a:lnSpc>
              <a:spcBef>
                <a:spcPct val="20000"/>
              </a:spcBef>
            </a:pPr>
            <a:endParaRPr lang="tr-TR" dirty="0">
              <a:latin typeface="Consolas" panose="020B0609020204030204" pitchFamily="49" charset="0"/>
            </a:endParaRPr>
          </a:p>
        </p:txBody>
      </p:sp>
      <p:pic>
        <p:nvPicPr>
          <p:cNvPr id="9222" name="Picture 6" descr="What is Penetration Testing? How often your business need it? | Rhyno">
            <a:extLst>
              <a:ext uri="{FF2B5EF4-FFF2-40B4-BE49-F238E27FC236}">
                <a16:creationId xmlns:a16="http://schemas.microsoft.com/office/drawing/2014/main" id="{9432CEED-E80F-9DDC-6374-A28527937D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89888" y="4114800"/>
            <a:ext cx="6288024" cy="2099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205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3A4DF06-17AF-8E81-D077-A4C38270B77C}"/>
              </a:ext>
            </a:extLst>
          </p:cNvPr>
          <p:cNvSpPr>
            <a:spLocks noGrp="1"/>
          </p:cNvSpPr>
          <p:nvPr>
            <p:ph type="sldNum" sz="quarter" idx="10"/>
          </p:nvPr>
        </p:nvSpPr>
        <p:spPr/>
        <p:txBody>
          <a:bodyPr/>
          <a:lstStyle/>
          <a:p>
            <a:fld id="{B0E408D4-2E9F-4A26-A3CA-FB0C52E2551E}" type="slidenum">
              <a:rPr lang="tr-TR" altLang="en-US" smtClean="0"/>
              <a:pPr/>
              <a:t>13</a:t>
            </a:fld>
            <a:endParaRPr lang="tr-TR" altLang="en-US"/>
          </a:p>
        </p:txBody>
      </p:sp>
      <p:sp>
        <p:nvSpPr>
          <p:cNvPr id="6" name="Başlık 1">
            <a:extLst>
              <a:ext uri="{FF2B5EF4-FFF2-40B4-BE49-F238E27FC236}">
                <a16:creationId xmlns:a16="http://schemas.microsoft.com/office/drawing/2014/main" id="{9EA07F7B-AAFE-B6D8-0D72-69C77B09DD8E}"/>
              </a:ext>
            </a:extLst>
          </p:cNvPr>
          <p:cNvSpPr>
            <a:spLocks noGrp="1"/>
          </p:cNvSpPr>
          <p:nvPr>
            <p:ph type="title"/>
          </p:nvPr>
        </p:nvSpPr>
        <p:spPr>
          <a:xfrm>
            <a:off x="152400" y="106363"/>
            <a:ext cx="7848600" cy="579437"/>
          </a:xfrm>
        </p:spPr>
        <p:txBody>
          <a:bodyPr vert="horz" wrap="square" lIns="91440" tIns="45720" rIns="91440" bIns="45720" numCol="1" anchor="ctr" anchorCtr="0" compatLnSpc="1">
            <a:prstTxWarp prst="textNoShape">
              <a:avLst/>
            </a:prstTxWarp>
            <a:normAutofit/>
          </a:bodyPr>
          <a:lstStyle/>
          <a:p>
            <a:pPr>
              <a:lnSpc>
                <a:spcPct val="90000"/>
              </a:lnSpc>
            </a:pPr>
            <a:r>
              <a:rPr lang="en-US" sz="2400" b="0" dirty="0">
                <a:effectLst>
                  <a:outerShdw blurRad="38100" dist="38100" dir="2700000" algn="tl">
                    <a:srgbClr val="000000">
                      <a:alpha val="43137"/>
                    </a:srgbClr>
                  </a:outerShdw>
                </a:effectLst>
                <a:latin typeface="+mj-lt"/>
                <a:ea typeface="+mj-ea"/>
                <a:cs typeface="+mj-cs"/>
              </a:rPr>
              <a:t>ADVANCED WEB APPLICATION TESTING TOOLS</a:t>
            </a:r>
            <a:endParaRPr lang="tr-TR" sz="2400" b="0" dirty="0">
              <a:effectLst>
                <a:outerShdw blurRad="38100" dist="38100" dir="2700000" algn="tl">
                  <a:srgbClr val="000000">
                    <a:alpha val="43137"/>
                  </a:srgbClr>
                </a:outerShdw>
              </a:effectLst>
              <a:latin typeface="+mj-lt"/>
              <a:ea typeface="+mj-ea"/>
              <a:cs typeface="+mj-cs"/>
            </a:endParaRPr>
          </a:p>
        </p:txBody>
      </p:sp>
      <p:pic>
        <p:nvPicPr>
          <p:cNvPr id="2" name="Picture 1" descr="A computer code with text&#10;&#10;Description automatically generated with medium confidence">
            <a:extLst>
              <a:ext uri="{FF2B5EF4-FFF2-40B4-BE49-F238E27FC236}">
                <a16:creationId xmlns:a16="http://schemas.microsoft.com/office/drawing/2014/main" id="{05089E81-AC18-CF3D-990A-89352C92BB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6877" y="2133600"/>
            <a:ext cx="6854123" cy="2590800"/>
          </a:xfrm>
          <a:prstGeom prst="rect">
            <a:avLst/>
          </a:prstGeom>
          <a:noFill/>
          <a:ln>
            <a:solidFill>
              <a:schemeClr val="tx1"/>
            </a:solidFill>
          </a:ln>
        </p:spPr>
      </p:pic>
    </p:spTree>
    <p:extLst>
      <p:ext uri="{BB962C8B-B14F-4D97-AF65-F5344CB8AC3E}">
        <p14:creationId xmlns:p14="http://schemas.microsoft.com/office/powerpoint/2010/main" val="583157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3A4DF06-17AF-8E81-D077-A4C38270B77C}"/>
              </a:ext>
            </a:extLst>
          </p:cNvPr>
          <p:cNvSpPr>
            <a:spLocks noGrp="1"/>
          </p:cNvSpPr>
          <p:nvPr>
            <p:ph type="sldNum" sz="quarter" idx="10"/>
          </p:nvPr>
        </p:nvSpPr>
        <p:spPr/>
        <p:txBody>
          <a:bodyPr/>
          <a:lstStyle/>
          <a:p>
            <a:fld id="{B0E408D4-2E9F-4A26-A3CA-FB0C52E2551E}" type="slidenum">
              <a:rPr lang="tr-TR" altLang="en-US" smtClean="0"/>
              <a:pPr/>
              <a:t>14</a:t>
            </a:fld>
            <a:endParaRPr lang="tr-TR" altLang="en-US"/>
          </a:p>
        </p:txBody>
      </p:sp>
      <p:sp>
        <p:nvSpPr>
          <p:cNvPr id="6" name="Başlık 1">
            <a:extLst>
              <a:ext uri="{FF2B5EF4-FFF2-40B4-BE49-F238E27FC236}">
                <a16:creationId xmlns:a16="http://schemas.microsoft.com/office/drawing/2014/main" id="{9EA07F7B-AAFE-B6D8-0D72-69C77B09DD8E}"/>
              </a:ext>
            </a:extLst>
          </p:cNvPr>
          <p:cNvSpPr>
            <a:spLocks noGrp="1"/>
          </p:cNvSpPr>
          <p:nvPr>
            <p:ph type="title"/>
          </p:nvPr>
        </p:nvSpPr>
        <p:spPr>
          <a:xfrm>
            <a:off x="152400" y="106363"/>
            <a:ext cx="7848600" cy="579437"/>
          </a:xfrm>
        </p:spPr>
        <p:txBody>
          <a:bodyPr vert="horz" wrap="square" lIns="91440" tIns="45720" rIns="91440" bIns="45720" numCol="1" anchor="ctr" anchorCtr="0" compatLnSpc="1">
            <a:prstTxWarp prst="textNoShape">
              <a:avLst/>
            </a:prstTxWarp>
            <a:normAutofit/>
          </a:bodyPr>
          <a:lstStyle/>
          <a:p>
            <a:pPr>
              <a:lnSpc>
                <a:spcPct val="90000"/>
              </a:lnSpc>
            </a:pPr>
            <a:r>
              <a:rPr lang="en-US" sz="2400" dirty="0"/>
              <a:t>ENHANCED NETWORK SECURITY TOOLS</a:t>
            </a:r>
            <a:endParaRPr lang="tr-TR" sz="2400" b="0" dirty="0">
              <a:effectLst>
                <a:outerShdw blurRad="38100" dist="38100" dir="2700000" algn="tl">
                  <a:srgbClr val="000000">
                    <a:alpha val="43137"/>
                  </a:srgbClr>
                </a:outerShdw>
              </a:effectLst>
              <a:latin typeface="+mj-lt"/>
              <a:ea typeface="+mj-ea"/>
              <a:cs typeface="+mj-cs"/>
            </a:endParaRPr>
          </a:p>
        </p:txBody>
      </p:sp>
      <p:sp>
        <p:nvSpPr>
          <p:cNvPr id="7" name="Metin kutusu 10">
            <a:extLst>
              <a:ext uri="{FF2B5EF4-FFF2-40B4-BE49-F238E27FC236}">
                <a16:creationId xmlns:a16="http://schemas.microsoft.com/office/drawing/2014/main" id="{34453BB3-BAAD-CEE1-68DB-9F812FD71864}"/>
              </a:ext>
            </a:extLst>
          </p:cNvPr>
          <p:cNvSpPr txBox="1"/>
          <p:nvPr/>
        </p:nvSpPr>
        <p:spPr bwMode="auto">
          <a:xfrm>
            <a:off x="18288" y="920496"/>
            <a:ext cx="8763000" cy="5410200"/>
          </a:xfrm>
          <a:prstGeom prst="rect">
            <a:avLst/>
          </a:prstGeom>
          <a:noFill/>
          <a:ln>
            <a:noFill/>
          </a:ln>
        </p:spPr>
        <p:txBody>
          <a:bodyPr vert="horz" wrap="square" lIns="91440" tIns="45720" rIns="91440" bIns="45720" numCol="1" anchor="t" anchorCtr="0" compatLnSpc="1">
            <a:prstTxWarp prst="textNoShape">
              <a:avLst/>
            </a:prstTxWarp>
            <a:normAutofit/>
          </a:bodyPr>
          <a:lstStyle/>
          <a:p>
            <a:pPr marL="0" lvl="1" algn="just">
              <a:lnSpc>
                <a:spcPct val="90000"/>
              </a:lnSpc>
              <a:spcBef>
                <a:spcPct val="20000"/>
              </a:spcBef>
            </a:pPr>
            <a:r>
              <a:rPr lang="en-US" dirty="0">
                <a:latin typeface="Consolas" panose="020B0609020204030204" pitchFamily="49" charset="0"/>
              </a:rPr>
              <a:t>There are methodology steps for the penetration testing. For each of these steps, tools are created with the help of studies in these topics. These tools are designed to scan, identify, and mitigate vulnerabilities in networked systems.</a:t>
            </a:r>
          </a:p>
          <a:p>
            <a:pPr marL="0" lvl="1" algn="just">
              <a:lnSpc>
                <a:spcPct val="90000"/>
              </a:lnSpc>
              <a:spcBef>
                <a:spcPct val="20000"/>
              </a:spcBef>
            </a:pPr>
            <a:endParaRPr lang="en-US" dirty="0">
              <a:latin typeface="Consolas" panose="020B0609020204030204" pitchFamily="49" charset="0"/>
            </a:endParaRPr>
          </a:p>
        </p:txBody>
      </p:sp>
      <p:sp>
        <p:nvSpPr>
          <p:cNvPr id="2" name="Metin kutusu 10">
            <a:extLst>
              <a:ext uri="{FF2B5EF4-FFF2-40B4-BE49-F238E27FC236}">
                <a16:creationId xmlns:a16="http://schemas.microsoft.com/office/drawing/2014/main" id="{9BB45462-76C8-C7FA-ECCB-E8059B53C9AB}"/>
              </a:ext>
            </a:extLst>
          </p:cNvPr>
          <p:cNvSpPr txBox="1"/>
          <p:nvPr/>
        </p:nvSpPr>
        <p:spPr bwMode="auto">
          <a:xfrm>
            <a:off x="18288" y="1981200"/>
            <a:ext cx="3886200" cy="5410200"/>
          </a:xfrm>
          <a:prstGeom prst="rect">
            <a:avLst/>
          </a:prstGeom>
          <a:noFill/>
          <a:ln>
            <a:noFill/>
          </a:ln>
        </p:spPr>
        <p:txBody>
          <a:bodyPr vert="horz" wrap="square" lIns="91440" tIns="45720" rIns="91440" bIns="45720" numCol="1" anchor="t" anchorCtr="0" compatLnSpc="1">
            <a:prstTxWarp prst="textNoShape">
              <a:avLst/>
            </a:prstTxWarp>
            <a:normAutofit/>
          </a:bodyPr>
          <a:lstStyle/>
          <a:p>
            <a:pPr marL="0" lvl="1" algn="just">
              <a:lnSpc>
                <a:spcPct val="90000"/>
              </a:lnSpc>
              <a:spcBef>
                <a:spcPct val="20000"/>
              </a:spcBef>
            </a:pPr>
            <a:endParaRPr lang="en-US" dirty="0">
              <a:latin typeface="Consolas" panose="020B0609020204030204" pitchFamily="49" charset="0"/>
            </a:endParaRPr>
          </a:p>
          <a:p>
            <a:pPr marL="0" lvl="1" algn="just">
              <a:lnSpc>
                <a:spcPct val="90000"/>
              </a:lnSpc>
              <a:spcBef>
                <a:spcPct val="20000"/>
              </a:spcBef>
            </a:pPr>
            <a:r>
              <a:rPr lang="en-US" dirty="0">
                <a:latin typeface="Consolas" panose="020B0609020204030204" pitchFamily="49" charset="0"/>
              </a:rPr>
              <a:t>Example tools that are studied in this field:</a:t>
            </a:r>
          </a:p>
          <a:p>
            <a:pPr marL="285750" lvl="1" indent="-285750" algn="just">
              <a:lnSpc>
                <a:spcPct val="90000"/>
              </a:lnSpc>
              <a:spcBef>
                <a:spcPct val="20000"/>
              </a:spcBef>
              <a:buFont typeface="Arial" panose="020B0604020202020204" pitchFamily="34" charset="0"/>
              <a:buChar char="•"/>
            </a:pPr>
            <a:endParaRPr lang="en-US" dirty="0">
              <a:latin typeface="Consolas" panose="020B0609020204030204" pitchFamily="49" charset="0"/>
            </a:endParaRPr>
          </a:p>
          <a:p>
            <a:pPr marL="285750" lvl="1" indent="-285750" algn="just">
              <a:lnSpc>
                <a:spcPct val="90000"/>
              </a:lnSpc>
              <a:spcBef>
                <a:spcPct val="20000"/>
              </a:spcBef>
              <a:buFont typeface="Arial" panose="020B0604020202020204" pitchFamily="34" charset="0"/>
              <a:buChar char="•"/>
            </a:pPr>
            <a:r>
              <a:rPr lang="en-US" dirty="0">
                <a:latin typeface="Consolas" panose="020B0609020204030204" pitchFamily="49" charset="0"/>
              </a:rPr>
              <a:t>Nmap</a:t>
            </a:r>
          </a:p>
          <a:p>
            <a:pPr marL="285750" lvl="1" indent="-285750" algn="just">
              <a:lnSpc>
                <a:spcPct val="90000"/>
              </a:lnSpc>
              <a:spcBef>
                <a:spcPct val="20000"/>
              </a:spcBef>
              <a:buFont typeface="Arial" panose="020B0604020202020204" pitchFamily="34" charset="0"/>
              <a:buChar char="•"/>
            </a:pPr>
            <a:endParaRPr lang="en-US" dirty="0">
              <a:latin typeface="Consolas" panose="020B0609020204030204" pitchFamily="49" charset="0"/>
            </a:endParaRPr>
          </a:p>
          <a:p>
            <a:pPr marL="285750" lvl="1" indent="-285750" algn="just">
              <a:lnSpc>
                <a:spcPct val="90000"/>
              </a:lnSpc>
              <a:spcBef>
                <a:spcPct val="20000"/>
              </a:spcBef>
              <a:buFont typeface="Arial" panose="020B0604020202020204" pitchFamily="34" charset="0"/>
              <a:buChar char="•"/>
            </a:pPr>
            <a:r>
              <a:rPr lang="en-US" dirty="0" err="1">
                <a:latin typeface="Consolas" panose="020B0609020204030204" pitchFamily="49" charset="0"/>
              </a:rPr>
              <a:t>SQLMap</a:t>
            </a:r>
            <a:endParaRPr lang="en-US" dirty="0">
              <a:latin typeface="Consolas" panose="020B0609020204030204" pitchFamily="49" charset="0"/>
            </a:endParaRPr>
          </a:p>
          <a:p>
            <a:pPr marL="285750" lvl="1" indent="-285750" algn="just">
              <a:lnSpc>
                <a:spcPct val="90000"/>
              </a:lnSpc>
              <a:spcBef>
                <a:spcPct val="20000"/>
              </a:spcBef>
              <a:buFont typeface="Arial" panose="020B0604020202020204" pitchFamily="34" charset="0"/>
              <a:buChar char="•"/>
            </a:pPr>
            <a:endParaRPr lang="en-US" dirty="0">
              <a:latin typeface="Consolas" panose="020B0609020204030204" pitchFamily="49" charset="0"/>
            </a:endParaRPr>
          </a:p>
          <a:p>
            <a:pPr marL="285750" lvl="1" indent="-285750" algn="just">
              <a:lnSpc>
                <a:spcPct val="90000"/>
              </a:lnSpc>
              <a:spcBef>
                <a:spcPct val="20000"/>
              </a:spcBef>
              <a:buFont typeface="Arial" panose="020B0604020202020204" pitchFamily="34" charset="0"/>
              <a:buChar char="•"/>
            </a:pPr>
            <a:r>
              <a:rPr lang="en-US" dirty="0" err="1">
                <a:latin typeface="Consolas" panose="020B0609020204030204" pitchFamily="49" charset="0"/>
              </a:rPr>
              <a:t>Gobuster</a:t>
            </a:r>
            <a:endParaRPr lang="en-US" dirty="0">
              <a:latin typeface="Consolas" panose="020B0609020204030204" pitchFamily="49" charset="0"/>
            </a:endParaRPr>
          </a:p>
          <a:p>
            <a:pPr marL="285750" lvl="1" indent="-285750" algn="just">
              <a:lnSpc>
                <a:spcPct val="90000"/>
              </a:lnSpc>
              <a:spcBef>
                <a:spcPct val="20000"/>
              </a:spcBef>
              <a:buFont typeface="Arial" panose="020B0604020202020204" pitchFamily="34" charset="0"/>
              <a:buChar char="•"/>
            </a:pPr>
            <a:endParaRPr lang="en-US" dirty="0">
              <a:latin typeface="Consolas" panose="020B0609020204030204" pitchFamily="49" charset="0"/>
            </a:endParaRPr>
          </a:p>
          <a:p>
            <a:pPr marL="285750" lvl="1" indent="-285750" algn="just">
              <a:lnSpc>
                <a:spcPct val="90000"/>
              </a:lnSpc>
              <a:spcBef>
                <a:spcPct val="20000"/>
              </a:spcBef>
              <a:buFont typeface="Arial" panose="020B0604020202020204" pitchFamily="34" charset="0"/>
              <a:buChar char="•"/>
            </a:pPr>
            <a:r>
              <a:rPr lang="en-US" dirty="0">
                <a:latin typeface="Consolas" panose="020B0609020204030204" pitchFamily="49" charset="0"/>
              </a:rPr>
              <a:t>Nessus</a:t>
            </a:r>
            <a:endParaRPr lang="tr-TR" dirty="0">
              <a:latin typeface="Consolas" panose="020B0609020204030204" pitchFamily="49" charset="0"/>
            </a:endParaRPr>
          </a:p>
        </p:txBody>
      </p:sp>
      <p:pic>
        <p:nvPicPr>
          <p:cNvPr id="11270" name="Picture 6" descr="How to Build a Business on Ethical Hacking | by Priya Reddy | Lotus Fruit |  Medium">
            <a:extLst>
              <a:ext uri="{FF2B5EF4-FFF2-40B4-BE49-F238E27FC236}">
                <a16:creationId xmlns:a16="http://schemas.microsoft.com/office/drawing/2014/main" id="{06F9434A-0145-5AE6-62F3-CDC9935871A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0604" y="2286000"/>
            <a:ext cx="4826712" cy="3563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017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3A4DF06-17AF-8E81-D077-A4C38270B77C}"/>
              </a:ext>
            </a:extLst>
          </p:cNvPr>
          <p:cNvSpPr>
            <a:spLocks noGrp="1"/>
          </p:cNvSpPr>
          <p:nvPr>
            <p:ph type="sldNum" sz="quarter" idx="10"/>
          </p:nvPr>
        </p:nvSpPr>
        <p:spPr/>
        <p:txBody>
          <a:bodyPr/>
          <a:lstStyle/>
          <a:p>
            <a:fld id="{B0E408D4-2E9F-4A26-A3CA-FB0C52E2551E}" type="slidenum">
              <a:rPr lang="tr-TR" altLang="en-US" smtClean="0"/>
              <a:pPr/>
              <a:t>15</a:t>
            </a:fld>
            <a:endParaRPr lang="tr-TR" altLang="en-US"/>
          </a:p>
        </p:txBody>
      </p:sp>
      <p:sp>
        <p:nvSpPr>
          <p:cNvPr id="6" name="Başlık 1">
            <a:extLst>
              <a:ext uri="{FF2B5EF4-FFF2-40B4-BE49-F238E27FC236}">
                <a16:creationId xmlns:a16="http://schemas.microsoft.com/office/drawing/2014/main" id="{9EA07F7B-AAFE-B6D8-0D72-69C77B09DD8E}"/>
              </a:ext>
            </a:extLst>
          </p:cNvPr>
          <p:cNvSpPr>
            <a:spLocks noGrp="1"/>
          </p:cNvSpPr>
          <p:nvPr>
            <p:ph type="title"/>
          </p:nvPr>
        </p:nvSpPr>
        <p:spPr>
          <a:xfrm>
            <a:off x="152400" y="106363"/>
            <a:ext cx="7848600" cy="579437"/>
          </a:xfrm>
        </p:spPr>
        <p:txBody>
          <a:bodyPr vert="horz" wrap="square" lIns="91440" tIns="45720" rIns="91440" bIns="45720" numCol="1" anchor="ctr" anchorCtr="0" compatLnSpc="1">
            <a:prstTxWarp prst="textNoShape">
              <a:avLst/>
            </a:prstTxWarp>
            <a:normAutofit/>
          </a:bodyPr>
          <a:lstStyle/>
          <a:p>
            <a:pPr>
              <a:lnSpc>
                <a:spcPct val="90000"/>
              </a:lnSpc>
            </a:pPr>
            <a:r>
              <a:rPr lang="en-US" sz="2400" dirty="0"/>
              <a:t>MOBILE APPLICATION SECURITY</a:t>
            </a:r>
            <a:endParaRPr lang="tr-TR" sz="2400" b="0" dirty="0">
              <a:effectLst>
                <a:outerShdw blurRad="38100" dist="38100" dir="2700000" algn="tl">
                  <a:srgbClr val="000000">
                    <a:alpha val="43137"/>
                  </a:srgbClr>
                </a:outerShdw>
              </a:effectLst>
              <a:latin typeface="+mj-lt"/>
              <a:ea typeface="+mj-ea"/>
              <a:cs typeface="+mj-cs"/>
            </a:endParaRPr>
          </a:p>
        </p:txBody>
      </p:sp>
      <p:sp>
        <p:nvSpPr>
          <p:cNvPr id="7" name="Metin kutusu 10">
            <a:extLst>
              <a:ext uri="{FF2B5EF4-FFF2-40B4-BE49-F238E27FC236}">
                <a16:creationId xmlns:a16="http://schemas.microsoft.com/office/drawing/2014/main" id="{34453BB3-BAAD-CEE1-68DB-9F812FD71864}"/>
              </a:ext>
            </a:extLst>
          </p:cNvPr>
          <p:cNvSpPr txBox="1"/>
          <p:nvPr/>
        </p:nvSpPr>
        <p:spPr bwMode="auto">
          <a:xfrm>
            <a:off x="152400" y="914400"/>
            <a:ext cx="8763000" cy="5410200"/>
          </a:xfrm>
          <a:prstGeom prst="rect">
            <a:avLst/>
          </a:prstGeom>
          <a:noFill/>
          <a:ln>
            <a:noFill/>
          </a:ln>
        </p:spPr>
        <p:txBody>
          <a:bodyPr vert="horz" wrap="square" lIns="91440" tIns="45720" rIns="91440" bIns="45720" numCol="1" anchor="t" anchorCtr="0" compatLnSpc="1">
            <a:prstTxWarp prst="textNoShape">
              <a:avLst/>
            </a:prstTxWarp>
            <a:normAutofit/>
          </a:bodyPr>
          <a:lstStyle/>
          <a:p>
            <a:pPr marL="0" lvl="1" algn="just">
              <a:lnSpc>
                <a:spcPct val="90000"/>
              </a:lnSpc>
              <a:spcBef>
                <a:spcPct val="20000"/>
              </a:spcBef>
            </a:pPr>
            <a:r>
              <a:rPr lang="en-US" dirty="0">
                <a:latin typeface="Consolas" panose="020B0609020204030204" pitchFamily="49" charset="0"/>
              </a:rPr>
              <a:t>Mobile application security is very important in cybersecurity with the so much use of mobile devices and the sensitive data they handle. Penetration testing in this domain involves a thorough examination of mobile apps to identify and mitigate vulnerabilities that could be exploited by malicious actors. This process consists of both </a:t>
            </a:r>
            <a:r>
              <a:rPr lang="en-US" dirty="0">
                <a:solidFill>
                  <a:srgbClr val="FF0000"/>
                </a:solidFill>
                <a:latin typeface="Consolas" panose="020B0609020204030204" pitchFamily="49" charset="0"/>
              </a:rPr>
              <a:t>static and dynamic analysis</a:t>
            </a:r>
            <a:r>
              <a:rPr lang="en-US" dirty="0">
                <a:latin typeface="Consolas" panose="020B0609020204030204" pitchFamily="49" charset="0"/>
              </a:rPr>
              <a:t>.</a:t>
            </a:r>
          </a:p>
          <a:p>
            <a:pPr marL="0" lvl="1" algn="just">
              <a:lnSpc>
                <a:spcPct val="90000"/>
              </a:lnSpc>
              <a:spcBef>
                <a:spcPct val="20000"/>
              </a:spcBef>
            </a:pPr>
            <a:endParaRPr lang="en-US" dirty="0">
              <a:latin typeface="Consolas" panose="020B0609020204030204" pitchFamily="49" charset="0"/>
            </a:endParaRPr>
          </a:p>
          <a:p>
            <a:pPr marL="0" lvl="1" algn="just">
              <a:lnSpc>
                <a:spcPct val="90000"/>
              </a:lnSpc>
              <a:spcBef>
                <a:spcPct val="20000"/>
              </a:spcBef>
            </a:pPr>
            <a:r>
              <a:rPr lang="en-US" dirty="0">
                <a:latin typeface="Consolas" panose="020B0609020204030204" pitchFamily="49" charset="0"/>
              </a:rPr>
              <a:t>Studies conducted that doing both static and dynamic analysis increase the efficiency of penetration testing when we compare the speed and reliability of the results. </a:t>
            </a:r>
            <a:r>
              <a:rPr lang="en-US" dirty="0">
                <a:solidFill>
                  <a:srgbClr val="FF0000"/>
                </a:solidFill>
                <a:latin typeface="Consolas" panose="020B0609020204030204" pitchFamily="49" charset="0"/>
              </a:rPr>
              <a:t>Static analysis </a:t>
            </a:r>
            <a:r>
              <a:rPr lang="en-US" dirty="0">
                <a:latin typeface="Consolas" panose="020B0609020204030204" pitchFamily="49" charset="0"/>
              </a:rPr>
              <a:t>involves examining the mobile application's source code, binaries, or bytecode without executing the application. </a:t>
            </a:r>
            <a:r>
              <a:rPr lang="en-US" dirty="0">
                <a:solidFill>
                  <a:srgbClr val="FF0000"/>
                </a:solidFill>
                <a:latin typeface="Consolas" panose="020B0609020204030204" pitchFamily="49" charset="0"/>
              </a:rPr>
              <a:t>Dynamic analysis</a:t>
            </a:r>
            <a:r>
              <a:rPr lang="en-US" dirty="0">
                <a:latin typeface="Consolas" panose="020B0609020204030204" pitchFamily="49" charset="0"/>
              </a:rPr>
              <a:t>, on the other hand, involves executing the mobile application in a controlled environment to monitor its behavior in real-time.</a:t>
            </a:r>
          </a:p>
          <a:p>
            <a:pPr marL="0" lvl="1" algn="just">
              <a:lnSpc>
                <a:spcPct val="90000"/>
              </a:lnSpc>
              <a:spcBef>
                <a:spcPct val="20000"/>
              </a:spcBef>
            </a:pPr>
            <a:endParaRPr lang="en-US" dirty="0">
              <a:latin typeface="Consolas" panose="020B0609020204030204" pitchFamily="49" charset="0"/>
            </a:endParaRPr>
          </a:p>
          <a:p>
            <a:pPr marL="0" lvl="1" algn="just">
              <a:lnSpc>
                <a:spcPct val="90000"/>
              </a:lnSpc>
              <a:spcBef>
                <a:spcPct val="20000"/>
              </a:spcBef>
            </a:pPr>
            <a:r>
              <a:rPr lang="en-US" dirty="0" err="1">
                <a:solidFill>
                  <a:srgbClr val="FF0000"/>
                </a:solidFill>
                <a:latin typeface="Consolas" panose="020B0609020204030204" pitchFamily="49" charset="0"/>
              </a:rPr>
              <a:t>MobSF</a:t>
            </a:r>
            <a:r>
              <a:rPr lang="en-US" dirty="0">
                <a:latin typeface="Consolas" panose="020B0609020204030204" pitchFamily="49" charset="0"/>
              </a:rPr>
              <a:t> is being used actively in the sector as a result of the </a:t>
            </a:r>
            <a:r>
              <a:rPr lang="en-US" dirty="0">
                <a:solidFill>
                  <a:srgbClr val="FF0000"/>
                </a:solidFill>
                <a:latin typeface="Consolas" panose="020B0609020204030204" pitchFamily="49" charset="0"/>
              </a:rPr>
              <a:t>studies</a:t>
            </a:r>
            <a:r>
              <a:rPr lang="en-US" dirty="0">
                <a:latin typeface="Consolas" panose="020B0609020204030204" pitchFamily="49" charset="0"/>
              </a:rPr>
              <a:t> conducted in penetration testing field. Tools like Mobile Security Framework (</a:t>
            </a:r>
            <a:r>
              <a:rPr lang="en-US" dirty="0" err="1">
                <a:latin typeface="Consolas" panose="020B0609020204030204" pitchFamily="49" charset="0"/>
              </a:rPr>
              <a:t>MobSF</a:t>
            </a:r>
            <a:r>
              <a:rPr lang="en-US" dirty="0">
                <a:latin typeface="Consolas" panose="020B0609020204030204" pitchFamily="49" charset="0"/>
              </a:rPr>
              <a:t>) play a significant role in mobile application penetration testing. </a:t>
            </a:r>
          </a:p>
        </p:txBody>
      </p:sp>
    </p:spTree>
    <p:extLst>
      <p:ext uri="{BB962C8B-B14F-4D97-AF65-F5344CB8AC3E}">
        <p14:creationId xmlns:p14="http://schemas.microsoft.com/office/powerpoint/2010/main" val="1191290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3A4DF06-17AF-8E81-D077-A4C38270B77C}"/>
              </a:ext>
            </a:extLst>
          </p:cNvPr>
          <p:cNvSpPr>
            <a:spLocks noGrp="1"/>
          </p:cNvSpPr>
          <p:nvPr>
            <p:ph type="sldNum" sz="quarter" idx="10"/>
          </p:nvPr>
        </p:nvSpPr>
        <p:spPr/>
        <p:txBody>
          <a:bodyPr/>
          <a:lstStyle/>
          <a:p>
            <a:fld id="{B0E408D4-2E9F-4A26-A3CA-FB0C52E2551E}" type="slidenum">
              <a:rPr lang="tr-TR" altLang="en-US" smtClean="0"/>
              <a:pPr/>
              <a:t>16</a:t>
            </a:fld>
            <a:endParaRPr lang="tr-TR" altLang="en-US"/>
          </a:p>
        </p:txBody>
      </p:sp>
      <p:sp>
        <p:nvSpPr>
          <p:cNvPr id="6" name="Başlık 1">
            <a:extLst>
              <a:ext uri="{FF2B5EF4-FFF2-40B4-BE49-F238E27FC236}">
                <a16:creationId xmlns:a16="http://schemas.microsoft.com/office/drawing/2014/main" id="{9EA07F7B-AAFE-B6D8-0D72-69C77B09DD8E}"/>
              </a:ext>
            </a:extLst>
          </p:cNvPr>
          <p:cNvSpPr>
            <a:spLocks noGrp="1"/>
          </p:cNvSpPr>
          <p:nvPr>
            <p:ph type="title"/>
          </p:nvPr>
        </p:nvSpPr>
        <p:spPr>
          <a:xfrm>
            <a:off x="152400" y="106363"/>
            <a:ext cx="7848600" cy="579437"/>
          </a:xfrm>
        </p:spPr>
        <p:txBody>
          <a:bodyPr vert="horz" wrap="square" lIns="91440" tIns="45720" rIns="91440" bIns="45720" numCol="1" anchor="ctr" anchorCtr="0" compatLnSpc="1">
            <a:prstTxWarp prst="textNoShape">
              <a:avLst/>
            </a:prstTxWarp>
            <a:normAutofit/>
          </a:bodyPr>
          <a:lstStyle/>
          <a:p>
            <a:pPr>
              <a:lnSpc>
                <a:spcPct val="90000"/>
              </a:lnSpc>
            </a:pPr>
            <a:r>
              <a:rPr lang="en-US" sz="2400" dirty="0"/>
              <a:t>MOBILE APPLICATION SECURITY</a:t>
            </a:r>
            <a:endParaRPr lang="tr-TR" sz="2400" b="0" dirty="0">
              <a:effectLst>
                <a:outerShdw blurRad="38100" dist="38100" dir="2700000" algn="tl">
                  <a:srgbClr val="000000">
                    <a:alpha val="43137"/>
                  </a:srgbClr>
                </a:outerShdw>
              </a:effectLst>
              <a:latin typeface="+mj-lt"/>
              <a:ea typeface="+mj-ea"/>
              <a:cs typeface="+mj-cs"/>
            </a:endParaRPr>
          </a:p>
        </p:txBody>
      </p:sp>
      <p:pic>
        <p:nvPicPr>
          <p:cNvPr id="2" name="Picture 1" descr="MobSF: Security analysis of Android and iOS apps - Help Net Security">
            <a:extLst>
              <a:ext uri="{FF2B5EF4-FFF2-40B4-BE49-F238E27FC236}">
                <a16:creationId xmlns:a16="http://schemas.microsoft.com/office/drawing/2014/main" id="{A4699255-B7D3-DBB1-A685-713BD72B797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8992" y="1524000"/>
            <a:ext cx="7266015" cy="3810000"/>
          </a:xfrm>
          <a:prstGeom prst="rect">
            <a:avLst/>
          </a:prstGeom>
          <a:noFill/>
          <a:ln>
            <a:noFill/>
          </a:ln>
        </p:spPr>
      </p:pic>
    </p:spTree>
    <p:extLst>
      <p:ext uri="{BB962C8B-B14F-4D97-AF65-F5344CB8AC3E}">
        <p14:creationId xmlns:p14="http://schemas.microsoft.com/office/powerpoint/2010/main" val="2519474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3A4DF06-17AF-8E81-D077-A4C38270B77C}"/>
              </a:ext>
            </a:extLst>
          </p:cNvPr>
          <p:cNvSpPr>
            <a:spLocks noGrp="1"/>
          </p:cNvSpPr>
          <p:nvPr>
            <p:ph type="sldNum" sz="quarter" idx="10"/>
          </p:nvPr>
        </p:nvSpPr>
        <p:spPr/>
        <p:txBody>
          <a:bodyPr/>
          <a:lstStyle/>
          <a:p>
            <a:fld id="{B0E408D4-2E9F-4A26-A3CA-FB0C52E2551E}" type="slidenum">
              <a:rPr lang="tr-TR" altLang="en-US" smtClean="0"/>
              <a:pPr/>
              <a:t>17</a:t>
            </a:fld>
            <a:endParaRPr lang="tr-TR" altLang="en-US"/>
          </a:p>
        </p:txBody>
      </p:sp>
      <p:sp>
        <p:nvSpPr>
          <p:cNvPr id="6" name="Başlık 1">
            <a:extLst>
              <a:ext uri="{FF2B5EF4-FFF2-40B4-BE49-F238E27FC236}">
                <a16:creationId xmlns:a16="http://schemas.microsoft.com/office/drawing/2014/main" id="{9EA07F7B-AAFE-B6D8-0D72-69C77B09DD8E}"/>
              </a:ext>
            </a:extLst>
          </p:cNvPr>
          <p:cNvSpPr>
            <a:spLocks noGrp="1"/>
          </p:cNvSpPr>
          <p:nvPr>
            <p:ph type="title"/>
          </p:nvPr>
        </p:nvSpPr>
        <p:spPr>
          <a:xfrm>
            <a:off x="152400" y="106363"/>
            <a:ext cx="7848600" cy="579437"/>
          </a:xfrm>
        </p:spPr>
        <p:txBody>
          <a:bodyPr vert="horz" wrap="square" lIns="91440" tIns="45720" rIns="91440" bIns="45720" numCol="1" anchor="ctr" anchorCtr="0" compatLnSpc="1">
            <a:prstTxWarp prst="textNoShape">
              <a:avLst/>
            </a:prstTxWarp>
            <a:normAutofit/>
          </a:bodyPr>
          <a:lstStyle/>
          <a:p>
            <a:pPr>
              <a:lnSpc>
                <a:spcPct val="90000"/>
              </a:lnSpc>
            </a:pPr>
            <a:r>
              <a:rPr lang="en-US" sz="2400" dirty="0"/>
              <a:t>COMPARISONS</a:t>
            </a:r>
            <a:endParaRPr lang="tr-TR" sz="2400" b="0" dirty="0">
              <a:effectLst>
                <a:outerShdw blurRad="38100" dist="38100" dir="2700000" algn="tl">
                  <a:srgbClr val="000000">
                    <a:alpha val="43137"/>
                  </a:srgbClr>
                </a:outerShdw>
              </a:effectLst>
              <a:latin typeface="+mj-lt"/>
              <a:ea typeface="+mj-ea"/>
              <a:cs typeface="+mj-cs"/>
            </a:endParaRPr>
          </a:p>
        </p:txBody>
      </p:sp>
      <p:pic>
        <p:nvPicPr>
          <p:cNvPr id="3" name="Picture 2">
            <a:extLst>
              <a:ext uri="{FF2B5EF4-FFF2-40B4-BE49-F238E27FC236}">
                <a16:creationId xmlns:a16="http://schemas.microsoft.com/office/drawing/2014/main" id="{1DBA90BF-A03F-A030-91FC-5A774458210B}"/>
              </a:ext>
            </a:extLst>
          </p:cNvPr>
          <p:cNvPicPr>
            <a:picLocks noChangeAspect="1"/>
          </p:cNvPicPr>
          <p:nvPr/>
        </p:nvPicPr>
        <p:blipFill>
          <a:blip r:embed="rId3"/>
          <a:stretch>
            <a:fillRect/>
          </a:stretch>
        </p:blipFill>
        <p:spPr>
          <a:xfrm>
            <a:off x="1371600" y="909637"/>
            <a:ext cx="6293505" cy="5038725"/>
          </a:xfrm>
          <a:prstGeom prst="rect">
            <a:avLst/>
          </a:prstGeom>
        </p:spPr>
      </p:pic>
    </p:spTree>
    <p:extLst>
      <p:ext uri="{BB962C8B-B14F-4D97-AF65-F5344CB8AC3E}">
        <p14:creationId xmlns:p14="http://schemas.microsoft.com/office/powerpoint/2010/main" val="3947955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3A4DF06-17AF-8E81-D077-A4C38270B77C}"/>
              </a:ext>
            </a:extLst>
          </p:cNvPr>
          <p:cNvSpPr>
            <a:spLocks noGrp="1"/>
          </p:cNvSpPr>
          <p:nvPr>
            <p:ph type="sldNum" sz="quarter" idx="10"/>
          </p:nvPr>
        </p:nvSpPr>
        <p:spPr/>
        <p:txBody>
          <a:bodyPr/>
          <a:lstStyle/>
          <a:p>
            <a:fld id="{B0E408D4-2E9F-4A26-A3CA-FB0C52E2551E}" type="slidenum">
              <a:rPr lang="tr-TR" altLang="en-US" smtClean="0"/>
              <a:pPr/>
              <a:t>18</a:t>
            </a:fld>
            <a:endParaRPr lang="tr-TR" altLang="en-US"/>
          </a:p>
        </p:txBody>
      </p:sp>
      <p:sp>
        <p:nvSpPr>
          <p:cNvPr id="6" name="Başlık 1">
            <a:extLst>
              <a:ext uri="{FF2B5EF4-FFF2-40B4-BE49-F238E27FC236}">
                <a16:creationId xmlns:a16="http://schemas.microsoft.com/office/drawing/2014/main" id="{9EA07F7B-AAFE-B6D8-0D72-69C77B09DD8E}"/>
              </a:ext>
            </a:extLst>
          </p:cNvPr>
          <p:cNvSpPr>
            <a:spLocks noGrp="1"/>
          </p:cNvSpPr>
          <p:nvPr>
            <p:ph type="title"/>
          </p:nvPr>
        </p:nvSpPr>
        <p:spPr>
          <a:xfrm>
            <a:off x="152400" y="106363"/>
            <a:ext cx="7848600" cy="579437"/>
          </a:xfrm>
        </p:spPr>
        <p:txBody>
          <a:bodyPr vert="horz" wrap="square" lIns="91440" tIns="45720" rIns="91440" bIns="45720" numCol="1" anchor="ctr" anchorCtr="0" compatLnSpc="1">
            <a:prstTxWarp prst="textNoShape">
              <a:avLst/>
            </a:prstTxWarp>
            <a:normAutofit/>
          </a:bodyPr>
          <a:lstStyle/>
          <a:p>
            <a:pPr>
              <a:lnSpc>
                <a:spcPct val="90000"/>
              </a:lnSpc>
            </a:pPr>
            <a:r>
              <a:rPr lang="en-US" sz="2400" dirty="0"/>
              <a:t>CONCLUSION AND SUGGESTIONS</a:t>
            </a:r>
            <a:endParaRPr lang="tr-TR" sz="2400" b="0" dirty="0">
              <a:effectLst>
                <a:outerShdw blurRad="38100" dist="38100" dir="2700000" algn="tl">
                  <a:srgbClr val="000000">
                    <a:alpha val="43137"/>
                  </a:srgbClr>
                </a:outerShdw>
              </a:effectLst>
              <a:latin typeface="+mj-lt"/>
              <a:ea typeface="+mj-ea"/>
              <a:cs typeface="+mj-cs"/>
            </a:endParaRPr>
          </a:p>
        </p:txBody>
      </p:sp>
      <p:sp>
        <p:nvSpPr>
          <p:cNvPr id="7" name="Metin kutusu 10">
            <a:extLst>
              <a:ext uri="{FF2B5EF4-FFF2-40B4-BE49-F238E27FC236}">
                <a16:creationId xmlns:a16="http://schemas.microsoft.com/office/drawing/2014/main" id="{34453BB3-BAAD-CEE1-68DB-9F812FD71864}"/>
              </a:ext>
            </a:extLst>
          </p:cNvPr>
          <p:cNvSpPr txBox="1"/>
          <p:nvPr/>
        </p:nvSpPr>
        <p:spPr bwMode="auto">
          <a:xfrm>
            <a:off x="115824" y="914400"/>
            <a:ext cx="8763000" cy="5410200"/>
          </a:xfrm>
          <a:prstGeom prst="rect">
            <a:avLst/>
          </a:prstGeom>
          <a:noFill/>
          <a:ln>
            <a:noFill/>
          </a:ln>
        </p:spPr>
        <p:txBody>
          <a:bodyPr vert="horz" wrap="square" lIns="91440" tIns="45720" rIns="91440" bIns="45720" numCol="1" anchor="t" anchorCtr="0" compatLnSpc="1">
            <a:prstTxWarp prst="textNoShape">
              <a:avLst/>
            </a:prstTxWarp>
            <a:normAutofit/>
          </a:bodyPr>
          <a:lstStyle/>
          <a:p>
            <a:pPr marL="0" lvl="1" algn="just">
              <a:lnSpc>
                <a:spcPct val="90000"/>
              </a:lnSpc>
              <a:spcBef>
                <a:spcPct val="20000"/>
              </a:spcBef>
            </a:pPr>
            <a:r>
              <a:rPr lang="en-US" dirty="0">
                <a:latin typeface="Consolas" panose="020B0609020204030204" pitchFamily="49" charset="0"/>
              </a:rPr>
              <a:t>The studies that are read shows that advancements in technology and the increasing complexity of cyber threats in the world have necessitated the enhancement of penetration testing and ethical hacking tools. In the modern world, tools like Fortify, Burp Suite, Nessus, and </a:t>
            </a:r>
            <a:r>
              <a:rPr lang="en-US" dirty="0" err="1">
                <a:latin typeface="Consolas" panose="020B0609020204030204" pitchFamily="49" charset="0"/>
              </a:rPr>
              <a:t>MobSF</a:t>
            </a:r>
            <a:r>
              <a:rPr lang="en-US" dirty="0">
                <a:latin typeface="Consolas" panose="020B0609020204030204" pitchFamily="49" charset="0"/>
              </a:rPr>
              <a:t> play crucial roles in ensuring strong cybersecurity across various platforms.</a:t>
            </a:r>
          </a:p>
          <a:p>
            <a:pPr marL="0" lvl="1" algn="just">
              <a:lnSpc>
                <a:spcPct val="90000"/>
              </a:lnSpc>
              <a:spcBef>
                <a:spcPct val="20000"/>
              </a:spcBef>
            </a:pPr>
            <a:endParaRPr lang="en-US" dirty="0">
              <a:latin typeface="Consolas" panose="020B0609020204030204" pitchFamily="49" charset="0"/>
            </a:endParaRPr>
          </a:p>
          <a:p>
            <a:pPr marL="0" lvl="1" algn="just">
              <a:lnSpc>
                <a:spcPct val="90000"/>
              </a:lnSpc>
              <a:spcBef>
                <a:spcPct val="20000"/>
              </a:spcBef>
            </a:pPr>
            <a:r>
              <a:rPr lang="en-US" dirty="0">
                <a:latin typeface="Consolas" panose="020B0609020204030204" pitchFamily="49" charset="0"/>
              </a:rPr>
              <a:t>As technology continues to develop, </a:t>
            </a:r>
            <a:r>
              <a:rPr lang="en-US" dirty="0">
                <a:solidFill>
                  <a:srgbClr val="FF0000"/>
                </a:solidFill>
                <a:latin typeface="Consolas" panose="020B0609020204030204" pitchFamily="49" charset="0"/>
              </a:rPr>
              <a:t>integrating</a:t>
            </a:r>
            <a:r>
              <a:rPr lang="en-US" dirty="0">
                <a:latin typeface="Consolas" panose="020B0609020204030204" pitchFamily="49" charset="0"/>
              </a:rPr>
              <a:t> security into every stage of the development lifecycle becomes more important day by day. </a:t>
            </a:r>
          </a:p>
          <a:p>
            <a:pPr marL="0" lvl="1" algn="just">
              <a:lnSpc>
                <a:spcPct val="90000"/>
              </a:lnSpc>
              <a:spcBef>
                <a:spcPct val="20000"/>
              </a:spcBef>
            </a:pPr>
            <a:endParaRPr lang="en-US" dirty="0">
              <a:latin typeface="Consolas" panose="020B0609020204030204" pitchFamily="49" charset="0"/>
            </a:endParaRPr>
          </a:p>
          <a:p>
            <a:pPr marL="0" lvl="1" algn="just">
              <a:lnSpc>
                <a:spcPct val="90000"/>
              </a:lnSpc>
              <a:spcBef>
                <a:spcPct val="20000"/>
              </a:spcBef>
            </a:pPr>
            <a:r>
              <a:rPr lang="en-US" dirty="0">
                <a:latin typeface="Consolas" panose="020B0609020204030204" pitchFamily="49" charset="0"/>
              </a:rPr>
              <a:t>Studies show that tools such as </a:t>
            </a:r>
            <a:r>
              <a:rPr lang="en-US" dirty="0" err="1">
                <a:latin typeface="Consolas" panose="020B0609020204030204" pitchFamily="49" charset="0"/>
              </a:rPr>
              <a:t>nmap</a:t>
            </a:r>
            <a:r>
              <a:rPr lang="en-US" dirty="0">
                <a:latin typeface="Consolas" panose="020B0609020204030204" pitchFamily="49" charset="0"/>
              </a:rPr>
              <a:t>, </a:t>
            </a:r>
            <a:r>
              <a:rPr lang="en-US" dirty="0" err="1">
                <a:latin typeface="Consolas" panose="020B0609020204030204" pitchFamily="49" charset="0"/>
              </a:rPr>
              <a:t>mobsf</a:t>
            </a:r>
            <a:r>
              <a:rPr lang="en-US" dirty="0">
                <a:latin typeface="Consolas" panose="020B0609020204030204" pitchFamily="49" charset="0"/>
              </a:rPr>
              <a:t>, </a:t>
            </a:r>
            <a:r>
              <a:rPr lang="en-US" dirty="0" err="1">
                <a:latin typeface="Consolas" panose="020B0609020204030204" pitchFamily="49" charset="0"/>
              </a:rPr>
              <a:t>sqlmap</a:t>
            </a:r>
            <a:r>
              <a:rPr lang="en-US" dirty="0">
                <a:latin typeface="Consolas" panose="020B0609020204030204" pitchFamily="49" charset="0"/>
              </a:rPr>
              <a:t>, fortify, burp suite do a very good job in their fields. However, each of them is an advanced tool for </a:t>
            </a:r>
            <a:r>
              <a:rPr lang="en-US" dirty="0">
                <a:solidFill>
                  <a:srgbClr val="FF0000"/>
                </a:solidFill>
                <a:latin typeface="Consolas" panose="020B0609020204030204" pitchFamily="49" charset="0"/>
              </a:rPr>
              <a:t>micro tasks</a:t>
            </a:r>
            <a:r>
              <a:rPr lang="en-US" dirty="0">
                <a:latin typeface="Consolas" panose="020B0609020204030204" pitchFamily="49" charset="0"/>
              </a:rPr>
              <a:t>. </a:t>
            </a:r>
          </a:p>
        </p:txBody>
      </p:sp>
      <p:pic>
        <p:nvPicPr>
          <p:cNvPr id="13314" name="Picture 2" descr="Privilege escalation and the cyber kill chain - Youattest.com">
            <a:extLst>
              <a:ext uri="{FF2B5EF4-FFF2-40B4-BE49-F238E27FC236}">
                <a16:creationId xmlns:a16="http://schemas.microsoft.com/office/drawing/2014/main" id="{EDB86D1A-96F1-94B4-B487-B2BC492A99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8449" b="26729"/>
          <a:stretch/>
        </p:blipFill>
        <p:spPr bwMode="auto">
          <a:xfrm>
            <a:off x="0" y="4724399"/>
            <a:ext cx="91440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679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C96AA0E-3204-ADED-B364-BC105E9B649D}"/>
              </a:ext>
            </a:extLst>
          </p:cNvPr>
          <p:cNvSpPr>
            <a:spLocks noGrp="1"/>
          </p:cNvSpPr>
          <p:nvPr>
            <p:ph type="sldNum" sz="quarter" idx="10"/>
          </p:nvPr>
        </p:nvSpPr>
        <p:spPr/>
        <p:txBody>
          <a:bodyPr/>
          <a:lstStyle/>
          <a:p>
            <a:fld id="{B0E408D4-2E9F-4A26-A3CA-FB0C52E2551E}" type="slidenum">
              <a:rPr lang="tr-TR" altLang="en-US" smtClean="0"/>
              <a:pPr/>
              <a:t>19</a:t>
            </a:fld>
            <a:endParaRPr lang="tr-TR" altLang="en-US"/>
          </a:p>
        </p:txBody>
      </p:sp>
      <p:sp>
        <p:nvSpPr>
          <p:cNvPr id="6" name="Başlık 1">
            <a:extLst>
              <a:ext uri="{FF2B5EF4-FFF2-40B4-BE49-F238E27FC236}">
                <a16:creationId xmlns:a16="http://schemas.microsoft.com/office/drawing/2014/main" id="{ACBCB1EA-3FB6-E024-CCB0-03DEAB6A16A0}"/>
              </a:ext>
            </a:extLst>
          </p:cNvPr>
          <p:cNvSpPr>
            <a:spLocks noGrp="1"/>
          </p:cNvSpPr>
          <p:nvPr>
            <p:ph type="title"/>
          </p:nvPr>
        </p:nvSpPr>
        <p:spPr>
          <a:xfrm>
            <a:off x="152400" y="106363"/>
            <a:ext cx="7848600" cy="579437"/>
          </a:xfrm>
        </p:spPr>
        <p:txBody>
          <a:bodyPr vert="horz" wrap="square" lIns="91440" tIns="45720" rIns="91440" bIns="45720" numCol="1" anchor="ctr" anchorCtr="0" compatLnSpc="1">
            <a:prstTxWarp prst="textNoShape">
              <a:avLst/>
            </a:prstTxWarp>
            <a:normAutofit/>
          </a:bodyPr>
          <a:lstStyle/>
          <a:p>
            <a:pPr>
              <a:lnSpc>
                <a:spcPct val="90000"/>
              </a:lnSpc>
            </a:pPr>
            <a:r>
              <a:rPr lang="en-US" sz="2400" b="0" dirty="0">
                <a:effectLst>
                  <a:outerShdw blurRad="38100" dist="38100" dir="2700000" algn="tl">
                    <a:srgbClr val="000000">
                      <a:alpha val="43137"/>
                    </a:srgbClr>
                  </a:outerShdw>
                </a:effectLst>
                <a:latin typeface="+mj-lt"/>
                <a:ea typeface="+mj-ea"/>
                <a:cs typeface="+mj-cs"/>
              </a:rPr>
              <a:t>REFERENCES</a:t>
            </a:r>
            <a:endParaRPr lang="tr-TR" sz="2400" b="0" dirty="0">
              <a:effectLst>
                <a:outerShdw blurRad="38100" dist="38100" dir="2700000" algn="tl">
                  <a:srgbClr val="000000">
                    <a:alpha val="43137"/>
                  </a:srgbClr>
                </a:outerShdw>
              </a:effectLst>
              <a:latin typeface="+mj-lt"/>
              <a:ea typeface="+mj-ea"/>
              <a:cs typeface="+mj-cs"/>
            </a:endParaRPr>
          </a:p>
        </p:txBody>
      </p:sp>
      <p:sp>
        <p:nvSpPr>
          <p:cNvPr id="7" name="Metin kutusu 10">
            <a:extLst>
              <a:ext uri="{FF2B5EF4-FFF2-40B4-BE49-F238E27FC236}">
                <a16:creationId xmlns:a16="http://schemas.microsoft.com/office/drawing/2014/main" id="{BD80ECE8-5BAD-6C6F-88BD-CC9BF9A5065D}"/>
              </a:ext>
            </a:extLst>
          </p:cNvPr>
          <p:cNvSpPr txBox="1"/>
          <p:nvPr/>
        </p:nvSpPr>
        <p:spPr bwMode="auto">
          <a:xfrm>
            <a:off x="152400" y="838200"/>
            <a:ext cx="8991600" cy="5410200"/>
          </a:xfrm>
          <a:prstGeom prst="rect">
            <a:avLst/>
          </a:prstGeom>
          <a:noFill/>
          <a:ln>
            <a:noFill/>
          </a:ln>
        </p:spPr>
        <p:txBody>
          <a:bodyPr vert="horz" wrap="square" lIns="91440" tIns="45720" rIns="91440" bIns="45720" numCol="1" anchor="t" anchorCtr="0" compatLnSpc="1">
            <a:prstTxWarp prst="textNoShape">
              <a:avLst/>
            </a:prstTxWarp>
            <a:normAutofit fontScale="92500" lnSpcReduction="10000"/>
          </a:bodyPr>
          <a:lstStyle/>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[1] “M Safe Computing.” University of Michigan Ross School of Business, 13 May 2024, safecomputing.umich.edu/.</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[2] “Web App Development: A Detailed Guide.”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JayDevs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25 Sept. 2023, jaydevs.com/web-app-development-a-detailed-guide/.</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[3] “Ethical Hacking Research Paper Example | Topics and Well Written Essays - 1250 words”, n.d.</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[4] “Kali Linux - Assuring Security by Penetration Testing”  Lee Allen,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Tedi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Heriyanto</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Shakeel Ali. April 2014.</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[5] Yang,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Jinqiu</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et al. "Towards better utilizing static application security testing." 2019 IEEE/ACM 41st International Conference on Software Engineering: Software Engineering in Practice (ICSE-SEIP). IEEE, 2019.</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[6]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Myrbakken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H., &amp;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Colomo</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-Palacios, R. (2017).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DevSecOps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 multivocal literature review. In Software Process Improvement and Capability Determination: 17th International Conference, SPICE 2017, Palma de Mallorca, Spain, October 4–5, 2017, Proceedings (pp. 17-29). Springer International Publishing.</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[7] Tomás de J. Mateo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Sanguino</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"Enhancing Security in Industrial Application Development: Case Study on Self-Generating Artificial Intelligence Tools", Applied Sciences, vol.14, no.9, pp.3780, 2024.</a:t>
            </a:r>
          </a:p>
        </p:txBody>
      </p:sp>
    </p:spTree>
    <p:extLst>
      <p:ext uri="{BB962C8B-B14F-4D97-AF65-F5344CB8AC3E}">
        <p14:creationId xmlns:p14="http://schemas.microsoft.com/office/powerpoint/2010/main" val="1974468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57BA0F-504E-2BBF-B5F6-93FE8131FC26}"/>
              </a:ext>
            </a:extLst>
          </p:cNvPr>
          <p:cNvSpPr>
            <a:spLocks noGrp="1"/>
          </p:cNvSpPr>
          <p:nvPr>
            <p:ph type="title"/>
          </p:nvPr>
        </p:nvSpPr>
        <p:spPr>
          <a:xfrm>
            <a:off x="152400" y="106363"/>
            <a:ext cx="7620000" cy="579437"/>
          </a:xfrm>
        </p:spPr>
        <p:txBody>
          <a:bodyPr/>
          <a:lstStyle/>
          <a:p>
            <a:r>
              <a:rPr lang="en-US" sz="2600" dirty="0"/>
              <a:t>CONTENTS</a:t>
            </a:r>
            <a:endParaRPr lang="tr-TR" sz="2600" dirty="0"/>
          </a:p>
        </p:txBody>
      </p:sp>
      <p:sp>
        <p:nvSpPr>
          <p:cNvPr id="4" name="Slayt Numarası Yer Tutucusu 3">
            <a:extLst>
              <a:ext uri="{FF2B5EF4-FFF2-40B4-BE49-F238E27FC236}">
                <a16:creationId xmlns:a16="http://schemas.microsoft.com/office/drawing/2014/main" id="{8B385B7B-AECC-E3BB-2991-727231758645}"/>
              </a:ext>
            </a:extLst>
          </p:cNvPr>
          <p:cNvSpPr>
            <a:spLocks noGrp="1"/>
          </p:cNvSpPr>
          <p:nvPr>
            <p:ph type="sldNum" sz="quarter" idx="10"/>
          </p:nvPr>
        </p:nvSpPr>
        <p:spPr/>
        <p:txBody>
          <a:bodyPr/>
          <a:lstStyle/>
          <a:p>
            <a:fld id="{606EA505-76AA-495E-815C-8AF94549A6BB}" type="slidenum">
              <a:rPr lang="tr-TR" altLang="en-US" smtClean="0"/>
              <a:pPr/>
              <a:t>2</a:t>
            </a:fld>
            <a:endParaRPr lang="tr-TR" altLang="en-US" dirty="0"/>
          </a:p>
        </p:txBody>
      </p:sp>
      <p:sp>
        <p:nvSpPr>
          <p:cNvPr id="11" name="Metin kutusu 10">
            <a:extLst>
              <a:ext uri="{FF2B5EF4-FFF2-40B4-BE49-F238E27FC236}">
                <a16:creationId xmlns:a16="http://schemas.microsoft.com/office/drawing/2014/main" id="{044F626B-78ED-7174-D9B8-DD635E7D6F44}"/>
              </a:ext>
            </a:extLst>
          </p:cNvPr>
          <p:cNvSpPr txBox="1"/>
          <p:nvPr/>
        </p:nvSpPr>
        <p:spPr>
          <a:xfrm>
            <a:off x="0" y="914400"/>
            <a:ext cx="8991600" cy="5632311"/>
          </a:xfrm>
          <a:prstGeom prst="rect">
            <a:avLst/>
          </a:prstGeom>
          <a:noFill/>
        </p:spPr>
        <p:txBody>
          <a:bodyPr wrap="square">
            <a:spAutoFit/>
          </a:bodyPr>
          <a:lstStyle/>
          <a:p>
            <a:pPr lvl="1"/>
            <a:endParaRPr lang="tr-TR" sz="2400" dirty="0">
              <a:latin typeface="Consolas" panose="020B0609020204030204" pitchFamily="49" charset="0"/>
            </a:endParaRPr>
          </a:p>
          <a:p>
            <a:pPr marL="800100" lvl="1" indent="-342900">
              <a:buFont typeface="Arial" panose="020B0604020202020204" pitchFamily="34" charset="0"/>
              <a:buChar char="•"/>
            </a:pPr>
            <a:r>
              <a:rPr lang="tr-TR" sz="2400" i="0" dirty="0" err="1">
                <a:solidFill>
                  <a:srgbClr val="0D0D0D"/>
                </a:solidFill>
                <a:effectLst/>
                <a:highlight>
                  <a:srgbClr val="FFFFFF"/>
                </a:highlight>
                <a:latin typeface="Consolas" panose="020B0609020204030204" pitchFamily="49" charset="0"/>
              </a:rPr>
              <a:t>Introduction</a:t>
            </a:r>
            <a:endParaRPr lang="en-US" sz="2400" i="0" dirty="0">
              <a:solidFill>
                <a:srgbClr val="0D0D0D"/>
              </a:solidFill>
              <a:effectLst/>
              <a:highlight>
                <a:srgbClr val="FFFFFF"/>
              </a:highlight>
              <a:latin typeface="Consolas" panose="020B0609020204030204" pitchFamily="49" charset="0"/>
            </a:endParaRPr>
          </a:p>
          <a:p>
            <a:pPr lvl="1"/>
            <a:endParaRPr lang="tr-TR" sz="2400" i="0" dirty="0">
              <a:solidFill>
                <a:srgbClr val="0D0D0D"/>
              </a:solidFill>
              <a:effectLst/>
              <a:highlight>
                <a:srgbClr val="FFFFFF"/>
              </a:highlight>
              <a:latin typeface="Consolas" panose="020B0609020204030204" pitchFamily="49" charset="0"/>
            </a:endParaRPr>
          </a:p>
          <a:p>
            <a:pPr marL="800100" lvl="1" indent="-342900">
              <a:buFont typeface="Arial" panose="020B0604020202020204" pitchFamily="34" charset="0"/>
              <a:buChar char="•"/>
            </a:pPr>
            <a:r>
              <a:rPr lang="en-US" sz="2400" i="0" dirty="0">
                <a:solidFill>
                  <a:srgbClr val="0D0D0D"/>
                </a:solidFill>
                <a:effectLst/>
                <a:highlight>
                  <a:srgbClr val="FFFFFF"/>
                </a:highlight>
                <a:latin typeface="Consolas" panose="020B0609020204030204" pitchFamily="49" charset="0"/>
              </a:rPr>
              <a:t>Theoretical Explanation and Related Studies</a:t>
            </a:r>
            <a:endParaRPr lang="tr-TR" sz="2400" i="0" dirty="0">
              <a:solidFill>
                <a:srgbClr val="0D0D0D"/>
              </a:solidFill>
              <a:effectLst/>
              <a:highlight>
                <a:srgbClr val="FFFFFF"/>
              </a:highlight>
              <a:latin typeface="Consolas" panose="020B0609020204030204" pitchFamily="49" charset="0"/>
            </a:endParaRPr>
          </a:p>
          <a:p>
            <a:pPr marL="800100" lvl="1" indent="-342900">
              <a:buFont typeface="Arial" panose="020B0604020202020204" pitchFamily="34" charset="0"/>
              <a:buChar char="•"/>
            </a:pPr>
            <a:endParaRPr lang="en-US" sz="2400" i="0" dirty="0">
              <a:solidFill>
                <a:srgbClr val="0D0D0D"/>
              </a:solidFill>
              <a:effectLst/>
              <a:highlight>
                <a:srgbClr val="FFFFFF"/>
              </a:highlight>
              <a:latin typeface="Consolas" panose="020B0609020204030204" pitchFamily="49" charset="0"/>
            </a:endParaRPr>
          </a:p>
          <a:p>
            <a:pPr marL="800100" lvl="1" indent="-342900">
              <a:buFont typeface="Arial" panose="020B0604020202020204" pitchFamily="34" charset="0"/>
              <a:buChar char="•"/>
            </a:pPr>
            <a:r>
              <a:rPr lang="tr-TR" sz="2400" i="0" dirty="0">
                <a:solidFill>
                  <a:srgbClr val="0D0D0D"/>
                </a:solidFill>
                <a:effectLst/>
                <a:highlight>
                  <a:srgbClr val="FFFFFF"/>
                </a:highlight>
                <a:latin typeface="Consolas" panose="020B0609020204030204" pitchFamily="49" charset="0"/>
              </a:rPr>
              <a:t>Popular </a:t>
            </a:r>
            <a:r>
              <a:rPr lang="tr-TR" sz="2400" i="0" dirty="0" err="1">
                <a:solidFill>
                  <a:srgbClr val="0D0D0D"/>
                </a:solidFill>
                <a:effectLst/>
                <a:highlight>
                  <a:srgbClr val="FFFFFF"/>
                </a:highlight>
                <a:latin typeface="Consolas" panose="020B0609020204030204" pitchFamily="49" charset="0"/>
              </a:rPr>
              <a:t>Studies</a:t>
            </a:r>
            <a:r>
              <a:rPr lang="tr-TR" sz="2400" i="0" dirty="0">
                <a:solidFill>
                  <a:srgbClr val="0D0D0D"/>
                </a:solidFill>
                <a:effectLst/>
                <a:highlight>
                  <a:srgbClr val="FFFFFF"/>
                </a:highlight>
                <a:latin typeface="Consolas" panose="020B0609020204030204" pitchFamily="49" charset="0"/>
              </a:rPr>
              <a:t> </a:t>
            </a:r>
            <a:r>
              <a:rPr lang="tr-TR" sz="2400" i="0" dirty="0" err="1">
                <a:solidFill>
                  <a:srgbClr val="0D0D0D"/>
                </a:solidFill>
                <a:effectLst/>
                <a:highlight>
                  <a:srgbClr val="FFFFFF"/>
                </a:highlight>
                <a:latin typeface="Consolas" panose="020B0609020204030204" pitchFamily="49" charset="0"/>
              </a:rPr>
              <a:t>and</a:t>
            </a:r>
            <a:r>
              <a:rPr lang="tr-TR" sz="2400" i="0" dirty="0">
                <a:solidFill>
                  <a:srgbClr val="0D0D0D"/>
                </a:solidFill>
                <a:effectLst/>
                <a:highlight>
                  <a:srgbClr val="FFFFFF"/>
                </a:highlight>
                <a:latin typeface="Consolas" panose="020B0609020204030204" pitchFamily="49" charset="0"/>
              </a:rPr>
              <a:t> </a:t>
            </a:r>
            <a:r>
              <a:rPr lang="tr-TR" sz="2400" i="0" dirty="0" err="1">
                <a:solidFill>
                  <a:srgbClr val="0D0D0D"/>
                </a:solidFill>
                <a:effectLst/>
                <a:highlight>
                  <a:srgbClr val="FFFFFF"/>
                </a:highlight>
                <a:latin typeface="Consolas" panose="020B0609020204030204" pitchFamily="49" charset="0"/>
              </a:rPr>
              <a:t>Comparisons</a:t>
            </a:r>
            <a:endParaRPr lang="tr-TR" sz="2400" i="0" dirty="0">
              <a:solidFill>
                <a:srgbClr val="0D0D0D"/>
              </a:solidFill>
              <a:effectLst/>
              <a:highlight>
                <a:srgbClr val="FFFFFF"/>
              </a:highlight>
              <a:latin typeface="Consolas" panose="020B0609020204030204" pitchFamily="49" charset="0"/>
            </a:endParaRPr>
          </a:p>
          <a:p>
            <a:pPr marL="800100" lvl="1" indent="-342900">
              <a:buFont typeface="Arial" panose="020B0604020202020204" pitchFamily="34" charset="0"/>
              <a:buChar char="•"/>
            </a:pPr>
            <a:endParaRPr lang="en-US" sz="2400" i="0" dirty="0">
              <a:solidFill>
                <a:srgbClr val="0D0D0D"/>
              </a:solidFill>
              <a:effectLst/>
              <a:highlight>
                <a:srgbClr val="FFFFFF"/>
              </a:highlight>
              <a:latin typeface="Consolas" panose="020B0609020204030204" pitchFamily="49" charset="0"/>
            </a:endParaRPr>
          </a:p>
          <a:p>
            <a:pPr marL="800100" lvl="1" indent="-342900">
              <a:buFont typeface="Arial" panose="020B0604020202020204" pitchFamily="34" charset="0"/>
              <a:buChar char="•"/>
            </a:pPr>
            <a:r>
              <a:rPr lang="tr-TR" sz="2400" i="0" dirty="0" err="1">
                <a:solidFill>
                  <a:srgbClr val="0D0D0D"/>
                </a:solidFill>
                <a:effectLst/>
                <a:highlight>
                  <a:srgbClr val="FFFFFF"/>
                </a:highlight>
                <a:latin typeface="Consolas" panose="020B0609020204030204" pitchFamily="49" charset="0"/>
              </a:rPr>
              <a:t>Conclusion</a:t>
            </a:r>
            <a:r>
              <a:rPr lang="tr-TR" sz="2400" i="0" dirty="0">
                <a:solidFill>
                  <a:srgbClr val="0D0D0D"/>
                </a:solidFill>
                <a:effectLst/>
                <a:highlight>
                  <a:srgbClr val="FFFFFF"/>
                </a:highlight>
                <a:latin typeface="Consolas" panose="020B0609020204030204" pitchFamily="49" charset="0"/>
              </a:rPr>
              <a:t> </a:t>
            </a:r>
            <a:r>
              <a:rPr lang="tr-TR" sz="2400" i="0" dirty="0" err="1">
                <a:solidFill>
                  <a:srgbClr val="0D0D0D"/>
                </a:solidFill>
                <a:effectLst/>
                <a:highlight>
                  <a:srgbClr val="FFFFFF"/>
                </a:highlight>
                <a:latin typeface="Consolas" panose="020B0609020204030204" pitchFamily="49" charset="0"/>
              </a:rPr>
              <a:t>and</a:t>
            </a:r>
            <a:r>
              <a:rPr lang="tr-TR" sz="2400" i="0" dirty="0">
                <a:solidFill>
                  <a:srgbClr val="0D0D0D"/>
                </a:solidFill>
                <a:effectLst/>
                <a:highlight>
                  <a:srgbClr val="FFFFFF"/>
                </a:highlight>
                <a:latin typeface="Consolas" panose="020B0609020204030204" pitchFamily="49" charset="0"/>
              </a:rPr>
              <a:t> </a:t>
            </a:r>
            <a:r>
              <a:rPr lang="tr-TR" sz="2400" i="0" dirty="0" err="1">
                <a:solidFill>
                  <a:srgbClr val="0D0D0D"/>
                </a:solidFill>
                <a:effectLst/>
                <a:highlight>
                  <a:srgbClr val="FFFFFF"/>
                </a:highlight>
                <a:latin typeface="Consolas" panose="020B0609020204030204" pitchFamily="49" charset="0"/>
              </a:rPr>
              <a:t>Recommendations</a:t>
            </a:r>
            <a:endParaRPr lang="tr-TR" sz="2400" i="0" dirty="0">
              <a:solidFill>
                <a:srgbClr val="0D0D0D"/>
              </a:solidFill>
              <a:effectLst/>
              <a:highlight>
                <a:srgbClr val="FFFFFF"/>
              </a:highlight>
              <a:latin typeface="Consolas" panose="020B0609020204030204" pitchFamily="49" charset="0"/>
            </a:endParaRPr>
          </a:p>
          <a:p>
            <a:pPr marL="800100" lvl="1" indent="-342900">
              <a:buFont typeface="Arial" panose="020B0604020202020204" pitchFamily="34" charset="0"/>
              <a:buChar char="•"/>
            </a:pPr>
            <a:endParaRPr lang="en-US" sz="2400" i="0" dirty="0">
              <a:solidFill>
                <a:srgbClr val="0D0D0D"/>
              </a:solidFill>
              <a:effectLst/>
              <a:highlight>
                <a:srgbClr val="FFFFFF"/>
              </a:highlight>
              <a:latin typeface="Consolas" panose="020B0609020204030204" pitchFamily="49" charset="0"/>
            </a:endParaRPr>
          </a:p>
          <a:p>
            <a:pPr marL="800100" lvl="1" indent="-342900">
              <a:buFont typeface="Arial" panose="020B0604020202020204" pitchFamily="34" charset="0"/>
              <a:buChar char="•"/>
            </a:pPr>
            <a:r>
              <a:rPr lang="tr-TR" sz="2400" i="0" dirty="0" err="1">
                <a:solidFill>
                  <a:srgbClr val="0D0D0D"/>
                </a:solidFill>
                <a:effectLst/>
                <a:highlight>
                  <a:srgbClr val="FFFFFF"/>
                </a:highlight>
                <a:latin typeface="Consolas" panose="020B0609020204030204" pitchFamily="49" charset="0"/>
              </a:rPr>
              <a:t>References</a:t>
            </a:r>
            <a:endParaRPr lang="tr-TR" sz="2400" i="0" dirty="0">
              <a:solidFill>
                <a:srgbClr val="0D0D0D"/>
              </a:solidFill>
              <a:effectLst/>
              <a:highlight>
                <a:srgbClr val="FFFFFF"/>
              </a:highlight>
              <a:latin typeface="Consolas" panose="020B0609020204030204" pitchFamily="49" charset="0"/>
            </a:endParaRPr>
          </a:p>
          <a:p>
            <a:pPr marL="800100" lvl="1" indent="-342900">
              <a:buFont typeface="Arial" panose="020B0604020202020204" pitchFamily="34" charset="0"/>
              <a:buChar char="•"/>
            </a:pPr>
            <a:endParaRPr lang="tr-TR" sz="2400" b="1" i="0" dirty="0">
              <a:solidFill>
                <a:srgbClr val="0D0D0D"/>
              </a:solidFill>
              <a:effectLst/>
              <a:highlight>
                <a:srgbClr val="FFFFFF"/>
              </a:highlight>
              <a:latin typeface="Consolas" panose="020B0609020204030204" pitchFamily="49" charset="0"/>
            </a:endParaRPr>
          </a:p>
          <a:p>
            <a:pPr marL="800100" lvl="1" indent="-342900">
              <a:buFont typeface="Arial" panose="020B0604020202020204" pitchFamily="34" charset="0"/>
              <a:buChar char="•"/>
            </a:pPr>
            <a:endParaRPr lang="tr-TR" sz="2400" b="1" dirty="0">
              <a:latin typeface="Consolas" panose="020B0609020204030204" pitchFamily="49" charset="0"/>
            </a:endParaRPr>
          </a:p>
          <a:p>
            <a:pPr lvl="1"/>
            <a:endParaRPr lang="tr-TR" sz="2400" b="1" dirty="0">
              <a:latin typeface="Consolas" panose="020B0609020204030204" pitchFamily="49" charset="0"/>
            </a:endParaRPr>
          </a:p>
          <a:p>
            <a:pPr marL="800100" lvl="1" indent="-342900">
              <a:buFont typeface="Arial" panose="020B0604020202020204" pitchFamily="34" charset="0"/>
              <a:buChar char="•"/>
            </a:pPr>
            <a:endParaRPr lang="tr-TR" sz="2400" b="1" dirty="0">
              <a:latin typeface="Consolas" panose="020B0609020204030204" pitchFamily="49" charset="0"/>
            </a:endParaRPr>
          </a:p>
          <a:p>
            <a:pPr marL="800100" lvl="1" indent="-342900">
              <a:buFont typeface="Arial" panose="020B0604020202020204" pitchFamily="34" charset="0"/>
              <a:buChar char="•"/>
            </a:pPr>
            <a:endParaRPr lang="tr-TR" sz="2400" b="1" dirty="0">
              <a:latin typeface="Consolas" panose="020B0609020204030204" pitchFamily="49" charset="0"/>
            </a:endParaRPr>
          </a:p>
        </p:txBody>
      </p:sp>
    </p:spTree>
    <p:extLst>
      <p:ext uri="{BB962C8B-B14F-4D97-AF65-F5344CB8AC3E}">
        <p14:creationId xmlns:p14="http://schemas.microsoft.com/office/powerpoint/2010/main" val="2782802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C96AA0E-3204-ADED-B364-BC105E9B649D}"/>
              </a:ext>
            </a:extLst>
          </p:cNvPr>
          <p:cNvSpPr>
            <a:spLocks noGrp="1"/>
          </p:cNvSpPr>
          <p:nvPr>
            <p:ph type="sldNum" sz="quarter" idx="10"/>
          </p:nvPr>
        </p:nvSpPr>
        <p:spPr/>
        <p:txBody>
          <a:bodyPr/>
          <a:lstStyle/>
          <a:p>
            <a:fld id="{B0E408D4-2E9F-4A26-A3CA-FB0C52E2551E}" type="slidenum">
              <a:rPr lang="tr-TR" altLang="en-US" smtClean="0"/>
              <a:pPr/>
              <a:t>20</a:t>
            </a:fld>
            <a:endParaRPr lang="tr-TR" altLang="en-US"/>
          </a:p>
        </p:txBody>
      </p:sp>
      <p:sp>
        <p:nvSpPr>
          <p:cNvPr id="6" name="Başlık 1">
            <a:extLst>
              <a:ext uri="{FF2B5EF4-FFF2-40B4-BE49-F238E27FC236}">
                <a16:creationId xmlns:a16="http://schemas.microsoft.com/office/drawing/2014/main" id="{ACBCB1EA-3FB6-E024-CCB0-03DEAB6A16A0}"/>
              </a:ext>
            </a:extLst>
          </p:cNvPr>
          <p:cNvSpPr>
            <a:spLocks noGrp="1"/>
          </p:cNvSpPr>
          <p:nvPr>
            <p:ph type="title"/>
          </p:nvPr>
        </p:nvSpPr>
        <p:spPr>
          <a:xfrm>
            <a:off x="152400" y="106363"/>
            <a:ext cx="7848600" cy="579437"/>
          </a:xfrm>
        </p:spPr>
        <p:txBody>
          <a:bodyPr vert="horz" wrap="square" lIns="91440" tIns="45720" rIns="91440" bIns="45720" numCol="1" anchor="ctr" anchorCtr="0" compatLnSpc="1">
            <a:prstTxWarp prst="textNoShape">
              <a:avLst/>
            </a:prstTxWarp>
            <a:normAutofit/>
          </a:bodyPr>
          <a:lstStyle/>
          <a:p>
            <a:pPr>
              <a:lnSpc>
                <a:spcPct val="90000"/>
              </a:lnSpc>
            </a:pPr>
            <a:r>
              <a:rPr lang="en-US" sz="2400" b="0" dirty="0">
                <a:effectLst>
                  <a:outerShdw blurRad="38100" dist="38100" dir="2700000" algn="tl">
                    <a:srgbClr val="000000">
                      <a:alpha val="43137"/>
                    </a:srgbClr>
                  </a:outerShdw>
                </a:effectLst>
                <a:latin typeface="+mj-lt"/>
                <a:ea typeface="+mj-ea"/>
                <a:cs typeface="+mj-cs"/>
              </a:rPr>
              <a:t>REFERENCES</a:t>
            </a:r>
            <a:endParaRPr lang="tr-TR" sz="2400" b="0" dirty="0">
              <a:effectLst>
                <a:outerShdw blurRad="38100" dist="38100" dir="2700000" algn="tl">
                  <a:srgbClr val="000000">
                    <a:alpha val="43137"/>
                  </a:srgbClr>
                </a:outerShdw>
              </a:effectLst>
              <a:latin typeface="+mj-lt"/>
              <a:ea typeface="+mj-ea"/>
              <a:cs typeface="+mj-cs"/>
            </a:endParaRPr>
          </a:p>
        </p:txBody>
      </p:sp>
      <p:sp>
        <p:nvSpPr>
          <p:cNvPr id="7" name="Metin kutusu 10">
            <a:extLst>
              <a:ext uri="{FF2B5EF4-FFF2-40B4-BE49-F238E27FC236}">
                <a16:creationId xmlns:a16="http://schemas.microsoft.com/office/drawing/2014/main" id="{BD80ECE8-5BAD-6C6F-88BD-CC9BF9A5065D}"/>
              </a:ext>
            </a:extLst>
          </p:cNvPr>
          <p:cNvSpPr txBox="1"/>
          <p:nvPr/>
        </p:nvSpPr>
        <p:spPr bwMode="auto">
          <a:xfrm>
            <a:off x="76200" y="723900"/>
            <a:ext cx="8991600" cy="5410200"/>
          </a:xfrm>
          <a:prstGeom prst="rect">
            <a:avLst/>
          </a:prstGeom>
          <a:noFill/>
          <a:ln>
            <a:noFill/>
          </a:ln>
        </p:spPr>
        <p:txBody>
          <a:bodyPr vert="horz" wrap="square" lIns="91440" tIns="45720" rIns="91440" bIns="45720" numCol="1" anchor="t" anchorCtr="0" compatLnSpc="1">
            <a:prstTxWarp prst="textNoShape">
              <a:avLst/>
            </a:prstTxWarp>
            <a:normAutofit fontScale="85000" lnSpcReduction="10000"/>
          </a:bodyPr>
          <a:lstStyle/>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[8] R.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Bouafia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H.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Benbrahim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A. Amine, "Automatic Protection of Web Applications Against SQL Injections: An Approach Based On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Acunetix</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Burp Suite and SQLMAP," 2023 9th International Conference on Optimization and Applications (ICOA),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AbuDhabi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United Arab Emirates, 2023, pp. 1-6,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doi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10.1109/ICOA58279.2023.10308827.</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[9] D.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Mubanda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N. Mandela, 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Mbinda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C.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Ayesiga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"Evaluating Docker Container Security through Penetration Testing: A Smart Computer Security," 2023 International Conference on Communication, Security and Artificial Intelligence (ICCSAI), Greater Noida, India, 2023, pp. 415-419,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doi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10.1109/ICCSAI59793.2023.10421124.</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[10] KUSHE, R. Comparative study of vulnerability scanning tools: Nessus vs Retina. Security &amp; Future, 2017, 1.2: 69-71.</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[11]  “How Many Apps Are There in the World.”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BankMyCell</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8 Apr. 2024,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www.bankmycell.com/blog/number-of-mobile-apps-worldwide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[12] S. Lee and E. -S. Cho, "Toward Firmware-Type Analysis Using Machine Learning Techniques," 2018 IEEE 42nd Annual Computer Software and Applications Conference (COMPSAC), Tokyo, Japan, 2018, pp. 977-978,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doi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10.1109/COMPSAC.2018.00172.</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[13] A. Kore, T. Hinduja, A. Sawant, 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Indorkar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Wagh</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Rankhambe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"Burp Suite Extension for Script based Attacks for Web Applications," 2022 6th International Conference on Electronics, Communication and Aerospace Technology, Coimbatore, India, 2022, pp. 651-657,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doi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10.1109/ICECA55336.2022.10009116.</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[14] Creating a CSRF POC using Burp Pro?. Enciphers Labs Pvt Ltd. (n.d.). https://www.enciphers.com/web-app-security/creating-a-csrf-poc-using-burp-pro</a:t>
            </a:r>
          </a:p>
        </p:txBody>
      </p:sp>
    </p:spTree>
    <p:extLst>
      <p:ext uri="{BB962C8B-B14F-4D97-AF65-F5344CB8AC3E}">
        <p14:creationId xmlns:p14="http://schemas.microsoft.com/office/powerpoint/2010/main" val="2111821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C96AA0E-3204-ADED-B364-BC105E9B649D}"/>
              </a:ext>
            </a:extLst>
          </p:cNvPr>
          <p:cNvSpPr>
            <a:spLocks noGrp="1"/>
          </p:cNvSpPr>
          <p:nvPr>
            <p:ph type="sldNum" sz="quarter" idx="10"/>
          </p:nvPr>
        </p:nvSpPr>
        <p:spPr/>
        <p:txBody>
          <a:bodyPr/>
          <a:lstStyle/>
          <a:p>
            <a:fld id="{B0E408D4-2E9F-4A26-A3CA-FB0C52E2551E}" type="slidenum">
              <a:rPr lang="tr-TR" altLang="en-US" smtClean="0"/>
              <a:pPr/>
              <a:t>21</a:t>
            </a:fld>
            <a:endParaRPr lang="tr-TR" altLang="en-US"/>
          </a:p>
        </p:txBody>
      </p:sp>
      <p:sp>
        <p:nvSpPr>
          <p:cNvPr id="6" name="Başlık 1">
            <a:extLst>
              <a:ext uri="{FF2B5EF4-FFF2-40B4-BE49-F238E27FC236}">
                <a16:creationId xmlns:a16="http://schemas.microsoft.com/office/drawing/2014/main" id="{ACBCB1EA-3FB6-E024-CCB0-03DEAB6A16A0}"/>
              </a:ext>
            </a:extLst>
          </p:cNvPr>
          <p:cNvSpPr>
            <a:spLocks noGrp="1"/>
          </p:cNvSpPr>
          <p:nvPr>
            <p:ph type="title"/>
          </p:nvPr>
        </p:nvSpPr>
        <p:spPr>
          <a:xfrm>
            <a:off x="152400" y="106363"/>
            <a:ext cx="7848600" cy="579437"/>
          </a:xfrm>
        </p:spPr>
        <p:txBody>
          <a:bodyPr vert="horz" wrap="square" lIns="91440" tIns="45720" rIns="91440" bIns="45720" numCol="1" anchor="ctr" anchorCtr="0" compatLnSpc="1">
            <a:prstTxWarp prst="textNoShape">
              <a:avLst/>
            </a:prstTxWarp>
            <a:normAutofit/>
          </a:bodyPr>
          <a:lstStyle/>
          <a:p>
            <a:pPr>
              <a:lnSpc>
                <a:spcPct val="90000"/>
              </a:lnSpc>
            </a:pPr>
            <a:r>
              <a:rPr lang="en-US" sz="2400" b="0" dirty="0">
                <a:effectLst>
                  <a:outerShdw blurRad="38100" dist="38100" dir="2700000" algn="tl">
                    <a:srgbClr val="000000">
                      <a:alpha val="43137"/>
                    </a:srgbClr>
                  </a:outerShdw>
                </a:effectLst>
                <a:latin typeface="+mj-lt"/>
                <a:ea typeface="+mj-ea"/>
                <a:cs typeface="+mj-cs"/>
              </a:rPr>
              <a:t>REFERENCES</a:t>
            </a:r>
            <a:endParaRPr lang="tr-TR" sz="2400" b="0" dirty="0">
              <a:effectLst>
                <a:outerShdw blurRad="38100" dist="38100" dir="2700000" algn="tl">
                  <a:srgbClr val="000000">
                    <a:alpha val="43137"/>
                  </a:srgbClr>
                </a:outerShdw>
              </a:effectLst>
              <a:latin typeface="+mj-lt"/>
              <a:ea typeface="+mj-ea"/>
              <a:cs typeface="+mj-cs"/>
            </a:endParaRPr>
          </a:p>
        </p:txBody>
      </p:sp>
      <p:sp>
        <p:nvSpPr>
          <p:cNvPr id="7" name="Metin kutusu 10">
            <a:extLst>
              <a:ext uri="{FF2B5EF4-FFF2-40B4-BE49-F238E27FC236}">
                <a16:creationId xmlns:a16="http://schemas.microsoft.com/office/drawing/2014/main" id="{BD80ECE8-5BAD-6C6F-88BD-CC9BF9A5065D}"/>
              </a:ext>
            </a:extLst>
          </p:cNvPr>
          <p:cNvSpPr txBox="1"/>
          <p:nvPr/>
        </p:nvSpPr>
        <p:spPr bwMode="auto">
          <a:xfrm>
            <a:off x="152400" y="838200"/>
            <a:ext cx="8991600" cy="5410200"/>
          </a:xfrm>
          <a:prstGeom prst="rect">
            <a:avLst/>
          </a:prstGeom>
          <a:noFill/>
          <a:ln>
            <a:noFill/>
          </a:ln>
        </p:spPr>
        <p:txBody>
          <a:bodyPr vert="horz" wrap="square" lIns="91440" tIns="45720" rIns="91440" bIns="45720" numCol="1" anchor="t" anchorCtr="0" compatLnSpc="1">
            <a:prstTxWarp prst="textNoShape">
              <a:avLst/>
            </a:prstTxWarp>
            <a:normAutofit/>
          </a:bodyPr>
          <a:lstStyle/>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[15]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Vavkamil</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(n.d.).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Vavkamil</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/awesome-</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bugbounty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-tools: A curated list of various bug bounty tools. GitHub.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https://github.com/vavkamil/awesome-bugbounty-tools?tab=readme-ov-file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[16] How to read A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nessus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report - uva its. (n.d.).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a:rPr>
              <a:t>https://virginia.service-now.com/its?id=itsweb_kb_article&amp;sys_id=75e70054dbb553404f32fb671d9619d5</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[17] ALANDA, Aide, et al. Mobile application security penetration testing based on OWASP. In: IOP Conference Series: Materials Science and Engineering. IOP Publishing, 2020. p. 012036.</a:t>
            </a:r>
          </a:p>
        </p:txBody>
      </p:sp>
    </p:spTree>
    <p:extLst>
      <p:ext uri="{BB962C8B-B14F-4D97-AF65-F5344CB8AC3E}">
        <p14:creationId xmlns:p14="http://schemas.microsoft.com/office/powerpoint/2010/main" val="568036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ayt Numarası Yer Tutucusu 2">
            <a:extLst>
              <a:ext uri="{FF2B5EF4-FFF2-40B4-BE49-F238E27FC236}">
                <a16:creationId xmlns:a16="http://schemas.microsoft.com/office/drawing/2014/main" id="{FCFBE89E-3363-7E3D-5D21-F9F233AEFB86}"/>
              </a:ext>
            </a:extLst>
          </p:cNvPr>
          <p:cNvSpPr>
            <a:spLocks noGrp="1"/>
          </p:cNvSpPr>
          <p:nvPr>
            <p:ph type="sldNum" sz="quarter" idx="10"/>
          </p:nvPr>
        </p:nvSpPr>
        <p:spPr/>
        <p:txBody>
          <a:bodyPr/>
          <a:lstStyle/>
          <a:p>
            <a:fld id="{68795CC5-F219-49B7-9754-EF0E854EBEB8}" type="slidenum">
              <a:rPr lang="tr-TR" altLang="en-US" smtClean="0"/>
              <a:pPr/>
              <a:t>22</a:t>
            </a:fld>
            <a:endParaRPr lang="tr-TR" altLang="en-US"/>
          </a:p>
        </p:txBody>
      </p:sp>
      <p:sp>
        <p:nvSpPr>
          <p:cNvPr id="5" name="Metin kutusu 4">
            <a:extLst>
              <a:ext uri="{FF2B5EF4-FFF2-40B4-BE49-F238E27FC236}">
                <a16:creationId xmlns:a16="http://schemas.microsoft.com/office/drawing/2014/main" id="{FEFC8708-981D-F195-0C51-3FE6D00D5F52}"/>
              </a:ext>
            </a:extLst>
          </p:cNvPr>
          <p:cNvSpPr txBox="1"/>
          <p:nvPr/>
        </p:nvSpPr>
        <p:spPr>
          <a:xfrm>
            <a:off x="1371600" y="3105834"/>
            <a:ext cx="6400799" cy="707886"/>
          </a:xfrm>
          <a:prstGeom prst="rect">
            <a:avLst/>
          </a:prstGeom>
          <a:noFill/>
        </p:spPr>
        <p:txBody>
          <a:bodyPr wrap="square" rtlCol="0">
            <a:spAutoFit/>
          </a:bodyPr>
          <a:lstStyle/>
          <a:p>
            <a:pPr algn="ctr"/>
            <a:r>
              <a:rPr lang="tr-TR" sz="4000" dirty="0" err="1">
                <a:solidFill>
                  <a:schemeClr val="accent5">
                    <a:lumMod val="50000"/>
                  </a:schemeClr>
                </a:solidFill>
                <a:latin typeface="Consolas" panose="020B0609020204030204" pitchFamily="49" charset="0"/>
              </a:rPr>
              <a:t>Than</a:t>
            </a:r>
            <a:r>
              <a:rPr lang="en-US" sz="4000" dirty="0" err="1">
                <a:solidFill>
                  <a:schemeClr val="accent5">
                    <a:lumMod val="50000"/>
                  </a:schemeClr>
                </a:solidFill>
                <a:latin typeface="Consolas" panose="020B0609020204030204" pitchFamily="49" charset="0"/>
              </a:rPr>
              <a:t>ks</a:t>
            </a:r>
            <a:r>
              <a:rPr lang="en-US" sz="4000" dirty="0">
                <a:solidFill>
                  <a:schemeClr val="accent5">
                    <a:lumMod val="50000"/>
                  </a:schemeClr>
                </a:solidFill>
                <a:latin typeface="Consolas" panose="020B0609020204030204" pitchFamily="49" charset="0"/>
              </a:rPr>
              <a:t> for </a:t>
            </a:r>
            <a:r>
              <a:rPr lang="tr-TR" sz="4000" dirty="0" err="1">
                <a:solidFill>
                  <a:schemeClr val="accent5">
                    <a:lumMod val="50000"/>
                  </a:schemeClr>
                </a:solidFill>
                <a:latin typeface="Consolas" panose="020B0609020204030204" pitchFamily="49" charset="0"/>
              </a:rPr>
              <a:t>listening</a:t>
            </a:r>
            <a:r>
              <a:rPr lang="en-US" sz="4000" dirty="0">
                <a:solidFill>
                  <a:schemeClr val="accent5">
                    <a:lumMod val="50000"/>
                  </a:schemeClr>
                </a:solidFill>
                <a:latin typeface="Consolas" panose="020B0609020204030204" pitchFamily="49" charset="0"/>
              </a:rPr>
              <a:t>!</a:t>
            </a:r>
            <a:endParaRPr lang="tr-TR" sz="4000" dirty="0">
              <a:solidFill>
                <a:schemeClr val="accent5">
                  <a:lumMod val="50000"/>
                </a:schemeClr>
              </a:solidFill>
              <a:latin typeface="Consolas" panose="020B0609020204030204" pitchFamily="49" charset="0"/>
            </a:endParaRPr>
          </a:p>
        </p:txBody>
      </p:sp>
    </p:spTree>
    <p:extLst>
      <p:ext uri="{BB962C8B-B14F-4D97-AF65-F5344CB8AC3E}">
        <p14:creationId xmlns:p14="http://schemas.microsoft.com/office/powerpoint/2010/main" val="359386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70788-9DFF-7B9D-610E-6E4C9E7CA298}"/>
              </a:ext>
            </a:extLst>
          </p:cNvPr>
          <p:cNvSpPr>
            <a:spLocks noGrp="1"/>
          </p:cNvSpPr>
          <p:nvPr>
            <p:ph type="sldNum" sz="quarter" idx="10"/>
          </p:nvPr>
        </p:nvSpPr>
        <p:spPr/>
        <p:txBody>
          <a:bodyPr/>
          <a:lstStyle/>
          <a:p>
            <a:fld id="{606EA505-76AA-495E-815C-8AF94549A6BB}" type="slidenum">
              <a:rPr lang="tr-TR" altLang="en-US" smtClean="0"/>
              <a:pPr/>
              <a:t>3</a:t>
            </a:fld>
            <a:endParaRPr lang="tr-TR" altLang="en-US"/>
          </a:p>
        </p:txBody>
      </p:sp>
      <p:pic>
        <p:nvPicPr>
          <p:cNvPr id="2050" name="Picture 2" descr="Ethical Hacking - Eligibility, Courses, Fees, Syllabus, Job Profile">
            <a:extLst>
              <a:ext uri="{FF2B5EF4-FFF2-40B4-BE49-F238E27FC236}">
                <a16:creationId xmlns:a16="http://schemas.microsoft.com/office/drawing/2014/main" id="{6D92098D-F35F-1815-5AEF-C4208854DF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 y="885825"/>
            <a:ext cx="9042400"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24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CF43FF-D1FE-DAF8-7331-AE03756B0B13}"/>
              </a:ext>
            </a:extLst>
          </p:cNvPr>
          <p:cNvSpPr>
            <a:spLocks noGrp="1"/>
          </p:cNvSpPr>
          <p:nvPr>
            <p:ph type="title"/>
          </p:nvPr>
        </p:nvSpPr>
        <p:spPr/>
        <p:txBody>
          <a:bodyPr/>
          <a:lstStyle/>
          <a:p>
            <a:r>
              <a:rPr lang="tr-TR" sz="2600" dirty="0"/>
              <a:t>INTRODUCTION</a:t>
            </a:r>
          </a:p>
        </p:txBody>
      </p:sp>
      <p:sp>
        <p:nvSpPr>
          <p:cNvPr id="3" name="İçerik Yer Tutucusu 2">
            <a:extLst>
              <a:ext uri="{FF2B5EF4-FFF2-40B4-BE49-F238E27FC236}">
                <a16:creationId xmlns:a16="http://schemas.microsoft.com/office/drawing/2014/main" id="{D12437D9-C3C0-C916-5B8E-B6CD3B2F973F}"/>
              </a:ext>
            </a:extLst>
          </p:cNvPr>
          <p:cNvSpPr>
            <a:spLocks noGrp="1"/>
          </p:cNvSpPr>
          <p:nvPr>
            <p:ph idx="1"/>
          </p:nvPr>
        </p:nvSpPr>
        <p:spPr>
          <a:xfrm>
            <a:off x="161544" y="876300"/>
            <a:ext cx="8915400" cy="5105400"/>
          </a:xfrm>
        </p:spPr>
        <p:txBody>
          <a:bodyPr/>
          <a:lstStyle/>
          <a:p>
            <a:pPr marL="0" indent="0">
              <a:buNone/>
            </a:pPr>
            <a:r>
              <a:rPr lang="en-US" sz="1800" u="sng" kern="100" dirty="0">
                <a:effectLst/>
                <a:latin typeface="Consolas" panose="020B0609020204030204" pitchFamily="49" charset="0"/>
                <a:ea typeface="Aptos" panose="020B0004020202020204" pitchFamily="34" charset="0"/>
                <a:cs typeface="Times New Roman" panose="02020603050405020304" pitchFamily="18" charset="0"/>
              </a:rPr>
              <a:t>What is Penetration Testing?</a:t>
            </a:r>
          </a:p>
          <a:p>
            <a:pPr marL="0" indent="0">
              <a:buNone/>
            </a:pPr>
            <a:endParaRPr lang="en-US" sz="1800" kern="100" dirty="0">
              <a:latin typeface="Aptos" panose="020B0004020202020204" pitchFamily="34" charset="0"/>
              <a:ea typeface="Aptos" panose="020B0004020202020204" pitchFamily="34" charset="0"/>
              <a:cs typeface="Times New Roman" panose="02020603050405020304" pitchFamily="18" charset="0"/>
            </a:endParaRPr>
          </a:p>
          <a:p>
            <a:pPr marL="0" indent="0" algn="just">
              <a:buNone/>
            </a:pPr>
            <a:r>
              <a:rPr lang="en-US" sz="1800" kern="100" dirty="0">
                <a:latin typeface="Consolas" panose="020B0609020204030204" pitchFamily="49" charset="0"/>
                <a:ea typeface="Aptos" panose="020B0004020202020204" pitchFamily="34" charset="0"/>
                <a:cs typeface="Times New Roman" panose="02020603050405020304" pitchFamily="18" charset="0"/>
              </a:rPr>
              <a:t>Penetration testing is offensive form of security testing designed to provide a deep technical analysis of a target environment’s vulnerability to exploitation and attack.</a:t>
            </a:r>
          </a:p>
          <a:p>
            <a:pPr marL="0" indent="0">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US" sz="1800" u="sng" kern="100" dirty="0">
                <a:latin typeface="Consolas" panose="020B0609020204030204" pitchFamily="49" charset="0"/>
                <a:ea typeface="Aptos" panose="020B0004020202020204" pitchFamily="34" charset="0"/>
                <a:cs typeface="Times New Roman" panose="02020603050405020304" pitchFamily="18" charset="0"/>
              </a:rPr>
              <a:t>Why is it important?</a:t>
            </a:r>
            <a:endParaRPr lang="en-US" sz="1800" u="sng" kern="100" dirty="0">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1800" kern="100" dirty="0">
              <a:latin typeface="Consolas" panose="020B0609020204030204" pitchFamily="49" charset="0"/>
              <a:ea typeface="Aptos" panose="020B0004020202020204" pitchFamily="34" charset="0"/>
              <a:cs typeface="Times New Roman" panose="02020603050405020304" pitchFamily="18" charset="0"/>
            </a:endParaRPr>
          </a:p>
          <a:p>
            <a:pPr marL="0" indent="0" algn="just">
              <a:buNone/>
            </a:pPr>
            <a:r>
              <a:rPr lang="en-US" sz="1800" kern="100" dirty="0" err="1">
                <a:latin typeface="Consolas" panose="020B0609020204030204" pitchFamily="49" charset="0"/>
                <a:ea typeface="Aptos" panose="020B0004020202020204" pitchFamily="34" charset="0"/>
                <a:cs typeface="Times New Roman" panose="02020603050405020304" pitchFamily="18" charset="0"/>
              </a:rPr>
              <a:t>Pentesting</a:t>
            </a:r>
            <a:r>
              <a:rPr lang="en-US" sz="1800" kern="100" dirty="0">
                <a:latin typeface="Consolas" panose="020B0609020204030204" pitchFamily="49" charset="0"/>
                <a:ea typeface="Aptos" panose="020B0004020202020204" pitchFamily="34" charset="0"/>
                <a:cs typeface="Times New Roman" panose="02020603050405020304" pitchFamily="18" charset="0"/>
              </a:rPr>
              <a:t> helps organizations to identify weaknesses in their systems before attackers can exploit them.</a:t>
            </a:r>
          </a:p>
          <a:p>
            <a:pPr marL="0" indent="0" algn="just">
              <a:buNone/>
            </a:pPr>
            <a:endParaRPr lang="en-US" sz="1800" kern="100" dirty="0">
              <a:latin typeface="Consolas" panose="020B0609020204030204" pitchFamily="49" charset="0"/>
              <a:ea typeface="Aptos" panose="020B0004020202020204" pitchFamily="34" charset="0"/>
              <a:cs typeface="Times New Roman" panose="02020603050405020304" pitchFamily="18" charset="0"/>
            </a:endParaRPr>
          </a:p>
          <a:p>
            <a:pPr marL="0" indent="0" algn="just">
              <a:buNone/>
            </a:pPr>
            <a:r>
              <a:rPr lang="en-US" sz="1800" u="sng" kern="100" dirty="0">
                <a:latin typeface="Consolas" panose="020B0609020204030204" pitchFamily="49" charset="0"/>
                <a:ea typeface="Aptos" panose="020B0004020202020204" pitchFamily="34" charset="0"/>
                <a:cs typeface="Times New Roman" panose="02020603050405020304" pitchFamily="18" charset="0"/>
              </a:rPr>
              <a:t>Justification</a:t>
            </a:r>
          </a:p>
          <a:p>
            <a:pPr marL="0" indent="0" algn="just">
              <a:buNone/>
            </a:pPr>
            <a:endParaRPr lang="en-US" sz="1800" kern="100" dirty="0">
              <a:latin typeface="Consolas" panose="020B0609020204030204" pitchFamily="49" charset="0"/>
              <a:ea typeface="Aptos" panose="020B0004020202020204" pitchFamily="34" charset="0"/>
              <a:cs typeface="Times New Roman" panose="02020603050405020304" pitchFamily="18" charset="0"/>
            </a:endParaRPr>
          </a:p>
          <a:p>
            <a:pPr marL="0" indent="0" algn="just">
              <a:buNone/>
            </a:pPr>
            <a:r>
              <a:rPr lang="en-US" sz="1800" kern="100" dirty="0">
                <a:latin typeface="Consolas" panose="020B0609020204030204" pitchFamily="49" charset="0"/>
                <a:ea typeface="Aptos" panose="020B0004020202020204" pitchFamily="34" charset="0"/>
                <a:cs typeface="Times New Roman" panose="02020603050405020304" pitchFamily="18" charset="0"/>
              </a:rPr>
              <a:t>Penetration testing is justified by its ability to identify and mitigate security vulnerabilities, manage risks efficiently and improve overall security of an organization.</a:t>
            </a:r>
          </a:p>
        </p:txBody>
      </p:sp>
      <p:sp>
        <p:nvSpPr>
          <p:cNvPr id="4" name="Slayt Numarası Yer Tutucusu 3">
            <a:extLst>
              <a:ext uri="{FF2B5EF4-FFF2-40B4-BE49-F238E27FC236}">
                <a16:creationId xmlns:a16="http://schemas.microsoft.com/office/drawing/2014/main" id="{27A66D0A-C25C-3F5A-27B8-FE84E8B9DEC3}"/>
              </a:ext>
            </a:extLst>
          </p:cNvPr>
          <p:cNvSpPr>
            <a:spLocks noGrp="1"/>
          </p:cNvSpPr>
          <p:nvPr>
            <p:ph type="sldNum" sz="quarter" idx="10"/>
          </p:nvPr>
        </p:nvSpPr>
        <p:spPr/>
        <p:txBody>
          <a:bodyPr/>
          <a:lstStyle/>
          <a:p>
            <a:fld id="{606EA505-76AA-495E-815C-8AF94549A6BB}" type="slidenum">
              <a:rPr lang="tr-TR" altLang="en-US" smtClean="0"/>
              <a:pPr/>
              <a:t>4</a:t>
            </a:fld>
            <a:endParaRPr lang="tr-TR" altLang="en-US" dirty="0"/>
          </a:p>
        </p:txBody>
      </p:sp>
      <p:pic>
        <p:nvPicPr>
          <p:cNvPr id="6" name="Picture 5">
            <a:extLst>
              <a:ext uri="{FF2B5EF4-FFF2-40B4-BE49-F238E27FC236}">
                <a16:creationId xmlns:a16="http://schemas.microsoft.com/office/drawing/2014/main" id="{8B2E5427-DB0E-9CA7-F918-652E18509F49}"/>
              </a:ext>
            </a:extLst>
          </p:cNvPr>
          <p:cNvPicPr>
            <a:picLocks noChangeAspect="1"/>
          </p:cNvPicPr>
          <p:nvPr/>
        </p:nvPicPr>
        <p:blipFill>
          <a:blip r:embed="rId2"/>
          <a:stretch>
            <a:fillRect/>
          </a:stretch>
        </p:blipFill>
        <p:spPr>
          <a:xfrm>
            <a:off x="6943344" y="826008"/>
            <a:ext cx="2133600" cy="701654"/>
          </a:xfrm>
          <a:prstGeom prst="rect">
            <a:avLst/>
          </a:prstGeom>
        </p:spPr>
      </p:pic>
    </p:spTree>
    <p:extLst>
      <p:ext uri="{BB962C8B-B14F-4D97-AF65-F5344CB8AC3E}">
        <p14:creationId xmlns:p14="http://schemas.microsoft.com/office/powerpoint/2010/main" val="3393307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57BA0F-504E-2BBF-B5F6-93FE8131FC26}"/>
              </a:ext>
            </a:extLst>
          </p:cNvPr>
          <p:cNvSpPr>
            <a:spLocks noGrp="1"/>
          </p:cNvSpPr>
          <p:nvPr>
            <p:ph type="title"/>
          </p:nvPr>
        </p:nvSpPr>
        <p:spPr>
          <a:xfrm>
            <a:off x="152400" y="106363"/>
            <a:ext cx="8382000" cy="579437"/>
          </a:xfrm>
        </p:spPr>
        <p:txBody>
          <a:bodyPr/>
          <a:lstStyle/>
          <a:p>
            <a:r>
              <a:rPr lang="en-US" sz="2400" dirty="0"/>
              <a:t>THEORETICAL EXPLANATION AND OTHER STUDIES</a:t>
            </a:r>
            <a:endParaRPr lang="tr-TR" sz="1800" dirty="0"/>
          </a:p>
        </p:txBody>
      </p:sp>
      <p:sp>
        <p:nvSpPr>
          <p:cNvPr id="4" name="Slayt Numarası Yer Tutucusu 3">
            <a:extLst>
              <a:ext uri="{FF2B5EF4-FFF2-40B4-BE49-F238E27FC236}">
                <a16:creationId xmlns:a16="http://schemas.microsoft.com/office/drawing/2014/main" id="{8B385B7B-AECC-E3BB-2991-727231758645}"/>
              </a:ext>
            </a:extLst>
          </p:cNvPr>
          <p:cNvSpPr>
            <a:spLocks noGrp="1"/>
          </p:cNvSpPr>
          <p:nvPr>
            <p:ph type="sldNum" sz="quarter" idx="10"/>
          </p:nvPr>
        </p:nvSpPr>
        <p:spPr/>
        <p:txBody>
          <a:bodyPr/>
          <a:lstStyle/>
          <a:p>
            <a:fld id="{606EA505-76AA-495E-815C-8AF94549A6BB}" type="slidenum">
              <a:rPr lang="tr-TR" altLang="en-US" smtClean="0"/>
              <a:pPr/>
              <a:t>5</a:t>
            </a:fld>
            <a:endParaRPr lang="tr-TR" altLang="en-US" dirty="0"/>
          </a:p>
        </p:txBody>
      </p:sp>
      <p:sp>
        <p:nvSpPr>
          <p:cNvPr id="11" name="Metin kutusu 10">
            <a:extLst>
              <a:ext uri="{FF2B5EF4-FFF2-40B4-BE49-F238E27FC236}">
                <a16:creationId xmlns:a16="http://schemas.microsoft.com/office/drawing/2014/main" id="{044F626B-78ED-7174-D9B8-DD635E7D6F44}"/>
              </a:ext>
            </a:extLst>
          </p:cNvPr>
          <p:cNvSpPr txBox="1"/>
          <p:nvPr/>
        </p:nvSpPr>
        <p:spPr>
          <a:xfrm>
            <a:off x="-152400" y="990600"/>
            <a:ext cx="8991600" cy="3693319"/>
          </a:xfrm>
          <a:prstGeom prst="rect">
            <a:avLst/>
          </a:prstGeom>
          <a:noFill/>
        </p:spPr>
        <p:txBody>
          <a:bodyPr wrap="square">
            <a:spAutoFit/>
          </a:bodyPr>
          <a:lstStyle/>
          <a:p>
            <a:pPr lvl="1" algn="just"/>
            <a:r>
              <a:rPr lang="en-US" dirty="0">
                <a:latin typeface="Consolas" panose="020B0609020204030204" pitchFamily="49" charset="0"/>
                <a:cs typeface="Times New Roman" panose="02020603050405020304" pitchFamily="18" charset="0"/>
              </a:rPr>
              <a:t>Penetration testing, often abbreviated as </a:t>
            </a:r>
            <a:r>
              <a:rPr lang="en-US" dirty="0" err="1">
                <a:latin typeface="Consolas" panose="020B0609020204030204" pitchFamily="49" charset="0"/>
                <a:cs typeface="Times New Roman" panose="02020603050405020304" pitchFamily="18" charset="0"/>
              </a:rPr>
              <a:t>pentest</a:t>
            </a:r>
            <a:r>
              <a:rPr lang="en-US" dirty="0">
                <a:latin typeface="Consolas" panose="020B0609020204030204" pitchFamily="49" charset="0"/>
                <a:cs typeface="Times New Roman" panose="02020603050405020304" pitchFamily="18" charset="0"/>
              </a:rPr>
              <a:t>, is a process that is followed to conduct an in-depth security assessment or audit. A methodology defines a set of rules, practices, and procedures that are pursued and implemented during the course of any information security audit program.</a:t>
            </a:r>
          </a:p>
          <a:p>
            <a:pPr lvl="1" algn="just"/>
            <a:endParaRPr lang="en-US" dirty="0">
              <a:latin typeface="Consolas" panose="020B0609020204030204" pitchFamily="49" charset="0"/>
              <a:cs typeface="Times New Roman" panose="02020603050405020304" pitchFamily="18" charset="0"/>
            </a:endParaRPr>
          </a:p>
          <a:p>
            <a:pPr lvl="1" algn="just"/>
            <a:r>
              <a:rPr lang="en-US" dirty="0">
                <a:latin typeface="Consolas" panose="020B0609020204030204" pitchFamily="49" charset="0"/>
                <a:cs typeface="Times New Roman" panose="02020603050405020304" pitchFamily="18" charset="0"/>
              </a:rPr>
              <a:t>Methodology steps:</a:t>
            </a:r>
          </a:p>
          <a:p>
            <a:pPr lvl="1" algn="just"/>
            <a:endParaRPr lang="en-US" dirty="0">
              <a:latin typeface="Consolas" panose="020B0609020204030204" pitchFamily="49" charset="0"/>
              <a:cs typeface="Times New Roman" panose="02020603050405020304" pitchFamily="18" charset="0"/>
            </a:endParaRPr>
          </a:p>
          <a:p>
            <a:pPr lvl="1" algn="just"/>
            <a:r>
              <a:rPr lang="en-US" dirty="0">
                <a:latin typeface="Consolas" panose="020B0609020204030204" pitchFamily="49" charset="0"/>
                <a:cs typeface="Times New Roman" panose="02020603050405020304" pitchFamily="18" charset="0"/>
              </a:rPr>
              <a:t>	•	Reconnaissance</a:t>
            </a:r>
          </a:p>
          <a:p>
            <a:pPr lvl="2" algn="just"/>
            <a:r>
              <a:rPr lang="en-US" dirty="0">
                <a:latin typeface="Consolas" panose="020B0609020204030204" pitchFamily="49" charset="0"/>
                <a:cs typeface="Times New Roman" panose="02020603050405020304" pitchFamily="18" charset="0"/>
              </a:rPr>
              <a:t>•	Scanning</a:t>
            </a:r>
          </a:p>
          <a:p>
            <a:pPr lvl="2" algn="just"/>
            <a:r>
              <a:rPr lang="en-US" dirty="0">
                <a:latin typeface="Consolas" panose="020B0609020204030204" pitchFamily="49" charset="0"/>
                <a:cs typeface="Times New Roman" panose="02020603050405020304" pitchFamily="18" charset="0"/>
              </a:rPr>
              <a:t>•	Testing</a:t>
            </a:r>
          </a:p>
          <a:p>
            <a:pPr lvl="2" algn="just"/>
            <a:r>
              <a:rPr lang="en-US" dirty="0">
                <a:latin typeface="Consolas" panose="020B0609020204030204" pitchFamily="49" charset="0"/>
                <a:cs typeface="Times New Roman" panose="02020603050405020304" pitchFamily="18" charset="0"/>
              </a:rPr>
              <a:t>•	Exploitation</a:t>
            </a:r>
          </a:p>
          <a:p>
            <a:pPr lvl="1" algn="just"/>
            <a:endParaRPr lang="tr-TR" dirty="0">
              <a:latin typeface="Consolas" panose="020B0609020204030204" pitchFamily="49" charset="0"/>
              <a:cs typeface="Times New Roman" panose="02020603050405020304" pitchFamily="18" charset="0"/>
            </a:endParaRPr>
          </a:p>
        </p:txBody>
      </p:sp>
      <p:pic>
        <p:nvPicPr>
          <p:cNvPr id="3074" name="Picture 2" descr="Ethical Hacking: Footprinting and Reconnaissance – Mohr Career Services  University of Oregon">
            <a:extLst>
              <a:ext uri="{FF2B5EF4-FFF2-40B4-BE49-F238E27FC236}">
                <a16:creationId xmlns:a16="http://schemas.microsoft.com/office/drawing/2014/main" id="{AF3BCE68-5FD6-7110-0879-F2D484E0C2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971800"/>
            <a:ext cx="45720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944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4328FA-666D-2D7F-44C5-0D38E9A1B20F}"/>
              </a:ext>
            </a:extLst>
          </p:cNvPr>
          <p:cNvSpPr>
            <a:spLocks noGrp="1"/>
          </p:cNvSpPr>
          <p:nvPr>
            <p:ph type="sldNum" sz="quarter" idx="10"/>
          </p:nvPr>
        </p:nvSpPr>
        <p:spPr/>
        <p:txBody>
          <a:bodyPr/>
          <a:lstStyle/>
          <a:p>
            <a:fld id="{606EA505-76AA-495E-815C-8AF94549A6BB}" type="slidenum">
              <a:rPr lang="tr-TR" altLang="en-US" smtClean="0"/>
              <a:pPr/>
              <a:t>6</a:t>
            </a:fld>
            <a:endParaRPr lang="tr-TR" altLang="en-US"/>
          </a:p>
        </p:txBody>
      </p:sp>
      <p:sp>
        <p:nvSpPr>
          <p:cNvPr id="5" name="Başlık 1">
            <a:extLst>
              <a:ext uri="{FF2B5EF4-FFF2-40B4-BE49-F238E27FC236}">
                <a16:creationId xmlns:a16="http://schemas.microsoft.com/office/drawing/2014/main" id="{3ACA9D92-063E-ABC6-535C-783899ED7119}"/>
              </a:ext>
            </a:extLst>
          </p:cNvPr>
          <p:cNvSpPr>
            <a:spLocks noGrp="1"/>
          </p:cNvSpPr>
          <p:nvPr>
            <p:ph type="title"/>
          </p:nvPr>
        </p:nvSpPr>
        <p:spPr>
          <a:xfrm>
            <a:off x="152400" y="106363"/>
            <a:ext cx="8382000" cy="579437"/>
          </a:xfrm>
        </p:spPr>
        <p:txBody>
          <a:bodyPr/>
          <a:lstStyle/>
          <a:p>
            <a:r>
              <a:rPr lang="en-US" sz="2400" dirty="0"/>
              <a:t>THEORETICAL EXPLANATION AND OTHER STUDIES</a:t>
            </a:r>
            <a:endParaRPr lang="tr-TR" sz="1800" dirty="0"/>
          </a:p>
        </p:txBody>
      </p:sp>
      <p:sp>
        <p:nvSpPr>
          <p:cNvPr id="7" name="Metin kutusu 10">
            <a:extLst>
              <a:ext uri="{FF2B5EF4-FFF2-40B4-BE49-F238E27FC236}">
                <a16:creationId xmlns:a16="http://schemas.microsoft.com/office/drawing/2014/main" id="{D6BB0009-0CC2-8BA1-A0A1-DCFAD6B0C4C9}"/>
              </a:ext>
            </a:extLst>
          </p:cNvPr>
          <p:cNvSpPr txBox="1"/>
          <p:nvPr/>
        </p:nvSpPr>
        <p:spPr>
          <a:xfrm>
            <a:off x="-152400" y="914400"/>
            <a:ext cx="8991600" cy="4339650"/>
          </a:xfrm>
          <a:prstGeom prst="rect">
            <a:avLst/>
          </a:prstGeom>
          <a:noFill/>
        </p:spPr>
        <p:txBody>
          <a:bodyPr wrap="square">
            <a:spAutoFit/>
          </a:bodyPr>
          <a:lstStyle/>
          <a:p>
            <a:pPr lvl="1" algn="just"/>
            <a:r>
              <a:rPr lang="en-US" sz="2400" b="1" u="sng" dirty="0">
                <a:latin typeface="Consolas" panose="020B0609020204030204" pitchFamily="49" charset="0"/>
                <a:cs typeface="Times New Roman" panose="02020603050405020304" pitchFamily="18" charset="0"/>
              </a:rPr>
              <a:t>STUDIES</a:t>
            </a:r>
            <a:endParaRPr lang="en-US" b="1" u="sng" dirty="0">
              <a:latin typeface="Consolas" panose="020B0609020204030204" pitchFamily="49" charset="0"/>
              <a:cs typeface="Times New Roman" panose="02020603050405020304" pitchFamily="18" charset="0"/>
            </a:endParaRPr>
          </a:p>
          <a:p>
            <a:pPr lvl="1" algn="just"/>
            <a:endParaRPr lang="en-US" dirty="0">
              <a:latin typeface="Consolas" panose="020B0609020204030204" pitchFamily="49" charset="0"/>
              <a:cs typeface="Times New Roman" panose="02020603050405020304" pitchFamily="18" charset="0"/>
            </a:endParaRPr>
          </a:p>
          <a:p>
            <a:pPr lvl="1" algn="just"/>
            <a:r>
              <a:rPr lang="en-US" u="sng" dirty="0">
                <a:latin typeface="Consolas" panose="020B0609020204030204" pitchFamily="49" charset="0"/>
                <a:cs typeface="Times New Roman" panose="02020603050405020304" pitchFamily="18" charset="0"/>
              </a:rPr>
              <a:t>Automated Source Code Scanning</a:t>
            </a:r>
          </a:p>
          <a:p>
            <a:pPr lvl="1" algn="just"/>
            <a:endParaRPr lang="en-US" dirty="0">
              <a:latin typeface="Consolas" panose="020B0609020204030204" pitchFamily="49" charset="0"/>
              <a:cs typeface="Times New Roman" panose="02020603050405020304" pitchFamily="18" charset="0"/>
            </a:endParaRPr>
          </a:p>
          <a:p>
            <a:pPr lvl="1" algn="just"/>
            <a:r>
              <a:rPr lang="en-US" dirty="0">
                <a:latin typeface="Consolas" panose="020B0609020204030204" pitchFamily="49" charset="0"/>
                <a:cs typeface="Times New Roman" panose="02020603050405020304" pitchFamily="18" charset="0"/>
              </a:rPr>
              <a:t>Comprehensive static application security testing (SAST) tools that scan source code for vulnerabilities during the development process.</a:t>
            </a:r>
          </a:p>
          <a:p>
            <a:pPr lvl="1" algn="just"/>
            <a:endParaRPr lang="en-US" dirty="0">
              <a:latin typeface="Consolas" panose="020B0609020204030204" pitchFamily="49" charset="0"/>
              <a:cs typeface="Times New Roman" panose="02020603050405020304" pitchFamily="18" charset="0"/>
            </a:endParaRPr>
          </a:p>
          <a:p>
            <a:pPr lvl="1" algn="just"/>
            <a:r>
              <a:rPr lang="en-US" u="sng" dirty="0">
                <a:latin typeface="Consolas" panose="020B0609020204030204" pitchFamily="49" charset="0"/>
                <a:cs typeface="Times New Roman" panose="02020603050405020304" pitchFamily="18" charset="0"/>
              </a:rPr>
              <a:t>Advanced Web Application Testing Tools</a:t>
            </a:r>
          </a:p>
          <a:p>
            <a:pPr lvl="1" algn="just"/>
            <a:endParaRPr lang="en-US" dirty="0">
              <a:latin typeface="Consolas" panose="020B0609020204030204" pitchFamily="49" charset="0"/>
              <a:cs typeface="Times New Roman" panose="02020603050405020304" pitchFamily="18" charset="0"/>
            </a:endParaRPr>
          </a:p>
          <a:p>
            <a:pPr lvl="1" algn="just"/>
            <a:r>
              <a:rPr lang="en-US" dirty="0">
                <a:latin typeface="Consolas" panose="020B0609020204030204" pitchFamily="49" charset="0"/>
                <a:cs typeface="Times New Roman" panose="02020603050405020304" pitchFamily="18" charset="0"/>
              </a:rPr>
              <a:t>Key developments in the past 10 years include the introduction of Burp Suite Professional and Enterprise editions, enhanced scanning capabilities, and the addition of machine learning algorithms to improve vulnerability detection.</a:t>
            </a:r>
          </a:p>
          <a:p>
            <a:pPr lvl="1" algn="just"/>
            <a:endParaRPr lang="tr-TR" dirty="0">
              <a:latin typeface="Consolas" panose="020B0609020204030204" pitchFamily="49" charset="0"/>
              <a:cs typeface="Times New Roman" panose="02020603050405020304" pitchFamily="18" charset="0"/>
            </a:endParaRPr>
          </a:p>
        </p:txBody>
      </p:sp>
      <p:pic>
        <p:nvPicPr>
          <p:cNvPr id="12" name="Picture 11">
            <a:extLst>
              <a:ext uri="{FF2B5EF4-FFF2-40B4-BE49-F238E27FC236}">
                <a16:creationId xmlns:a16="http://schemas.microsoft.com/office/drawing/2014/main" id="{F01C699B-A61B-B6DC-789C-FDAC68519080}"/>
              </a:ext>
            </a:extLst>
          </p:cNvPr>
          <p:cNvPicPr>
            <a:picLocks noChangeAspect="1"/>
          </p:cNvPicPr>
          <p:nvPr/>
        </p:nvPicPr>
        <p:blipFill>
          <a:blip r:embed="rId2"/>
          <a:stretch>
            <a:fillRect/>
          </a:stretch>
        </p:blipFill>
        <p:spPr>
          <a:xfrm>
            <a:off x="2019300" y="5029200"/>
            <a:ext cx="5105400" cy="1394460"/>
          </a:xfrm>
          <a:prstGeom prst="rect">
            <a:avLst/>
          </a:prstGeom>
        </p:spPr>
      </p:pic>
    </p:spTree>
    <p:extLst>
      <p:ext uri="{BB962C8B-B14F-4D97-AF65-F5344CB8AC3E}">
        <p14:creationId xmlns:p14="http://schemas.microsoft.com/office/powerpoint/2010/main" val="2288115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E26D65F9-4293-335E-C916-FCA6704D1ADA}"/>
              </a:ext>
            </a:extLst>
          </p:cNvPr>
          <p:cNvSpPr>
            <a:spLocks noGrp="1"/>
          </p:cNvSpPr>
          <p:nvPr>
            <p:ph type="title"/>
          </p:nvPr>
        </p:nvSpPr>
        <p:spPr>
          <a:xfrm>
            <a:off x="152400" y="106363"/>
            <a:ext cx="7848600" cy="579437"/>
          </a:xfrm>
        </p:spPr>
        <p:txBody>
          <a:bodyPr vert="horz" wrap="square" lIns="91440" tIns="45720" rIns="91440" bIns="45720" numCol="1" anchor="ctr" anchorCtr="0" compatLnSpc="1">
            <a:prstTxWarp prst="textNoShape">
              <a:avLst/>
            </a:prstTxWarp>
            <a:normAutofit/>
          </a:bodyPr>
          <a:lstStyle/>
          <a:p>
            <a:pPr>
              <a:lnSpc>
                <a:spcPct val="90000"/>
              </a:lnSpc>
            </a:pPr>
            <a:r>
              <a:rPr lang="tr-TR" sz="2400" b="0" dirty="0">
                <a:effectLst>
                  <a:outerShdw blurRad="38100" dist="38100" dir="2700000" algn="tl">
                    <a:srgbClr val="000000">
                      <a:alpha val="43137"/>
                    </a:srgbClr>
                  </a:outerShdw>
                </a:effectLst>
                <a:latin typeface="+mj-lt"/>
                <a:ea typeface="+mj-ea"/>
                <a:cs typeface="+mj-cs"/>
              </a:rPr>
              <a:t>THEORETICAL EXPLANATION AND OTHER STUDIES</a:t>
            </a:r>
          </a:p>
        </p:txBody>
      </p:sp>
      <p:sp>
        <p:nvSpPr>
          <p:cNvPr id="6" name="Metin kutusu 10">
            <a:extLst>
              <a:ext uri="{FF2B5EF4-FFF2-40B4-BE49-F238E27FC236}">
                <a16:creationId xmlns:a16="http://schemas.microsoft.com/office/drawing/2014/main" id="{E2519E9F-5CE2-B645-3E33-765A7BDB6336}"/>
              </a:ext>
            </a:extLst>
          </p:cNvPr>
          <p:cNvSpPr txBox="1"/>
          <p:nvPr/>
        </p:nvSpPr>
        <p:spPr bwMode="auto">
          <a:xfrm>
            <a:off x="152400" y="914400"/>
            <a:ext cx="4343400" cy="5410200"/>
          </a:xfrm>
          <a:prstGeom prst="rect">
            <a:avLst/>
          </a:prstGeom>
          <a:noFill/>
          <a:ln>
            <a:noFill/>
          </a:ln>
        </p:spPr>
        <p:txBody>
          <a:bodyPr vert="horz" wrap="square" lIns="91440" tIns="45720" rIns="91440" bIns="45720" numCol="1" anchor="t" anchorCtr="0" compatLnSpc="1">
            <a:prstTxWarp prst="textNoShape">
              <a:avLst/>
            </a:prstTxWarp>
            <a:normAutofit lnSpcReduction="10000"/>
          </a:bodyPr>
          <a:lstStyle/>
          <a:p>
            <a:pPr marL="0" lvl="1">
              <a:lnSpc>
                <a:spcPct val="90000"/>
              </a:lnSpc>
              <a:spcBef>
                <a:spcPct val="20000"/>
              </a:spcBef>
            </a:pPr>
            <a:r>
              <a:rPr lang="tr-TR" u="sng" dirty="0" err="1">
                <a:latin typeface="Consolas" panose="020B0609020204030204" pitchFamily="49" charset="0"/>
              </a:rPr>
              <a:t>Container</a:t>
            </a:r>
            <a:r>
              <a:rPr lang="tr-TR" u="sng" dirty="0">
                <a:latin typeface="Consolas" panose="020B0609020204030204" pitchFamily="49" charset="0"/>
              </a:rPr>
              <a:t> </a:t>
            </a:r>
            <a:r>
              <a:rPr lang="tr-TR" u="sng" dirty="0" err="1">
                <a:latin typeface="Consolas" panose="020B0609020204030204" pitchFamily="49" charset="0"/>
              </a:rPr>
              <a:t>and</a:t>
            </a:r>
            <a:r>
              <a:rPr lang="tr-TR" u="sng" dirty="0">
                <a:latin typeface="Consolas" panose="020B0609020204030204" pitchFamily="49" charset="0"/>
              </a:rPr>
              <a:t> Cloud Security</a:t>
            </a:r>
          </a:p>
          <a:p>
            <a:pPr marL="342900" lvl="1" indent="-342900">
              <a:lnSpc>
                <a:spcPct val="90000"/>
              </a:lnSpc>
              <a:spcBef>
                <a:spcPct val="20000"/>
              </a:spcBef>
              <a:buChar char="•"/>
            </a:pPr>
            <a:endParaRPr lang="tr-TR" dirty="0">
              <a:latin typeface="Consolas" panose="020B0609020204030204" pitchFamily="49" charset="0"/>
            </a:endParaRPr>
          </a:p>
          <a:p>
            <a:pPr marL="0" lvl="1" algn="just">
              <a:lnSpc>
                <a:spcPct val="90000"/>
              </a:lnSpc>
              <a:spcBef>
                <a:spcPct val="20000"/>
              </a:spcBef>
            </a:pPr>
            <a:r>
              <a:rPr lang="tr-TR" dirty="0">
                <a:latin typeface="Consolas" panose="020B0609020204030204" pitchFamily="49" charset="0"/>
              </a:rPr>
              <a:t>In </a:t>
            </a:r>
            <a:r>
              <a:rPr lang="tr-TR" dirty="0" err="1">
                <a:latin typeface="Consolas" panose="020B0609020204030204" pitchFamily="49" charset="0"/>
              </a:rPr>
              <a:t>the</a:t>
            </a:r>
            <a:r>
              <a:rPr lang="tr-TR" dirty="0">
                <a:latin typeface="Consolas" panose="020B0609020204030204" pitchFamily="49" charset="0"/>
              </a:rPr>
              <a:t> </a:t>
            </a:r>
            <a:r>
              <a:rPr lang="tr-TR" dirty="0" err="1">
                <a:latin typeface="Consolas" panose="020B0609020204030204" pitchFamily="49" charset="0"/>
              </a:rPr>
              <a:t>last</a:t>
            </a:r>
            <a:r>
              <a:rPr lang="tr-TR" dirty="0">
                <a:latin typeface="Consolas" panose="020B0609020204030204" pitchFamily="49" charset="0"/>
              </a:rPr>
              <a:t> 10 </a:t>
            </a:r>
            <a:r>
              <a:rPr lang="tr-TR" dirty="0" err="1">
                <a:latin typeface="Consolas" panose="020B0609020204030204" pitchFamily="49" charset="0"/>
              </a:rPr>
              <a:t>years</a:t>
            </a:r>
            <a:r>
              <a:rPr lang="tr-TR" dirty="0">
                <a:latin typeface="Consolas" panose="020B0609020204030204" pitchFamily="49" charset="0"/>
              </a:rPr>
              <a:t>, </a:t>
            </a:r>
            <a:r>
              <a:rPr lang="tr-TR" dirty="0" err="1">
                <a:latin typeface="Consolas" panose="020B0609020204030204" pitchFamily="49" charset="0"/>
              </a:rPr>
              <a:t>some</a:t>
            </a:r>
            <a:r>
              <a:rPr lang="tr-TR" dirty="0">
                <a:latin typeface="Consolas" panose="020B0609020204030204" pitchFamily="49" charset="0"/>
              </a:rPr>
              <a:t> </a:t>
            </a:r>
            <a:r>
              <a:rPr lang="tr-TR" dirty="0" err="1">
                <a:latin typeface="Consolas" panose="020B0609020204030204" pitchFamily="49" charset="0"/>
              </a:rPr>
              <a:t>innovations</a:t>
            </a:r>
            <a:r>
              <a:rPr lang="tr-TR" dirty="0">
                <a:latin typeface="Consolas" panose="020B0609020204030204" pitchFamily="49" charset="0"/>
              </a:rPr>
              <a:t> </a:t>
            </a:r>
            <a:r>
              <a:rPr lang="tr-TR" dirty="0" err="1">
                <a:latin typeface="Consolas" panose="020B0609020204030204" pitchFamily="49" charset="0"/>
              </a:rPr>
              <a:t>have</a:t>
            </a:r>
            <a:r>
              <a:rPr lang="tr-TR" dirty="0">
                <a:latin typeface="Consolas" panose="020B0609020204030204" pitchFamily="49" charset="0"/>
              </a:rPr>
              <a:t> </a:t>
            </a:r>
            <a:r>
              <a:rPr lang="tr-TR" dirty="0" err="1">
                <a:latin typeface="Consolas" panose="020B0609020204030204" pitchFamily="49" charset="0"/>
              </a:rPr>
              <a:t>been</a:t>
            </a:r>
            <a:r>
              <a:rPr lang="tr-TR" dirty="0">
                <a:latin typeface="Consolas" panose="020B0609020204030204" pitchFamily="49" charset="0"/>
              </a:rPr>
              <a:t> done in </a:t>
            </a:r>
            <a:r>
              <a:rPr lang="tr-TR" dirty="0" err="1">
                <a:latin typeface="Consolas" panose="020B0609020204030204" pitchFamily="49" charset="0"/>
              </a:rPr>
              <a:t>this</a:t>
            </a:r>
            <a:r>
              <a:rPr lang="tr-TR" dirty="0">
                <a:latin typeface="Consolas" panose="020B0609020204030204" pitchFamily="49" charset="0"/>
              </a:rPr>
              <a:t> </a:t>
            </a:r>
            <a:r>
              <a:rPr lang="tr-TR" dirty="0" err="1">
                <a:latin typeface="Consolas" panose="020B0609020204030204" pitchFamily="49" charset="0"/>
              </a:rPr>
              <a:t>area</a:t>
            </a:r>
            <a:r>
              <a:rPr lang="tr-TR" dirty="0">
                <a:latin typeface="Consolas" panose="020B0609020204030204" pitchFamily="49" charset="0"/>
              </a:rPr>
              <a:t>. </a:t>
            </a:r>
            <a:r>
              <a:rPr lang="tr-TR" dirty="0" err="1">
                <a:latin typeface="Consolas" panose="020B0609020204030204" pitchFamily="49" charset="0"/>
              </a:rPr>
              <a:t>One</a:t>
            </a:r>
            <a:r>
              <a:rPr lang="tr-TR" dirty="0">
                <a:latin typeface="Consolas" panose="020B0609020204030204" pitchFamily="49" charset="0"/>
              </a:rPr>
              <a:t> of </a:t>
            </a:r>
            <a:r>
              <a:rPr lang="tr-TR" dirty="0" err="1">
                <a:latin typeface="Consolas" panose="020B0609020204030204" pitchFamily="49" charset="0"/>
              </a:rPr>
              <a:t>them</a:t>
            </a:r>
            <a:r>
              <a:rPr lang="tr-TR" dirty="0">
                <a:latin typeface="Consolas" panose="020B0609020204030204" pitchFamily="49" charset="0"/>
              </a:rPr>
              <a:t> is </a:t>
            </a:r>
            <a:r>
              <a:rPr lang="tr-TR" dirty="0" err="1">
                <a:latin typeface="Consolas" panose="020B0609020204030204" pitchFamily="49" charset="0"/>
              </a:rPr>
              <a:t>Falco</a:t>
            </a:r>
            <a:r>
              <a:rPr lang="tr-TR" dirty="0">
                <a:latin typeface="Consolas" panose="020B0609020204030204" pitchFamily="49" charset="0"/>
              </a:rPr>
              <a:t> </a:t>
            </a:r>
            <a:r>
              <a:rPr lang="tr-TR" dirty="0" err="1">
                <a:latin typeface="Consolas" panose="020B0609020204030204" pitchFamily="49" charset="0"/>
              </a:rPr>
              <a:t>by</a:t>
            </a:r>
            <a:r>
              <a:rPr lang="tr-TR" dirty="0">
                <a:latin typeface="Consolas" panose="020B0609020204030204" pitchFamily="49" charset="0"/>
              </a:rPr>
              <a:t> </a:t>
            </a:r>
            <a:r>
              <a:rPr lang="tr-TR" dirty="0" err="1">
                <a:latin typeface="Consolas" panose="020B0609020204030204" pitchFamily="49" charset="0"/>
              </a:rPr>
              <a:t>Sysdig</a:t>
            </a:r>
            <a:r>
              <a:rPr lang="tr-TR" dirty="0">
                <a:latin typeface="Consolas" panose="020B0609020204030204" pitchFamily="49" charset="0"/>
              </a:rPr>
              <a:t>. </a:t>
            </a:r>
            <a:r>
              <a:rPr lang="tr-TR" dirty="0" err="1">
                <a:latin typeface="Consolas" panose="020B0609020204030204" pitchFamily="49" charset="0"/>
              </a:rPr>
              <a:t>It</a:t>
            </a:r>
            <a:r>
              <a:rPr lang="tr-TR" dirty="0">
                <a:latin typeface="Consolas" panose="020B0609020204030204" pitchFamily="49" charset="0"/>
              </a:rPr>
              <a:t> is a </a:t>
            </a:r>
            <a:r>
              <a:rPr lang="tr-TR" dirty="0" err="1">
                <a:latin typeface="Consolas" panose="020B0609020204030204" pitchFamily="49" charset="0"/>
              </a:rPr>
              <a:t>project</a:t>
            </a:r>
            <a:r>
              <a:rPr lang="tr-TR" dirty="0">
                <a:latin typeface="Consolas" panose="020B0609020204030204" pitchFamily="49" charset="0"/>
              </a:rPr>
              <a:t> </a:t>
            </a:r>
            <a:r>
              <a:rPr lang="tr-TR" dirty="0" err="1">
                <a:latin typeface="Consolas" panose="020B0609020204030204" pitchFamily="49" charset="0"/>
              </a:rPr>
              <a:t>that</a:t>
            </a:r>
            <a:r>
              <a:rPr lang="tr-TR" dirty="0">
                <a:latin typeface="Consolas" panose="020B0609020204030204" pitchFamily="49" charset="0"/>
              </a:rPr>
              <a:t> </a:t>
            </a:r>
            <a:r>
              <a:rPr lang="tr-TR" dirty="0" err="1">
                <a:latin typeface="Consolas" panose="020B0609020204030204" pitchFamily="49" charset="0"/>
              </a:rPr>
              <a:t>focuses</a:t>
            </a:r>
            <a:r>
              <a:rPr lang="tr-TR" dirty="0">
                <a:latin typeface="Consolas" panose="020B0609020204030204" pitchFamily="49" charset="0"/>
              </a:rPr>
              <a:t> on </a:t>
            </a:r>
            <a:r>
              <a:rPr lang="tr-TR" dirty="0" err="1">
                <a:latin typeface="Consolas" panose="020B0609020204030204" pitchFamily="49" charset="0"/>
              </a:rPr>
              <a:t>runtime</a:t>
            </a:r>
            <a:r>
              <a:rPr lang="tr-TR" dirty="0">
                <a:latin typeface="Consolas" panose="020B0609020204030204" pitchFamily="49" charset="0"/>
              </a:rPr>
              <a:t> </a:t>
            </a:r>
            <a:r>
              <a:rPr lang="tr-TR" dirty="0" err="1">
                <a:latin typeface="Consolas" panose="020B0609020204030204" pitchFamily="49" charset="0"/>
              </a:rPr>
              <a:t>security</a:t>
            </a:r>
            <a:r>
              <a:rPr lang="tr-TR" dirty="0">
                <a:latin typeface="Consolas" panose="020B0609020204030204" pitchFamily="49" charset="0"/>
              </a:rPr>
              <a:t> </a:t>
            </a:r>
            <a:r>
              <a:rPr lang="tr-TR" dirty="0" err="1">
                <a:latin typeface="Consolas" panose="020B0609020204030204" pitchFamily="49" charset="0"/>
              </a:rPr>
              <a:t>for</a:t>
            </a:r>
            <a:r>
              <a:rPr lang="tr-TR" dirty="0">
                <a:latin typeface="Consolas" panose="020B0609020204030204" pitchFamily="49" charset="0"/>
              </a:rPr>
              <a:t> </a:t>
            </a:r>
            <a:r>
              <a:rPr lang="tr-TR" dirty="0" err="1">
                <a:latin typeface="Consolas" panose="020B0609020204030204" pitchFamily="49" charset="0"/>
              </a:rPr>
              <a:t>containers</a:t>
            </a:r>
            <a:r>
              <a:rPr lang="tr-TR" dirty="0">
                <a:latin typeface="Consolas" panose="020B0609020204030204" pitchFamily="49" charset="0"/>
              </a:rPr>
              <a:t> </a:t>
            </a:r>
            <a:r>
              <a:rPr lang="tr-TR" dirty="0" err="1">
                <a:latin typeface="Consolas" panose="020B0609020204030204" pitchFamily="49" charset="0"/>
              </a:rPr>
              <a:t>and</a:t>
            </a:r>
            <a:r>
              <a:rPr lang="tr-TR" dirty="0">
                <a:latin typeface="Consolas" panose="020B0609020204030204" pitchFamily="49" charset="0"/>
              </a:rPr>
              <a:t> </a:t>
            </a:r>
            <a:r>
              <a:rPr lang="tr-TR" dirty="0" err="1">
                <a:latin typeface="Consolas" panose="020B0609020204030204" pitchFamily="49" charset="0"/>
              </a:rPr>
              <a:t>cloud</a:t>
            </a:r>
            <a:r>
              <a:rPr lang="tr-TR" dirty="0">
                <a:latin typeface="Consolas" panose="020B0609020204030204" pitchFamily="49" charset="0"/>
              </a:rPr>
              <a:t> </a:t>
            </a:r>
            <a:r>
              <a:rPr lang="tr-TR" dirty="0" err="1">
                <a:latin typeface="Consolas" panose="020B0609020204030204" pitchFamily="49" charset="0"/>
              </a:rPr>
              <a:t>environments</a:t>
            </a:r>
            <a:r>
              <a:rPr lang="tr-TR" dirty="0">
                <a:latin typeface="Consolas" panose="020B0609020204030204" pitchFamily="49" charset="0"/>
              </a:rPr>
              <a:t>. </a:t>
            </a:r>
            <a:r>
              <a:rPr lang="tr-TR" dirty="0" err="1">
                <a:latin typeface="Consolas" panose="020B0609020204030204" pitchFamily="49" charset="0"/>
              </a:rPr>
              <a:t>It</a:t>
            </a:r>
            <a:r>
              <a:rPr lang="tr-TR" dirty="0">
                <a:latin typeface="Consolas" panose="020B0609020204030204" pitchFamily="49" charset="0"/>
              </a:rPr>
              <a:t> </a:t>
            </a:r>
            <a:r>
              <a:rPr lang="tr-TR" dirty="0" err="1">
                <a:latin typeface="Consolas" panose="020B0609020204030204" pitchFamily="49" charset="0"/>
              </a:rPr>
              <a:t>uses</a:t>
            </a:r>
            <a:r>
              <a:rPr lang="tr-TR" dirty="0">
                <a:latin typeface="Consolas" panose="020B0609020204030204" pitchFamily="49" charset="0"/>
              </a:rPr>
              <a:t> </a:t>
            </a:r>
            <a:r>
              <a:rPr lang="tr-TR" dirty="0" err="1">
                <a:latin typeface="Consolas" panose="020B0609020204030204" pitchFamily="49" charset="0"/>
              </a:rPr>
              <a:t>rule-based</a:t>
            </a:r>
            <a:r>
              <a:rPr lang="tr-TR" dirty="0">
                <a:latin typeface="Consolas" panose="020B0609020204030204" pitchFamily="49" charset="0"/>
              </a:rPr>
              <a:t> </a:t>
            </a:r>
            <a:r>
              <a:rPr lang="tr-TR" dirty="0" err="1">
                <a:latin typeface="Consolas" panose="020B0609020204030204" pitchFamily="49" charset="0"/>
              </a:rPr>
              <a:t>detection</a:t>
            </a:r>
            <a:r>
              <a:rPr lang="tr-TR" dirty="0">
                <a:latin typeface="Consolas" panose="020B0609020204030204" pitchFamily="49" charset="0"/>
              </a:rPr>
              <a:t> </a:t>
            </a:r>
            <a:r>
              <a:rPr lang="tr-TR" dirty="0" err="1">
                <a:latin typeface="Consolas" panose="020B0609020204030204" pitchFamily="49" charset="0"/>
              </a:rPr>
              <a:t>to</a:t>
            </a:r>
            <a:r>
              <a:rPr lang="tr-TR" dirty="0">
                <a:latin typeface="Consolas" panose="020B0609020204030204" pitchFamily="49" charset="0"/>
              </a:rPr>
              <a:t> </a:t>
            </a:r>
            <a:r>
              <a:rPr lang="tr-TR" dirty="0" err="1">
                <a:latin typeface="Consolas" panose="020B0609020204030204" pitchFamily="49" charset="0"/>
              </a:rPr>
              <a:t>monitor</a:t>
            </a:r>
            <a:r>
              <a:rPr lang="tr-TR" dirty="0">
                <a:latin typeface="Consolas" panose="020B0609020204030204" pitchFamily="49" charset="0"/>
              </a:rPr>
              <a:t> </a:t>
            </a:r>
            <a:r>
              <a:rPr lang="tr-TR" dirty="0" err="1">
                <a:latin typeface="Consolas" panose="020B0609020204030204" pitchFamily="49" charset="0"/>
              </a:rPr>
              <a:t>and</a:t>
            </a:r>
            <a:r>
              <a:rPr lang="tr-TR" dirty="0">
                <a:latin typeface="Consolas" panose="020B0609020204030204" pitchFamily="49" charset="0"/>
              </a:rPr>
              <a:t> </a:t>
            </a:r>
            <a:r>
              <a:rPr lang="tr-TR" dirty="0" err="1">
                <a:latin typeface="Consolas" panose="020B0609020204030204" pitchFamily="49" charset="0"/>
              </a:rPr>
              <a:t>alert</a:t>
            </a:r>
            <a:r>
              <a:rPr lang="tr-TR" dirty="0">
                <a:latin typeface="Consolas" panose="020B0609020204030204" pitchFamily="49" charset="0"/>
              </a:rPr>
              <a:t> on </a:t>
            </a:r>
            <a:r>
              <a:rPr lang="tr-TR" dirty="0" err="1">
                <a:latin typeface="Consolas" panose="020B0609020204030204" pitchFamily="49" charset="0"/>
              </a:rPr>
              <a:t>suspicious</a:t>
            </a:r>
            <a:r>
              <a:rPr lang="tr-TR" dirty="0">
                <a:latin typeface="Consolas" panose="020B0609020204030204" pitchFamily="49" charset="0"/>
              </a:rPr>
              <a:t> </a:t>
            </a:r>
            <a:r>
              <a:rPr lang="tr-TR" dirty="0" err="1">
                <a:latin typeface="Consolas" panose="020B0609020204030204" pitchFamily="49" charset="0"/>
              </a:rPr>
              <a:t>activity</a:t>
            </a:r>
            <a:r>
              <a:rPr lang="tr-TR" dirty="0">
                <a:latin typeface="Consolas" panose="020B0609020204030204" pitchFamily="49" charset="0"/>
              </a:rPr>
              <a:t>. </a:t>
            </a:r>
          </a:p>
          <a:p>
            <a:pPr marL="342900" lvl="1" indent="-342900">
              <a:lnSpc>
                <a:spcPct val="90000"/>
              </a:lnSpc>
              <a:spcBef>
                <a:spcPct val="20000"/>
              </a:spcBef>
              <a:buChar char="•"/>
            </a:pPr>
            <a:endParaRPr lang="tr-TR" dirty="0">
              <a:latin typeface="Consolas" panose="020B0609020204030204" pitchFamily="49" charset="0"/>
            </a:endParaRPr>
          </a:p>
          <a:p>
            <a:pPr marL="0" lvl="1">
              <a:lnSpc>
                <a:spcPct val="90000"/>
              </a:lnSpc>
              <a:spcBef>
                <a:spcPct val="20000"/>
              </a:spcBef>
            </a:pPr>
            <a:r>
              <a:rPr lang="tr-TR" u="sng" dirty="0" err="1">
                <a:latin typeface="Consolas" panose="020B0609020204030204" pitchFamily="49" charset="0"/>
              </a:rPr>
              <a:t>Enhanced</a:t>
            </a:r>
            <a:r>
              <a:rPr lang="tr-TR" u="sng" dirty="0">
                <a:latin typeface="Consolas" panose="020B0609020204030204" pitchFamily="49" charset="0"/>
              </a:rPr>
              <a:t> Network Security Tools</a:t>
            </a:r>
          </a:p>
          <a:p>
            <a:pPr marL="342900" lvl="1" indent="-342900">
              <a:lnSpc>
                <a:spcPct val="90000"/>
              </a:lnSpc>
              <a:spcBef>
                <a:spcPct val="20000"/>
              </a:spcBef>
              <a:buChar char="•"/>
            </a:pPr>
            <a:endParaRPr lang="tr-TR" dirty="0">
              <a:latin typeface="Consolas" panose="020B0609020204030204" pitchFamily="49" charset="0"/>
            </a:endParaRPr>
          </a:p>
          <a:p>
            <a:pPr marL="0" lvl="1" algn="just">
              <a:lnSpc>
                <a:spcPct val="90000"/>
              </a:lnSpc>
              <a:spcBef>
                <a:spcPct val="20000"/>
              </a:spcBef>
            </a:pPr>
            <a:r>
              <a:rPr lang="tr-TR" dirty="0" err="1">
                <a:latin typeface="Consolas" panose="020B0609020204030204" pitchFamily="49" charset="0"/>
              </a:rPr>
              <a:t>Detection</a:t>
            </a:r>
            <a:r>
              <a:rPr lang="tr-TR" dirty="0">
                <a:latin typeface="Consolas" panose="020B0609020204030204" pitchFamily="49" charset="0"/>
              </a:rPr>
              <a:t> of network </a:t>
            </a:r>
            <a:r>
              <a:rPr lang="tr-TR" dirty="0" err="1">
                <a:latin typeface="Consolas" panose="020B0609020204030204" pitchFamily="49" charset="0"/>
              </a:rPr>
              <a:t>vulnerabilities</a:t>
            </a:r>
            <a:r>
              <a:rPr lang="tr-TR" dirty="0">
                <a:latin typeface="Consolas" panose="020B0609020204030204" pitchFamily="49" charset="0"/>
              </a:rPr>
              <a:t> is </a:t>
            </a:r>
            <a:r>
              <a:rPr lang="tr-TR" dirty="0" err="1">
                <a:latin typeface="Consolas" panose="020B0609020204030204" pitchFamily="49" charset="0"/>
              </a:rPr>
              <a:t>used</a:t>
            </a:r>
            <a:r>
              <a:rPr lang="tr-TR" dirty="0">
                <a:latin typeface="Consolas" panose="020B0609020204030204" pitchFamily="49" charset="0"/>
              </a:rPr>
              <a:t> </a:t>
            </a:r>
            <a:r>
              <a:rPr lang="tr-TR" dirty="0" err="1">
                <a:latin typeface="Consolas" panose="020B0609020204030204" pitchFamily="49" charset="0"/>
              </a:rPr>
              <a:t>to</a:t>
            </a:r>
            <a:r>
              <a:rPr lang="tr-TR" dirty="0">
                <a:latin typeface="Consolas" panose="020B0609020204030204" pitchFamily="49" charset="0"/>
              </a:rPr>
              <a:t> </a:t>
            </a:r>
            <a:r>
              <a:rPr lang="tr-TR" dirty="0" err="1">
                <a:latin typeface="Consolas" panose="020B0609020204030204" pitchFamily="49" charset="0"/>
              </a:rPr>
              <a:t>determine</a:t>
            </a:r>
            <a:r>
              <a:rPr lang="tr-TR" dirty="0">
                <a:latin typeface="Consolas" panose="020B0609020204030204" pitchFamily="49" charset="0"/>
              </a:rPr>
              <a:t> </a:t>
            </a:r>
            <a:r>
              <a:rPr lang="tr-TR" dirty="0" err="1">
                <a:latin typeface="Consolas" panose="020B0609020204030204" pitchFamily="49" charset="0"/>
              </a:rPr>
              <a:t>weaknesses</a:t>
            </a:r>
            <a:r>
              <a:rPr lang="tr-TR" dirty="0">
                <a:latin typeface="Consolas" panose="020B0609020204030204" pitchFamily="49" charset="0"/>
              </a:rPr>
              <a:t> of </a:t>
            </a:r>
            <a:r>
              <a:rPr lang="tr-TR" dirty="0" err="1">
                <a:latin typeface="Consolas" panose="020B0609020204030204" pitchFamily="49" charset="0"/>
              </a:rPr>
              <a:t>the</a:t>
            </a:r>
            <a:r>
              <a:rPr lang="tr-TR" dirty="0">
                <a:latin typeface="Consolas" panose="020B0609020204030204" pitchFamily="49" charset="0"/>
              </a:rPr>
              <a:t> network, </a:t>
            </a:r>
            <a:r>
              <a:rPr lang="tr-TR" dirty="0" err="1">
                <a:latin typeface="Consolas" panose="020B0609020204030204" pitchFamily="49" charset="0"/>
              </a:rPr>
              <a:t>the</a:t>
            </a:r>
            <a:r>
              <a:rPr lang="tr-TR" dirty="0">
                <a:latin typeface="Consolas" panose="020B0609020204030204" pitchFamily="49" charset="0"/>
              </a:rPr>
              <a:t> risk </a:t>
            </a:r>
            <a:r>
              <a:rPr lang="tr-TR" dirty="0" err="1">
                <a:latin typeface="Consolas" panose="020B0609020204030204" pitchFamily="49" charset="0"/>
              </a:rPr>
              <a:t>evaluation</a:t>
            </a:r>
            <a:r>
              <a:rPr lang="tr-TR" dirty="0">
                <a:latin typeface="Consolas" panose="020B0609020204030204" pitchFamily="49" charset="0"/>
              </a:rPr>
              <a:t> of </a:t>
            </a:r>
            <a:r>
              <a:rPr lang="tr-TR" dirty="0" err="1">
                <a:latin typeface="Consolas" panose="020B0609020204030204" pitchFamily="49" charset="0"/>
              </a:rPr>
              <a:t>attacks</a:t>
            </a:r>
            <a:r>
              <a:rPr lang="tr-TR" dirty="0">
                <a:latin typeface="Consolas" panose="020B0609020204030204" pitchFamily="49" charset="0"/>
              </a:rPr>
              <a:t>, </a:t>
            </a:r>
            <a:r>
              <a:rPr lang="tr-TR" dirty="0" err="1">
                <a:latin typeface="Consolas" panose="020B0609020204030204" pitchFamily="49" charset="0"/>
              </a:rPr>
              <a:t>the</a:t>
            </a:r>
            <a:r>
              <a:rPr lang="tr-TR" dirty="0">
                <a:latin typeface="Consolas" panose="020B0609020204030204" pitchFamily="49" charset="0"/>
              </a:rPr>
              <a:t> </a:t>
            </a:r>
            <a:r>
              <a:rPr lang="tr-TR" dirty="0" err="1">
                <a:latin typeface="Consolas" panose="020B0609020204030204" pitchFamily="49" charset="0"/>
              </a:rPr>
              <a:t>diagnosis</a:t>
            </a:r>
            <a:r>
              <a:rPr lang="tr-TR" dirty="0">
                <a:latin typeface="Consolas" panose="020B0609020204030204" pitchFamily="49" charset="0"/>
              </a:rPr>
              <a:t> </a:t>
            </a:r>
            <a:r>
              <a:rPr lang="tr-TR" dirty="0" err="1">
                <a:latin typeface="Consolas" panose="020B0609020204030204" pitchFamily="49" charset="0"/>
              </a:rPr>
              <a:t>and</a:t>
            </a:r>
            <a:r>
              <a:rPr lang="tr-TR" dirty="0">
                <a:latin typeface="Consolas" panose="020B0609020204030204" pitchFamily="49" charset="0"/>
              </a:rPr>
              <a:t> </a:t>
            </a:r>
            <a:r>
              <a:rPr lang="tr-TR" dirty="0" err="1">
                <a:latin typeface="Consolas" panose="020B0609020204030204" pitchFamily="49" charset="0"/>
              </a:rPr>
              <a:t>suggestions</a:t>
            </a:r>
            <a:r>
              <a:rPr lang="tr-TR" dirty="0">
                <a:latin typeface="Consolas" panose="020B0609020204030204" pitchFamily="49" charset="0"/>
              </a:rPr>
              <a:t> </a:t>
            </a:r>
            <a:r>
              <a:rPr lang="tr-TR" dirty="0" err="1">
                <a:latin typeface="Consolas" panose="020B0609020204030204" pitchFamily="49" charset="0"/>
              </a:rPr>
              <a:t>to</a:t>
            </a:r>
            <a:r>
              <a:rPr lang="tr-TR" dirty="0">
                <a:latin typeface="Consolas" panose="020B0609020204030204" pitchFamily="49" charset="0"/>
              </a:rPr>
              <a:t> </a:t>
            </a:r>
            <a:r>
              <a:rPr lang="tr-TR" dirty="0" err="1">
                <a:latin typeface="Consolas" panose="020B0609020204030204" pitchFamily="49" charset="0"/>
              </a:rPr>
              <a:t>solve</a:t>
            </a:r>
            <a:r>
              <a:rPr lang="tr-TR" dirty="0">
                <a:latin typeface="Consolas" panose="020B0609020204030204" pitchFamily="49" charset="0"/>
              </a:rPr>
              <a:t> </a:t>
            </a:r>
            <a:r>
              <a:rPr lang="tr-TR" dirty="0" err="1">
                <a:latin typeface="Consolas" panose="020B0609020204030204" pitchFamily="49" charset="0"/>
              </a:rPr>
              <a:t>the</a:t>
            </a:r>
            <a:r>
              <a:rPr lang="tr-TR" dirty="0">
                <a:latin typeface="Consolas" panose="020B0609020204030204" pitchFamily="49" charset="0"/>
              </a:rPr>
              <a:t> </a:t>
            </a:r>
            <a:r>
              <a:rPr lang="tr-TR" dirty="0" err="1">
                <a:latin typeface="Consolas" panose="020B0609020204030204" pitchFamily="49" charset="0"/>
              </a:rPr>
              <a:t>problems</a:t>
            </a:r>
            <a:r>
              <a:rPr lang="tr-TR" dirty="0">
                <a:latin typeface="Consolas" panose="020B0609020204030204" pitchFamily="49" charset="0"/>
              </a:rPr>
              <a:t>.</a:t>
            </a:r>
          </a:p>
        </p:txBody>
      </p:sp>
      <p:pic>
        <p:nvPicPr>
          <p:cNvPr id="8" name="Picture 7" descr="A person looking at a computer screen&#10;&#10;Description automatically generated">
            <a:extLst>
              <a:ext uri="{FF2B5EF4-FFF2-40B4-BE49-F238E27FC236}">
                <a16:creationId xmlns:a16="http://schemas.microsoft.com/office/drawing/2014/main" id="{F39251DD-3BA1-BF30-9CE4-08178FA633A0}"/>
              </a:ext>
            </a:extLst>
          </p:cNvPr>
          <p:cNvPicPr>
            <a:picLocks noChangeAspect="1"/>
          </p:cNvPicPr>
          <p:nvPr/>
        </p:nvPicPr>
        <p:blipFill>
          <a:blip r:embed="rId2"/>
          <a:stretch>
            <a:fillRect/>
          </a:stretch>
        </p:blipFill>
        <p:spPr>
          <a:xfrm>
            <a:off x="4648200" y="1881664"/>
            <a:ext cx="4343400" cy="3094672"/>
          </a:xfrm>
          <a:prstGeom prst="rect">
            <a:avLst/>
          </a:prstGeom>
          <a:noFill/>
          <a:ln w="76200">
            <a:solidFill>
              <a:schemeClr val="tx1"/>
            </a:solidFill>
          </a:ln>
        </p:spPr>
      </p:pic>
      <p:sp>
        <p:nvSpPr>
          <p:cNvPr id="4" name="Slide Number Placeholder 3">
            <a:extLst>
              <a:ext uri="{FF2B5EF4-FFF2-40B4-BE49-F238E27FC236}">
                <a16:creationId xmlns:a16="http://schemas.microsoft.com/office/drawing/2014/main" id="{2D9F869B-EF27-7522-5D6D-C1E9F62D2D86}"/>
              </a:ext>
            </a:extLst>
          </p:cNvPr>
          <p:cNvSpPr>
            <a:spLocks noGrp="1"/>
          </p:cNvSpPr>
          <p:nvPr>
            <p:ph type="sldNum" sz="quarter" idx="10"/>
          </p:nvPr>
        </p:nvSpPr>
        <p:spPr>
          <a:xfrm>
            <a:off x="8534400" y="6553200"/>
            <a:ext cx="457200" cy="76200"/>
          </a:xfrm>
        </p:spPr>
        <p:txBody>
          <a:bodyPr vert="horz" wrap="square" lIns="91440" tIns="45720" rIns="91440" bIns="45720" numCol="1" anchor="t" anchorCtr="0" compatLnSpc="1">
            <a:prstTxWarp prst="textNoShape">
              <a:avLst/>
            </a:prstTxWarp>
            <a:normAutofit fontScale="25000" lnSpcReduction="20000"/>
          </a:bodyPr>
          <a:lstStyle/>
          <a:p>
            <a:pPr>
              <a:lnSpc>
                <a:spcPct val="90000"/>
              </a:lnSpc>
              <a:spcAft>
                <a:spcPts val="600"/>
              </a:spcAft>
            </a:pPr>
            <a:fld id="{606EA505-76AA-495E-815C-8AF94549A6BB}" type="slidenum">
              <a:rPr lang="tr-TR" altLang="en-US" sz="300" kern="1200">
                <a:latin typeface="Arial" charset="0"/>
                <a:ea typeface="+mn-ea"/>
                <a:cs typeface="+mn-cs"/>
              </a:rPr>
              <a:pPr>
                <a:lnSpc>
                  <a:spcPct val="90000"/>
                </a:lnSpc>
                <a:spcAft>
                  <a:spcPts val="600"/>
                </a:spcAft>
              </a:pPr>
              <a:t>7</a:t>
            </a:fld>
            <a:endParaRPr lang="tr-TR" altLang="en-US" sz="300" kern="1200">
              <a:latin typeface="Arial" charset="0"/>
              <a:ea typeface="+mn-ea"/>
              <a:cs typeface="+mn-cs"/>
            </a:endParaRPr>
          </a:p>
        </p:txBody>
      </p:sp>
    </p:spTree>
    <p:extLst>
      <p:ext uri="{BB962C8B-B14F-4D97-AF65-F5344CB8AC3E}">
        <p14:creationId xmlns:p14="http://schemas.microsoft.com/office/powerpoint/2010/main" val="2998916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07F65A6-E608-E1A1-DDEF-AC3D4C112902}"/>
              </a:ext>
            </a:extLst>
          </p:cNvPr>
          <p:cNvSpPr>
            <a:spLocks noGrp="1"/>
          </p:cNvSpPr>
          <p:nvPr>
            <p:ph type="sldNum" sz="quarter" idx="10"/>
          </p:nvPr>
        </p:nvSpPr>
        <p:spPr/>
        <p:txBody>
          <a:bodyPr/>
          <a:lstStyle/>
          <a:p>
            <a:fld id="{B0E408D4-2E9F-4A26-A3CA-FB0C52E2551E}" type="slidenum">
              <a:rPr lang="tr-TR" altLang="en-US" smtClean="0"/>
              <a:pPr/>
              <a:t>8</a:t>
            </a:fld>
            <a:endParaRPr lang="tr-TR" altLang="en-US"/>
          </a:p>
        </p:txBody>
      </p:sp>
      <p:sp>
        <p:nvSpPr>
          <p:cNvPr id="6" name="Başlık 1">
            <a:extLst>
              <a:ext uri="{FF2B5EF4-FFF2-40B4-BE49-F238E27FC236}">
                <a16:creationId xmlns:a16="http://schemas.microsoft.com/office/drawing/2014/main" id="{842207D8-58E0-6613-F798-D19C9FC66344}"/>
              </a:ext>
            </a:extLst>
          </p:cNvPr>
          <p:cNvSpPr>
            <a:spLocks noGrp="1"/>
          </p:cNvSpPr>
          <p:nvPr>
            <p:ph type="title"/>
          </p:nvPr>
        </p:nvSpPr>
        <p:spPr>
          <a:xfrm>
            <a:off x="152400" y="106363"/>
            <a:ext cx="7848600" cy="579437"/>
          </a:xfrm>
        </p:spPr>
        <p:txBody>
          <a:bodyPr vert="horz" wrap="square" lIns="91440" tIns="45720" rIns="91440" bIns="45720" numCol="1" anchor="ctr" anchorCtr="0" compatLnSpc="1">
            <a:prstTxWarp prst="textNoShape">
              <a:avLst/>
            </a:prstTxWarp>
            <a:normAutofit/>
          </a:bodyPr>
          <a:lstStyle/>
          <a:p>
            <a:pPr>
              <a:lnSpc>
                <a:spcPct val="90000"/>
              </a:lnSpc>
            </a:pPr>
            <a:r>
              <a:rPr lang="tr-TR" sz="2400" b="0" dirty="0">
                <a:effectLst>
                  <a:outerShdw blurRad="38100" dist="38100" dir="2700000" algn="tl">
                    <a:srgbClr val="000000">
                      <a:alpha val="43137"/>
                    </a:srgbClr>
                  </a:outerShdw>
                </a:effectLst>
                <a:latin typeface="+mj-lt"/>
                <a:ea typeface="+mj-ea"/>
                <a:cs typeface="+mj-cs"/>
              </a:rPr>
              <a:t>THEORETICAL EXPLANATION AND OTHER STUDIES</a:t>
            </a:r>
          </a:p>
        </p:txBody>
      </p:sp>
      <p:sp>
        <p:nvSpPr>
          <p:cNvPr id="7" name="Metin kutusu 10">
            <a:extLst>
              <a:ext uri="{FF2B5EF4-FFF2-40B4-BE49-F238E27FC236}">
                <a16:creationId xmlns:a16="http://schemas.microsoft.com/office/drawing/2014/main" id="{7791B46B-3862-0443-5F8A-D53E685D925C}"/>
              </a:ext>
            </a:extLst>
          </p:cNvPr>
          <p:cNvSpPr txBox="1"/>
          <p:nvPr/>
        </p:nvSpPr>
        <p:spPr bwMode="auto">
          <a:xfrm>
            <a:off x="152400" y="914400"/>
            <a:ext cx="8763000" cy="5410200"/>
          </a:xfrm>
          <a:prstGeom prst="rect">
            <a:avLst/>
          </a:prstGeom>
          <a:noFill/>
          <a:ln>
            <a:noFill/>
          </a:ln>
        </p:spPr>
        <p:txBody>
          <a:bodyPr vert="horz" wrap="square" lIns="91440" tIns="45720" rIns="91440" bIns="45720" numCol="1" anchor="t" anchorCtr="0" compatLnSpc="1">
            <a:prstTxWarp prst="textNoShape">
              <a:avLst/>
            </a:prstTxWarp>
            <a:normAutofit/>
          </a:bodyPr>
          <a:lstStyle/>
          <a:p>
            <a:pPr marL="0" lvl="1">
              <a:lnSpc>
                <a:spcPct val="90000"/>
              </a:lnSpc>
              <a:spcBef>
                <a:spcPct val="20000"/>
              </a:spcBef>
            </a:pPr>
            <a:r>
              <a:rPr lang="tr-TR" u="sng" dirty="0">
                <a:latin typeface="Consolas" panose="020B0609020204030204" pitchFamily="49" charset="0"/>
              </a:rPr>
              <a:t>Mobile Application Security</a:t>
            </a:r>
            <a:endParaRPr lang="en-US" u="sng" dirty="0">
              <a:latin typeface="Consolas" panose="020B0609020204030204" pitchFamily="49" charset="0"/>
            </a:endParaRPr>
          </a:p>
          <a:p>
            <a:pPr marL="0" lvl="1">
              <a:lnSpc>
                <a:spcPct val="90000"/>
              </a:lnSpc>
              <a:spcBef>
                <a:spcPct val="20000"/>
              </a:spcBef>
            </a:pPr>
            <a:endParaRPr lang="tr-TR" dirty="0">
              <a:latin typeface="Consolas" panose="020B0609020204030204" pitchFamily="49" charset="0"/>
            </a:endParaRPr>
          </a:p>
          <a:p>
            <a:pPr marL="0" lvl="1" algn="just">
              <a:lnSpc>
                <a:spcPct val="90000"/>
              </a:lnSpc>
              <a:spcBef>
                <a:spcPct val="20000"/>
              </a:spcBef>
            </a:pPr>
            <a:r>
              <a:rPr lang="en-US" dirty="0">
                <a:latin typeface="Consolas" panose="020B0609020204030204" pitchFamily="49" charset="0"/>
              </a:rPr>
              <a:t>This area has gained importance recently in order to ensure rapid security in the field of mobile applications and to prevent possible losses by eliminating vulnerabilities. </a:t>
            </a:r>
            <a:r>
              <a:rPr lang="en-US" dirty="0" err="1">
                <a:latin typeface="Consolas" panose="020B0609020204030204" pitchFamily="49" charset="0"/>
              </a:rPr>
              <a:t>MobSF</a:t>
            </a:r>
            <a:r>
              <a:rPr lang="en-US" dirty="0">
                <a:latin typeface="Consolas" panose="020B0609020204030204" pitchFamily="49" charset="0"/>
              </a:rPr>
              <a:t> (2015) which is mobile security framework is an open-source automated security testing framework for mobile applications. </a:t>
            </a:r>
          </a:p>
          <a:p>
            <a:pPr marL="0" lvl="1" algn="just">
              <a:lnSpc>
                <a:spcPct val="90000"/>
              </a:lnSpc>
              <a:spcBef>
                <a:spcPct val="20000"/>
              </a:spcBef>
            </a:pPr>
            <a:endParaRPr lang="tr-TR" dirty="0">
              <a:latin typeface="Consolas" panose="020B0609020204030204" pitchFamily="49" charset="0"/>
            </a:endParaRPr>
          </a:p>
          <a:p>
            <a:pPr marL="0" lvl="1">
              <a:lnSpc>
                <a:spcPct val="90000"/>
              </a:lnSpc>
              <a:spcBef>
                <a:spcPct val="20000"/>
              </a:spcBef>
            </a:pPr>
            <a:r>
              <a:rPr lang="en-US" u="sng" dirty="0">
                <a:latin typeface="Consolas" panose="020B0609020204030204" pitchFamily="49" charset="0"/>
              </a:rPr>
              <a:t>IoT and Embedded Systems Security</a:t>
            </a:r>
            <a:endParaRPr lang="tr-TR" u="sng" dirty="0">
              <a:latin typeface="Consolas" panose="020B0609020204030204" pitchFamily="49" charset="0"/>
            </a:endParaRPr>
          </a:p>
          <a:p>
            <a:pPr marL="342900" lvl="1" indent="-342900">
              <a:lnSpc>
                <a:spcPct val="90000"/>
              </a:lnSpc>
              <a:spcBef>
                <a:spcPct val="20000"/>
              </a:spcBef>
              <a:buChar char="•"/>
            </a:pPr>
            <a:endParaRPr lang="tr-TR" dirty="0">
              <a:latin typeface="Consolas" panose="020B0609020204030204" pitchFamily="49" charset="0"/>
            </a:endParaRPr>
          </a:p>
          <a:p>
            <a:pPr marL="0" lvl="1" algn="just">
              <a:lnSpc>
                <a:spcPct val="90000"/>
              </a:lnSpc>
              <a:spcBef>
                <a:spcPct val="20000"/>
              </a:spcBef>
            </a:pPr>
            <a:r>
              <a:rPr lang="en-US" dirty="0">
                <a:latin typeface="Consolas" panose="020B0609020204030204" pitchFamily="49" charset="0"/>
              </a:rPr>
              <a:t>Several studies have been conducted in this area. For the result of these studies, a tool is generated: </a:t>
            </a:r>
            <a:r>
              <a:rPr lang="en-US" dirty="0" err="1">
                <a:latin typeface="Consolas" panose="020B0609020204030204" pitchFamily="49" charset="0"/>
              </a:rPr>
              <a:t>Binwalk</a:t>
            </a:r>
            <a:r>
              <a:rPr lang="en-US" dirty="0">
                <a:latin typeface="Consolas" panose="020B0609020204030204" pitchFamily="49" charset="0"/>
              </a:rPr>
              <a:t> is a tool for searching a given binary image for embedded files and executable code. Specifically, it is designed for identifying files and code embedded inside of firmware images. </a:t>
            </a:r>
            <a:endParaRPr lang="tr-TR" dirty="0">
              <a:latin typeface="Consolas" panose="020B0609020204030204" pitchFamily="49" charset="0"/>
            </a:endParaRPr>
          </a:p>
        </p:txBody>
      </p:sp>
      <p:pic>
        <p:nvPicPr>
          <p:cNvPr id="9" name="Picture 8">
            <a:extLst>
              <a:ext uri="{FF2B5EF4-FFF2-40B4-BE49-F238E27FC236}">
                <a16:creationId xmlns:a16="http://schemas.microsoft.com/office/drawing/2014/main" id="{857BC084-744D-C0CC-D32E-F55247CFD2D9}"/>
              </a:ext>
            </a:extLst>
          </p:cNvPr>
          <p:cNvPicPr>
            <a:picLocks noChangeAspect="1"/>
          </p:cNvPicPr>
          <p:nvPr/>
        </p:nvPicPr>
        <p:blipFill>
          <a:blip r:embed="rId2"/>
          <a:stretch>
            <a:fillRect/>
          </a:stretch>
        </p:blipFill>
        <p:spPr>
          <a:xfrm>
            <a:off x="5048250" y="5105019"/>
            <a:ext cx="3867150" cy="1228725"/>
          </a:xfrm>
          <a:prstGeom prst="rect">
            <a:avLst/>
          </a:prstGeom>
        </p:spPr>
      </p:pic>
    </p:spTree>
    <p:extLst>
      <p:ext uri="{BB962C8B-B14F-4D97-AF65-F5344CB8AC3E}">
        <p14:creationId xmlns:p14="http://schemas.microsoft.com/office/powerpoint/2010/main" val="44295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3A4DF06-17AF-8E81-D077-A4C38270B77C}"/>
              </a:ext>
            </a:extLst>
          </p:cNvPr>
          <p:cNvSpPr>
            <a:spLocks noGrp="1"/>
          </p:cNvSpPr>
          <p:nvPr>
            <p:ph type="sldNum" sz="quarter" idx="10"/>
          </p:nvPr>
        </p:nvSpPr>
        <p:spPr/>
        <p:txBody>
          <a:bodyPr/>
          <a:lstStyle/>
          <a:p>
            <a:fld id="{B0E408D4-2E9F-4A26-A3CA-FB0C52E2551E}" type="slidenum">
              <a:rPr lang="tr-TR" altLang="en-US" smtClean="0"/>
              <a:pPr/>
              <a:t>9</a:t>
            </a:fld>
            <a:endParaRPr lang="tr-TR" altLang="en-US"/>
          </a:p>
        </p:txBody>
      </p:sp>
      <p:sp>
        <p:nvSpPr>
          <p:cNvPr id="6" name="Başlık 1">
            <a:extLst>
              <a:ext uri="{FF2B5EF4-FFF2-40B4-BE49-F238E27FC236}">
                <a16:creationId xmlns:a16="http://schemas.microsoft.com/office/drawing/2014/main" id="{9EA07F7B-AAFE-B6D8-0D72-69C77B09DD8E}"/>
              </a:ext>
            </a:extLst>
          </p:cNvPr>
          <p:cNvSpPr>
            <a:spLocks noGrp="1"/>
          </p:cNvSpPr>
          <p:nvPr>
            <p:ph type="title"/>
          </p:nvPr>
        </p:nvSpPr>
        <p:spPr>
          <a:xfrm>
            <a:off x="152400" y="106363"/>
            <a:ext cx="7848600" cy="579437"/>
          </a:xfrm>
        </p:spPr>
        <p:txBody>
          <a:bodyPr vert="horz" wrap="square" lIns="91440" tIns="45720" rIns="91440" bIns="45720" numCol="1" anchor="ctr" anchorCtr="0" compatLnSpc="1">
            <a:prstTxWarp prst="textNoShape">
              <a:avLst/>
            </a:prstTxWarp>
            <a:normAutofit/>
          </a:bodyPr>
          <a:lstStyle/>
          <a:p>
            <a:pPr>
              <a:lnSpc>
                <a:spcPct val="90000"/>
              </a:lnSpc>
            </a:pPr>
            <a:r>
              <a:rPr lang="en-US" sz="2400" b="0" dirty="0">
                <a:effectLst>
                  <a:outerShdw blurRad="38100" dist="38100" dir="2700000" algn="tl">
                    <a:srgbClr val="000000">
                      <a:alpha val="43137"/>
                    </a:srgbClr>
                  </a:outerShdw>
                </a:effectLst>
                <a:latin typeface="+mj-lt"/>
                <a:ea typeface="+mj-ea"/>
                <a:cs typeface="+mj-cs"/>
              </a:rPr>
              <a:t>POPULAR STUDIES</a:t>
            </a:r>
            <a:endParaRPr lang="tr-TR" sz="2400" b="0" dirty="0">
              <a:effectLst>
                <a:outerShdw blurRad="38100" dist="38100" dir="2700000" algn="tl">
                  <a:srgbClr val="000000">
                    <a:alpha val="43137"/>
                  </a:srgbClr>
                </a:outerShdw>
              </a:effectLst>
              <a:latin typeface="+mj-lt"/>
              <a:ea typeface="+mj-ea"/>
              <a:cs typeface="+mj-cs"/>
            </a:endParaRPr>
          </a:p>
        </p:txBody>
      </p:sp>
      <p:sp>
        <p:nvSpPr>
          <p:cNvPr id="7" name="Metin kutusu 10">
            <a:extLst>
              <a:ext uri="{FF2B5EF4-FFF2-40B4-BE49-F238E27FC236}">
                <a16:creationId xmlns:a16="http://schemas.microsoft.com/office/drawing/2014/main" id="{34453BB3-BAAD-CEE1-68DB-9F812FD71864}"/>
              </a:ext>
            </a:extLst>
          </p:cNvPr>
          <p:cNvSpPr txBox="1"/>
          <p:nvPr/>
        </p:nvSpPr>
        <p:spPr bwMode="auto">
          <a:xfrm>
            <a:off x="152400" y="914400"/>
            <a:ext cx="8763000" cy="5410200"/>
          </a:xfrm>
          <a:prstGeom prst="rect">
            <a:avLst/>
          </a:prstGeom>
          <a:noFill/>
          <a:ln>
            <a:noFill/>
          </a:ln>
        </p:spPr>
        <p:txBody>
          <a:bodyPr vert="horz" wrap="square" lIns="91440" tIns="45720" rIns="91440" bIns="45720" numCol="1" anchor="t" anchorCtr="0" compatLnSpc="1">
            <a:prstTxWarp prst="textNoShape">
              <a:avLst/>
            </a:prstTxWarp>
            <a:normAutofit/>
          </a:bodyPr>
          <a:lstStyle/>
          <a:p>
            <a:pPr marL="0" lvl="1" algn="just">
              <a:lnSpc>
                <a:spcPct val="90000"/>
              </a:lnSpc>
              <a:spcBef>
                <a:spcPct val="20000"/>
              </a:spcBef>
            </a:pPr>
            <a:r>
              <a:rPr lang="en-US" dirty="0">
                <a:latin typeface="Consolas" panose="020B0609020204030204" pitchFamily="49" charset="0"/>
              </a:rPr>
              <a:t>The most popular studies are the ones that integrate DevOps methodologies with the cyber security or integrate artificial intelligence with the cyber security. Here is the 4 most popular studies in the examined articles:</a:t>
            </a:r>
          </a:p>
          <a:p>
            <a:pPr marL="0" lvl="1">
              <a:lnSpc>
                <a:spcPct val="90000"/>
              </a:lnSpc>
              <a:spcBef>
                <a:spcPct val="20000"/>
              </a:spcBef>
            </a:pPr>
            <a:endParaRPr lang="en-US" dirty="0">
              <a:latin typeface="Consolas" panose="020B0609020204030204" pitchFamily="49" charset="0"/>
            </a:endParaRPr>
          </a:p>
          <a:p>
            <a:pPr marL="0" lvl="1">
              <a:lnSpc>
                <a:spcPct val="90000"/>
              </a:lnSpc>
              <a:spcBef>
                <a:spcPct val="20000"/>
              </a:spcBef>
            </a:pPr>
            <a:endParaRPr lang="en-US" dirty="0">
              <a:latin typeface="Consolas" panose="020B0609020204030204" pitchFamily="49" charset="0"/>
            </a:endParaRPr>
          </a:p>
          <a:p>
            <a:pPr marL="0" lvl="1">
              <a:lnSpc>
                <a:spcPct val="90000"/>
              </a:lnSpc>
              <a:spcBef>
                <a:spcPct val="20000"/>
              </a:spcBef>
            </a:pPr>
            <a:r>
              <a:rPr lang="en-US" dirty="0">
                <a:latin typeface="Consolas" panose="020B0609020204030204" pitchFamily="49" charset="0"/>
              </a:rPr>
              <a:t>•	Automated Source Code Scanning</a:t>
            </a:r>
          </a:p>
          <a:p>
            <a:pPr marL="285750" lvl="1" indent="-285750">
              <a:lnSpc>
                <a:spcPct val="90000"/>
              </a:lnSpc>
              <a:spcBef>
                <a:spcPct val="20000"/>
              </a:spcBef>
              <a:buFont typeface="Arial" panose="020B0604020202020204" pitchFamily="34" charset="0"/>
              <a:buChar char="•"/>
            </a:pPr>
            <a:endParaRPr lang="en-US" dirty="0">
              <a:latin typeface="Consolas" panose="020B0609020204030204" pitchFamily="49" charset="0"/>
            </a:endParaRPr>
          </a:p>
          <a:p>
            <a:pPr marL="0" lvl="1">
              <a:lnSpc>
                <a:spcPct val="90000"/>
              </a:lnSpc>
              <a:spcBef>
                <a:spcPct val="20000"/>
              </a:spcBef>
            </a:pPr>
            <a:r>
              <a:rPr lang="en-US" dirty="0">
                <a:latin typeface="Consolas" panose="020B0609020204030204" pitchFamily="49" charset="0"/>
              </a:rPr>
              <a:t>•	Advanced Web Application Testing Tools</a:t>
            </a:r>
          </a:p>
          <a:p>
            <a:pPr marL="285750" lvl="1" indent="-285750">
              <a:lnSpc>
                <a:spcPct val="90000"/>
              </a:lnSpc>
              <a:spcBef>
                <a:spcPct val="20000"/>
              </a:spcBef>
              <a:buFont typeface="Arial" panose="020B0604020202020204" pitchFamily="34" charset="0"/>
              <a:buChar char="•"/>
            </a:pPr>
            <a:endParaRPr lang="en-US" dirty="0">
              <a:latin typeface="Consolas" panose="020B0609020204030204" pitchFamily="49" charset="0"/>
            </a:endParaRPr>
          </a:p>
          <a:p>
            <a:pPr marL="0" lvl="1">
              <a:lnSpc>
                <a:spcPct val="90000"/>
              </a:lnSpc>
              <a:spcBef>
                <a:spcPct val="20000"/>
              </a:spcBef>
            </a:pPr>
            <a:r>
              <a:rPr lang="en-US" dirty="0">
                <a:latin typeface="Consolas" panose="020B0609020204030204" pitchFamily="49" charset="0"/>
              </a:rPr>
              <a:t>•	Enhanced Network Security Tools</a:t>
            </a:r>
          </a:p>
          <a:p>
            <a:pPr marL="285750" lvl="1" indent="-285750">
              <a:lnSpc>
                <a:spcPct val="90000"/>
              </a:lnSpc>
              <a:spcBef>
                <a:spcPct val="20000"/>
              </a:spcBef>
              <a:buFont typeface="Arial" panose="020B0604020202020204" pitchFamily="34" charset="0"/>
              <a:buChar char="•"/>
            </a:pPr>
            <a:endParaRPr lang="en-US" dirty="0">
              <a:latin typeface="Consolas" panose="020B0609020204030204" pitchFamily="49" charset="0"/>
            </a:endParaRPr>
          </a:p>
          <a:p>
            <a:pPr marL="0" lvl="1">
              <a:lnSpc>
                <a:spcPct val="90000"/>
              </a:lnSpc>
              <a:spcBef>
                <a:spcPct val="20000"/>
              </a:spcBef>
            </a:pPr>
            <a:r>
              <a:rPr lang="en-US" dirty="0">
                <a:latin typeface="Consolas" panose="020B0609020204030204" pitchFamily="49" charset="0"/>
              </a:rPr>
              <a:t>•	Mobile Application Security</a:t>
            </a:r>
          </a:p>
          <a:p>
            <a:pPr marL="285750" lvl="1" indent="-285750">
              <a:lnSpc>
                <a:spcPct val="90000"/>
              </a:lnSpc>
              <a:spcBef>
                <a:spcPct val="20000"/>
              </a:spcBef>
              <a:buFont typeface="Arial" panose="020B0604020202020204" pitchFamily="34" charset="0"/>
              <a:buChar char="•"/>
            </a:pPr>
            <a:endParaRPr lang="tr-TR" dirty="0">
              <a:latin typeface="Consolas" panose="020B0609020204030204" pitchFamily="49" charset="0"/>
            </a:endParaRPr>
          </a:p>
        </p:txBody>
      </p:sp>
      <p:pic>
        <p:nvPicPr>
          <p:cNvPr id="11" name="Picture 10">
            <a:extLst>
              <a:ext uri="{FF2B5EF4-FFF2-40B4-BE49-F238E27FC236}">
                <a16:creationId xmlns:a16="http://schemas.microsoft.com/office/drawing/2014/main" id="{EADB4EF4-E5DD-9673-8901-45554DFE9C6C}"/>
              </a:ext>
            </a:extLst>
          </p:cNvPr>
          <p:cNvPicPr>
            <a:picLocks noChangeAspect="1"/>
          </p:cNvPicPr>
          <p:nvPr/>
        </p:nvPicPr>
        <p:blipFill>
          <a:blip r:embed="rId2"/>
          <a:stretch>
            <a:fillRect/>
          </a:stretch>
        </p:blipFill>
        <p:spPr>
          <a:xfrm>
            <a:off x="7377058" y="2011298"/>
            <a:ext cx="1247883" cy="4276726"/>
          </a:xfrm>
          <a:prstGeom prst="rect">
            <a:avLst/>
          </a:prstGeom>
        </p:spPr>
      </p:pic>
    </p:spTree>
    <p:extLst>
      <p:ext uri="{BB962C8B-B14F-4D97-AF65-F5344CB8AC3E}">
        <p14:creationId xmlns:p14="http://schemas.microsoft.com/office/powerpoint/2010/main" val="71019509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9525" cap="flat" cmpd="sng" algn="ctr">
          <a:solidFill>
            <a:srgbClr val="8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800000"/>
        </a:solidFill>
        <a:ln w="9525" cap="flat" cmpd="sng" algn="ctr">
          <a:solidFill>
            <a:srgbClr val="8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9B3F2FED177AC24E9B71B58BD318A255" ma:contentTypeVersion="5" ma:contentTypeDescription="Yeni belge oluşturun." ma:contentTypeScope="" ma:versionID="667e63bf367ca3ba3da6ccc218217ec7">
  <xsd:schema xmlns:xsd="http://www.w3.org/2001/XMLSchema" xmlns:xs="http://www.w3.org/2001/XMLSchema" xmlns:p="http://schemas.microsoft.com/office/2006/metadata/properties" xmlns:ns2="6643dcc3-5a03-42ad-b043-9d99b1261902" targetNamespace="http://schemas.microsoft.com/office/2006/metadata/properties" ma:root="true" ma:fieldsID="c0d6ae9b067d857a7fc66c4323e7f5a3" ns2:_="">
    <xsd:import namespace="6643dcc3-5a03-42ad-b043-9d99b1261902"/>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43dcc3-5a03-42ad-b043-9d99b1261902"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6643dcc3-5a03-42ad-b043-9d99b126190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B2472E-2480-464B-9FB7-5A48F12763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43dcc3-5a03-42ad-b043-9d99b12619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40914A-3EA4-4898-8100-872FCAAC42D8}">
  <ds:schemaRefs>
    <ds:schemaRef ds:uri="http://schemas.microsoft.com/office/2006/metadata/properties"/>
    <ds:schemaRef ds:uri="http://schemas.microsoft.com/office/infopath/2007/PartnerControls"/>
    <ds:schemaRef ds:uri="6643dcc3-5a03-42ad-b043-9d99b1261902"/>
  </ds:schemaRefs>
</ds:datastoreItem>
</file>

<file path=customXml/itemProps3.xml><?xml version="1.0" encoding="utf-8"?>
<ds:datastoreItem xmlns:ds="http://schemas.openxmlformats.org/officeDocument/2006/customXml" ds:itemID="{977D65B8-C2BE-4A37-BE04-D437D699EE6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10493</TotalTime>
  <Words>1862</Words>
  <Application>Microsoft Office PowerPoint</Application>
  <PresentationFormat>On-screen Show (4:3)</PresentationFormat>
  <Paragraphs>170</Paragraphs>
  <Slides>22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Aptos</vt:lpstr>
      <vt:lpstr>Arial</vt:lpstr>
      <vt:lpstr>Consolas</vt:lpstr>
      <vt:lpstr>Symbol</vt:lpstr>
      <vt:lpstr>Tahoma</vt:lpstr>
      <vt:lpstr>Default Design</vt:lpstr>
      <vt:lpstr>CSE473 – Network and Information Security</vt:lpstr>
      <vt:lpstr>CONTENTS</vt:lpstr>
      <vt:lpstr>PowerPoint Presentation</vt:lpstr>
      <vt:lpstr>INTRODUCTION</vt:lpstr>
      <vt:lpstr>THEORETICAL EXPLANATION AND OTHER STUDIES</vt:lpstr>
      <vt:lpstr>THEORETICAL EXPLANATION AND OTHER STUDIES</vt:lpstr>
      <vt:lpstr>THEORETICAL EXPLANATION AND OTHER STUDIES</vt:lpstr>
      <vt:lpstr>THEORETICAL EXPLANATION AND OTHER STUDIES</vt:lpstr>
      <vt:lpstr>POPULAR STUDIES</vt:lpstr>
      <vt:lpstr>AUTOMATED SOURCE CODE SCANNING</vt:lpstr>
      <vt:lpstr>AUTOMATED SOURCE CODE SCANNING</vt:lpstr>
      <vt:lpstr>ADVANCED WEB APPLICATION TESTING TOOLS</vt:lpstr>
      <vt:lpstr>ADVANCED WEB APPLICATION TESTING TOOLS</vt:lpstr>
      <vt:lpstr>ENHANCED NETWORK SECURITY TOOLS</vt:lpstr>
      <vt:lpstr>MOBILE APPLICATION SECURITY</vt:lpstr>
      <vt:lpstr>MOBILE APPLICATION SECURITY</vt:lpstr>
      <vt:lpstr>COMPARISONS</vt:lpstr>
      <vt:lpstr>CONCLUSION AND SUGGESTIONS</vt:lpstr>
      <vt:lpstr>REFERENCES</vt:lpstr>
      <vt:lpstr>REFERENCES</vt:lpstr>
      <vt:lpstr>REFERENCES</vt:lpstr>
      <vt:lpstr>PowerPoint Presentation</vt:lpstr>
    </vt:vector>
  </TitlesOfParts>
  <Company>gyte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sunum formati</dc:title>
  <dc:creator>inanc tahrali</dc:creator>
  <cp:lastModifiedBy>MERT GÜRŞİMŞİR</cp:lastModifiedBy>
  <cp:revision>284</cp:revision>
  <dcterms:created xsi:type="dcterms:W3CDTF">2007-08-26T20:02:13Z</dcterms:created>
  <dcterms:modified xsi:type="dcterms:W3CDTF">2024-05-27T19:17:32Z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0x0101009B3F2FED177AC24E9B71B58BD318A255</vt:lpwstr>
  </property>
</Properties>
</file>