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379" r:id="rId5"/>
    <p:sldId id="397" r:id="rId6"/>
    <p:sldId id="403" r:id="rId7"/>
    <p:sldId id="398" r:id="rId8"/>
    <p:sldId id="399" r:id="rId9"/>
  </p:sldIdLst>
  <p:sldSz cx="12192000" cy="6858000"/>
  <p:notesSz cx="6858000" cy="11049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0E"/>
    <a:srgbClr val="000099"/>
    <a:srgbClr val="FFCC00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C95E7-1E7A-4AE6-A496-D7081C2D5C7D}" v="129" dt="2020-06-30T11:27:58.831"/>
    <p1510:client id="{1BFBAF31-836D-4640-BC07-62FD52920D6F}" v="32" dt="2020-06-30T13:40:14.502"/>
    <p1510:client id="{21E63FDE-8211-4CEF-813C-E11DD512D2B7}" v="13" dt="2020-06-30T11:12:06.746"/>
    <p1510:client id="{226041D1-48A7-4CE1-9D83-5F37F5AF4BBC}" v="959" dt="2020-06-30T13:08:22.978"/>
    <p1510:client id="{31428EA5-BA1E-4576-910F-8BA8B4739973}" v="10" dt="2020-06-30T13:06:59.841"/>
    <p1510:client id="{3BCE2B31-1B6C-4963-805F-0B6B57AB472C}" v="19" dt="2020-06-30T11:36:00.795"/>
    <p1510:client id="{3E0198D4-D18F-40FC-9053-BD9455595A18}" v="5" dt="2020-06-30T13:39:07.662"/>
    <p1510:client id="{414965E4-EAB4-451B-8260-36A55663B1F7}" v="27" dt="2020-06-30T12:49:11.565"/>
    <p1510:client id="{4E3EB411-5589-4549-B859-25F3803A5381}" v="305" dt="2020-06-30T09:37:51.157"/>
    <p1510:client id="{4E61D085-5AB8-4ADE-9A79-DA87CB7F9200}" v="13" dt="2020-06-30T12:17:35.573"/>
    <p1510:client id="{590BF4CB-C053-496B-A506-FB67ADAEA709}" v="1" dt="2020-06-30T12:53:26.746"/>
    <p1510:client id="{5F6A2C69-F907-4DDD-A37C-59F0251FE9AB}" v="7" dt="2020-06-30T11:14:10.310"/>
    <p1510:client id="{63221A2C-9259-4B0B-A0AF-3B328065DE0E}" v="1" dt="2020-06-30T12:44:19.823"/>
    <p1510:client id="{6A1CB202-9A9A-47B9-9C9E-EE7B45923083}" v="458" dt="2020-06-30T11:47:46.964"/>
    <p1510:client id="{75F93E1F-CE1A-4532-80A0-C08066F5FFF8}" v="17" dt="2020-06-30T11:22:51.183"/>
    <p1510:client id="{7726BE04-B0D6-4242-A81D-F784F74DD9CE}" v="2" dt="2020-06-30T11:53:45.055"/>
    <p1510:client id="{7F72BA66-4629-40F6-8545-AB052509C341}" v="14" dt="2020-06-30T13:49:41.403"/>
    <p1510:client id="{82FD14AB-7EA4-4B0A-AE32-864D604D026B}" v="413" dt="2020-06-30T11:39:24.882"/>
    <p1510:client id="{8965C819-53DB-4E57-B298-EA793D11A643}" v="77" dt="2020-06-30T09:44:37.503"/>
    <p1510:client id="{8F74D8D0-8A55-470C-8488-1CB82E3CF39B}" v="14" dt="2020-06-30T11:53:14.139"/>
    <p1510:client id="{9894ABC2-8ABD-4A9F-AB7D-6E10FE2EF225}" v="5" dt="2020-06-30T11:24:13.935"/>
    <p1510:client id="{9E2993C3-BB24-433C-B8E2-D6841984D3F5}" v="106" dt="2020-06-30T11:58:09.630"/>
    <p1510:client id="{A23208A5-AFDB-48E9-B25D-CFDE277CDF99}" v="8" dt="2020-06-30T09:49:03.055"/>
    <p1510:client id="{A706069D-DDA5-4F8A-BDC9-E9189083E466}" v="19" dt="2020-06-30T13:02:25.127"/>
    <p1510:client id="{BA201D55-CCD5-49CC-B409-03041B4913A6}" v="2" dt="2020-06-30T13:32:13.377"/>
    <p1510:client id="{BC6887C9-D8E5-4F72-A07E-384854A89DC8}" v="1" dt="2020-06-30T12:06:04.312"/>
    <p1510:client id="{BD71F6F3-466C-45CD-9E33-3FEAF682ADF5}" v="42" dt="2020-06-30T12:40:52.243"/>
    <p1510:client id="{DA4461E4-9F4B-4E5F-8A5E-D0FEF2897A02}" v="70" dt="2020-06-30T11:52:35.909"/>
    <p1510:client id="{DE1B6D97-008B-44A1-AB5A-1DBE61283B8A}" v="5" dt="2020-06-30T12:49:55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F4788-CE30-4B77-9E5A-F9B8137F5597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7AE54-7CC5-4AD9-B7E7-C8F7F768FA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05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4C92EA-A5D7-4E81-9BC2-1950B19B8064}" type="datetimeFigureOut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le-GroteskNor" pitchFamily="2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19.07.20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le-GroteskNor" pitchFamily="2" charset="0"/>
              <a:ea typeface="+mn-ea"/>
              <a:cs typeface="+mn-cs"/>
            </a:endParaRPr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-541338" y="1012825"/>
            <a:ext cx="8151813" cy="4586288"/>
          </a:xfrm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Notes + Amazon Alexa = Writing </a:t>
            </a:r>
            <a:r>
              <a:rPr lang="de-DE" err="1"/>
              <a:t>notes</a:t>
            </a:r>
            <a:r>
              <a:rPr lang="de-DE"/>
              <a:t> + Voice </a:t>
            </a:r>
            <a:r>
              <a:rPr lang="de-DE" err="1"/>
              <a:t>command</a:t>
            </a:r>
            <a:r>
              <a:rPr lang="de-DE"/>
              <a:t> </a:t>
            </a:r>
            <a:r>
              <a:rPr lang="de-DE" err="1"/>
              <a:t>based</a:t>
            </a:r>
            <a:r>
              <a:rPr lang="de-DE"/>
              <a:t> </a:t>
            </a:r>
            <a:r>
              <a:rPr lang="de-DE" err="1"/>
              <a:t>notes</a:t>
            </a:r>
            <a:r>
              <a:rPr lang="de-DE"/>
              <a:t> on </a:t>
            </a:r>
            <a:r>
              <a:rPr lang="de-DE" err="1"/>
              <a:t>Trello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Value </a:t>
            </a:r>
            <a:r>
              <a:rPr lang="de-DE" err="1">
                <a:cs typeface="Calibri"/>
              </a:rPr>
              <a:t>driver</a:t>
            </a:r>
            <a:r>
              <a:rPr lang="de-DE">
                <a:cs typeface="Calibri"/>
              </a:rPr>
              <a:t>: </a:t>
            </a:r>
            <a:r>
              <a:rPr lang="de-DE" err="1"/>
              <a:t>Record</a:t>
            </a:r>
            <a:r>
              <a:rPr lang="de-DE"/>
              <a:t> </a:t>
            </a:r>
            <a:r>
              <a:rPr lang="de-DE" err="1"/>
              <a:t>everything</a:t>
            </a:r>
            <a:r>
              <a:rPr lang="de-DE"/>
              <a:t> </a:t>
            </a:r>
            <a:r>
              <a:rPr lang="de-DE" err="1"/>
              <a:t>important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lecture</a:t>
            </a:r>
            <a:r>
              <a:rPr lang="de-DE"/>
              <a:t>! </a:t>
            </a:r>
            <a:endParaRPr lang="de-DE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7AE54-7CC5-4AD9-B7E7-C8F7F768FA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11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E54E45-96D2-43F0-9735-C1E14BC051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7566" y="6298472"/>
            <a:ext cx="2404436" cy="480887"/>
          </a:xfrm>
          <a:prstGeom prst="rect">
            <a:avLst/>
          </a:prstGeom>
        </p:spPr>
      </p:pic>
      <p:pic>
        <p:nvPicPr>
          <p:cNvPr id="8" name="Grafik 7" descr="PPT_Silhouette.png">
            <a:extLst>
              <a:ext uri="{FF2B5EF4-FFF2-40B4-BE49-F238E27FC236}">
                <a16:creationId xmlns:a16="http://schemas.microsoft.com/office/drawing/2014/main" id="{ECF8A378-48BB-45CA-AE4A-381227FBF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2" y="6000761"/>
            <a:ext cx="12192345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PPT_Logo_INF.png">
            <a:extLst>
              <a:ext uri="{FF2B5EF4-FFF2-40B4-BE49-F238E27FC236}">
                <a16:creationId xmlns:a16="http://schemas.microsoft.com/office/drawing/2014/main" id="{168A6D20-E57B-450A-B247-857B2DB71EC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997972" y="328591"/>
            <a:ext cx="2303933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184133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65737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05306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45072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406400" y="1773238"/>
            <a:ext cx="113284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92565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400" y="333375"/>
            <a:ext cx="11328400" cy="4154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6399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101347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9072035" y="6432553"/>
            <a:ext cx="2400300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09952" y="6432553"/>
            <a:ext cx="5469467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87669" y="6432553"/>
            <a:ext cx="385233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4253872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34508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400" y="333375"/>
            <a:ext cx="11328400" cy="41549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6399" y="1773238"/>
            <a:ext cx="2705101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9072035" y="6432553"/>
            <a:ext cx="2400300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09952" y="6432553"/>
            <a:ext cx="5469467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87669" y="6432553"/>
            <a:ext cx="385233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2872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90530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8450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45072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3"/>
            <a:ext cx="12192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406400" y="1773238"/>
            <a:ext cx="113284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08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EAC3FF-010E-45CE-AE91-7E9992D804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1600" y="6403560"/>
            <a:ext cx="2272200" cy="454440"/>
          </a:xfrm>
          <a:prstGeom prst="rect">
            <a:avLst/>
          </a:prstGeom>
        </p:spPr>
      </p:pic>
      <p:pic>
        <p:nvPicPr>
          <p:cNvPr id="8" name="Grafik 7" descr="PPT_Silhouette.png">
            <a:extLst>
              <a:ext uri="{FF2B5EF4-FFF2-40B4-BE49-F238E27FC236}">
                <a16:creationId xmlns:a16="http://schemas.microsoft.com/office/drawing/2014/main" id="{542CAF1C-8738-48AD-B9FA-7022352864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2" y="6044096"/>
            <a:ext cx="12192345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6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88465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85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85620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4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2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8008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72639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19.07.20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12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90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14384" name="Object 4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90" y="159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466338" y="3291429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4000" b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IoT </a:t>
            </a:r>
            <a:r>
              <a:rPr lang="de-DE" sz="4000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Presentation</a:t>
            </a: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4000" b="1">
                <a:solidFill>
                  <a:srgbClr val="FFCC00"/>
                </a:solidFill>
                <a:latin typeface="Segoe UI"/>
                <a:cs typeface="Segoe UI"/>
              </a:rPr>
              <a:t>Automation </a:t>
            </a:r>
            <a:r>
              <a:rPr lang="de-DE" sz="4000" b="1" err="1">
                <a:solidFill>
                  <a:srgbClr val="FFCC00"/>
                </a:solidFill>
                <a:latin typeface="Segoe UI"/>
                <a:cs typeface="Segoe UI"/>
              </a:rPr>
              <a:t>of</a:t>
            </a:r>
            <a:r>
              <a:rPr lang="de-DE" sz="4000" b="1">
                <a:solidFill>
                  <a:srgbClr val="FFCC00"/>
                </a:solidFill>
                <a:latin typeface="Segoe UI"/>
                <a:cs typeface="Segoe UI"/>
              </a:rPr>
              <a:t> </a:t>
            </a:r>
            <a:r>
              <a:rPr lang="de-DE" sz="4000" b="1" err="1">
                <a:solidFill>
                  <a:srgbClr val="FFCC00"/>
                </a:solidFill>
                <a:latin typeface="Segoe UI"/>
                <a:cs typeface="Segoe UI"/>
              </a:rPr>
              <a:t>notes</a:t>
            </a:r>
            <a:r>
              <a:rPr lang="de-DE" sz="4000" b="1">
                <a:solidFill>
                  <a:srgbClr val="FFCC00"/>
                </a:solidFill>
                <a:latin typeface="Segoe UI"/>
                <a:cs typeface="Segoe UI"/>
              </a:rPr>
              <a:t> </a:t>
            </a:r>
            <a:r>
              <a:rPr lang="de-DE" sz="4000" b="1" err="1">
                <a:solidFill>
                  <a:srgbClr val="FFCC00"/>
                </a:solidFill>
                <a:latin typeface="Segoe UI"/>
                <a:cs typeface="Segoe UI"/>
              </a:rPr>
              <a:t>with</a:t>
            </a:r>
            <a:r>
              <a:rPr lang="de-DE" sz="4000" b="1">
                <a:solidFill>
                  <a:srgbClr val="FFCC00"/>
                </a:solidFill>
                <a:latin typeface="Segoe UI"/>
                <a:cs typeface="Segoe UI"/>
              </a:rPr>
              <a:t> </a:t>
            </a:r>
            <a:br>
              <a:rPr lang="de-DE" sz="4000" b="1">
                <a:latin typeface="Segoe UI"/>
                <a:cs typeface="Segoe UI"/>
              </a:rPr>
            </a:br>
            <a:r>
              <a:rPr lang="de-DE" sz="4000" b="1" err="1">
                <a:solidFill>
                  <a:srgbClr val="FFCC00"/>
                </a:solidFill>
                <a:latin typeface="Segoe UI"/>
                <a:cs typeface="Segoe UI"/>
              </a:rPr>
              <a:t>Trello</a:t>
            </a:r>
            <a:r>
              <a:rPr lang="de-DE" sz="4000" b="1">
                <a:solidFill>
                  <a:srgbClr val="FFCC00"/>
                </a:solidFill>
                <a:latin typeface="Segoe UI"/>
                <a:cs typeface="Segoe UI"/>
              </a:rPr>
              <a:t> via IFTTT</a:t>
            </a:r>
            <a:br>
              <a:rPr lang="de-DE" sz="40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18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18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800" b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Project </a:t>
            </a:r>
            <a:r>
              <a:rPr lang="de-DE" sz="1800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group</a:t>
            </a:r>
            <a:r>
              <a:rPr lang="de-DE" sz="1800" b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 4: Orhan Dursun, Ersin Barut, </a:t>
            </a:r>
            <a:br>
              <a:rPr lang="de-DE" sz="18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800" b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Mert </a:t>
            </a:r>
            <a:r>
              <a:rPr lang="de-DE" sz="1800" b="1" err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Haybat</a:t>
            </a:r>
            <a:r>
              <a:rPr lang="de-DE" sz="1800" b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, Yunus Yücel</a:t>
            </a:r>
            <a:br>
              <a:rPr lang="de-DE" sz="1800" b="1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18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800" b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Modul „</a:t>
            </a: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Internet of Things</a:t>
            </a:r>
            <a:r>
              <a:rPr lang="de-DE" sz="1800" b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“ </a:t>
            </a:r>
            <a:br>
              <a:rPr lang="de-DE" sz="18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800" b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SS2020, 30.06.2020</a:t>
            </a:r>
            <a:br>
              <a:rPr lang="de-DE" sz="180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sz="32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9D8AEBD-C5F3-40B3-A0E9-0D0010960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9117" y="81370"/>
            <a:ext cx="430173" cy="419100"/>
          </a:xfrm>
          <a:prstGeom prst="rtTriangle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401A497-1DBC-4161-A5ED-5C52D5BA8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1716814" y="6396262"/>
            <a:ext cx="430173" cy="419100"/>
          </a:xfrm>
          <a:prstGeom prst="rtTriangle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50B1994E-2451-478F-966C-8E54CDFBE8A6}"/>
              </a:ext>
            </a:extLst>
          </p:cNvPr>
          <p:cNvGrpSpPr>
            <a:grpSpLocks noChangeAspect="1"/>
          </p:cNvGrpSpPr>
          <p:nvPr/>
        </p:nvGrpSpPr>
        <p:grpSpPr>
          <a:xfrm>
            <a:off x="7523997" y="1706026"/>
            <a:ext cx="4198353" cy="3983986"/>
            <a:chOff x="0" y="0"/>
            <a:chExt cx="2636520" cy="2501900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20CF456-0727-4056-9532-C448E96D3000}"/>
                </a:ext>
              </a:extLst>
            </p:cNvPr>
            <p:cNvSpPr/>
            <p:nvPr/>
          </p:nvSpPr>
          <p:spPr>
            <a:xfrm>
              <a:off x="-11430" y="-7620"/>
              <a:ext cx="2694940" cy="2532380"/>
            </a:xfrm>
            <a:custGeom>
              <a:avLst/>
              <a:gdLst/>
              <a:ahLst/>
              <a:cxnLst/>
              <a:rect l="l" t="t" r="r" b="b"/>
              <a:pathLst>
                <a:path w="2694940" h="2532380">
                  <a:moveTo>
                    <a:pt x="2463800" y="756920"/>
                  </a:moveTo>
                  <a:cubicBezTo>
                    <a:pt x="2354580" y="509270"/>
                    <a:pt x="2200910" y="260350"/>
                    <a:pt x="1951990" y="132080"/>
                  </a:cubicBezTo>
                  <a:cubicBezTo>
                    <a:pt x="1929130" y="120650"/>
                    <a:pt x="1905000" y="109220"/>
                    <a:pt x="1880870" y="100330"/>
                  </a:cubicBezTo>
                  <a:cubicBezTo>
                    <a:pt x="1762760" y="48260"/>
                    <a:pt x="1638300" y="20320"/>
                    <a:pt x="1510030" y="15240"/>
                  </a:cubicBezTo>
                  <a:cubicBezTo>
                    <a:pt x="1492250" y="12700"/>
                    <a:pt x="1473200" y="10160"/>
                    <a:pt x="1454150" y="8890"/>
                  </a:cubicBezTo>
                  <a:cubicBezTo>
                    <a:pt x="1332230" y="0"/>
                    <a:pt x="1221740" y="25400"/>
                    <a:pt x="1120140" y="72390"/>
                  </a:cubicBezTo>
                  <a:cubicBezTo>
                    <a:pt x="934720" y="129540"/>
                    <a:pt x="754380" y="220980"/>
                    <a:pt x="601980" y="334010"/>
                  </a:cubicBezTo>
                  <a:cubicBezTo>
                    <a:pt x="402590" y="483870"/>
                    <a:pt x="237490" y="676910"/>
                    <a:pt x="138430" y="908050"/>
                  </a:cubicBezTo>
                  <a:cubicBezTo>
                    <a:pt x="80010" y="1043940"/>
                    <a:pt x="46990" y="1186180"/>
                    <a:pt x="29210" y="1333500"/>
                  </a:cubicBezTo>
                  <a:cubicBezTo>
                    <a:pt x="10160" y="1485900"/>
                    <a:pt x="0" y="1645920"/>
                    <a:pt x="33020" y="1795780"/>
                  </a:cubicBezTo>
                  <a:cubicBezTo>
                    <a:pt x="91440" y="2057400"/>
                    <a:pt x="307340" y="2265680"/>
                    <a:pt x="542290" y="2378710"/>
                  </a:cubicBezTo>
                  <a:cubicBezTo>
                    <a:pt x="788670" y="2496820"/>
                    <a:pt x="1064260" y="2532380"/>
                    <a:pt x="1333500" y="2496820"/>
                  </a:cubicBezTo>
                  <a:cubicBezTo>
                    <a:pt x="1619250" y="2458720"/>
                    <a:pt x="1891030" y="2345690"/>
                    <a:pt x="2134870" y="2193290"/>
                  </a:cubicBezTo>
                  <a:cubicBezTo>
                    <a:pt x="2354580" y="2056130"/>
                    <a:pt x="2566670" y="1870710"/>
                    <a:pt x="2627630" y="1607820"/>
                  </a:cubicBezTo>
                  <a:cubicBezTo>
                    <a:pt x="2694940" y="1314450"/>
                    <a:pt x="2579370" y="1021080"/>
                    <a:pt x="2463800" y="75692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200EFB-B6D8-4627-8FE3-143D51A7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6D87C5-0BD9-40B9-A23A-59319D011A5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6206E4-9E08-486A-83DF-F3009EA8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of Things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45E3FB5E-0AFC-4998-9295-96A48451C034}"/>
              </a:ext>
            </a:extLst>
          </p:cNvPr>
          <p:cNvSpPr txBox="1">
            <a:spLocks/>
          </p:cNvSpPr>
          <p:nvPr/>
        </p:nvSpPr>
        <p:spPr bwMode="gray">
          <a:xfrm>
            <a:off x="406400" y="0"/>
            <a:ext cx="7776000" cy="4048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478800" indent="-239102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2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2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393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rgbClr val="575757"/>
              </a:buClr>
              <a:buSzPct val="100000"/>
              <a:buFont typeface="Wingdings" charset="2"/>
              <a:buNone/>
              <a:tabLst/>
              <a:defRPr/>
            </a:pPr>
            <a:r>
              <a:rPr lang="de-DE" err="1">
                <a:solidFill>
                  <a:srgbClr val="575757"/>
                </a:solidFill>
                <a:latin typeface="Segoe UI"/>
              </a:rPr>
              <a:t>IoT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 Praxisprojekt 2020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26D9B5F-6B11-4849-B41D-8408177F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17" y="81370"/>
            <a:ext cx="430173" cy="419100"/>
          </a:xfrm>
          <a:prstGeom prst="rtTriangle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ECAA40-3063-4FB8-BA33-BFEA2F42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716814" y="6396262"/>
            <a:ext cx="430173" cy="419100"/>
          </a:xfrm>
          <a:prstGeom prst="rtTriangle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0EA41B20-BA98-402F-87B7-D7F83946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36" y="215851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rgbClr val="FFCC00"/>
                </a:solidFill>
                <a:latin typeface="Segoe UI"/>
                <a:cs typeface="Segoe UI"/>
              </a:rPr>
              <a:t>Service </a:t>
            </a:r>
            <a:r>
              <a:rPr lang="de-DE" sz="3200" err="1">
                <a:solidFill>
                  <a:srgbClr val="FFCC00"/>
                </a:solidFill>
                <a:latin typeface="Segoe UI"/>
                <a:cs typeface="Segoe UI"/>
              </a:rPr>
              <a:t>architecture</a:t>
            </a:r>
          </a:p>
        </p:txBody>
      </p:sp>
      <p:pic>
        <p:nvPicPr>
          <p:cNvPr id="19" name="Grafik 19">
            <a:extLst>
              <a:ext uri="{FF2B5EF4-FFF2-40B4-BE49-F238E27FC236}">
                <a16:creationId xmlns:a16="http://schemas.microsoft.com/office/drawing/2014/main" id="{FAAA4BE2-9927-4714-A7C2-9735B7B4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97395"/>
            <a:ext cx="10435506" cy="3818946"/>
          </a:xfrm>
          <a:prstGeom prst="rect">
            <a:avLst/>
          </a:prstGeom>
        </p:spPr>
      </p:pic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4962B7B7-EE3D-4188-8347-2079BBD6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603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5F043-C5C9-4543-B156-099DED57FF0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62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200EFB-B6D8-4627-8FE3-143D51A7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6D87C5-0BD9-40B9-A23A-59319D011A5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6206E4-9E08-486A-83DF-F3009EA8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of Things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45E3FB5E-0AFC-4998-9295-96A48451C034}"/>
              </a:ext>
            </a:extLst>
          </p:cNvPr>
          <p:cNvSpPr txBox="1">
            <a:spLocks/>
          </p:cNvSpPr>
          <p:nvPr/>
        </p:nvSpPr>
        <p:spPr bwMode="gray">
          <a:xfrm>
            <a:off x="406400" y="0"/>
            <a:ext cx="7776000" cy="4048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478800" indent="-239102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2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2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393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rgbClr val="575757"/>
              </a:buClr>
              <a:buSzPct val="100000"/>
              <a:buFont typeface="Wingdings" charset="2"/>
              <a:buNone/>
              <a:tabLst/>
              <a:defRPr/>
            </a:pPr>
            <a:r>
              <a:rPr lang="de-DE">
                <a:solidFill>
                  <a:srgbClr val="575757"/>
                </a:solidFill>
                <a:latin typeface="Segoe UI"/>
              </a:rPr>
              <a:t>IoT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 Praxisprojekt 2020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26D9B5F-6B11-4849-B41D-8408177F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117" y="81370"/>
            <a:ext cx="430173" cy="419100"/>
          </a:xfrm>
          <a:prstGeom prst="rtTriangle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ECAA40-3063-4FB8-BA33-BFEA2F426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716814" y="6396262"/>
            <a:ext cx="430173" cy="419100"/>
          </a:xfrm>
          <a:prstGeom prst="rtTriangle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0EA41B20-BA98-402F-87B7-D7F83946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36" y="215851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err="1">
                <a:solidFill>
                  <a:srgbClr val="FFCC00"/>
                </a:solidFill>
                <a:latin typeface="Segoe UI"/>
                <a:ea typeface="+mj-lt"/>
                <a:cs typeface="Segoe UI"/>
              </a:rPr>
              <a:t>Disappearence</a:t>
            </a:r>
            <a:r>
              <a:rPr lang="de-DE" sz="3200">
                <a:solidFill>
                  <a:srgbClr val="FFCC00"/>
                </a:solidFill>
                <a:latin typeface="Segoe UI"/>
                <a:ea typeface="+mj-lt"/>
                <a:cs typeface="Segoe UI"/>
              </a:rPr>
              <a:t> </a:t>
            </a:r>
            <a:r>
              <a:rPr lang="de-DE" sz="3200" err="1">
                <a:solidFill>
                  <a:srgbClr val="FFCC00"/>
                </a:solidFill>
                <a:latin typeface="Segoe UI"/>
                <a:ea typeface="+mj-lt"/>
                <a:cs typeface="Segoe UI"/>
              </a:rPr>
              <a:t>of</a:t>
            </a:r>
            <a:r>
              <a:rPr lang="de-DE" sz="3200">
                <a:solidFill>
                  <a:srgbClr val="FFCC00"/>
                </a:solidFill>
                <a:latin typeface="Segoe UI"/>
                <a:ea typeface="+mj-lt"/>
                <a:cs typeface="Segoe UI"/>
              </a:rPr>
              <a:t> </a:t>
            </a:r>
            <a:r>
              <a:rPr lang="de-DE" sz="3200" err="1">
                <a:solidFill>
                  <a:srgbClr val="FFCC00"/>
                </a:solidFill>
                <a:latin typeface="Segoe UI"/>
                <a:ea typeface="+mj-lt"/>
                <a:cs typeface="Segoe UI"/>
              </a:rPr>
              <a:t>media</a:t>
            </a:r>
            <a:r>
              <a:rPr lang="de-DE" sz="3200">
                <a:solidFill>
                  <a:srgbClr val="FFCC00"/>
                </a:solidFill>
                <a:latin typeface="Segoe UI"/>
                <a:ea typeface="+mj-lt"/>
                <a:cs typeface="Segoe UI"/>
              </a:rPr>
              <a:t> </a:t>
            </a:r>
            <a:r>
              <a:rPr lang="de-DE" sz="3200" err="1">
                <a:solidFill>
                  <a:srgbClr val="FFCC00"/>
                </a:solidFill>
                <a:latin typeface="Segoe UI"/>
                <a:ea typeface="+mj-lt"/>
                <a:cs typeface="Segoe UI"/>
              </a:rPr>
              <a:t>breaks</a:t>
            </a:r>
            <a:endParaRPr lang="de-DE" err="1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6A2E06-D25D-47D3-AD4B-44F412CDC66D}"/>
              </a:ext>
            </a:extLst>
          </p:cNvPr>
          <p:cNvSpPr txBox="1"/>
          <p:nvPr/>
        </p:nvSpPr>
        <p:spPr>
          <a:xfrm>
            <a:off x="488957" y="4748041"/>
            <a:ext cx="50447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rgbClr val="FFC60E"/>
                </a:solidFill>
                <a:ea typeface="+mn-lt"/>
                <a:cs typeface="+mn-lt"/>
              </a:rPr>
              <a:t>Media </a:t>
            </a:r>
            <a:r>
              <a:rPr lang="de-DE" b="1" err="1">
                <a:solidFill>
                  <a:srgbClr val="FFC60E"/>
                </a:solidFill>
                <a:ea typeface="+mn-lt"/>
                <a:cs typeface="+mn-lt"/>
              </a:rPr>
              <a:t>breaks</a:t>
            </a:r>
            <a:r>
              <a:rPr lang="de-DE" b="1">
                <a:solidFill>
                  <a:srgbClr val="FFC60E"/>
                </a:solidFill>
                <a:ea typeface="+mn-lt"/>
                <a:cs typeface="+mn-lt"/>
              </a:rPr>
              <a:t>:</a:t>
            </a:r>
            <a:r>
              <a:rPr lang="de-DE" b="1">
                <a:ea typeface="+mn-lt"/>
                <a:cs typeface="+mn-lt"/>
              </a:rPr>
              <a:t> Manual </a:t>
            </a:r>
            <a:r>
              <a:rPr lang="de-DE" b="1" err="1">
                <a:ea typeface="+mn-lt"/>
                <a:cs typeface="+mn-lt"/>
              </a:rPr>
              <a:t>recording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of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important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notes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is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no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longer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necessary</a:t>
            </a:r>
            <a:r>
              <a:rPr lang="de-DE" b="1">
                <a:ea typeface="+mn-lt"/>
                <a:cs typeface="+mn-lt"/>
              </a:rPr>
              <a:t> due </a:t>
            </a:r>
            <a:r>
              <a:rPr lang="de-DE" b="1" err="1">
                <a:ea typeface="+mn-lt"/>
                <a:cs typeface="+mn-lt"/>
              </a:rPr>
              <a:t>to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automated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creation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of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cards</a:t>
            </a:r>
            <a:r>
              <a:rPr lang="de-DE" b="1">
                <a:ea typeface="+mn-lt"/>
                <a:cs typeface="+mn-lt"/>
              </a:rPr>
              <a:t> on </a:t>
            </a:r>
            <a:r>
              <a:rPr lang="de-DE" b="1" err="1">
                <a:ea typeface="+mn-lt"/>
                <a:cs typeface="+mn-lt"/>
              </a:rPr>
              <a:t>trello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by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voice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command</a:t>
            </a:r>
            <a:endParaRPr lang="de-DE" b="1">
              <a:ea typeface="+mn-lt"/>
              <a:cs typeface="+mn-lt"/>
            </a:endParaRPr>
          </a:p>
          <a:p>
            <a:endParaRPr lang="de-DE" b="1">
              <a:solidFill>
                <a:srgbClr val="FFC000"/>
              </a:solidFill>
              <a:cs typeface="Calibri"/>
            </a:endParaRPr>
          </a:p>
        </p:txBody>
      </p:sp>
      <p:pic>
        <p:nvPicPr>
          <p:cNvPr id="3" name="Grafik 7">
            <a:extLst>
              <a:ext uri="{FF2B5EF4-FFF2-40B4-BE49-F238E27FC236}">
                <a16:creationId xmlns:a16="http://schemas.microsoft.com/office/drawing/2014/main" id="{B8DB347C-E729-47C0-88EA-AC713D806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90" y="1343766"/>
            <a:ext cx="6302908" cy="902211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4AAC829A-DEB9-449D-AE40-3635976D6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719" y="2405708"/>
            <a:ext cx="7969306" cy="1709416"/>
          </a:xfrm>
          <a:prstGeom prst="rect">
            <a:avLst/>
          </a:prstGeom>
        </p:spPr>
      </p:pic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82E12A2A-A788-4B01-883F-EFEC4B71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603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5F043-C5C9-4543-B156-099DED57FF0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C4C23C-FA09-4F54-A1AE-0E91F80D7D27}"/>
              </a:ext>
            </a:extLst>
          </p:cNvPr>
          <p:cNvSpPr txBox="1"/>
          <p:nvPr/>
        </p:nvSpPr>
        <p:spPr>
          <a:xfrm>
            <a:off x="7121764" y="4601216"/>
            <a:ext cx="4661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rgbClr val="FFC000"/>
                </a:solidFill>
                <a:ea typeface="+mn-lt"/>
                <a:cs typeface="+mn-lt"/>
              </a:rPr>
              <a:t>Value </a:t>
            </a:r>
            <a:r>
              <a:rPr lang="de-DE" b="1" err="1">
                <a:solidFill>
                  <a:srgbClr val="FFC000"/>
                </a:solidFill>
                <a:ea typeface="+mn-lt"/>
                <a:cs typeface="+mn-lt"/>
              </a:rPr>
              <a:t>driver</a:t>
            </a:r>
            <a:r>
              <a:rPr lang="de-DE" b="1">
                <a:solidFill>
                  <a:srgbClr val="FFC000"/>
                </a:solidFill>
                <a:ea typeface="+mn-lt"/>
                <a:cs typeface="+mn-lt"/>
              </a:rPr>
              <a:t>:</a:t>
            </a:r>
            <a:r>
              <a:rPr lang="de-DE">
                <a:ea typeface="+mn-lt"/>
                <a:cs typeface="+mn-lt"/>
              </a:rPr>
              <a:t> </a:t>
            </a:r>
            <a:br>
              <a:rPr lang="de-DE">
                <a:ea typeface="+mn-lt"/>
                <a:cs typeface="+mn-lt"/>
              </a:rPr>
            </a:br>
            <a:r>
              <a:rPr lang="de-DE" b="1" err="1">
                <a:ea typeface="+mn-lt"/>
                <a:cs typeface="+mn-lt"/>
              </a:rPr>
              <a:t>Record</a:t>
            </a:r>
            <a:r>
              <a:rPr lang="de-DE" b="1">
                <a:ea typeface="+mn-lt"/>
                <a:cs typeface="+mn-lt"/>
              </a:rPr>
              <a:t> </a:t>
            </a:r>
            <a:r>
              <a:rPr lang="de-DE" b="1" err="1">
                <a:ea typeface="+mn-lt"/>
                <a:cs typeface="+mn-lt"/>
              </a:rPr>
              <a:t>everything</a:t>
            </a:r>
            <a:r>
              <a:rPr lang="de-DE" b="1">
                <a:ea typeface="+mn-lt"/>
                <a:cs typeface="+mn-lt"/>
              </a:rPr>
              <a:t> </a:t>
            </a:r>
            <a:r>
              <a:rPr lang="de-DE" b="1" err="1">
                <a:ea typeface="+mn-lt"/>
                <a:cs typeface="+mn-lt"/>
              </a:rPr>
              <a:t>important</a:t>
            </a:r>
            <a:r>
              <a:rPr lang="de-DE" b="1">
                <a:ea typeface="+mn-lt"/>
                <a:cs typeface="+mn-lt"/>
              </a:rPr>
              <a:t> </a:t>
            </a:r>
            <a:r>
              <a:rPr lang="de-DE" b="1" err="1">
                <a:ea typeface="+mn-lt"/>
                <a:cs typeface="+mn-lt"/>
              </a:rPr>
              <a:t>from</a:t>
            </a:r>
            <a:r>
              <a:rPr lang="de-DE" b="1">
                <a:ea typeface="+mn-lt"/>
                <a:cs typeface="+mn-lt"/>
              </a:rPr>
              <a:t> </a:t>
            </a:r>
            <a:r>
              <a:rPr lang="de-DE" b="1" err="1">
                <a:ea typeface="+mn-lt"/>
                <a:cs typeface="+mn-lt"/>
              </a:rPr>
              <a:t>the</a:t>
            </a:r>
            <a:r>
              <a:rPr lang="de-DE" b="1">
                <a:ea typeface="+mn-lt"/>
                <a:cs typeface="+mn-lt"/>
              </a:rPr>
              <a:t> </a:t>
            </a:r>
            <a:r>
              <a:rPr lang="de-DE" b="1" err="1">
                <a:ea typeface="+mn-lt"/>
                <a:cs typeface="+mn-lt"/>
              </a:rPr>
              <a:t>lecture</a:t>
            </a:r>
            <a:r>
              <a:rPr lang="de-DE" b="1">
                <a:ea typeface="+mn-lt"/>
                <a:cs typeface="+mn-lt"/>
              </a:rPr>
              <a:t>! </a:t>
            </a:r>
            <a:endParaRPr lang="de-DE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46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200EFB-B6D8-4627-8FE3-143D51A7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6D87C5-0BD9-40B9-A23A-59319D011A5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7/19/20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6206E4-9E08-486A-83DF-F3009EA8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of Things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45E3FB5E-0AFC-4998-9295-96A48451C034}"/>
              </a:ext>
            </a:extLst>
          </p:cNvPr>
          <p:cNvSpPr txBox="1">
            <a:spLocks/>
          </p:cNvSpPr>
          <p:nvPr/>
        </p:nvSpPr>
        <p:spPr bwMode="gray">
          <a:xfrm>
            <a:off x="406400" y="0"/>
            <a:ext cx="7776000" cy="4048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478800" indent="-239102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2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2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393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rgbClr val="575757"/>
              </a:buClr>
              <a:buSzPct val="100000"/>
              <a:buFont typeface="Wingdings" charset="2"/>
              <a:buNone/>
              <a:tabLst/>
              <a:defRPr/>
            </a:pPr>
            <a:r>
              <a:rPr lang="de-DE" err="1">
                <a:solidFill>
                  <a:srgbClr val="575757"/>
                </a:solidFill>
                <a:latin typeface="Segoe UI"/>
              </a:rPr>
              <a:t>IoT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Segoe UI"/>
                <a:cs typeface="Segoe UI" pitchFamily="34" charset="0"/>
              </a:rPr>
              <a:t> Praxisprojekt 2020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26D9B5F-6B11-4849-B41D-8408177F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17" y="81370"/>
            <a:ext cx="430173" cy="419100"/>
          </a:xfrm>
          <a:prstGeom prst="rtTriangle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ECAA40-3063-4FB8-BA33-BFEA2F42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716814" y="6396262"/>
            <a:ext cx="430173" cy="419100"/>
          </a:xfrm>
          <a:prstGeom prst="rtTriangle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0EA41B20-BA98-402F-87B7-D7F83946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36" y="215851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rgbClr val="FFCC00"/>
                </a:solidFill>
                <a:latin typeface="Segoe UI"/>
                <a:cs typeface="Segoe UI"/>
              </a:rPr>
              <a:t>Benefits and </a:t>
            </a:r>
            <a:r>
              <a:rPr lang="de-DE" sz="3200" err="1">
                <a:solidFill>
                  <a:srgbClr val="FFCC00"/>
                </a:solidFill>
                <a:latin typeface="Segoe UI"/>
                <a:cs typeface="Segoe UI"/>
              </a:rPr>
              <a:t>outlook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8037E0-7BFD-4C41-8374-66873C944A13}"/>
              </a:ext>
            </a:extLst>
          </p:cNvPr>
          <p:cNvSpPr txBox="1"/>
          <p:nvPr/>
        </p:nvSpPr>
        <p:spPr>
          <a:xfrm>
            <a:off x="853710" y="1716860"/>
            <a:ext cx="753098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400">
                <a:cs typeface="Calibri"/>
              </a:rPr>
              <a:t>Benefits:</a:t>
            </a:r>
          </a:p>
          <a:p>
            <a:pPr marL="285750" indent="-285750">
              <a:buFont typeface="Arial"/>
              <a:buChar char="•"/>
            </a:pPr>
            <a:r>
              <a:rPr lang="de-DE" sz="2400" err="1">
                <a:cs typeface="Calibri"/>
              </a:rPr>
              <a:t>No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distraction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while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taking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notes</a:t>
            </a:r>
            <a:r>
              <a:rPr lang="de-DE" sz="2400">
                <a:cs typeface="Calibri"/>
              </a:rPr>
              <a:t>, </a:t>
            </a:r>
            <a:r>
              <a:rPr lang="de-DE" sz="2400" err="1">
                <a:cs typeface="Calibri"/>
              </a:rPr>
              <a:t>focus</a:t>
            </a:r>
            <a:r>
              <a:rPr lang="de-DE" sz="2400">
                <a:cs typeface="Calibri"/>
              </a:rPr>
              <a:t> on </a:t>
            </a:r>
            <a:r>
              <a:rPr lang="de-DE" sz="2400" err="1">
                <a:cs typeface="Calibri"/>
              </a:rPr>
              <a:t>lecture</a:t>
            </a:r>
          </a:p>
          <a:p>
            <a:pPr marL="285750" indent="-285750">
              <a:buFont typeface="Arial"/>
              <a:buChar char="•"/>
            </a:pPr>
            <a:r>
              <a:rPr lang="de-DE" sz="2400" err="1">
                <a:cs typeface="Calibri"/>
              </a:rPr>
              <a:t>No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notes</a:t>
            </a:r>
            <a:r>
              <a:rPr lang="de-DE" sz="2400">
                <a:cs typeface="Calibri"/>
              </a:rPr>
              <a:t> on </a:t>
            </a:r>
            <a:r>
              <a:rPr lang="de-DE" sz="2400" err="1">
                <a:cs typeface="Calibri"/>
              </a:rPr>
              <a:t>paper</a:t>
            </a:r>
            <a:r>
              <a:rPr lang="de-DE" sz="2400">
                <a:cs typeface="Calibri"/>
              </a:rPr>
              <a:t>, </a:t>
            </a:r>
            <a:r>
              <a:rPr lang="de-DE" sz="2400" err="1">
                <a:cs typeface="Calibri"/>
              </a:rPr>
              <a:t>which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could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be</a:t>
            </a:r>
            <a:r>
              <a:rPr lang="de-DE" sz="2400">
                <a:cs typeface="Calibri"/>
              </a:rPr>
              <a:t> lost</a:t>
            </a:r>
          </a:p>
          <a:p>
            <a:pPr marL="285750" indent="-285750">
              <a:buFont typeface="Arial"/>
              <a:buChar char="•"/>
            </a:pPr>
            <a:r>
              <a:rPr lang="de-DE" sz="2400" err="1">
                <a:cs typeface="Calibri"/>
              </a:rPr>
              <a:t>Notifications</a:t>
            </a:r>
            <a:r>
              <a:rPr lang="de-DE" sz="2400">
                <a:cs typeface="Calibri"/>
              </a:rPr>
              <a:t> on mobile </a:t>
            </a:r>
            <a:r>
              <a:rPr lang="de-DE" sz="2400" err="1">
                <a:cs typeface="Calibri"/>
              </a:rPr>
              <a:t>app</a:t>
            </a: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Easy </a:t>
            </a:r>
            <a:r>
              <a:rPr lang="de-DE" sz="2400" err="1">
                <a:cs typeface="Calibri"/>
              </a:rPr>
              <a:t>notes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by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voice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command</a:t>
            </a:r>
            <a:endParaRPr lang="de-DE" sz="2400">
              <a:cs typeface="Calibri"/>
            </a:endParaRPr>
          </a:p>
          <a:p>
            <a:endParaRPr lang="de-DE" sz="2400">
              <a:cs typeface="Calibri"/>
            </a:endParaRPr>
          </a:p>
          <a:p>
            <a:r>
              <a:rPr lang="de-DE" sz="2400">
                <a:cs typeface="Calibri"/>
              </a:rPr>
              <a:t>Outlook:</a:t>
            </a: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Take </a:t>
            </a:r>
            <a:r>
              <a:rPr lang="de-DE" sz="2400" err="1">
                <a:cs typeface="Calibri"/>
              </a:rPr>
              <a:t>pictures</a:t>
            </a:r>
            <a:r>
              <a:rPr lang="de-DE" sz="2400">
                <a:cs typeface="Calibri"/>
              </a:rPr>
              <a:t> on </a:t>
            </a:r>
            <a:r>
              <a:rPr lang="de-DE" sz="2400" err="1">
                <a:cs typeface="Calibri"/>
              </a:rPr>
              <a:t>phone</a:t>
            </a:r>
            <a:r>
              <a:rPr lang="de-DE" sz="2400">
                <a:cs typeface="Calibri"/>
              </a:rPr>
              <a:t> and </a:t>
            </a:r>
            <a:r>
              <a:rPr lang="de-DE" sz="2400" err="1">
                <a:cs typeface="Calibri"/>
              </a:rPr>
              <a:t>upload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it</a:t>
            </a:r>
            <a:r>
              <a:rPr lang="de-DE" sz="2400">
                <a:cs typeface="Calibri"/>
              </a:rPr>
              <a:t> on </a:t>
            </a:r>
            <a:r>
              <a:rPr lang="de-DE" sz="2400" err="1">
                <a:cs typeface="Calibri"/>
              </a:rPr>
              <a:t>Trello</a:t>
            </a: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Share </a:t>
            </a:r>
            <a:r>
              <a:rPr lang="de-DE" sz="2400" err="1">
                <a:cs typeface="Calibri"/>
              </a:rPr>
              <a:t>notes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with</a:t>
            </a:r>
            <a:r>
              <a:rPr lang="de-DE" sz="2400">
                <a:cs typeface="Calibri"/>
              </a:rPr>
              <a:t> </a:t>
            </a:r>
            <a:r>
              <a:rPr lang="de-DE" sz="2400" err="1">
                <a:cs typeface="Calibri"/>
              </a:rPr>
              <a:t>others</a:t>
            </a: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endParaRPr lang="de-DE" sz="2400">
              <a:cs typeface="Calibri"/>
            </a:endParaRPr>
          </a:p>
          <a:p>
            <a:endParaRPr lang="de-DE" sz="2400">
              <a:cs typeface="Calibri"/>
            </a:endParaRP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0923CA60-B9CA-47EC-9401-FC680DD7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603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B5F043-C5C9-4543-B156-099DED57FF0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49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DC9C1-34B2-4F3C-96FC-74576F177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Any </a:t>
            </a:r>
            <a:r>
              <a:rPr lang="de-DE" err="1">
                <a:cs typeface="Calibri Light"/>
              </a:rPr>
              <a:t>questions</a:t>
            </a:r>
            <a:r>
              <a:rPr lang="de-DE">
                <a:cs typeface="Calibri Light"/>
              </a:rPr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FB43EDA-D708-42E5-A580-5A14E2DC6D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903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384638375EC949A2B5C4AB41114906" ma:contentTypeVersion="2" ma:contentTypeDescription="Ein neues Dokument erstellen." ma:contentTypeScope="" ma:versionID="938971d81b3058ea1710a83a6f57ec05">
  <xsd:schema xmlns:xsd="http://www.w3.org/2001/XMLSchema" xmlns:xs="http://www.w3.org/2001/XMLSchema" xmlns:p="http://schemas.microsoft.com/office/2006/metadata/properties" xmlns:ns2="2351d129-2cbd-46e8-b74f-88262f59e2f8" targetNamespace="http://schemas.microsoft.com/office/2006/metadata/properties" ma:root="true" ma:fieldsID="7fa2d9ff82247e2806befe1fa724ded8" ns2:_="">
    <xsd:import namespace="2351d129-2cbd-46e8-b74f-88262f59e2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1d129-2cbd-46e8-b74f-88262f59e2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847FAB-74C2-4D72-A6C4-8C637E5729E2}">
  <ds:schemaRefs>
    <ds:schemaRef ds:uri="2351d129-2cbd-46e8-b74f-88262f59e2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D9D7F16-9512-4BAA-BF59-287D0220C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D92191-FD0A-4EA9-9D2F-47071D7917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Macintosh PowerPoint</Application>
  <PresentationFormat>Breitbild</PresentationFormat>
  <Paragraphs>35</Paragraphs>
  <Slides>5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Tele-GroteskNor</vt:lpstr>
      <vt:lpstr>Wingdings</vt:lpstr>
      <vt:lpstr>Office Theme</vt:lpstr>
      <vt:lpstr>think-cell Folie</vt:lpstr>
      <vt:lpstr>            IoT Presentation Automation of notes with  Trello via IFTTT   Project group 4: Orhan Dursun, Ersin Barut,  Mert Haybat, Yunus Yücel  Modul „Internet of Things“  SS2020, 30.06.2020 </vt:lpstr>
      <vt:lpstr>Service architecture</vt:lpstr>
      <vt:lpstr>Disappearence of media breaks</vt:lpstr>
      <vt:lpstr>Benefits and outlook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Empfehlung einer E-Learning Plattform für Binder Optik   Betreuer: Stephanie Göring, Natascha Sigle  Projektgruppe: Robert Modela, Orhan Dursun, Yunus Yücel, Emre Kocyigit, Konstantinos Karagkiozis, Sven Reisenhaue    Modul „MESI“ SS2020, 04.05.2020</dc:title>
  <dc:creator>Orhan Dursun</dc:creator>
  <cp:lastModifiedBy>Mert Haybat</cp:lastModifiedBy>
  <cp:revision>3</cp:revision>
  <dcterms:created xsi:type="dcterms:W3CDTF">2020-06-07T15:13:00Z</dcterms:created>
  <dcterms:modified xsi:type="dcterms:W3CDTF">2020-07-19T12:17:11Z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0x01010023384638375EC949A2B5C4AB41114906</vt:lpwstr>
  </property>
</Properties>
</file>