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2" r:id="rId2"/>
    <p:sldId id="256" r:id="rId3"/>
    <p:sldId id="363" r:id="rId4"/>
    <p:sldId id="387" r:id="rId5"/>
    <p:sldId id="388" r:id="rId6"/>
    <p:sldId id="400" r:id="rId7"/>
    <p:sldId id="401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89" r:id="rId18"/>
    <p:sldId id="376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" y="-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FF51F90E-AF39-401C-AEC0-B2486330DB08}" type="datetime1">
              <a:rPr lang="en-US"/>
              <a:pPr/>
              <a:t>2017-02-01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0C007308-DA14-4B54-9232-9796CB47C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4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6A0018C-8510-4FDA-B400-036731502749}" type="datetime1">
              <a:rPr lang="en-US"/>
              <a:pPr/>
              <a:t>2017-02-01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D68B014-2491-4553-8D7C-8C78ACFD5B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88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/>
              <a:t>lec06-balancedtrees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393FC3-36D9-4C55-AC50-4107153B5395}" type="datetime4">
              <a:rPr lang="en-US" sz="1200"/>
              <a:pPr/>
              <a:t>February 1, 2017</a:t>
            </a:fld>
            <a:endParaRPr 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C7EC9F9-4195-4C75-9983-45116BBD7D8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3926-E2E9-4D9A-8A68-4A0C6CD57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1ADE5-AB7D-4246-BF3B-BAED22E18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C253B-6047-4DE0-915E-382E550F3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FFFEA-69E7-4675-AA7C-290CA0FD2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4BE1B-C644-40B7-88FE-723FDA02B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55AEA-AC00-431E-883B-701E3D240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D5B25-1DE2-4D83-872C-C424BC0E5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3E6B-C74F-4CA0-8D82-8D8951C46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09A74-5D72-4778-9694-2EFB024A4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1718B-CDD7-4CEE-B8AC-2E3813996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E2A26-F529-4E6A-967E-BEC973419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C2FE-FCB2-44D4-9133-D78850C8FE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/>
            </a:lvl1pPr>
          </a:lstStyle>
          <a:p>
            <a:fld id="{9E027A39-1494-437D-9A1E-F5D7E62729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BE1B-C644-40B7-88FE-723FDA02B4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  <p:extLst>
      <p:ext uri="{BB962C8B-B14F-4D97-AF65-F5344CB8AC3E}">
        <p14:creationId xmlns:p14="http://schemas.microsoft.com/office/powerpoint/2010/main" val="164654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7D8A4-7168-415F-BDE8-F8B53DD0CCFB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1 -- Single Right Rotation</a:t>
            </a:r>
          </a:p>
        </p:txBody>
      </p:sp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5738"/>
            <a:ext cx="6400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0B3C52-20EF-4459-8E3A-D2D8A1CB4C91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1 -- Single Right Rotation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81549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76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76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7C3C24-43FC-4BE8-9FDA-C3199471F53E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2 – Single Left Rotation</a:t>
            </a:r>
          </a:p>
        </p:txBody>
      </p:sp>
      <p:grpSp>
        <p:nvGrpSpPr>
          <p:cNvPr id="27657" name="Group 3"/>
          <p:cNvGrpSpPr>
            <a:grpSpLocks noChangeAspect="1"/>
          </p:cNvGrpSpPr>
          <p:nvPr/>
        </p:nvGrpSpPr>
        <p:grpSpPr bwMode="auto">
          <a:xfrm>
            <a:off x="1600200" y="1454150"/>
            <a:ext cx="6400800" cy="3841750"/>
            <a:chOff x="864" y="1056"/>
            <a:chExt cx="4098" cy="2688"/>
          </a:xfrm>
        </p:grpSpPr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864" y="1056"/>
            <a:ext cx="1776" cy="2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Bitmap Image" r:id="rId3" imgW="2819794" imgH="3780952" progId="">
                    <p:embed/>
                  </p:oleObj>
                </mc:Choice>
                <mc:Fallback>
                  <p:oleObj name="Bitmap Image" r:id="rId3" imgW="2819794" imgH="3780952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6"/>
                          <a:ext cx="1776" cy="2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3360" y="1152"/>
            <a:ext cx="1602" cy="2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Bitmap Image" r:id="rId5" imgW="2542857" imgH="3619048" progId="">
                    <p:embed/>
                  </p:oleObj>
                </mc:Choice>
                <mc:Fallback>
                  <p:oleObj name="Bitmap Image" r:id="rId5" imgW="2542857" imgH="3619048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1602" cy="2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544" y="2592"/>
            <a:ext cx="816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Bitmap Image" r:id="rId7" imgW="1295238" imgH="1267002" progId="">
                    <p:embed/>
                  </p:oleObj>
                </mc:Choice>
                <mc:Fallback>
                  <p:oleObj name="Bitmap Image" r:id="rId7" imgW="1295238" imgH="1267002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816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>
              <a:off x="2544" y="1728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8"/>
            <p:cNvSpPr>
              <a:spLocks noChangeArrowheads="1"/>
            </p:cNvSpPr>
            <p:nvPr/>
          </p:nvSpPr>
          <p:spPr bwMode="auto">
            <a:xfrm rot="2414367" flipH="1">
              <a:off x="1707" y="1356"/>
              <a:ext cx="211" cy="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33 h 21600"/>
                <a:gd name="T20" fmla="*/ 18427 w 21600"/>
                <a:gd name="T21" fmla="*/ 1846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-1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1056" y="3456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Before Rotation</a:t>
              </a: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3325" y="3434"/>
              <a:ext cx="1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After Rotation</a:t>
              </a:r>
            </a:p>
          </p:txBody>
        </p:sp>
      </p:grp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left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F36055-3BC1-4A4B-AB64-85917CF099F5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3 -- Double Right-Left Rotation 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93788"/>
            <a:ext cx="8153400" cy="4408487"/>
          </a:xfrm>
        </p:spPr>
      </p:pic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838200" y="3951288"/>
            <a:ext cx="1447800" cy="1077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/>
              <a:t>The height of B (or C) is the same as the height of D</a:t>
            </a:r>
          </a:p>
        </p:txBody>
      </p:sp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2514600" y="5540375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right rotation on k2 and k3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left rotation on k2 and k1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48B2ED-E0BF-4EED-9850-A6FF086D744B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4 -- Double Left-Right Rotation</a:t>
            </a:r>
          </a:p>
        </p:txBody>
      </p:sp>
      <p:pic>
        <p:nvPicPr>
          <p:cNvPr id="297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143000"/>
            <a:ext cx="8077200" cy="4337050"/>
          </a:xfrm>
        </p:spPr>
      </p:pic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52400" y="3886200"/>
            <a:ext cx="1447800" cy="10779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/>
              <a:t>The height of B (or C) is the same as the height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752BED4-E72B-4546-8C7A-B33000911CE5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4 -- Double Left-Right Rotation</a:t>
            </a:r>
          </a:p>
        </p:txBody>
      </p:sp>
      <p:pic>
        <p:nvPicPr>
          <p:cNvPr id="307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50950"/>
            <a:ext cx="7848600" cy="4256088"/>
          </a:xfrm>
        </p:spPr>
      </p:pic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B0D827-88D6-488F-B674-9623AB9BBB8C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Insertion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It is enough to perform rotation only at the first node</a:t>
            </a:r>
          </a:p>
          <a:p>
            <a:pPr lvl="1">
              <a:defRPr/>
            </a:pPr>
            <a:r>
              <a:rPr lang="en-US" dirty="0" smtClean="0"/>
              <a:t>Where imbalance occurs</a:t>
            </a:r>
          </a:p>
          <a:p>
            <a:pPr lvl="1">
              <a:defRPr/>
            </a:pPr>
            <a:r>
              <a:rPr lang="en-US" dirty="0" smtClean="0"/>
              <a:t>On the path from the inserted node to the root.</a:t>
            </a:r>
            <a:endParaRPr lang="en-US" u="sng" dirty="0" smtClean="0"/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The rotation takes </a:t>
            </a:r>
            <a:r>
              <a:rPr lang="en-US" dirty="0" smtClean="0"/>
              <a:t>O</a:t>
            </a:r>
            <a:r>
              <a:rPr lang="en-US" dirty="0"/>
              <a:t>(1) time</a:t>
            </a:r>
            <a:r>
              <a:rPr lang="en-US" dirty="0" smtClean="0"/>
              <a:t>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After insertion, only nodes that are on the path from the insertion point to the root can have their balances changed.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Hence </a:t>
            </a:r>
            <a:r>
              <a:rPr lang="en-US" dirty="0">
                <a:ea typeface="+mn-ea"/>
              </a:rPr>
              <a:t>insertion is </a:t>
            </a:r>
            <a:r>
              <a:rPr lang="en-US" dirty="0" err="1">
                <a:ea typeface="+mn-ea"/>
              </a:rPr>
              <a:t>O(logN</a:t>
            </a:r>
            <a:r>
              <a:rPr lang="en-US" dirty="0">
                <a:ea typeface="+mn-ea"/>
              </a:rPr>
              <a:t>)</a:t>
            </a:r>
            <a:r>
              <a:rPr lang="en-US" dirty="0" smtClean="0">
                <a:ea typeface="+mn-ea"/>
              </a:rPr>
              <a:t>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Insertion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Exercise</a:t>
            </a:r>
            <a:r>
              <a:rPr lang="en-US" b="1" smtClean="0">
                <a:latin typeface="Calibri" charset="0"/>
              </a:rPr>
              <a:t>: </a:t>
            </a:r>
            <a:r>
              <a:rPr lang="en-US" smtClean="0">
                <a:latin typeface="Calibri" charset="0"/>
              </a:rPr>
              <a:t>Starting with an empty AVL tree, insert the following items</a:t>
            </a: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		    7    6    5    4    3    2    1    8    9    10    11    12</a:t>
            </a: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Check the following applet for more exercises.</a:t>
            </a: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		</a:t>
            </a:r>
            <a:r>
              <a:rPr lang="en-US" u="sng" smtClean="0">
                <a:latin typeface="Calibri" charset="0"/>
              </a:rPr>
              <a:t>http://www.site.uottawa.ca/~stan/csi2514/applets/avl/BT.html</a:t>
            </a:r>
            <a:endParaRPr lang="en-US" smtClean="0">
              <a:latin typeface="Calibri" charset="0"/>
            </a:endParaRP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C57B4C-5C06-436A-BC30-CE890E745D60}" type="slidenum">
              <a:rPr lang="en-US" sz="800"/>
              <a:pPr/>
              <a:t>17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5A979D8-938B-4A6E-AF3E-158D01B7042D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562600"/>
          </a:xfrm>
        </p:spPr>
        <p:txBody>
          <a:bodyPr/>
          <a:lstStyle/>
          <a:p>
            <a:r>
              <a:rPr lang="en-US" smtClean="0">
                <a:latin typeface="Calibri" charset="0"/>
              </a:rPr>
              <a:t>Deletion is more complicated. </a:t>
            </a:r>
          </a:p>
          <a:p>
            <a:pPr lvl="1"/>
            <a:r>
              <a:rPr lang="en-US" smtClean="0">
                <a:latin typeface="Calibri" charset="0"/>
              </a:rPr>
              <a:t>It requires both single and double rotations</a:t>
            </a:r>
          </a:p>
          <a:p>
            <a:pPr lvl="1"/>
            <a:r>
              <a:rPr lang="en-US" smtClean="0">
                <a:latin typeface="Calibri" charset="0"/>
              </a:rPr>
              <a:t>We may need more than one rebalance operation (rotation) on the path from the deleted node back to the root.</a:t>
            </a:r>
          </a:p>
          <a:p>
            <a:pPr lvl="1">
              <a:buFontTx/>
              <a:buNone/>
            </a:pPr>
            <a:endParaRPr lang="en-US" sz="600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Steps:</a:t>
            </a:r>
          </a:p>
          <a:p>
            <a:pPr lvl="1"/>
            <a:r>
              <a:rPr lang="en-US" smtClean="0">
                <a:latin typeface="Calibri" charset="0"/>
              </a:rPr>
              <a:t>First delete the node the same as deleting it from a binary search tree</a:t>
            </a:r>
          </a:p>
          <a:p>
            <a:pPr lvl="2"/>
            <a:r>
              <a:rPr lang="en-US" sz="1800" smtClean="0">
                <a:latin typeface="Calibri" charset="0"/>
              </a:rPr>
              <a:t>Remember that a node can be either </a:t>
            </a:r>
            <a:r>
              <a:rPr lang="en-US" sz="1800" b="1" i="1" smtClean="0">
                <a:solidFill>
                  <a:srgbClr val="0000FF"/>
                </a:solidFill>
                <a:latin typeface="Calibri" charset="0"/>
              </a:rPr>
              <a:t>a leaf node </a:t>
            </a:r>
            <a:r>
              <a:rPr lang="en-US" sz="1800" smtClean="0">
                <a:latin typeface="Calibri" charset="0"/>
              </a:rPr>
              <a:t>or </a:t>
            </a:r>
            <a:r>
              <a:rPr lang="en-US" sz="1800" b="1" i="1" smtClean="0">
                <a:solidFill>
                  <a:srgbClr val="0000FF"/>
                </a:solidFill>
                <a:latin typeface="Calibri" charset="0"/>
              </a:rPr>
              <a:t>a node with a single child </a:t>
            </a:r>
            <a:r>
              <a:rPr lang="en-US" sz="1800" smtClean="0">
                <a:latin typeface="Calibri" charset="0"/>
              </a:rPr>
              <a:t>or        </a:t>
            </a:r>
            <a:r>
              <a:rPr lang="en-US" sz="1800" b="1" i="1" smtClean="0">
                <a:solidFill>
                  <a:srgbClr val="0000FF"/>
                </a:solidFill>
                <a:latin typeface="Calibri" charset="0"/>
              </a:rPr>
              <a:t>a node with two children</a:t>
            </a:r>
          </a:p>
          <a:p>
            <a:pPr lvl="1"/>
            <a:r>
              <a:rPr lang="en-US" smtClean="0">
                <a:latin typeface="Calibri" charset="0"/>
              </a:rPr>
              <a:t>Walk through from the deleted node back to the root and rebalance the nodes on the path if required</a:t>
            </a:r>
          </a:p>
          <a:p>
            <a:pPr lvl="2"/>
            <a:r>
              <a:rPr lang="en-US" sz="1800" smtClean="0">
                <a:latin typeface="Calibri" charset="0"/>
              </a:rPr>
              <a:t>Since a rotation can change the height of the original tree</a:t>
            </a:r>
          </a:p>
          <a:p>
            <a:pPr lvl="2">
              <a:buFontTx/>
              <a:buNone/>
            </a:pPr>
            <a:endParaRPr lang="en-US" sz="600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Deletion is O(logN) </a:t>
            </a:r>
          </a:p>
          <a:p>
            <a:pPr lvl="1"/>
            <a:r>
              <a:rPr lang="en-US" smtClean="0">
                <a:latin typeface="Calibri" charset="0"/>
              </a:rPr>
              <a:t>Each rotation takes O(1) time</a:t>
            </a:r>
          </a:p>
          <a:p>
            <a:pPr lvl="1"/>
            <a:r>
              <a:rPr lang="en-US" smtClean="0">
                <a:latin typeface="Calibri" charset="0"/>
              </a:rPr>
              <a:t>We may have at most h (height) rotations, where h = O(logN)</a:t>
            </a:r>
          </a:p>
          <a:p>
            <a:pPr lvl="2"/>
            <a:endParaRPr lang="en-US" sz="180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For the implementation</a:t>
            </a:r>
          </a:p>
          <a:p>
            <a:pPr lvl="1"/>
            <a:r>
              <a:rPr lang="en-US" smtClean="0">
                <a:latin typeface="Calibri" charset="0"/>
              </a:rPr>
              <a:t>We have a </a:t>
            </a:r>
            <a:r>
              <a:rPr lang="en-US" b="1" smtClean="0">
                <a:solidFill>
                  <a:srgbClr val="0000FF"/>
                </a:solidFill>
                <a:latin typeface="Courier" charset="0"/>
              </a:rPr>
              <a:t>shorter</a:t>
            </a:r>
            <a:r>
              <a:rPr lang="en-US" smtClean="0">
                <a:latin typeface="Calibri" charset="0"/>
              </a:rPr>
              <a:t> flag that shows if a subtree has been shortened</a:t>
            </a:r>
          </a:p>
          <a:p>
            <a:pPr lvl="1"/>
            <a:r>
              <a:rPr lang="en-US" smtClean="0">
                <a:latin typeface="Calibri" charset="0"/>
              </a:rPr>
              <a:t>Each node is associated with a </a:t>
            </a:r>
            <a:r>
              <a:rPr lang="en-US" b="1" smtClean="0">
                <a:solidFill>
                  <a:srgbClr val="0000FF"/>
                </a:solidFill>
                <a:latin typeface="Courier" charset="0"/>
              </a:rPr>
              <a:t>balance</a:t>
            </a:r>
            <a:r>
              <a:rPr lang="en-US" smtClean="0">
                <a:latin typeface="Calibri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" charset="0"/>
              </a:rPr>
              <a:t>factor</a:t>
            </a:r>
          </a:p>
          <a:p>
            <a:pPr lvl="2"/>
            <a:r>
              <a:rPr lang="en-US" sz="1800" b="1" i="1" smtClean="0">
                <a:latin typeface="Calibri" charset="0"/>
              </a:rPr>
              <a:t>left-high</a:t>
            </a:r>
            <a:r>
              <a:rPr lang="en-US" sz="1800" smtClean="0">
                <a:latin typeface="Calibri" charset="0"/>
              </a:rPr>
              <a:t>	the height of the left subtree is higher than that of the right subtree</a:t>
            </a:r>
          </a:p>
          <a:p>
            <a:pPr lvl="2"/>
            <a:r>
              <a:rPr lang="en-US" sz="1800" b="1" i="1" smtClean="0">
                <a:latin typeface="Calibri" charset="0"/>
              </a:rPr>
              <a:t>right-high</a:t>
            </a:r>
            <a:r>
              <a:rPr lang="en-US" sz="1800" smtClean="0">
                <a:latin typeface="Calibri" charset="0"/>
              </a:rPr>
              <a:t> 	the height of the right subtree is higher than that of the left subtree</a:t>
            </a:r>
          </a:p>
          <a:p>
            <a:pPr lvl="2"/>
            <a:r>
              <a:rPr lang="en-US" sz="1800" b="1" i="1" smtClean="0">
                <a:latin typeface="Calibri" charset="0"/>
              </a:rPr>
              <a:t>equal	  	</a:t>
            </a:r>
            <a:r>
              <a:rPr lang="en-US" sz="1800" smtClean="0">
                <a:latin typeface="Calibri" charset="0"/>
              </a:rPr>
              <a:t>the height of the left and right subtrees is equal</a:t>
            </a:r>
          </a:p>
          <a:p>
            <a:pPr lvl="2"/>
            <a:endParaRPr lang="en-US" sz="1800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In the deletion algorithm</a:t>
            </a:r>
          </a:p>
          <a:p>
            <a:pPr lvl="1"/>
            <a:r>
              <a:rPr lang="en-US" smtClean="0">
                <a:latin typeface="Calibri" charset="0"/>
              </a:rPr>
              <a:t>Shorter is initialized as true</a:t>
            </a:r>
          </a:p>
          <a:p>
            <a:pPr lvl="1"/>
            <a:r>
              <a:rPr lang="en-US" smtClean="0">
                <a:latin typeface="Calibri" charset="0"/>
              </a:rPr>
              <a:t>Starting from the deleted node back to the root, take an action depending on</a:t>
            </a:r>
          </a:p>
          <a:p>
            <a:pPr lvl="2"/>
            <a:r>
              <a:rPr lang="en-US" sz="1800" smtClean="0">
                <a:latin typeface="Calibri" charset="0"/>
              </a:rPr>
              <a:t>The value of shorter</a:t>
            </a:r>
          </a:p>
          <a:p>
            <a:pPr lvl="2"/>
            <a:r>
              <a:rPr lang="en-US" sz="1800" smtClean="0">
                <a:latin typeface="Calibri" charset="0"/>
              </a:rPr>
              <a:t>The balance factor of the current node</a:t>
            </a:r>
          </a:p>
          <a:p>
            <a:pPr lvl="2"/>
            <a:r>
              <a:rPr lang="en-US" sz="1800" smtClean="0">
                <a:latin typeface="Calibri" charset="0"/>
              </a:rPr>
              <a:t>Sometimes the balance factor of a child of the current node</a:t>
            </a:r>
          </a:p>
          <a:p>
            <a:pPr lvl="1"/>
            <a:r>
              <a:rPr lang="en-US" smtClean="0">
                <a:latin typeface="Calibri" charset="0"/>
              </a:rPr>
              <a:t>Until shorter becomes false</a:t>
            </a:r>
          </a:p>
          <a:p>
            <a:pPr lvl="1"/>
            <a:endParaRPr lang="en-US" smtClean="0">
              <a:latin typeface="Calibri" charset="0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432E0B-70F1-42E0-8FCF-F5B1C8234E44}" type="slidenum">
              <a:rPr lang="en-US" sz="800"/>
              <a:pPr/>
              <a:t>19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D688C-F01E-465E-A2A4-2EEC6BB30FA8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Balanced Search Trees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1440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height of a binary search tree</a:t>
            </a:r>
            <a:r>
              <a:rPr lang="en-US" dirty="0" smtClean="0">
                <a:ea typeface="+mn-ea"/>
              </a:rPr>
              <a:t> is sensitive to the </a:t>
            </a:r>
            <a:r>
              <a:rPr lang="en-US" dirty="0">
                <a:ea typeface="+mn-ea"/>
              </a:rPr>
              <a:t>order </a:t>
            </a:r>
            <a:r>
              <a:rPr lang="en-US" dirty="0" smtClean="0">
                <a:ea typeface="+mn-ea"/>
              </a:rPr>
              <a:t>of insertions </a:t>
            </a:r>
            <a:r>
              <a:rPr lang="en-US" dirty="0">
                <a:ea typeface="+mn-ea"/>
              </a:rPr>
              <a:t>and deletions.</a:t>
            </a:r>
          </a:p>
          <a:p>
            <a:pPr lvl="1">
              <a:defRPr/>
            </a:pPr>
            <a:r>
              <a:rPr lang="en-US" dirty="0"/>
              <a:t>The height of a binary search tree is between  </a:t>
            </a:r>
            <a:r>
              <a:rPr lang="en-US" dirty="0" err="1">
                <a:sym typeface="Symbol" charset="2"/>
              </a:rPr>
              <a:t>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</a:t>
            </a:r>
            <a:r>
              <a:rPr lang="en-US" dirty="0">
                <a:sym typeface="Symbol" charset="2"/>
              </a:rPr>
              <a:t>  and  </a:t>
            </a:r>
            <a:r>
              <a:rPr lang="en-US" i="1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.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So, the worst case behavior of some BST operations are O(N)</a:t>
            </a:r>
            <a:r>
              <a:rPr lang="en-US" dirty="0" smtClean="0">
                <a:sym typeface="Symbol" charset="2"/>
              </a:rPr>
              <a:t>.</a:t>
            </a:r>
          </a:p>
          <a:p>
            <a:pPr lvl="8">
              <a:defRPr/>
            </a:pPr>
            <a:endParaRPr lang="en-US" dirty="0" smtClean="0">
              <a:sym typeface="Symbol" charset="2"/>
            </a:endParaRPr>
          </a:p>
          <a:p>
            <a:pPr>
              <a:defRPr/>
            </a:pPr>
            <a:r>
              <a:rPr lang="en-US" dirty="0" smtClean="0">
                <a:ea typeface="+mn-ea"/>
                <a:sym typeface="Symbol" charset="2"/>
              </a:rPr>
              <a:t>There </a:t>
            </a:r>
            <a:r>
              <a:rPr lang="en-US" dirty="0">
                <a:ea typeface="+mn-ea"/>
                <a:sym typeface="Symbol" charset="2"/>
              </a:rPr>
              <a:t>are various</a:t>
            </a:r>
            <a:r>
              <a:rPr lang="en-US" dirty="0" smtClean="0">
                <a:ea typeface="+mn-ea"/>
                <a:sym typeface="Symbol" charset="2"/>
              </a:rPr>
              <a:t> search </a:t>
            </a:r>
            <a:r>
              <a:rPr lang="en-US" dirty="0">
                <a:ea typeface="+mn-ea"/>
                <a:sym typeface="Symbol" charset="2"/>
              </a:rPr>
              <a:t>trees that can retain their balance</a:t>
            </a:r>
            <a:r>
              <a:rPr lang="en-US" dirty="0" smtClean="0">
                <a:ea typeface="+mn-ea"/>
                <a:sym typeface="Symbol" charset="2"/>
              </a:rPr>
              <a:t> at the end of each insertion </a:t>
            </a:r>
            <a:r>
              <a:rPr lang="en-US" dirty="0">
                <a:ea typeface="+mn-ea"/>
                <a:sym typeface="Symbol" charset="2"/>
              </a:rPr>
              <a:t>and </a:t>
            </a:r>
            <a:r>
              <a:rPr lang="en-US" dirty="0" smtClean="0">
                <a:ea typeface="+mn-ea"/>
                <a:sym typeface="Symbol" charset="2"/>
              </a:rPr>
              <a:t>deletion.</a:t>
            </a:r>
            <a:endParaRPr lang="en-US" dirty="0">
              <a:ea typeface="+mn-ea"/>
              <a:sym typeface="Symbol" charset="2"/>
            </a:endParaRPr>
          </a:p>
          <a:p>
            <a:pPr lvl="1">
              <a:defRPr/>
            </a:pPr>
            <a:r>
              <a:rPr lang="en-US" dirty="0">
                <a:sym typeface="Symbol" charset="2"/>
              </a:rPr>
              <a:t>AVL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2-3-4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Red-Black </a:t>
            </a:r>
            <a:r>
              <a:rPr lang="en-US" dirty="0" smtClean="0">
                <a:sym typeface="Symbol" charset="2"/>
              </a:rPr>
              <a:t>Trees</a:t>
            </a:r>
          </a:p>
          <a:p>
            <a:pPr lvl="8">
              <a:defRPr/>
            </a:pPr>
            <a:endParaRPr lang="en-US" dirty="0" smtClean="0">
              <a:sym typeface="Symbol" charset="2"/>
            </a:endParaRPr>
          </a:p>
          <a:p>
            <a:pPr>
              <a:defRPr/>
            </a:pPr>
            <a:r>
              <a:rPr lang="en-US" dirty="0">
                <a:ea typeface="+mn-ea"/>
                <a:sym typeface="Symbol" charset="2"/>
              </a:rPr>
              <a:t>In these height </a:t>
            </a:r>
            <a:r>
              <a:rPr lang="en-US" dirty="0" smtClean="0">
                <a:ea typeface="+mn-ea"/>
                <a:sym typeface="Symbol" charset="2"/>
              </a:rPr>
              <a:t>balanced </a:t>
            </a:r>
            <a:r>
              <a:rPr lang="en-US" dirty="0">
                <a:ea typeface="+mn-ea"/>
                <a:sym typeface="Symbol" charset="2"/>
              </a:rPr>
              <a:t>search trees, the</a:t>
            </a:r>
            <a:r>
              <a:rPr lang="en-US" dirty="0" smtClean="0">
                <a:ea typeface="+mn-ea"/>
                <a:sym typeface="Symbol" charset="2"/>
              </a:rPr>
              <a:t> run time </a:t>
            </a:r>
            <a:r>
              <a:rPr lang="en-US" dirty="0">
                <a:ea typeface="+mn-ea"/>
                <a:sym typeface="Symbol" charset="2"/>
              </a:rPr>
              <a:t>complexity of insertion</a:t>
            </a:r>
            <a:r>
              <a:rPr lang="en-US" dirty="0" smtClean="0">
                <a:ea typeface="+mn-ea"/>
                <a:sym typeface="Symbol" charset="2"/>
              </a:rPr>
              <a:t>, deletion, </a:t>
            </a:r>
            <a:r>
              <a:rPr lang="en-US" dirty="0">
                <a:ea typeface="+mn-ea"/>
                <a:sym typeface="Symbol" charset="2"/>
              </a:rPr>
              <a:t>and retrieval operations</a:t>
            </a:r>
            <a:r>
              <a:rPr lang="en-US" dirty="0" smtClean="0">
                <a:ea typeface="+mn-ea"/>
                <a:sym typeface="Symbol" charset="2"/>
              </a:rPr>
              <a:t> is O</a:t>
            </a:r>
            <a:r>
              <a:rPr lang="en-US" dirty="0">
                <a:ea typeface="+mn-ea"/>
                <a:sym typeface="Symbol" charset="2"/>
              </a:rPr>
              <a:t>(log</a:t>
            </a:r>
            <a:r>
              <a:rPr lang="en-US" baseline="-25000" dirty="0">
                <a:ea typeface="+mn-ea"/>
                <a:sym typeface="Symbol" charset="2"/>
              </a:rPr>
              <a:t>2</a:t>
            </a:r>
            <a:r>
              <a:rPr lang="en-US" dirty="0">
                <a:ea typeface="+mn-ea"/>
                <a:sym typeface="Symbol" charset="2"/>
              </a:rPr>
              <a:t>N) at</a:t>
            </a:r>
            <a:r>
              <a:rPr lang="en-US" dirty="0" smtClean="0">
                <a:ea typeface="+mn-ea"/>
                <a:sym typeface="Symbol" charset="2"/>
              </a:rPr>
              <a:t> the worst </a:t>
            </a:r>
            <a:r>
              <a:rPr lang="en-US" dirty="0">
                <a:ea typeface="+mn-ea"/>
                <a:sym typeface="Symbol" charset="2"/>
              </a:rPr>
              <a:t>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Calibri" charset="0"/>
              </a:rPr>
              <a:t>Three cases according to the balance factor of the current node</a:t>
            </a:r>
          </a:p>
          <a:p>
            <a:endParaRPr lang="en-US" smtClean="0">
              <a:latin typeface="Calibri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smtClean="0">
                <a:latin typeface="Calibri" charset="0"/>
              </a:rPr>
              <a:t>The balance factor is equal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 lvl="1"/>
            <a:endParaRPr lang="en-US" smtClean="0">
              <a:latin typeface="Calibri" charset="0"/>
            </a:endParaRPr>
          </a:p>
          <a:p>
            <a:pPr>
              <a:buFont typeface="Times New Roman" charset="0"/>
              <a:buAutoNum type="arabicPeriod" startAt="2"/>
            </a:pPr>
            <a:r>
              <a:rPr lang="en-US" smtClean="0">
                <a:latin typeface="Calibri" charset="0"/>
              </a:rPr>
              <a:t>The balance factor is not equal and the taller subtree was shortened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>
              <a:buFontTx/>
              <a:buNone/>
            </a:pPr>
            <a:endParaRPr lang="en-US" b="1" i="1" smtClean="0">
              <a:solidFill>
                <a:srgbClr val="3333CC"/>
              </a:solidFill>
              <a:latin typeface="Calibri" charset="0"/>
              <a:sym typeface="Wingdings" charset="2"/>
            </a:endParaRPr>
          </a:p>
          <a:p>
            <a:pPr>
              <a:buFont typeface="Times New Roman" charset="0"/>
              <a:buAutoNum type="arabicPeriod" startAt="3"/>
            </a:pPr>
            <a:r>
              <a:rPr lang="en-US" smtClean="0">
                <a:latin typeface="Calibri" charset="0"/>
              </a:rPr>
              <a:t>The balance factor is not equal and the shorter subtree was shortened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  <a:sym typeface="Wingdings" charset="2"/>
              </a:rPr>
              <a:t>rotation is necessary</a:t>
            </a:r>
          </a:p>
          <a:p>
            <a:endParaRPr lang="en-US" smtClean="0">
              <a:latin typeface="Calibri" charset="0"/>
            </a:endParaRPr>
          </a:p>
          <a:p>
            <a:pPr lvl="1"/>
            <a:endParaRPr lang="en-US" sz="2400" smtClean="0">
              <a:latin typeface="Calibri" charset="0"/>
            </a:endParaRPr>
          </a:p>
          <a:p>
            <a:endParaRPr lang="en-US" smtClean="0">
              <a:latin typeface="Calibri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E6D63-A9E5-4687-8BA8-91B22BAAD5A8}" type="slidenum">
              <a:rPr lang="en-US" sz="800"/>
              <a:pPr/>
              <a:t>20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1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p is equal.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Change the balance factor of </a:t>
            </a:r>
            <a:r>
              <a:rPr lang="en-US" sz="2200" i="1" smtClean="0">
                <a:latin typeface="Calibri" charset="0"/>
              </a:rPr>
              <a:t>p</a:t>
            </a:r>
            <a:r>
              <a:rPr lang="en-US" sz="2200" smtClean="0">
                <a:latin typeface="Calibri" charset="0"/>
              </a:rPr>
              <a:t> to </a:t>
            </a:r>
            <a:r>
              <a:rPr lang="en-US" sz="2200" i="1" smtClean="0">
                <a:latin typeface="Calibri" charset="0"/>
              </a:rPr>
              <a:t>right-high</a:t>
            </a:r>
            <a:r>
              <a:rPr lang="en-US" sz="2200" smtClean="0">
                <a:latin typeface="Calibri" charset="0"/>
              </a:rPr>
              <a:t> (or </a:t>
            </a:r>
            <a:r>
              <a:rPr lang="en-US" sz="2200" i="1" smtClean="0">
                <a:latin typeface="Calibri" charset="0"/>
              </a:rPr>
              <a:t>left-high</a:t>
            </a:r>
            <a:r>
              <a:rPr lang="en-US" sz="2200" smtClean="0">
                <a:latin typeface="Calibri" charset="0"/>
              </a:rPr>
              <a:t>)</a:t>
            </a:r>
          </a:p>
          <a:p>
            <a:pPr lvl="1"/>
            <a:r>
              <a:rPr lang="en-US" sz="2200" smtClean="0">
                <a:latin typeface="Calibri" charset="0"/>
              </a:rPr>
              <a:t>Shorter becomes false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46EF47-C5F6-4BAD-8EB2-67C2640B8D33}" type="slidenum">
              <a:rPr lang="en-US" sz="800"/>
              <a:pPr/>
              <a:t>21</a:t>
            </a:fld>
            <a:endParaRPr lang="en-US" sz="800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825500" y="2971800"/>
            <a:ext cx="6032500" cy="2743200"/>
            <a:chOff x="679450" y="2895600"/>
            <a:chExt cx="6032500" cy="2743200"/>
          </a:xfrm>
        </p:grpSpPr>
        <p:grpSp>
          <p:nvGrpSpPr>
            <p:cNvPr id="36873" name="Group 4"/>
            <p:cNvGrpSpPr>
              <a:grpSpLocks/>
            </p:cNvGrpSpPr>
            <p:nvPr/>
          </p:nvGrpSpPr>
          <p:grpSpPr bwMode="auto">
            <a:xfrm>
              <a:off x="679450" y="2895600"/>
              <a:ext cx="2501900" cy="2743200"/>
              <a:chOff x="556" y="1776"/>
              <a:chExt cx="1576" cy="1728"/>
            </a:xfrm>
          </p:grpSpPr>
          <p:sp>
            <p:nvSpPr>
              <p:cNvPr id="36885" name="Oval 5"/>
              <p:cNvSpPr>
                <a:spLocks noChangeArrowheads="1"/>
              </p:cNvSpPr>
              <p:nvPr/>
            </p:nvSpPr>
            <p:spPr bwMode="auto">
              <a:xfrm>
                <a:off x="1456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6" name="Text Box 6"/>
              <p:cNvSpPr txBox="1">
                <a:spLocks noChangeArrowheads="1"/>
              </p:cNvSpPr>
              <p:nvPr/>
            </p:nvSpPr>
            <p:spPr bwMode="auto">
              <a:xfrm>
                <a:off x="150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6887" name="Rectangle 7"/>
              <p:cNvSpPr>
                <a:spLocks noChangeArrowheads="1"/>
              </p:cNvSpPr>
              <p:nvPr/>
            </p:nvSpPr>
            <p:spPr bwMode="auto">
              <a:xfrm>
                <a:off x="1092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8" name="Rectangle 8"/>
              <p:cNvSpPr>
                <a:spLocks noChangeArrowheads="1"/>
              </p:cNvSpPr>
              <p:nvPr/>
            </p:nvSpPr>
            <p:spPr bwMode="auto">
              <a:xfrm>
                <a:off x="1820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9" name="Line 9"/>
              <p:cNvSpPr>
                <a:spLocks noChangeShapeType="1"/>
              </p:cNvSpPr>
              <p:nvPr/>
            </p:nvSpPr>
            <p:spPr bwMode="auto">
              <a:xfrm flipH="1">
                <a:off x="124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0" name="Line 10"/>
              <p:cNvSpPr>
                <a:spLocks noChangeShapeType="1"/>
              </p:cNvSpPr>
              <p:nvPr/>
            </p:nvSpPr>
            <p:spPr bwMode="auto">
              <a:xfrm>
                <a:off x="176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Text Box 11"/>
              <p:cNvSpPr txBox="1">
                <a:spLocks noChangeArrowheads="1"/>
              </p:cNvSpPr>
              <p:nvPr/>
            </p:nvSpPr>
            <p:spPr bwMode="auto">
              <a:xfrm>
                <a:off x="1768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92" name="Line 12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13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14"/>
              <p:cNvSpPr>
                <a:spLocks noChangeShapeType="1"/>
              </p:cNvSpPr>
              <p:nvPr/>
            </p:nvSpPr>
            <p:spPr bwMode="auto">
              <a:xfrm flipH="1"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Text Box 15"/>
              <p:cNvSpPr txBox="1">
                <a:spLocks noChangeArrowheads="1"/>
              </p:cNvSpPr>
              <p:nvPr/>
            </p:nvSpPr>
            <p:spPr bwMode="auto">
              <a:xfrm>
                <a:off x="556" y="3216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6896" name="Text Box 16"/>
              <p:cNvSpPr txBox="1">
                <a:spLocks noChangeArrowheads="1"/>
              </p:cNvSpPr>
              <p:nvPr/>
            </p:nvSpPr>
            <p:spPr bwMode="auto">
              <a:xfrm>
                <a:off x="1820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97" name="Text Box 17"/>
              <p:cNvSpPr txBox="1">
                <a:spLocks noChangeArrowheads="1"/>
              </p:cNvSpPr>
              <p:nvPr/>
            </p:nvSpPr>
            <p:spPr bwMode="auto">
              <a:xfrm>
                <a:off x="1092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6874" name="Group 18"/>
            <p:cNvGrpSpPr>
              <a:grpSpLocks/>
            </p:cNvGrpSpPr>
            <p:nvPr/>
          </p:nvGrpSpPr>
          <p:grpSpPr bwMode="auto">
            <a:xfrm>
              <a:off x="3657600" y="2895600"/>
              <a:ext cx="3054350" cy="2743200"/>
              <a:chOff x="2444" y="1776"/>
              <a:chExt cx="1924" cy="1728"/>
            </a:xfrm>
          </p:grpSpPr>
          <p:sp>
            <p:nvSpPr>
              <p:cNvPr id="36875" name="Oval 19"/>
              <p:cNvSpPr>
                <a:spLocks noChangeArrowheads="1"/>
              </p:cNvSpPr>
              <p:nvPr/>
            </p:nvSpPr>
            <p:spPr bwMode="auto">
              <a:xfrm>
                <a:off x="3692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6" name="Text Box 20"/>
              <p:cNvSpPr txBox="1">
                <a:spLocks noChangeArrowheads="1"/>
              </p:cNvSpPr>
              <p:nvPr/>
            </p:nvSpPr>
            <p:spPr bwMode="auto">
              <a:xfrm>
                <a:off x="376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36877" name="Rectangle 21"/>
              <p:cNvSpPr>
                <a:spLocks noChangeArrowheads="1"/>
              </p:cNvSpPr>
              <p:nvPr/>
            </p:nvSpPr>
            <p:spPr bwMode="auto">
              <a:xfrm>
                <a:off x="3328" y="2448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8" name="Rectangle 22"/>
              <p:cNvSpPr>
                <a:spLocks noChangeArrowheads="1"/>
              </p:cNvSpPr>
              <p:nvPr/>
            </p:nvSpPr>
            <p:spPr bwMode="auto">
              <a:xfrm>
                <a:off x="4056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9" name="Line 23"/>
              <p:cNvSpPr>
                <a:spLocks noChangeShapeType="1"/>
              </p:cNvSpPr>
              <p:nvPr/>
            </p:nvSpPr>
            <p:spPr bwMode="auto">
              <a:xfrm flipH="1">
                <a:off x="348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24"/>
              <p:cNvSpPr>
                <a:spLocks noChangeShapeType="1"/>
              </p:cNvSpPr>
              <p:nvPr/>
            </p:nvSpPr>
            <p:spPr bwMode="auto">
              <a:xfrm>
                <a:off x="400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Text Box 25"/>
              <p:cNvSpPr txBox="1">
                <a:spLocks noChangeArrowheads="1"/>
              </p:cNvSpPr>
              <p:nvPr/>
            </p:nvSpPr>
            <p:spPr bwMode="auto">
              <a:xfrm>
                <a:off x="4004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82" name="Text Box 26"/>
              <p:cNvSpPr txBox="1">
                <a:spLocks noChangeArrowheads="1"/>
              </p:cNvSpPr>
              <p:nvPr/>
            </p:nvSpPr>
            <p:spPr bwMode="auto">
              <a:xfrm>
                <a:off x="4056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83" name="Text Box 27"/>
              <p:cNvSpPr txBox="1">
                <a:spLocks noChangeArrowheads="1"/>
              </p:cNvSpPr>
              <p:nvPr/>
            </p:nvSpPr>
            <p:spPr bwMode="auto">
              <a:xfrm>
                <a:off x="3328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6884" name="Line 28"/>
              <p:cNvSpPr>
                <a:spLocks noChangeShapeType="1"/>
              </p:cNvSpPr>
              <p:nvPr/>
            </p:nvSpPr>
            <p:spPr bwMode="auto">
              <a:xfrm>
                <a:off x="2444" y="2208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2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2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p is not equal and the taller subtree is shortened.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Change the balance factor of </a:t>
            </a:r>
            <a:r>
              <a:rPr lang="en-US" sz="2200" i="1" smtClean="0">
                <a:latin typeface="Calibri" charset="0"/>
              </a:rPr>
              <a:t>p </a:t>
            </a:r>
            <a:r>
              <a:rPr lang="en-US" sz="2200" smtClean="0">
                <a:latin typeface="Calibri" charset="0"/>
              </a:rPr>
              <a:t>to </a:t>
            </a:r>
            <a:r>
              <a:rPr lang="en-US" sz="2200" i="1" smtClean="0">
                <a:latin typeface="Calibri" charset="0"/>
              </a:rPr>
              <a:t>equal</a:t>
            </a:r>
            <a:endParaRPr lang="en-US" sz="2200" smtClean="0"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Shorter remains true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5945E38-34B2-459C-9C41-B1510C67B8C3}" type="slidenum">
              <a:rPr lang="en-US" sz="800"/>
              <a:pPr/>
              <a:t>22</a:t>
            </a:fld>
            <a:endParaRPr lang="en-US" sz="800"/>
          </a:p>
        </p:txBody>
      </p:sp>
      <p:grpSp>
        <p:nvGrpSpPr>
          <p:cNvPr id="37895" name="Group 33"/>
          <p:cNvGrpSpPr>
            <a:grpSpLocks/>
          </p:cNvGrpSpPr>
          <p:nvPr/>
        </p:nvGrpSpPr>
        <p:grpSpPr bwMode="auto">
          <a:xfrm>
            <a:off x="825500" y="2973388"/>
            <a:ext cx="5881688" cy="2743200"/>
            <a:chOff x="754063" y="3048000"/>
            <a:chExt cx="5881687" cy="2743200"/>
          </a:xfrm>
        </p:grpSpPr>
        <p:grpSp>
          <p:nvGrpSpPr>
            <p:cNvPr id="37897" name="Group 4"/>
            <p:cNvGrpSpPr>
              <a:grpSpLocks/>
            </p:cNvGrpSpPr>
            <p:nvPr/>
          </p:nvGrpSpPr>
          <p:grpSpPr bwMode="auto">
            <a:xfrm>
              <a:off x="754063" y="3048000"/>
              <a:ext cx="2503488" cy="2743200"/>
              <a:chOff x="607" y="1920"/>
              <a:chExt cx="1577" cy="1728"/>
            </a:xfrm>
          </p:grpSpPr>
          <p:sp>
            <p:nvSpPr>
              <p:cNvPr id="37909" name="Oval 5"/>
              <p:cNvSpPr>
                <a:spLocks noChangeArrowheads="1"/>
              </p:cNvSpPr>
              <p:nvPr/>
            </p:nvSpPr>
            <p:spPr bwMode="auto">
              <a:xfrm>
                <a:off x="1508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0" name="Text Box 6"/>
              <p:cNvSpPr txBox="1">
                <a:spLocks noChangeArrowheads="1"/>
              </p:cNvSpPr>
              <p:nvPr/>
            </p:nvSpPr>
            <p:spPr bwMode="auto">
              <a:xfrm>
                <a:off x="1524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 /</a:t>
                </a:r>
              </a:p>
            </p:txBody>
          </p:sp>
          <p:sp>
            <p:nvSpPr>
              <p:cNvPr id="37911" name="Rectangle 7"/>
              <p:cNvSpPr>
                <a:spLocks noChangeArrowheads="1"/>
              </p:cNvSpPr>
              <p:nvPr/>
            </p:nvSpPr>
            <p:spPr bwMode="auto">
              <a:xfrm>
                <a:off x="1144" y="2592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2" name="Rectangle 8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3" name="Line 9"/>
              <p:cNvSpPr>
                <a:spLocks noChangeShapeType="1"/>
              </p:cNvSpPr>
              <p:nvPr/>
            </p:nvSpPr>
            <p:spPr bwMode="auto">
              <a:xfrm flipH="1">
                <a:off x="130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Line 10"/>
              <p:cNvSpPr>
                <a:spLocks noChangeShapeType="1"/>
              </p:cNvSpPr>
              <p:nvPr/>
            </p:nvSpPr>
            <p:spPr bwMode="auto">
              <a:xfrm>
                <a:off x="182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Text Box 11"/>
              <p:cNvSpPr txBox="1">
                <a:spLocks noChangeArrowheads="1"/>
              </p:cNvSpPr>
              <p:nvPr/>
            </p:nvSpPr>
            <p:spPr bwMode="auto">
              <a:xfrm>
                <a:off x="1820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16" name="Line 12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13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14"/>
              <p:cNvSpPr>
                <a:spLocks noChangeShapeType="1"/>
              </p:cNvSpPr>
              <p:nvPr/>
            </p:nvSpPr>
            <p:spPr bwMode="auto">
              <a:xfrm flipH="1"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Text Box 15"/>
              <p:cNvSpPr txBox="1">
                <a:spLocks noChangeArrowheads="1"/>
              </p:cNvSpPr>
              <p:nvPr/>
            </p:nvSpPr>
            <p:spPr bwMode="auto">
              <a:xfrm>
                <a:off x="607" y="3408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7920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21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7898" name="Group 18"/>
            <p:cNvGrpSpPr>
              <a:grpSpLocks/>
            </p:cNvGrpSpPr>
            <p:nvPr/>
          </p:nvGrpSpPr>
          <p:grpSpPr bwMode="auto">
            <a:xfrm>
              <a:off x="3581400" y="3048000"/>
              <a:ext cx="3054350" cy="2286000"/>
              <a:chOff x="2496" y="1920"/>
              <a:chExt cx="1924" cy="1440"/>
            </a:xfrm>
          </p:grpSpPr>
          <p:sp>
            <p:nvSpPr>
              <p:cNvPr id="37899" name="Oval 19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0" name="Text Box 20"/>
              <p:cNvSpPr txBox="1">
                <a:spLocks noChangeArrowheads="1"/>
              </p:cNvSpPr>
              <p:nvPr/>
            </p:nvSpPr>
            <p:spPr bwMode="auto">
              <a:xfrm>
                <a:off x="3796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  <a:endParaRPr lang="en-US" sz="2200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7901" name="Rectangle 21"/>
              <p:cNvSpPr>
                <a:spLocks noChangeArrowheads="1"/>
              </p:cNvSpPr>
              <p:nvPr/>
            </p:nvSpPr>
            <p:spPr bwMode="auto">
              <a:xfrm>
                <a:off x="3380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2" name="Rectangle 22"/>
              <p:cNvSpPr>
                <a:spLocks noChangeArrowheads="1"/>
              </p:cNvSpPr>
              <p:nvPr/>
            </p:nvSpPr>
            <p:spPr bwMode="auto">
              <a:xfrm>
                <a:off x="4108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3" name="Line 23"/>
              <p:cNvSpPr>
                <a:spLocks noChangeShapeType="1"/>
              </p:cNvSpPr>
              <p:nvPr/>
            </p:nvSpPr>
            <p:spPr bwMode="auto">
              <a:xfrm flipH="1">
                <a:off x="353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4" name="Line 24"/>
              <p:cNvSpPr>
                <a:spLocks noChangeShapeType="1"/>
              </p:cNvSpPr>
              <p:nvPr/>
            </p:nvSpPr>
            <p:spPr bwMode="auto">
              <a:xfrm>
                <a:off x="405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Text Box 25"/>
              <p:cNvSpPr txBox="1">
                <a:spLocks noChangeArrowheads="1"/>
              </p:cNvSpPr>
              <p:nvPr/>
            </p:nvSpPr>
            <p:spPr bwMode="auto">
              <a:xfrm>
                <a:off x="4056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06" name="Text Box 26"/>
              <p:cNvSpPr txBox="1">
                <a:spLocks noChangeArrowheads="1"/>
              </p:cNvSpPr>
              <p:nvPr/>
            </p:nvSpPr>
            <p:spPr bwMode="auto">
              <a:xfrm>
                <a:off x="4108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07" name="Text Box 27"/>
              <p:cNvSpPr txBox="1">
                <a:spLocks noChangeArrowheads="1"/>
              </p:cNvSpPr>
              <p:nvPr/>
            </p:nvSpPr>
            <p:spPr bwMode="auto">
              <a:xfrm>
                <a:off x="3380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7908" name="Line 28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96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p is not equal and the shorter subtree is shortened.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Rotation is necessary</a:t>
            </a:r>
          </a:p>
          <a:p>
            <a:pPr lvl="1"/>
            <a:r>
              <a:rPr lang="en-US" sz="2200" smtClean="0">
                <a:latin typeface="Calibri" charset="0"/>
              </a:rPr>
              <a:t>Let </a:t>
            </a:r>
            <a:r>
              <a:rPr lang="en-US" sz="2200" i="1" smtClean="0">
                <a:latin typeface="Calibri" charset="0"/>
              </a:rPr>
              <a:t>q</a:t>
            </a:r>
            <a:r>
              <a:rPr lang="en-US" sz="2200" smtClean="0">
                <a:latin typeface="Calibri" charset="0"/>
              </a:rPr>
              <a:t> be the root of the taller subtree of </a:t>
            </a:r>
            <a:r>
              <a:rPr lang="en-US" sz="2200" i="1" smtClean="0">
                <a:latin typeface="Calibri" charset="0"/>
              </a:rPr>
              <a:t>p</a:t>
            </a:r>
            <a:endParaRPr lang="en-US" sz="2200" smtClean="0"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We have three sub-cases according to the balance factor of </a:t>
            </a:r>
            <a:r>
              <a:rPr lang="en-US" sz="2200" i="1" smtClean="0">
                <a:latin typeface="Calibri" charset="0"/>
              </a:rPr>
              <a:t>q</a:t>
            </a:r>
            <a:endParaRPr lang="en-US" sz="2200" smtClean="0">
              <a:latin typeface="Calibri" charset="0"/>
            </a:endParaRPr>
          </a:p>
          <a:p>
            <a:pPr lvl="1">
              <a:buFontTx/>
              <a:buNone/>
            </a:pPr>
            <a:endParaRPr lang="en-US" sz="2200" smtClean="0">
              <a:latin typeface="Calibri" charset="0"/>
            </a:endParaRP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0D115-C49D-48F3-B288-9648F341CFA4}" type="slidenum">
              <a:rPr lang="en-US" sz="800"/>
              <a:pPr/>
              <a:t>23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3a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q is equal.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Apply a single rotation</a:t>
            </a:r>
          </a:p>
          <a:p>
            <a:pPr lvl="1"/>
            <a:r>
              <a:rPr lang="en-US" sz="2200" smtClean="0">
                <a:latin typeface="Calibri" charset="0"/>
              </a:rPr>
              <a:t>Change the balance factor of </a:t>
            </a:r>
            <a:r>
              <a:rPr lang="en-US" sz="2200" i="1" smtClean="0">
                <a:latin typeface="Calibri" charset="0"/>
              </a:rPr>
              <a:t>q </a:t>
            </a:r>
            <a:r>
              <a:rPr lang="en-US" sz="2200" smtClean="0">
                <a:latin typeface="Calibri" charset="0"/>
              </a:rPr>
              <a:t>to </a:t>
            </a:r>
            <a:r>
              <a:rPr lang="en-US" sz="2200" i="1" smtClean="0">
                <a:latin typeface="Calibri" charset="0"/>
              </a:rPr>
              <a:t>left-high</a:t>
            </a:r>
            <a:r>
              <a:rPr lang="en-US" sz="2200" smtClean="0">
                <a:latin typeface="Calibri" charset="0"/>
              </a:rPr>
              <a:t> (or </a:t>
            </a:r>
            <a:r>
              <a:rPr lang="en-US" sz="2200" i="1" smtClean="0">
                <a:latin typeface="Calibri" charset="0"/>
              </a:rPr>
              <a:t>right-high</a:t>
            </a:r>
            <a:r>
              <a:rPr lang="en-US" sz="2200" smtClean="0">
                <a:latin typeface="Calibri" charset="0"/>
              </a:rPr>
              <a:t>)</a:t>
            </a:r>
          </a:p>
          <a:p>
            <a:pPr lvl="1"/>
            <a:r>
              <a:rPr lang="en-US" sz="2200" smtClean="0">
                <a:latin typeface="Calibri" charset="0"/>
              </a:rPr>
              <a:t>Shorter becomes false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93F37F-E643-4187-B93F-C7B86C071526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39943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  <p:grpSp>
        <p:nvGrpSpPr>
          <p:cNvPr id="39944" name="Group 162"/>
          <p:cNvGrpSpPr>
            <a:grpSpLocks/>
          </p:cNvGrpSpPr>
          <p:nvPr/>
        </p:nvGrpSpPr>
        <p:grpSpPr bwMode="auto">
          <a:xfrm>
            <a:off x="457200" y="2667000"/>
            <a:ext cx="8794750" cy="3200400"/>
            <a:chOff x="457333" y="2743200"/>
            <a:chExt cx="8794617" cy="3200400"/>
          </a:xfrm>
        </p:grpSpPr>
        <p:grpSp>
          <p:nvGrpSpPr>
            <p:cNvPr id="39945" name="Group 4"/>
            <p:cNvGrpSpPr>
              <a:grpSpLocks/>
            </p:cNvGrpSpPr>
            <p:nvPr/>
          </p:nvGrpSpPr>
          <p:grpSpPr bwMode="auto">
            <a:xfrm>
              <a:off x="457333" y="2819400"/>
              <a:ext cx="4228967" cy="2895600"/>
              <a:chOff x="421" y="1920"/>
              <a:chExt cx="2459" cy="1824"/>
            </a:xfrm>
          </p:grpSpPr>
          <p:sp>
            <p:nvSpPr>
              <p:cNvPr id="39969" name="Oval 5"/>
              <p:cNvSpPr>
                <a:spLocks noChangeArrowheads="1"/>
              </p:cNvSpPr>
              <p:nvPr/>
            </p:nvSpPr>
            <p:spPr bwMode="auto">
              <a:xfrm>
                <a:off x="2256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0" name="Text Box 6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9971" name="Rectangle 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2" name="Rectangle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3" name="Text Box 9"/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39974" name="Text Box 10"/>
              <p:cNvSpPr txBox="1">
                <a:spLocks noChangeArrowheads="1"/>
              </p:cNvSpPr>
              <p:nvPr/>
            </p:nvSpPr>
            <p:spPr bwMode="auto">
              <a:xfrm>
                <a:off x="2592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39975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9976" name="Rectangle 12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8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7" name="Line 13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8" name="Line 14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9" name="Line 15"/>
              <p:cNvSpPr>
                <a:spLocks noChangeShapeType="1"/>
              </p:cNvSpPr>
              <p:nvPr/>
            </p:nvSpPr>
            <p:spPr bwMode="auto">
              <a:xfrm flipH="1"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Text Box 16"/>
              <p:cNvSpPr txBox="1">
                <a:spLocks noChangeArrowheads="1"/>
              </p:cNvSpPr>
              <p:nvPr/>
            </p:nvSpPr>
            <p:spPr bwMode="auto">
              <a:xfrm>
                <a:off x="421" y="3168"/>
                <a:ext cx="6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9981" name="Text Box 17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9982" name="Oval 18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83" name="Text Box 19"/>
              <p:cNvSpPr txBox="1">
                <a:spLocks noChangeArrowheads="1"/>
              </p:cNvSpPr>
              <p:nvPr/>
            </p:nvSpPr>
            <p:spPr bwMode="auto">
              <a:xfrm>
                <a:off x="1599" y="201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  <a:r>
                  <a:rPr lang="en-US" sz="2200" b="1">
                    <a:latin typeface="Arial" charset="0"/>
                    <a:sym typeface="Symbol" charset="2"/>
                  </a:rPr>
                  <a:t> </a:t>
                </a:r>
                <a:endPara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9984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9985" name="Line 21"/>
              <p:cNvSpPr>
                <a:spLocks noChangeShapeType="1"/>
              </p:cNvSpPr>
              <p:nvPr/>
            </p:nvSpPr>
            <p:spPr bwMode="auto">
              <a:xfrm flipH="1">
                <a:off x="1056" y="216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Line 22"/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7" name="Line 23"/>
              <p:cNvSpPr>
                <a:spLocks noChangeShapeType="1"/>
              </p:cNvSpPr>
              <p:nvPr/>
            </p:nvSpPr>
            <p:spPr bwMode="auto">
              <a:xfrm flipH="1">
                <a:off x="2064" y="249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24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AutoShape 25"/>
              <p:cNvSpPr>
                <a:spLocks/>
              </p:cNvSpPr>
              <p:nvPr/>
            </p:nvSpPr>
            <p:spPr bwMode="auto">
              <a:xfrm>
                <a:off x="816" y="2400"/>
                <a:ext cx="48" cy="768"/>
              </a:xfrm>
              <a:prstGeom prst="leftBrace">
                <a:avLst>
                  <a:gd name="adj1" fmla="val 1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0" name="Text Box 26"/>
              <p:cNvSpPr txBox="1">
                <a:spLocks noChangeArrowheads="1"/>
              </p:cNvSpPr>
              <p:nvPr/>
            </p:nvSpPr>
            <p:spPr bwMode="auto">
              <a:xfrm>
                <a:off x="480" y="268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39991" name="AutoShape 27"/>
              <p:cNvSpPr>
                <a:spLocks/>
              </p:cNvSpPr>
              <p:nvPr/>
            </p:nvSpPr>
            <p:spPr bwMode="auto">
              <a:xfrm>
                <a:off x="1824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2" name="AutoShape 28"/>
              <p:cNvSpPr>
                <a:spLocks/>
              </p:cNvSpPr>
              <p:nvPr/>
            </p:nvSpPr>
            <p:spPr bwMode="auto">
              <a:xfrm>
                <a:off x="2496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3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4" name="Text Box 30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5" name="AutoShape 31"/>
              <p:cNvSpPr>
                <a:spLocks noChangeArrowheads="1"/>
              </p:cNvSpPr>
              <p:nvPr/>
            </p:nvSpPr>
            <p:spPr bwMode="auto">
              <a:xfrm rot="18131032" flipV="1">
                <a:off x="1656" y="2328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sp>
          <p:nvSpPr>
            <p:cNvPr id="39946" name="Line 33"/>
            <p:cNvSpPr>
              <a:spLocks noChangeShapeType="1"/>
            </p:cNvSpPr>
            <p:nvPr/>
          </p:nvSpPr>
          <p:spPr bwMode="auto">
            <a:xfrm>
              <a:off x="4876800" y="3352800"/>
              <a:ext cx="107315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34"/>
            <p:cNvSpPr>
              <a:spLocks noChangeArrowheads="1"/>
            </p:cNvSpPr>
            <p:nvPr/>
          </p:nvSpPr>
          <p:spPr bwMode="auto">
            <a:xfrm>
              <a:off x="7683500" y="2819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48" name="Text Box 35"/>
            <p:cNvSpPr txBox="1">
              <a:spLocks noChangeArrowheads="1"/>
            </p:cNvSpPr>
            <p:nvPr/>
          </p:nvSpPr>
          <p:spPr bwMode="auto">
            <a:xfrm>
              <a:off x="7816850" y="2819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/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49" name="Rectangle 36"/>
            <p:cNvSpPr>
              <a:spLocks noChangeArrowheads="1"/>
            </p:cNvSpPr>
            <p:nvPr/>
          </p:nvSpPr>
          <p:spPr bwMode="auto">
            <a:xfrm>
              <a:off x="7270750" y="43434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0" name="Rectangle 37"/>
            <p:cNvSpPr>
              <a:spLocks noChangeArrowheads="1"/>
            </p:cNvSpPr>
            <p:nvPr/>
          </p:nvSpPr>
          <p:spPr bwMode="auto">
            <a:xfrm>
              <a:off x="8756650" y="35052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1" name="Text Box 38"/>
            <p:cNvSpPr txBox="1">
              <a:spLocks noChangeArrowheads="1"/>
            </p:cNvSpPr>
            <p:nvPr/>
          </p:nvSpPr>
          <p:spPr bwMode="auto">
            <a:xfrm>
              <a:off x="8178800" y="2743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q</a:t>
              </a:r>
            </a:p>
          </p:txBody>
        </p:sp>
        <p:sp>
          <p:nvSpPr>
            <p:cNvPr id="39952" name="Text Box 39"/>
            <p:cNvSpPr txBox="1">
              <a:spLocks noChangeArrowheads="1"/>
            </p:cNvSpPr>
            <p:nvPr/>
          </p:nvSpPr>
          <p:spPr bwMode="auto">
            <a:xfrm>
              <a:off x="8756650" y="40386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3</a:t>
              </a:r>
            </a:p>
          </p:txBody>
        </p:sp>
        <p:sp>
          <p:nvSpPr>
            <p:cNvPr id="39953" name="Text Box 40"/>
            <p:cNvSpPr txBox="1">
              <a:spLocks noChangeArrowheads="1"/>
            </p:cNvSpPr>
            <p:nvPr/>
          </p:nvSpPr>
          <p:spPr bwMode="auto">
            <a:xfrm>
              <a:off x="727075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39954" name="Rectangle 41"/>
            <p:cNvSpPr>
              <a:spLocks noChangeArrowheads="1"/>
            </p:cNvSpPr>
            <p:nvPr/>
          </p:nvSpPr>
          <p:spPr bwMode="auto">
            <a:xfrm>
              <a:off x="6013450" y="4343400"/>
              <a:ext cx="4953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603250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39956" name="Oval 43"/>
            <p:cNvSpPr>
              <a:spLocks noChangeArrowheads="1"/>
            </p:cNvSpPr>
            <p:nvPr/>
          </p:nvSpPr>
          <p:spPr bwMode="auto">
            <a:xfrm>
              <a:off x="6527800" y="3581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6673850" y="3581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\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58" name="Text Box 45"/>
            <p:cNvSpPr txBox="1">
              <a:spLocks noChangeArrowheads="1"/>
            </p:cNvSpPr>
            <p:nvPr/>
          </p:nvSpPr>
          <p:spPr bwMode="auto">
            <a:xfrm>
              <a:off x="6280150" y="3505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p</a:t>
              </a:r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8255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8178800" y="32004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 flipH="1">
              <a:off x="6280150" y="39624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49"/>
            <p:cNvSpPr>
              <a:spLocks noChangeShapeType="1"/>
            </p:cNvSpPr>
            <p:nvPr/>
          </p:nvSpPr>
          <p:spPr bwMode="auto">
            <a:xfrm>
              <a:off x="6940550" y="3962400"/>
              <a:ext cx="4127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AutoShape 50"/>
            <p:cNvSpPr>
              <a:spLocks/>
            </p:cNvSpPr>
            <p:nvPr/>
          </p:nvSpPr>
          <p:spPr bwMode="auto">
            <a:xfrm>
              <a:off x="5867400" y="4343400"/>
              <a:ext cx="82550" cy="1219200"/>
            </a:xfrm>
            <a:prstGeom prst="leftBrace">
              <a:avLst>
                <a:gd name="adj1" fmla="val 123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4" name="Text Box 51"/>
            <p:cNvSpPr txBox="1">
              <a:spLocks noChangeArrowheads="1"/>
            </p:cNvSpPr>
            <p:nvPr/>
          </p:nvSpPr>
          <p:spPr bwMode="auto">
            <a:xfrm>
              <a:off x="5289550" y="4800600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39965" name="AutoShape 52"/>
            <p:cNvSpPr>
              <a:spLocks/>
            </p:cNvSpPr>
            <p:nvPr/>
          </p:nvSpPr>
          <p:spPr bwMode="auto">
            <a:xfrm>
              <a:off x="7105650" y="43434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6" name="AutoShape 53"/>
            <p:cNvSpPr>
              <a:spLocks/>
            </p:cNvSpPr>
            <p:nvPr/>
          </p:nvSpPr>
          <p:spPr bwMode="auto">
            <a:xfrm>
              <a:off x="8591550" y="35052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7" name="Text Box 54"/>
            <p:cNvSpPr txBox="1">
              <a:spLocks noChangeArrowheads="1"/>
            </p:cNvSpPr>
            <p:nvPr/>
          </p:nvSpPr>
          <p:spPr bwMode="auto">
            <a:xfrm>
              <a:off x="6775450" y="49530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  <p:sp>
          <p:nvSpPr>
            <p:cNvPr id="39968" name="Text Box 55"/>
            <p:cNvSpPr txBox="1">
              <a:spLocks noChangeArrowheads="1"/>
            </p:cNvSpPr>
            <p:nvPr/>
          </p:nvSpPr>
          <p:spPr bwMode="auto">
            <a:xfrm>
              <a:off x="8261350" y="4114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3b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q is the same as that of p.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Apply a single rotation</a:t>
            </a:r>
          </a:p>
          <a:p>
            <a:pPr lvl="1"/>
            <a:r>
              <a:rPr lang="en-US" sz="2200" smtClean="0">
                <a:latin typeface="Calibri" charset="0"/>
              </a:rPr>
              <a:t>Change the balance factors of </a:t>
            </a:r>
            <a:r>
              <a:rPr lang="en-US" sz="2200" i="1" smtClean="0">
                <a:latin typeface="Calibri" charset="0"/>
              </a:rPr>
              <a:t>p </a:t>
            </a:r>
            <a:r>
              <a:rPr lang="en-US" sz="2200" smtClean="0">
                <a:latin typeface="Calibri" charset="0"/>
              </a:rPr>
              <a:t>and </a:t>
            </a:r>
            <a:r>
              <a:rPr lang="en-US" sz="2200" i="1" smtClean="0">
                <a:latin typeface="Calibri" charset="0"/>
              </a:rPr>
              <a:t>q </a:t>
            </a:r>
            <a:r>
              <a:rPr lang="en-US" sz="2200" smtClean="0">
                <a:latin typeface="Calibri" charset="0"/>
              </a:rPr>
              <a:t>to </a:t>
            </a:r>
            <a:r>
              <a:rPr lang="en-US" sz="2200" i="1" smtClean="0">
                <a:latin typeface="Calibri" charset="0"/>
              </a:rPr>
              <a:t>equal</a:t>
            </a:r>
          </a:p>
          <a:p>
            <a:pPr lvl="1"/>
            <a:r>
              <a:rPr lang="en-US" sz="2200" smtClean="0">
                <a:latin typeface="Calibri" charset="0"/>
              </a:rPr>
              <a:t>Shorter remains true</a:t>
            </a:r>
            <a:endParaRPr lang="en-US" smtClean="0">
              <a:latin typeface="Calibri" charset="0"/>
            </a:endParaRPr>
          </a:p>
          <a:p>
            <a:pPr lvl="1"/>
            <a:endParaRPr lang="en-US" sz="2200" smtClean="0">
              <a:latin typeface="Calibri" charset="0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2684AB-0AB7-45EB-92E5-7EC8ECEBF112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40967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0968" name="Group 59"/>
          <p:cNvGrpSpPr>
            <a:grpSpLocks/>
          </p:cNvGrpSpPr>
          <p:nvPr/>
        </p:nvGrpSpPr>
        <p:grpSpPr bwMode="auto">
          <a:xfrm>
            <a:off x="368300" y="2667000"/>
            <a:ext cx="8807450" cy="3048000"/>
            <a:chOff x="368300" y="3048006"/>
            <a:chExt cx="8807450" cy="3048006"/>
          </a:xfrm>
        </p:grpSpPr>
        <p:grpSp>
          <p:nvGrpSpPr>
            <p:cNvPr id="40969" name="Group 4"/>
            <p:cNvGrpSpPr>
              <a:grpSpLocks/>
            </p:cNvGrpSpPr>
            <p:nvPr/>
          </p:nvGrpSpPr>
          <p:grpSpPr bwMode="auto">
            <a:xfrm>
              <a:off x="368300" y="3048006"/>
              <a:ext cx="4241800" cy="3048006"/>
              <a:chOff x="232" y="1920"/>
              <a:chExt cx="2672" cy="1920"/>
            </a:xfrm>
          </p:grpSpPr>
          <p:sp>
            <p:nvSpPr>
              <p:cNvPr id="4099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grpSp>
            <p:nvGrpSpPr>
              <p:cNvPr id="40996" name="Group 6"/>
              <p:cNvGrpSpPr>
                <a:grpSpLocks/>
              </p:cNvGrpSpPr>
              <p:nvPr/>
            </p:nvGrpSpPr>
            <p:grpSpPr bwMode="auto">
              <a:xfrm>
                <a:off x="232" y="2112"/>
                <a:ext cx="2672" cy="1728"/>
                <a:chOff x="396" y="1872"/>
                <a:chExt cx="2672" cy="1728"/>
              </a:xfrm>
            </p:grpSpPr>
            <p:sp>
              <p:nvSpPr>
                <p:cNvPr id="40997" name="Oval 7"/>
                <p:cNvSpPr>
                  <a:spLocks noChangeArrowheads="1"/>
                </p:cNvSpPr>
                <p:nvPr/>
              </p:nvSpPr>
              <p:spPr bwMode="auto">
                <a:xfrm>
                  <a:off x="2392" y="211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09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68" y="211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</a:p>
              </p:txBody>
            </p:sp>
            <p:sp>
              <p:nvSpPr>
                <p:cNvPr id="40999" name="Rectangle 9"/>
                <p:cNvSpPr>
                  <a:spLocks noChangeArrowheads="1"/>
                </p:cNvSpPr>
                <p:nvPr/>
              </p:nvSpPr>
              <p:spPr bwMode="auto">
                <a:xfrm>
                  <a:off x="2028" y="2592"/>
                  <a:ext cx="312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0" name="Rectangle 10"/>
                <p:cNvSpPr>
                  <a:spLocks noChangeArrowheads="1"/>
                </p:cNvSpPr>
                <p:nvPr/>
              </p:nvSpPr>
              <p:spPr bwMode="auto">
                <a:xfrm>
                  <a:off x="2756" y="2592"/>
                  <a:ext cx="312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04" y="2064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/>
                    <a:t>q</a:t>
                  </a:r>
                </a:p>
              </p:txBody>
            </p:sp>
            <p:sp>
              <p:nvSpPr>
                <p:cNvPr id="410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56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10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28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41004" name="Rectangle 14"/>
                <p:cNvSpPr>
                  <a:spLocks noChangeArrowheads="1"/>
                </p:cNvSpPr>
                <p:nvPr/>
              </p:nvSpPr>
              <p:spPr bwMode="auto">
                <a:xfrm>
                  <a:off x="936" y="2256"/>
                  <a:ext cx="312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5" name="Line 15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6" name="Line 16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" y="3072"/>
                  <a:ext cx="7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FF0000"/>
                      </a:solidFill>
                      <a:latin typeface="Arial" charset="0"/>
                    </a:rPr>
                    <a:t>deleted</a:t>
                  </a:r>
                </a:p>
              </p:txBody>
            </p:sp>
            <p:sp>
              <p:nvSpPr>
                <p:cNvPr id="410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6" y="2592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1010" name="Oval 20"/>
                <p:cNvSpPr>
                  <a:spLocks noChangeArrowheads="1"/>
                </p:cNvSpPr>
                <p:nvPr/>
              </p:nvSpPr>
              <p:spPr bwMode="auto">
                <a:xfrm>
                  <a:off x="1612" y="187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80" y="187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  <a:r>
                    <a:rPr lang="en-US" sz="1800">
                      <a:latin typeface="Arial" charset="0"/>
                      <a:sym typeface="Symbol" charset="2"/>
                    </a:rPr>
                    <a:t> </a:t>
                  </a:r>
                  <a:endParaRPr lang="en-US" sz="1800">
                    <a:solidFill>
                      <a:srgbClr val="FF0000"/>
                    </a:solidFill>
                    <a:latin typeface="Arial" charset="0"/>
                    <a:sym typeface="Symbol" charset="2"/>
                  </a:endParaRPr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92" y="2016"/>
                  <a:ext cx="52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3" name="Line 23"/>
                <p:cNvSpPr>
                  <a:spLocks noChangeShapeType="1"/>
                </p:cNvSpPr>
                <p:nvPr/>
              </p:nvSpPr>
              <p:spPr bwMode="auto">
                <a:xfrm>
                  <a:off x="1924" y="2016"/>
                  <a:ext cx="4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84" y="2352"/>
                  <a:ext cx="20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5" name="Line 25"/>
                <p:cNvSpPr>
                  <a:spLocks noChangeShapeType="1"/>
                </p:cNvSpPr>
                <p:nvPr/>
              </p:nvSpPr>
              <p:spPr bwMode="auto">
                <a:xfrm>
                  <a:off x="2652" y="2352"/>
                  <a:ext cx="26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6" name="AutoShape 26"/>
                <p:cNvSpPr>
                  <a:spLocks/>
                </p:cNvSpPr>
                <p:nvPr/>
              </p:nvSpPr>
              <p:spPr bwMode="auto">
                <a:xfrm>
                  <a:off x="832" y="2256"/>
                  <a:ext cx="104" cy="720"/>
                </a:xfrm>
                <a:prstGeom prst="leftBrace">
                  <a:avLst>
                    <a:gd name="adj1" fmla="val 5769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8" y="2544"/>
                  <a:ext cx="5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18" name="AutoShape 28"/>
                <p:cNvSpPr>
                  <a:spLocks/>
                </p:cNvSpPr>
                <p:nvPr/>
              </p:nvSpPr>
              <p:spPr bwMode="auto">
                <a:xfrm>
                  <a:off x="1924" y="2592"/>
                  <a:ext cx="52" cy="720"/>
                </a:xfrm>
                <a:prstGeom prst="leftBrace">
                  <a:avLst>
                    <a:gd name="adj1" fmla="val 11538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9" name="AutoShape 29"/>
                <p:cNvSpPr>
                  <a:spLocks/>
                </p:cNvSpPr>
                <p:nvPr/>
              </p:nvSpPr>
              <p:spPr bwMode="auto">
                <a:xfrm>
                  <a:off x="2652" y="2592"/>
                  <a:ext cx="52" cy="1008"/>
                </a:xfrm>
                <a:prstGeom prst="leftBrace">
                  <a:avLst>
                    <a:gd name="adj1" fmla="val 161538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2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12" y="2784"/>
                  <a:ext cx="5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44" y="2976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</a:t>
                  </a:r>
                </a:p>
              </p:txBody>
            </p:sp>
            <p:sp>
              <p:nvSpPr>
                <p:cNvPr id="41022" name="AutoShape 32"/>
                <p:cNvSpPr>
                  <a:spLocks noChangeArrowheads="1"/>
                </p:cNvSpPr>
                <p:nvPr/>
              </p:nvSpPr>
              <p:spPr bwMode="auto">
                <a:xfrm rot="18131032" flipV="1">
                  <a:off x="1748" y="2172"/>
                  <a:ext cx="144" cy="312"/>
                </a:xfrm>
                <a:prstGeom prst="curvedLeftArrow">
                  <a:avLst>
                    <a:gd name="adj1" fmla="val 43333"/>
                    <a:gd name="adj2" fmla="val 86667"/>
                    <a:gd name="adj3" fmla="val 33333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</p:grpSp>
        </p:grpSp>
        <p:grpSp>
          <p:nvGrpSpPr>
            <p:cNvPr id="40970" name="Group 35"/>
            <p:cNvGrpSpPr>
              <a:grpSpLocks/>
            </p:cNvGrpSpPr>
            <p:nvPr/>
          </p:nvGrpSpPr>
          <p:grpSpPr bwMode="auto">
            <a:xfrm>
              <a:off x="7689850" y="3200400"/>
              <a:ext cx="1073150" cy="533400"/>
              <a:chOff x="4940" y="1728"/>
              <a:chExt cx="676" cy="336"/>
            </a:xfrm>
          </p:grpSpPr>
          <p:sp>
            <p:nvSpPr>
              <p:cNvPr id="40993" name="Oval 36"/>
              <p:cNvSpPr>
                <a:spLocks noChangeArrowheads="1"/>
              </p:cNvSpPr>
              <p:nvPr/>
            </p:nvSpPr>
            <p:spPr bwMode="auto">
              <a:xfrm>
                <a:off x="4940" y="1776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4" name="Text Box 37"/>
              <p:cNvSpPr txBox="1">
                <a:spLocks noChangeArrowheads="1"/>
              </p:cNvSpPr>
              <p:nvPr/>
            </p:nvSpPr>
            <p:spPr bwMode="auto">
              <a:xfrm>
                <a:off x="5252" y="1728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</p:grpSp>
        <p:grpSp>
          <p:nvGrpSpPr>
            <p:cNvPr id="40971" name="Group 38"/>
            <p:cNvGrpSpPr>
              <a:grpSpLocks/>
            </p:cNvGrpSpPr>
            <p:nvPr/>
          </p:nvGrpSpPr>
          <p:grpSpPr bwMode="auto">
            <a:xfrm>
              <a:off x="4800600" y="3276603"/>
              <a:ext cx="4375150" cy="2438403"/>
              <a:chOff x="3172" y="1776"/>
              <a:chExt cx="2756" cy="1536"/>
            </a:xfrm>
          </p:grpSpPr>
          <p:sp>
            <p:nvSpPr>
              <p:cNvPr id="40972" name="Text Box 39"/>
              <p:cNvSpPr txBox="1">
                <a:spLocks noChangeArrowheads="1"/>
              </p:cNvSpPr>
              <p:nvPr/>
            </p:nvSpPr>
            <p:spPr bwMode="auto">
              <a:xfrm>
                <a:off x="5044" y="1776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3" name="Rectangle 40"/>
              <p:cNvSpPr>
                <a:spLocks noChangeArrowheads="1"/>
              </p:cNvSpPr>
              <p:nvPr/>
            </p:nvSpPr>
            <p:spPr bwMode="auto">
              <a:xfrm>
                <a:off x="5616" y="2256"/>
                <a:ext cx="312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4" name="Text Box 41"/>
              <p:cNvSpPr txBox="1">
                <a:spLocks noChangeArrowheads="1"/>
              </p:cNvSpPr>
              <p:nvPr/>
            </p:nvSpPr>
            <p:spPr bwMode="auto">
              <a:xfrm>
                <a:off x="5616" y="2592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0975" name="Rectangle 42"/>
              <p:cNvSpPr>
                <a:spLocks noChangeArrowheads="1"/>
              </p:cNvSpPr>
              <p:nvPr/>
            </p:nvSpPr>
            <p:spPr bwMode="auto">
              <a:xfrm>
                <a:off x="3796" y="2544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6" name="Text Box 43"/>
              <p:cNvSpPr txBox="1">
                <a:spLocks noChangeArrowheads="1"/>
              </p:cNvSpPr>
              <p:nvPr/>
            </p:nvSpPr>
            <p:spPr bwMode="auto">
              <a:xfrm>
                <a:off x="379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0977" name="Oval 44"/>
              <p:cNvSpPr>
                <a:spLocks noChangeArrowheads="1"/>
              </p:cNvSpPr>
              <p:nvPr/>
            </p:nvSpPr>
            <p:spPr bwMode="auto">
              <a:xfrm>
                <a:off x="4108" y="206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8" name="Text Box 45"/>
              <p:cNvSpPr txBox="1">
                <a:spLocks noChangeArrowheads="1"/>
              </p:cNvSpPr>
              <p:nvPr/>
            </p:nvSpPr>
            <p:spPr bwMode="auto">
              <a:xfrm>
                <a:off x="4160" y="206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9" name="Text Box 46"/>
              <p:cNvSpPr txBox="1">
                <a:spLocks noChangeArrowheads="1"/>
              </p:cNvSpPr>
              <p:nvPr/>
            </p:nvSpPr>
            <p:spPr bwMode="auto">
              <a:xfrm>
                <a:off x="3900" y="21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0980" name="Line 47"/>
              <p:cNvSpPr>
                <a:spLocks noChangeShapeType="1"/>
              </p:cNvSpPr>
              <p:nvPr/>
            </p:nvSpPr>
            <p:spPr bwMode="auto">
              <a:xfrm>
                <a:off x="5252" y="2016"/>
                <a:ext cx="4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Line 48"/>
              <p:cNvSpPr>
                <a:spLocks noChangeShapeType="1"/>
              </p:cNvSpPr>
              <p:nvPr/>
            </p:nvSpPr>
            <p:spPr bwMode="auto">
              <a:xfrm flipH="1">
                <a:off x="3952" y="2304"/>
                <a:ext cx="20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" name="Line 49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2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" name="AutoShape 50"/>
              <p:cNvSpPr>
                <a:spLocks/>
              </p:cNvSpPr>
              <p:nvPr/>
            </p:nvSpPr>
            <p:spPr bwMode="auto">
              <a:xfrm>
                <a:off x="3692" y="2544"/>
                <a:ext cx="52" cy="768"/>
              </a:xfrm>
              <a:prstGeom prst="leftBrace">
                <a:avLst>
                  <a:gd name="adj1" fmla="val 12307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4" name="Text Box 51"/>
              <p:cNvSpPr txBox="1">
                <a:spLocks noChangeArrowheads="1"/>
              </p:cNvSpPr>
              <p:nvPr/>
            </p:nvSpPr>
            <p:spPr bwMode="auto">
              <a:xfrm>
                <a:off x="3328" y="2832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85" name="AutoShape 52"/>
              <p:cNvSpPr>
                <a:spLocks/>
              </p:cNvSpPr>
              <p:nvPr/>
            </p:nvSpPr>
            <p:spPr bwMode="auto">
              <a:xfrm>
                <a:off x="5512" y="2256"/>
                <a:ext cx="52" cy="1008"/>
              </a:xfrm>
              <a:prstGeom prst="leftBrace">
                <a:avLst>
                  <a:gd name="adj1" fmla="val 16153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6" name="Text Box 53"/>
              <p:cNvSpPr txBox="1">
                <a:spLocks noChangeArrowheads="1"/>
              </p:cNvSpPr>
              <p:nvPr/>
            </p:nvSpPr>
            <p:spPr bwMode="auto">
              <a:xfrm>
                <a:off x="5304" y="264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40987" name="Line 54"/>
              <p:cNvSpPr>
                <a:spLocks noChangeShapeType="1"/>
              </p:cNvSpPr>
              <p:nvPr/>
            </p:nvSpPr>
            <p:spPr bwMode="auto">
              <a:xfrm>
                <a:off x="3172" y="19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" name="Rectangle 55"/>
              <p:cNvSpPr>
                <a:spLocks noChangeArrowheads="1"/>
              </p:cNvSpPr>
              <p:nvPr/>
            </p:nvSpPr>
            <p:spPr bwMode="auto">
              <a:xfrm>
                <a:off x="4576" y="2544"/>
                <a:ext cx="31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9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0990" name="AutoShape 57"/>
              <p:cNvSpPr>
                <a:spLocks/>
              </p:cNvSpPr>
              <p:nvPr/>
            </p:nvSpPr>
            <p:spPr bwMode="auto">
              <a:xfrm>
                <a:off x="4472" y="2544"/>
                <a:ext cx="52" cy="720"/>
              </a:xfrm>
              <a:prstGeom prst="leftBrace">
                <a:avLst>
                  <a:gd name="adj1" fmla="val 11538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1" name="Text Box 58"/>
              <p:cNvSpPr txBox="1">
                <a:spLocks noChangeArrowheads="1"/>
              </p:cNvSpPr>
              <p:nvPr/>
            </p:nvSpPr>
            <p:spPr bwMode="auto">
              <a:xfrm>
                <a:off x="4160" y="2736"/>
                <a:ext cx="5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92" name="Line 59"/>
              <p:cNvSpPr>
                <a:spLocks noChangeShapeType="1"/>
              </p:cNvSpPr>
              <p:nvPr/>
            </p:nvSpPr>
            <p:spPr bwMode="auto">
              <a:xfrm flipH="1">
                <a:off x="4420" y="2016"/>
                <a:ext cx="52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3c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q is the opposite of that of p.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Apply a double rotation</a:t>
            </a:r>
          </a:p>
          <a:p>
            <a:pPr lvl="1"/>
            <a:r>
              <a:rPr lang="en-US" sz="2200" smtClean="0">
                <a:latin typeface="Calibri" charset="0"/>
              </a:rPr>
              <a:t>Change the balance factor of the new root to </a:t>
            </a:r>
            <a:r>
              <a:rPr lang="en-US" sz="2200" i="1" smtClean="0">
                <a:latin typeface="Calibri" charset="0"/>
              </a:rPr>
              <a:t>equal</a:t>
            </a:r>
          </a:p>
          <a:p>
            <a:pPr lvl="1"/>
            <a:r>
              <a:rPr lang="en-US" sz="2200" smtClean="0">
                <a:latin typeface="Calibri" charset="0"/>
              </a:rPr>
              <a:t>Also change the balance factors of </a:t>
            </a:r>
            <a:r>
              <a:rPr lang="en-US" sz="2200" i="1" smtClean="0">
                <a:latin typeface="Calibri" charset="0"/>
              </a:rPr>
              <a:t>p</a:t>
            </a:r>
            <a:r>
              <a:rPr lang="en-US" sz="2200" smtClean="0">
                <a:latin typeface="Calibri" charset="0"/>
              </a:rPr>
              <a:t> and </a:t>
            </a:r>
            <a:r>
              <a:rPr lang="en-US" sz="2200" i="1" smtClean="0">
                <a:latin typeface="Calibri" charset="0"/>
              </a:rPr>
              <a:t>q</a:t>
            </a:r>
            <a:endParaRPr lang="en-US" sz="2200" smtClean="0"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Shorter remains true</a:t>
            </a:r>
            <a:endParaRPr lang="en-US" smtClean="0">
              <a:latin typeface="Calibri" charset="0"/>
            </a:endParaRPr>
          </a:p>
          <a:p>
            <a:pPr lvl="1"/>
            <a:endParaRPr lang="en-US" sz="2200" smtClean="0">
              <a:latin typeface="Calibri" charset="0"/>
            </a:endParaRP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6A3B59-6C49-4DB8-8E51-811E2848958A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Double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1992" name="Group 62"/>
          <p:cNvGrpSpPr>
            <a:grpSpLocks/>
          </p:cNvGrpSpPr>
          <p:nvPr/>
        </p:nvGrpSpPr>
        <p:grpSpPr bwMode="auto">
          <a:xfrm>
            <a:off x="107950" y="2895600"/>
            <a:ext cx="9721850" cy="2895600"/>
            <a:chOff x="-44450" y="3200401"/>
            <a:chExt cx="9798052" cy="2743208"/>
          </a:xfrm>
        </p:grpSpPr>
        <p:sp>
          <p:nvSpPr>
            <p:cNvPr id="41993" name="Text Box 5"/>
            <p:cNvSpPr txBox="1">
              <a:spLocks noChangeArrowheads="1"/>
            </p:cNvSpPr>
            <p:nvPr/>
          </p:nvSpPr>
          <p:spPr bwMode="auto">
            <a:xfrm>
              <a:off x="4527550" y="4419600"/>
              <a:ext cx="577850" cy="3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4</a:t>
              </a:r>
            </a:p>
          </p:txBody>
        </p:sp>
        <p:sp>
          <p:nvSpPr>
            <p:cNvPr id="41994" name="Text Box 6"/>
            <p:cNvSpPr txBox="1">
              <a:spLocks noChangeArrowheads="1"/>
            </p:cNvSpPr>
            <p:nvPr/>
          </p:nvSpPr>
          <p:spPr bwMode="auto">
            <a:xfrm>
              <a:off x="184150" y="3886200"/>
              <a:ext cx="803275" cy="34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41995" name="Line 7"/>
            <p:cNvSpPr>
              <a:spLocks noChangeShapeType="1"/>
            </p:cNvSpPr>
            <p:nvPr/>
          </p:nvSpPr>
          <p:spPr bwMode="auto">
            <a:xfrm>
              <a:off x="4527550" y="3657600"/>
              <a:ext cx="11557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6" name="Group 8"/>
            <p:cNvGrpSpPr>
              <a:grpSpLocks/>
            </p:cNvGrpSpPr>
            <p:nvPr/>
          </p:nvGrpSpPr>
          <p:grpSpPr bwMode="auto">
            <a:xfrm>
              <a:off x="717552" y="3276605"/>
              <a:ext cx="4210050" cy="2667004"/>
              <a:chOff x="288" y="1824"/>
              <a:chExt cx="2448" cy="1680"/>
            </a:xfrm>
          </p:grpSpPr>
          <p:sp>
            <p:nvSpPr>
              <p:cNvPr id="42027" name="Oval 9"/>
              <p:cNvSpPr>
                <a:spLocks noChangeArrowheads="1"/>
              </p:cNvSpPr>
              <p:nvPr/>
            </p:nvSpPr>
            <p:spPr bwMode="auto">
              <a:xfrm>
                <a:off x="1921" y="218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8" name="Text Box 10"/>
              <p:cNvSpPr txBox="1">
                <a:spLocks noChangeArrowheads="1"/>
              </p:cNvSpPr>
              <p:nvPr/>
            </p:nvSpPr>
            <p:spPr bwMode="auto">
              <a:xfrm>
                <a:off x="1972" y="2160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/</a:t>
                </a:r>
              </a:p>
            </p:txBody>
          </p:sp>
          <p:sp>
            <p:nvSpPr>
              <p:cNvPr id="42029" name="Rectangle 11"/>
              <p:cNvSpPr>
                <a:spLocks noChangeArrowheads="1"/>
              </p:cNvSpPr>
              <p:nvPr/>
            </p:nvSpPr>
            <p:spPr bwMode="auto">
              <a:xfrm>
                <a:off x="2481" y="2527"/>
                <a:ext cx="255" cy="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0" name="Text Box 12"/>
              <p:cNvSpPr txBox="1">
                <a:spLocks noChangeArrowheads="1"/>
              </p:cNvSpPr>
              <p:nvPr/>
            </p:nvSpPr>
            <p:spPr bwMode="auto">
              <a:xfrm>
                <a:off x="2184" y="2139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31" name="Text Box 13"/>
              <p:cNvSpPr txBox="1">
                <a:spLocks noChangeArrowheads="1"/>
              </p:cNvSpPr>
              <p:nvPr/>
            </p:nvSpPr>
            <p:spPr bwMode="auto">
              <a:xfrm>
                <a:off x="1680" y="3072"/>
                <a:ext cx="4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32" name="Rectangle 14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3" name="Text Box 15"/>
              <p:cNvSpPr txBox="1">
                <a:spLocks noChangeArrowheads="1"/>
              </p:cNvSpPr>
              <p:nvPr/>
            </p:nvSpPr>
            <p:spPr bwMode="auto">
              <a:xfrm>
                <a:off x="336" y="2544"/>
                <a:ext cx="40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34" name="Oval 16"/>
              <p:cNvSpPr>
                <a:spLocks noChangeArrowheads="1"/>
              </p:cNvSpPr>
              <p:nvPr/>
            </p:nvSpPr>
            <p:spPr bwMode="auto">
              <a:xfrm>
                <a:off x="1335" y="249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5" name="Text Box 17"/>
              <p:cNvSpPr txBox="1">
                <a:spLocks noChangeArrowheads="1"/>
              </p:cNvSpPr>
              <p:nvPr/>
            </p:nvSpPr>
            <p:spPr bwMode="auto">
              <a:xfrm>
                <a:off x="1208" y="245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36" name="Line 18"/>
              <p:cNvSpPr>
                <a:spLocks noChangeShapeType="1"/>
              </p:cNvSpPr>
              <p:nvPr/>
            </p:nvSpPr>
            <p:spPr bwMode="auto">
              <a:xfrm flipH="1">
                <a:off x="1559" y="2372"/>
                <a:ext cx="37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Line 19"/>
              <p:cNvSpPr>
                <a:spLocks noChangeShapeType="1"/>
              </p:cNvSpPr>
              <p:nvPr/>
            </p:nvSpPr>
            <p:spPr bwMode="auto">
              <a:xfrm>
                <a:off x="2184" y="2372"/>
                <a:ext cx="3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8" name="Line 20"/>
              <p:cNvSpPr>
                <a:spLocks noChangeShapeType="1"/>
              </p:cNvSpPr>
              <p:nvPr/>
            </p:nvSpPr>
            <p:spPr bwMode="auto">
              <a:xfrm flipH="1">
                <a:off x="1208" y="2687"/>
                <a:ext cx="17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9" name="Line 21"/>
              <p:cNvSpPr>
                <a:spLocks noChangeShapeType="1"/>
              </p:cNvSpPr>
              <p:nvPr/>
            </p:nvSpPr>
            <p:spPr bwMode="auto">
              <a:xfrm>
                <a:off x="1547" y="2687"/>
                <a:ext cx="213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AutoShape 22"/>
              <p:cNvSpPr>
                <a:spLocks/>
              </p:cNvSpPr>
              <p:nvPr/>
            </p:nvSpPr>
            <p:spPr bwMode="auto">
              <a:xfrm>
                <a:off x="2396" y="2527"/>
                <a:ext cx="52" cy="737"/>
              </a:xfrm>
              <a:prstGeom prst="leftBrace">
                <a:avLst>
                  <a:gd name="adj1" fmla="val 118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1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736"/>
                <a:ext cx="35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42" name="Rectangle 24"/>
              <p:cNvSpPr>
                <a:spLocks noChangeArrowheads="1"/>
              </p:cNvSpPr>
              <p:nvPr/>
            </p:nvSpPr>
            <p:spPr bwMode="auto">
              <a:xfrm>
                <a:off x="1717" y="2882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3" name="Text Box 25"/>
              <p:cNvSpPr txBox="1">
                <a:spLocks noChangeArrowheads="1"/>
              </p:cNvSpPr>
              <p:nvPr/>
            </p:nvSpPr>
            <p:spPr bwMode="auto">
              <a:xfrm>
                <a:off x="984" y="3070"/>
                <a:ext cx="3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44" name="AutoShape 26"/>
              <p:cNvSpPr>
                <a:spLocks/>
              </p:cNvSpPr>
              <p:nvPr/>
            </p:nvSpPr>
            <p:spPr bwMode="auto">
              <a:xfrm>
                <a:off x="1632" y="2882"/>
                <a:ext cx="48" cy="622"/>
              </a:xfrm>
              <a:prstGeom prst="leftBrace">
                <a:avLst>
                  <a:gd name="adj1" fmla="val 10798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5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42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46" name="Oval 28"/>
              <p:cNvSpPr>
                <a:spLocks noChangeArrowheads="1"/>
              </p:cNvSpPr>
              <p:nvPr/>
            </p:nvSpPr>
            <p:spPr bwMode="auto">
              <a:xfrm>
                <a:off x="925" y="1914"/>
                <a:ext cx="25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7" name="Line 29"/>
              <p:cNvSpPr>
                <a:spLocks noChangeShapeType="1"/>
              </p:cNvSpPr>
              <p:nvPr/>
            </p:nvSpPr>
            <p:spPr bwMode="auto">
              <a:xfrm>
                <a:off x="1196" y="2094"/>
                <a:ext cx="725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Text Box 30"/>
              <p:cNvSpPr txBox="1">
                <a:spLocks noChangeArrowheads="1"/>
              </p:cNvSpPr>
              <p:nvPr/>
            </p:nvSpPr>
            <p:spPr bwMode="auto">
              <a:xfrm>
                <a:off x="1151" y="182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49" name="Text Box 31"/>
              <p:cNvSpPr txBox="1">
                <a:spLocks noChangeArrowheads="1"/>
              </p:cNvSpPr>
              <p:nvPr/>
            </p:nvSpPr>
            <p:spPr bwMode="auto">
              <a:xfrm>
                <a:off x="978" y="1889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42050" name="Rectangle 32"/>
              <p:cNvSpPr>
                <a:spLocks noChangeArrowheads="1"/>
              </p:cNvSpPr>
              <p:nvPr/>
            </p:nvSpPr>
            <p:spPr bwMode="auto">
              <a:xfrm>
                <a:off x="336" y="2318"/>
                <a:ext cx="255" cy="8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1" name="Line 33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2" name="Line 34"/>
              <p:cNvSpPr>
                <a:spLocks noChangeShapeType="1"/>
              </p:cNvSpPr>
              <p:nvPr/>
            </p:nvSpPr>
            <p:spPr bwMode="auto">
              <a:xfrm flipH="1"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3" name="Line 35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Line 36"/>
              <p:cNvSpPr>
                <a:spLocks noChangeShapeType="1"/>
              </p:cNvSpPr>
              <p:nvPr/>
            </p:nvSpPr>
            <p:spPr bwMode="auto">
              <a:xfrm flipH="1">
                <a:off x="472" y="2094"/>
                <a:ext cx="45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5" name="AutoShape 37"/>
              <p:cNvSpPr>
                <a:spLocks/>
              </p:cNvSpPr>
              <p:nvPr/>
            </p:nvSpPr>
            <p:spPr bwMode="auto">
              <a:xfrm>
                <a:off x="288" y="2304"/>
                <a:ext cx="48" cy="576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6" name="AutoShape 38"/>
              <p:cNvSpPr>
                <a:spLocks/>
              </p:cNvSpPr>
              <p:nvPr/>
            </p:nvSpPr>
            <p:spPr bwMode="auto">
              <a:xfrm>
                <a:off x="1296" y="2880"/>
                <a:ext cx="48" cy="624"/>
              </a:xfrm>
              <a:prstGeom prst="rightBrace">
                <a:avLst>
                  <a:gd name="adj1" fmla="val 108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7" name="AutoShape 39"/>
              <p:cNvSpPr>
                <a:spLocks noChangeArrowheads="1"/>
              </p:cNvSpPr>
              <p:nvPr/>
            </p:nvSpPr>
            <p:spPr bwMode="auto">
              <a:xfrm rot="18131032" flipV="1">
                <a:off x="1080" y="2136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8" name="AutoShape 40"/>
              <p:cNvSpPr>
                <a:spLocks noChangeArrowheads="1"/>
              </p:cNvSpPr>
              <p:nvPr/>
            </p:nvSpPr>
            <p:spPr bwMode="auto">
              <a:xfrm rot="3468968" flipH="1" flipV="1">
                <a:off x="1896" y="2472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grpSp>
          <p:nvGrpSpPr>
            <p:cNvPr id="41997" name="Group 41"/>
            <p:cNvGrpSpPr>
              <a:grpSpLocks/>
            </p:cNvGrpSpPr>
            <p:nvPr/>
          </p:nvGrpSpPr>
          <p:grpSpPr bwMode="auto">
            <a:xfrm>
              <a:off x="5213351" y="3200401"/>
              <a:ext cx="4540251" cy="2362201"/>
              <a:chOff x="3172" y="1920"/>
              <a:chExt cx="2860" cy="1488"/>
            </a:xfrm>
          </p:grpSpPr>
          <p:sp>
            <p:nvSpPr>
              <p:cNvPr id="41999" name="Text Box 42"/>
              <p:cNvSpPr txBox="1">
                <a:spLocks noChangeArrowheads="1"/>
              </p:cNvSpPr>
              <p:nvPr/>
            </p:nvSpPr>
            <p:spPr bwMode="auto">
              <a:xfrm>
                <a:off x="3172" y="2976"/>
                <a:ext cx="50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00" name="Oval 43"/>
              <p:cNvSpPr>
                <a:spLocks noChangeArrowheads="1"/>
              </p:cNvSpPr>
              <p:nvPr/>
            </p:nvSpPr>
            <p:spPr bwMode="auto">
              <a:xfrm>
                <a:off x="5175" y="2349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1" name="Rectangle 44"/>
              <p:cNvSpPr>
                <a:spLocks noChangeArrowheads="1"/>
              </p:cNvSpPr>
              <p:nvPr/>
            </p:nvSpPr>
            <p:spPr bwMode="auto">
              <a:xfrm>
                <a:off x="5720" y="2784"/>
                <a:ext cx="27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2" name="Text Box 45"/>
              <p:cNvSpPr txBox="1">
                <a:spLocks noChangeArrowheads="1"/>
              </p:cNvSpPr>
              <p:nvPr/>
            </p:nvSpPr>
            <p:spPr bwMode="auto">
              <a:xfrm>
                <a:off x="5460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03" name="Text Box 46"/>
              <p:cNvSpPr txBox="1">
                <a:spLocks noChangeArrowheads="1"/>
              </p:cNvSpPr>
              <p:nvPr/>
            </p:nvSpPr>
            <p:spPr bwMode="auto">
              <a:xfrm>
                <a:off x="5044" y="2976"/>
                <a:ext cx="536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04" name="Rectangle 47"/>
              <p:cNvSpPr>
                <a:spLocks noChangeArrowheads="1"/>
              </p:cNvSpPr>
              <p:nvPr/>
            </p:nvSpPr>
            <p:spPr bwMode="auto">
              <a:xfrm>
                <a:off x="4264" y="2784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5" name="Text Box 48"/>
              <p:cNvSpPr txBox="1">
                <a:spLocks noChangeArrowheads="1"/>
              </p:cNvSpPr>
              <p:nvPr/>
            </p:nvSpPr>
            <p:spPr bwMode="auto">
              <a:xfrm>
                <a:off x="3588" y="3024"/>
                <a:ext cx="44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06" name="Oval 49"/>
              <p:cNvSpPr>
                <a:spLocks noChangeArrowheads="1"/>
              </p:cNvSpPr>
              <p:nvPr/>
            </p:nvSpPr>
            <p:spPr bwMode="auto">
              <a:xfrm>
                <a:off x="3900" y="2352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7" name="Text Box 50"/>
              <p:cNvSpPr txBox="1">
                <a:spLocks noChangeArrowheads="1"/>
              </p:cNvSpPr>
              <p:nvPr/>
            </p:nvSpPr>
            <p:spPr bwMode="auto">
              <a:xfrm>
                <a:off x="4732" y="1920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08" name="AutoShape 51"/>
              <p:cNvSpPr>
                <a:spLocks/>
              </p:cNvSpPr>
              <p:nvPr/>
            </p:nvSpPr>
            <p:spPr bwMode="auto">
              <a:xfrm>
                <a:off x="5612" y="2784"/>
                <a:ext cx="56" cy="624"/>
              </a:xfrm>
              <a:prstGeom prst="leftBrace">
                <a:avLst>
                  <a:gd name="adj1" fmla="val 9285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9" name="Text Box 52"/>
              <p:cNvSpPr txBox="1">
                <a:spLocks noChangeArrowheads="1"/>
              </p:cNvSpPr>
              <p:nvPr/>
            </p:nvSpPr>
            <p:spPr bwMode="auto">
              <a:xfrm>
                <a:off x="5304" y="2976"/>
                <a:ext cx="37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10" name="Rectangle 53"/>
              <p:cNvSpPr>
                <a:spLocks noChangeArrowheads="1"/>
              </p:cNvSpPr>
              <p:nvPr/>
            </p:nvSpPr>
            <p:spPr bwMode="auto">
              <a:xfrm>
                <a:off x="5032" y="2786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1" name="Text Box 54"/>
              <p:cNvSpPr txBox="1">
                <a:spLocks noChangeArrowheads="1"/>
              </p:cNvSpPr>
              <p:nvPr/>
            </p:nvSpPr>
            <p:spPr bwMode="auto">
              <a:xfrm>
                <a:off x="4238" y="2974"/>
                <a:ext cx="42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12" name="AutoShape 55"/>
              <p:cNvSpPr>
                <a:spLocks/>
              </p:cNvSpPr>
              <p:nvPr/>
            </p:nvSpPr>
            <p:spPr bwMode="auto">
              <a:xfrm>
                <a:off x="4940" y="2786"/>
                <a:ext cx="52" cy="622"/>
              </a:xfrm>
              <a:prstGeom prst="leftBrace">
                <a:avLst>
                  <a:gd name="adj1" fmla="val 9967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3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45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14" name="Oval 57"/>
              <p:cNvSpPr>
                <a:spLocks noChangeArrowheads="1"/>
              </p:cNvSpPr>
              <p:nvPr/>
            </p:nvSpPr>
            <p:spPr bwMode="auto">
              <a:xfrm>
                <a:off x="4475" y="2016"/>
                <a:ext cx="27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5" name="Text Box 58"/>
              <p:cNvSpPr txBox="1">
                <a:spLocks noChangeArrowheads="1"/>
              </p:cNvSpPr>
              <p:nvPr/>
            </p:nvSpPr>
            <p:spPr bwMode="auto">
              <a:xfrm>
                <a:off x="3692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16" name="Text Box 59"/>
              <p:cNvSpPr txBox="1">
                <a:spLocks noChangeArrowheads="1"/>
              </p:cNvSpPr>
              <p:nvPr/>
            </p:nvSpPr>
            <p:spPr bwMode="auto">
              <a:xfrm>
                <a:off x="4506" y="1968"/>
                <a:ext cx="23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2017" name="Rectangle 60"/>
              <p:cNvSpPr>
                <a:spLocks noChangeArrowheads="1"/>
              </p:cNvSpPr>
              <p:nvPr/>
            </p:nvSpPr>
            <p:spPr bwMode="auto">
              <a:xfrm>
                <a:off x="3588" y="2798"/>
                <a:ext cx="276" cy="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8" name="AutoShape 61"/>
              <p:cNvSpPr>
                <a:spLocks/>
              </p:cNvSpPr>
              <p:nvPr/>
            </p:nvSpPr>
            <p:spPr bwMode="auto">
              <a:xfrm>
                <a:off x="3484" y="2784"/>
                <a:ext cx="52" cy="624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9" name="AutoShape 62"/>
              <p:cNvSpPr>
                <a:spLocks/>
              </p:cNvSpPr>
              <p:nvPr/>
            </p:nvSpPr>
            <p:spPr bwMode="auto">
              <a:xfrm>
                <a:off x="4576" y="2784"/>
                <a:ext cx="52" cy="624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0" name="Line 63"/>
              <p:cNvSpPr>
                <a:spLocks noChangeShapeType="1"/>
              </p:cNvSpPr>
              <p:nvPr/>
            </p:nvSpPr>
            <p:spPr bwMode="auto">
              <a:xfrm flipH="1">
                <a:off x="4108" y="2208"/>
                <a:ext cx="4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64"/>
              <p:cNvSpPr>
                <a:spLocks noChangeShapeType="1"/>
              </p:cNvSpPr>
              <p:nvPr/>
            </p:nvSpPr>
            <p:spPr bwMode="auto">
              <a:xfrm>
                <a:off x="4732" y="2208"/>
                <a:ext cx="52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65"/>
              <p:cNvSpPr>
                <a:spLocks noChangeShapeType="1"/>
              </p:cNvSpPr>
              <p:nvPr/>
            </p:nvSpPr>
            <p:spPr bwMode="auto">
              <a:xfrm flipH="1">
                <a:off x="3640" y="2592"/>
                <a:ext cx="31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66"/>
              <p:cNvSpPr>
                <a:spLocks noChangeShapeType="1"/>
              </p:cNvSpPr>
              <p:nvPr/>
            </p:nvSpPr>
            <p:spPr bwMode="auto">
              <a:xfrm>
                <a:off x="4108" y="2592"/>
                <a:ext cx="3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4" name="Text Box 67"/>
              <p:cNvSpPr txBox="1">
                <a:spLocks noChangeArrowheads="1"/>
              </p:cNvSpPr>
              <p:nvPr/>
            </p:nvSpPr>
            <p:spPr bwMode="auto">
              <a:xfrm>
                <a:off x="5668" y="2928"/>
                <a:ext cx="36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4</a:t>
                </a:r>
              </a:p>
            </p:txBody>
          </p:sp>
          <p:sp>
            <p:nvSpPr>
              <p:cNvPr id="42025" name="Line 68"/>
              <p:cNvSpPr>
                <a:spLocks noChangeShapeType="1"/>
              </p:cNvSpPr>
              <p:nvPr/>
            </p:nvSpPr>
            <p:spPr bwMode="auto">
              <a:xfrm flipH="1">
                <a:off x="5096" y="2592"/>
                <a:ext cx="20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6" name="Line 69"/>
              <p:cNvSpPr>
                <a:spLocks noChangeShapeType="1"/>
              </p:cNvSpPr>
              <p:nvPr/>
            </p:nvSpPr>
            <p:spPr bwMode="auto">
              <a:xfrm>
                <a:off x="5356" y="2592"/>
                <a:ext cx="4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8" name="Text Box 18"/>
            <p:cNvSpPr txBox="1">
              <a:spLocks noChangeArrowheads="1"/>
            </p:cNvSpPr>
            <p:nvPr/>
          </p:nvSpPr>
          <p:spPr bwMode="auto">
            <a:xfrm>
              <a:off x="-44450" y="4953001"/>
              <a:ext cx="1155700" cy="32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deleted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Exercise</a:t>
            </a:r>
            <a:r>
              <a:rPr lang="en-US" b="1" smtClean="0">
                <a:latin typeface="Calibri" charset="0"/>
              </a:rPr>
              <a:t>: </a:t>
            </a:r>
            <a:r>
              <a:rPr lang="en-US" smtClean="0">
                <a:latin typeface="Calibri" charset="0"/>
              </a:rPr>
              <a:t>Delete </a:t>
            </a:r>
            <a:r>
              <a:rPr lang="en-US" i="1" smtClean="0">
                <a:latin typeface="Calibri" charset="0"/>
              </a:rPr>
              <a:t>o</a:t>
            </a:r>
            <a:r>
              <a:rPr lang="en-US" smtClean="0">
                <a:latin typeface="Calibri" charset="0"/>
              </a:rPr>
              <a:t> from the following AVL tree</a:t>
            </a: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z="1000" smtClean="0">
              <a:latin typeface="Calibri" charset="0"/>
            </a:endParaRP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Check the following applet for more exercises.</a:t>
            </a: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		</a:t>
            </a:r>
            <a:r>
              <a:rPr lang="en-US" u="sng" smtClean="0">
                <a:latin typeface="Calibri" charset="0"/>
              </a:rPr>
              <a:t>http://www.site.uottawa.ca/~stan/csi2514/applets/avl/BT.html</a:t>
            </a:r>
            <a:endParaRPr lang="en-US" smtClean="0">
              <a:latin typeface="Calibri" charset="0"/>
            </a:endParaRP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2E98A17-490A-4211-BB5D-08C9462780BC}" type="slidenum">
              <a:rPr lang="en-US" sz="800"/>
              <a:pPr/>
              <a:t>27</a:t>
            </a:fld>
            <a:endParaRPr lang="en-US" sz="800"/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412750" y="1447800"/>
            <a:ext cx="8915400" cy="3765550"/>
            <a:chOff x="412750" y="1143000"/>
            <a:chExt cx="8915400" cy="3765550"/>
          </a:xfrm>
        </p:grpSpPr>
        <p:sp>
          <p:nvSpPr>
            <p:cNvPr id="43016" name="Oval 3"/>
            <p:cNvSpPr>
              <a:spLocks noChangeArrowheads="1"/>
            </p:cNvSpPr>
            <p:nvPr/>
          </p:nvSpPr>
          <p:spPr bwMode="auto">
            <a:xfrm>
              <a:off x="4622800" y="1219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17" name="Oval 4"/>
            <p:cNvSpPr>
              <a:spLocks noChangeArrowheads="1"/>
            </p:cNvSpPr>
            <p:nvPr/>
          </p:nvSpPr>
          <p:spPr bwMode="auto">
            <a:xfrm>
              <a:off x="28067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18" name="Oval 5"/>
            <p:cNvSpPr>
              <a:spLocks noChangeArrowheads="1"/>
            </p:cNvSpPr>
            <p:nvPr/>
          </p:nvSpPr>
          <p:spPr bwMode="auto">
            <a:xfrm>
              <a:off x="2476500" y="1905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19" name="Oval 6"/>
            <p:cNvSpPr>
              <a:spLocks noChangeArrowheads="1"/>
            </p:cNvSpPr>
            <p:nvPr/>
          </p:nvSpPr>
          <p:spPr bwMode="auto">
            <a:xfrm>
              <a:off x="15684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0" name="Oval 7"/>
            <p:cNvSpPr>
              <a:spLocks noChangeArrowheads="1"/>
            </p:cNvSpPr>
            <p:nvPr/>
          </p:nvSpPr>
          <p:spPr bwMode="auto">
            <a:xfrm>
              <a:off x="33845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1" name="Oval 8"/>
            <p:cNvSpPr>
              <a:spLocks noChangeArrowheads="1"/>
            </p:cNvSpPr>
            <p:nvPr/>
          </p:nvSpPr>
          <p:spPr bwMode="auto">
            <a:xfrm>
              <a:off x="60261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2" name="Oval 9"/>
            <p:cNvSpPr>
              <a:spLocks noChangeArrowheads="1"/>
            </p:cNvSpPr>
            <p:nvPr/>
          </p:nvSpPr>
          <p:spPr bwMode="auto">
            <a:xfrm>
              <a:off x="78422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3" name="Oval 10"/>
            <p:cNvSpPr>
              <a:spLocks noChangeArrowheads="1"/>
            </p:cNvSpPr>
            <p:nvPr/>
          </p:nvSpPr>
          <p:spPr bwMode="auto">
            <a:xfrm>
              <a:off x="6851650" y="1752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4" name="Oval 11"/>
            <p:cNvSpPr>
              <a:spLocks noChangeArrowheads="1"/>
            </p:cNvSpPr>
            <p:nvPr/>
          </p:nvSpPr>
          <p:spPr bwMode="auto">
            <a:xfrm>
              <a:off x="21463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5" name="Oval 12"/>
            <p:cNvSpPr>
              <a:spLocks noChangeArrowheads="1"/>
            </p:cNvSpPr>
            <p:nvPr/>
          </p:nvSpPr>
          <p:spPr bwMode="auto">
            <a:xfrm>
              <a:off x="4127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6" name="Oval 13"/>
            <p:cNvSpPr>
              <a:spLocks noChangeArrowheads="1"/>
            </p:cNvSpPr>
            <p:nvPr/>
          </p:nvSpPr>
          <p:spPr bwMode="auto">
            <a:xfrm>
              <a:off x="90805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7" name="Oval 14"/>
            <p:cNvSpPr>
              <a:spLocks noChangeArrowheads="1"/>
            </p:cNvSpPr>
            <p:nvPr/>
          </p:nvSpPr>
          <p:spPr bwMode="auto">
            <a:xfrm>
              <a:off x="404495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8" name="Oval 15"/>
            <p:cNvSpPr>
              <a:spLocks noChangeArrowheads="1"/>
            </p:cNvSpPr>
            <p:nvPr/>
          </p:nvSpPr>
          <p:spPr bwMode="auto">
            <a:xfrm>
              <a:off x="84201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9" name="Oval 16"/>
            <p:cNvSpPr>
              <a:spLocks noChangeArrowheads="1"/>
            </p:cNvSpPr>
            <p:nvPr/>
          </p:nvSpPr>
          <p:spPr bwMode="auto">
            <a:xfrm>
              <a:off x="734695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0" name="Oval 17"/>
            <p:cNvSpPr>
              <a:spLocks noChangeArrowheads="1"/>
            </p:cNvSpPr>
            <p:nvPr/>
          </p:nvSpPr>
          <p:spPr bwMode="auto">
            <a:xfrm>
              <a:off x="66040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1" name="Oval 18"/>
            <p:cNvSpPr>
              <a:spLocks noChangeArrowheads="1"/>
            </p:cNvSpPr>
            <p:nvPr/>
          </p:nvSpPr>
          <p:spPr bwMode="auto">
            <a:xfrm>
              <a:off x="80073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2" name="Oval 19"/>
            <p:cNvSpPr>
              <a:spLocks noChangeArrowheads="1"/>
            </p:cNvSpPr>
            <p:nvPr/>
          </p:nvSpPr>
          <p:spPr bwMode="auto">
            <a:xfrm>
              <a:off x="45402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3" name="Oval 20"/>
            <p:cNvSpPr>
              <a:spLocks noChangeArrowheads="1"/>
            </p:cNvSpPr>
            <p:nvPr/>
          </p:nvSpPr>
          <p:spPr bwMode="auto">
            <a:xfrm>
              <a:off x="32194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4" name="Oval 21"/>
            <p:cNvSpPr>
              <a:spLocks noChangeArrowheads="1"/>
            </p:cNvSpPr>
            <p:nvPr/>
          </p:nvSpPr>
          <p:spPr bwMode="auto">
            <a:xfrm>
              <a:off x="247650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5" name="Oval 22"/>
            <p:cNvSpPr>
              <a:spLocks noChangeArrowheads="1"/>
            </p:cNvSpPr>
            <p:nvPr/>
          </p:nvSpPr>
          <p:spPr bwMode="auto">
            <a:xfrm>
              <a:off x="2228850" y="4572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6" name="Line 23"/>
            <p:cNvSpPr>
              <a:spLocks noChangeShapeType="1"/>
            </p:cNvSpPr>
            <p:nvPr/>
          </p:nvSpPr>
          <p:spPr bwMode="auto">
            <a:xfrm flipH="1">
              <a:off x="2806700" y="1447800"/>
              <a:ext cx="18161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24"/>
            <p:cNvSpPr>
              <a:spLocks noChangeShapeType="1"/>
            </p:cNvSpPr>
            <p:nvPr/>
          </p:nvSpPr>
          <p:spPr bwMode="auto">
            <a:xfrm>
              <a:off x="4953000" y="1447800"/>
              <a:ext cx="1898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25"/>
            <p:cNvSpPr>
              <a:spLocks noChangeShapeType="1"/>
            </p:cNvSpPr>
            <p:nvPr/>
          </p:nvSpPr>
          <p:spPr bwMode="auto">
            <a:xfrm flipH="1">
              <a:off x="1816100" y="22098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26"/>
            <p:cNvSpPr>
              <a:spLocks noChangeShapeType="1"/>
            </p:cNvSpPr>
            <p:nvPr/>
          </p:nvSpPr>
          <p:spPr bwMode="auto">
            <a:xfrm>
              <a:off x="2724150" y="22098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27"/>
            <p:cNvSpPr>
              <a:spLocks noChangeShapeType="1"/>
            </p:cNvSpPr>
            <p:nvPr/>
          </p:nvSpPr>
          <p:spPr bwMode="auto">
            <a:xfrm flipH="1">
              <a:off x="6273800" y="2057400"/>
              <a:ext cx="660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28"/>
            <p:cNvSpPr>
              <a:spLocks noChangeShapeType="1"/>
            </p:cNvSpPr>
            <p:nvPr/>
          </p:nvSpPr>
          <p:spPr bwMode="auto">
            <a:xfrm>
              <a:off x="7099300" y="2057400"/>
              <a:ext cx="8255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29"/>
            <p:cNvSpPr>
              <a:spLocks noChangeShapeType="1"/>
            </p:cNvSpPr>
            <p:nvPr/>
          </p:nvSpPr>
          <p:spPr bwMode="auto">
            <a:xfrm flipH="1">
              <a:off x="11557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0"/>
            <p:cNvSpPr>
              <a:spLocks noChangeShapeType="1"/>
            </p:cNvSpPr>
            <p:nvPr/>
          </p:nvSpPr>
          <p:spPr bwMode="auto">
            <a:xfrm>
              <a:off x="18161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31"/>
            <p:cNvSpPr>
              <a:spLocks noChangeShapeType="1"/>
            </p:cNvSpPr>
            <p:nvPr/>
          </p:nvSpPr>
          <p:spPr bwMode="auto">
            <a:xfrm flipH="1">
              <a:off x="3054350" y="2819400"/>
              <a:ext cx="4127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2"/>
            <p:cNvSpPr>
              <a:spLocks noChangeShapeType="1"/>
            </p:cNvSpPr>
            <p:nvPr/>
          </p:nvSpPr>
          <p:spPr bwMode="auto">
            <a:xfrm>
              <a:off x="36322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3"/>
            <p:cNvSpPr>
              <a:spLocks noChangeShapeType="1"/>
            </p:cNvSpPr>
            <p:nvPr/>
          </p:nvSpPr>
          <p:spPr bwMode="auto">
            <a:xfrm>
              <a:off x="6273800" y="2819400"/>
              <a:ext cx="33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34"/>
            <p:cNvSpPr>
              <a:spLocks noChangeShapeType="1"/>
            </p:cNvSpPr>
            <p:nvPr/>
          </p:nvSpPr>
          <p:spPr bwMode="auto">
            <a:xfrm flipH="1">
              <a:off x="7594600" y="2819400"/>
              <a:ext cx="33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35"/>
            <p:cNvSpPr>
              <a:spLocks noChangeShapeType="1"/>
            </p:cNvSpPr>
            <p:nvPr/>
          </p:nvSpPr>
          <p:spPr bwMode="auto">
            <a:xfrm>
              <a:off x="80899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36"/>
            <p:cNvSpPr>
              <a:spLocks noChangeShapeType="1"/>
            </p:cNvSpPr>
            <p:nvPr/>
          </p:nvSpPr>
          <p:spPr bwMode="auto">
            <a:xfrm flipH="1">
              <a:off x="8255000" y="342900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37"/>
            <p:cNvSpPr>
              <a:spLocks noChangeShapeType="1"/>
            </p:cNvSpPr>
            <p:nvPr/>
          </p:nvSpPr>
          <p:spPr bwMode="auto">
            <a:xfrm flipH="1">
              <a:off x="660400" y="34290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38"/>
            <p:cNvSpPr>
              <a:spLocks noChangeShapeType="1"/>
            </p:cNvSpPr>
            <p:nvPr/>
          </p:nvSpPr>
          <p:spPr bwMode="auto">
            <a:xfrm flipH="1">
              <a:off x="2641600" y="342900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Line 39"/>
            <p:cNvSpPr>
              <a:spLocks noChangeShapeType="1"/>
            </p:cNvSpPr>
            <p:nvPr/>
          </p:nvSpPr>
          <p:spPr bwMode="auto">
            <a:xfrm>
              <a:off x="3054350" y="342900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40"/>
            <p:cNvSpPr>
              <a:spLocks noChangeShapeType="1"/>
            </p:cNvSpPr>
            <p:nvPr/>
          </p:nvSpPr>
          <p:spPr bwMode="auto">
            <a:xfrm flipH="1">
              <a:off x="2311400" y="4114800"/>
              <a:ext cx="24765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41"/>
            <p:cNvSpPr>
              <a:spLocks noChangeShapeType="1"/>
            </p:cNvSpPr>
            <p:nvPr/>
          </p:nvSpPr>
          <p:spPr bwMode="auto">
            <a:xfrm>
              <a:off x="4292600" y="34290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Text Box 42"/>
            <p:cNvSpPr txBox="1">
              <a:spLocks noChangeArrowheads="1"/>
            </p:cNvSpPr>
            <p:nvPr/>
          </p:nvSpPr>
          <p:spPr bwMode="auto">
            <a:xfrm>
              <a:off x="4953000" y="1143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m</a:t>
              </a:r>
            </a:p>
          </p:txBody>
        </p:sp>
        <p:sp>
          <p:nvSpPr>
            <p:cNvPr id="43056" name="Text Box 43"/>
            <p:cNvSpPr txBox="1">
              <a:spLocks noChangeArrowheads="1"/>
            </p:cNvSpPr>
            <p:nvPr/>
          </p:nvSpPr>
          <p:spPr bwMode="auto">
            <a:xfrm>
              <a:off x="7429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a</a:t>
              </a:r>
            </a:p>
          </p:txBody>
        </p:sp>
        <p:sp>
          <p:nvSpPr>
            <p:cNvPr id="43057" name="Text Box 44"/>
            <p:cNvSpPr txBox="1">
              <a:spLocks noChangeArrowheads="1"/>
            </p:cNvSpPr>
            <p:nvPr/>
          </p:nvSpPr>
          <p:spPr bwMode="auto">
            <a:xfrm>
              <a:off x="1238250" y="3200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b</a:t>
              </a:r>
            </a:p>
          </p:txBody>
        </p:sp>
        <p:sp>
          <p:nvSpPr>
            <p:cNvPr id="43058" name="Text Box 45"/>
            <p:cNvSpPr txBox="1">
              <a:spLocks noChangeArrowheads="1"/>
            </p:cNvSpPr>
            <p:nvPr/>
          </p:nvSpPr>
          <p:spPr bwMode="auto">
            <a:xfrm>
              <a:off x="1155700" y="2438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c</a:t>
              </a:r>
            </a:p>
          </p:txBody>
        </p:sp>
        <p:sp>
          <p:nvSpPr>
            <p:cNvPr id="43059" name="Text Box 46"/>
            <p:cNvSpPr txBox="1">
              <a:spLocks noChangeArrowheads="1"/>
            </p:cNvSpPr>
            <p:nvPr/>
          </p:nvSpPr>
          <p:spPr bwMode="auto">
            <a:xfrm>
              <a:off x="181610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d</a:t>
              </a:r>
            </a:p>
          </p:txBody>
        </p:sp>
        <p:sp>
          <p:nvSpPr>
            <p:cNvPr id="43060" name="Text Box 47"/>
            <p:cNvSpPr txBox="1">
              <a:spLocks noChangeArrowheads="1"/>
            </p:cNvSpPr>
            <p:nvPr/>
          </p:nvSpPr>
          <p:spPr bwMode="auto">
            <a:xfrm>
              <a:off x="2641600" y="4572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f</a:t>
              </a:r>
            </a:p>
          </p:txBody>
        </p:sp>
        <p:sp>
          <p:nvSpPr>
            <p:cNvPr id="43061" name="Text Box 48"/>
            <p:cNvSpPr txBox="1">
              <a:spLocks noChangeArrowheads="1"/>
            </p:cNvSpPr>
            <p:nvPr/>
          </p:nvSpPr>
          <p:spPr bwMode="auto">
            <a:xfrm>
              <a:off x="2146300" y="1905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e</a:t>
              </a:r>
            </a:p>
          </p:txBody>
        </p:sp>
        <p:sp>
          <p:nvSpPr>
            <p:cNvPr id="43062" name="Text Box 49"/>
            <p:cNvSpPr txBox="1">
              <a:spLocks noChangeArrowheads="1"/>
            </p:cNvSpPr>
            <p:nvPr/>
          </p:nvSpPr>
          <p:spPr bwMode="auto">
            <a:xfrm>
              <a:off x="20637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g</a:t>
              </a:r>
            </a:p>
          </p:txBody>
        </p:sp>
        <p:sp>
          <p:nvSpPr>
            <p:cNvPr id="43063" name="Text Box 50"/>
            <p:cNvSpPr txBox="1">
              <a:spLocks noChangeArrowheads="1"/>
            </p:cNvSpPr>
            <p:nvPr/>
          </p:nvSpPr>
          <p:spPr bwMode="auto">
            <a:xfrm>
              <a:off x="313690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h</a:t>
              </a:r>
            </a:p>
          </p:txBody>
        </p:sp>
        <p:sp>
          <p:nvSpPr>
            <p:cNvPr id="43064" name="Text Box 51"/>
            <p:cNvSpPr txBox="1">
              <a:spLocks noChangeArrowheads="1"/>
            </p:cNvSpPr>
            <p:nvPr/>
          </p:nvSpPr>
          <p:spPr bwMode="auto">
            <a:xfrm>
              <a:off x="35496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i</a:t>
              </a:r>
            </a:p>
          </p:txBody>
        </p:sp>
        <p:sp>
          <p:nvSpPr>
            <p:cNvPr id="43065" name="Text Box 52"/>
            <p:cNvSpPr txBox="1">
              <a:spLocks noChangeArrowheads="1"/>
            </p:cNvSpPr>
            <p:nvPr/>
          </p:nvSpPr>
          <p:spPr bwMode="auto">
            <a:xfrm>
              <a:off x="3714750" y="2438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j</a:t>
              </a:r>
            </a:p>
          </p:txBody>
        </p:sp>
        <p:sp>
          <p:nvSpPr>
            <p:cNvPr id="43066" name="Text Box 53"/>
            <p:cNvSpPr txBox="1">
              <a:spLocks noChangeArrowheads="1"/>
            </p:cNvSpPr>
            <p:nvPr/>
          </p:nvSpPr>
          <p:spPr bwMode="auto">
            <a:xfrm>
              <a:off x="48704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l</a:t>
              </a:r>
            </a:p>
          </p:txBody>
        </p:sp>
        <p:sp>
          <p:nvSpPr>
            <p:cNvPr id="43067" name="Text Box 54"/>
            <p:cNvSpPr txBox="1">
              <a:spLocks noChangeArrowheads="1"/>
            </p:cNvSpPr>
            <p:nvPr/>
          </p:nvSpPr>
          <p:spPr bwMode="auto">
            <a:xfrm>
              <a:off x="4292600" y="3048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k</a:t>
              </a:r>
            </a:p>
          </p:txBody>
        </p:sp>
        <p:sp>
          <p:nvSpPr>
            <p:cNvPr id="43068" name="Text Box 55"/>
            <p:cNvSpPr txBox="1">
              <a:spLocks noChangeArrowheads="1"/>
            </p:cNvSpPr>
            <p:nvPr/>
          </p:nvSpPr>
          <p:spPr bwMode="auto">
            <a:xfrm>
              <a:off x="7264400" y="17526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p</a:t>
              </a:r>
            </a:p>
          </p:txBody>
        </p:sp>
        <p:sp>
          <p:nvSpPr>
            <p:cNvPr id="43069" name="Text Box 56"/>
            <p:cNvSpPr txBox="1">
              <a:spLocks noChangeArrowheads="1"/>
            </p:cNvSpPr>
            <p:nvPr/>
          </p:nvSpPr>
          <p:spPr bwMode="auto">
            <a:xfrm>
              <a:off x="6191250" y="3200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o</a:t>
              </a:r>
            </a:p>
          </p:txBody>
        </p:sp>
        <p:sp>
          <p:nvSpPr>
            <p:cNvPr id="43070" name="Text Box 57"/>
            <p:cNvSpPr txBox="1">
              <a:spLocks noChangeArrowheads="1"/>
            </p:cNvSpPr>
            <p:nvPr/>
          </p:nvSpPr>
          <p:spPr bwMode="auto">
            <a:xfrm>
              <a:off x="5613400" y="25146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n</a:t>
              </a:r>
            </a:p>
          </p:txBody>
        </p:sp>
        <p:sp>
          <p:nvSpPr>
            <p:cNvPr id="43071" name="Text Box 58"/>
            <p:cNvSpPr txBox="1">
              <a:spLocks noChangeArrowheads="1"/>
            </p:cNvSpPr>
            <p:nvPr/>
          </p:nvSpPr>
          <p:spPr bwMode="auto">
            <a:xfrm>
              <a:off x="8172450" y="25146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s</a:t>
              </a:r>
            </a:p>
          </p:txBody>
        </p:sp>
        <p:sp>
          <p:nvSpPr>
            <p:cNvPr id="43072" name="Text Box 59"/>
            <p:cNvSpPr txBox="1">
              <a:spLocks noChangeArrowheads="1"/>
            </p:cNvSpPr>
            <p:nvPr/>
          </p:nvSpPr>
          <p:spPr bwMode="auto">
            <a:xfrm>
              <a:off x="767715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r</a:t>
              </a:r>
            </a:p>
          </p:txBody>
        </p:sp>
        <p:sp>
          <p:nvSpPr>
            <p:cNvPr id="43073" name="Text Box 60"/>
            <p:cNvSpPr txBox="1">
              <a:spLocks noChangeArrowheads="1"/>
            </p:cNvSpPr>
            <p:nvPr/>
          </p:nvSpPr>
          <p:spPr bwMode="auto">
            <a:xfrm>
              <a:off x="83375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t</a:t>
              </a:r>
            </a:p>
          </p:txBody>
        </p:sp>
        <p:sp>
          <p:nvSpPr>
            <p:cNvPr id="43074" name="Text Box 61"/>
            <p:cNvSpPr txBox="1">
              <a:spLocks noChangeArrowheads="1"/>
            </p:cNvSpPr>
            <p:nvPr/>
          </p:nvSpPr>
          <p:spPr bwMode="auto">
            <a:xfrm>
              <a:off x="875030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267200" y="1447800"/>
            <a:ext cx="54102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	What is the minimum number of nodes in an AVL tree?</a:t>
            </a:r>
          </a:p>
          <a:p>
            <a:pPr>
              <a:buFontTx/>
              <a:buNone/>
            </a:pPr>
            <a:r>
              <a:rPr lang="en-US" sz="2200" smtClean="0">
                <a:latin typeface="Calibri" charset="0"/>
              </a:rPr>
              <a:t>		minN(0) = 0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minN(1) = 1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minN(2) = 2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minN(3) = 4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...	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minN(h) = minN(h-1) + minN(h-2) + 1</a:t>
            </a:r>
          </a:p>
          <a:p>
            <a:pPr>
              <a:buFontTx/>
              <a:buNone/>
            </a:pPr>
            <a:endParaRPr lang="tr-TR" b="1" smtClean="0">
              <a:latin typeface="Calibri" charset="0"/>
            </a:endParaRPr>
          </a:p>
          <a:p>
            <a:pPr>
              <a:buFontTx/>
              <a:buNone/>
            </a:pPr>
            <a:r>
              <a:rPr lang="tr-TR" b="1" smtClean="0">
                <a:latin typeface="Calibri" charset="0"/>
              </a:rPr>
              <a:t>	</a:t>
            </a:r>
            <a:r>
              <a:rPr lang="tr-TR" b="1" smtClean="0">
                <a:solidFill>
                  <a:srgbClr val="0000FF"/>
                </a:solidFill>
                <a:latin typeface="Calibri" charset="0"/>
              </a:rPr>
              <a:t>Max height of an N-node AVL tree is less than 1.44 log N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6E4D30-3404-41E3-8A19-0FA30569C40D}" type="slidenum">
              <a:rPr lang="en-US" sz="800"/>
              <a:pPr/>
              <a:t>28</a:t>
            </a:fld>
            <a:endParaRPr lang="en-US" sz="800"/>
          </a:p>
        </p:txBody>
      </p:sp>
      <p:graphicFrame>
        <p:nvGraphicFramePr>
          <p:cNvPr id="67" name="Group 215"/>
          <p:cNvGraphicFramePr>
            <a:graphicFrameLocks noGrp="1"/>
          </p:cNvGraphicFramePr>
          <p:nvPr/>
        </p:nvGraphicFramePr>
        <p:xfrm>
          <a:off x="457200" y="990600"/>
          <a:ext cx="3505200" cy="5440363"/>
        </p:xfrm>
        <a:graphic>
          <a:graphicData uri="http://schemas.openxmlformats.org/drawingml/2006/table">
            <a:tbl>
              <a:tblPr/>
              <a:tblGrid>
                <a:gridCol w="533400"/>
                <a:gridCol w="1371600"/>
                <a:gridCol w="762000"/>
                <a:gridCol w="838200"/>
              </a:tblGrid>
              <a:tr h="1539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  <a:r>
                        <a:rPr kumimoji="0" 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minN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143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232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376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609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986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1.596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2.583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4.180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6.764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10.945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17.710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2.178.308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267.914.295</a:t>
                      </a:r>
                      <a:endParaRPr kumimoji="0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32.951.280.098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logN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2,81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3,58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4,32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5,04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5,75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6,46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7,16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7,86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8,55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9,25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9,95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10,64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11,33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12,03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12,72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13,42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14,11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21,05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28,00</a:t>
                      </a:r>
                      <a:endParaRPr kumimoji="0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34,94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 / logN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018778-0E06-4CFC-9260-92BDC92E3C0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An AVL tree is a binary search tree with a </a:t>
            </a:r>
            <a:r>
              <a:rPr lang="en-US" i="1" dirty="0">
                <a:ea typeface="+mn-ea"/>
              </a:rPr>
              <a:t>balance</a:t>
            </a:r>
            <a:r>
              <a:rPr lang="en-US" dirty="0">
                <a:ea typeface="+mn-ea"/>
              </a:rPr>
              <a:t> condition.</a:t>
            </a:r>
            <a:r>
              <a:rPr lang="en-US" dirty="0" smtClean="0">
                <a:ea typeface="+mn-ea"/>
              </a:rPr>
              <a:t> 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AVL is named for its inventors:  </a:t>
            </a:r>
            <a:r>
              <a:rPr lang="en-US" b="1" u="sng" dirty="0" err="1">
                <a:ea typeface="+mn-ea"/>
              </a:rPr>
              <a:t>A</a:t>
            </a:r>
            <a:r>
              <a:rPr lang="en-US" dirty="0" err="1">
                <a:ea typeface="+mn-ea"/>
              </a:rPr>
              <a:t>del’son-</a:t>
            </a:r>
            <a:r>
              <a:rPr lang="en-US" b="1" u="sng" dirty="0" err="1">
                <a:ea typeface="+mn-ea"/>
              </a:rPr>
              <a:t>V</a:t>
            </a:r>
            <a:r>
              <a:rPr lang="en-US" dirty="0" err="1">
                <a:ea typeface="+mn-ea"/>
              </a:rPr>
              <a:t>el’skii</a:t>
            </a:r>
            <a:r>
              <a:rPr lang="en-US" dirty="0">
                <a:ea typeface="+mn-ea"/>
              </a:rPr>
              <a:t> and </a:t>
            </a:r>
            <a:r>
              <a:rPr lang="en-US" b="1" u="sng" dirty="0" smtClean="0">
                <a:ea typeface="+mn-ea"/>
              </a:rPr>
              <a:t>L</a:t>
            </a:r>
            <a:r>
              <a:rPr lang="en-US" dirty="0" smtClean="0">
                <a:ea typeface="+mn-ea"/>
              </a:rPr>
              <a:t>andis</a:t>
            </a:r>
          </a:p>
          <a:p>
            <a:pPr lvl="7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AVL tree </a:t>
            </a:r>
            <a:r>
              <a:rPr lang="en-US" i="1" dirty="0">
                <a:ea typeface="+mn-ea"/>
              </a:rPr>
              <a:t>approximates</a:t>
            </a:r>
            <a:r>
              <a:rPr lang="en-US" dirty="0">
                <a:ea typeface="+mn-ea"/>
              </a:rPr>
              <a:t> the ideal tree (completely balanced tree)</a:t>
            </a:r>
            <a:r>
              <a:rPr lang="en-US" dirty="0" smtClean="0">
                <a:ea typeface="+mn-ea"/>
              </a:rPr>
              <a:t>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AVL Tree maintains a height close to the minimum.</a:t>
            </a:r>
            <a:endParaRPr lang="en-US" dirty="0" smtClean="0">
              <a:ea typeface="+mn-ea"/>
            </a:endParaRP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09938"/>
            <a:ext cx="70104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5532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	Definition</a:t>
            </a:r>
            <a:r>
              <a:rPr lang="en-US" i="1" smtClean="0">
                <a:latin typeface="Calibri" charset="0"/>
              </a:rPr>
              <a:t>: </a:t>
            </a:r>
          </a:p>
          <a:p>
            <a:pPr lvl="1">
              <a:buFontTx/>
              <a:buNone/>
            </a:pPr>
            <a:r>
              <a:rPr lang="en-US" sz="2400" i="1" smtClean="0">
                <a:latin typeface="Calibri" charset="0"/>
              </a:rPr>
              <a:t>	An AVL tree is a binary search tree such that for any node in the tree, the height of the left and right subtrees can differ by at most 1.</a:t>
            </a:r>
          </a:p>
        </p:txBody>
      </p:sp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DC8E64-065E-4A3D-80A7-4ECAB1448F5D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287463" cy="3381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An AVL tree</a:t>
            </a:r>
          </a:p>
        </p:txBody>
      </p:sp>
      <p:sp>
        <p:nvSpPr>
          <p:cNvPr id="19465" name="Text Box 5"/>
          <p:cNvSpPr txBox="1">
            <a:spLocks noChangeArrowheads="1"/>
          </p:cNvSpPr>
          <p:nvPr/>
        </p:nvSpPr>
        <p:spPr bwMode="auto">
          <a:xfrm>
            <a:off x="6705600" y="5334000"/>
            <a:ext cx="1828800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NOT an AVL tree </a:t>
            </a:r>
          </a:p>
          <a:p>
            <a:r>
              <a:rPr lang="en-US" sz="1600" b="1">
                <a:solidFill>
                  <a:srgbClr val="0000FF"/>
                </a:solidFill>
              </a:rPr>
              <a:t>(unbalanced nodes are darkened)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1066800"/>
            <a:ext cx="33035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8"/>
          <p:cNvSpPr>
            <a:spLocks noChangeShapeType="1"/>
          </p:cNvSpPr>
          <p:nvPr/>
        </p:nvSpPr>
        <p:spPr bwMode="auto">
          <a:xfrm>
            <a:off x="381000" y="31242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000"/>
            <a:ext cx="92202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The depth of a typical node in an AVL tree is very close to the optimal </a:t>
            </a:r>
            <a:r>
              <a:rPr lang="en-US" i="1" dirty="0" smtClean="0">
                <a:ea typeface="+mn-ea"/>
              </a:rPr>
              <a:t>log</a:t>
            </a:r>
            <a:r>
              <a:rPr lang="en-US" i="1" baseline="-25000" dirty="0" smtClean="0">
                <a:ea typeface="+mn-ea"/>
              </a:rPr>
              <a:t>2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Consequently, all searching operations in an AVL tree have logarithmic worst-case bounds.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An update (insert or delete) in an AVL tree could destroy the balance.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a typeface="+mn-ea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ea typeface="+mn-ea"/>
                <a:sym typeface="Wingdings" charset="2"/>
              </a:rPr>
              <a:t></a:t>
            </a:r>
            <a:r>
              <a:rPr lang="en-US" b="1" dirty="0" smtClean="0">
                <a:solidFill>
                  <a:srgbClr val="0000FF"/>
                </a:solidFill>
                <a:ea typeface="+mn-ea"/>
                <a:sym typeface="Wingdings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	It must then be rebalanced before the operation can be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ea typeface="+mn-ea"/>
              </a:rPr>
              <a:t>		considered complete.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8ADF3B-D4B3-474A-B00B-BEEF749E7E09}" type="slidenum">
              <a:rPr lang="en-US" sz="800"/>
              <a:pPr/>
              <a:t>5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AVL Tree -- Insertions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Insert is the same as </a:t>
            </a:r>
            <a:r>
              <a:rPr lang="tr-TR" b="1" smtClean="0">
                <a:latin typeface="Calibri" charset="0"/>
              </a:rPr>
              <a:t>Binary Search Tree </a:t>
            </a:r>
            <a:r>
              <a:rPr lang="tr-TR" smtClean="0">
                <a:latin typeface="Calibri" charset="0"/>
              </a:rPr>
              <a:t>insertion</a:t>
            </a:r>
          </a:p>
          <a:p>
            <a:endParaRPr lang="tr-TR" smtClean="0">
              <a:latin typeface="Calibri" charset="0"/>
            </a:endParaRPr>
          </a:p>
          <a:p>
            <a:r>
              <a:rPr lang="tr-TR" smtClean="0">
                <a:latin typeface="Calibri" charset="0"/>
              </a:rPr>
              <a:t>Then, starting from the insertion point, check for balance at each node</a:t>
            </a:r>
          </a:p>
          <a:p>
            <a:endParaRPr lang="tr-TR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It is enough to perform </a:t>
            </a:r>
            <a:r>
              <a:rPr lang="tr-TR" smtClean="0">
                <a:latin typeface="Calibri" charset="0"/>
              </a:rPr>
              <a:t>correction “rotation” </a:t>
            </a:r>
            <a:r>
              <a:rPr lang="en-US" smtClean="0">
                <a:latin typeface="Calibri" charset="0"/>
              </a:rPr>
              <a:t>only </a:t>
            </a:r>
            <a:r>
              <a:rPr lang="en-US" b="1" smtClean="0">
                <a:latin typeface="Calibri" charset="0"/>
              </a:rPr>
              <a:t>at the first node</a:t>
            </a:r>
            <a:r>
              <a:rPr lang="tr-TR" b="1" smtClean="0">
                <a:latin typeface="Calibri" charset="0"/>
              </a:rPr>
              <a:t> </a:t>
            </a:r>
            <a:r>
              <a:rPr lang="tr-TR" smtClean="0">
                <a:latin typeface="Calibri" charset="0"/>
              </a:rPr>
              <a:t>w</a:t>
            </a:r>
            <a:r>
              <a:rPr lang="en-US" smtClean="0">
                <a:latin typeface="Calibri" charset="0"/>
              </a:rPr>
              <a:t>here imbalance occurs</a:t>
            </a:r>
            <a:endParaRPr lang="tr-TR" smtClean="0">
              <a:latin typeface="Calibri" charset="0"/>
            </a:endParaRPr>
          </a:p>
          <a:p>
            <a:pPr lvl="1"/>
            <a:r>
              <a:rPr lang="en-US" smtClean="0">
                <a:latin typeface="Calibri" charset="0"/>
              </a:rPr>
              <a:t>On the path from the inserted node to the root.</a:t>
            </a:r>
            <a:endParaRPr lang="en-US" u="sng" smtClean="0">
              <a:latin typeface="Calibri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58C4A-9862-41AA-95D2-414EA4270D61}" type="slidenum">
              <a:rPr lang="en-US" sz="800"/>
              <a:pPr/>
              <a:t>6</a:t>
            </a:fld>
            <a:endParaRPr 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AVL -- Insertions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An AVL violation might occur in four possible cases:</a:t>
            </a:r>
          </a:p>
          <a:p>
            <a:pPr>
              <a:buFontTx/>
              <a:buNone/>
            </a:pPr>
            <a:endParaRPr lang="tr-TR" smtClean="0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left subtree of left child of node </a:t>
            </a:r>
            <a:r>
              <a:rPr lang="tr-TR" i="1" smtClean="0">
                <a:latin typeface="Calibri" charset="0"/>
              </a:rPr>
              <a:t>n</a:t>
            </a:r>
            <a:endParaRPr lang="tr-TR" smtClean="0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right subtree of left child of node </a:t>
            </a:r>
            <a:r>
              <a:rPr lang="tr-TR" i="1" smtClean="0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left subtree of right child of node </a:t>
            </a:r>
            <a:r>
              <a:rPr lang="tr-TR" i="1" smtClean="0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right subtree of right child of node </a:t>
            </a:r>
            <a:r>
              <a:rPr lang="tr-TR" i="1" smtClean="0">
                <a:latin typeface="Calibri" charset="0"/>
              </a:rPr>
              <a:t>n</a:t>
            </a:r>
            <a:endParaRPr lang="tr-TR" smtClean="0">
              <a:latin typeface="Calibri" charset="0"/>
            </a:endParaRPr>
          </a:p>
          <a:p>
            <a:pPr>
              <a:buFontTx/>
              <a:buAutoNum type="arabicParenR"/>
            </a:pPr>
            <a:endParaRPr lang="tr-TR" smtClean="0">
              <a:latin typeface="Calibri" charset="0"/>
            </a:endParaRPr>
          </a:p>
          <a:p>
            <a:r>
              <a:rPr lang="tr-TR" smtClean="0">
                <a:latin typeface="Calibri" charset="0"/>
              </a:rPr>
              <a:t>(1) and (4) are mirror cases</a:t>
            </a:r>
          </a:p>
          <a:p>
            <a:r>
              <a:rPr lang="tr-TR" smtClean="0">
                <a:latin typeface="Calibri" charset="0"/>
              </a:rPr>
              <a:t>(2) and (3) are mirror cases</a:t>
            </a:r>
          </a:p>
          <a:p>
            <a:endParaRPr lang="tr-TR" smtClean="0">
              <a:latin typeface="Calibri" charset="0"/>
            </a:endParaRPr>
          </a:p>
          <a:p>
            <a:r>
              <a:rPr lang="tr-TR" smtClean="0">
                <a:latin typeface="Calibri" charset="0"/>
              </a:rPr>
              <a:t>If insertion occurs “</a:t>
            </a:r>
            <a:r>
              <a:rPr lang="tr-TR" b="1" smtClean="0">
                <a:latin typeface="Calibri" charset="0"/>
              </a:rPr>
              <a:t>outside</a:t>
            </a:r>
            <a:r>
              <a:rPr lang="tr-TR" smtClean="0">
                <a:latin typeface="Calibri" charset="0"/>
              </a:rPr>
              <a:t>” (1 &amp; 4), then perform </a:t>
            </a:r>
            <a:r>
              <a:rPr lang="tr-TR" b="1" smtClean="0">
                <a:latin typeface="Calibri" charset="0"/>
              </a:rPr>
              <a:t>single rotation</a:t>
            </a:r>
            <a:r>
              <a:rPr lang="tr-TR" smtClean="0">
                <a:latin typeface="Calibri" charset="0"/>
              </a:rPr>
              <a:t>.</a:t>
            </a:r>
          </a:p>
          <a:p>
            <a:r>
              <a:rPr lang="tr-TR" smtClean="0">
                <a:latin typeface="Calibri" charset="0"/>
              </a:rPr>
              <a:t>If insertion occurs “</a:t>
            </a:r>
            <a:r>
              <a:rPr lang="tr-TR" b="1" smtClean="0">
                <a:latin typeface="Calibri" charset="0"/>
              </a:rPr>
              <a:t>inside</a:t>
            </a:r>
            <a:r>
              <a:rPr lang="tr-TR" smtClean="0">
                <a:latin typeface="Calibri" charset="0"/>
              </a:rPr>
              <a:t>” (2 &amp; 3), then perform </a:t>
            </a:r>
            <a:r>
              <a:rPr lang="tr-TR" b="1" smtClean="0">
                <a:latin typeface="Calibri" charset="0"/>
              </a:rPr>
              <a:t>double rotation.</a:t>
            </a:r>
          </a:p>
          <a:p>
            <a:endParaRPr lang="tr-TR" smtClean="0">
              <a:latin typeface="Calibri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E6AB8A-7DCA-4D59-A5B1-04892CF3572A}" type="slidenum">
              <a:rPr lang="en-US" sz="800"/>
              <a:pPr/>
              <a:t>7</a:t>
            </a:fld>
            <a:endParaRPr 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A1CE24-8A08-4553-AB29-5DD91F9212B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Balance Operations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mtClean="0">
                <a:latin typeface="Calibri" charset="0"/>
              </a:rPr>
              <a:t>Balance is restored by tree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</a:rPr>
              <a:t>rotations</a:t>
            </a:r>
            <a:r>
              <a:rPr lang="en-US" smtClean="0">
                <a:latin typeface="Calibri" charset="0"/>
              </a:rPr>
              <a:t>.</a:t>
            </a:r>
          </a:p>
          <a:p>
            <a:pPr marL="457200" indent="-457200"/>
            <a:endParaRPr lang="tr-TR" smtClean="0">
              <a:latin typeface="Calibri" charset="0"/>
            </a:endParaRPr>
          </a:p>
          <a:p>
            <a:pPr marL="457200" indent="-457200"/>
            <a:r>
              <a:rPr lang="en-US" smtClean="0">
                <a:latin typeface="Calibri" charset="0"/>
              </a:rPr>
              <a:t>There are four different cases for rotations: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Single Right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Single 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Double Right-Left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Double Left-Right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8FA88-4668-496C-8917-23AAD69222A1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Single Rotation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 single rotation switches the roles of the parent and</a:t>
            </a:r>
            <a:r>
              <a:rPr lang="en-US" dirty="0" smtClean="0">
                <a:ea typeface="+mn-ea"/>
              </a:rPr>
              <a:t> the child </a:t>
            </a:r>
            <a:r>
              <a:rPr lang="en-US" dirty="0">
                <a:ea typeface="+mn-ea"/>
              </a:rPr>
              <a:t>while maintaining the search order</a:t>
            </a:r>
            <a:r>
              <a:rPr lang="en-US" dirty="0" smtClean="0">
                <a:ea typeface="+mn-ea"/>
              </a:rPr>
              <a:t>.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We rotate between a node and its child (left or right). 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/>
              <a:t>Child </a:t>
            </a:r>
            <a:r>
              <a:rPr lang="en-US" dirty="0"/>
              <a:t>becomes </a:t>
            </a:r>
            <a:r>
              <a:rPr lang="en-US" dirty="0" smtClean="0"/>
              <a:t>parent</a:t>
            </a:r>
          </a:p>
          <a:p>
            <a:pPr lvl="1">
              <a:defRPr/>
            </a:pPr>
            <a:r>
              <a:rPr lang="en-US" dirty="0"/>
              <a:t>Parent becomes right child in</a:t>
            </a:r>
            <a:r>
              <a:rPr lang="en-US" dirty="0" smtClean="0"/>
              <a:t> Case 1 (single right rotation)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Parent becomes left child </a:t>
            </a:r>
            <a:r>
              <a:rPr lang="en-US" dirty="0"/>
              <a:t>in</a:t>
            </a:r>
            <a:r>
              <a:rPr lang="en-US" dirty="0" smtClean="0"/>
              <a:t> Case 2 (single left rotation)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The result is a binary search tree that satisfies the AVL property.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1667</Words>
  <Application>Microsoft Office PowerPoint</Application>
  <PresentationFormat>A4 Paper (210x297 mm)</PresentationFormat>
  <Paragraphs>492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Bitmap Image</vt:lpstr>
      <vt:lpstr>AVL Trees</vt:lpstr>
      <vt:lpstr>Balanced Search Trees</vt:lpstr>
      <vt:lpstr>AVL Trees</vt:lpstr>
      <vt:lpstr>AVL Trees</vt:lpstr>
      <vt:lpstr>AVL Trees -- Properties</vt:lpstr>
      <vt:lpstr>AVL Tree -- Insertions</vt:lpstr>
      <vt:lpstr>AVL -- Insertions</vt:lpstr>
      <vt:lpstr>AVL Trees -- Balance Operations</vt:lpstr>
      <vt:lpstr>AVL Trees -- Single Rotation</vt:lpstr>
      <vt:lpstr>Case 1 -- Single Right Rotation</vt:lpstr>
      <vt:lpstr>Case 1 -- Single Right Rotation</vt:lpstr>
      <vt:lpstr>Case 2 – Single Left Rotation</vt:lpstr>
      <vt:lpstr>Case 3 -- Double Right-Left Rotation </vt:lpstr>
      <vt:lpstr>Case 4 -- Double Left-Right Rotation</vt:lpstr>
      <vt:lpstr>Case 4 -- Double Left-Right Rotation</vt:lpstr>
      <vt:lpstr>AVL Trees -- Insertion</vt:lpstr>
      <vt:lpstr>AVL Trees -- Insertion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Analysis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Selim Aksoy</cp:lastModifiedBy>
  <cp:revision>610</cp:revision>
  <cp:lastPrinted>1999-09-09T03:15:50Z</cp:lastPrinted>
  <dcterms:created xsi:type="dcterms:W3CDTF">2011-03-25T08:29:30Z</dcterms:created>
  <dcterms:modified xsi:type="dcterms:W3CDTF">2017-02-01T12:33:22Z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