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67" r:id="rId2"/>
    <p:sldId id="400" r:id="rId3"/>
    <p:sldId id="276" r:id="rId4"/>
    <p:sldId id="401" r:id="rId5"/>
    <p:sldId id="402" r:id="rId6"/>
    <p:sldId id="280" r:id="rId7"/>
    <p:sldId id="281" r:id="rId8"/>
    <p:sldId id="403" r:id="rId9"/>
    <p:sldId id="404" r:id="rId10"/>
    <p:sldId id="410" r:id="rId11"/>
    <p:sldId id="412" r:id="rId12"/>
    <p:sldId id="413" r:id="rId13"/>
    <p:sldId id="414" r:id="rId14"/>
    <p:sldId id="416" r:id="rId15"/>
    <p:sldId id="417" r:id="rId16"/>
    <p:sldId id="418" r:id="rId17"/>
    <p:sldId id="294" r:id="rId18"/>
    <p:sldId id="427" r:id="rId19"/>
    <p:sldId id="428" r:id="rId20"/>
    <p:sldId id="430" r:id="rId21"/>
    <p:sldId id="437" r:id="rId22"/>
    <p:sldId id="438" r:id="rId23"/>
    <p:sldId id="439" r:id="rId24"/>
    <p:sldId id="441" r:id="rId25"/>
    <p:sldId id="442" r:id="rId26"/>
    <p:sldId id="307" r:id="rId27"/>
    <p:sldId id="308" r:id="rId28"/>
    <p:sldId id="309" r:id="rId29"/>
    <p:sldId id="311" r:id="rId30"/>
    <p:sldId id="443" r:id="rId31"/>
    <p:sldId id="444" r:id="rId32"/>
    <p:sldId id="447" r:id="rId33"/>
    <p:sldId id="448" r:id="rId34"/>
    <p:sldId id="449" r:id="rId35"/>
    <p:sldId id="450" r:id="rId36"/>
    <p:sldId id="451" r:id="rId37"/>
    <p:sldId id="452" r:id="rId38"/>
    <p:sldId id="320" r:id="rId39"/>
    <p:sldId id="454" r:id="rId40"/>
    <p:sldId id="455" r:id="rId41"/>
    <p:sldId id="456" r:id="rId42"/>
    <p:sldId id="324" r:id="rId43"/>
    <p:sldId id="326" r:id="rId44"/>
    <p:sldId id="458" r:id="rId45"/>
    <p:sldId id="351" r:id="rId46"/>
    <p:sldId id="459" r:id="rId47"/>
    <p:sldId id="460" r:id="rId48"/>
    <p:sldId id="461" r:id="rId49"/>
    <p:sldId id="462" r:id="rId50"/>
    <p:sldId id="463" r:id="rId51"/>
    <p:sldId id="465" r:id="rId52"/>
    <p:sldId id="466" r:id="rId53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0" y="-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20DD318-F34C-0A46-AF82-39AEDCB4FB32}" type="datetime1">
              <a:rPr lang="en-US"/>
              <a:pPr>
                <a:defRPr/>
              </a:pPr>
              <a:t>2017-02-01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F006C2C-92A5-1244-AED6-6A000DA8F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5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88B9BB9-A829-6247-9781-80DAD46FB642}" type="datetime1">
              <a:rPr lang="en-US"/>
              <a:pPr>
                <a:defRPr/>
              </a:pPr>
              <a:t>2017-02-01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03986A9-3CBB-5B42-B419-1D3110DE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961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4C31E-FC64-2F41-8404-6FE608735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26CB-0226-6949-B4F2-31317E535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A3646-C180-A149-84B5-FC2AE404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83CC-CCFD-A14D-B808-D03B5BED5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B95A-9A7B-DA44-BA63-95CD18F1E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4337-9177-7D48-8873-6D6AACA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ADF7-DF39-4F43-A0A0-0BF9BCC68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1D142-47CA-2245-9C5B-63C2CDD7E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AF75-0D5B-F246-98FF-7DA8B7CFE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9B54A-ECF8-BB4F-862A-B14C377A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E6EA-1CC4-484A-88FD-0135D8244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4F2C6-621C-2F4B-B202-AD885CAE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220C759-F3CD-A44A-9B78-BA5BA2989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2-3 Trees &amp; Red-Black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4C31E-FC64-2F41-8404-6FE608735C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414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74A82-BFBB-0A4A-8EFA-8712EDEAF410}" type="slidenum">
              <a:rPr lang="en-US">
                <a:ea typeface="ＭＳ Ｐゴシック" charset="-128"/>
                <a:cs typeface="ＭＳ Ｐゴシック" charset="-128"/>
              </a:rPr>
              <a:pPr/>
              <a:t>10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38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371600" y="2819400"/>
            <a:ext cx="13716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38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572000" y="1143000"/>
            <a:ext cx="4660900" cy="2209800"/>
            <a:chOff x="4572000" y="1676400"/>
            <a:chExt cx="4660900" cy="2209800"/>
          </a:xfrm>
        </p:grpSpPr>
        <p:grpSp>
          <p:nvGrpSpPr>
            <p:cNvPr id="51220" name="Group 30"/>
            <p:cNvGrpSpPr>
              <a:grpSpLocks/>
            </p:cNvGrpSpPr>
            <p:nvPr/>
          </p:nvGrpSpPr>
          <p:grpSpPr bwMode="auto">
            <a:xfrm>
              <a:off x="5181600" y="1676400"/>
              <a:ext cx="4051300" cy="2209800"/>
              <a:chOff x="5181600" y="1676400"/>
              <a:chExt cx="4051300" cy="2209800"/>
            </a:xfrm>
          </p:grpSpPr>
          <p:pic>
            <p:nvPicPr>
              <p:cNvPr id="51222" name="Picture 28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181600" y="1676400"/>
                <a:ext cx="405130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23" name="Rectangle 29"/>
              <p:cNvSpPr>
                <a:spLocks noChangeArrowheads="1"/>
              </p:cNvSpPr>
              <p:nvPr/>
            </p:nvSpPr>
            <p:spPr bwMode="auto">
              <a:xfrm>
                <a:off x="5867400" y="1676400"/>
                <a:ext cx="533400" cy="4572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51221" name="Right Arrow 26"/>
            <p:cNvSpPr>
              <a:spLocks noChangeArrowheads="1"/>
            </p:cNvSpPr>
            <p:nvPr/>
          </p:nvSpPr>
          <p:spPr bwMode="auto">
            <a:xfrm>
              <a:off x="4572000" y="22860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7239000" y="4648200"/>
            <a:ext cx="2057400" cy="11080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Insertion into   a 3-node causes it to divide</a:t>
            </a:r>
          </a:p>
        </p:txBody>
      </p:sp>
      <p:grpSp>
        <p:nvGrpSpPr>
          <p:cNvPr id="51213" name="Group 39"/>
          <p:cNvGrpSpPr>
            <a:grpSpLocks/>
          </p:cNvGrpSpPr>
          <p:nvPr/>
        </p:nvGrpSpPr>
        <p:grpSpPr bwMode="auto">
          <a:xfrm>
            <a:off x="457200" y="4800600"/>
            <a:ext cx="4724400" cy="1524000"/>
            <a:chOff x="4800600" y="3886200"/>
            <a:chExt cx="4724400" cy="1524000"/>
          </a:xfrm>
        </p:grpSpPr>
        <p:sp>
          <p:nvSpPr>
            <p:cNvPr id="51214" name="Rectangle 38"/>
            <p:cNvSpPr>
              <a:spLocks noChangeArrowheads="1"/>
            </p:cNvSpPr>
            <p:nvPr/>
          </p:nvSpPr>
          <p:spPr bwMode="auto">
            <a:xfrm>
              <a:off x="4800600" y="3886200"/>
              <a:ext cx="4724400" cy="1524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51215" name="Group 37"/>
            <p:cNvGrpSpPr>
              <a:grpSpLocks/>
            </p:cNvGrpSpPr>
            <p:nvPr/>
          </p:nvGrpSpPr>
          <p:grpSpPr bwMode="auto">
            <a:xfrm>
              <a:off x="4876800" y="4114800"/>
              <a:ext cx="4468641" cy="1143000"/>
              <a:chOff x="4876800" y="4495800"/>
              <a:chExt cx="4468641" cy="1143000"/>
            </a:xfrm>
          </p:grpSpPr>
          <p:pic>
            <p:nvPicPr>
              <p:cNvPr id="51216" name="Picture 32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31875" y="4495800"/>
                <a:ext cx="4413566" cy="11430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</p:pic>
          <p:sp>
            <p:nvSpPr>
              <p:cNvPr id="51217" name="Rectangle 33"/>
              <p:cNvSpPr>
                <a:spLocks noChangeArrowheads="1"/>
              </p:cNvSpPr>
              <p:nvPr/>
            </p:nvSpPr>
            <p:spPr bwMode="auto">
              <a:xfrm>
                <a:off x="7211841" y="4572000"/>
                <a:ext cx="685800" cy="6858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cxnSp>
            <p:nvCxnSpPr>
              <p:cNvPr id="51218" name="Straight Arrow Connector 35"/>
              <p:cNvCxnSpPr>
                <a:cxnSpLocks noChangeShapeType="1"/>
              </p:cNvCxnSpPr>
              <p:nvPr/>
            </p:nvCxnSpPr>
            <p:spPr bwMode="auto">
              <a:xfrm>
                <a:off x="6553200" y="46482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1219" name="Rectangle 36"/>
              <p:cNvSpPr>
                <a:spLocks noChangeArrowheads="1"/>
              </p:cNvSpPr>
              <p:nvPr/>
            </p:nvSpPr>
            <p:spPr bwMode="auto">
              <a:xfrm>
                <a:off x="4876800" y="44958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8315C-9D8C-164F-A5A7-1637B1EF0170}" type="slidenum">
              <a:rPr lang="en-US">
                <a:ea typeface="ＭＳ Ｐゴシック" charset="-128"/>
                <a:cs typeface="ＭＳ Ｐゴシック" charset="-128"/>
              </a:rPr>
              <a:pPr/>
              <a:t>11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2230" name="Group 30"/>
          <p:cNvGrpSpPr>
            <a:grpSpLocks/>
          </p:cNvGrpSpPr>
          <p:nvPr/>
        </p:nvGrpSpPr>
        <p:grpSpPr bwMode="auto">
          <a:xfrm>
            <a:off x="228600" y="1143000"/>
            <a:ext cx="4051300" cy="2209800"/>
            <a:chOff x="5181600" y="1676400"/>
            <a:chExt cx="4051300" cy="2209800"/>
          </a:xfrm>
        </p:grpSpPr>
        <p:pic>
          <p:nvPicPr>
            <p:cNvPr id="52239" name="Picture 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1600" y="1676400"/>
              <a:ext cx="40513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0" name="Rectangle 23"/>
            <p:cNvSpPr>
              <a:spLocks noChangeArrowheads="1"/>
            </p:cNvSpPr>
            <p:nvPr/>
          </p:nvSpPr>
          <p:spPr bwMode="auto">
            <a:xfrm>
              <a:off x="5867400" y="1676400"/>
              <a:ext cx="533400" cy="4572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1219200"/>
            <a:ext cx="5105400" cy="4572000"/>
            <a:chOff x="4572000" y="1219200"/>
            <a:chExt cx="5105399" cy="4572000"/>
          </a:xfrm>
        </p:grpSpPr>
        <p:sp>
          <p:nvSpPr>
            <p:cNvPr id="23" name="TextBox 22"/>
            <p:cNvSpPr txBox="1"/>
            <p:nvPr/>
          </p:nvSpPr>
          <p:spPr>
            <a:xfrm>
              <a:off x="7238999" y="4648200"/>
              <a:ext cx="1752600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2236" name="Group 29"/>
            <p:cNvGrpSpPr>
              <a:grpSpLocks/>
            </p:cNvGrpSpPr>
            <p:nvPr/>
          </p:nvGrpSpPr>
          <p:grpSpPr bwMode="auto">
            <a:xfrm>
              <a:off x="4572000" y="1219200"/>
              <a:ext cx="5105399" cy="2051050"/>
              <a:chOff x="4572000" y="1219200"/>
              <a:chExt cx="5105399" cy="2051050"/>
            </a:xfrm>
          </p:grpSpPr>
          <p:pic>
            <p:nvPicPr>
              <p:cNvPr id="52237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74558" y="1219200"/>
                <a:ext cx="4402841" cy="205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238" name="Right Arrow 26"/>
              <p:cNvSpPr>
                <a:spLocks noChangeArrowheads="1"/>
              </p:cNvSpPr>
              <p:nvPr/>
            </p:nvSpPr>
            <p:spPr bwMode="auto">
              <a:xfrm>
                <a:off x="4572000" y="19812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37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57200" y="4572000"/>
            <a:ext cx="8991600" cy="2057400"/>
            <a:chOff x="457200" y="4572000"/>
            <a:chExt cx="8991600" cy="2057400"/>
          </a:xfrm>
        </p:grpSpPr>
        <p:grpSp>
          <p:nvGrpSpPr>
            <p:cNvPr id="31" name="Group 30"/>
            <p:cNvGrpSpPr/>
            <p:nvPr/>
          </p:nvGrpSpPr>
          <p:grpSpPr>
            <a:xfrm>
              <a:off x="457200" y="4572000"/>
              <a:ext cx="8991600" cy="2057400"/>
              <a:chOff x="457200" y="4572000"/>
              <a:chExt cx="8991600" cy="2057400"/>
            </a:xfrm>
          </p:grpSpPr>
          <p:sp>
            <p:nvSpPr>
              <p:cNvPr id="53259" name="Rectangle 40"/>
              <p:cNvSpPr>
                <a:spLocks noChangeArrowheads="1"/>
              </p:cNvSpPr>
              <p:nvPr/>
            </p:nvSpPr>
            <p:spPr bwMode="auto">
              <a:xfrm>
                <a:off x="457200" y="4572000"/>
                <a:ext cx="8991600" cy="20574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53260" name="Picture 4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29400" y="4598605"/>
                <a:ext cx="2743200" cy="187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1" name="Picture 4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33400" y="4648200"/>
                <a:ext cx="22860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2" name="Picture 43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464859" y="4648200"/>
                <a:ext cx="2402541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266" name="Straight Arrow Connector 47"/>
              <p:cNvCxnSpPr>
                <a:cxnSpLocks noChangeShapeType="1"/>
              </p:cNvCxnSpPr>
              <p:nvPr/>
            </p:nvCxnSpPr>
            <p:spPr bwMode="auto">
              <a:xfrm>
                <a:off x="28194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267" name="Straight Arrow Connector 48"/>
              <p:cNvCxnSpPr>
                <a:cxnSpLocks noChangeShapeType="1"/>
              </p:cNvCxnSpPr>
              <p:nvPr/>
            </p:nvCxnSpPr>
            <p:spPr bwMode="auto">
              <a:xfrm>
                <a:off x="57150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3" name="Rectangle 32"/>
            <p:cNvSpPr/>
            <p:nvPr/>
          </p:nvSpPr>
          <p:spPr bwMode="auto">
            <a:xfrm>
              <a:off x="1066800" y="4648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32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36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36</a:t>
            </a:r>
          </a:p>
        </p:txBody>
      </p:sp>
      <p:pic>
        <p:nvPicPr>
          <p:cNvPr id="5325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52400" y="1143000"/>
            <a:ext cx="4402138" cy="2051050"/>
          </a:xfrm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572000" y="1066800"/>
            <a:ext cx="5189538" cy="2209800"/>
            <a:chOff x="4572000" y="1066800"/>
            <a:chExt cx="5189899" cy="2209800"/>
          </a:xfrm>
        </p:grpSpPr>
        <p:pic>
          <p:nvPicPr>
            <p:cNvPr id="53268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07937" y="1066800"/>
              <a:ext cx="4353962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9" name="Rectangle 25"/>
            <p:cNvSpPr>
              <a:spLocks noChangeArrowheads="1"/>
            </p:cNvSpPr>
            <p:nvPr/>
          </p:nvSpPr>
          <p:spPr bwMode="auto">
            <a:xfrm>
              <a:off x="6477000" y="1066800"/>
              <a:ext cx="5334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3270" name="Right Arrow 37"/>
            <p:cNvSpPr>
              <a:spLocks noChangeArrowheads="1"/>
            </p:cNvSpPr>
            <p:nvPr/>
          </p:nvSpPr>
          <p:spPr bwMode="auto">
            <a:xfrm>
              <a:off x="4572000" y="19812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43000" y="2743200"/>
            <a:ext cx="1219200" cy="5334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3" name="Rectangle 44"/>
          <p:cNvSpPr>
            <a:spLocks noChangeArrowheads="1"/>
          </p:cNvSpPr>
          <p:nvPr/>
        </p:nvSpPr>
        <p:spPr bwMode="auto">
          <a:xfrm>
            <a:off x="7162800" y="4648200"/>
            <a:ext cx="3810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4" name="Rectangle 45"/>
          <p:cNvSpPr>
            <a:spLocks noChangeArrowheads="1"/>
          </p:cNvSpPr>
          <p:nvPr/>
        </p:nvSpPr>
        <p:spPr bwMode="auto">
          <a:xfrm>
            <a:off x="4074459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990600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42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304800" y="4719638"/>
            <a:ext cx="3200400" cy="46196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35, 34, 33</a:t>
            </a:r>
          </a:p>
        </p:txBody>
      </p:sp>
      <p:pic>
        <p:nvPicPr>
          <p:cNvPr id="54278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8" y="2052638"/>
            <a:ext cx="39735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Rectangle 25"/>
          <p:cNvSpPr>
            <a:spLocks noChangeArrowheads="1"/>
          </p:cNvSpPr>
          <p:nvPr/>
        </p:nvSpPr>
        <p:spPr bwMode="auto">
          <a:xfrm>
            <a:off x="1219200" y="2052638"/>
            <a:ext cx="5334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5428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2205038"/>
            <a:ext cx="4713288" cy="1828800"/>
          </a:xfrm>
        </p:spPr>
      </p:pic>
      <p:sp>
        <p:nvSpPr>
          <p:cNvPr id="54281" name="Right Arrow 37"/>
          <p:cNvSpPr>
            <a:spLocks noChangeArrowheads="1"/>
          </p:cNvSpPr>
          <p:nvPr/>
        </p:nvSpPr>
        <p:spPr bwMode="auto">
          <a:xfrm>
            <a:off x="4572000" y="2814638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810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 leaf in a 2-3 tree</a:t>
            </a: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A5EA6-5715-9E4F-82CE-16643A85C9AD}" type="slidenum">
              <a:rPr lang="en-US">
                <a:ea typeface="ＭＳ Ｐゴシック" charset="-128"/>
                <a:cs typeface="ＭＳ Ｐゴシック" charset="-128"/>
              </a:rPr>
              <a:pPr/>
              <a:t>14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5303" name="Group 30"/>
          <p:cNvGrpSpPr>
            <a:grpSpLocks/>
          </p:cNvGrpSpPr>
          <p:nvPr/>
        </p:nvGrpSpPr>
        <p:grpSpPr bwMode="auto">
          <a:xfrm>
            <a:off x="1066800" y="1828800"/>
            <a:ext cx="8001000" cy="4191000"/>
            <a:chOff x="1066800" y="1524000"/>
            <a:chExt cx="8001000" cy="4191000"/>
          </a:xfrm>
        </p:grpSpPr>
        <p:pic>
          <p:nvPicPr>
            <p:cNvPr id="5530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6123" y="1600200"/>
              <a:ext cx="7733077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5" name="Rectangle 10"/>
            <p:cNvSpPr>
              <a:spLocks noChangeArrowheads="1"/>
            </p:cNvSpPr>
            <p:nvPr/>
          </p:nvSpPr>
          <p:spPr bwMode="auto">
            <a:xfrm>
              <a:off x="10668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6" name="Right Arrow 16"/>
            <p:cNvSpPr>
              <a:spLocks noChangeArrowheads="1"/>
            </p:cNvSpPr>
            <p:nvPr/>
          </p:nvSpPr>
          <p:spPr bwMode="auto">
            <a:xfrm>
              <a:off x="4648200" y="21336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066800" y="3962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8" name="Right Arrow 26"/>
            <p:cNvSpPr>
              <a:spLocks noChangeArrowheads="1"/>
            </p:cNvSpPr>
            <p:nvPr/>
          </p:nvSpPr>
          <p:spPr bwMode="auto">
            <a:xfrm>
              <a:off x="46482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9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an internal node in a 2-3 tree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CD162-B216-FF4B-84F3-EFC4ED701DB6}" type="slidenum">
              <a:rPr lang="en-US">
                <a:ea typeface="ＭＳ Ｐゴシック" charset="-128"/>
                <a:cs typeface="ＭＳ Ｐゴシック" charset="-128"/>
              </a:rPr>
              <a:pPr/>
              <a:t>15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6327" name="Group 15"/>
          <p:cNvGrpSpPr>
            <a:grpSpLocks/>
          </p:cNvGrpSpPr>
          <p:nvPr/>
        </p:nvGrpSpPr>
        <p:grpSpPr bwMode="auto">
          <a:xfrm>
            <a:off x="1143000" y="1828800"/>
            <a:ext cx="7924800" cy="4191000"/>
            <a:chOff x="1143000" y="1524000"/>
            <a:chExt cx="7924800" cy="4191000"/>
          </a:xfrm>
        </p:grpSpPr>
        <p:pic>
          <p:nvPicPr>
            <p:cNvPr id="5632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1600200"/>
              <a:ext cx="7696200" cy="4025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9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0" name="Right Arrow 16"/>
            <p:cNvSpPr>
              <a:spLocks noChangeArrowheads="1"/>
            </p:cNvSpPr>
            <p:nvPr/>
          </p:nvSpPr>
          <p:spPr bwMode="auto">
            <a:xfrm>
              <a:off x="4953000" y="2057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295400" y="38862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2" name="Right Arrow 26"/>
            <p:cNvSpPr>
              <a:spLocks noChangeArrowheads="1"/>
            </p:cNvSpPr>
            <p:nvPr/>
          </p:nvSpPr>
          <p:spPr bwMode="auto">
            <a:xfrm>
              <a:off x="49530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3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58674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Splitting the root of a 2-3 tree</a:t>
            </a:r>
          </a:p>
        </p:txBody>
      </p:sp>
      <p:sp>
        <p:nvSpPr>
          <p:cNvPr id="573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3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73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A8CB7-3796-D94E-9E98-71C9A4458F83}" type="slidenum">
              <a:rPr lang="en-US">
                <a:ea typeface="ＭＳ Ｐゴシック" charset="-128"/>
                <a:cs typeface="ＭＳ Ｐゴシック" charset="-128"/>
              </a:rPr>
              <a:pPr/>
              <a:t>16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7352" name="Group 15"/>
          <p:cNvGrpSpPr>
            <a:grpSpLocks/>
          </p:cNvGrpSpPr>
          <p:nvPr/>
        </p:nvGrpSpPr>
        <p:grpSpPr bwMode="auto">
          <a:xfrm>
            <a:off x="1143000" y="1828800"/>
            <a:ext cx="7924800" cy="2286000"/>
            <a:chOff x="1143000" y="1524000"/>
            <a:chExt cx="7924800" cy="2286000"/>
          </a:xfrm>
        </p:grpSpPr>
        <p:sp>
          <p:nvSpPr>
            <p:cNvPr id="57353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4" name="Right Arrow 16"/>
            <p:cNvSpPr>
              <a:spLocks noChangeArrowheads="1"/>
            </p:cNvSpPr>
            <p:nvPr/>
          </p:nvSpPr>
          <p:spPr bwMode="auto">
            <a:xfrm>
              <a:off x="4191000" y="27432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5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2286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1EDC1-7D11-1948-818F-D2269C129ED9}" type="slidenum">
              <a:rPr lang="en-US">
                <a:ea typeface="ＭＳ Ｐゴシック" charset="-128"/>
                <a:cs typeface="ＭＳ Ｐゴシック" charset="-128"/>
              </a:rPr>
              <a:pPr/>
              <a:t>17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Deleting from a 2-3 tree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Deletion strategy is  the inverse of insertion strategy.</a:t>
            </a:r>
          </a:p>
          <a:p>
            <a:r>
              <a:rPr lang="en-US" dirty="0">
                <a:latin typeface="Calibri" charset="0"/>
              </a:rPr>
              <a:t>Deletion starts like normal BST deletion (swap with </a:t>
            </a:r>
            <a:r>
              <a:rPr lang="en-US" dirty="0" err="1">
                <a:latin typeface="Calibri" charset="0"/>
              </a:rPr>
              <a:t>inorder</a:t>
            </a:r>
            <a:r>
              <a:rPr lang="en-US" dirty="0">
                <a:latin typeface="Calibri" charset="0"/>
              </a:rPr>
              <a:t> successor)</a:t>
            </a:r>
          </a:p>
          <a:p>
            <a:r>
              <a:rPr lang="en-US" dirty="0">
                <a:latin typeface="Calibri" charset="0"/>
              </a:rPr>
              <a:t>Then, we merge the nodes that have become </a:t>
            </a:r>
            <a:r>
              <a:rPr lang="en-US" dirty="0" err="1">
                <a:latin typeface="Calibri" charset="0"/>
              </a:rPr>
              <a:t>underloaded</a:t>
            </a:r>
            <a:r>
              <a:rPr lang="en-US" dirty="0">
                <a:latin typeface="Calibri" charset="0"/>
              </a:rPr>
              <a:t>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514600" y="3225600"/>
            <a:ext cx="4851600" cy="3251400"/>
            <a:chOff x="3962400" y="2667000"/>
            <a:chExt cx="4851600" cy="3251400"/>
          </a:xfrm>
        </p:grpSpPr>
        <p:sp>
          <p:nvSpPr>
            <p:cNvPr id="9" name="Oval 8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9" name="Octagon 18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21" name="Octagon 20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23" name="Straight Connector 22"/>
            <p:cNvCxnSpPr>
              <a:stCxn id="12" idx="3"/>
              <a:endCxn id="11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1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1" idx="5"/>
              <a:endCxn id="9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3"/>
              <a:endCxn id="13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10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2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9" idx="2"/>
              <a:endCxn id="14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152400" y="3810000"/>
            <a:ext cx="335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Delete [ 70   100   80 ]  from this 2-3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2-3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71" name="Oval 70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7" name="Octagon 76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8" name="Octagon 77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79" name="Straight Connector 78"/>
            <p:cNvCxnSpPr>
              <a:stCxn id="74" idx="3"/>
              <a:endCxn id="73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73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3" idx="5"/>
              <a:endCxn id="71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77" idx="3"/>
              <a:endCxn id="75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endCxn id="72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stCxn id="77" idx="2"/>
              <a:endCxn id="76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2743200" y="914400"/>
            <a:ext cx="4851600" cy="3251400"/>
            <a:chOff x="2514600" y="1015800"/>
            <a:chExt cx="4851600" cy="3251400"/>
          </a:xfrm>
        </p:grpSpPr>
        <p:grpSp>
          <p:nvGrpSpPr>
            <p:cNvPr id="87" name="Group 12"/>
            <p:cNvGrpSpPr/>
            <p:nvPr/>
          </p:nvGrpSpPr>
          <p:grpSpPr>
            <a:xfrm>
              <a:off x="2514600" y="1015800"/>
              <a:ext cx="4851600" cy="3251400"/>
              <a:chOff x="3962400" y="2667000"/>
              <a:chExt cx="4851600" cy="3251400"/>
            </a:xfrm>
          </p:grpSpPr>
          <p:sp>
            <p:nvSpPr>
              <p:cNvPr id="89" name="Oval 88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5" name="Octagon 94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6" name="Octagon 95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97" name="Straight Connector 96"/>
              <p:cNvCxnSpPr>
                <a:stCxn id="92" idx="3"/>
                <a:endCxn id="91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>
                <a:stCxn id="91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1" idx="5"/>
                <a:endCxn id="89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stCxn id="95" idx="3"/>
                <a:endCxn id="93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endCxn id="90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>
                <a:stCxn id="92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>
                <a:stCxn id="95" idx="2"/>
                <a:endCxn id="94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8" name="Straight Arrow Connector 87"/>
            <p:cNvCxnSpPr/>
            <p:nvPr/>
          </p:nvCxnSpPr>
          <p:spPr bwMode="auto">
            <a:xfrm rot="16200000" flipH="1">
              <a:off x="5715001" y="3352801"/>
              <a:ext cx="609598" cy="152399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105" name="Group 12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106" name="Oval 105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–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2" name="Octagon 111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3" name="Octagon 112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14" name="Straight Connector 113"/>
            <p:cNvCxnSpPr>
              <a:stCxn id="109" idx="3"/>
              <a:endCxn id="108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8" idx="5"/>
              <a:endCxn id="106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112" idx="3"/>
              <a:endCxn id="110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endCxn id="107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>
              <a:stCxn id="109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>
              <a:stCxn id="112" idx="2"/>
              <a:endCxn id="111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2743200" y="914400"/>
            <a:ext cx="4851600" cy="3251400"/>
            <a:chOff x="3962400" y="0"/>
            <a:chExt cx="4851600" cy="3251400"/>
          </a:xfrm>
        </p:grpSpPr>
        <p:grpSp>
          <p:nvGrpSpPr>
            <p:cNvPr id="122" name="Group 12"/>
            <p:cNvGrpSpPr/>
            <p:nvPr/>
          </p:nvGrpSpPr>
          <p:grpSpPr>
            <a:xfrm>
              <a:off x="3962400" y="0"/>
              <a:ext cx="4851600" cy="3251400"/>
              <a:chOff x="3962400" y="2667000"/>
              <a:chExt cx="4851600" cy="32514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2" name="Octagon 131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3" name="Octagon 132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34" name="Straight Connector 133"/>
              <p:cNvCxnSpPr>
                <a:stCxn id="129" idx="3"/>
                <a:endCxn id="128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stCxn id="128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>
                <a:stCxn id="128" idx="5"/>
                <a:endCxn id="126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>
                <a:stCxn id="132" idx="3"/>
                <a:endCxn id="130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/>
              <p:cNvCxnSpPr>
                <a:endCxn id="127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Connector 138"/>
              <p:cNvCxnSpPr>
                <a:stCxn id="129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>
                <a:stCxn id="132" idx="2"/>
                <a:endCxn id="131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3" name="Straight Connector 122"/>
            <p:cNvCxnSpPr>
              <a:stCxn id="127" idx="1"/>
              <a:endCxn id="127" idx="5"/>
            </p:cNvCxnSpPr>
            <p:nvPr/>
          </p:nvCxnSpPr>
          <p:spPr bwMode="auto">
            <a:xfrm rot="16200000" flipH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7" idx="7"/>
              <a:endCxn id="127" idx="3"/>
            </p:cNvCxnSpPr>
            <p:nvPr/>
          </p:nvCxnSpPr>
          <p:spPr bwMode="auto">
            <a:xfrm rot="16200000" flipH="1" flipV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 flipV="1">
              <a:off x="7103400" y="3035400"/>
              <a:ext cx="288000" cy="12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1" name="Group 140"/>
          <p:cNvGrpSpPr/>
          <p:nvPr/>
        </p:nvGrpSpPr>
        <p:grpSpPr>
          <a:xfrm>
            <a:off x="2743200" y="914400"/>
            <a:ext cx="4851600" cy="3251400"/>
            <a:chOff x="3048000" y="0"/>
            <a:chExt cx="4851600" cy="3251400"/>
          </a:xfrm>
        </p:grpSpPr>
        <p:grpSp>
          <p:nvGrpSpPr>
            <p:cNvPr id="142" name="Group 72"/>
            <p:cNvGrpSpPr/>
            <p:nvPr/>
          </p:nvGrpSpPr>
          <p:grpSpPr>
            <a:xfrm>
              <a:off x="3048000" y="0"/>
              <a:ext cx="4851600" cy="3251400"/>
              <a:chOff x="3962400" y="0"/>
              <a:chExt cx="4851600" cy="3251400"/>
            </a:xfrm>
          </p:grpSpPr>
          <p:grpSp>
            <p:nvGrpSpPr>
              <p:cNvPr id="144" name="Group 12"/>
              <p:cNvGrpSpPr/>
              <p:nvPr/>
            </p:nvGrpSpPr>
            <p:grpSpPr>
              <a:xfrm>
                <a:off x="3962400" y="0"/>
                <a:ext cx="4851600" cy="3251400"/>
                <a:chOff x="3962400" y="2667000"/>
                <a:chExt cx="4851600" cy="3251400"/>
              </a:xfrm>
            </p:grpSpPr>
            <p:sp>
              <p:nvSpPr>
                <p:cNvPr id="146" name="Oval 145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83820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50" name="Octagon 149"/>
                <p:cNvSpPr/>
                <p:nvPr/>
              </p:nvSpPr>
              <p:spPr bwMode="auto">
                <a:xfrm>
                  <a:off x="7162800" y="42672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51" name="Octagon 150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52" name="Straight Connector 151"/>
                <p:cNvCxnSpPr>
                  <a:stCxn id="148" idx="3"/>
                  <a:endCxn id="147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" name="Straight Connector 152"/>
                <p:cNvCxnSpPr>
                  <a:stCxn id="147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4" name="Straight Connector 153"/>
                <p:cNvCxnSpPr>
                  <a:stCxn id="147" idx="5"/>
                  <a:endCxn id="146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5" name="Straight Connector 154"/>
                <p:cNvCxnSpPr>
                  <a:stCxn id="150" idx="3"/>
                </p:cNvCxnSpPr>
                <p:nvPr/>
              </p:nvCxnSpPr>
              <p:spPr bwMode="auto">
                <a:xfrm rot="5400000">
                  <a:off x="66339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/>
                <p:cNvCxnSpPr>
                  <a:stCxn id="148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" name="Straight Connector 156"/>
                <p:cNvCxnSpPr>
                  <a:stCxn id="150" idx="2"/>
                  <a:endCxn id="149" idx="0"/>
                </p:cNvCxnSpPr>
                <p:nvPr/>
              </p:nvCxnSpPr>
              <p:spPr bwMode="auto">
                <a:xfrm rot="16200000" flipH="1">
                  <a:off x="7983834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5" name="Straight Arrow Connector 144"/>
              <p:cNvCxnSpPr/>
              <p:nvPr/>
            </p:nvCxnSpPr>
            <p:spPr bwMode="auto">
              <a:xfrm rot="5400000" flipH="1" flipV="1">
                <a:off x="7124700" y="2171700"/>
                <a:ext cx="6858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143" name="Octagon 142"/>
            <p:cNvSpPr/>
            <p:nvPr/>
          </p:nvSpPr>
          <p:spPr bwMode="auto">
            <a:xfrm>
              <a:off x="5410200" y="2819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746668" y="914400"/>
            <a:ext cx="6473532" cy="3251400"/>
            <a:chOff x="2746668" y="76200"/>
            <a:chExt cx="6473532" cy="3251400"/>
          </a:xfrm>
        </p:grpSpPr>
        <p:grpSp>
          <p:nvGrpSpPr>
            <p:cNvPr id="158" name="Group 157"/>
            <p:cNvGrpSpPr/>
            <p:nvPr/>
          </p:nvGrpSpPr>
          <p:grpSpPr>
            <a:xfrm>
              <a:off x="2746668" y="76200"/>
              <a:ext cx="4492332" cy="3251400"/>
              <a:chOff x="3048000" y="0"/>
              <a:chExt cx="4492332" cy="3251400"/>
            </a:xfrm>
          </p:grpSpPr>
          <p:grpSp>
            <p:nvGrpSpPr>
              <p:cNvPr id="159" name="Group 84"/>
              <p:cNvGrpSpPr/>
              <p:nvPr/>
            </p:nvGrpSpPr>
            <p:grpSpPr>
              <a:xfrm>
                <a:off x="3048000" y="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16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163" name="Oval 16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10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7" name="Octagon 16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168" name="Straight Connector 167"/>
                  <p:cNvCxnSpPr>
                    <a:stCxn id="165" idx="3"/>
                    <a:endCxn id="16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9" name="Straight Connector 168"/>
                  <p:cNvCxnSpPr>
                    <a:stCxn id="16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0" name="Straight Connector 169"/>
                  <p:cNvCxnSpPr>
                    <a:stCxn id="164" idx="5"/>
                    <a:endCxn id="16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1" name="Straight Connector 17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2" name="Straight Connector 171"/>
                  <p:cNvCxnSpPr>
                    <a:stCxn id="16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3" name="Straight Connector 172"/>
                  <p:cNvCxnSpPr>
                    <a:endCxn id="16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62" name="Octagon 161"/>
                <p:cNvSpPr/>
                <p:nvPr/>
              </p:nvSpPr>
              <p:spPr bwMode="auto">
                <a:xfrm>
                  <a:off x="5482932" y="2819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6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0" name="Oval 15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7696200" y="24384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6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70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</a:p>
        </p:txBody>
      </p:sp>
      <p:sp>
        <p:nvSpPr>
          <p:cNvPr id="178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79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Delete the empty leaf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80" name="Text Box 8"/>
          <p:cNvSpPr txBox="1">
            <a:spLocks noChangeArrowheads="1"/>
          </p:cNvSpPr>
          <p:nvPr/>
        </p:nvSpPr>
        <p:spPr bwMode="auto">
          <a:xfrm>
            <a:off x="304800" y="5818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Shrink the parent (no more mid-pointer)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2-3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100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Distribute the children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Redistribute the parent and the children</a:t>
            </a:r>
          </a:p>
        </p:txBody>
      </p:sp>
      <p:grpSp>
        <p:nvGrpSpPr>
          <p:cNvPr id="13" name="Group 157"/>
          <p:cNvGrpSpPr/>
          <p:nvPr/>
        </p:nvGrpSpPr>
        <p:grpSpPr>
          <a:xfrm>
            <a:off x="2746668" y="1015800"/>
            <a:ext cx="4492332" cy="3251400"/>
            <a:chOff x="3048000" y="0"/>
            <a:chExt cx="4492332" cy="3251400"/>
          </a:xfrm>
        </p:grpSpPr>
        <p:grpSp>
          <p:nvGrpSpPr>
            <p:cNvPr id="15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ctagon 17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157"/>
          <p:cNvGrpSpPr/>
          <p:nvPr/>
        </p:nvGrpSpPr>
        <p:grpSpPr>
          <a:xfrm>
            <a:off x="2743200" y="1015800"/>
            <a:ext cx="4492332" cy="3251400"/>
            <a:chOff x="3048000" y="0"/>
            <a:chExt cx="4492332" cy="3251400"/>
          </a:xfrm>
        </p:grpSpPr>
        <p:grpSp>
          <p:nvGrpSpPr>
            <p:cNvPr id="31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33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35" name="Oval 34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9" name="Octagon 38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7" idx="3"/>
                  <a:endCxn id="36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Straight Connector 40"/>
                <p:cNvCxnSpPr>
                  <a:stCxn id="36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36" idx="5"/>
                  <a:endCxn id="35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Straight Connector 43"/>
                <p:cNvCxnSpPr>
                  <a:stCxn id="37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/>
                <p:cNvCxnSpPr>
                  <a:endCxn id="38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Octagon 33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47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50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52" name="Oval 51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6" name="Octagon 55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4" idx="3"/>
                  <a:endCxn id="53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>
                  <a:stCxn id="53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3" idx="5"/>
                  <a:endCxn id="52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>
                  <a:stCxn id="54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endCxn id="55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1" name="Oval 50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6248401" y="3962397"/>
              <a:ext cx="457201" cy="3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64" name="TextBox 63"/>
          <p:cNvSpPr txBox="1"/>
          <p:nvPr/>
        </p:nvSpPr>
        <p:spPr>
          <a:xfrm>
            <a:off x="3276600" y="5029200"/>
            <a:ext cx="2057400" cy="4308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Doesn’t work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66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68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7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73" name="Oval 7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7" name="Octagon 7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78" name="Straight Connector 77"/>
                  <p:cNvCxnSpPr>
                    <a:stCxn id="75" idx="3"/>
                    <a:endCxn id="7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Straight Connector 78"/>
                  <p:cNvCxnSpPr>
                    <a:stCxn id="7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4" idx="5"/>
                    <a:endCxn id="7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Straight Connector 81"/>
                  <p:cNvCxnSpPr>
                    <a:stCxn id="7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Straight Connector 82"/>
                  <p:cNvCxnSpPr>
                    <a:endCxn id="7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2" name="Oval 71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69" name="Oval 68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 bwMode="auto">
              <a:xfrm rot="5400000" flipH="1" flipV="1">
                <a:off x="5943600" y="3200400"/>
                <a:ext cx="6096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lg" len="lg"/>
                <a:tailEnd type="stealth" w="lg" len="lg"/>
              </a:ln>
              <a:effectLst/>
            </p:spPr>
          </p:cxnSp>
        </p:grpSp>
        <p:cxnSp>
          <p:nvCxnSpPr>
            <p:cNvPr id="67" name="Straight Arrow Connector 66"/>
            <p:cNvCxnSpPr/>
            <p:nvPr/>
          </p:nvCxnSpPr>
          <p:spPr bwMode="auto">
            <a:xfrm rot="16200000" flipH="1">
              <a:off x="6400800" y="3200400"/>
              <a:ext cx="609600" cy="3048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746668" y="1015800"/>
            <a:ext cx="6473532" cy="3251400"/>
            <a:chOff x="2746668" y="914400"/>
            <a:chExt cx="6473532" cy="3251400"/>
          </a:xfrm>
        </p:grpSpPr>
        <p:sp>
          <p:nvSpPr>
            <p:cNvPr id="14" name="TextBox 13"/>
            <p:cNvSpPr txBox="1"/>
            <p:nvPr/>
          </p:nvSpPr>
          <p:spPr>
            <a:xfrm>
              <a:off x="7696200" y="32766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85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87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89" name="Oval 88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3" name="Octagon 92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94" name="Straight Connector 93"/>
                  <p:cNvCxnSpPr>
                    <a:stCxn id="91" idx="3"/>
                    <a:endCxn id="90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>
                    <a:stCxn id="90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Straight Connector 95"/>
                  <p:cNvCxnSpPr>
                    <a:stCxn id="90" idx="5"/>
                    <a:endCxn id="89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7" name="Straight Connector 96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" name="Straight Connector 97"/>
                  <p:cNvCxnSpPr>
                    <a:stCxn id="91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9" name="Straight Connector 98"/>
                  <p:cNvCxnSpPr>
                    <a:endCxn id="92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88" name="Oval 87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86" name="Oval 85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5029200" cy="990600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2-node:</a:t>
            </a:r>
            <a:r>
              <a:rPr lang="en-US">
                <a:latin typeface="Calibri" charset="0"/>
              </a:rPr>
              <a:t> a node with two children</a:t>
            </a:r>
          </a:p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3-node:</a:t>
            </a:r>
            <a:r>
              <a:rPr lang="en-US">
                <a:latin typeface="Calibri" charset="0"/>
              </a:rPr>
              <a:t> a node with three children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9E067-E60E-D043-808C-96A2B1D8B0FA}" type="slidenum">
              <a:rPr lang="en-US">
                <a:ea typeface="ＭＳ Ｐゴシック" charset="-128"/>
                <a:cs typeface="ＭＳ Ｐゴシック" charset="-128"/>
              </a:rPr>
              <a:pPr/>
              <a:t>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5" name="Content Placeholder 2"/>
          <p:cNvSpPr txBox="1">
            <a:spLocks/>
          </p:cNvSpPr>
          <p:nvPr/>
        </p:nvSpPr>
        <p:spPr bwMode="auto">
          <a:xfrm>
            <a:off x="0" y="990600"/>
            <a:ext cx="655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i="1">
                <a:latin typeface="Calibri" charset="0"/>
                <a:ea typeface="Calibri" charset="0"/>
                <a:cs typeface="Calibri" charset="0"/>
              </a:rPr>
              <a:t>	Definition</a:t>
            </a:r>
            <a:r>
              <a:rPr lang="en-US" i="1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i="1">
                <a:latin typeface="Calibri" charset="0"/>
                <a:ea typeface="Calibri" charset="0"/>
                <a:cs typeface="Calibri" charset="0"/>
              </a:rPr>
              <a:t>	A 2-3 tree is a tree in which each internal node has either two or three children, and all leaves are at the same level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  <a:endParaRPr lang="en-US" i="1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3016" name="Group 7"/>
          <p:cNvGrpSpPr>
            <a:grpSpLocks/>
          </p:cNvGrpSpPr>
          <p:nvPr/>
        </p:nvGrpSpPr>
        <p:grpSpPr bwMode="auto">
          <a:xfrm>
            <a:off x="6553200" y="1019175"/>
            <a:ext cx="3276600" cy="2336800"/>
            <a:chOff x="6553200" y="1018696"/>
            <a:chExt cx="3276600" cy="2337081"/>
          </a:xfrm>
        </p:grpSpPr>
        <p:pic>
          <p:nvPicPr>
            <p:cNvPr id="4301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53200" y="1018696"/>
              <a:ext cx="3276600" cy="202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0" name="TextBox 9"/>
            <p:cNvSpPr txBox="1">
              <a:spLocks noChangeArrowheads="1"/>
            </p:cNvSpPr>
            <p:nvPr/>
          </p:nvSpPr>
          <p:spPr bwMode="auto">
            <a:xfrm>
              <a:off x="6858000" y="3048000"/>
              <a:ext cx="2667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ea typeface="Times New Roman" charset="0"/>
                  <a:cs typeface="Times New Roman" charset="0"/>
                </a:rPr>
                <a:t>An example of a 2-3 tree</a:t>
              </a:r>
            </a:p>
          </p:txBody>
        </p:sp>
      </p:grpSp>
      <p:sp>
        <p:nvSpPr>
          <p:cNvPr id="43017" name="Line 68"/>
          <p:cNvSpPr>
            <a:spLocks noChangeShapeType="1"/>
          </p:cNvSpPr>
          <p:nvPr/>
        </p:nvSpPr>
        <p:spPr bwMode="auto">
          <a:xfrm>
            <a:off x="381000" y="41910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Content Placeholder 2"/>
          <p:cNvSpPr txBox="1">
            <a:spLocks/>
          </p:cNvSpPr>
          <p:nvPr/>
        </p:nvSpPr>
        <p:spPr bwMode="auto">
          <a:xfrm>
            <a:off x="381000" y="4419600"/>
            <a:ext cx="929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not a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never taller than a minimum-height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with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nodes never has height greater than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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log2(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+1)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  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 2-3 tree of height 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sym typeface="Symbol" charset="2"/>
              </a:rPr>
              <a:t>h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always has at least 2</a:t>
            </a:r>
            <a:r>
              <a:rPr lang="en-US" i="1" baseline="30000" dirty="0">
                <a:latin typeface="Calibri" charset="0"/>
                <a:ea typeface="Calibri" charset="0"/>
                <a:cs typeface="Calibri" charset="0"/>
                <a:sym typeface="Symbol" charset="2"/>
              </a:rPr>
              <a:t>h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-1 nodes.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2-3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39624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80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 smtClean="0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46974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078413"/>
            <a:ext cx="7315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 90 down and removing the empty leaf</a:t>
            </a:r>
          </a:p>
        </p:txBody>
      </p:sp>
      <p:grpSp>
        <p:nvGrpSpPr>
          <p:cNvPr id="14" name="Group 83"/>
          <p:cNvGrpSpPr/>
          <p:nvPr/>
        </p:nvGrpSpPr>
        <p:grpSpPr>
          <a:xfrm>
            <a:off x="2746668" y="914400"/>
            <a:ext cx="4492332" cy="3251400"/>
            <a:chOff x="2746668" y="914400"/>
            <a:chExt cx="4492332" cy="3251400"/>
          </a:xfrm>
        </p:grpSpPr>
        <p:grpSp>
          <p:nvGrpSpPr>
            <p:cNvPr id="1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9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val 17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lang="en-US" sz="1800" dirty="0" smtClean="0"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31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33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35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37" name="Oval 36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80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1" name="Octagon 40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42" name="Straight Connector 41"/>
                  <p:cNvCxnSpPr>
                    <a:stCxn id="39" idx="3"/>
                    <a:endCxn id="38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Straight Connector 42"/>
                  <p:cNvCxnSpPr>
                    <a:stCxn id="38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Straight Connector 43"/>
                  <p:cNvCxnSpPr>
                    <a:stCxn id="38" idx="5"/>
                    <a:endCxn id="37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Straight Connector 44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>
                    <a:stCxn id="39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" name="Straight Connector 46"/>
                  <p:cNvCxnSpPr>
                    <a:endCxn id="40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6" name="Oval 35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34" name="Oval 33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 bwMode="auto">
            <a:xfrm rot="16200000" flipH="1">
              <a:off x="6388199" y="3187801"/>
              <a:ext cx="634800" cy="304802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  <a:solidFill>
            <a:schemeClr val="bg1"/>
          </a:solidFill>
        </p:grpSpPr>
        <p:grpSp>
          <p:nvGrpSpPr>
            <p:cNvPr id="49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grpFill/>
          </p:grpSpPr>
          <p:grpSp>
            <p:nvGrpSpPr>
              <p:cNvPr id="51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53" name="Oval 52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7" name="Octagon 56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55" idx="3"/>
                  <a:endCxn id="54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4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stCxn id="55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/>
                <p:cNvCxnSpPr>
                  <a:endCxn id="56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2" name="Oval 51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6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solidFill>
              <a:schemeClr val="bg1"/>
            </a:solidFill>
          </p:grpSpPr>
          <p:grpSp>
            <p:nvGrpSpPr>
              <p:cNvPr id="69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71" name="Oval 70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5" name="Octagon 74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3" idx="3"/>
                  <a:endCxn id="72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>
                  <a:stCxn id="72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>
                  <a:stCxn id="72" idx="5"/>
                  <a:endCxn id="71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Straight Connector 79"/>
                <p:cNvCxnSpPr>
                  <a:stCxn id="73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Straight Connector 80"/>
                <p:cNvCxnSpPr>
                  <a:endCxn id="74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0" name="Oval 6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–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66" name="Straight Connector 65"/>
            <p:cNvCxnSpPr/>
            <p:nvPr/>
          </p:nvCxnSpPr>
          <p:spPr bwMode="auto">
            <a:xfrm rot="16200000" flipH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16200000" flipH="1" flipV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Octagon 67"/>
            <p:cNvSpPr/>
            <p:nvPr/>
          </p:nvSpPr>
          <p:spPr bwMode="auto">
            <a:xfrm>
              <a:off x="54102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781800" y="2526268"/>
            <a:ext cx="2743200" cy="369332"/>
            <a:chOff x="6858000" y="2526268"/>
            <a:chExt cx="2743200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Node becomes empty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304800" y="5459413"/>
            <a:ext cx="71628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 50 down, adopting empty node’s child 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 removing the empty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 node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746668" y="838200"/>
            <a:ext cx="3654132" cy="3327600"/>
            <a:chOff x="2746668" y="838200"/>
            <a:chExt cx="3654132" cy="3327600"/>
          </a:xfrm>
        </p:grpSpPr>
        <p:grpSp>
          <p:nvGrpSpPr>
            <p:cNvPr id="91" name="Group 12"/>
            <p:cNvGrpSpPr/>
            <p:nvPr/>
          </p:nvGrpSpPr>
          <p:grpSpPr>
            <a:xfrm>
              <a:off x="2746668" y="838200"/>
              <a:ext cx="3171732" cy="3327600"/>
              <a:chOff x="3962400" y="2590800"/>
              <a:chExt cx="3171732" cy="3327600"/>
            </a:xfrm>
            <a:solidFill>
              <a:schemeClr val="bg1"/>
            </a:solidFill>
          </p:grpSpPr>
          <p:sp>
            <p:nvSpPr>
              <p:cNvPr id="95" name="Oval 94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6702132" y="2590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– 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7" name="Octagon 96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98" name="Straight Connector 97"/>
              <p:cNvCxnSpPr>
                <a:stCxn id="96" idx="3"/>
              </p:cNvCxnSpPr>
              <p:nvPr/>
            </p:nvCxnSpPr>
            <p:spPr bwMode="auto">
              <a:xfrm rot="5400000">
                <a:off x="5654700" y="3092568"/>
                <a:ext cx="1243730" cy="977664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3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endCxn id="95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stCxn id="93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2" name="Octagon 91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3" name="Octagon 92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 rot="5400000">
              <a:off x="4876800" y="1524000"/>
              <a:ext cx="762000" cy="609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2" name="Group 101"/>
          <p:cNvGrpSpPr/>
          <p:nvPr/>
        </p:nvGrpSpPr>
        <p:grpSpPr>
          <a:xfrm>
            <a:off x="6019800" y="838200"/>
            <a:ext cx="2743200" cy="369332"/>
            <a:chOff x="6858000" y="2526268"/>
            <a:chExt cx="2743200" cy="369332"/>
          </a:xfrm>
        </p:grpSpPr>
        <p:sp>
          <p:nvSpPr>
            <p:cNvPr id="103" name="TextBox 102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Root becomes empty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304800" y="6122313"/>
            <a:ext cx="71628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Remove empty root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127668" y="1371600"/>
            <a:ext cx="3654132" cy="1727400"/>
            <a:chOff x="2746668" y="2438400"/>
            <a:chExt cx="3654132" cy="1727400"/>
          </a:xfrm>
        </p:grpSpPr>
        <p:grpSp>
          <p:nvGrpSpPr>
            <p:cNvPr id="107" name="Group 12"/>
            <p:cNvGrpSpPr/>
            <p:nvPr/>
          </p:nvGrpSpPr>
          <p:grpSpPr>
            <a:xfrm>
              <a:off x="2746668" y="2819400"/>
              <a:ext cx="3044532" cy="1346400"/>
              <a:chOff x="3962400" y="4572000"/>
              <a:chExt cx="3044532" cy="1346400"/>
            </a:xfrm>
            <a:solidFill>
              <a:schemeClr val="bg1"/>
            </a:solidFill>
          </p:grpSpPr>
          <p:sp>
            <p:nvSpPr>
              <p:cNvPr id="110" name="Oval 109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11" name="Octagon 110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12" name="Straight Connector 111"/>
              <p:cNvCxnSpPr>
                <a:stCxn id="109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>
                <a:endCxn id="110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/>
              <p:cNvCxnSpPr>
                <a:stCxn id="109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Octagon 107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9" name="Octagon 108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2-3 Trees -- Deletion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r>
              <a:rPr lang="en-US" sz="2200" dirty="0" smtClean="0">
                <a:latin typeface="Calibri" charset="0"/>
              </a:rPr>
              <a:t>To delete an item X from a 2-3 tree:</a:t>
            </a:r>
          </a:p>
          <a:p>
            <a:pPr lvl="1"/>
            <a:r>
              <a:rPr lang="en-US" dirty="0" smtClean="0">
                <a:latin typeface="Calibri" charset="0"/>
              </a:rPr>
              <a:t>First, we locate the node n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containing X.</a:t>
            </a:r>
          </a:p>
          <a:p>
            <a:pPr lvl="1"/>
            <a:r>
              <a:rPr lang="en-US" dirty="0" smtClean="0">
                <a:latin typeface="Calibri" charset="0"/>
              </a:rPr>
              <a:t>If </a:t>
            </a:r>
            <a:r>
              <a:rPr lang="en-US" dirty="0" err="1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is not a leaf, we find X's </a:t>
            </a:r>
            <a:r>
              <a:rPr lang="en-US" dirty="0" err="1" smtClean="0">
                <a:latin typeface="Calibri" charset="0"/>
              </a:rPr>
              <a:t>inorder</a:t>
            </a:r>
            <a:r>
              <a:rPr lang="en-US" dirty="0" smtClean="0">
                <a:latin typeface="Calibri" charset="0"/>
              </a:rPr>
              <a:t> successor and swap it with X.</a:t>
            </a:r>
          </a:p>
          <a:p>
            <a:pPr lvl="1"/>
            <a:r>
              <a:rPr lang="en-US" dirty="0" smtClean="0">
                <a:latin typeface="Calibri" charset="0"/>
              </a:rPr>
              <a:t>After the swap, the deletion always begins at the leaf.</a:t>
            </a:r>
          </a:p>
          <a:p>
            <a:pPr lvl="1"/>
            <a:r>
              <a:rPr lang="en-US" dirty="0" smtClean="0">
                <a:latin typeface="Calibri" charset="0"/>
              </a:rPr>
              <a:t>If the leaf contains another item in addition to X, we simply delete X from that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</a:rPr>
              <a:t>	leaf, and we are done.</a:t>
            </a:r>
          </a:p>
          <a:p>
            <a:pPr lvl="1"/>
            <a:r>
              <a:rPr lang="en-US" dirty="0" smtClean="0">
                <a:latin typeface="Calibri" charset="0"/>
              </a:rPr>
              <a:t>If the leaf contains only X, deleting X would leave the leaf without a data item.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</a:rPr>
              <a:t>	In this case, we must perform some additional work to complete the deletion.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sz="2200" dirty="0" smtClean="0">
                <a:latin typeface="Calibri" charset="0"/>
              </a:rPr>
              <a:t>Depending on the empty node and its siblings, we perform certain operations:</a:t>
            </a:r>
          </a:p>
          <a:p>
            <a:pPr lvl="1"/>
            <a:r>
              <a:rPr lang="en-US" dirty="0" smtClean="0">
                <a:latin typeface="Calibri" charset="0"/>
              </a:rPr>
              <a:t>Delete empty root</a:t>
            </a:r>
          </a:p>
          <a:p>
            <a:pPr lvl="1"/>
            <a:r>
              <a:rPr lang="en-US" dirty="0" smtClean="0">
                <a:latin typeface="Calibri" charset="0"/>
              </a:rPr>
              <a:t>Merge nodes</a:t>
            </a:r>
          </a:p>
          <a:p>
            <a:pPr lvl="1"/>
            <a:r>
              <a:rPr lang="en-US" dirty="0" smtClean="0">
                <a:latin typeface="Calibri" charset="0"/>
              </a:rPr>
              <a:t>Redistribute values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sz="2200" dirty="0" smtClean="0">
                <a:latin typeface="Calibri" charset="0"/>
              </a:rPr>
              <a:t>These operations can be repeated all the way </a:t>
            </a:r>
            <a:r>
              <a:rPr lang="en-US" sz="2200" dirty="0" err="1" smtClean="0">
                <a:latin typeface="Calibri" charset="0"/>
              </a:rPr>
              <a:t>upto</a:t>
            </a:r>
            <a:r>
              <a:rPr lang="en-US" sz="2200" dirty="0" smtClean="0">
                <a:latin typeface="Calibri" charset="0"/>
              </a:rPr>
              <a:t> the root if necessary.</a:t>
            </a:r>
          </a:p>
          <a:p>
            <a:pPr lvl="1">
              <a:buNone/>
            </a:pPr>
            <a:endParaRPr lang="en-US" dirty="0" smtClean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447800"/>
            <a:ext cx="9296400" cy="2540000"/>
          </a:xfrm>
        </p:spPr>
      </p:pic>
      <p:sp>
        <p:nvSpPr>
          <p:cNvPr id="18" name="Rectangle 17"/>
          <p:cNvSpPr/>
          <p:nvPr/>
        </p:nvSpPr>
        <p:spPr bwMode="auto">
          <a:xfrm>
            <a:off x="4495800" y="2082800"/>
            <a:ext cx="1143000" cy="1066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8600" y="1549400"/>
            <a:ext cx="457200" cy="685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Deletion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Deleting the root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1000" y="1549400"/>
            <a:ext cx="9220200" cy="2667000"/>
            <a:chOff x="381000" y="2057400"/>
            <a:chExt cx="9372600" cy="2667000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2" name="Right Arrow 16"/>
          <p:cNvSpPr>
            <a:spLocks noChangeArrowheads="1"/>
          </p:cNvSpPr>
          <p:nvPr/>
        </p:nvSpPr>
        <p:spPr bwMode="auto">
          <a:xfrm>
            <a:off x="4800600" y="2616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Deletion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Redistributing values (and children)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1524000"/>
            <a:ext cx="5943600" cy="2086890"/>
            <a:chOff x="1905000" y="1723110"/>
            <a:chExt cx="5943600" cy="2086890"/>
          </a:xfrm>
        </p:grpSpPr>
        <p:pic>
          <p:nvPicPr>
            <p:cNvPr id="10" name="Picture 9" descr="Untitled 7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723110"/>
              <a:ext cx="5943600" cy="208689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4724400" y="1752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950593"/>
            <a:ext cx="7967947" cy="2450207"/>
            <a:chOff x="1143000" y="3798193"/>
            <a:chExt cx="7967947" cy="2450207"/>
          </a:xfrm>
        </p:grpSpPr>
        <p:pic>
          <p:nvPicPr>
            <p:cNvPr id="11" name="Picture 10" descr="Untitled 6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3798193"/>
              <a:ext cx="7967947" cy="245020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4800600" y="4038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487982" y="3962400"/>
            <a:ext cx="6741618" cy="2304097"/>
            <a:chOff x="1600200" y="3791903"/>
            <a:chExt cx="6741618" cy="2304097"/>
          </a:xfrm>
        </p:grpSpPr>
        <p:pic>
          <p:nvPicPr>
            <p:cNvPr id="34" name="Picture 33" descr="Untitled 6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3791903"/>
              <a:ext cx="6741618" cy="2304097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 bwMode="auto">
            <a:xfrm>
              <a:off x="5257800" y="4191000"/>
              <a:ext cx="762000" cy="6096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1" y="1524000"/>
            <a:ext cx="5181600" cy="1905000"/>
            <a:chOff x="2286000" y="533400"/>
            <a:chExt cx="5357941" cy="2011514"/>
          </a:xfrm>
        </p:grpSpPr>
        <p:pic>
          <p:nvPicPr>
            <p:cNvPr id="33" name="Picture 32" descr="Untitled 7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533400"/>
              <a:ext cx="5357941" cy="2011514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 bwMode="auto">
            <a:xfrm>
              <a:off x="5257800" y="685800"/>
              <a:ext cx="990600" cy="685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Deletion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Merging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We can use a 2-3 tree in the implementation of tables.</a:t>
            </a:r>
          </a:p>
          <a:p>
            <a:r>
              <a:rPr lang="en-US" dirty="0" smtClean="0">
                <a:latin typeface="Calibri" charset="0"/>
              </a:rPr>
              <a:t>A 2-3 tree has the advantage of always being balanced.</a:t>
            </a:r>
          </a:p>
          <a:p>
            <a:r>
              <a:rPr lang="en-US" dirty="0" smtClean="0">
                <a:latin typeface="Calibri" charset="0"/>
              </a:rPr>
              <a:t>Thus, insertion and deletion operations are </a:t>
            </a:r>
            <a:r>
              <a:rPr lang="en-US" dirty="0" err="1" smtClean="0">
                <a:latin typeface="Calibri" charset="0"/>
              </a:rPr>
              <a:t>O(log</a:t>
            </a:r>
            <a:r>
              <a:rPr lang="en-US" dirty="0" smtClean="0">
                <a:latin typeface="Calibri" charset="0"/>
              </a:rPr>
              <a:t> N)</a:t>
            </a:r>
          </a:p>
          <a:p>
            <a:r>
              <a:rPr lang="en-US" dirty="0" smtClean="0">
                <a:latin typeface="Calibri" charset="0"/>
              </a:rPr>
              <a:t>Retrieval based on key is also guaranteed to </a:t>
            </a:r>
            <a:r>
              <a:rPr lang="en-US" dirty="0" err="1" smtClean="0">
                <a:latin typeface="Calibri" charset="0"/>
              </a:rPr>
              <a:t>O(log</a:t>
            </a:r>
            <a:r>
              <a:rPr lang="en-US" dirty="0" smtClean="0">
                <a:latin typeface="Calibri" charset="0"/>
              </a:rPr>
              <a:t> N)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0CC2-6CB7-8D4B-8778-00333DE4DC2B}" type="slidenum">
              <a:rPr lang="en-US">
                <a:ea typeface="ＭＳ Ｐゴシック" charset="-128"/>
                <a:cs typeface="ＭＳ Ｐゴシック" charset="-128"/>
              </a:rPr>
              <a:pPr/>
              <a:t>26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</a:t>
            </a:r>
            <a:r>
              <a:rPr lang="en-US" dirty="0" smtClean="0">
                <a:latin typeface="Calibri" charset="0"/>
              </a:rPr>
              <a:t>Trees</a:t>
            </a:r>
            <a:endParaRPr lang="en-US" dirty="0">
              <a:latin typeface="Calibri" charset="0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2-3-4 tree is like a 2-3 tree, but it allows 4-nodes, which are nodes that have four children and three data items.</a:t>
            </a:r>
          </a:p>
          <a:p>
            <a:r>
              <a:rPr lang="en-US">
                <a:latin typeface="Calibri" charset="0"/>
              </a:rPr>
              <a:t>There is a close relation between 2-3-4 trees and red-black trees.</a:t>
            </a:r>
          </a:p>
          <a:p>
            <a:pPr lvl="1"/>
            <a:r>
              <a:rPr lang="en-US">
                <a:latin typeface="Calibri" charset="0"/>
              </a:rPr>
              <a:t>We will look at those a bit later</a:t>
            </a:r>
          </a:p>
          <a:p>
            <a:r>
              <a:rPr lang="en-US">
                <a:latin typeface="Calibri" charset="0"/>
              </a:rPr>
              <a:t>2-3-4 trees are also known as 2-4 trees in other books.</a:t>
            </a:r>
          </a:p>
          <a:p>
            <a:pPr lvl="1"/>
            <a:r>
              <a:rPr lang="en-US">
                <a:latin typeface="Calibri" charset="0"/>
              </a:rPr>
              <a:t>A specialization of M-way tree (M=4)</a:t>
            </a:r>
          </a:p>
          <a:p>
            <a:pPr lvl="1"/>
            <a:r>
              <a:rPr lang="en-US">
                <a:latin typeface="Calibri" charset="0"/>
              </a:rPr>
              <a:t>Sometimes also called 4</a:t>
            </a:r>
            <a:r>
              <a:rPr lang="en-US" baseline="30000">
                <a:latin typeface="Calibri" charset="0"/>
              </a:rPr>
              <a:t>th</a:t>
            </a:r>
            <a:r>
              <a:rPr lang="en-US">
                <a:latin typeface="Calibri" charset="0"/>
              </a:rPr>
              <a:t> order B-trees </a:t>
            </a:r>
          </a:p>
          <a:p>
            <a:pPr lvl="1"/>
            <a:r>
              <a:rPr lang="en-US">
                <a:latin typeface="Calibri" charset="0"/>
              </a:rPr>
              <a:t>Variants of B-trees are very useful in databases and file systems</a:t>
            </a:r>
          </a:p>
          <a:p>
            <a:pPr lvl="2"/>
            <a:r>
              <a:rPr lang="en-US">
                <a:latin typeface="Calibri" charset="0"/>
              </a:rPr>
              <a:t>MySQL, Oracle, MS SQL all use B+ trees for indexing</a:t>
            </a:r>
          </a:p>
          <a:p>
            <a:pPr lvl="2"/>
            <a:r>
              <a:rPr lang="en-US">
                <a:latin typeface="Calibri" charset="0"/>
              </a:rPr>
              <a:t>Many file systems (NTFS, Ext2FS etc.) use B+ trees for indexing metadata (file size, date etc.)</a:t>
            </a:r>
          </a:p>
          <a:p>
            <a:r>
              <a:rPr lang="en-US">
                <a:latin typeface="Calibri" charset="0"/>
              </a:rPr>
              <a:t>Although a 2-3-4 tree has more efficient insertion and deletion operations than a 2-3 tree, a 2-3-4 tree has greater storage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B07A1-BE89-F04B-BE48-8A48B637A5AB}" type="slidenum">
              <a:rPr lang="en-US">
                <a:ea typeface="ＭＳ Ｐゴシック" charset="-128"/>
                <a:cs typeface="ＭＳ Ｐゴシック" charset="-128"/>
              </a:rPr>
              <a:pPr/>
              <a:t>27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-3-4 </a:t>
            </a:r>
            <a:r>
              <a:rPr lang="en-US" dirty="0" smtClean="0">
                <a:latin typeface="Calibri" charset="0"/>
              </a:rPr>
              <a:t>Trees -- </a:t>
            </a:r>
            <a:r>
              <a:rPr lang="en-US" dirty="0">
                <a:latin typeface="Calibri" charset="0"/>
              </a:rPr>
              <a:t>Example</a:t>
            </a:r>
          </a:p>
        </p:txBody>
      </p:sp>
      <p:pic>
        <p:nvPicPr>
          <p:cNvPr id="727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905000"/>
            <a:ext cx="9296400" cy="3308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D6A8CC-EDB3-F14F-98E2-664A00770C31}" type="slidenum">
              <a:rPr lang="en-US">
                <a:ea typeface="ＭＳ Ｐゴシック" charset="-128"/>
                <a:cs typeface="ＭＳ Ｐゴシック" charset="-128"/>
              </a:rPr>
              <a:pPr/>
              <a:t>28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-3-4 </a:t>
            </a:r>
            <a:r>
              <a:rPr lang="en-US" dirty="0" smtClean="0">
                <a:latin typeface="Calibri" charset="0"/>
              </a:rPr>
              <a:t>Trees</a:t>
            </a:r>
            <a:endParaRPr lang="en-US" dirty="0">
              <a:latin typeface="Calibri" charset="0"/>
            </a:endParaRP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943600" cy="5334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T is a 2-3-4 tree of height </a:t>
            </a:r>
            <a:r>
              <a:rPr lang="en-US" sz="1800" dirty="0" err="1">
                <a:latin typeface="Calibri" charset="0"/>
              </a:rPr>
              <a:t>h</a:t>
            </a:r>
            <a:r>
              <a:rPr lang="en-US" sz="1800" dirty="0">
                <a:latin typeface="Calibri" charset="0"/>
              </a:rPr>
              <a:t>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empty (a 2-3-4 tree of height 0), </a:t>
            </a:r>
            <a:r>
              <a:rPr lang="en-US" sz="1800" dirty="0" smtClean="0">
                <a:latin typeface="Calibri" charset="0"/>
              </a:rPr>
              <a:t>or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sz="14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1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</a:t>
            </a:r>
            <a:r>
              <a:rPr lang="en-US" sz="1800" dirty="0" smtClean="0">
                <a:latin typeface="Calibri" charset="0"/>
              </a:rPr>
              <a:t> containing </a:t>
            </a:r>
            <a:r>
              <a:rPr lang="en-US" sz="1800" dirty="0">
                <a:latin typeface="Calibri" charset="0"/>
              </a:rPr>
              <a:t>one data item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both 2-3-4 trees, each of </a:t>
            </a:r>
            <a:r>
              <a:rPr lang="en-US" sz="1800" dirty="0" smtClean="0">
                <a:latin typeface="Calibri" charset="0"/>
              </a:rPr>
              <a:t>height h</a:t>
            </a:r>
            <a:r>
              <a:rPr lang="en-US" sz="1800" dirty="0">
                <a:latin typeface="Calibri" charset="0"/>
              </a:rPr>
              <a:t>-</a:t>
            </a:r>
            <a:r>
              <a:rPr lang="en-US" sz="1800" dirty="0" smtClean="0">
                <a:latin typeface="Calibri" charset="0"/>
              </a:rPr>
              <a:t>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sz="1800" dirty="0" smtClean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</a:t>
            </a:r>
            <a:r>
              <a:rPr lang="en-US" sz="1800" dirty="0" smtClean="0">
                <a:latin typeface="Calibri" charset="0"/>
              </a:rPr>
              <a:t> containing </a:t>
            </a:r>
            <a:r>
              <a:rPr lang="en-US" sz="1800" dirty="0">
                <a:latin typeface="Calibri" charset="0"/>
              </a:rPr>
              <a:t>two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 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</a:t>
            </a:r>
            <a:r>
              <a:rPr lang="en-US" sz="1800" dirty="0" smtClean="0">
                <a:latin typeface="Calibri" charset="0"/>
              </a:rPr>
              <a:t>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 startAt="4"/>
            </a:pPr>
            <a:r>
              <a:rPr lang="en-US" sz="1800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</a:t>
            </a:r>
            <a:r>
              <a:rPr lang="en-US" sz="1800" dirty="0" smtClean="0">
                <a:latin typeface="Calibri" charset="0"/>
              </a:rPr>
              <a:t> containing </a:t>
            </a:r>
            <a:r>
              <a:rPr lang="en-US" sz="1800" dirty="0">
                <a:latin typeface="Calibri" charset="0"/>
              </a:rPr>
              <a:t>three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ML </a:t>
            </a:r>
            <a:r>
              <a:rPr lang="en-US" sz="1800" dirty="0">
                <a:latin typeface="Calibri" charset="0"/>
              </a:rPr>
              <a:t>, T</a:t>
            </a:r>
            <a:r>
              <a:rPr lang="en-US" sz="1800" baseline="-25000" dirty="0">
                <a:latin typeface="Calibri" charset="0"/>
              </a:rPr>
              <a:t>MR</a:t>
            </a:r>
            <a:r>
              <a:rPr lang="en-US" sz="1800" dirty="0">
                <a:latin typeface="Calibri" charset="0"/>
              </a:rPr>
              <a:t> ,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</a:t>
            </a:r>
            <a:r>
              <a:rPr lang="en-US" sz="1800" dirty="0" smtClean="0">
                <a:latin typeface="Calibri" charset="0"/>
              </a:rPr>
              <a:t>1.</a:t>
            </a: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6248400" y="762000"/>
            <a:ext cx="2895600" cy="1587211"/>
            <a:chOff x="6172220" y="1600200"/>
            <a:chExt cx="2895764" cy="1587211"/>
          </a:xfrm>
        </p:grpSpPr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2220" y="1905001"/>
              <a:ext cx="2895764" cy="128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6172200" y="2514600"/>
            <a:ext cx="2957786" cy="1981200"/>
            <a:chOff x="6108775" y="4038600"/>
            <a:chExt cx="2958352" cy="1981200"/>
          </a:xfrm>
        </p:grpSpPr>
        <p:pic>
          <p:nvPicPr>
            <p:cNvPr id="20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08775" y="4343400"/>
              <a:ext cx="2958352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953000"/>
            <a:ext cx="4191000" cy="76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7086669" y="4648200"/>
            <a:ext cx="1219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1600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node</a:t>
            </a: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2590800" y="1752600"/>
            <a:ext cx="1447800" cy="762000"/>
            <a:chOff x="1600200" y="1905000"/>
            <a:chExt cx="1447800" cy="762000"/>
          </a:xfrm>
        </p:grpSpPr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H="1">
              <a:off x="1981200" y="2286000"/>
              <a:ext cx="3048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1600200" y="22976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667000" y="3352800"/>
            <a:ext cx="1447800" cy="838200"/>
            <a:chOff x="1600200" y="1905000"/>
            <a:chExt cx="1447800" cy="838200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 flipH="1">
              <a:off x="1905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35" name="TextBox 22"/>
            <p:cNvSpPr txBox="1">
              <a:spLocks noChangeArrowheads="1"/>
            </p:cNvSpPr>
            <p:nvPr/>
          </p:nvSpPr>
          <p:spPr bwMode="auto">
            <a:xfrm>
              <a:off x="16002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 smtClean="0">
                  <a:latin typeface="Calibri" charset="0"/>
                </a:rPr>
                <a:t>T</a:t>
              </a:r>
              <a:r>
                <a:rPr lang="en-US" sz="1800" baseline="-25000" dirty="0" smtClean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25908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TextBox 25"/>
            <p:cNvSpPr txBox="1">
              <a:spLocks noChangeArrowheads="1"/>
            </p:cNvSpPr>
            <p:nvPr/>
          </p:nvSpPr>
          <p:spPr bwMode="auto">
            <a:xfrm>
              <a:off x="2057400" y="2373868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M</a:t>
              </a:r>
              <a:endParaRPr lang="en-US" sz="1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09800" y="4938355"/>
            <a:ext cx="2286000" cy="929045"/>
            <a:chOff x="6477000" y="5562600"/>
            <a:chExt cx="2286000" cy="929045"/>
          </a:xfrm>
        </p:grpSpPr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6477000" y="5562600"/>
              <a:ext cx="2286000" cy="929045"/>
              <a:chOff x="1143000" y="1905000"/>
              <a:chExt cx="2286000" cy="929045"/>
            </a:xfrm>
          </p:grpSpPr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flipH="1">
                <a:off x="1371600" y="2286000"/>
                <a:ext cx="9144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286000" y="2286000"/>
                <a:ext cx="8382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133600" y="1905000"/>
                <a:ext cx="304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alibri" charset="0"/>
                    <a:ea typeface="Calibri" charset="0"/>
                    <a:cs typeface="Calibri" charset="0"/>
                  </a:rPr>
                  <a:t>r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11430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L</a:t>
                </a:r>
                <a:endParaRPr lang="en-US" sz="1800" dirty="0"/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29718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R</a:t>
                </a:r>
                <a:endParaRPr lang="en-US" sz="18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 flipH="1">
                <a:off x="1981200" y="2286000"/>
                <a:ext cx="3048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1752600" y="2464713"/>
                <a:ext cx="609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 smtClean="0">
                    <a:latin typeface="Calibri" charset="0"/>
                  </a:rPr>
                  <a:t>T</a:t>
                </a:r>
                <a:r>
                  <a:rPr lang="en-US" sz="1800" baseline="-25000" dirty="0" smtClean="0">
                    <a:latin typeface="Calibri" charset="0"/>
                  </a:rPr>
                  <a:t>ML</a:t>
                </a:r>
                <a:endParaRPr lang="en-US" sz="1800" dirty="0"/>
              </a:p>
            </p:txBody>
          </p:sp>
        </p:grpSp>
        <p:sp>
          <p:nvSpPr>
            <p:cNvPr id="47" name="TextBox 25"/>
            <p:cNvSpPr txBox="1">
              <a:spLocks noChangeArrowheads="1"/>
            </p:cNvSpPr>
            <p:nvPr/>
          </p:nvSpPr>
          <p:spPr bwMode="auto">
            <a:xfrm>
              <a:off x="7696200" y="612231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 smtClean="0">
                  <a:latin typeface="Calibri" charset="0"/>
                </a:rPr>
                <a:t>T</a:t>
              </a:r>
              <a:r>
                <a:rPr lang="en-US" sz="1800" baseline="-25000" dirty="0" smtClean="0">
                  <a:latin typeface="Calibri" charset="0"/>
                </a:rPr>
                <a:t>MR</a:t>
              </a:r>
              <a:endParaRPr lang="en-US" sz="1800" dirty="0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7620000" y="5943600"/>
              <a:ext cx="2286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EDDAB-DEE2-554A-90D1-394ABBE78B18}" type="slidenum">
              <a:rPr lang="en-US">
                <a:ea typeface="ＭＳ Ｐゴシック" charset="-128"/>
                <a:cs typeface="ＭＳ Ｐゴシック" charset="-128"/>
              </a:rPr>
              <a:pPr/>
              <a:t>29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C++ Class for a 2-3-4 Tree Node</a:t>
            </a:r>
            <a:endParaRPr lang="en-US" dirty="0">
              <a:latin typeface="Calibri" charset="0"/>
            </a:endParaRPr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990600" y="910694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0" i="0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en-US" sz="140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</a:t>
            </a:r>
            <a:r>
              <a:rPr lang="en-US" sz="1400" b="0" i="0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TreeItemTypesmallItem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middleItem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largeItem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lMidChildPtr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rMidChildPtr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en-US" sz="1400" b="0" i="0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TwoThreeFourTree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	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sz="1400" dirty="0">
              <a:solidFill>
                <a:srgbClr val="000000"/>
              </a:solidFill>
              <a:latin typeface="Courier"/>
              <a:ea typeface="Courier" charset="0"/>
              <a:cs typeface="Courier"/>
            </a:endParaRPr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914400" y="35052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3-node (contains only two items)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items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smallItem</a:t>
            </a:r>
            <a:r>
              <a:rPr lang="tr-TR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middleItem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 smtClean="0">
                <a:latin typeface="Calibri" charset="0"/>
              </a:rPr>
              <a:t>Use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rMidChildPtr</a:t>
            </a:r>
            <a:r>
              <a:rPr lang="en-US" sz="1600" dirty="0">
                <a:latin typeface="Calibri" charset="0"/>
              </a:rPr>
              <a:t>  to 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914400" y="51054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2-node (contains only one item)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 smtClean="0">
                <a:latin typeface="Calibri" charset="0"/>
              </a:rPr>
              <a:t>Use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tr-TR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latin typeface="Calibri" charset="0"/>
              </a:rPr>
              <a:t>to </a:t>
            </a:r>
            <a:r>
              <a:rPr lang="en-US" sz="1600" dirty="0">
                <a:latin typeface="Calibri" charset="0"/>
              </a:rPr>
              <a:t>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rMidChildPtr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2616E-CC7E-BE43-94ED-25F7E86ECC05}" type="slidenum">
              <a:rPr lang="en-US">
                <a:ea typeface="ＭＳ Ｐゴシック" charset="-128"/>
                <a:cs typeface="ＭＳ Ｐゴシック" charset="-128"/>
              </a:rPr>
              <a:pPr/>
              <a:t>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105400" cy="5638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T is a 2-3 tree of height h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Calibri" charset="0"/>
              </a:rPr>
              <a:t>T is empty (a 2-3 tree of height 0), </a:t>
            </a:r>
            <a:r>
              <a:rPr lang="en-US" dirty="0" smtClean="0">
                <a:latin typeface="Calibri" charset="0"/>
              </a:rPr>
              <a:t>or</a:t>
            </a:r>
            <a:endParaRPr lang="tr-TR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>
                <a:latin typeface="Calibri" charset="0"/>
              </a:rPr>
              <a:t>T </a:t>
            </a:r>
            <a:r>
              <a:rPr lang="en-US" dirty="0">
                <a:latin typeface="Calibri" charset="0"/>
              </a:rPr>
              <a:t>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where r is a node that contains one data item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both 2-3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where r is a node that contains two data items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, T</a:t>
            </a:r>
            <a:r>
              <a:rPr lang="en-US" baseline="-25000" dirty="0">
                <a:latin typeface="Calibri" charset="0"/>
              </a:rPr>
              <a:t>M 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2-3 trees, each of height h-1.</a:t>
            </a:r>
          </a:p>
        </p:txBody>
      </p: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1447800" y="2057400"/>
            <a:ext cx="1752600" cy="990600"/>
            <a:chOff x="1447800" y="1905000"/>
            <a:chExt cx="1752600" cy="990600"/>
          </a:xfrm>
        </p:grpSpPr>
        <p:sp>
          <p:nvSpPr>
            <p:cNvPr id="44054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5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6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7" name="TextBox 16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8" name="TextBox 17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</p:grpSp>
      <p:grpSp>
        <p:nvGrpSpPr>
          <p:cNvPr id="44040" name="Group 18"/>
          <p:cNvGrpSpPr>
            <a:grpSpLocks/>
          </p:cNvGrpSpPr>
          <p:nvPr/>
        </p:nvGrpSpPr>
        <p:grpSpPr bwMode="auto">
          <a:xfrm>
            <a:off x="1524000" y="4419600"/>
            <a:ext cx="1752600" cy="990600"/>
            <a:chOff x="1447800" y="1905000"/>
            <a:chExt cx="1752600" cy="990600"/>
          </a:xfrm>
        </p:grpSpPr>
        <p:sp>
          <p:nvSpPr>
            <p:cNvPr id="44047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0" name="TextBox 22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1" name="TextBox 23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  <p:sp>
          <p:nvSpPr>
            <p:cNvPr id="44052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TextBox 25"/>
            <p:cNvSpPr txBox="1">
              <a:spLocks noChangeArrowheads="1"/>
            </p:cNvSpPr>
            <p:nvPr/>
          </p:nvSpPr>
          <p:spPr bwMode="auto">
            <a:xfrm>
              <a:off x="2057400" y="2464713"/>
              <a:ext cx="5334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M</a:t>
              </a:r>
              <a:endParaRPr lang="en-US" sz="2200"/>
            </a:p>
          </p:txBody>
        </p:sp>
      </p:grpSp>
      <p:grpSp>
        <p:nvGrpSpPr>
          <p:cNvPr id="44041" name="Group 30"/>
          <p:cNvGrpSpPr>
            <a:grpSpLocks/>
          </p:cNvGrpSpPr>
          <p:nvPr/>
        </p:nvGrpSpPr>
        <p:grpSpPr bwMode="auto">
          <a:xfrm>
            <a:off x="5791200" y="1676400"/>
            <a:ext cx="3613150" cy="1905000"/>
            <a:chOff x="5791200" y="1600200"/>
            <a:chExt cx="3613355" cy="1905000"/>
          </a:xfrm>
        </p:grpSpPr>
        <p:pic>
          <p:nvPicPr>
            <p:cNvPr id="44045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1200" y="1905000"/>
              <a:ext cx="361335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6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44042" name="Group 29"/>
          <p:cNvGrpSpPr>
            <a:grpSpLocks/>
          </p:cNvGrpSpPr>
          <p:nvPr/>
        </p:nvGrpSpPr>
        <p:grpSpPr bwMode="auto">
          <a:xfrm>
            <a:off x="5715000" y="4191000"/>
            <a:ext cx="3898900" cy="2514600"/>
            <a:chOff x="5715000" y="4038600"/>
            <a:chExt cx="3899647" cy="2514600"/>
          </a:xfrm>
        </p:grpSpPr>
        <p:pic>
          <p:nvPicPr>
            <p:cNvPr id="44043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4343400"/>
              <a:ext cx="3899647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4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2-3-4 Trees --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Searching and traversal algorithms for a 2-3-4 tree are similar to the 2-3 algorithms.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For a 2-3-4 tree, insertion and deletion algorithms that are used for 2-3 trees, can similarly be used.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But, we can also use a slightly different insertion and deletion algorithms for 2-3-4 trees to gain some efficiency.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Splits 4-nodes by moving one of its items up to its parent node.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For a 2-3 tree, the insertion algorithm traces a path from the root to a leaf and then backs up from the leaf as it splits nodes.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i="1" dirty="0" smtClean="0">
                <a:latin typeface="Calibri" charset="0"/>
              </a:rPr>
              <a:t>To avoid this return path after reaching a leaf</a:t>
            </a:r>
            <a:r>
              <a:rPr lang="en-US" dirty="0" smtClean="0">
                <a:latin typeface="Calibri" charset="0"/>
              </a:rPr>
              <a:t>, the insertion algorithm for a 2-3-4 tree splits 4-nodes as soon as it encounters them on the way down the tree from the root to a leaf.</a:t>
            </a:r>
          </a:p>
          <a:p>
            <a:pPr lvl="1"/>
            <a:r>
              <a:rPr lang="en-US" dirty="0" smtClean="0">
                <a:latin typeface="Calibri" charset="0"/>
              </a:rPr>
              <a:t>As a result, when a 4-node is split and an item is moved up to node’s parent, the parent cannot possibly be a 4-node and so can accommodate another item.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1816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Insert[ </a:t>
            </a:r>
            <a:r>
              <a:rPr lang="en-US" sz="2200" kern="0" dirty="0">
                <a:latin typeface="Calibri" charset="0"/>
                <a:cs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0   50   40   70   80   15   90   100 ]  to this 2-3-4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  <p:sp>
        <p:nvSpPr>
          <p:cNvPr id="8" name="Octagon 7"/>
          <p:cNvSpPr/>
          <p:nvPr/>
        </p:nvSpPr>
        <p:spPr bwMode="auto">
          <a:xfrm>
            <a:off x="7010400" y="5334000"/>
            <a:ext cx="1752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 smtClean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20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Root is a 4-node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20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" name="Octagon 11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 smtClean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6670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</a:rPr>
              <a:t>Split 4-nodes as they are encountered</a:t>
            </a:r>
            <a:endParaRPr lang="en-US" sz="2200" b="1" kern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0" y="1447800"/>
            <a:ext cx="3454800" cy="1422600"/>
            <a:chOff x="787200" y="1066800"/>
            <a:chExt cx="3454800" cy="1422600"/>
          </a:xfrm>
        </p:grpSpPr>
        <p:sp>
          <p:nvSpPr>
            <p:cNvPr id="15" name="Oval 14"/>
            <p:cNvSpPr/>
            <p:nvPr/>
          </p:nvSpPr>
          <p:spPr bwMode="auto">
            <a:xfrm>
              <a:off x="2362200" y="1066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7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" name="Straight Connector 17"/>
            <p:cNvCxnSpPr>
              <a:stCxn id="15" idx="3"/>
              <a:endCxn id="17" idx="0"/>
            </p:cNvCxnSpPr>
            <p:nvPr/>
          </p:nvCxnSpPr>
          <p:spPr bwMode="auto">
            <a:xfrm rot="5400000">
              <a:off x="1403401" y="1035335"/>
              <a:ext cx="621865" cy="1422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5" idx="5"/>
              <a:endCxn id="16" idx="0"/>
            </p:cNvCxnSpPr>
            <p:nvPr/>
          </p:nvCxnSpPr>
          <p:spPr bwMode="auto">
            <a:xfrm rot="16200000" flipH="1">
              <a:off x="3067535" y="1098934"/>
              <a:ext cx="621865" cy="1295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692200" y="1447800"/>
            <a:ext cx="3784800" cy="1422600"/>
            <a:chOff x="457200" y="1066800"/>
            <a:chExt cx="3784800" cy="1422600"/>
          </a:xfrm>
        </p:grpSpPr>
        <p:grpSp>
          <p:nvGrpSpPr>
            <p:cNvPr id="21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sp>
        <p:nvSpPr>
          <p:cNvPr id="27" name="Octagon 26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rgbClr val="FF66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 smtClean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7" grpId="1" animBg="1"/>
      <p:bldP spid="27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50 and 40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lang="en-US" sz="2200" b="1" kern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11" name="Group 19"/>
          <p:cNvGrpSpPr/>
          <p:nvPr/>
        </p:nvGrpSpPr>
        <p:grpSpPr>
          <a:xfrm>
            <a:off x="2667000" y="1447800"/>
            <a:ext cx="3784800" cy="1422600"/>
            <a:chOff x="457200" y="1066800"/>
            <a:chExt cx="3784800" cy="1422600"/>
          </a:xfrm>
        </p:grpSpPr>
        <p:grpSp>
          <p:nvGrpSpPr>
            <p:cNvPr id="14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7000" y="1447800"/>
            <a:ext cx="4114800" cy="1371600"/>
            <a:chOff x="457200" y="1066800"/>
            <a:chExt cx="4114800" cy="1371600"/>
          </a:xfrm>
        </p:grpSpPr>
        <p:grpSp>
          <p:nvGrpSpPr>
            <p:cNvPr id="28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Octagon 28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70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70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28" name="Octagon 27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29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67000" y="1447800"/>
            <a:ext cx="3810000" cy="1422600"/>
            <a:chOff x="457200" y="1066800"/>
            <a:chExt cx="3810000" cy="1422600"/>
          </a:xfrm>
        </p:grpSpPr>
        <p:grpSp>
          <p:nvGrpSpPr>
            <p:cNvPr id="44" name="Group 35"/>
            <p:cNvGrpSpPr/>
            <p:nvPr/>
          </p:nvGrpSpPr>
          <p:grpSpPr>
            <a:xfrm>
              <a:off x="457200" y="1447799"/>
              <a:ext cx="3568801" cy="990601"/>
              <a:chOff x="457200" y="1447799"/>
              <a:chExt cx="3568801" cy="990601"/>
            </a:xfrm>
          </p:grpSpPr>
          <p:grpSp>
            <p:nvGrpSpPr>
              <p:cNvPr id="49" name="Group 33"/>
              <p:cNvGrpSpPr/>
              <p:nvPr/>
            </p:nvGrpSpPr>
            <p:grpSpPr>
              <a:xfrm>
                <a:off x="1003202" y="1447799"/>
                <a:ext cx="3022799" cy="609601"/>
                <a:chOff x="1003202" y="1447799"/>
                <a:chExt cx="3022799" cy="609601"/>
              </a:xfrm>
            </p:grpSpPr>
            <p:cxnSp>
              <p:nvCxnSpPr>
                <p:cNvPr id="51" name="Straight Connector 50"/>
                <p:cNvCxnSpPr>
                  <a:stCxn id="45" idx="3"/>
                </p:cNvCxnSpPr>
                <p:nvPr/>
              </p:nvCxnSpPr>
              <p:spPr bwMode="auto">
                <a:xfrm rot="5400000">
                  <a:off x="1242967" y="1208035"/>
                  <a:ext cx="609600" cy="108913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Straight Connector 51"/>
                <p:cNvCxnSpPr>
                  <a:stCxn id="45" idx="2"/>
                </p:cNvCxnSpPr>
                <p:nvPr/>
              </p:nvCxnSpPr>
              <p:spPr bwMode="auto">
                <a:xfrm rot="16200000" flipH="1">
                  <a:off x="3227935" y="1259333"/>
                  <a:ext cx="609599" cy="986532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0" name="Octagon 49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45" name="Octagon 44"/>
            <p:cNvSpPr/>
            <p:nvPr/>
          </p:nvSpPr>
          <p:spPr bwMode="auto">
            <a:xfrm>
              <a:off x="1994400" y="1066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362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835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8" name="Straight Connector 47"/>
            <p:cNvCxnSpPr>
              <a:endCxn id="46" idx="0"/>
            </p:cNvCxnSpPr>
            <p:nvPr/>
          </p:nvCxnSpPr>
          <p:spPr bwMode="auto">
            <a:xfrm rot="5400000">
              <a:off x="2279700" y="1746300"/>
              <a:ext cx="6096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667000" y="1447800"/>
            <a:ext cx="4267200" cy="1422600"/>
            <a:chOff x="457200" y="1066800"/>
            <a:chExt cx="4267200" cy="1422600"/>
          </a:xfrm>
        </p:grpSpPr>
        <p:grpSp>
          <p:nvGrpSpPr>
            <p:cNvPr id="54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56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60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2" name="Straight Connector 61"/>
                  <p:cNvCxnSpPr>
                    <a:stCxn id="57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" name="Straight Connector 62"/>
                  <p:cNvCxnSpPr>
                    <a:stCxn id="57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" name="Octagon 60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57" name="Octagon 56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59" name="Straight Connector 58"/>
              <p:cNvCxnSpPr>
                <a:endCxn id="58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5" name="Octagon 54"/>
            <p:cNvSpPr/>
            <p:nvPr/>
          </p:nvSpPr>
          <p:spPr bwMode="auto">
            <a:xfrm>
              <a:off x="35814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 smtClean="0">
                  <a:latin typeface="Calibri"/>
                  <a:cs typeface="Calibri"/>
                </a:rPr>
                <a:t>7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80 and 15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lang="en-US" sz="2200" b="1" kern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67000" y="1447800"/>
            <a:ext cx="4114800" cy="1422600"/>
            <a:chOff x="457200" y="1066800"/>
            <a:chExt cx="4114800" cy="1422600"/>
          </a:xfrm>
        </p:grpSpPr>
        <p:grpSp>
          <p:nvGrpSpPr>
            <p:cNvPr id="37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43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4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49" name="Straight Connector 48"/>
                  <p:cNvCxnSpPr>
                    <a:stCxn id="44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>
                    <a:stCxn id="44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8" name="Octagon 47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44" name="Octagon 43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" name="Octagon 37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67000" y="1447800"/>
            <a:ext cx="4267200" cy="1422600"/>
            <a:chOff x="533400" y="1447800"/>
            <a:chExt cx="4267200" cy="1422600"/>
          </a:xfrm>
        </p:grpSpPr>
        <p:grpSp>
          <p:nvGrpSpPr>
            <p:cNvPr id="52" name="Group 52"/>
            <p:cNvGrpSpPr/>
            <p:nvPr/>
          </p:nvGrpSpPr>
          <p:grpSpPr>
            <a:xfrm>
              <a:off x="533400" y="1447800"/>
              <a:ext cx="3568801" cy="1422600"/>
              <a:chOff x="457200" y="1066800"/>
              <a:chExt cx="3568801" cy="1422600"/>
            </a:xfrm>
          </p:grpSpPr>
          <p:grpSp>
            <p:nvGrpSpPr>
              <p:cNvPr id="54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58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0" name="Straight Connector 59"/>
                  <p:cNvCxnSpPr>
                    <a:stCxn id="5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" name="Straight Connector 60"/>
                  <p:cNvCxnSpPr>
                    <a:stCxn id="5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9" name="Octagon 58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55" name="Octagon 54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57" name="Straight Connector 56"/>
              <p:cNvCxnSpPr>
                <a:endCxn id="56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" name="Octagon 52"/>
            <p:cNvSpPr/>
            <p:nvPr/>
          </p:nvSpPr>
          <p:spPr bwMode="auto">
            <a:xfrm>
              <a:off x="3429000" y="2438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b="1" dirty="0">
                  <a:latin typeface="Calibri"/>
                  <a:cs typeface="Calibri"/>
                </a:rPr>
                <a:t>8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63" name="Octagon 6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15  </a:t>
              </a:r>
              <a:r>
                <a:rPr lang="tr-TR" sz="1800" dirty="0" smtClean="0">
                  <a:latin typeface="Calibri"/>
                  <a:cs typeface="Calibri"/>
                </a:rPr>
                <a:t> </a:t>
              </a:r>
              <a:r>
                <a:rPr lang="en-US" sz="1800" b="1" dirty="0" smtClean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6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65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1" name="Straight Connector 70"/>
                  <p:cNvCxnSpPr>
                    <a:stCxn id="68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>
                    <a:stCxn id="68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8" name="Octagon 67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70" name="Straight Connector 69"/>
                <p:cNvCxnSpPr>
                  <a:endCxn id="69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6" name="Octagon 65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90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90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53" name="Octagon 5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15</a:t>
              </a:r>
              <a:r>
                <a:rPr lang="tr-TR" sz="1800" dirty="0" smtClean="0">
                  <a:latin typeface="Calibri"/>
                  <a:cs typeface="Calibri"/>
                </a:rPr>
                <a:t>  </a:t>
              </a:r>
              <a:r>
                <a:rPr lang="en-US" sz="1800" dirty="0" smtClean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5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56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4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8" name="Straight Connector 67"/>
                  <p:cNvCxnSpPr>
                    <a:stCxn id="6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9" name="Straight Connector 68"/>
                  <p:cNvCxnSpPr>
                    <a:stCxn id="6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5" name="Octagon 64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67" name="Straight Connector 66"/>
                <p:cNvCxnSpPr>
                  <a:endCxn id="66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0" name="Octagon 59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71" name="Octagon 70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15</a:t>
              </a:r>
              <a:r>
                <a:rPr lang="tr-TR" sz="1800" dirty="0" smtClean="0">
                  <a:latin typeface="Calibri"/>
                  <a:cs typeface="Calibri"/>
                </a:rPr>
                <a:t>  </a:t>
              </a:r>
              <a:r>
                <a:rPr lang="en-US" sz="1800" dirty="0" smtClean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72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73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75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9" name="Straight Connector 78"/>
                  <p:cNvCxnSpPr>
                    <a:stCxn id="76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6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6" name="Octagon 75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78" name="Straight Connector 77"/>
                <p:cNvCxnSpPr>
                  <a:endCxn id="77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4" name="Octagon 73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514600" y="1447800"/>
            <a:ext cx="3937200" cy="1422600"/>
            <a:chOff x="5105400" y="2286000"/>
            <a:chExt cx="3937200" cy="1422600"/>
          </a:xfrm>
        </p:grpSpPr>
        <p:grpSp>
          <p:nvGrpSpPr>
            <p:cNvPr id="82" name="Group 82"/>
            <p:cNvGrpSpPr/>
            <p:nvPr/>
          </p:nvGrpSpPr>
          <p:grpSpPr>
            <a:xfrm>
              <a:off x="5105400" y="2666999"/>
              <a:ext cx="3721201" cy="1041601"/>
              <a:chOff x="381000" y="1828799"/>
              <a:chExt cx="3721201" cy="1041601"/>
            </a:xfrm>
          </p:grpSpPr>
          <p:sp>
            <p:nvSpPr>
              <p:cNvPr id="87" name="Octagon 86"/>
              <p:cNvSpPr/>
              <p:nvPr/>
            </p:nvSpPr>
            <p:spPr bwMode="auto">
              <a:xfrm>
                <a:off x="381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15</a:t>
                </a:r>
                <a:r>
                  <a:rPr lang="tr-TR" sz="1800" dirty="0" smtClean="0">
                    <a:latin typeface="Calibri"/>
                    <a:cs typeface="Calibri"/>
                  </a:rPr>
                  <a:t>  </a:t>
                </a:r>
                <a:r>
                  <a:rPr lang="en-US" sz="1800" dirty="0" smtClean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grpSp>
            <p:nvGrpSpPr>
              <p:cNvPr id="88" name="Group 52"/>
              <p:cNvGrpSpPr/>
              <p:nvPr/>
            </p:nvGrpSpPr>
            <p:grpSpPr>
              <a:xfrm>
                <a:off x="1079402" y="1828799"/>
                <a:ext cx="3022799" cy="1041601"/>
                <a:chOff x="1003202" y="1447799"/>
                <a:chExt cx="3022799" cy="1041601"/>
              </a:xfrm>
            </p:grpSpPr>
            <p:grpSp>
              <p:nvGrpSpPr>
                <p:cNvPr id="89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90" name="Oval 89"/>
                <p:cNvSpPr/>
                <p:nvPr/>
              </p:nvSpPr>
              <p:spPr bwMode="auto">
                <a:xfrm>
                  <a:off x="1981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91" name="Straight Connector 90"/>
                <p:cNvCxnSpPr>
                  <a:endCxn id="90" idx="0"/>
                </p:cNvCxnSpPr>
                <p:nvPr/>
              </p:nvCxnSpPr>
              <p:spPr bwMode="auto">
                <a:xfrm rot="5400000">
                  <a:off x="1974900" y="1670100"/>
                  <a:ext cx="609600" cy="1650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83" name="Octagon 82"/>
            <p:cNvSpPr/>
            <p:nvPr/>
          </p:nvSpPr>
          <p:spPr bwMode="auto">
            <a:xfrm>
              <a:off x="6705600" y="22860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86106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6962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86" name="Straight Connector 85"/>
            <p:cNvCxnSpPr>
              <a:endCxn id="85" idx="0"/>
            </p:cNvCxnSpPr>
            <p:nvPr/>
          </p:nvCxnSpPr>
          <p:spPr bwMode="auto">
            <a:xfrm rot="16200000" flipH="1">
              <a:off x="7423200" y="2787600"/>
              <a:ext cx="609600" cy="3684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5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97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01" name="Octagon 10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15</a:t>
                  </a:r>
                  <a:r>
                    <a:rPr lang="tr-TR" sz="1800" dirty="0" smtClean="0">
                      <a:latin typeface="Calibri"/>
                      <a:cs typeface="Calibri"/>
                    </a:rPr>
                    <a:t>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10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0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06" name="Straight Connector 10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endCxn id="10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8" name="Octagon 9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00" name="Straight Connector 99"/>
              <p:cNvCxnSpPr>
                <a:endCxn id="9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Octagon 95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</a:t>
              </a:r>
              <a:r>
                <a:rPr lang="en-US" sz="1800" b="1" dirty="0">
                  <a:latin typeface="Calibri"/>
                  <a:cs typeface="Calibri"/>
                </a:rPr>
                <a:t>9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100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100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61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6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73" name="Octagon 72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1</a:t>
                  </a:r>
                  <a:r>
                    <a:rPr lang="en-US" sz="1800" dirty="0">
                      <a:latin typeface="Calibri"/>
                      <a:cs typeface="Calibri"/>
                    </a:rPr>
                    <a:t>52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75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81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" name="Straight Connector 93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82" name="Oval 81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88" name="Straight Connector 87"/>
                  <p:cNvCxnSpPr>
                    <a:endCxn id="82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4" name="Octagon 63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2" name="Straight Connector 71"/>
              <p:cNvCxnSpPr>
                <a:endCxn id="70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Octagon 6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7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10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11" name="Octagon 11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1</a:t>
                  </a:r>
                  <a:r>
                    <a:rPr lang="en-US" sz="1800" dirty="0">
                      <a:latin typeface="Calibri"/>
                      <a:cs typeface="Calibri"/>
                    </a:rPr>
                    <a:t>52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11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1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endCxn id="11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08" name="Octagon 10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10" name="Straight Connector 109"/>
              <p:cNvCxnSpPr>
                <a:endCxn id="10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2" name="Octagon 10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38400" y="1396800"/>
            <a:ext cx="4419600" cy="2489400"/>
            <a:chOff x="1066800" y="457200"/>
            <a:chExt cx="4419600" cy="2489400"/>
          </a:xfrm>
        </p:grpSpPr>
        <p:grpSp>
          <p:nvGrpSpPr>
            <p:cNvPr id="119" name="Group 115"/>
            <p:cNvGrpSpPr/>
            <p:nvPr/>
          </p:nvGrpSpPr>
          <p:grpSpPr>
            <a:xfrm>
              <a:off x="1066800" y="1892734"/>
              <a:ext cx="4419600" cy="1053866"/>
              <a:chOff x="5105400" y="2654734"/>
              <a:chExt cx="4419600" cy="1053866"/>
            </a:xfrm>
          </p:grpSpPr>
          <p:grpSp>
            <p:nvGrpSpPr>
              <p:cNvPr id="125" name="Group 111"/>
              <p:cNvGrpSpPr/>
              <p:nvPr/>
            </p:nvGrpSpPr>
            <p:grpSpPr>
              <a:xfrm>
                <a:off x="5105400" y="2654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27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30" name="Octagon 129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 smtClean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131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32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35" name="Straight Connector 134"/>
                      <p:cNvCxnSpPr>
                        <a:stCxn id="121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36" name="Straight Connector 135"/>
                      <p:cNvCxnSpPr>
                        <a:stCxn id="122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33" name="Oval 132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p:txBody>
                </p:sp>
                <p:cxnSp>
                  <p:nvCxnSpPr>
                    <p:cNvPr id="134" name="Straight Connector 133"/>
                    <p:cNvCxnSpPr>
                      <a:stCxn id="121" idx="5"/>
                      <a:endCxn id="133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28" name="Oval 127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2" idx="3"/>
                  <a:endCxn id="128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6" name="Octagon 125"/>
              <p:cNvSpPr/>
              <p:nvPr/>
            </p:nvSpPr>
            <p:spPr bwMode="auto">
              <a:xfrm>
                <a:off x="8382000" y="32766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9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20" name="Oval 119"/>
            <p:cNvSpPr/>
            <p:nvPr/>
          </p:nvSpPr>
          <p:spPr bwMode="auto">
            <a:xfrm>
              <a:off x="3200400" y="4572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1336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42162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23" name="Straight Connector 122"/>
            <p:cNvCxnSpPr>
              <a:stCxn id="120" idx="5"/>
              <a:endCxn id="122" idx="0"/>
            </p:cNvCxnSpPr>
            <p:nvPr/>
          </p:nvCxnSpPr>
          <p:spPr bwMode="auto">
            <a:xfrm rot="16200000" flipH="1">
              <a:off x="3651635" y="743434"/>
              <a:ext cx="698065" cy="863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3"/>
              <a:endCxn id="121" idx="0"/>
            </p:cNvCxnSpPr>
            <p:nvPr/>
          </p:nvCxnSpPr>
          <p:spPr bwMode="auto">
            <a:xfrm rot="5400000">
              <a:off x="2457601" y="717935"/>
              <a:ext cx="6980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2438400" y="1396800"/>
            <a:ext cx="4800600" cy="2489400"/>
            <a:chOff x="1066800" y="457200"/>
            <a:chExt cx="4800600" cy="2489400"/>
          </a:xfrm>
        </p:grpSpPr>
        <p:grpSp>
          <p:nvGrpSpPr>
            <p:cNvPr id="138" name="Group 158"/>
            <p:cNvGrpSpPr/>
            <p:nvPr/>
          </p:nvGrpSpPr>
          <p:grpSpPr>
            <a:xfrm>
              <a:off x="1066800" y="457200"/>
              <a:ext cx="3898802" cy="2489400"/>
              <a:chOff x="1066800" y="457200"/>
              <a:chExt cx="3898802" cy="2489400"/>
            </a:xfrm>
          </p:grpSpPr>
          <p:grpSp>
            <p:nvGrpSpPr>
              <p:cNvPr id="140" name="Group 111"/>
              <p:cNvGrpSpPr/>
              <p:nvPr/>
            </p:nvGrpSpPr>
            <p:grpSpPr>
              <a:xfrm>
                <a:off x="1066800" y="1892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46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49" name="Octagon 148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 smtClean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150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51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54" name="Straight Connector 153"/>
                      <p:cNvCxnSpPr>
                        <a:stCxn id="142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5" name="Straight Connector 154"/>
                      <p:cNvCxnSpPr>
                        <a:stCxn id="143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52" name="Oval 151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p:txBody>
                </p:sp>
                <p:cxnSp>
                  <p:nvCxnSpPr>
                    <p:cNvPr id="153" name="Straight Connector 152"/>
                    <p:cNvCxnSpPr>
                      <a:stCxn id="142" idx="5"/>
                      <a:endCxn id="152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47" name="Oval 146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48" name="Straight Connector 147"/>
                <p:cNvCxnSpPr>
                  <a:stCxn id="143" idx="3"/>
                  <a:endCxn id="147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1" name="Oval 140"/>
              <p:cNvSpPr/>
              <p:nvPr/>
            </p:nvSpPr>
            <p:spPr bwMode="auto">
              <a:xfrm>
                <a:off x="3200400" y="4572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21336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42162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44" name="Straight Connector 143"/>
              <p:cNvCxnSpPr>
                <a:stCxn id="141" idx="5"/>
                <a:endCxn id="143" idx="0"/>
              </p:cNvCxnSpPr>
              <p:nvPr/>
            </p:nvCxnSpPr>
            <p:spPr bwMode="auto">
              <a:xfrm rot="16200000" flipH="1">
                <a:off x="3651635" y="743434"/>
                <a:ext cx="698065" cy="863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>
                <a:stCxn id="141" idx="3"/>
                <a:endCxn id="142" idx="0"/>
              </p:cNvCxnSpPr>
              <p:nvPr/>
            </p:nvCxnSpPr>
            <p:spPr bwMode="auto">
              <a:xfrm rot="5400000">
                <a:off x="2457601" y="717935"/>
                <a:ext cx="698065" cy="914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9" name="Octagon 138"/>
            <p:cNvSpPr/>
            <p:nvPr/>
          </p:nvSpPr>
          <p:spPr bwMode="auto">
            <a:xfrm>
              <a:off x="44958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lang="en-US" sz="1800" dirty="0">
                  <a:latin typeface="Calibri"/>
                  <a:cs typeface="Calibri"/>
                </a:rPr>
                <a:t>0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100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2950-7ED5-9049-813B-94FE1B5B93C3}" type="slidenum">
              <a:rPr lang="en-US">
                <a:ea typeface="ＭＳ Ｐゴシック" charset="-128"/>
                <a:cs typeface="ＭＳ Ｐゴシック" charset="-128"/>
              </a:rPr>
              <a:pPr/>
              <a:t>38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 split each 4-node as </a:t>
            </a:r>
            <a:r>
              <a:rPr lang="en-US" dirty="0" smtClean="0">
                <a:latin typeface="Calibri" charset="0"/>
              </a:rPr>
              <a:t>soon </a:t>
            </a:r>
            <a:r>
              <a:rPr lang="en-US" dirty="0">
                <a:latin typeface="Calibri" charset="0"/>
              </a:rPr>
              <a:t>as we encounter it during our search from the root to a leaf that will accommodate the new item to be inserted.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4-node which will be split</a:t>
            </a:r>
            <a:r>
              <a:rPr lang="en-US" dirty="0" smtClean="0">
                <a:latin typeface="Calibri" charset="0"/>
              </a:rPr>
              <a:t> can:</a:t>
            </a:r>
            <a:endParaRPr lang="en-US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be the root, or</a:t>
            </a:r>
          </a:p>
          <a:p>
            <a:pPr lvl="1"/>
            <a:r>
              <a:rPr lang="en-US" sz="2400" dirty="0">
                <a:latin typeface="Calibri" charset="0"/>
              </a:rPr>
              <a:t>have a 2-node parent, or</a:t>
            </a:r>
          </a:p>
          <a:p>
            <a:pPr lvl="1"/>
            <a:r>
              <a:rPr lang="en-US" sz="2400" dirty="0">
                <a:latin typeface="Calibri" charset="0"/>
              </a:rPr>
              <a:t>have a 3-node parent.</a:t>
            </a: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1600200"/>
            <a:ext cx="5715000" cy="23362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Splitting a 4-node root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13" name="Group 20"/>
          <p:cNvGrpSpPr/>
          <p:nvPr/>
        </p:nvGrpSpPr>
        <p:grpSpPr>
          <a:xfrm>
            <a:off x="381000" y="1447800"/>
            <a:ext cx="9220200" cy="2743200"/>
            <a:chOff x="381000" y="2057400"/>
            <a:chExt cx="9372600" cy="266700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4343400" y="2819400"/>
            <a:ext cx="990600" cy="4572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819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Example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7B925-BDD3-2044-B87C-DAEBFB085527}" type="slidenum">
              <a:rPr lang="en-US">
                <a:ea typeface="ＭＳ Ｐゴシック" charset="-128"/>
                <a:cs typeface="ＭＳ Ｐゴシック" charset="-128"/>
              </a:rPr>
              <a:pPr/>
              <a:t>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506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524000"/>
            <a:ext cx="9296400" cy="3822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57400" y="1682672"/>
            <a:ext cx="5257800" cy="1898728"/>
            <a:chOff x="2057400" y="914400"/>
            <a:chExt cx="5632238" cy="2127328"/>
          </a:xfrm>
        </p:grpSpPr>
        <p:pic>
          <p:nvPicPr>
            <p:cNvPr id="26" name="Picture 25" descr="Untitled1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914400"/>
              <a:ext cx="5632238" cy="212732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4724400" y="914400"/>
              <a:ext cx="990600" cy="45720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2-node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81000" y="1447800"/>
            <a:ext cx="9220200" cy="23622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362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58311" y="4048760"/>
            <a:ext cx="354623" cy="32512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1000" y="4038600"/>
            <a:ext cx="9220200" cy="2362200"/>
            <a:chOff x="381000" y="4038600"/>
            <a:chExt cx="9220200" cy="2362200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1000" y="4038600"/>
              <a:ext cx="9220200" cy="2362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05000" y="4267200"/>
              <a:ext cx="5562600" cy="1905000"/>
              <a:chOff x="1981200" y="3505200"/>
              <a:chExt cx="6022350" cy="2151710"/>
            </a:xfrm>
          </p:grpSpPr>
          <p:pic>
            <p:nvPicPr>
              <p:cNvPr id="29" name="Picture 28" descr="Untitled2.bmp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200" y="3505200"/>
                <a:ext cx="6022350" cy="2151710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 bwMode="auto">
              <a:xfrm>
                <a:off x="4114800" y="3505200"/>
                <a:ext cx="990600" cy="4572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</p:grpSp>
      <p:sp>
        <p:nvSpPr>
          <p:cNvPr id="31" name="Right Arrow 16"/>
          <p:cNvSpPr>
            <a:spLocks noChangeArrowheads="1"/>
          </p:cNvSpPr>
          <p:nvPr/>
        </p:nvSpPr>
        <p:spPr bwMode="auto">
          <a:xfrm>
            <a:off x="4495800" y="4965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667000" y="5029200"/>
            <a:ext cx="4382662" cy="1438537"/>
            <a:chOff x="457200" y="4572000"/>
            <a:chExt cx="4382662" cy="1438537"/>
          </a:xfrm>
        </p:grpSpPr>
        <p:pic>
          <p:nvPicPr>
            <p:cNvPr id="72" name="Picture 71" descr="Untitled3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4572000"/>
              <a:ext cx="4382662" cy="1438537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 bwMode="auto">
            <a:xfrm>
              <a:off x="2514600" y="5105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90800" y="1582027"/>
            <a:ext cx="4382662" cy="1389773"/>
            <a:chOff x="762000" y="1219200"/>
            <a:chExt cx="4382662" cy="1389773"/>
          </a:xfrm>
        </p:grpSpPr>
        <p:pic>
          <p:nvPicPr>
            <p:cNvPr id="65" name="Picture 64" descr="Untitled1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219200"/>
              <a:ext cx="4382662" cy="1389773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 bwMode="auto">
            <a:xfrm>
              <a:off x="2895600" y="1676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3-node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381000" y="1447800"/>
            <a:ext cx="9220200" cy="16764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18288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81000" y="3200400"/>
            <a:ext cx="9220200" cy="1676400"/>
            <a:chOff x="381000" y="3200400"/>
            <a:chExt cx="9220200" cy="1676400"/>
          </a:xfrm>
        </p:grpSpPr>
        <p:grpSp>
          <p:nvGrpSpPr>
            <p:cNvPr id="67" name="Group 66"/>
            <p:cNvGrpSpPr/>
            <p:nvPr/>
          </p:nvGrpSpPr>
          <p:grpSpPr>
            <a:xfrm>
              <a:off x="2590800" y="3328531"/>
              <a:ext cx="4376566" cy="1395869"/>
              <a:chOff x="609600" y="2795131"/>
              <a:chExt cx="4376566" cy="1395869"/>
            </a:xfrm>
          </p:grpSpPr>
          <p:pic>
            <p:nvPicPr>
              <p:cNvPr id="68" name="Picture 67" descr="Untitled2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2795131"/>
                <a:ext cx="4376566" cy="1395869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 bwMode="auto">
              <a:xfrm>
                <a:off x="2743200" y="3276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grpSp>
          <p:nvGrpSpPr>
            <p:cNvPr id="54" name="Group 20"/>
            <p:cNvGrpSpPr/>
            <p:nvPr/>
          </p:nvGrpSpPr>
          <p:grpSpPr>
            <a:xfrm>
              <a:off x="381000" y="3200400"/>
              <a:ext cx="9220200" cy="1676400"/>
              <a:chOff x="381000" y="2057400"/>
              <a:chExt cx="9372600" cy="2583656"/>
            </a:xfrm>
          </p:grpSpPr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561242" y="2235200"/>
                <a:ext cx="360485" cy="355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81000" y="2057400"/>
                <a:ext cx="9372600" cy="2583656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8" name="Right Arrow 16"/>
          <p:cNvSpPr>
            <a:spLocks noChangeArrowheads="1"/>
          </p:cNvSpPr>
          <p:nvPr/>
        </p:nvSpPr>
        <p:spPr bwMode="auto">
          <a:xfrm>
            <a:off x="4508988" y="36703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59" name="Group 20"/>
          <p:cNvGrpSpPr/>
          <p:nvPr/>
        </p:nvGrpSpPr>
        <p:grpSpPr>
          <a:xfrm>
            <a:off x="381000" y="4953000"/>
            <a:ext cx="9220200" cy="1676400"/>
            <a:chOff x="381000" y="2057400"/>
            <a:chExt cx="9372600" cy="2583656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3" name="Right Arrow 16"/>
          <p:cNvSpPr>
            <a:spLocks noChangeArrowheads="1"/>
          </p:cNvSpPr>
          <p:nvPr/>
        </p:nvSpPr>
        <p:spPr bwMode="auto">
          <a:xfrm>
            <a:off x="4508988" y="5346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B11C4-6416-7B42-B02C-E4A91BB6F7C4}" type="slidenum">
              <a:rPr lang="en-US">
                <a:ea typeface="ＭＳ Ｐゴシック" charset="-128"/>
                <a:cs typeface="ＭＳ Ｐゴシック" charset="-128"/>
              </a:rPr>
              <a:pPr/>
              <a:t>42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9093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Deleting from a 2-3-4 tree</a:t>
            </a:r>
          </a:p>
        </p:txBody>
      </p:sp>
      <p:sp>
        <p:nvSpPr>
          <p:cNvPr id="89094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For a 2-3 tree, the deletion algorithm traces a path from the root to a leaf and then backs up from the leaf, fixing empty nodes on the path back up to root.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i="1" dirty="0">
                <a:latin typeface="Calibri" charset="0"/>
              </a:rPr>
              <a:t>To avoid this return path after reaching a leaf</a:t>
            </a:r>
            <a:r>
              <a:rPr lang="en-US" dirty="0">
                <a:latin typeface="Calibri" charset="0"/>
              </a:rPr>
              <a:t>, the deletion algorithm for a 2-3-4 tree transforms each 2-node into either 3-node or 4-node as soon as it encounters them on the way down the tree from the root to a leaf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lvl="1"/>
            <a:r>
              <a:rPr lang="en-US" dirty="0">
                <a:latin typeface="Calibri" charset="0"/>
              </a:rPr>
              <a:t>If an adjacent sibling is a 3-node or 4-node, transfer an item from that sibling to our 2-node.</a:t>
            </a:r>
          </a:p>
          <a:p>
            <a:pPr lvl="1"/>
            <a:r>
              <a:rPr lang="en-US" dirty="0">
                <a:latin typeface="Calibri" charset="0"/>
              </a:rPr>
              <a:t>If adjacent sibling is a 2-node, merge them. </a:t>
            </a:r>
          </a:p>
          <a:p>
            <a:pPr lvl="1"/>
            <a:endParaRPr lang="en-US" dirty="0"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66FA4-B035-1549-8687-463DAC9F4108}" type="slidenum">
              <a:rPr lang="en-US">
                <a:ea typeface="ＭＳ Ｐゴシック" charset="-128"/>
                <a:cs typeface="ＭＳ Ｐゴシック" charset="-128"/>
              </a:rPr>
              <a:pPr/>
              <a:t>43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Red-Black Trees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067800" cy="53340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In general, a </a:t>
            </a:r>
            <a:r>
              <a:rPr lang="en-US" dirty="0">
                <a:latin typeface="Calibri" charset="0"/>
              </a:rPr>
              <a:t>2-3-4 tree requires more storage than a binary search tree</a:t>
            </a:r>
            <a:r>
              <a:rPr lang="en-US" dirty="0" smtClean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A special</a:t>
            </a:r>
            <a:r>
              <a:rPr lang="en-US" dirty="0" smtClean="0">
                <a:latin typeface="Calibri" charset="0"/>
              </a:rPr>
              <a:t> binary search tree, </a:t>
            </a:r>
            <a:r>
              <a:rPr lang="en-US" dirty="0">
                <a:latin typeface="Calibri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red-black-tree</a:t>
            </a:r>
            <a:r>
              <a:rPr lang="en-US" dirty="0">
                <a:latin typeface="Calibri" charset="0"/>
              </a:rPr>
              <a:t>, can be used to represent a 2-3-4 tree, so that we can retain advantages of a 2-3-4 tree without a storage overhead.</a:t>
            </a:r>
          </a:p>
          <a:p>
            <a:pPr lvl="1"/>
            <a:r>
              <a:rPr lang="en-US" dirty="0">
                <a:latin typeface="Calibri" charset="0"/>
              </a:rPr>
              <a:t>3-node and 4-nodes in a 2-3-4 tree are represented by a binary tree.</a:t>
            </a:r>
          </a:p>
          <a:p>
            <a:pPr lvl="1"/>
            <a:r>
              <a:rPr lang="en-US" dirty="0">
                <a:latin typeface="Calibri" charset="0"/>
              </a:rPr>
              <a:t>To distinguish the original 2-nodes from 2-nodes that are generated from 3-nodes and 4-nodes, we use red and black pointers.</a:t>
            </a:r>
          </a:p>
          <a:p>
            <a:pPr lvl="1"/>
            <a:r>
              <a:rPr lang="en-US" dirty="0">
                <a:latin typeface="Calibri" charset="0"/>
              </a:rPr>
              <a:t>All original pointers in a 2-3-4 tree are black pointers,</a:t>
            </a:r>
            <a:r>
              <a:rPr lang="en-US" dirty="0" smtClean="0">
                <a:latin typeface="Calibri" charset="0"/>
              </a:rPr>
              <a:t> red </a:t>
            </a:r>
            <a:r>
              <a:rPr lang="en-US" dirty="0">
                <a:latin typeface="Calibri" charset="0"/>
              </a:rPr>
              <a:t>pointers</a:t>
            </a:r>
            <a:r>
              <a:rPr lang="en-US" dirty="0" smtClean="0">
                <a:latin typeface="Calibri" charset="0"/>
              </a:rPr>
              <a:t> are used for </a:t>
            </a:r>
            <a:r>
              <a:rPr lang="en-US" dirty="0">
                <a:latin typeface="Calibri" charset="0"/>
              </a:rPr>
              <a:t>child pointers to link 2-nodes that result from the split of 3-nodes and 4-nodes.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Red-black tree representation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381000" y="1371600"/>
            <a:ext cx="9220200" cy="22860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4478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3-node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33" name="Picture 32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9" y="1981200"/>
            <a:ext cx="2096851" cy="1152049"/>
          </a:xfrm>
          <a:prstGeom prst="rect">
            <a:avLst/>
          </a:prstGeom>
        </p:spPr>
      </p:pic>
      <p:pic>
        <p:nvPicPr>
          <p:cNvPr id="34" name="Picture 33" descr="Untitled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955977" cy="1962750"/>
          </a:xfrm>
          <a:prstGeom prst="rect">
            <a:avLst/>
          </a:prstGeom>
        </p:spPr>
      </p:pic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744200" y="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562600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516701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59501" y="152400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40" name="Picture 39" descr="Untitled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5" y="4572000"/>
            <a:ext cx="1901795" cy="1121571"/>
          </a:xfrm>
          <a:prstGeom prst="rect">
            <a:avLst/>
          </a:prstGeom>
        </p:spPr>
      </p:pic>
      <p:pic>
        <p:nvPicPr>
          <p:cNvPr id="41" name="Picture 40" descr="Untitled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343400"/>
            <a:ext cx="6186928" cy="1871317"/>
          </a:xfrm>
          <a:prstGeom prst="rect">
            <a:avLst/>
          </a:prstGeom>
        </p:spPr>
      </p:pic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3479800" y="5207000"/>
            <a:ext cx="457200" cy="4572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05600" y="5232400"/>
            <a:ext cx="508000" cy="4826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3937000" y="43688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286500" y="43815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ight Arrow 16"/>
          <p:cNvSpPr>
            <a:spLocks noChangeArrowheads="1"/>
          </p:cNvSpPr>
          <p:nvPr/>
        </p:nvSpPr>
        <p:spPr bwMode="auto">
          <a:xfrm>
            <a:off x="2362200" y="4648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2362200" y="2057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A09DE-1A2F-8A41-83B7-6FB339DFACAF}" type="slidenum">
              <a:rPr lang="en-US">
                <a:ea typeface="ＭＳ Ｐゴシック" charset="-128"/>
                <a:cs typeface="ＭＳ Ｐゴシック" charset="-128"/>
              </a:rPr>
              <a:pPr/>
              <a:t>45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Red-Black Trees</a:t>
            </a:r>
            <a:r>
              <a:rPr lang="en-US" dirty="0" smtClean="0">
                <a:latin typeface="Calibri" charset="0"/>
              </a:rPr>
              <a:t> -- Properties</a:t>
            </a:r>
            <a:endParaRPr lang="en-US" dirty="0">
              <a:latin typeface="Calibri" charset="0"/>
            </a:endParaRP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6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Root is always a </a:t>
            </a:r>
            <a:r>
              <a:rPr lang="en-US" b="1" i="1" dirty="0" smtClean="0">
                <a:latin typeface="Calibri" charset="0"/>
              </a:rPr>
              <a:t>black node.</a:t>
            </a:r>
          </a:p>
          <a:p>
            <a:pPr lvl="6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The children of a </a:t>
            </a:r>
            <a:r>
              <a:rPr lang="en-US" b="1" i="1" dirty="0" smtClean="0">
                <a:latin typeface="Calibri" charset="0"/>
              </a:rPr>
              <a:t>red node (pointed by a red pointer)</a:t>
            </a:r>
            <a:r>
              <a:rPr lang="en-US" dirty="0" smtClean="0">
                <a:latin typeface="Calibri" charset="0"/>
              </a:rPr>
              <a:t> are always    </a:t>
            </a:r>
            <a:r>
              <a:rPr lang="en-US" b="1" i="1" dirty="0" smtClean="0">
                <a:latin typeface="Calibri" charset="0"/>
              </a:rPr>
              <a:t>black nodes (pointed by a black pointer)</a:t>
            </a:r>
          </a:p>
          <a:p>
            <a:pPr lvl="6"/>
            <a:endParaRPr lang="en-US" b="1" i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All external nodes (leaves and nodes with a single child) should have </a:t>
            </a:r>
            <a:r>
              <a:rPr lang="en-US" b="1" dirty="0" smtClean="0">
                <a:latin typeface="Calibri" charset="0"/>
              </a:rPr>
              <a:t>the same number of black pointers </a:t>
            </a:r>
            <a:r>
              <a:rPr lang="en-US" dirty="0" smtClean="0">
                <a:latin typeface="Calibri" charset="0"/>
              </a:rPr>
              <a:t>on the path from the root to that external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612"/>
            <a:ext cx="9372600" cy="611188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A 2-3-4 Tree and Its Corresponding Red-Black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143000" y="838200"/>
            <a:ext cx="7391400" cy="1879800"/>
            <a:chOff x="304800" y="1066800"/>
            <a:chExt cx="7391400" cy="1879800"/>
          </a:xfrm>
        </p:grpSpPr>
        <p:cxnSp>
          <p:nvCxnSpPr>
            <p:cNvPr id="44" name="Straight Connector 43"/>
            <p:cNvCxnSpPr>
              <a:stCxn id="53" idx="3"/>
            </p:cNvCxnSpPr>
            <p:nvPr/>
          </p:nvCxnSpPr>
          <p:spPr bwMode="auto">
            <a:xfrm rot="5400000">
              <a:off x="1191966" y="1779834"/>
              <a:ext cx="381000" cy="1088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3" idx="2"/>
              <a:endCxn id="42" idx="0"/>
            </p:cNvCxnSpPr>
            <p:nvPr/>
          </p:nvCxnSpPr>
          <p:spPr bwMode="auto">
            <a:xfrm rot="16200000" flipH="1">
              <a:off x="2992734" y="2014734"/>
              <a:ext cx="381000" cy="6187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3276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rot="5400000">
              <a:off x="2172494" y="2324100"/>
              <a:ext cx="380206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5892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38" name="Straight Connector 37"/>
            <p:cNvCxnSpPr>
              <a:stCxn id="54" idx="3"/>
              <a:endCxn id="37" idx="0"/>
            </p:cNvCxnSpPr>
            <p:nvPr/>
          </p:nvCxnSpPr>
          <p:spPr bwMode="auto">
            <a:xfrm rot="5400000">
              <a:off x="6049566" y="2192634"/>
              <a:ext cx="381000" cy="2629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46" idx="2"/>
            </p:cNvCxnSpPr>
            <p:nvPr/>
          </p:nvCxnSpPr>
          <p:spPr bwMode="auto">
            <a:xfrm rot="16200000" flipH="1">
              <a:off x="5818434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46" idx="3"/>
            </p:cNvCxnSpPr>
            <p:nvPr/>
          </p:nvCxnSpPr>
          <p:spPr bwMode="auto">
            <a:xfrm rot="5400000">
              <a:off x="3096966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ctagon 45"/>
            <p:cNvSpPr/>
            <p:nvPr/>
          </p:nvSpPr>
          <p:spPr bwMode="auto">
            <a:xfrm>
              <a:off x="4038600" y="10668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37       5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9" name="Straight Connector 48"/>
            <p:cNvCxnSpPr>
              <a:endCxn id="52" idx="0"/>
            </p:cNvCxnSpPr>
            <p:nvPr/>
          </p:nvCxnSpPr>
          <p:spPr bwMode="auto">
            <a:xfrm rot="5400000">
              <a:off x="4489500" y="1593900"/>
              <a:ext cx="3048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4419600" y="1752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3" name="Octagon 52"/>
            <p:cNvSpPr/>
            <p:nvPr/>
          </p:nvSpPr>
          <p:spPr bwMode="auto">
            <a:xfrm>
              <a:off x="18288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35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4" name="Octagon 53"/>
            <p:cNvSpPr/>
            <p:nvPr/>
          </p:nvSpPr>
          <p:spPr bwMode="auto">
            <a:xfrm>
              <a:off x="62736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5" name="Octagon 54"/>
            <p:cNvSpPr/>
            <p:nvPr/>
          </p:nvSpPr>
          <p:spPr bwMode="auto">
            <a:xfrm>
              <a:off x="16764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32    33    34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6" name="Octagon 55"/>
            <p:cNvSpPr/>
            <p:nvPr/>
          </p:nvSpPr>
          <p:spPr bwMode="auto">
            <a:xfrm>
              <a:off x="304800" y="2514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038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800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784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2642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67" name="Straight Connector 66"/>
            <p:cNvCxnSpPr>
              <a:stCxn id="52" idx="3"/>
              <a:endCxn id="57" idx="0"/>
            </p:cNvCxnSpPr>
            <p:nvPr/>
          </p:nvCxnSpPr>
          <p:spPr bwMode="auto">
            <a:xfrm rot="5400000">
              <a:off x="4172101" y="2203835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52" idx="5"/>
              <a:endCxn id="58" idx="0"/>
            </p:cNvCxnSpPr>
            <p:nvPr/>
          </p:nvCxnSpPr>
          <p:spPr bwMode="auto">
            <a:xfrm rot="16200000" flipH="1">
              <a:off x="4705835" y="2203834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endCxn id="59" idx="0"/>
            </p:cNvCxnSpPr>
            <p:nvPr/>
          </p:nvCxnSpPr>
          <p:spPr bwMode="auto">
            <a:xfrm rot="16200000" flipH="1">
              <a:off x="6597600" y="2317800"/>
              <a:ext cx="3810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54" idx="2"/>
              <a:endCxn id="60" idx="0"/>
            </p:cNvCxnSpPr>
            <p:nvPr/>
          </p:nvCxnSpPr>
          <p:spPr bwMode="auto">
            <a:xfrm rot="16200000" flipH="1">
              <a:off x="7208934" y="2243334"/>
              <a:ext cx="381000" cy="161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1" name="Group 490"/>
          <p:cNvGrpSpPr/>
          <p:nvPr/>
        </p:nvGrpSpPr>
        <p:grpSpPr>
          <a:xfrm>
            <a:off x="4889399" y="3543933"/>
            <a:ext cx="2654401" cy="1015800"/>
            <a:chOff x="4889399" y="3543933"/>
            <a:chExt cx="2654401" cy="1015800"/>
          </a:xfrm>
        </p:grpSpPr>
        <p:sp>
          <p:nvSpPr>
            <p:cNvPr id="114" name="Oval 113"/>
            <p:cNvSpPr/>
            <p:nvPr/>
          </p:nvSpPr>
          <p:spPr bwMode="auto">
            <a:xfrm>
              <a:off x="7111800" y="41277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4889399" y="3543933"/>
              <a:ext cx="432000" cy="43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37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5" name="Straight Connector 134"/>
            <p:cNvCxnSpPr>
              <a:stCxn id="126" idx="5"/>
              <a:endCxn id="114" idx="0"/>
            </p:cNvCxnSpPr>
            <p:nvPr/>
          </p:nvCxnSpPr>
          <p:spPr bwMode="auto">
            <a:xfrm rot="16200000" flipH="1">
              <a:off x="6185435" y="2985367"/>
              <a:ext cx="215065" cy="2069666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6" name="Group 495"/>
          <p:cNvGrpSpPr/>
          <p:nvPr/>
        </p:nvGrpSpPr>
        <p:grpSpPr>
          <a:xfrm>
            <a:off x="2743200" y="5106068"/>
            <a:ext cx="1346400" cy="1434865"/>
            <a:chOff x="2743200" y="5106068"/>
            <a:chExt cx="1346400" cy="1434865"/>
          </a:xfrm>
        </p:grpSpPr>
        <p:sp>
          <p:nvSpPr>
            <p:cNvPr id="120" name="Oval 119"/>
            <p:cNvSpPr/>
            <p:nvPr/>
          </p:nvSpPr>
          <p:spPr bwMode="auto">
            <a:xfrm>
              <a:off x="32004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36576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27432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44" name="Straight Connector 143"/>
            <p:cNvCxnSpPr>
              <a:stCxn id="120" idx="3"/>
              <a:endCxn id="141" idx="0"/>
            </p:cNvCxnSpPr>
            <p:nvPr/>
          </p:nvCxnSpPr>
          <p:spPr bwMode="auto">
            <a:xfrm rot="5400000">
              <a:off x="2940301" y="5785568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0" idx="5"/>
              <a:endCxn id="140" idx="0"/>
            </p:cNvCxnSpPr>
            <p:nvPr/>
          </p:nvCxnSpPr>
          <p:spPr bwMode="auto">
            <a:xfrm rot="16200000" flipH="1">
              <a:off x="3550235" y="5785567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>
              <a:stCxn id="124" idx="3"/>
              <a:endCxn id="120" idx="0"/>
            </p:cNvCxnSpPr>
            <p:nvPr/>
          </p:nvCxnSpPr>
          <p:spPr bwMode="auto">
            <a:xfrm rot="5400000">
              <a:off x="34989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7" name="Group 496"/>
          <p:cNvGrpSpPr/>
          <p:nvPr/>
        </p:nvGrpSpPr>
        <p:grpSpPr>
          <a:xfrm>
            <a:off x="4178735" y="5106067"/>
            <a:ext cx="672865" cy="723866"/>
            <a:chOff x="4178735" y="5106067"/>
            <a:chExt cx="672865" cy="723866"/>
          </a:xfrm>
        </p:grpSpPr>
        <p:sp>
          <p:nvSpPr>
            <p:cNvPr id="119" name="Oval 118"/>
            <p:cNvSpPr/>
            <p:nvPr/>
          </p:nvSpPr>
          <p:spPr bwMode="auto">
            <a:xfrm>
              <a:off x="44196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54" name="Straight Connector 153"/>
            <p:cNvCxnSpPr>
              <a:stCxn id="124" idx="5"/>
              <a:endCxn id="119" idx="0"/>
            </p:cNvCxnSpPr>
            <p:nvPr/>
          </p:nvCxnSpPr>
          <p:spPr bwMode="auto">
            <a:xfrm rot="16200000" flipH="1">
              <a:off x="4261235" y="5023567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2" name="Group 491"/>
          <p:cNvGrpSpPr/>
          <p:nvPr/>
        </p:nvGrpSpPr>
        <p:grpSpPr>
          <a:xfrm>
            <a:off x="2743200" y="3912667"/>
            <a:ext cx="2209465" cy="1256666"/>
            <a:chOff x="2743200" y="3912667"/>
            <a:chExt cx="2209465" cy="1256666"/>
          </a:xfrm>
        </p:grpSpPr>
        <p:sp>
          <p:nvSpPr>
            <p:cNvPr id="113" name="Oval 112"/>
            <p:cNvSpPr/>
            <p:nvPr/>
          </p:nvSpPr>
          <p:spPr bwMode="auto">
            <a:xfrm>
              <a:off x="2743200" y="41277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3810000" y="47373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4" name="Straight Connector 133"/>
            <p:cNvCxnSpPr>
              <a:stCxn id="126" idx="3"/>
              <a:endCxn id="113" idx="0"/>
            </p:cNvCxnSpPr>
            <p:nvPr/>
          </p:nvCxnSpPr>
          <p:spPr bwMode="auto">
            <a:xfrm rot="5400000">
              <a:off x="3848400" y="3023468"/>
              <a:ext cx="215065" cy="199346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>
              <a:stCxn id="113" idx="5"/>
              <a:endCxn id="124" idx="0"/>
            </p:cNvCxnSpPr>
            <p:nvPr/>
          </p:nvCxnSpPr>
          <p:spPr bwMode="auto">
            <a:xfrm rot="16200000" flipH="1">
              <a:off x="3448535" y="4159867"/>
              <a:ext cx="2408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990600" y="4496468"/>
            <a:ext cx="1815866" cy="1333465"/>
            <a:chOff x="990600" y="4496468"/>
            <a:chExt cx="1815866" cy="1333465"/>
          </a:xfrm>
        </p:grpSpPr>
        <p:sp>
          <p:nvSpPr>
            <p:cNvPr id="159" name="Oval 158"/>
            <p:cNvSpPr/>
            <p:nvPr/>
          </p:nvSpPr>
          <p:spPr bwMode="auto">
            <a:xfrm>
              <a:off x="990600" y="5397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16002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20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63" name="Straight Connector 162"/>
            <p:cNvCxnSpPr>
              <a:stCxn id="113" idx="3"/>
              <a:endCxn id="160" idx="0"/>
            </p:cNvCxnSpPr>
            <p:nvPr/>
          </p:nvCxnSpPr>
          <p:spPr bwMode="auto">
            <a:xfrm rot="5400000">
              <a:off x="2190901" y="4121768"/>
              <a:ext cx="240865" cy="990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60" idx="3"/>
              <a:endCxn id="159" idx="0"/>
            </p:cNvCxnSpPr>
            <p:nvPr/>
          </p:nvCxnSpPr>
          <p:spPr bwMode="auto">
            <a:xfrm rot="5400000">
              <a:off x="12891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3" name="Group 492"/>
          <p:cNvGrpSpPr/>
          <p:nvPr/>
        </p:nvGrpSpPr>
        <p:grpSpPr>
          <a:xfrm>
            <a:off x="5968800" y="4496469"/>
            <a:ext cx="1206265" cy="672864"/>
            <a:chOff x="5968800" y="4496469"/>
            <a:chExt cx="1206265" cy="672864"/>
          </a:xfrm>
        </p:grpSpPr>
        <p:sp>
          <p:nvSpPr>
            <p:cNvPr id="177" name="Oval 176"/>
            <p:cNvSpPr/>
            <p:nvPr/>
          </p:nvSpPr>
          <p:spPr bwMode="auto">
            <a:xfrm>
              <a:off x="59688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8" name="Straight Connector 177"/>
            <p:cNvCxnSpPr>
              <a:stCxn id="114" idx="3"/>
            </p:cNvCxnSpPr>
            <p:nvPr/>
          </p:nvCxnSpPr>
          <p:spPr bwMode="auto">
            <a:xfrm rot="5400000">
              <a:off x="6565635" y="4115636"/>
              <a:ext cx="228598" cy="990263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8" name="Group 497"/>
          <p:cNvGrpSpPr/>
          <p:nvPr/>
        </p:nvGrpSpPr>
        <p:grpSpPr>
          <a:xfrm>
            <a:off x="5334000" y="5106069"/>
            <a:ext cx="698065" cy="710931"/>
            <a:chOff x="5334000" y="5106069"/>
            <a:chExt cx="698065" cy="710931"/>
          </a:xfrm>
        </p:grpSpPr>
        <p:sp>
          <p:nvSpPr>
            <p:cNvPr id="183" name="Oval 182"/>
            <p:cNvSpPr/>
            <p:nvPr/>
          </p:nvSpPr>
          <p:spPr bwMode="auto">
            <a:xfrm>
              <a:off x="5334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4" name="Straight Connector 183"/>
            <p:cNvCxnSpPr>
              <a:stCxn id="177" idx="3"/>
              <a:endCxn id="183" idx="0"/>
            </p:cNvCxnSpPr>
            <p:nvPr/>
          </p:nvCxnSpPr>
          <p:spPr bwMode="auto">
            <a:xfrm rot="5400000">
              <a:off x="56515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9" name="Group 498"/>
          <p:cNvGrpSpPr/>
          <p:nvPr/>
        </p:nvGrpSpPr>
        <p:grpSpPr>
          <a:xfrm>
            <a:off x="6337534" y="5106068"/>
            <a:ext cx="647666" cy="710932"/>
            <a:chOff x="6337534" y="5106068"/>
            <a:chExt cx="647666" cy="710932"/>
          </a:xfrm>
        </p:grpSpPr>
        <p:sp>
          <p:nvSpPr>
            <p:cNvPr id="182" name="Oval 181"/>
            <p:cNvSpPr/>
            <p:nvPr/>
          </p:nvSpPr>
          <p:spPr bwMode="auto">
            <a:xfrm>
              <a:off x="65532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5" name="Straight Connector 184"/>
            <p:cNvCxnSpPr>
              <a:stCxn id="177" idx="5"/>
              <a:endCxn id="182" idx="0"/>
            </p:cNvCxnSpPr>
            <p:nvPr/>
          </p:nvCxnSpPr>
          <p:spPr bwMode="auto">
            <a:xfrm rot="16200000" flipH="1">
              <a:off x="64139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4" name="Group 493"/>
          <p:cNvGrpSpPr/>
          <p:nvPr/>
        </p:nvGrpSpPr>
        <p:grpSpPr>
          <a:xfrm>
            <a:off x="7480535" y="4496467"/>
            <a:ext cx="1130065" cy="1320533"/>
            <a:chOff x="7480535" y="4496467"/>
            <a:chExt cx="1130065" cy="1320533"/>
          </a:xfrm>
        </p:grpSpPr>
        <p:sp>
          <p:nvSpPr>
            <p:cNvPr id="176" name="Oval 175"/>
            <p:cNvSpPr/>
            <p:nvPr/>
          </p:nvSpPr>
          <p:spPr bwMode="auto">
            <a:xfrm>
              <a:off x="81786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9" name="Straight Connector 178"/>
            <p:cNvCxnSpPr>
              <a:stCxn id="114" idx="5"/>
            </p:cNvCxnSpPr>
            <p:nvPr/>
          </p:nvCxnSpPr>
          <p:spPr bwMode="auto">
            <a:xfrm rot="16200000" flipH="1">
              <a:off x="7823269" y="4153733"/>
              <a:ext cx="228597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Oval 186"/>
            <p:cNvSpPr/>
            <p:nvPr/>
          </p:nvSpPr>
          <p:spPr bwMode="auto">
            <a:xfrm>
              <a:off x="7543800" y="5385000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70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8" name="Straight Connector 187"/>
            <p:cNvCxnSpPr>
              <a:stCxn id="176" idx="3"/>
              <a:endCxn id="187" idx="0"/>
            </p:cNvCxnSpPr>
            <p:nvPr/>
          </p:nvCxnSpPr>
          <p:spPr bwMode="auto">
            <a:xfrm rot="5400000">
              <a:off x="78613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2" name="Group 501"/>
          <p:cNvGrpSpPr/>
          <p:nvPr/>
        </p:nvGrpSpPr>
        <p:grpSpPr>
          <a:xfrm>
            <a:off x="8547334" y="5106068"/>
            <a:ext cx="647666" cy="710932"/>
            <a:chOff x="8547334" y="5106068"/>
            <a:chExt cx="647666" cy="710932"/>
          </a:xfrm>
        </p:grpSpPr>
        <p:sp>
          <p:nvSpPr>
            <p:cNvPr id="186" name="Oval 185"/>
            <p:cNvSpPr/>
            <p:nvPr/>
          </p:nvSpPr>
          <p:spPr bwMode="auto">
            <a:xfrm>
              <a:off x="8763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9" name="Straight Connector 188"/>
            <p:cNvCxnSpPr>
              <a:stCxn id="176" idx="5"/>
              <a:endCxn id="186" idx="0"/>
            </p:cNvCxnSpPr>
            <p:nvPr/>
          </p:nvCxnSpPr>
          <p:spPr bwMode="auto">
            <a:xfrm rot="16200000" flipH="1">
              <a:off x="86237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0" name="Group 499"/>
          <p:cNvGrpSpPr/>
          <p:nvPr/>
        </p:nvGrpSpPr>
        <p:grpSpPr>
          <a:xfrm>
            <a:off x="7086600" y="5753735"/>
            <a:ext cx="520466" cy="799465"/>
            <a:chOff x="7086600" y="5753735"/>
            <a:chExt cx="520466" cy="799465"/>
          </a:xfrm>
        </p:grpSpPr>
        <p:sp>
          <p:nvSpPr>
            <p:cNvPr id="195" name="Oval 194"/>
            <p:cNvSpPr/>
            <p:nvPr/>
          </p:nvSpPr>
          <p:spPr bwMode="auto">
            <a:xfrm>
              <a:off x="70866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6" name="Straight Connector 195"/>
            <p:cNvCxnSpPr>
              <a:stCxn id="187" idx="3"/>
              <a:endCxn id="195" idx="0"/>
            </p:cNvCxnSpPr>
            <p:nvPr/>
          </p:nvCxnSpPr>
          <p:spPr bwMode="auto">
            <a:xfrm rot="5400000">
              <a:off x="7271101" y="5785235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1" name="Group 500"/>
          <p:cNvGrpSpPr/>
          <p:nvPr/>
        </p:nvGrpSpPr>
        <p:grpSpPr>
          <a:xfrm>
            <a:off x="7912535" y="5753734"/>
            <a:ext cx="520465" cy="799466"/>
            <a:chOff x="7912535" y="5753734"/>
            <a:chExt cx="520465" cy="799466"/>
          </a:xfrm>
        </p:grpSpPr>
        <p:sp>
          <p:nvSpPr>
            <p:cNvPr id="194" name="Oval 193"/>
            <p:cNvSpPr/>
            <p:nvPr/>
          </p:nvSpPr>
          <p:spPr bwMode="auto">
            <a:xfrm>
              <a:off x="80010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7" name="Straight Connector 196"/>
            <p:cNvCxnSpPr>
              <a:stCxn id="187" idx="5"/>
              <a:endCxn id="194" idx="0"/>
            </p:cNvCxnSpPr>
            <p:nvPr/>
          </p:nvCxnSpPr>
          <p:spPr bwMode="auto">
            <a:xfrm rot="16200000" flipH="1">
              <a:off x="7881035" y="5785234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C++ Class for a Red-Black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C02D9D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Color {RED, BLACK};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</a:p>
          <a:p>
            <a:pPr>
              <a:buNone/>
            </a:pPr>
            <a:r>
              <a:rPr lang="en-US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TreeItemType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Item;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Color    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leftColor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rightColor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RedBlackTree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that is the root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8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1295400"/>
            <a:ext cx="4750560" cy="1981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86000" y="4084637"/>
            <a:ext cx="4800600" cy="1782763"/>
            <a:chOff x="1295400" y="3048000"/>
            <a:chExt cx="7696200" cy="3078163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3048000"/>
              <a:ext cx="7696200" cy="307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1447800" y="3086100"/>
              <a:ext cx="7378700" cy="2184400"/>
              <a:chOff x="1447800" y="3086100"/>
              <a:chExt cx="7378700" cy="2184400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447800" y="44958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2908300" y="44831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21844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73660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616700" y="4483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8064500" y="45085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2-node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18" name="Picture 17" descr="Untitled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1"/>
            <a:ext cx="3505200" cy="1553384"/>
          </a:xfrm>
          <a:prstGeom prst="rect">
            <a:avLst/>
          </a:prstGeom>
        </p:spPr>
      </p:pic>
      <p:pic>
        <p:nvPicPr>
          <p:cNvPr id="19" name="Picture 18" descr="Untitled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3733800" cy="159153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2400" y="3962401"/>
            <a:ext cx="4267200" cy="1981200"/>
            <a:chOff x="571500" y="1447800"/>
            <a:chExt cx="4387243" cy="2002377"/>
          </a:xfrm>
        </p:grpSpPr>
        <p:grpSp>
          <p:nvGrpSpPr>
            <p:cNvPr id="21" name="Group 36"/>
            <p:cNvGrpSpPr/>
            <p:nvPr/>
          </p:nvGrpSpPr>
          <p:grpSpPr>
            <a:xfrm>
              <a:off x="685800" y="1524000"/>
              <a:ext cx="4272943" cy="1926177"/>
              <a:chOff x="457200" y="1676400"/>
              <a:chExt cx="4272943" cy="1926177"/>
            </a:xfrm>
          </p:grpSpPr>
          <p:pic>
            <p:nvPicPr>
              <p:cNvPr id="23" name="Picture 22" descr="Untitled3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676400"/>
                <a:ext cx="4272943" cy="1926177"/>
              </a:xfrm>
              <a:prstGeom prst="rect">
                <a:avLst/>
              </a:prstGeom>
            </p:spPr>
          </p:pic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1212850" y="16891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82650" y="22923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222750" y="16954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35179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42291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9" name="Oval 15"/>
              <p:cNvSpPr>
                <a:spLocks noChangeArrowheads="1"/>
              </p:cNvSpPr>
              <p:nvPr/>
            </p:nvSpPr>
            <p:spPr bwMode="auto">
              <a:xfrm>
                <a:off x="1225550" y="288925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16"/>
              <p:cNvSpPr>
                <a:spLocks noChangeArrowheads="1"/>
              </p:cNvSpPr>
              <p:nvPr/>
            </p:nvSpPr>
            <p:spPr bwMode="auto">
              <a:xfrm>
                <a:off x="533400" y="28956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886200" y="22860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571500" y="1447800"/>
              <a:ext cx="495300" cy="609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8800" y="4114801"/>
            <a:ext cx="4114800" cy="1905000"/>
            <a:chOff x="489600" y="4419600"/>
            <a:chExt cx="4352184" cy="1948977"/>
          </a:xfrm>
        </p:grpSpPr>
        <p:pic>
          <p:nvPicPr>
            <p:cNvPr id="33" name="Picture 32" descr="Untitled4.bm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600" y="4442400"/>
              <a:ext cx="4352184" cy="1926177"/>
            </a:xfrm>
            <a:prstGeom prst="rect">
              <a:avLst/>
            </a:prstGeom>
          </p:spPr>
        </p:pic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1371600" y="55562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3981450" y="49720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615950" y="55689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609600" y="44196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971550" y="49593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3625850" y="4432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3638550" y="55689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368800" y="5575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cxnSp>
        <p:nvCxnSpPr>
          <p:cNvPr id="42" name="Straight Connector 2"/>
          <p:cNvCxnSpPr>
            <a:cxnSpLocks noChangeShapeType="1"/>
          </p:cNvCxnSpPr>
          <p:nvPr/>
        </p:nvCxnSpPr>
        <p:spPr bwMode="auto">
          <a:xfrm>
            <a:off x="5029200" y="1371600"/>
            <a:ext cx="0" cy="480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2-3 Tree Node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class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: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 charset="0"/>
              </a:rPr>
              <a:t>TreeItemTypesmallItem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largeItem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</a:rPr>
              <a:t>   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</a:rPr>
              <a:t>friend class-can access private class members</a:t>
            </a: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C02D9D"/>
                </a:solidFill>
                <a:latin typeface="Courier" charset="0"/>
              </a:rPr>
              <a:t>   </a:t>
            </a:r>
            <a:r>
              <a:rPr lang="en-US" sz="2000" dirty="0" smtClean="0">
                <a:solidFill>
                  <a:srgbClr val="C02D9D"/>
                </a:solidFill>
                <a:latin typeface="Courier" charset="0"/>
              </a:rPr>
              <a:t>friend</a:t>
            </a:r>
            <a:r>
              <a:rPr lang="tr-TR" sz="2000" dirty="0" smtClean="0">
                <a:solidFill>
                  <a:srgbClr val="C02D9D"/>
                </a:solidFill>
                <a:latin typeface="Courier" charset="0"/>
              </a:rPr>
              <a:t> </a:t>
            </a:r>
            <a:r>
              <a:rPr lang="en-US" sz="2000" dirty="0" err="1" smtClean="0">
                <a:solidFill>
                  <a:srgbClr val="C02D9D"/>
                </a:solidFill>
                <a:latin typeface="Courier" charset="0"/>
              </a:rPr>
              <a:t>class</a:t>
            </a:r>
            <a:r>
              <a:rPr lang="en-US" sz="2000" dirty="0" err="1" smtClean="0">
                <a:solidFill>
                  <a:srgbClr val="000000"/>
                </a:solidFill>
                <a:latin typeface="Courier" charset="0"/>
              </a:rPr>
              <a:t>TwoThreeTree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};</a:t>
            </a:r>
          </a:p>
          <a:p>
            <a:pPr>
              <a:buFontTx/>
              <a:buNone/>
            </a:pPr>
            <a:endParaRPr lang="en-US" sz="2000" dirty="0">
              <a:solidFill>
                <a:srgbClr val="008324"/>
              </a:solidFill>
              <a:latin typeface="Courier" charset="0"/>
            </a:endParaRPr>
          </a:p>
          <a:p>
            <a:r>
              <a:rPr lang="en-US" dirty="0">
                <a:latin typeface="Calibri" charset="0"/>
              </a:rPr>
              <a:t>When a node is a 2-node (contains only one item)</a:t>
            </a:r>
          </a:p>
          <a:p>
            <a:pPr lvl="1"/>
            <a:r>
              <a:rPr lang="en-US" dirty="0">
                <a:latin typeface="Calibri" charset="0"/>
              </a:rPr>
              <a:t>Place it </a:t>
            </a:r>
            <a:r>
              <a:rPr lang="en-US" dirty="0" smtClean="0">
                <a:latin typeface="Calibri" charset="0"/>
              </a:rPr>
              <a:t>in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Use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tr-TR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latin typeface="Calibri" charset="0"/>
              </a:rPr>
              <a:t>and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dirty="0" smtClean="0">
                <a:latin typeface="Calibri" charset="0"/>
              </a:rPr>
              <a:t>   </a:t>
            </a:r>
            <a:r>
              <a:rPr lang="en-US" dirty="0">
                <a:latin typeface="Calibri" charset="0"/>
              </a:rPr>
              <a:t>to point to the node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 err="1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 children</a:t>
            </a:r>
          </a:p>
          <a:p>
            <a:pPr lvl="1"/>
            <a:r>
              <a:rPr lang="en-US" dirty="0">
                <a:latin typeface="Calibri" charset="0"/>
              </a:rPr>
              <a:t>Place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dirty="0" smtClean="0">
                <a:latin typeface="Calibri" charset="0"/>
              </a:rPr>
              <a:t>in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dirty="0"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2B543-2DE0-2742-A860-C591BB4AFFA9}" type="slidenum">
              <a:rPr lang="en-US">
                <a:ea typeface="ＭＳ Ｐゴシック" charset="-128"/>
                <a:cs typeface="ＭＳ Ｐゴシック" charset="-128"/>
              </a:rPr>
              <a:pPr/>
              <a:t>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4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1371600"/>
            <a:ext cx="5113338" cy="5334000"/>
          </a:xfrm>
        </p:spPr>
      </p:pic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572000" y="1371600"/>
            <a:ext cx="533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477520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573405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6261100" y="2089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251450" y="2101850"/>
            <a:ext cx="3111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727700" y="15113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828675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29640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5734050" y="4883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4775200" y="6026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5734050" y="60388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03950" y="4311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232400" y="5454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7810500" y="43180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737600" y="43243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1" name="Picture 60" descr="Untitled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3810000" cy="120817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1"/>
            <a:ext cx="4061558" cy="1295400"/>
          </a:xfrm>
          <a:prstGeom prst="rect">
            <a:avLst/>
          </a:prstGeom>
        </p:spPr>
      </p:pic>
      <p:pic>
        <p:nvPicPr>
          <p:cNvPr id="8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83112" y="1371600"/>
            <a:ext cx="5170488" cy="5257800"/>
          </a:xfrm>
        </p:spPr>
      </p:pic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948237" y="31496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97537" y="3162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54687" y="2019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770437" y="4940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6624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3228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708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94122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561387" y="41402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96387" y="41529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3946576" cy="1295399"/>
          </a:xfrm>
          <a:prstGeom prst="rect">
            <a:avLst/>
          </a:prstGeom>
        </p:spPr>
      </p:pic>
      <p:pic>
        <p:nvPicPr>
          <p:cNvPr id="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1371600"/>
            <a:ext cx="5105400" cy="5108575"/>
          </a:xfrm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556250" y="21177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37200" y="33242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350000" y="33115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2105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90233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68850" y="52419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16255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01980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43500" y="46323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588000" y="52482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610600" y="44989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461500" y="45180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7BCD1-BA9A-D544-9E2F-B9832A0924A7}" type="slidenum">
              <a:rPr lang="en-US">
                <a:ea typeface="ＭＳ Ｐゴシック" charset="-128"/>
                <a:cs typeface="ＭＳ Ｐゴシック" charset="-128"/>
              </a:rPr>
              <a:pPr/>
              <a:t>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Traversing a 2-3 Tree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20200" cy="2590800"/>
          </a:xfrm>
        </p:spPr>
        <p:txBody>
          <a:bodyPr/>
          <a:lstStyle/>
          <a:p>
            <a:r>
              <a:rPr lang="en-US">
                <a:latin typeface="Calibri" charset="0"/>
              </a:rPr>
              <a:t>Inorder traversal visits the nodes in a sorted search-key order</a:t>
            </a:r>
          </a:p>
          <a:p>
            <a:pPr lvl="1"/>
            <a:r>
              <a:rPr lang="en-US">
                <a:latin typeface="Calibri" charset="0"/>
              </a:rPr>
              <a:t>Leaf node: </a:t>
            </a:r>
          </a:p>
          <a:p>
            <a:pPr lvl="2"/>
            <a:r>
              <a:rPr lang="en-US">
                <a:latin typeface="Calibri" charset="0"/>
              </a:rPr>
              <a:t>Visit the data item(s)</a:t>
            </a:r>
          </a:p>
          <a:p>
            <a:pPr lvl="1"/>
            <a:r>
              <a:rPr lang="en-US">
                <a:latin typeface="Calibri" charset="0"/>
              </a:rPr>
              <a:t>2-node: </a:t>
            </a:r>
          </a:p>
          <a:p>
            <a:pPr lvl="2"/>
            <a:r>
              <a:rPr lang="en-US">
                <a:latin typeface="Calibri" charset="0"/>
              </a:rPr>
              <a:t>Visit its left subtree</a:t>
            </a:r>
          </a:p>
          <a:p>
            <a:pPr lvl="2"/>
            <a:r>
              <a:rPr lang="en-US">
                <a:latin typeface="Calibri" charset="0"/>
              </a:rPr>
              <a:t>Visit the data item</a:t>
            </a:r>
          </a:p>
          <a:p>
            <a:pPr lvl="2"/>
            <a:r>
              <a:rPr lang="en-US">
                <a:latin typeface="Calibri" charset="0"/>
              </a:rPr>
              <a:t>Visit its right subtree</a:t>
            </a:r>
          </a:p>
        </p:txBody>
      </p:sp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52838"/>
            <a:ext cx="7239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0" y="14478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Calibri" charset="0"/>
                <a:cs typeface="Calibri"/>
              </a:rPr>
              <a:t>3-node: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left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smaller data item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middle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larger data item 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right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981200" y="4114800"/>
            <a:ext cx="6324600" cy="2287588"/>
            <a:chOff x="1981200" y="4114800"/>
            <a:chExt cx="6324600" cy="2287588"/>
          </a:xfrm>
        </p:grpSpPr>
        <p:cxnSp>
          <p:nvCxnSpPr>
            <p:cNvPr id="47114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752600" y="56388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5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2781300" y="4457700"/>
              <a:ext cx="1981200" cy="1295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6" name="Straight Arrow Connector 13"/>
            <p:cNvCxnSpPr>
              <a:cxnSpLocks noChangeShapeType="1"/>
            </p:cNvCxnSpPr>
            <p:nvPr/>
          </p:nvCxnSpPr>
          <p:spPr bwMode="auto">
            <a:xfrm>
              <a:off x="25908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7" name="Straight Arrow Connector 14"/>
            <p:cNvCxnSpPr>
              <a:cxnSpLocks noChangeShapeType="1"/>
            </p:cNvCxnSpPr>
            <p:nvPr/>
          </p:nvCxnSpPr>
          <p:spPr bwMode="auto">
            <a:xfrm rot="16200000" flipH="1">
              <a:off x="2171700" y="58293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8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429000" y="5105400"/>
              <a:ext cx="19812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9" name="Straight Arrow Connector 23"/>
            <p:cNvCxnSpPr>
              <a:cxnSpLocks noChangeShapeType="1"/>
            </p:cNvCxnSpPr>
            <p:nvPr/>
          </p:nvCxnSpPr>
          <p:spPr bwMode="auto">
            <a:xfrm>
              <a:off x="61722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0" name="Straight Arrow Connector 24"/>
            <p:cNvCxnSpPr>
              <a:cxnSpLocks noChangeShapeType="1"/>
            </p:cNvCxnSpPr>
            <p:nvPr/>
          </p:nvCxnSpPr>
          <p:spPr bwMode="auto">
            <a:xfrm>
              <a:off x="73914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1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7428706" y="5829300"/>
              <a:ext cx="686594" cy="7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2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4267200" y="5029200"/>
              <a:ext cx="20574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3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4686300" y="4838700"/>
              <a:ext cx="1981200" cy="685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4" name="Straight Arrow Connector 51"/>
            <p:cNvCxnSpPr>
              <a:cxnSpLocks noChangeShapeType="1"/>
            </p:cNvCxnSpPr>
            <p:nvPr/>
          </p:nvCxnSpPr>
          <p:spPr bwMode="auto">
            <a:xfrm rot="16200000" flipH="1">
              <a:off x="7848600" y="5791201"/>
              <a:ext cx="533400" cy="381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5" name="Straight Arrow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4343400" y="57150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6" name="Straight Arrow Connector 67"/>
            <p:cNvCxnSpPr>
              <a:cxnSpLocks noChangeShapeType="1"/>
            </p:cNvCxnSpPr>
            <p:nvPr/>
          </p:nvCxnSpPr>
          <p:spPr bwMode="auto">
            <a:xfrm rot="16200000" flipH="1">
              <a:off x="4762500" y="59055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591300" y="5524500"/>
              <a:ext cx="685800" cy="609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8" name="Straight Arrow Connector 78"/>
            <p:cNvCxnSpPr>
              <a:cxnSpLocks noChangeShapeType="1"/>
            </p:cNvCxnSpPr>
            <p:nvPr/>
          </p:nvCxnSpPr>
          <p:spPr bwMode="auto">
            <a:xfrm rot="5400000">
              <a:off x="6972300" y="5905500"/>
              <a:ext cx="5334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0B20B-1E3B-514B-8604-214CF0C9B1E4}" type="slidenum">
              <a:rPr lang="en-US"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Searching a 2-3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</a:rPr>
              <a:t>Searching a 2-3 tree is similar to searching a binary search tree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For a 3-node, compare the searched key with the two values of the 3-node and select one of its three </a:t>
            </a:r>
            <a:r>
              <a:rPr lang="en-US" dirty="0" err="1">
                <a:latin typeface="Calibri" charset="0"/>
              </a:rPr>
              <a:t>subtrees</a:t>
            </a:r>
            <a:r>
              <a:rPr lang="en-US" dirty="0">
                <a:latin typeface="Calibri" charset="0"/>
              </a:rPr>
              <a:t> according to these </a:t>
            </a:r>
            <a:r>
              <a:rPr lang="en-US" dirty="0" smtClean="0">
                <a:latin typeface="Calibri" charset="0"/>
              </a:rPr>
              <a:t>comparisons</a:t>
            </a:r>
          </a:p>
          <a:p>
            <a:pPr lvl="7">
              <a:defRPr/>
            </a:pPr>
            <a:endParaRPr lang="en-US" dirty="0" smtClean="0">
              <a:latin typeface="Calibri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sym typeface="Symbol" charset="2"/>
              </a:rPr>
              <a:t>Searching a 2-3 tree is </a:t>
            </a:r>
            <a:r>
              <a:rPr lang="en-US" dirty="0" err="1" smtClean="0">
                <a:latin typeface="Calibri" charset="0"/>
                <a:sym typeface="Symbol" charset="2"/>
              </a:rPr>
              <a:t>O(log</a:t>
            </a:r>
            <a:r>
              <a:rPr lang="en-US" dirty="0" smtClean="0">
                <a:latin typeface="Calibri" charset="0"/>
                <a:sym typeface="Symbol" charset="2"/>
              </a:rPr>
              <a:t> N)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</a:rPr>
              <a:t>Searching a </a:t>
            </a:r>
            <a:r>
              <a:rPr lang="en-US" dirty="0">
                <a:latin typeface="Calibri" charset="0"/>
              </a:rPr>
              <a:t>2-3 tree and the shortest</a:t>
            </a:r>
            <a:r>
              <a:rPr lang="en-US" dirty="0" smtClean="0">
                <a:latin typeface="Calibri" charset="0"/>
              </a:rPr>
              <a:t> BST has approximately </a:t>
            </a:r>
            <a:r>
              <a:rPr lang="en-US" dirty="0">
                <a:latin typeface="Calibri" charset="0"/>
              </a:rPr>
              <a:t>the same efficiency.</a:t>
            </a:r>
          </a:p>
          <a:p>
            <a:pPr lvl="2">
              <a:defRPr/>
            </a:pPr>
            <a:r>
              <a:rPr lang="en-US" dirty="0">
                <a:latin typeface="Calibri" charset="0"/>
              </a:rPr>
              <a:t>A binary search tree with N nodes cannot be shorter than 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</a:p>
          <a:p>
            <a:pPr lvl="2">
              <a:defRPr/>
            </a:pPr>
            <a:r>
              <a:rPr lang="en-US" dirty="0">
                <a:latin typeface="Calibri" charset="0"/>
                <a:sym typeface="Symbol" charset="2"/>
              </a:rPr>
              <a:t>A 2-3 tree with N nodes cannot be taller than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  <a:endParaRPr lang="en-US" dirty="0" smtClean="0">
              <a:latin typeface="Calibri" charset="0"/>
              <a:sym typeface="Symbol" charset="2"/>
            </a:endParaRPr>
          </a:p>
          <a:p>
            <a:pPr lvl="1">
              <a:buFontTx/>
              <a:buNone/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57800" y="3884613"/>
            <a:ext cx="3733800" cy="2820987"/>
            <a:chOff x="1219200" y="3766494"/>
            <a:chExt cx="3733800" cy="2820460"/>
          </a:xfrm>
        </p:grpSpPr>
        <p:pic>
          <p:nvPicPr>
            <p:cNvPr id="48138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200" y="3766494"/>
              <a:ext cx="3733800" cy="25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9" name="TextBox 27"/>
            <p:cNvSpPr txBox="1">
              <a:spLocks noChangeArrowheads="1"/>
            </p:cNvSpPr>
            <p:nvPr/>
          </p:nvSpPr>
          <p:spPr bwMode="auto">
            <a:xfrm>
              <a:off x="1219200" y="6248400"/>
              <a:ext cx="3733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balanced binary search tree</a:t>
              </a:r>
            </a:p>
          </p:txBody>
        </p:sp>
      </p:grpSp>
      <p:grpSp>
        <p:nvGrpSpPr>
          <p:cNvPr id="48135" name="Group 13"/>
          <p:cNvGrpSpPr>
            <a:grpSpLocks/>
          </p:cNvGrpSpPr>
          <p:nvPr/>
        </p:nvGrpSpPr>
        <p:grpSpPr bwMode="auto">
          <a:xfrm>
            <a:off x="1143000" y="3989388"/>
            <a:ext cx="3505200" cy="2716212"/>
            <a:chOff x="5181600" y="3871407"/>
            <a:chExt cx="3505200" cy="2715547"/>
          </a:xfrm>
        </p:grpSpPr>
        <p:pic>
          <p:nvPicPr>
            <p:cNvPr id="48136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3871407"/>
              <a:ext cx="3505200" cy="2529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7" name="TextBox 27"/>
            <p:cNvSpPr txBox="1">
              <a:spLocks noChangeArrowheads="1"/>
            </p:cNvSpPr>
            <p:nvPr/>
          </p:nvSpPr>
          <p:spPr bwMode="auto">
            <a:xfrm>
              <a:off x="5334000" y="6248400"/>
              <a:ext cx="3276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2-3 tree with the same elements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9155" name="Group 9"/>
          <p:cNvGrpSpPr>
            <a:grpSpLocks/>
          </p:cNvGrpSpPr>
          <p:nvPr/>
        </p:nvGrpSpPr>
        <p:grpSpPr bwMode="auto">
          <a:xfrm>
            <a:off x="228600" y="838200"/>
            <a:ext cx="6477000" cy="5867400"/>
            <a:chOff x="3429000" y="990600"/>
            <a:chExt cx="6477000" cy="5867400"/>
          </a:xfrm>
        </p:grpSpPr>
        <p:pic>
          <p:nvPicPr>
            <p:cNvPr id="4916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1042804"/>
              <a:ext cx="6477000" cy="5815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4" name="Rectangle 7"/>
            <p:cNvSpPr>
              <a:spLocks noChangeArrowheads="1"/>
            </p:cNvSpPr>
            <p:nvPr/>
          </p:nvSpPr>
          <p:spPr bwMode="auto">
            <a:xfrm>
              <a:off x="4953000" y="4419600"/>
              <a:ext cx="4953000" cy="2438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429000" y="990600"/>
              <a:ext cx="6096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9156" name="Group 12"/>
          <p:cNvGrpSpPr>
            <a:grpSpLocks/>
          </p:cNvGrpSpPr>
          <p:nvPr/>
        </p:nvGrpSpPr>
        <p:grpSpPr bwMode="auto">
          <a:xfrm>
            <a:off x="4648200" y="685800"/>
            <a:ext cx="4967288" cy="2057400"/>
            <a:chOff x="1967204" y="2495550"/>
            <a:chExt cx="5271796" cy="2152650"/>
          </a:xfrm>
        </p:grpSpPr>
        <p:pic>
          <p:nvPicPr>
            <p:cNvPr id="49161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7204" y="2495550"/>
              <a:ext cx="5271796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2133600" y="2590800"/>
              <a:ext cx="12192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</a:t>
            </a:r>
          </a:p>
        </p:txBody>
      </p:sp>
      <p:sp>
        <p:nvSpPr>
          <p:cNvPr id="49158" name="Content Placeholder 2"/>
          <p:cNvSpPr>
            <a:spLocks noGrp="1"/>
          </p:cNvSpPr>
          <p:nvPr>
            <p:ph idx="1"/>
          </p:nvPr>
        </p:nvSpPr>
        <p:spPr>
          <a:xfrm>
            <a:off x="2667000" y="3581400"/>
            <a:ext cx="5867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alibri" charset="0"/>
              </a:rPr>
              <a:t>	Insert [ 39   38   37   36   35   34   33   32 ] into the trees given in the previous slide</a:t>
            </a:r>
          </a:p>
          <a:p>
            <a:pPr lvl="1"/>
            <a:r>
              <a:rPr lang="en-US">
                <a:latin typeface="Calibri" charset="0"/>
              </a:rPr>
              <a:t>While we insert items into a 2-3 tree, its shape is maintained</a:t>
            </a:r>
          </a:p>
        </p:txBody>
      </p:sp>
      <p:sp>
        <p:nvSpPr>
          <p:cNvPr id="491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91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4FCEE-504E-D943-8FB3-BB31E0999EA5}" type="slidenum">
              <a:rPr lang="en-US">
                <a:ea typeface="ＭＳ Ｐゴシック" charset="-128"/>
                <a:cs typeface="ＭＳ Ｐゴシック" charset="-128"/>
              </a:rPr>
              <a:pPr/>
              <a:t>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2964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alibri" charset="0"/>
              </a:rPr>
              <a:t>Starting from the following tree, insert [ 39   38   37   36   35   34   33   32 ]  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Spring 2017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57A9C-147A-FE48-A11A-369032558558}" type="slidenum">
              <a:rPr lang="en-US">
                <a:ea typeface="ＭＳ Ｐゴシック" charset="-128"/>
                <a:cs typeface="ＭＳ Ｐゴシック" charset="-128"/>
              </a:rPr>
              <a:pPr/>
              <a:t>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304800" y="44196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39</a:t>
            </a:r>
          </a:p>
        </p:txBody>
      </p:sp>
      <p:grpSp>
        <p:nvGrpSpPr>
          <p:cNvPr id="50184" name="Group 25"/>
          <p:cNvGrpSpPr>
            <a:grpSpLocks/>
          </p:cNvGrpSpPr>
          <p:nvPr/>
        </p:nvGrpSpPr>
        <p:grpSpPr bwMode="auto">
          <a:xfrm>
            <a:off x="198438" y="1447800"/>
            <a:ext cx="4189412" cy="2836863"/>
            <a:chOff x="198821" y="1447800"/>
            <a:chExt cx="4189393" cy="2837319"/>
          </a:xfrm>
        </p:grpSpPr>
        <p:pic>
          <p:nvPicPr>
            <p:cNvPr id="5019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524000"/>
              <a:ext cx="4159614" cy="2761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3" name="Rectangle 13"/>
            <p:cNvSpPr>
              <a:spLocks noChangeArrowheads="1"/>
            </p:cNvSpPr>
            <p:nvPr/>
          </p:nvSpPr>
          <p:spPr bwMode="auto">
            <a:xfrm>
              <a:off x="198821" y="1447800"/>
              <a:ext cx="410779" cy="43366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600200" y="3581400"/>
            <a:ext cx="6858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876800"/>
            <a:ext cx="55626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39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0" y="1524000"/>
            <a:ext cx="5054600" cy="4267200"/>
            <a:chOff x="4572000" y="1524000"/>
            <a:chExt cx="5054126" cy="4267200"/>
          </a:xfrm>
        </p:grpSpPr>
        <p:sp>
          <p:nvSpPr>
            <p:cNvPr id="23" name="TextBox 22"/>
            <p:cNvSpPr txBox="1"/>
            <p:nvPr/>
          </p:nvSpPr>
          <p:spPr>
            <a:xfrm>
              <a:off x="7238750" y="4648200"/>
              <a:ext cx="1752436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0189" name="Group 27"/>
            <p:cNvGrpSpPr>
              <a:grpSpLocks/>
            </p:cNvGrpSpPr>
            <p:nvPr/>
          </p:nvGrpSpPr>
          <p:grpSpPr bwMode="auto">
            <a:xfrm>
              <a:off x="4572000" y="1524000"/>
              <a:ext cx="5054126" cy="2362200"/>
              <a:chOff x="4572000" y="1524000"/>
              <a:chExt cx="5054126" cy="2362200"/>
            </a:xfrm>
          </p:grpSpPr>
          <p:pic>
            <p:nvPicPr>
              <p:cNvPr id="50190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486400" y="1524000"/>
                <a:ext cx="4139726" cy="2362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91" name="Right Arrow 26"/>
              <p:cNvSpPr>
                <a:spLocks noChangeArrowheads="1"/>
              </p:cNvSpPr>
              <p:nvPr/>
            </p:nvSpPr>
            <p:spPr bwMode="auto">
              <a:xfrm>
                <a:off x="4572000" y="22860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11288</TotalTime>
  <Words>2950</Words>
  <Application>Microsoft Office PowerPoint</Application>
  <PresentationFormat>A4 Paper (210x297 mm)</PresentationFormat>
  <Paragraphs>724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Design</vt:lpstr>
      <vt:lpstr>2-3 Trees &amp; Red-Black Trees</vt:lpstr>
      <vt:lpstr>2-3 Trees</vt:lpstr>
      <vt:lpstr>2-3 Trees</vt:lpstr>
      <vt:lpstr>2-3 Trees -- Example</vt:lpstr>
      <vt:lpstr>C++ Class for a 2-3 Tree Node</vt:lpstr>
      <vt:lpstr>Traversing a 2-3 Tree</vt:lpstr>
      <vt:lpstr>Searching a 2-3 Tree</vt:lpstr>
      <vt:lpstr>Inserting into a 2-3 Tree 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2-3 Trees -- Insertion Algorithm</vt:lpstr>
      <vt:lpstr>2-3 Trees -- Insertion Algorithm</vt:lpstr>
      <vt:lpstr>2-3 Trees -- Insertion Algorithm</vt:lpstr>
      <vt:lpstr>Deleting from a 2-3 tree</vt:lpstr>
      <vt:lpstr>Deleting from a 2-3 Tree -- Example</vt:lpstr>
      <vt:lpstr>Deleting from a 2-3 Tree -- Example</vt:lpstr>
      <vt:lpstr>Deleting from a 2-3 Tree -- Example</vt:lpstr>
      <vt:lpstr>2-3 Trees -- Deletion Algorithm</vt:lpstr>
      <vt:lpstr>2-3 Trees -- Deletion Operations</vt:lpstr>
      <vt:lpstr>2-3 Trees -- Deletion Operations</vt:lpstr>
      <vt:lpstr>2-3 Trees -- Deletion Operations</vt:lpstr>
      <vt:lpstr>2-3 Trees -- Analysis</vt:lpstr>
      <vt:lpstr>2-3-4 Trees</vt:lpstr>
      <vt:lpstr>2-3-4 Trees -- Example</vt:lpstr>
      <vt:lpstr>2-3-4 Trees</vt:lpstr>
      <vt:lpstr>C++ Class for a 2-3-4 Tree Node</vt:lpstr>
      <vt:lpstr>2-3-4 Trees -- Operations</vt:lpstr>
      <vt:lpstr>Inserting into a 2-3-4 Tree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Splitting 4-nodes during insertion</vt:lpstr>
      <vt:lpstr>Splitting 4-nodes during insertion</vt:lpstr>
      <vt:lpstr>Splitting 4-nodes during insertion</vt:lpstr>
      <vt:lpstr>Splitting 4-nodes during insertion</vt:lpstr>
      <vt:lpstr>Deleting from a 2-3-4 tree</vt:lpstr>
      <vt:lpstr>Red-Black Trees</vt:lpstr>
      <vt:lpstr>Red-Black Trees</vt:lpstr>
      <vt:lpstr>Red-Black Trees -- Properties</vt:lpstr>
      <vt:lpstr>A 2-3-4 Tree and Its Corresponding Red-Black Tree</vt:lpstr>
      <vt:lpstr>C++ Class for a Red-Black Tree Node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Selim Aksoy</cp:lastModifiedBy>
  <cp:revision>687</cp:revision>
  <cp:lastPrinted>2011-04-02T07:08:55Z</cp:lastPrinted>
  <dcterms:created xsi:type="dcterms:W3CDTF">2014-11-26T06:15:54Z</dcterms:created>
  <dcterms:modified xsi:type="dcterms:W3CDTF">2017-02-01T12:33:40Z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