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fd5992eb8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7fd5992eb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d5992eb8_0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7fd5992e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d5992eb8_0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7fd5992e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43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fd5992eb8_0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7fd5992eb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09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fd5992eb8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7fd5992eb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943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fd5992eb8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7fd5992eb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371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fd5992eb8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7fd5992eb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667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fd5992eb8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7fd5992eb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fd5992eb8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7fd5992eb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d5992eb8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7fd5992eb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7c3560199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a7c35601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fd5992eb8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7fd5992e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7c356019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a7c35601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fd5992eb8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7fd5992e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d5992eb8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7fd5992eb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d5992eb8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7fd5992e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fd5992eb8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7fd5992e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187624" y="2276872"/>
            <a:ext cx="3600400" cy="37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932040" y="1535113"/>
            <a:ext cx="37547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4932040" y="2276872"/>
            <a:ext cx="3754760" cy="37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" type="txAndObj">
  <p:cSld name="TEXT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221848" y="1752600"/>
            <a:ext cx="359780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grafico" type="chart">
  <p:cSld name="CHAR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chart" idx="2"/>
          </p:nvPr>
        </p:nvSpPr>
        <p:spPr>
          <a:xfrm>
            <a:off x="1260029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abella" type="tbl">
  <p:cSld name="TAB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 rot="5400000">
            <a:off x="5287790" y="2479502"/>
            <a:ext cx="4886672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 rot="5400000">
            <a:off x="1503560" y="736799"/>
            <a:ext cx="4886672" cy="53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 rot="5400000">
            <a:off x="2909887" y="101600"/>
            <a:ext cx="411480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>
            <a:spLocks noGrp="1"/>
          </p:cNvSpPr>
          <p:nvPr>
            <p:ph type="pic" idx="2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635896" y="1124744"/>
            <a:ext cx="5050903" cy="489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1259632" y="2361251"/>
            <a:ext cx="2205881" cy="364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950" y="115887"/>
            <a:ext cx="2555875" cy="831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B978-0-12-822109-9.00017-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tatista.com/statistics/871513/worldwide-data-created/" TargetMode="External"/><Relationship Id="rId5" Type="http://schemas.openxmlformats.org/officeDocument/2006/relationships/hyperlink" Target="https://arxiv.org/pdf/1612.00796.pdf" TargetMode="External"/><Relationship Id="rId4" Type="http://schemas.openxmlformats.org/officeDocument/2006/relationships/hyperlink" Target="https://seanmoriarity.com/2020/10/18/continual-learning-with-ewc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6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id="68" name="Google Shape;68;p16" descr="Fondin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6" descr="logo +marchi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6" descr="fasci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1388263" y="188912"/>
            <a:ext cx="63690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VISION AND PERCEPTION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CONTINUAL LEARNING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2628900" y="4523350"/>
            <a:ext cx="64008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Mert YILDIZ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1951070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Irene Amerini </a:t>
            </a:r>
            <a:endParaRPr/>
          </a:p>
          <a:p>
            <a:pPr marL="411480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Paolo Russo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175650" y="713025"/>
            <a:ext cx="27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Comparison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429000"/>
            <a:ext cx="3686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29000"/>
            <a:ext cx="36861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1918925" y="2981500"/>
            <a:ext cx="5306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Without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BD6A3-1E9C-EA2D-8866-6524153E8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398" y="1339857"/>
            <a:ext cx="5255204" cy="1272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1527750" y="920450"/>
            <a:ext cx="6088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 Dropout as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1979850" y="3736100"/>
            <a:ext cx="51843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Accuracy &amp; Loss of the Model With L2 Regularization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25" y="1392950"/>
            <a:ext cx="3261867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392950"/>
            <a:ext cx="3261867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125" y="4208600"/>
            <a:ext cx="3263885" cy="2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0985" y="4208600"/>
            <a:ext cx="3263885" cy="2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049875" y="635315"/>
            <a:ext cx="304425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tr-TR" dirty="0"/>
              <a:t>Confusion Matrix as Heatmap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16B837-D193-DE71-3AC1-5AD3FE43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03387"/>
            <a:ext cx="4011973" cy="38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2B2623-ABCB-B270-4492-E223F7D6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27" y="1503387"/>
            <a:ext cx="4011973" cy="38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7;p26">
            <a:extLst>
              <a:ext uri="{FF2B5EF4-FFF2-40B4-BE49-F238E27FC236}">
                <a16:creationId xmlns:a16="http://schemas.microsoft.com/office/drawing/2014/main" id="{AB114E0D-57E1-26F6-42B0-F457C41F6C7E}"/>
              </a:ext>
            </a:extLst>
          </p:cNvPr>
          <p:cNvSpPr txBox="1">
            <a:spLocks/>
          </p:cNvSpPr>
          <p:nvPr/>
        </p:nvSpPr>
        <p:spPr>
          <a:xfrm>
            <a:off x="5816408" y="5513935"/>
            <a:ext cx="2033609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tr-TR" dirty="0"/>
              <a:t>CNN with Dropout</a:t>
            </a:r>
          </a:p>
          <a:p>
            <a:pPr marL="0" indent="0">
              <a:spcBef>
                <a:spcPts val="480"/>
              </a:spcBef>
            </a:pPr>
            <a:r>
              <a:rPr lang="tr-TR" dirty="0"/>
              <a:t>       </a:t>
            </a:r>
          </a:p>
        </p:txBody>
      </p:sp>
      <p:sp>
        <p:nvSpPr>
          <p:cNvPr id="5" name="Google Shape;147;p26">
            <a:extLst>
              <a:ext uri="{FF2B5EF4-FFF2-40B4-BE49-F238E27FC236}">
                <a16:creationId xmlns:a16="http://schemas.microsoft.com/office/drawing/2014/main" id="{66A73767-9546-57DB-0790-71842CDE7C15}"/>
              </a:ext>
            </a:extLst>
          </p:cNvPr>
          <p:cNvSpPr txBox="1">
            <a:spLocks/>
          </p:cNvSpPr>
          <p:nvPr/>
        </p:nvSpPr>
        <p:spPr>
          <a:xfrm>
            <a:off x="788662" y="5513935"/>
            <a:ext cx="304425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tr-TR" dirty="0"/>
              <a:t>CNN withhout Regularization</a:t>
            </a:r>
          </a:p>
          <a:p>
            <a:pPr marL="0" indent="0">
              <a:spcBef>
                <a:spcPts val="480"/>
              </a:spcBef>
            </a:pPr>
            <a:r>
              <a:rPr lang="tr-T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00920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049875" y="635315"/>
            <a:ext cx="304425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tr-TR" dirty="0"/>
              <a:t>Confusion Matrix as Heatmap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sp>
        <p:nvSpPr>
          <p:cNvPr id="5" name="Google Shape;147;p26">
            <a:extLst>
              <a:ext uri="{FF2B5EF4-FFF2-40B4-BE49-F238E27FC236}">
                <a16:creationId xmlns:a16="http://schemas.microsoft.com/office/drawing/2014/main" id="{66A73767-9546-57DB-0790-71842CDE7C15}"/>
              </a:ext>
            </a:extLst>
          </p:cNvPr>
          <p:cNvSpPr txBox="1">
            <a:spLocks/>
          </p:cNvSpPr>
          <p:nvPr/>
        </p:nvSpPr>
        <p:spPr>
          <a:xfrm>
            <a:off x="3157091" y="5595755"/>
            <a:ext cx="2829816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tr-TR" dirty="0"/>
              <a:t>CNN with L2 Regularization</a:t>
            </a:r>
          </a:p>
          <a:p>
            <a:pPr marL="0" indent="0">
              <a:spcBef>
                <a:spcPts val="480"/>
              </a:spcBef>
            </a:pPr>
            <a:r>
              <a:rPr lang="tr-TR" dirty="0"/>
              <a:t>  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20473D-3043-E2A1-D40D-4BE22954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06" y="1262245"/>
            <a:ext cx="4514387" cy="43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2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175650" y="713025"/>
            <a:ext cx="279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Unbalanced Data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D99E-51D0-E69A-6199-A3B3B6B8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800" y="1455736"/>
            <a:ext cx="3600400" cy="365740"/>
          </a:xfrm>
        </p:spPr>
        <p:txBody>
          <a:bodyPr/>
          <a:lstStyle/>
          <a:p>
            <a:r>
              <a:rPr lang="tr-TR" dirty="0"/>
              <a:t>Tensorflow Deep Weed Dataset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5B6450-40D7-37AD-A6D8-175FE55A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82" y="1921483"/>
            <a:ext cx="4099436" cy="41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9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175650" y="713025"/>
            <a:ext cx="279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Unbalanced Data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76B343B-ACDA-46CA-AB7C-8F83F6FB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6993"/>
            <a:ext cx="8229600" cy="436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0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175650" y="713025"/>
            <a:ext cx="279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Unbalanced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020DF-542D-F4FD-904C-1E3DC0FF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16" y="2687507"/>
            <a:ext cx="6183768" cy="14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3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1918950" y="1004850"/>
            <a:ext cx="53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 Models Comparison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25C3C-F503-6F4C-354B-31C476A0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621" y="1958415"/>
            <a:ext cx="4024757" cy="29411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2938200" y="978325"/>
            <a:ext cx="326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Intra-Task Learning Plot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4A2753-2190-B057-A774-04C2DF41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0" y="1532425"/>
            <a:ext cx="7176319" cy="42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3680550" y="968350"/>
            <a:ext cx="27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1415550" y="1740363"/>
            <a:ext cx="6312900" cy="219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Importance of regularization in ML.</a:t>
            </a:r>
            <a:endParaRPr lang="tr-TR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tr-TR" dirty="0"/>
              <a:t>Because of balanced data CNN withhout regularization is over performing the CNN with L2 Regularization but in unbalanced data the opposite has been proven.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Retraining model each and every time is not feasible.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EWC is the best regularization for continually learning so far.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1870650" y="1549350"/>
            <a:ext cx="5402700" cy="3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en-US" sz="3000"/>
              <a:t>CONTENT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 sz="30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Introduction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Continual Learning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Dataset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 and Setup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Models Comparison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Conclusion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742809" y="1012700"/>
            <a:ext cx="16584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en-US"/>
              <a:t>References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1216025" y="1690687"/>
            <a:ext cx="7416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600"/>
              <a:buFont typeface="Calibri"/>
              <a:buChar char="•"/>
            </a:pPr>
            <a:r>
              <a:rPr lang="en-US" sz="1600" dirty="0" err="1"/>
              <a:t>Michieli</a:t>
            </a:r>
            <a:r>
              <a:rPr lang="en-US" sz="1600" dirty="0"/>
              <a:t>, U., </a:t>
            </a:r>
            <a:r>
              <a:rPr lang="en-US" sz="1600" dirty="0" err="1"/>
              <a:t>Toldo</a:t>
            </a:r>
            <a:r>
              <a:rPr lang="en-US" sz="1600" dirty="0"/>
              <a:t>, M., &amp; </a:t>
            </a:r>
            <a:r>
              <a:rPr lang="en-US" sz="1600" dirty="0" err="1"/>
              <a:t>Zanuttigh</a:t>
            </a:r>
            <a:r>
              <a:rPr lang="en-US" sz="1600" dirty="0"/>
              <a:t>, P. (2022). Domain adaptation and continual learning in semantic segmentation. Advanced Methods and Deep Learning in Computer Vision, 275-303.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https://doi.org/10.1016/B978-0-12-822109-9.00017-5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Moriarty, S. (2020) “Continual Learning with Elastic Weight Consolidation in TensorFlow 2.” Available at: </a:t>
            </a:r>
            <a:r>
              <a:rPr lang="en-US" sz="1600" u="sng" dirty="0">
                <a:solidFill>
                  <a:schemeClr val="hlink"/>
                </a:solidFill>
                <a:hlinkClick r:id="rId4"/>
              </a:rPr>
              <a:t>https://seanmoriarity.com/2020/10/18/continual-learning-with-ewc/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Kirkpatrick, J. et. al. (2017, January 25). Overcoming catastrophic forgetting in neural networks. Retrieved from </a:t>
            </a:r>
            <a:r>
              <a:rPr lang="en-US" sz="1600" u="sng" dirty="0">
                <a:solidFill>
                  <a:schemeClr val="hlink"/>
                </a:solidFill>
                <a:hlinkClick r:id="rId5"/>
              </a:rPr>
              <a:t>https://arxiv.org/pdf/1612.00796.pdf</a:t>
            </a:r>
            <a:r>
              <a:rPr lang="en-US" sz="1600" dirty="0"/>
              <a:t>.</a:t>
            </a:r>
            <a:endParaRPr sz="1600" dirty="0"/>
          </a:p>
          <a:p>
            <a:pPr marL="3429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Total data volume worldwide 2010-2025. (2021, June 7). Statista. </a:t>
            </a:r>
            <a:r>
              <a:rPr lang="en-US" sz="1600" u="sng" dirty="0">
                <a:solidFill>
                  <a:schemeClr val="hlink"/>
                </a:solidFill>
                <a:hlinkClick r:id="rId6"/>
              </a:rPr>
              <a:t>https://www.statista.com/statistics/871513/worldwide-data-created/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63" y="1185888"/>
            <a:ext cx="8310676" cy="44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680550" y="30510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50275" y="5143350"/>
            <a:ext cx="7917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Do we need to retrain the model each and every time we receive new data?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 How can we overcome catastrophic forgetting in Neural Networks?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63" y="974362"/>
            <a:ext cx="5573875" cy="41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3288300" y="955075"/>
            <a:ext cx="256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216025" y="1690684"/>
            <a:ext cx="7416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Ability of to learn continually from a stream of data</a:t>
            </a:r>
            <a:endParaRPr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Mimic humans ability to continually acquire, fine-tune, and transfer knowledge and skills throughout their lifespan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954" y="2967023"/>
            <a:ext cx="5212075" cy="30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24475" y="6303900"/>
            <a:ext cx="850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0">
                <a:latin typeface="Arial"/>
                <a:ea typeface="Arial"/>
                <a:cs typeface="Arial"/>
                <a:sym typeface="Arial"/>
              </a:rPr>
              <a:t>*Michieli, U., Toldo, M., &amp; Zanuttigh, P. (2022). Domain adaptation and continual learning in semantic segmentation. </a:t>
            </a:r>
            <a:r>
              <a:rPr lang="en-US" sz="1100" b="0" i="1">
                <a:latin typeface="Arial"/>
                <a:ea typeface="Arial"/>
                <a:cs typeface="Arial"/>
                <a:sym typeface="Arial"/>
              </a:rPr>
              <a:t>Advanced Methods and Deep Learning in Computer Vision</a:t>
            </a:r>
            <a:r>
              <a:rPr lang="en-US" sz="1100" b="0">
                <a:latin typeface="Arial"/>
                <a:ea typeface="Arial"/>
                <a:cs typeface="Arial"/>
                <a:sym typeface="Arial"/>
              </a:rPr>
              <a:t>, 275-303. https://doi.org/10.1016/B978-0-12-822109-9.00017-5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288300" y="955075"/>
            <a:ext cx="256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 Learning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86450" y="1690674"/>
            <a:ext cx="74169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Elastic Weight Consolidation (EWC)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424475" y="6303900"/>
            <a:ext cx="850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0"/>
              <a:t>*Kirkpatrick, J. et. al. (2017, January 25). Overcoming catastrophic forgetting in neural networks</a:t>
            </a:r>
            <a:endParaRPr sz="16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188" y="3204773"/>
            <a:ext cx="4999825" cy="28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44776"/>
            <a:ext cx="3756650" cy="7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975" y="1690675"/>
            <a:ext cx="4590242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680550" y="96835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863550" y="1371428"/>
            <a:ext cx="74169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 dirty="0" err="1"/>
              <a:t>Tensorflow</a:t>
            </a:r>
            <a:r>
              <a:rPr lang="en-US" dirty="0"/>
              <a:t> Dataset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Classification of textures in colorectal cancer histology. 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Each example is a 150 x 150 x 3 RGB image.</a:t>
            </a:r>
            <a:endParaRPr sz="1600"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6500 Images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Train : 5000 </a:t>
            </a:r>
            <a:endParaRPr sz="1600"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Validation: 750 </a:t>
            </a:r>
            <a:endParaRPr sz="1600"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Test set: 750 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8 classes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['Tumor', 'Stroma', 'Complex', '</a:t>
            </a:r>
            <a:r>
              <a:rPr lang="en-US" sz="1600" dirty="0" err="1"/>
              <a:t>Lympho</a:t>
            </a:r>
            <a:r>
              <a:rPr lang="en-US" sz="1600" dirty="0"/>
              <a:t>', 'Debris', 'Mucosa', 'Adipose', 'Empty']</a:t>
            </a:r>
            <a:endParaRPr sz="16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50" y="4576325"/>
            <a:ext cx="1364107" cy="1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51" y="4575433"/>
            <a:ext cx="1364100" cy="146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150" y="4577200"/>
            <a:ext cx="1364100" cy="1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650" y="4575425"/>
            <a:ext cx="1364100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2750" y="4575425"/>
            <a:ext cx="1364100" cy="14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680550" y="968350"/>
            <a:ext cx="17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522450"/>
            <a:ext cx="8469851" cy="4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314850" y="968350"/>
            <a:ext cx="251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and Setup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24750" y="2286750"/>
            <a:ext cx="5570100" cy="2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512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512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Fully Connected with 512 nodes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Output layer with Softmax activation with 8 nodes      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25" y="152400"/>
            <a:ext cx="1577714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3314850" y="968350"/>
            <a:ext cx="251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and Setup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0" y="1822475"/>
            <a:ext cx="6206700" cy="3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 with 128 filters + Max Pooling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Fully Connected with 128 nodes + Relu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Task_0 output layer with Softmax activation with 2 nodes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Task_1 output layer with Softmax activation with 2 nodes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Task_2 output layer with Softmax activation with 2 nodes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Task_3 output layer with Softmax activation with 2 nodes        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525" y="377925"/>
            <a:ext cx="3077475" cy="55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On-screen Show (4:3)</PresentationFormat>
  <Paragraphs>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Default Theme</vt:lpstr>
      <vt:lpstr> VISION AND PERCEPTION PROJECT  CONTINUAL LEARNING</vt:lpstr>
      <vt:lpstr>CONTENT  Introduction Continual Learning Dataset Model and Setup Models Comparison Conclusion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VISION AND PERCEPTION PROJECT  CONTINUAL LEARNING</dc:title>
  <dc:creator>MERTYILDIZ</dc:creator>
  <cp:lastModifiedBy>Mert YILDIZ</cp:lastModifiedBy>
  <cp:revision>3</cp:revision>
  <dcterms:modified xsi:type="dcterms:W3CDTF">2023-01-25T13:28:04Z</dcterms:modified>
</cp:coreProperties>
</file>