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6" r:id="rId2"/>
    <p:sldId id="289" r:id="rId3"/>
    <p:sldId id="257" r:id="rId4"/>
    <p:sldId id="266" r:id="rId5"/>
    <p:sldId id="268" r:id="rId6"/>
    <p:sldId id="269" r:id="rId7"/>
    <p:sldId id="270" r:id="rId8"/>
    <p:sldId id="271" r:id="rId9"/>
    <p:sldId id="282" r:id="rId10"/>
    <p:sldId id="283" r:id="rId11"/>
    <p:sldId id="284" r:id="rId12"/>
    <p:sldId id="285" r:id="rId13"/>
    <p:sldId id="286" r:id="rId14"/>
    <p:sldId id="287" r:id="rId15"/>
    <p:sldId id="288" r:id="rId16"/>
    <p:sldId id="272" r:id="rId17"/>
    <p:sldId id="273" r:id="rId18"/>
    <p:sldId id="274" r:id="rId19"/>
    <p:sldId id="275" r:id="rId20"/>
    <p:sldId id="276" r:id="rId21"/>
    <p:sldId id="318" r:id="rId22"/>
    <p:sldId id="278" r:id="rId23"/>
    <p:sldId id="279" r:id="rId24"/>
    <p:sldId id="280" r:id="rId25"/>
    <p:sldId id="281" r:id="rId26"/>
    <p:sldId id="339" r:id="rId27"/>
    <p:sldId id="340" r:id="rId28"/>
    <p:sldId id="341" r:id="rId29"/>
    <p:sldId id="342" r:id="rId30"/>
    <p:sldId id="343" r:id="rId31"/>
    <p:sldId id="344" r:id="rId32"/>
    <p:sldId id="345" r:id="rId33"/>
    <p:sldId id="346" r:id="rId34"/>
    <p:sldId id="347" r:id="rId35"/>
    <p:sldId id="348" r:id="rId36"/>
    <p:sldId id="349" r:id="rId37"/>
    <p:sldId id="350" r:id="rId38"/>
    <p:sldId id="314" r:id="rId39"/>
    <p:sldId id="352" r:id="rId40"/>
    <p:sldId id="353" r:id="rId41"/>
    <p:sldId id="354" r:id="rId42"/>
    <p:sldId id="355" r:id="rId43"/>
    <p:sldId id="356" r:id="rId44"/>
    <p:sldId id="357" r:id="rId45"/>
    <p:sldId id="358" r:id="rId46"/>
    <p:sldId id="359" r:id="rId47"/>
    <p:sldId id="360" r:id="rId48"/>
    <p:sldId id="327" r:id="rId49"/>
    <p:sldId id="328" r:id="rId50"/>
    <p:sldId id="367" r:id="rId51"/>
    <p:sldId id="329" r:id="rId52"/>
    <p:sldId id="330" r:id="rId53"/>
    <p:sldId id="368" r:id="rId54"/>
    <p:sldId id="331" r:id="rId55"/>
    <p:sldId id="332" r:id="rId56"/>
    <p:sldId id="333" r:id="rId57"/>
    <p:sldId id="334" r:id="rId58"/>
    <p:sldId id="335" r:id="rId59"/>
    <p:sldId id="336" r:id="rId60"/>
    <p:sldId id="337"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1B34714-891C-4AA1-84D1-6E6734CBA4AD}">
          <p14:sldIdLst>
            <p14:sldId id="256"/>
            <p14:sldId id="289"/>
            <p14:sldId id="257"/>
            <p14:sldId id="266"/>
            <p14:sldId id="268"/>
            <p14:sldId id="269"/>
            <p14:sldId id="270"/>
            <p14:sldId id="271"/>
            <p14:sldId id="282"/>
            <p14:sldId id="283"/>
            <p14:sldId id="284"/>
            <p14:sldId id="285"/>
            <p14:sldId id="286"/>
            <p14:sldId id="287"/>
            <p14:sldId id="288"/>
            <p14:sldId id="272"/>
            <p14:sldId id="273"/>
            <p14:sldId id="274"/>
            <p14:sldId id="275"/>
            <p14:sldId id="276"/>
            <p14:sldId id="318"/>
            <p14:sldId id="278"/>
            <p14:sldId id="279"/>
            <p14:sldId id="280"/>
            <p14:sldId id="281"/>
            <p14:sldId id="339"/>
            <p14:sldId id="340"/>
            <p14:sldId id="341"/>
            <p14:sldId id="342"/>
            <p14:sldId id="343"/>
            <p14:sldId id="344"/>
            <p14:sldId id="345"/>
            <p14:sldId id="346"/>
            <p14:sldId id="347"/>
            <p14:sldId id="348"/>
            <p14:sldId id="349"/>
            <p14:sldId id="350"/>
            <p14:sldId id="314"/>
            <p14:sldId id="352"/>
            <p14:sldId id="353"/>
            <p14:sldId id="354"/>
            <p14:sldId id="355"/>
            <p14:sldId id="356"/>
            <p14:sldId id="357"/>
            <p14:sldId id="358"/>
            <p14:sldId id="359"/>
            <p14:sldId id="360"/>
            <p14:sldId id="327"/>
            <p14:sldId id="328"/>
            <p14:sldId id="367"/>
            <p14:sldId id="329"/>
            <p14:sldId id="330"/>
            <p14:sldId id="368"/>
            <p14:sldId id="331"/>
            <p14:sldId id="332"/>
            <p14:sldId id="333"/>
            <p14:sldId id="334"/>
            <p14:sldId id="335"/>
            <p14:sldId id="336"/>
            <p14:sldId id="33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234" autoAdjust="0"/>
  </p:normalViewPr>
  <p:slideViewPr>
    <p:cSldViewPr>
      <p:cViewPr varScale="1">
        <p:scale>
          <a:sx n="61" d="100"/>
          <a:sy n="61" d="100"/>
        </p:scale>
        <p:origin x="1733" y="35"/>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392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C6B02E-2E7B-4258-869B-A31AA813925C}" type="datetimeFigureOut">
              <a:rPr lang="tr-TR" smtClean="0"/>
              <a:t>21.10.2019</a:t>
            </a:fld>
            <a:endParaRPr lang="tr-T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9876E6-EEBB-41C9-A42F-19C40BC29D24}" type="slidenum">
              <a:rPr lang="tr-TR" smtClean="0"/>
              <a:t>‹#›</a:t>
            </a:fld>
            <a:endParaRPr lang="tr-TR"/>
          </a:p>
        </p:txBody>
      </p:sp>
    </p:spTree>
    <p:extLst>
      <p:ext uri="{BB962C8B-B14F-4D97-AF65-F5344CB8AC3E}">
        <p14:creationId xmlns:p14="http://schemas.microsoft.com/office/powerpoint/2010/main" val="1638804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hyperlink" Target="file:///C:\Users\Emine\Downloads\javamail1_4_7\javamail-1.4.7\docs\javadocs\javax\mail\Session.html#getPasswordAuthentication%28javax.mail.URLName%29" TargetMode="External"/><Relationship Id="rId3" Type="http://schemas.openxmlformats.org/officeDocument/2006/relationships/hyperlink" Target="file:///C:\Users\Emine\Downloads\javamail1_4_7\javamail-1.4.7\docs\javadocs\javax\mail\Session.html#getInstance%28java.util.Properties%29" TargetMode="External"/><Relationship Id="rId7" Type="http://schemas.openxmlformats.org/officeDocument/2006/relationships/hyperlink" Target="file:///C:\Users\Emine\Downloads\javamail1_4_7\javamail-1.4.7\docs\javadocs\javax\mail\PasswordAuthentication.html" TargetMode="External"/><Relationship Id="rId2" Type="http://schemas.openxmlformats.org/officeDocument/2006/relationships/hyperlink" Target="file:///C:\Users\Emine\Downloads\javamail1_4_7\javamail-1.4.7\docs\javadocs\javax\mail\Session.html" TargetMode="External"/><Relationship Id="rId1" Type="http://schemas.openxmlformats.org/officeDocument/2006/relationships/slideLayout" Target="../slideLayouts/slideLayout2.xml"/><Relationship Id="rId6" Type="http://schemas.openxmlformats.org/officeDocument/2006/relationships/hyperlink" Target="file:///C:\Users\Emine\Downloads\javamail1_4_7\javamail-1.4.7\docs\javadocs\javax\mail\Authenticator.html" TargetMode="External"/><Relationship Id="rId11" Type="http://schemas.openxmlformats.org/officeDocument/2006/relationships/hyperlink" Target="file:///C:\Users\Emine\Downloads\javamail1_4_7\javamail-1.4.7\docs\javadocs\javax\mail\Transport.html" TargetMode="External"/><Relationship Id="rId5" Type="http://schemas.openxmlformats.org/officeDocument/2006/relationships/hyperlink" Target="file:///C:\Users\Emine\Downloads\javamail1_4_7\javamail-1.4.7\docs\javadocs\javax\mail\Session.html#getInstance%28java.util.Properties,%20javax.mail.Authenticator%29" TargetMode="External"/><Relationship Id="rId10" Type="http://schemas.openxmlformats.org/officeDocument/2006/relationships/hyperlink" Target="file:///C:\Users\Emine\Downloads\javamail1_4_7\javamail-1.4.7\docs\javadocs\javax\mail\Store.html" TargetMode="External"/><Relationship Id="rId4" Type="http://schemas.openxmlformats.org/officeDocument/2006/relationships/hyperlink" Target="http://docs.oracle.com/javase/1.4.2/docs/api/java/util/Properties.html?is-external=true" TargetMode="External"/><Relationship Id="rId9" Type="http://schemas.openxmlformats.org/officeDocument/2006/relationships/hyperlink" Target="file:///C:\Users\Emine\Downloads\javamail1_4_7\javamail-1.4.7\docs\javadocs\javax\mail\URLName.html"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hyperlink" Target="file:///C:\Users\Emine\Downloads\javamail1_4_7\javamail-1.4.7\docs\javadocs\javax\mail\internet\MimeMessage.html#addRecipients%28javax.mail.Message.RecipientType,%20java.lang.String%29" TargetMode="External"/><Relationship Id="rId13" Type="http://schemas.openxmlformats.org/officeDocument/2006/relationships/hyperlink" Target="file:///C:\Users\Emine\Downloads\javamail1_4_7\javamail-1.4.7\docs\javadocs\javax\mail\internet\MimeMessage.html#setContent%28java.lang.Object,%20java.lang.String%29" TargetMode="External"/><Relationship Id="rId3" Type="http://schemas.openxmlformats.org/officeDocument/2006/relationships/hyperlink" Target="file:///C:\Users\Emine\Downloads\javamail1_4_7\javamail-1.4.7\docs\javadocs\javax\mail\Address.html" TargetMode="External"/><Relationship Id="rId7" Type="http://schemas.openxmlformats.org/officeDocument/2006/relationships/hyperlink" Target="file:///C:\Users\Emine\Downloads\javamail1_4_7\javamail-1.4.7\docs\javadocs\javax\mail\Message.RecipientType.html" TargetMode="External"/><Relationship Id="rId12" Type="http://schemas.openxmlformats.org/officeDocument/2006/relationships/hyperlink" Target="file:///C:\Users\Emine\Downloads\javamail1_4_7\javamail-1.4.7\docs\javadocs\javax\mail\Multipart.html" TargetMode="External"/><Relationship Id="rId2" Type="http://schemas.openxmlformats.org/officeDocument/2006/relationships/hyperlink" Target="file:///C:\Users\Emine\Downloads\javamail1_4_7\javamail-1.4.7\docs\javadocs\javax\mail\internet\MimeMessage.html#addFrom%28javax.mail.Address[]%29" TargetMode="External"/><Relationship Id="rId1" Type="http://schemas.openxmlformats.org/officeDocument/2006/relationships/slideLayout" Target="../slideLayouts/slideLayout2.xml"/><Relationship Id="rId6" Type="http://schemas.openxmlformats.org/officeDocument/2006/relationships/hyperlink" Target="file:///C:\Users\Emine\Downloads\javamail1_4_7\javamail-1.4.7\docs\javadocs\javax\mail\internet\MimeMessage.html#addRecipients%28javax.mail.Message.RecipientType,%20javax.mail.Address[]%29" TargetMode="External"/><Relationship Id="rId11" Type="http://schemas.openxmlformats.org/officeDocument/2006/relationships/hyperlink" Target="file:///C:\Users\Emine\Downloads\javamail1_4_7\javamail-1.4.7\docs\javadocs\javax\mail\internet\MimeMessage.html#setContent%28javax.mail.Multipart%29" TargetMode="External"/><Relationship Id="rId5" Type="http://schemas.openxmlformats.org/officeDocument/2006/relationships/hyperlink" Target="http://docs.oracle.com/javase/1.4.2/docs/api/java/lang/String.html?is-external=true" TargetMode="External"/><Relationship Id="rId10" Type="http://schemas.openxmlformats.org/officeDocument/2006/relationships/hyperlink" Target="file:///C:\Users\Emine\Downloads\javamail1_4_7\javamail-1.4.7\docs\javadocs\javax\mail\internet\MimeMessage.html#reply%28boolean%29" TargetMode="External"/><Relationship Id="rId4" Type="http://schemas.openxmlformats.org/officeDocument/2006/relationships/hyperlink" Target="file:///C:\Users\Emine\Downloads\javamail1_4_7\javamail-1.4.7\docs\javadocs\javax\mail\internet\MimeMessage.html#addHeader%28java.lang.String,%20java.lang.String%29" TargetMode="External"/><Relationship Id="rId9" Type="http://schemas.openxmlformats.org/officeDocument/2006/relationships/hyperlink" Target="file:///C:\Users\Emine\Downloads\javamail1_4_7\javamail-1.4.7\docs\javadocs\javax\mail\Message.html" TargetMode="External"/><Relationship Id="rId14" Type="http://schemas.openxmlformats.org/officeDocument/2006/relationships/hyperlink" Target="http://docs.oracle.com/javase/1.4.2/docs/api/java/lang/Object.html?is-external=true"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file:///C:\Users\Emine\Downloads\javamail1_4_7\javamail-1.4.7\docs\javadocs\javax\mail\Message.html" TargetMode="External"/><Relationship Id="rId2" Type="http://schemas.openxmlformats.org/officeDocument/2006/relationships/hyperlink" Target="file:///C:\Users\Emine\Downloads\javamail1_4_7\javamail-1.4.7\docs\javadocs\javax\mail\Transport.html#send%28javax.mail.Message%29" TargetMode="External"/><Relationship Id="rId1" Type="http://schemas.openxmlformats.org/officeDocument/2006/relationships/slideLayout" Target="../slideLayouts/slideLayout2.xml"/><Relationship Id="rId5" Type="http://schemas.openxmlformats.org/officeDocument/2006/relationships/hyperlink" Target="file:///C:\Users\Emine\Downloads\javamail1_4_7\javamail-1.4.7\docs\javadocs\javax\mail\Address.html" TargetMode="External"/><Relationship Id="rId4" Type="http://schemas.openxmlformats.org/officeDocument/2006/relationships/hyperlink" Target="file:///C:\Users\Emine\Downloads\javamail1_4_7\javamail-1.4.7\docs\javadocs\javax\mail\Transport.html#send%28javax.mail.Message,%20javax.mail.Address[]%29"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docs.oracle.com/javase/1.4.2/docs/api/java/lang/Object.html?is-external=true"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file:///C:\Users\Emine\Downloads\javamail1_4_7\javamail-1.4.7\docs\javadocs\javax\mail\BodyPart.html" TargetMode="External"/><Relationship Id="rId2" Type="http://schemas.openxmlformats.org/officeDocument/2006/relationships/hyperlink" Target="file:///C:\Users\Emine\Downloads\javamail1_4_7\javamail-1.4.7\docs\javadocs\javax\mail\Multipart.html#addBodyPart%28javax.mail.BodyPart%29"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tools.ietf.org/html/rfc2183"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github.com/OfficeDev/ews-java-api"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COMP4102</a:t>
            </a:r>
            <a:endParaRPr lang="tr-TR" dirty="0"/>
          </a:p>
        </p:txBody>
      </p:sp>
      <p:sp>
        <p:nvSpPr>
          <p:cNvPr id="3" name="Subtitle 2"/>
          <p:cNvSpPr>
            <a:spLocks noGrp="1"/>
          </p:cNvSpPr>
          <p:nvPr>
            <p:ph type="subTitle" idx="1"/>
          </p:nvPr>
        </p:nvSpPr>
        <p:spPr/>
        <p:txBody>
          <a:bodyPr/>
          <a:lstStyle/>
          <a:p>
            <a:r>
              <a:rPr lang="en-US" dirty="0"/>
              <a:t>Fall 2019</a:t>
            </a:r>
            <a:endParaRPr lang="tr-TR" dirty="0"/>
          </a:p>
        </p:txBody>
      </p:sp>
    </p:spTree>
    <p:extLst>
      <p:ext uri="{BB962C8B-B14F-4D97-AF65-F5344CB8AC3E}">
        <p14:creationId xmlns:p14="http://schemas.microsoft.com/office/powerpoint/2010/main" val="30886886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Multithreading</a:t>
            </a:r>
            <a:endParaRPr lang="tr-TR" dirty="0"/>
          </a:p>
        </p:txBody>
      </p:sp>
      <p:sp>
        <p:nvSpPr>
          <p:cNvPr id="3" name="Content Placeholder 2"/>
          <p:cNvSpPr>
            <a:spLocks noGrp="1"/>
          </p:cNvSpPr>
          <p:nvPr>
            <p:ph idx="1"/>
          </p:nvPr>
        </p:nvSpPr>
        <p:spPr>
          <a:xfrm>
            <a:off x="457200" y="1196752"/>
            <a:ext cx="8229600" cy="4929411"/>
          </a:xfrm>
        </p:spPr>
        <p:txBody>
          <a:bodyPr>
            <a:noAutofit/>
          </a:bodyPr>
          <a:lstStyle/>
          <a:p>
            <a:r>
              <a:rPr lang="en-US" sz="2000" dirty="0"/>
              <a:t>A thread is a unit of program execution that runs independently from other threads.</a:t>
            </a:r>
          </a:p>
          <a:p>
            <a:r>
              <a:rPr lang="en-US" sz="2000" dirty="0"/>
              <a:t>Multiple threads behave as if they were running on independent CPUs, </a:t>
            </a:r>
          </a:p>
          <a:p>
            <a:r>
              <a:rPr lang="en-US" sz="2000" dirty="0"/>
              <a:t>The </a:t>
            </a:r>
            <a:r>
              <a:rPr lang="en-US" sz="2000" dirty="0" err="1">
                <a:latin typeface="Courier New" panose="02070309020205020404" pitchFamily="49" charset="0"/>
                <a:cs typeface="Courier New" panose="02070309020205020404" pitchFamily="49" charset="0"/>
              </a:rPr>
              <a:t>java.lang.Runnable</a:t>
            </a:r>
            <a:r>
              <a:rPr lang="en-US" sz="2000" dirty="0"/>
              <a:t> interface defines a run( ) method that serves as the block of code a thread executes. </a:t>
            </a:r>
          </a:p>
          <a:p>
            <a:r>
              <a:rPr lang="en-US" sz="2000" dirty="0"/>
              <a:t>The </a:t>
            </a:r>
            <a:r>
              <a:rPr lang="en-US" sz="2000" dirty="0" err="1">
                <a:latin typeface="Courier New" panose="02070309020205020404" pitchFamily="49" charset="0"/>
                <a:cs typeface="Courier New" panose="02070309020205020404" pitchFamily="49" charset="0"/>
              </a:rPr>
              <a:t>java.lang.Thread</a:t>
            </a:r>
            <a:r>
              <a:rPr lang="en-US" sz="2000" dirty="0"/>
              <a:t> class represents a thread; it defines methods for setting and querying thread properties and for starting the execution of a thread. </a:t>
            </a:r>
          </a:p>
          <a:p>
            <a:r>
              <a:rPr lang="en-US" sz="2000" dirty="0"/>
              <a:t>The </a:t>
            </a:r>
            <a:r>
              <a:rPr lang="en-US" sz="2000" dirty="0">
                <a:latin typeface="Courier New" panose="02070309020205020404" pitchFamily="49" charset="0"/>
                <a:cs typeface="Courier New" panose="02070309020205020404" pitchFamily="49" charset="0"/>
              </a:rPr>
              <a:t>synchronized</a:t>
            </a:r>
            <a:r>
              <a:rPr lang="en-US" sz="2000" dirty="0"/>
              <a:t> statement and modifier can be used to write blocks of code or entire methods that require a thread to obtain a lock before executing the block or the method. This mechanism ensures that two threads can't run the block or method at the same time.</a:t>
            </a:r>
          </a:p>
          <a:p>
            <a:r>
              <a:rPr lang="en-US" sz="2000" dirty="0"/>
              <a:t>The </a:t>
            </a:r>
            <a:r>
              <a:rPr lang="en-US" sz="2000" dirty="0">
                <a:latin typeface="Courier New" panose="02070309020205020404" pitchFamily="49" charset="0"/>
                <a:cs typeface="Courier New" panose="02070309020205020404" pitchFamily="49" charset="0"/>
              </a:rPr>
              <a:t>wait( ) </a:t>
            </a:r>
            <a:r>
              <a:rPr lang="en-US" sz="2000" dirty="0"/>
              <a:t>and </a:t>
            </a:r>
            <a:r>
              <a:rPr lang="en-US" sz="2000" dirty="0">
                <a:latin typeface="Courier New" panose="02070309020205020404" pitchFamily="49" charset="0"/>
                <a:cs typeface="Courier New" panose="02070309020205020404" pitchFamily="49" charset="0"/>
              </a:rPr>
              <a:t>notify( ) </a:t>
            </a:r>
            <a:r>
              <a:rPr lang="en-US" sz="2000" dirty="0"/>
              <a:t>methods of </a:t>
            </a:r>
            <a:r>
              <a:rPr lang="en-US" sz="2000" dirty="0" err="1">
                <a:latin typeface="Courier New" panose="02070309020205020404" pitchFamily="49" charset="0"/>
                <a:cs typeface="Courier New" panose="02070309020205020404" pitchFamily="49" charset="0"/>
              </a:rPr>
              <a:t>java.lang.Object</a:t>
            </a:r>
            <a:r>
              <a:rPr lang="en-US" sz="2000" dirty="0"/>
              <a:t> can be used to suspend threads and wake them up again. </a:t>
            </a:r>
            <a:endParaRPr lang="tr-TR" sz="2000" dirty="0"/>
          </a:p>
        </p:txBody>
      </p:sp>
    </p:spTree>
    <p:extLst>
      <p:ext uri="{BB962C8B-B14F-4D97-AF65-F5344CB8AC3E}">
        <p14:creationId xmlns:p14="http://schemas.microsoft.com/office/powerpoint/2010/main" val="3281762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normAutofit fontScale="92500" lnSpcReduction="20000"/>
          </a:bodyPr>
          <a:lstStyle/>
          <a:p>
            <a:r>
              <a:rPr lang="en-GB" dirty="0"/>
              <a:t>TaskThreadDemo.java</a:t>
            </a:r>
          </a:p>
          <a:p>
            <a:r>
              <a:rPr lang="en-GB" dirty="0"/>
              <a:t>run(): the thread body is defined here</a:t>
            </a:r>
          </a:p>
          <a:p>
            <a:r>
              <a:rPr lang="en-GB" dirty="0"/>
              <a:t>start();  starts a thread instance</a:t>
            </a:r>
          </a:p>
          <a:p>
            <a:r>
              <a:rPr lang="en-US" dirty="0" err="1"/>
              <a:t>Thread.yield</a:t>
            </a:r>
            <a:r>
              <a:rPr lang="en-US" dirty="0"/>
              <a:t>(); prevents starvation</a:t>
            </a:r>
            <a:r>
              <a:rPr lang="en-GB" dirty="0"/>
              <a:t>. </a:t>
            </a:r>
            <a:r>
              <a:rPr lang="en-US" dirty="0"/>
              <a:t>Each thread politely offers the other threads a chance to run.</a:t>
            </a:r>
          </a:p>
          <a:p>
            <a:r>
              <a:rPr lang="en-US" b="1" dirty="0" err="1"/>
              <a:t>Thread.sleep</a:t>
            </a:r>
            <a:r>
              <a:rPr lang="en-US" b="1" dirty="0"/>
              <a:t>(long </a:t>
            </a:r>
            <a:r>
              <a:rPr lang="en-US" b="1" dirty="0" err="1"/>
              <a:t>millis</a:t>
            </a:r>
            <a:r>
              <a:rPr lang="en-US" b="1" dirty="0"/>
              <a:t>) </a:t>
            </a:r>
            <a:r>
              <a:rPr lang="en-US" dirty="0"/>
              <a:t>method puts the thread to sleep for the specified time in milliseconds to allow other threads to execute</a:t>
            </a:r>
          </a:p>
          <a:p>
            <a:r>
              <a:rPr lang="en-US" b="1" dirty="0"/>
              <a:t>join() </a:t>
            </a:r>
            <a:r>
              <a:rPr lang="en-US" dirty="0"/>
              <a:t>method to force the thread instance to wait for another thread to finish</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2200" y="188640"/>
            <a:ext cx="2629979" cy="1800200"/>
          </a:xfrm>
          <a:prstGeom prst="rect">
            <a:avLst/>
          </a:prstGeom>
        </p:spPr>
      </p:pic>
    </p:spTree>
    <p:extLst>
      <p:ext uri="{BB962C8B-B14F-4D97-AF65-F5344CB8AC3E}">
        <p14:creationId xmlns:p14="http://schemas.microsoft.com/office/powerpoint/2010/main" val="927442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Thread states</a:t>
            </a:r>
            <a:endParaRPr lang="tr-TR"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552" y="2060848"/>
            <a:ext cx="7777187" cy="3069335"/>
          </a:xfrm>
        </p:spPr>
      </p:pic>
    </p:spTree>
    <p:extLst>
      <p:ext uri="{BB962C8B-B14F-4D97-AF65-F5344CB8AC3E}">
        <p14:creationId xmlns:p14="http://schemas.microsoft.com/office/powerpoint/2010/main" val="2287329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Thread</a:t>
            </a:r>
            <a:r>
              <a:rPr lang="en-GB" dirty="0"/>
              <a:t> Safety</a:t>
            </a:r>
            <a:endParaRPr lang="tr-TR" dirty="0"/>
          </a:p>
        </p:txBody>
      </p:sp>
      <p:sp>
        <p:nvSpPr>
          <p:cNvPr id="3" name="Content Placeholder 2"/>
          <p:cNvSpPr>
            <a:spLocks noGrp="1"/>
          </p:cNvSpPr>
          <p:nvPr>
            <p:ph idx="1"/>
          </p:nvPr>
        </p:nvSpPr>
        <p:spPr>
          <a:xfrm>
            <a:off x="457200" y="1268760"/>
            <a:ext cx="8229600" cy="5328592"/>
          </a:xfrm>
        </p:spPr>
        <p:txBody>
          <a:bodyPr>
            <a:normAutofit lnSpcReduction="10000"/>
          </a:bodyPr>
          <a:lstStyle/>
          <a:p>
            <a:r>
              <a:rPr lang="tr-TR" dirty="0"/>
              <a:t>AccountWithoutSync</a:t>
            </a:r>
            <a:r>
              <a:rPr lang="en-GB" dirty="0"/>
              <a:t>.java</a:t>
            </a:r>
          </a:p>
          <a:p>
            <a:pPr marL="0" indent="0">
              <a:buNone/>
            </a:pPr>
            <a:r>
              <a:rPr lang="en-GB" dirty="0"/>
              <a:t>	 </a:t>
            </a:r>
            <a:r>
              <a:rPr lang="en-GB" sz="1800" dirty="0" err="1">
                <a:latin typeface="Courier New" panose="02070309020205020404" pitchFamily="49" charset="0"/>
                <a:cs typeface="Courier New" panose="02070309020205020404" pitchFamily="49" charset="0"/>
              </a:rPr>
              <a:t>ExecutorService</a:t>
            </a:r>
            <a:r>
              <a:rPr lang="en-GB" sz="1800" dirty="0">
                <a:latin typeface="Courier New" panose="02070309020205020404" pitchFamily="49" charset="0"/>
                <a:cs typeface="Courier New" panose="02070309020205020404" pitchFamily="49" charset="0"/>
              </a:rPr>
              <a:t> ex = </a:t>
            </a:r>
            <a:r>
              <a:rPr lang="en-GB" sz="1800" dirty="0" err="1">
                <a:latin typeface="Courier New" panose="02070309020205020404" pitchFamily="49" charset="0"/>
                <a:cs typeface="Courier New" panose="02070309020205020404" pitchFamily="49" charset="0"/>
              </a:rPr>
              <a:t>Executors.newCachedThreadPool</a:t>
            </a:r>
            <a:r>
              <a:rPr lang="en-GB" sz="1800" dirty="0">
                <a:latin typeface="Courier New" panose="02070309020205020404" pitchFamily="49" charset="0"/>
                <a:cs typeface="Courier New" panose="02070309020205020404" pitchFamily="49" charset="0"/>
              </a:rPr>
              <a:t>();</a:t>
            </a:r>
          </a:p>
          <a:p>
            <a:pPr marL="0" indent="0">
              <a:buNone/>
            </a:pPr>
            <a:r>
              <a:rPr lang="en-GB" sz="1800" dirty="0">
                <a:latin typeface="Courier New" panose="02070309020205020404" pitchFamily="49" charset="0"/>
                <a:cs typeface="Courier New" panose="02070309020205020404" pitchFamily="49" charset="0"/>
              </a:rPr>
              <a:t>	</a:t>
            </a:r>
            <a:r>
              <a:rPr lang="en-GB" sz="1800" dirty="0">
                <a:cs typeface="Courier New" panose="02070309020205020404" pitchFamily="49" charset="0"/>
              </a:rPr>
              <a:t>is a thread pool that can be used to execute tasks efficiently.</a:t>
            </a:r>
          </a:p>
          <a:p>
            <a:pPr marL="0" indent="0">
              <a:buNone/>
            </a:pPr>
            <a:r>
              <a:rPr lang="en-GB" sz="1800" dirty="0" err="1">
                <a:cs typeface="Courier New" panose="02070309020205020404" pitchFamily="49" charset="0"/>
              </a:rPr>
              <a:t>ex.execute</a:t>
            </a:r>
            <a:r>
              <a:rPr lang="en-GB" sz="1800" dirty="0">
                <a:cs typeface="Courier New" panose="02070309020205020404" pitchFamily="49" charset="0"/>
              </a:rPr>
              <a:t>()  takes a Thread instance, and starts execution.</a:t>
            </a:r>
          </a:p>
          <a:p>
            <a:pPr marL="0" indent="0">
              <a:buNone/>
            </a:pPr>
            <a:r>
              <a:rPr lang="en-GB" sz="1800" dirty="0" err="1">
                <a:cs typeface="Courier New" panose="02070309020205020404" pitchFamily="49" charset="0"/>
              </a:rPr>
              <a:t>ex.shutdown</a:t>
            </a:r>
            <a:r>
              <a:rPr lang="en-GB" sz="1800" dirty="0">
                <a:cs typeface="Courier New" panose="02070309020205020404" pitchFamily="49" charset="0"/>
              </a:rPr>
              <a:t>() : no new task can be accepted, but any existing tasks will continue to finish.</a:t>
            </a:r>
          </a:p>
          <a:p>
            <a:pPr marL="0" indent="0">
              <a:buNone/>
            </a:pPr>
            <a:r>
              <a:rPr lang="en-GB" sz="1800" dirty="0">
                <a:cs typeface="Courier New" panose="02070309020205020404" pitchFamily="49" charset="0"/>
              </a:rPr>
              <a:t>Check the results:</a:t>
            </a:r>
          </a:p>
          <a:p>
            <a:r>
              <a:rPr lang="en-US" sz="2400" dirty="0"/>
              <a:t>This is a common problem, known as a </a:t>
            </a:r>
            <a:r>
              <a:rPr lang="en-US" sz="2400" b="1" i="1" dirty="0"/>
              <a:t>race condition</a:t>
            </a:r>
            <a:r>
              <a:rPr lang="en-US" sz="2400" dirty="0"/>
              <a:t>, in multithreaded programs. </a:t>
            </a:r>
          </a:p>
          <a:p>
            <a:r>
              <a:rPr lang="en-US" sz="2400" dirty="0"/>
              <a:t>A class is said to be </a:t>
            </a:r>
            <a:r>
              <a:rPr lang="en-US" sz="2400" b="1" i="1" dirty="0"/>
              <a:t>thread-safe</a:t>
            </a:r>
            <a:r>
              <a:rPr lang="en-US" sz="2400" i="1" dirty="0"/>
              <a:t> </a:t>
            </a:r>
            <a:r>
              <a:rPr lang="en-US" sz="2400" dirty="0"/>
              <a:t>if an object of the class does not cause a race condition in the presence of multiple threads. </a:t>
            </a:r>
          </a:p>
          <a:p>
            <a:r>
              <a:rPr lang="en-US" sz="2400" b="1" dirty="0"/>
              <a:t>Account </a:t>
            </a:r>
            <a:r>
              <a:rPr lang="en-US" sz="2400" dirty="0"/>
              <a:t>class is not thread-safe.</a:t>
            </a:r>
            <a:endParaRPr lang="tr-TR" sz="2400" dirty="0">
              <a:cs typeface="Courier New" panose="02070309020205020404" pitchFamily="49" charset="0"/>
            </a:endParaRPr>
          </a:p>
        </p:txBody>
      </p:sp>
      <p:sp>
        <p:nvSpPr>
          <p:cNvPr id="4" name="Rectangle 3"/>
          <p:cNvSpPr/>
          <p:nvPr/>
        </p:nvSpPr>
        <p:spPr>
          <a:xfrm>
            <a:off x="5181600" y="1219200"/>
            <a:ext cx="4392488"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In other words, multiple threads are modifying the same resource. And the order of execution cannot be predicted.</a:t>
            </a:r>
            <a:endParaRPr lang="tr-TR" dirty="0"/>
          </a:p>
        </p:txBody>
      </p:sp>
    </p:spTree>
    <p:extLst>
      <p:ext uri="{BB962C8B-B14F-4D97-AF65-F5344CB8AC3E}">
        <p14:creationId xmlns:p14="http://schemas.microsoft.com/office/powerpoint/2010/main" val="545844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Avoiding Race Conditions </a:t>
            </a:r>
            <a:endParaRPr lang="tr-TR" dirty="0"/>
          </a:p>
        </p:txBody>
      </p:sp>
      <p:sp>
        <p:nvSpPr>
          <p:cNvPr id="3" name="Content Placeholder 2"/>
          <p:cNvSpPr>
            <a:spLocks noGrp="1"/>
          </p:cNvSpPr>
          <p:nvPr>
            <p:ph idx="1"/>
          </p:nvPr>
        </p:nvSpPr>
        <p:spPr>
          <a:xfrm>
            <a:off x="457200" y="1196752"/>
            <a:ext cx="8229600" cy="4929411"/>
          </a:xfrm>
        </p:spPr>
        <p:txBody>
          <a:bodyPr>
            <a:noAutofit/>
          </a:bodyPr>
          <a:lstStyle/>
          <a:p>
            <a:r>
              <a:rPr lang="en-US" altLang="tr-TR" sz="2400" dirty="0"/>
              <a:t>more than one thread must be prevented from simultaneously entering certain part of the program, known as </a:t>
            </a:r>
            <a:r>
              <a:rPr lang="en-US" altLang="tr-TR" sz="2400" b="1" dirty="0"/>
              <a:t>critical region</a:t>
            </a:r>
            <a:r>
              <a:rPr lang="en-US" altLang="tr-TR" sz="2400" dirty="0"/>
              <a:t>. So, find the critical region first. Solutions:</a:t>
            </a:r>
            <a:endParaRPr lang="en-US" altLang="tr-TR" sz="2000" dirty="0"/>
          </a:p>
          <a:p>
            <a:pPr marL="914400" lvl="1" indent="-457200">
              <a:buFont typeface="+mj-lt"/>
              <a:buAutoNum type="arabicPeriod"/>
            </a:pPr>
            <a:r>
              <a:rPr lang="en-US" altLang="tr-TR" sz="2000" dirty="0"/>
              <a:t>use the </a:t>
            </a:r>
            <a:r>
              <a:rPr lang="en-US" altLang="tr-TR" sz="2000" b="1" dirty="0">
                <a:solidFill>
                  <a:srgbClr val="FF0000"/>
                </a:solidFill>
                <a:latin typeface="Courier New" panose="02070309020205020404" pitchFamily="49" charset="0"/>
                <a:cs typeface="Courier New" panose="02070309020205020404" pitchFamily="49" charset="0"/>
              </a:rPr>
              <a:t>synchronized</a:t>
            </a:r>
            <a:r>
              <a:rPr lang="en-US" altLang="tr-TR" sz="2000" dirty="0">
                <a:solidFill>
                  <a:srgbClr val="FF0000"/>
                </a:solidFill>
              </a:rPr>
              <a:t> </a:t>
            </a:r>
            <a:r>
              <a:rPr lang="en-US" altLang="tr-TR" sz="2000" dirty="0"/>
              <a:t>keyword to synchronize the </a:t>
            </a:r>
            <a:r>
              <a:rPr lang="en-US" altLang="tr-TR" sz="2000" b="1" dirty="0">
                <a:solidFill>
                  <a:srgbClr val="FF0000"/>
                </a:solidFill>
              </a:rPr>
              <a:t>method</a:t>
            </a:r>
            <a:r>
              <a:rPr lang="en-US" altLang="tr-TR" sz="2000" dirty="0">
                <a:solidFill>
                  <a:srgbClr val="FF0000"/>
                </a:solidFill>
              </a:rPr>
              <a:t> </a:t>
            </a:r>
            <a:r>
              <a:rPr lang="en-US" altLang="tr-TR" sz="2000" dirty="0"/>
              <a:t>containing critical region</a:t>
            </a:r>
            <a:r>
              <a:rPr lang="en-US" altLang="tr-TR" sz="2000" dirty="0">
                <a:solidFill>
                  <a:srgbClr val="FF0000"/>
                </a:solidFill>
              </a:rPr>
              <a:t> </a:t>
            </a:r>
            <a:r>
              <a:rPr lang="en-US" altLang="tr-TR" sz="2000" dirty="0"/>
              <a:t>so that only one thread can access the method at a time. </a:t>
            </a:r>
          </a:p>
          <a:p>
            <a:pPr marL="457200" lvl="1" indent="0">
              <a:buNone/>
            </a:pPr>
            <a:r>
              <a:rPr lang="en-US" altLang="tr-TR" sz="2000" dirty="0"/>
              <a:t>	public synchronized void deposit(double amount)</a:t>
            </a:r>
          </a:p>
          <a:p>
            <a:pPr marL="1314450" lvl="2" indent="-457200"/>
            <a:r>
              <a:rPr lang="en-US" altLang="tr-TR" sz="1600" dirty="0"/>
              <a:t>If it is an instance method, acquires the lock on the instance. If it is available, locks the instance. When finishing the method, instance is unlocked.</a:t>
            </a:r>
          </a:p>
          <a:p>
            <a:pPr marL="1314450" lvl="2" indent="-457200"/>
            <a:r>
              <a:rPr lang="en-US" altLang="tr-TR" sz="1600" dirty="0"/>
              <a:t>If it is a static method, locks the class.</a:t>
            </a:r>
          </a:p>
          <a:p>
            <a:pPr marL="914400" lvl="1" indent="-457200">
              <a:buAutoNum type="arabicPeriod" startAt="2"/>
            </a:pPr>
            <a:r>
              <a:rPr lang="en-US" altLang="tr-TR" sz="2000" dirty="0"/>
              <a:t>Use </a:t>
            </a:r>
            <a:r>
              <a:rPr lang="en-US" altLang="tr-TR" sz="2000" b="1" dirty="0">
                <a:solidFill>
                  <a:srgbClr val="FF0000"/>
                </a:solidFill>
                <a:latin typeface="Courier New" panose="02070309020205020404" pitchFamily="49" charset="0"/>
                <a:cs typeface="Courier New" panose="02070309020205020404" pitchFamily="49" charset="0"/>
              </a:rPr>
              <a:t>synchronized</a:t>
            </a:r>
            <a:r>
              <a:rPr lang="en-US" altLang="tr-TR" sz="2000" dirty="0">
                <a:solidFill>
                  <a:srgbClr val="FF0000"/>
                </a:solidFill>
              </a:rPr>
              <a:t> </a:t>
            </a:r>
            <a:r>
              <a:rPr lang="en-US" altLang="tr-TR" sz="2000" dirty="0"/>
              <a:t>keyword to acquire a lock on any object, not only “this”. </a:t>
            </a:r>
          </a:p>
          <a:p>
            <a:pPr marL="457200" lvl="1" indent="0">
              <a:buNone/>
            </a:pPr>
            <a:r>
              <a:rPr lang="en-US" altLang="tr-TR" sz="2000" dirty="0"/>
              <a:t>	</a:t>
            </a:r>
            <a:r>
              <a:rPr lang="en-US" altLang="tr-TR" sz="1800" dirty="0">
                <a:latin typeface="Courier New" panose="02070309020205020404" pitchFamily="49" charset="0"/>
                <a:cs typeface="Courier New" panose="02070309020205020404" pitchFamily="49" charset="0"/>
              </a:rPr>
              <a:t>synchronized(account){ </a:t>
            </a:r>
            <a:r>
              <a:rPr lang="en-US" altLang="tr-TR" sz="1800" dirty="0" err="1">
                <a:latin typeface="Courier New" panose="02070309020205020404" pitchFamily="49" charset="0"/>
                <a:cs typeface="Courier New" panose="02070309020205020404" pitchFamily="49" charset="0"/>
              </a:rPr>
              <a:t>account.deposit</a:t>
            </a:r>
            <a:r>
              <a:rPr lang="en-US" altLang="tr-TR" sz="1800" dirty="0">
                <a:latin typeface="Courier New" panose="02070309020205020404" pitchFamily="49" charset="0"/>
                <a:cs typeface="Courier New" panose="02070309020205020404" pitchFamily="49" charset="0"/>
              </a:rPr>
              <a:t>(1);}</a:t>
            </a:r>
          </a:p>
          <a:p>
            <a:pPr marL="457200" lvl="1" indent="0">
              <a:buNone/>
            </a:pPr>
            <a:r>
              <a:rPr lang="en-US" altLang="tr-TR" sz="1800" dirty="0">
                <a:cs typeface="Courier New" panose="02070309020205020404" pitchFamily="49" charset="0"/>
              </a:rPr>
              <a:t>3. Explicitly lock/unlock objects</a:t>
            </a:r>
          </a:p>
          <a:p>
            <a:pPr marL="457200" lvl="1" indent="0">
              <a:buNone/>
            </a:pPr>
            <a:r>
              <a:rPr lang="en-US" altLang="tr-TR" sz="1800" dirty="0">
                <a:cs typeface="Courier New" panose="02070309020205020404" pitchFamily="49" charset="0"/>
              </a:rPr>
              <a:t>	Lock </a:t>
            </a:r>
            <a:r>
              <a:rPr lang="en-US" altLang="tr-TR" sz="1800" dirty="0" err="1">
                <a:cs typeface="Courier New" panose="02070309020205020404" pitchFamily="49" charset="0"/>
              </a:rPr>
              <a:t>lock</a:t>
            </a:r>
            <a:r>
              <a:rPr lang="en-US" altLang="tr-TR" sz="1800" dirty="0">
                <a:cs typeface="Courier New" panose="02070309020205020404" pitchFamily="49" charset="0"/>
              </a:rPr>
              <a:t> = new </a:t>
            </a:r>
            <a:r>
              <a:rPr lang="en-US" altLang="tr-TR" sz="1800" dirty="0" err="1">
                <a:cs typeface="Courier New" panose="02070309020205020404" pitchFamily="49" charset="0"/>
              </a:rPr>
              <a:t>ReentrantLock</a:t>
            </a:r>
            <a:r>
              <a:rPr lang="en-US" altLang="tr-TR" sz="1800" dirty="0">
                <a:cs typeface="Courier New" panose="02070309020205020404" pitchFamily="49" charset="0"/>
              </a:rPr>
              <a:t>():</a:t>
            </a:r>
          </a:p>
          <a:p>
            <a:pPr marL="457200" lvl="1" indent="0">
              <a:buNone/>
            </a:pPr>
            <a:r>
              <a:rPr lang="en-US" altLang="tr-TR" sz="1800" dirty="0">
                <a:cs typeface="Courier New" panose="02070309020205020404" pitchFamily="49" charset="0"/>
              </a:rPr>
              <a:t>	</a:t>
            </a:r>
            <a:r>
              <a:rPr lang="en-US" altLang="tr-TR" sz="1800" dirty="0" err="1">
                <a:cs typeface="Courier New" panose="02070309020205020404" pitchFamily="49" charset="0"/>
              </a:rPr>
              <a:t>lock.lock</a:t>
            </a:r>
            <a:r>
              <a:rPr lang="en-US" altLang="tr-TR" sz="1800" dirty="0">
                <a:cs typeface="Courier New" panose="02070309020205020404" pitchFamily="49" charset="0"/>
              </a:rPr>
              <a:t>();  </a:t>
            </a:r>
            <a:r>
              <a:rPr lang="en-US" altLang="tr-TR" sz="1800" dirty="0" err="1">
                <a:cs typeface="Courier New" panose="02070309020205020404" pitchFamily="49" charset="0"/>
              </a:rPr>
              <a:t>lock.unlock</a:t>
            </a:r>
            <a:r>
              <a:rPr lang="en-US" altLang="tr-TR" sz="1800" dirty="0">
                <a:cs typeface="Courier New" panose="02070309020205020404" pitchFamily="49" charset="0"/>
              </a:rPr>
              <a:t>();</a:t>
            </a:r>
          </a:p>
          <a:p>
            <a:pPr marL="0" indent="0">
              <a:buFont typeface="Monotype Sorts" pitchFamily="2" charset="2"/>
              <a:buNone/>
            </a:pPr>
            <a:r>
              <a:rPr lang="en-US" altLang="tr-TR" sz="2400" dirty="0"/>
              <a:t> 	</a:t>
            </a:r>
            <a:endParaRPr lang="en-US" altLang="tr-TR" sz="2000" dirty="0"/>
          </a:p>
        </p:txBody>
      </p:sp>
    </p:spTree>
    <p:extLst>
      <p:ext uri="{BB962C8B-B14F-4D97-AF65-F5344CB8AC3E}">
        <p14:creationId xmlns:p14="http://schemas.microsoft.com/office/powerpoint/2010/main" val="393722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Thread Cooperation</a:t>
            </a:r>
            <a:endParaRPr lang="tr-TR" dirty="0"/>
          </a:p>
        </p:txBody>
      </p:sp>
      <p:sp>
        <p:nvSpPr>
          <p:cNvPr id="3" name="Content Placeholder 2"/>
          <p:cNvSpPr>
            <a:spLocks noGrp="1"/>
          </p:cNvSpPr>
          <p:nvPr>
            <p:ph idx="1"/>
          </p:nvPr>
        </p:nvSpPr>
        <p:spPr>
          <a:xfrm>
            <a:off x="457200" y="1268760"/>
            <a:ext cx="8229600" cy="4857403"/>
          </a:xfrm>
        </p:spPr>
        <p:txBody>
          <a:bodyPr/>
          <a:lstStyle/>
          <a:p>
            <a:r>
              <a:rPr lang="en-GB" dirty="0"/>
              <a:t>Conditions on locks can be used to coordinate thread interactions.</a:t>
            </a:r>
          </a:p>
          <a:p>
            <a:r>
              <a:rPr lang="en-GB" dirty="0"/>
              <a:t>ThreadCooperation.java (since I commented all print statements in lecture , we have seen nothing!)</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503" y="3988600"/>
            <a:ext cx="7278116" cy="2848373"/>
          </a:xfrm>
          <a:prstGeom prst="rect">
            <a:avLst/>
          </a:prstGeom>
        </p:spPr>
      </p:pic>
    </p:spTree>
    <p:extLst>
      <p:ext uri="{BB962C8B-B14F-4D97-AF65-F5344CB8AC3E}">
        <p14:creationId xmlns:p14="http://schemas.microsoft.com/office/powerpoint/2010/main" val="36875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E-mail</a:t>
            </a:r>
          </a:p>
        </p:txBody>
      </p:sp>
      <p:sp>
        <p:nvSpPr>
          <p:cNvPr id="3" name="Content Placeholder 2"/>
          <p:cNvSpPr>
            <a:spLocks noGrp="1"/>
          </p:cNvSpPr>
          <p:nvPr>
            <p:ph idx="1"/>
          </p:nvPr>
        </p:nvSpPr>
        <p:spPr/>
        <p:txBody>
          <a:bodyPr/>
          <a:lstStyle/>
          <a:p>
            <a:r>
              <a:rPr lang="en-GB" dirty="0"/>
              <a:t>Download javax.mail.jar, and unzip</a:t>
            </a:r>
          </a:p>
          <a:p>
            <a:r>
              <a:rPr lang="en-GB" dirty="0"/>
              <a:t>Add it into your project’s Library folder</a:t>
            </a:r>
          </a:p>
          <a:p>
            <a:pPr marL="0" indent="0">
              <a:buNone/>
            </a:pPr>
            <a:endParaRPr lang="tr-TR" dirty="0"/>
          </a:p>
        </p:txBody>
      </p:sp>
    </p:spTree>
    <p:extLst>
      <p:ext uri="{BB962C8B-B14F-4D97-AF65-F5344CB8AC3E}">
        <p14:creationId xmlns:p14="http://schemas.microsoft.com/office/powerpoint/2010/main" val="1774917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33400"/>
            <a:ext cx="8686800" cy="5973763"/>
          </a:xfrm>
        </p:spPr>
        <p:txBody>
          <a:bodyPr>
            <a:noAutofit/>
          </a:bodyPr>
          <a:lstStyle/>
          <a:p>
            <a:pPr marL="0" indent="0">
              <a:buNone/>
            </a:pPr>
            <a:r>
              <a:rPr lang="tr-TR" sz="2000" b="1" dirty="0">
                <a:latin typeface="Courier New" panose="02070309020205020404" pitchFamily="49" charset="0"/>
                <a:cs typeface="Courier New" panose="02070309020205020404" pitchFamily="49" charset="0"/>
              </a:rPr>
              <a:t>Properties</a:t>
            </a:r>
            <a:r>
              <a:rPr lang="tr-TR" sz="2000" dirty="0">
                <a:latin typeface="Courier New" panose="02070309020205020404" pitchFamily="49" charset="0"/>
                <a:cs typeface="Courier New" panose="02070309020205020404" pitchFamily="49" charset="0"/>
              </a:rPr>
              <a:t> props = new Properties();</a:t>
            </a:r>
          </a:p>
          <a:p>
            <a:pPr marL="0" indent="0">
              <a:buNone/>
            </a:pPr>
            <a:r>
              <a:rPr lang="tr-TR" sz="2000" dirty="0">
                <a:latin typeface="Courier New" panose="02070309020205020404" pitchFamily="49" charset="0"/>
                <a:cs typeface="Courier New" panose="02070309020205020404" pitchFamily="49" charset="0"/>
              </a:rPr>
              <a:t>    props.put("mail.</a:t>
            </a:r>
            <a:r>
              <a:rPr lang="tr-TR" sz="2000" b="1" dirty="0">
                <a:latin typeface="Courier New" panose="02070309020205020404" pitchFamily="49" charset="0"/>
                <a:cs typeface="Courier New" panose="02070309020205020404" pitchFamily="49" charset="0"/>
              </a:rPr>
              <a:t>smtp</a:t>
            </a:r>
            <a:r>
              <a:rPr lang="tr-TR" sz="2000" dirty="0">
                <a:latin typeface="Courier New" panose="02070309020205020404" pitchFamily="49" charset="0"/>
                <a:cs typeface="Courier New" panose="02070309020205020404" pitchFamily="49" charset="0"/>
              </a:rPr>
              <a:t>.host", "my-mail-server");</a:t>
            </a:r>
          </a:p>
          <a:p>
            <a:pPr marL="0" indent="0">
              <a:buNone/>
            </a:pPr>
            <a:r>
              <a:rPr lang="tr-TR" sz="2000" dirty="0">
                <a:latin typeface="Courier New" panose="02070309020205020404" pitchFamily="49" charset="0"/>
                <a:cs typeface="Courier New" panose="02070309020205020404" pitchFamily="49" charset="0"/>
              </a:rPr>
              <a:t>    props.put("mail.from", "me@example.com");</a:t>
            </a:r>
          </a:p>
          <a:p>
            <a:pPr marL="0" indent="0">
              <a:buNone/>
            </a:pPr>
            <a:r>
              <a:rPr lang="tr-TR" sz="2000" dirty="0">
                <a:latin typeface="Courier New" panose="02070309020205020404" pitchFamily="49" charset="0"/>
                <a:cs typeface="Courier New" panose="02070309020205020404" pitchFamily="49" charset="0"/>
              </a:rPr>
              <a:t>    </a:t>
            </a:r>
            <a:r>
              <a:rPr lang="tr-TR" sz="2000" b="1" dirty="0">
                <a:latin typeface="Courier New" panose="02070309020205020404" pitchFamily="49" charset="0"/>
                <a:cs typeface="Courier New" panose="02070309020205020404" pitchFamily="49" charset="0"/>
              </a:rPr>
              <a:t>Session</a:t>
            </a:r>
            <a:r>
              <a:rPr lang="tr-TR" sz="2000" dirty="0">
                <a:latin typeface="Courier New" panose="02070309020205020404" pitchFamily="49" charset="0"/>
                <a:cs typeface="Courier New" panose="02070309020205020404" pitchFamily="49" charset="0"/>
              </a:rPr>
              <a:t> session = Session.getInstance(props, null);</a:t>
            </a:r>
          </a:p>
          <a:p>
            <a:pPr marL="0" indent="0">
              <a:buNone/>
            </a:pPr>
            <a:endParaRPr lang="tr-TR" sz="2000" dirty="0">
              <a:latin typeface="Courier New" panose="02070309020205020404" pitchFamily="49" charset="0"/>
              <a:cs typeface="Courier New" panose="02070309020205020404" pitchFamily="49" charset="0"/>
            </a:endParaRPr>
          </a:p>
          <a:p>
            <a:pPr marL="0" indent="0">
              <a:buNone/>
            </a:pPr>
            <a:r>
              <a:rPr lang="tr-TR" sz="2000" dirty="0">
                <a:latin typeface="Courier New" panose="02070309020205020404" pitchFamily="49" charset="0"/>
                <a:cs typeface="Courier New" panose="02070309020205020404" pitchFamily="49" charset="0"/>
              </a:rPr>
              <a:t>    try {</a:t>
            </a:r>
          </a:p>
          <a:p>
            <a:pPr marL="0" indent="0">
              <a:buNone/>
            </a:pPr>
            <a:r>
              <a:rPr lang="tr-TR" sz="2000" dirty="0">
                <a:latin typeface="Courier New" panose="02070309020205020404" pitchFamily="49" charset="0"/>
                <a:cs typeface="Courier New" panose="02070309020205020404" pitchFamily="49" charset="0"/>
              </a:rPr>
              <a:t>        </a:t>
            </a:r>
            <a:r>
              <a:rPr lang="tr-TR" sz="2000" b="1" dirty="0">
                <a:latin typeface="Courier New" panose="02070309020205020404" pitchFamily="49" charset="0"/>
                <a:cs typeface="Courier New" panose="02070309020205020404" pitchFamily="49" charset="0"/>
              </a:rPr>
              <a:t>MimeMessage</a:t>
            </a:r>
            <a:r>
              <a:rPr lang="tr-TR" sz="2000" dirty="0">
                <a:latin typeface="Courier New" panose="02070309020205020404" pitchFamily="49" charset="0"/>
                <a:cs typeface="Courier New" panose="02070309020205020404" pitchFamily="49" charset="0"/>
              </a:rPr>
              <a:t> msg = new MimeMessage(session);</a:t>
            </a:r>
          </a:p>
          <a:p>
            <a:pPr marL="0" indent="0">
              <a:buNone/>
            </a:pPr>
            <a:r>
              <a:rPr lang="tr-TR" sz="2000" dirty="0">
                <a:latin typeface="Courier New" panose="02070309020205020404" pitchFamily="49" charset="0"/>
                <a:cs typeface="Courier New" panose="02070309020205020404" pitchFamily="49" charset="0"/>
              </a:rPr>
              <a:t>        msg.setFrom();</a:t>
            </a:r>
          </a:p>
          <a:p>
            <a:pPr marL="0" indent="0">
              <a:buNone/>
            </a:pPr>
            <a:r>
              <a:rPr lang="tr-TR" sz="2000" dirty="0">
                <a:latin typeface="Courier New" panose="02070309020205020404" pitchFamily="49" charset="0"/>
                <a:cs typeface="Courier New" panose="02070309020205020404" pitchFamily="49" charset="0"/>
              </a:rPr>
              <a:t>        msg.setRecipients(Message.RecipientType.TO,"you@example.com");</a:t>
            </a:r>
          </a:p>
          <a:p>
            <a:pPr marL="0" indent="0">
              <a:buNone/>
            </a:pPr>
            <a:r>
              <a:rPr lang="tr-TR" sz="2000" dirty="0">
                <a:latin typeface="Courier New" panose="02070309020205020404" pitchFamily="49" charset="0"/>
                <a:cs typeface="Courier New" panose="02070309020205020404" pitchFamily="49" charset="0"/>
              </a:rPr>
              <a:t>        msg.setSubject("JavaMail hello world example");</a:t>
            </a:r>
          </a:p>
          <a:p>
            <a:pPr marL="0" indent="0">
              <a:buNone/>
            </a:pPr>
            <a:r>
              <a:rPr lang="tr-TR" sz="2000" dirty="0">
                <a:latin typeface="Courier New" panose="02070309020205020404" pitchFamily="49" charset="0"/>
                <a:cs typeface="Courier New" panose="02070309020205020404" pitchFamily="49" charset="0"/>
              </a:rPr>
              <a:t>        msg.setSentDate(new Date());</a:t>
            </a:r>
          </a:p>
          <a:p>
            <a:pPr marL="0" indent="0">
              <a:buNone/>
            </a:pPr>
            <a:r>
              <a:rPr lang="tr-TR" sz="2000" dirty="0">
                <a:latin typeface="Courier New" panose="02070309020205020404" pitchFamily="49" charset="0"/>
                <a:cs typeface="Courier New" panose="02070309020205020404" pitchFamily="49" charset="0"/>
              </a:rPr>
              <a:t>        msg.setText("Hello, world!\n");</a:t>
            </a:r>
          </a:p>
          <a:p>
            <a:pPr marL="0" indent="0">
              <a:buNone/>
            </a:pPr>
            <a:r>
              <a:rPr lang="tr-TR" sz="2000" dirty="0">
                <a:latin typeface="Courier New" panose="02070309020205020404" pitchFamily="49" charset="0"/>
                <a:cs typeface="Courier New" panose="02070309020205020404" pitchFamily="49" charset="0"/>
              </a:rPr>
              <a:t>        </a:t>
            </a:r>
            <a:r>
              <a:rPr lang="tr-TR" sz="2000" b="1" dirty="0">
                <a:latin typeface="Courier New" panose="02070309020205020404" pitchFamily="49" charset="0"/>
                <a:cs typeface="Courier New" panose="02070309020205020404" pitchFamily="49" charset="0"/>
              </a:rPr>
              <a:t>Transport</a:t>
            </a:r>
            <a:r>
              <a:rPr lang="tr-TR" sz="2000" dirty="0">
                <a:latin typeface="Courier New" panose="02070309020205020404" pitchFamily="49" charset="0"/>
                <a:cs typeface="Courier New" panose="02070309020205020404" pitchFamily="49" charset="0"/>
              </a:rPr>
              <a:t>.send(msg);</a:t>
            </a:r>
          </a:p>
          <a:p>
            <a:pPr marL="0" indent="0">
              <a:buNone/>
            </a:pPr>
            <a:r>
              <a:rPr lang="tr-TR" sz="2000" dirty="0">
                <a:latin typeface="Courier New" panose="02070309020205020404" pitchFamily="49" charset="0"/>
                <a:cs typeface="Courier New" panose="02070309020205020404" pitchFamily="49" charset="0"/>
              </a:rPr>
              <a:t>    } catch (MessagingException mex) {</a:t>
            </a:r>
          </a:p>
          <a:p>
            <a:pPr marL="0" indent="0">
              <a:buNone/>
            </a:pPr>
            <a:r>
              <a:rPr lang="tr-TR" sz="2000" dirty="0">
                <a:latin typeface="Courier New" panose="02070309020205020404" pitchFamily="49" charset="0"/>
                <a:cs typeface="Courier New" panose="02070309020205020404" pitchFamily="49" charset="0"/>
              </a:rPr>
              <a:t>        System.out.println("send, exception: " + mex);</a:t>
            </a:r>
          </a:p>
          <a:p>
            <a:pPr marL="0" indent="0">
              <a:buNone/>
            </a:pPr>
            <a:r>
              <a:rPr lang="tr-TR" sz="20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793664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b="1" dirty="0">
                <a:latin typeface="Courier New" panose="02070309020205020404" pitchFamily="49" charset="0"/>
                <a:cs typeface="Courier New" panose="02070309020205020404" pitchFamily="49" charset="0"/>
              </a:rPr>
              <a:t>Properties</a:t>
            </a:r>
            <a:endParaRPr lang="tr-TR" dirty="0"/>
          </a:p>
        </p:txBody>
      </p:sp>
      <p:sp>
        <p:nvSpPr>
          <p:cNvPr id="3" name="Content Placeholder 2"/>
          <p:cNvSpPr>
            <a:spLocks noGrp="1"/>
          </p:cNvSpPr>
          <p:nvPr>
            <p:ph idx="1"/>
          </p:nvPr>
        </p:nvSpPr>
        <p:spPr/>
        <p:txBody>
          <a:bodyPr/>
          <a:lstStyle/>
          <a:p>
            <a:r>
              <a:rPr lang="en-US" dirty="0"/>
              <a:t>implements a hash table, which maps keys to values. Any non-null object can be used as a key or as a value.</a:t>
            </a:r>
          </a:p>
          <a:p>
            <a:r>
              <a:rPr lang="en-US" dirty="0"/>
              <a:t>Some keys required by the </a:t>
            </a:r>
            <a:r>
              <a:rPr lang="en-US" dirty="0" err="1"/>
              <a:t>javax.mail</a:t>
            </a:r>
            <a:r>
              <a:rPr lang="en-US" dirty="0"/>
              <a:t>: </a:t>
            </a:r>
          </a:p>
          <a:p>
            <a:pPr marL="0" indent="0">
              <a:buNone/>
            </a:pPr>
            <a:r>
              <a:rPr lang="en-US" dirty="0"/>
              <a:t>[for the rest (and complete descriptions) see </a:t>
            </a:r>
            <a:r>
              <a:rPr lang="en-US" dirty="0" err="1"/>
              <a:t>JavaMail</a:t>
            </a:r>
            <a:r>
              <a:rPr lang="en-US" dirty="0"/>
              <a:t> API]</a:t>
            </a:r>
          </a:p>
          <a:p>
            <a:pPr marL="0" indent="0">
              <a:buNone/>
            </a:pPr>
            <a:endParaRPr lang="tr-TR" dirty="0"/>
          </a:p>
        </p:txBody>
      </p:sp>
    </p:spTree>
    <p:extLst>
      <p:ext uri="{BB962C8B-B14F-4D97-AF65-F5344CB8AC3E}">
        <p14:creationId xmlns:p14="http://schemas.microsoft.com/office/powerpoint/2010/main" val="12633278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52399" y="228600"/>
          <a:ext cx="8839202" cy="5516880"/>
        </p:xfrm>
        <a:graphic>
          <a:graphicData uri="http://schemas.openxmlformats.org/drawingml/2006/table">
            <a:tbl>
              <a:tblPr firstRow="1" bandRow="1">
                <a:tableStyleId>{5C22544A-7EE6-4342-B048-85BDC9FD1C3A}</a:tableStyleId>
              </a:tblPr>
              <a:tblGrid>
                <a:gridCol w="2133601">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5638801">
                  <a:extLst>
                    <a:ext uri="{9D8B030D-6E8A-4147-A177-3AD203B41FA5}">
                      <a16:colId xmlns:a16="http://schemas.microsoft.com/office/drawing/2014/main" val="20002"/>
                    </a:ext>
                  </a:extLst>
                </a:gridCol>
              </a:tblGrid>
              <a:tr h="370840">
                <a:tc>
                  <a:txBody>
                    <a:bodyPr/>
                    <a:lstStyle/>
                    <a:p>
                      <a:r>
                        <a:rPr lang="en-GB" sz="2000" dirty="0"/>
                        <a:t>Key</a:t>
                      </a:r>
                      <a:endParaRPr lang="tr-TR" sz="2000" dirty="0"/>
                    </a:p>
                  </a:txBody>
                  <a:tcPr/>
                </a:tc>
                <a:tc>
                  <a:txBody>
                    <a:bodyPr/>
                    <a:lstStyle/>
                    <a:p>
                      <a:r>
                        <a:rPr lang="en-GB" sz="2000" dirty="0"/>
                        <a:t>Type</a:t>
                      </a:r>
                      <a:endParaRPr lang="tr-TR" sz="2000" dirty="0"/>
                    </a:p>
                  </a:txBody>
                  <a:tcPr/>
                </a:tc>
                <a:tc>
                  <a:txBody>
                    <a:bodyPr/>
                    <a:lstStyle/>
                    <a:p>
                      <a:r>
                        <a:rPr lang="en-GB" sz="2000" dirty="0"/>
                        <a:t>Description</a:t>
                      </a:r>
                      <a:endParaRPr lang="tr-TR" sz="2000"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2000" dirty="0"/>
                        <a:t>mail.debug</a:t>
                      </a:r>
                    </a:p>
                  </a:txBody>
                  <a:tcPr/>
                </a:tc>
                <a:tc>
                  <a:txBody>
                    <a:bodyPr/>
                    <a:lstStyle/>
                    <a:p>
                      <a:r>
                        <a:rPr lang="tr-TR" sz="2000" dirty="0"/>
                        <a:t>boolean</a:t>
                      </a:r>
                    </a:p>
                  </a:txBody>
                  <a:tcPr/>
                </a:tc>
                <a:tc>
                  <a:txBody>
                    <a:bodyPr/>
                    <a:lstStyle/>
                    <a:p>
                      <a:r>
                        <a:rPr lang="en-US" sz="2000" dirty="0"/>
                        <a:t>The initial debug mode. Default is false.</a:t>
                      </a:r>
                      <a:endParaRPr lang="tr-TR" sz="2000" dirty="0"/>
                    </a:p>
                  </a:txBody>
                  <a:tcPr/>
                </a:tc>
                <a:extLst>
                  <a:ext uri="{0D108BD9-81ED-4DB2-BD59-A6C34878D82A}">
                    <a16:rowId xmlns:a16="http://schemas.microsoft.com/office/drawing/2014/main" val="10001"/>
                  </a:ext>
                </a:extLst>
              </a:tr>
              <a:tr h="370840">
                <a:tc>
                  <a:txBody>
                    <a:bodyPr/>
                    <a:lstStyle/>
                    <a:p>
                      <a:r>
                        <a:rPr lang="tr-TR" sz="2000" dirty="0"/>
                        <a:t>mail.from</a:t>
                      </a:r>
                    </a:p>
                  </a:txBody>
                  <a:tcPr/>
                </a:tc>
                <a:tc>
                  <a:txBody>
                    <a:bodyPr/>
                    <a:lstStyle/>
                    <a:p>
                      <a:r>
                        <a:rPr lang="tr-TR" sz="2000" dirty="0"/>
                        <a:t>String</a:t>
                      </a:r>
                    </a:p>
                  </a:txBody>
                  <a:tcPr/>
                </a:tc>
                <a:tc>
                  <a:txBody>
                    <a:bodyPr/>
                    <a:lstStyle/>
                    <a:p>
                      <a:r>
                        <a:rPr lang="en-US" sz="2000" dirty="0"/>
                        <a:t>The return email address of the current user, </a:t>
                      </a:r>
                      <a:endParaRPr lang="tr-TR" sz="2000" dirty="0"/>
                    </a:p>
                  </a:txBody>
                  <a:tcPr/>
                </a:tc>
                <a:extLst>
                  <a:ext uri="{0D108BD9-81ED-4DB2-BD59-A6C34878D82A}">
                    <a16:rowId xmlns:a16="http://schemas.microsoft.com/office/drawing/2014/main" val="10002"/>
                  </a:ext>
                </a:extLst>
              </a:tr>
              <a:tr h="370840">
                <a:tc>
                  <a:txBody>
                    <a:bodyPr/>
                    <a:lstStyle/>
                    <a:p>
                      <a:r>
                        <a:rPr lang="tr-TR" sz="2000" dirty="0"/>
                        <a:t>mail.</a:t>
                      </a:r>
                      <a:r>
                        <a:rPr lang="tr-TR" sz="2000" i="1" dirty="0"/>
                        <a:t>protocol</a:t>
                      </a:r>
                      <a:r>
                        <a:rPr lang="tr-TR" sz="2000" dirty="0"/>
                        <a:t>.class</a:t>
                      </a:r>
                    </a:p>
                  </a:txBody>
                  <a:tcPr/>
                </a:tc>
                <a:tc>
                  <a:txBody>
                    <a:bodyPr/>
                    <a:lstStyle/>
                    <a:p>
                      <a:endParaRPr lang="tr-TR" sz="2000"/>
                    </a:p>
                  </a:txBody>
                  <a:tcPr/>
                </a:tc>
                <a:tc>
                  <a:txBody>
                    <a:bodyPr/>
                    <a:lstStyle/>
                    <a:p>
                      <a:r>
                        <a:rPr lang="en-US" sz="2000" dirty="0"/>
                        <a:t>Specifies the fully qualified class name of the provider for the specified protocol. Used in cases where more than one provider for a given protocol exists; this property can be used to specify which provider to use by default. The provider must still be listed in a configuration file. </a:t>
                      </a:r>
                      <a:endParaRPr lang="tr-TR" sz="2000" dirty="0"/>
                    </a:p>
                  </a:txBody>
                  <a:tcPr/>
                </a:tc>
                <a:extLst>
                  <a:ext uri="{0D108BD9-81ED-4DB2-BD59-A6C34878D82A}">
                    <a16:rowId xmlns:a16="http://schemas.microsoft.com/office/drawing/2014/main" val="10003"/>
                  </a:ext>
                </a:extLst>
              </a:tr>
              <a:tr h="370840">
                <a:tc>
                  <a:txBody>
                    <a:bodyPr/>
                    <a:lstStyle/>
                    <a:p>
                      <a:r>
                        <a:rPr lang="tr-TR" sz="2000" dirty="0"/>
                        <a:t>mail.</a:t>
                      </a:r>
                      <a:r>
                        <a:rPr lang="tr-TR" sz="2000" i="1" dirty="0"/>
                        <a:t>protocol</a:t>
                      </a:r>
                      <a:r>
                        <a:rPr lang="tr-TR" sz="2000" dirty="0"/>
                        <a:t>.host</a:t>
                      </a:r>
                    </a:p>
                  </a:txBody>
                  <a:tcPr/>
                </a:tc>
                <a:tc>
                  <a:txBody>
                    <a:bodyPr/>
                    <a:lstStyle/>
                    <a:p>
                      <a:r>
                        <a:rPr lang="tr-TR" sz="2000" dirty="0"/>
                        <a:t>String</a:t>
                      </a:r>
                    </a:p>
                  </a:txBody>
                  <a:tcPr/>
                </a:tc>
                <a:tc>
                  <a:txBody>
                    <a:bodyPr/>
                    <a:lstStyle/>
                    <a:p>
                      <a:r>
                        <a:rPr lang="en-US" sz="2000" dirty="0"/>
                        <a:t>The host name of the mail server for the specified protocol. </a:t>
                      </a:r>
                      <a:endParaRPr lang="tr-TR" sz="2000" dirty="0"/>
                    </a:p>
                  </a:txBody>
                  <a:tcPr/>
                </a:tc>
                <a:extLst>
                  <a:ext uri="{0D108BD9-81ED-4DB2-BD59-A6C34878D82A}">
                    <a16:rowId xmlns:a16="http://schemas.microsoft.com/office/drawing/2014/main" val="10004"/>
                  </a:ext>
                </a:extLst>
              </a:tr>
              <a:tr h="370840">
                <a:tc>
                  <a:txBody>
                    <a:bodyPr/>
                    <a:lstStyle/>
                    <a:p>
                      <a:r>
                        <a:rPr lang="tr-TR" sz="2000" dirty="0"/>
                        <a:t>mail.</a:t>
                      </a:r>
                      <a:r>
                        <a:rPr lang="tr-TR" sz="2000" i="1" dirty="0"/>
                        <a:t>protocol</a:t>
                      </a:r>
                      <a:r>
                        <a:rPr lang="tr-TR" sz="2000" dirty="0"/>
                        <a:t>.port</a:t>
                      </a:r>
                    </a:p>
                  </a:txBody>
                  <a:tcPr/>
                </a:tc>
                <a:tc>
                  <a:txBody>
                    <a:bodyPr/>
                    <a:lstStyle/>
                    <a:p>
                      <a:r>
                        <a:rPr lang="tr-TR" sz="2000" dirty="0"/>
                        <a:t>int</a:t>
                      </a:r>
                    </a:p>
                  </a:txBody>
                  <a:tcPr/>
                </a:tc>
                <a:tc>
                  <a:txBody>
                    <a:bodyPr/>
                    <a:lstStyle/>
                    <a:p>
                      <a:r>
                        <a:rPr lang="en-US" sz="2000" dirty="0"/>
                        <a:t>The port number of the mail server for the specified protocol. If not specified the protocol's default port number is used. </a:t>
                      </a:r>
                      <a:endParaRPr lang="tr-TR" sz="2000" dirty="0"/>
                    </a:p>
                  </a:txBody>
                  <a:tcPr/>
                </a:tc>
                <a:extLst>
                  <a:ext uri="{0D108BD9-81ED-4DB2-BD59-A6C34878D82A}">
                    <a16:rowId xmlns:a16="http://schemas.microsoft.com/office/drawing/2014/main" val="10005"/>
                  </a:ext>
                </a:extLst>
              </a:tr>
              <a:tr h="370840">
                <a:tc>
                  <a:txBody>
                    <a:bodyPr/>
                    <a:lstStyle/>
                    <a:p>
                      <a:r>
                        <a:rPr lang="tr-TR" sz="2000" dirty="0"/>
                        <a:t>mail.</a:t>
                      </a:r>
                      <a:r>
                        <a:rPr lang="tr-TR" sz="2000" i="1" dirty="0"/>
                        <a:t>protocol</a:t>
                      </a:r>
                      <a:r>
                        <a:rPr lang="tr-TR" sz="2000" dirty="0"/>
                        <a:t>.user</a:t>
                      </a:r>
                    </a:p>
                  </a:txBody>
                  <a:tcPr/>
                </a:tc>
                <a:tc>
                  <a:txBody>
                    <a:bodyPr/>
                    <a:lstStyle/>
                    <a:p>
                      <a:r>
                        <a:rPr lang="tr-TR" sz="2000" dirty="0"/>
                        <a:t>String</a:t>
                      </a:r>
                    </a:p>
                  </a:txBody>
                  <a:tcPr/>
                </a:tc>
                <a:tc>
                  <a:txBody>
                    <a:bodyPr/>
                    <a:lstStyle/>
                    <a:p>
                      <a:r>
                        <a:rPr lang="en-US" sz="2000" dirty="0"/>
                        <a:t>The user name to use when connecting to mail servers using the specified protocol. </a:t>
                      </a:r>
                      <a:endParaRPr lang="tr-TR" sz="2000" dirty="0"/>
                    </a:p>
                  </a:txBody>
                  <a:tcPr/>
                </a:tc>
                <a:extLst>
                  <a:ext uri="{0D108BD9-81ED-4DB2-BD59-A6C34878D82A}">
                    <a16:rowId xmlns:a16="http://schemas.microsoft.com/office/drawing/2014/main" val="10006"/>
                  </a:ext>
                </a:extLst>
              </a:tr>
            </a:tbl>
          </a:graphicData>
        </a:graphic>
      </p:graphicFrame>
      <p:sp>
        <p:nvSpPr>
          <p:cNvPr id="5" name="TextBox 4"/>
          <p:cNvSpPr txBox="1"/>
          <p:nvPr/>
        </p:nvSpPr>
        <p:spPr>
          <a:xfrm>
            <a:off x="457200" y="6248400"/>
            <a:ext cx="2900281" cy="369332"/>
          </a:xfrm>
          <a:prstGeom prst="rect">
            <a:avLst/>
          </a:prstGeom>
          <a:noFill/>
        </p:spPr>
        <p:txBody>
          <a:bodyPr wrap="none" rtlCol="0">
            <a:spAutoFit/>
          </a:bodyPr>
          <a:lstStyle/>
          <a:p>
            <a:r>
              <a:rPr lang="en-GB" dirty="0"/>
              <a:t>Now lets go back to the code</a:t>
            </a:r>
            <a:endParaRPr lang="tr-TR" dirty="0"/>
          </a:p>
        </p:txBody>
      </p:sp>
    </p:spTree>
    <p:extLst>
      <p:ext uri="{BB962C8B-B14F-4D97-AF65-F5344CB8AC3E}">
        <p14:creationId xmlns:p14="http://schemas.microsoft.com/office/powerpoint/2010/main" val="3829798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Send and receive objects through sockets (</a:t>
            </a:r>
            <a:r>
              <a:rPr lang="en-US" dirty="0" err="1"/>
              <a:t>sendreceiveobjects</a:t>
            </a:r>
            <a:r>
              <a:rPr lang="en-US" dirty="0"/>
              <a:t>)</a:t>
            </a:r>
          </a:p>
          <a:p>
            <a:r>
              <a:rPr lang="en-US" dirty="0"/>
              <a:t>Datagram socket</a:t>
            </a:r>
          </a:p>
          <a:p>
            <a:r>
              <a:rPr lang="en-US" dirty="0"/>
              <a:t>System tray</a:t>
            </a:r>
          </a:p>
          <a:p>
            <a:r>
              <a:rPr lang="en-US" dirty="0"/>
              <a:t>email</a:t>
            </a:r>
          </a:p>
        </p:txBody>
      </p:sp>
    </p:spTree>
    <p:extLst>
      <p:ext uri="{BB962C8B-B14F-4D97-AF65-F5344CB8AC3E}">
        <p14:creationId xmlns:p14="http://schemas.microsoft.com/office/powerpoint/2010/main" val="16606098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E-mail protocols</a:t>
            </a:r>
            <a:endParaRPr lang="tr-TR" dirty="0"/>
          </a:p>
        </p:txBody>
      </p:sp>
      <p:sp>
        <p:nvSpPr>
          <p:cNvPr id="3" name="Content Placeholder 2"/>
          <p:cNvSpPr>
            <a:spLocks noGrp="1"/>
          </p:cNvSpPr>
          <p:nvPr>
            <p:ph idx="1"/>
          </p:nvPr>
        </p:nvSpPr>
        <p:spPr>
          <a:xfrm>
            <a:off x="457200" y="1447800"/>
            <a:ext cx="8229600" cy="5257800"/>
          </a:xfrm>
        </p:spPr>
        <p:txBody>
          <a:bodyPr>
            <a:normAutofit fontScale="70000" lnSpcReduction="20000"/>
          </a:bodyPr>
          <a:lstStyle/>
          <a:p>
            <a:r>
              <a:rPr lang="en-US" b="1" dirty="0">
                <a:solidFill>
                  <a:srgbClr val="FF0000"/>
                </a:solidFill>
              </a:rPr>
              <a:t>POP3</a:t>
            </a:r>
            <a:r>
              <a:rPr lang="en-US" b="1" dirty="0"/>
              <a:t> :Post Office Protocol version 3 (POP3) </a:t>
            </a:r>
            <a:r>
              <a:rPr lang="en-US" dirty="0"/>
              <a:t>is a standard mail protocol used </a:t>
            </a:r>
            <a:r>
              <a:rPr lang="en-US" dirty="0">
                <a:solidFill>
                  <a:srgbClr val="FF0000"/>
                </a:solidFill>
              </a:rPr>
              <a:t>to </a:t>
            </a:r>
            <a:r>
              <a:rPr lang="en-US" b="1" dirty="0">
                <a:solidFill>
                  <a:srgbClr val="FF0000"/>
                </a:solidFill>
              </a:rPr>
              <a:t>receive emails </a:t>
            </a:r>
            <a:r>
              <a:rPr lang="en-US" b="1" dirty="0"/>
              <a:t>from a remote server</a:t>
            </a:r>
            <a:r>
              <a:rPr lang="en-US" dirty="0"/>
              <a:t> to a local email client. Allows you to download email messages on your local computer and read them even when you are offline.</a:t>
            </a:r>
          </a:p>
          <a:p>
            <a:r>
              <a:rPr lang="en-US" b="1" dirty="0">
                <a:solidFill>
                  <a:schemeClr val="tx2">
                    <a:lumMod val="60000"/>
                    <a:lumOff val="40000"/>
                  </a:schemeClr>
                </a:solidFill>
              </a:rPr>
              <a:t>IMAP</a:t>
            </a:r>
            <a:r>
              <a:rPr lang="en-US" b="1" dirty="0"/>
              <a:t>: The Internet Message Access Protocol (IMAP)</a:t>
            </a:r>
            <a:r>
              <a:rPr lang="en-US" dirty="0"/>
              <a:t> is a mail protocol used for accessing email on a remote web server from a local client. IMAP and POP3 are the two most commonly used Internet mail protocols for retrieving emails. Both protocols are supported by all modern email clients and web servers.</a:t>
            </a:r>
          </a:p>
          <a:p>
            <a:r>
              <a:rPr lang="en-US" b="1" dirty="0"/>
              <a:t>IMAP vs. POP3: </a:t>
            </a:r>
            <a:r>
              <a:rPr lang="en-US" dirty="0"/>
              <a:t>The POP3 protocol assumes that there is only one client connected to the mailbox. In contrast, the IMAP protocol allows simultaneous access by multiple clients. IMAP is suitable for you if your mailbox is about to be managed by multiple users.</a:t>
            </a:r>
          </a:p>
          <a:p>
            <a:r>
              <a:rPr lang="en-US" b="1" dirty="0">
                <a:solidFill>
                  <a:srgbClr val="00B050"/>
                </a:solidFill>
              </a:rPr>
              <a:t>SMTP</a:t>
            </a:r>
            <a:r>
              <a:rPr lang="en-US" b="1" dirty="0"/>
              <a:t>: </a:t>
            </a:r>
            <a:r>
              <a:rPr lang="en-US" dirty="0"/>
              <a:t> Simple Mail Transfer Protocol (SMTP) is the standard protocol for </a:t>
            </a:r>
            <a:r>
              <a:rPr lang="en-US" dirty="0">
                <a:solidFill>
                  <a:srgbClr val="00B050"/>
                </a:solidFill>
              </a:rPr>
              <a:t>sending</a:t>
            </a:r>
            <a:r>
              <a:rPr lang="en-US" dirty="0"/>
              <a:t> emails across the Internet. </a:t>
            </a:r>
          </a:p>
          <a:p>
            <a:endParaRPr lang="tr-TR" dirty="0"/>
          </a:p>
        </p:txBody>
      </p:sp>
    </p:spTree>
    <p:extLst>
      <p:ext uri="{BB962C8B-B14F-4D97-AF65-F5344CB8AC3E}">
        <p14:creationId xmlns:p14="http://schemas.microsoft.com/office/powerpoint/2010/main" val="28001063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Port Numbers</a:t>
            </a:r>
            <a:endParaRPr lang="tr-TR" dirty="0"/>
          </a:p>
        </p:txBody>
      </p:sp>
      <p:graphicFrame>
        <p:nvGraphicFramePr>
          <p:cNvPr id="4" name="Table 3"/>
          <p:cNvGraphicFramePr>
            <a:graphicFrameLocks noGrp="1"/>
          </p:cNvGraphicFramePr>
          <p:nvPr/>
        </p:nvGraphicFramePr>
        <p:xfrm>
          <a:off x="1524000" y="1397000"/>
          <a:ext cx="6096000" cy="111252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endParaRPr lang="tr-TR" dirty="0"/>
                    </a:p>
                  </a:txBody>
                  <a:tcPr/>
                </a:tc>
                <a:tc>
                  <a:txBody>
                    <a:bodyPr/>
                    <a:lstStyle/>
                    <a:p>
                      <a:r>
                        <a:rPr lang="en-GB" dirty="0"/>
                        <a:t>POP3</a:t>
                      </a:r>
                      <a:endParaRPr lang="tr-TR" dirty="0"/>
                    </a:p>
                  </a:txBody>
                  <a:tcPr/>
                </a:tc>
                <a:tc>
                  <a:txBody>
                    <a:bodyPr/>
                    <a:lstStyle/>
                    <a:p>
                      <a:r>
                        <a:rPr lang="en-GB" dirty="0"/>
                        <a:t>IMAP</a:t>
                      </a:r>
                      <a:endParaRPr lang="tr-TR" dirty="0"/>
                    </a:p>
                  </a:txBody>
                  <a:tcPr/>
                </a:tc>
                <a:tc>
                  <a:txBody>
                    <a:bodyPr/>
                    <a:lstStyle/>
                    <a:p>
                      <a:r>
                        <a:rPr lang="en-GB" dirty="0"/>
                        <a:t>SMTP</a:t>
                      </a:r>
                      <a:endParaRPr lang="tr-TR" dirty="0"/>
                    </a:p>
                  </a:txBody>
                  <a:tcPr/>
                </a:tc>
                <a:extLst>
                  <a:ext uri="{0D108BD9-81ED-4DB2-BD59-A6C34878D82A}">
                    <a16:rowId xmlns:a16="http://schemas.microsoft.com/office/drawing/2014/main" val="10000"/>
                  </a:ext>
                </a:extLst>
              </a:tr>
              <a:tr h="370840">
                <a:tc>
                  <a:txBody>
                    <a:bodyPr/>
                    <a:lstStyle/>
                    <a:p>
                      <a:r>
                        <a:rPr lang="en-GB" dirty="0"/>
                        <a:t>Default</a:t>
                      </a:r>
                      <a:endParaRPr lang="tr-TR" dirty="0"/>
                    </a:p>
                  </a:txBody>
                  <a:tcPr/>
                </a:tc>
                <a:tc>
                  <a:txBody>
                    <a:bodyPr/>
                    <a:lstStyle/>
                    <a:p>
                      <a:r>
                        <a:rPr lang="en-GB" dirty="0"/>
                        <a:t>110</a:t>
                      </a:r>
                      <a:endParaRPr lang="tr-TR" dirty="0"/>
                    </a:p>
                  </a:txBody>
                  <a:tcPr/>
                </a:tc>
                <a:tc>
                  <a:txBody>
                    <a:bodyPr/>
                    <a:lstStyle/>
                    <a:p>
                      <a:r>
                        <a:rPr lang="en-GB" dirty="0"/>
                        <a:t>143</a:t>
                      </a:r>
                      <a:endParaRPr lang="tr-TR" dirty="0"/>
                    </a:p>
                  </a:txBody>
                  <a:tcPr/>
                </a:tc>
                <a:tc>
                  <a:txBody>
                    <a:bodyPr/>
                    <a:lstStyle/>
                    <a:p>
                      <a:r>
                        <a:rPr lang="en-GB" dirty="0"/>
                        <a:t>25-2525</a:t>
                      </a:r>
                      <a:endParaRPr lang="tr-TR" dirty="0"/>
                    </a:p>
                  </a:txBody>
                  <a:tcPr/>
                </a:tc>
                <a:extLst>
                  <a:ext uri="{0D108BD9-81ED-4DB2-BD59-A6C34878D82A}">
                    <a16:rowId xmlns:a16="http://schemas.microsoft.com/office/drawing/2014/main" val="10001"/>
                  </a:ext>
                </a:extLst>
              </a:tr>
              <a:tr h="370840">
                <a:tc>
                  <a:txBody>
                    <a:bodyPr/>
                    <a:lstStyle/>
                    <a:p>
                      <a:r>
                        <a:rPr lang="en-GB" dirty="0"/>
                        <a:t>Secure</a:t>
                      </a:r>
                      <a:endParaRPr lang="tr-TR" dirty="0"/>
                    </a:p>
                  </a:txBody>
                  <a:tcPr/>
                </a:tc>
                <a:tc>
                  <a:txBody>
                    <a:bodyPr/>
                    <a:lstStyle/>
                    <a:p>
                      <a:r>
                        <a:rPr lang="en-GB" dirty="0"/>
                        <a:t>995</a:t>
                      </a:r>
                      <a:endParaRPr lang="tr-TR" dirty="0"/>
                    </a:p>
                  </a:txBody>
                  <a:tcPr/>
                </a:tc>
                <a:tc>
                  <a:txBody>
                    <a:bodyPr/>
                    <a:lstStyle/>
                    <a:p>
                      <a:r>
                        <a:rPr lang="en-GB" dirty="0"/>
                        <a:t>993</a:t>
                      </a:r>
                      <a:endParaRPr lang="tr-TR" dirty="0"/>
                    </a:p>
                  </a:txBody>
                  <a:tcPr/>
                </a:tc>
                <a:tc>
                  <a:txBody>
                    <a:bodyPr/>
                    <a:lstStyle/>
                    <a:p>
                      <a:r>
                        <a:rPr lang="en-GB" dirty="0"/>
                        <a:t>465</a:t>
                      </a:r>
                      <a:endParaRPr lang="tr-TR" dirty="0"/>
                    </a:p>
                  </a:txBody>
                  <a:tcPr/>
                </a:tc>
                <a:extLst>
                  <a:ext uri="{0D108BD9-81ED-4DB2-BD59-A6C34878D82A}">
                    <a16:rowId xmlns:a16="http://schemas.microsoft.com/office/drawing/2014/main" val="10002"/>
                  </a:ext>
                </a:extLst>
              </a:tr>
            </a:tbl>
          </a:graphicData>
        </a:graphic>
      </p:graphicFrame>
      <p:graphicFrame>
        <p:nvGraphicFramePr>
          <p:cNvPr id="3" name="Content Placeholder 2"/>
          <p:cNvGraphicFramePr>
            <a:graphicFrameLocks noGrp="1"/>
          </p:cNvGraphicFramePr>
          <p:nvPr>
            <p:ph idx="1"/>
          </p:nvPr>
        </p:nvGraphicFramePr>
        <p:xfrm>
          <a:off x="228600" y="3810000"/>
          <a:ext cx="8458199" cy="1483360"/>
        </p:xfrm>
        <a:graphic>
          <a:graphicData uri="http://schemas.openxmlformats.org/drawingml/2006/table">
            <a:tbl>
              <a:tblPr firstRow="1" bandRow="1">
                <a:tableStyleId>{5C22544A-7EE6-4342-B048-85BDC9FD1C3A}</a:tableStyleId>
              </a:tblPr>
              <a:tblGrid>
                <a:gridCol w="1228969">
                  <a:extLst>
                    <a:ext uri="{9D8B030D-6E8A-4147-A177-3AD203B41FA5}">
                      <a16:colId xmlns:a16="http://schemas.microsoft.com/office/drawing/2014/main" val="20000"/>
                    </a:ext>
                  </a:extLst>
                </a:gridCol>
                <a:gridCol w="1951892">
                  <a:extLst>
                    <a:ext uri="{9D8B030D-6E8A-4147-A177-3AD203B41FA5}">
                      <a16:colId xmlns:a16="http://schemas.microsoft.com/office/drawing/2014/main" val="20001"/>
                    </a:ext>
                  </a:extLst>
                </a:gridCol>
                <a:gridCol w="5277338">
                  <a:extLst>
                    <a:ext uri="{9D8B030D-6E8A-4147-A177-3AD203B41FA5}">
                      <a16:colId xmlns:a16="http://schemas.microsoft.com/office/drawing/2014/main" val="20002"/>
                    </a:ext>
                  </a:extLst>
                </a:gridCol>
              </a:tblGrid>
              <a:tr h="370840">
                <a:tc>
                  <a:txBody>
                    <a:bodyPr/>
                    <a:lstStyle/>
                    <a:p>
                      <a:r>
                        <a:rPr lang="en-US" dirty="0"/>
                        <a:t>host</a:t>
                      </a:r>
                      <a:endParaRPr lang="tr-TR" dirty="0"/>
                    </a:p>
                  </a:txBody>
                  <a:tcPr/>
                </a:tc>
                <a:tc>
                  <a:txBody>
                    <a:bodyPr/>
                    <a:lstStyle/>
                    <a:p>
                      <a:r>
                        <a:rPr lang="en-US" dirty="0"/>
                        <a:t>To send (SMTP)</a:t>
                      </a:r>
                      <a:endParaRPr lang="tr-TR" dirty="0"/>
                    </a:p>
                  </a:txBody>
                  <a:tcPr/>
                </a:tc>
                <a:tc>
                  <a:txBody>
                    <a:bodyPr/>
                    <a:lstStyle/>
                    <a:p>
                      <a:r>
                        <a:rPr lang="en-US" dirty="0"/>
                        <a:t>To receive</a:t>
                      </a:r>
                      <a:endParaRPr lang="tr-TR" dirty="0"/>
                    </a:p>
                  </a:txBody>
                  <a:tcPr/>
                </a:tc>
                <a:extLst>
                  <a:ext uri="{0D108BD9-81ED-4DB2-BD59-A6C34878D82A}">
                    <a16:rowId xmlns:a16="http://schemas.microsoft.com/office/drawing/2014/main" val="10000"/>
                  </a:ext>
                </a:extLst>
              </a:tr>
              <a:tr h="370840">
                <a:tc>
                  <a:txBody>
                    <a:bodyPr/>
                    <a:lstStyle/>
                    <a:p>
                      <a:r>
                        <a:rPr lang="en-US" dirty="0" err="1"/>
                        <a:t>gmail</a:t>
                      </a:r>
                      <a:endParaRPr lang="tr-TR" dirty="0"/>
                    </a:p>
                  </a:txBody>
                  <a:tcPr/>
                </a:tc>
                <a:tc>
                  <a:txBody>
                    <a:bodyPr/>
                    <a:lstStyle/>
                    <a:p>
                      <a:r>
                        <a:rPr lang="en-GB" dirty="0"/>
                        <a:t>465</a:t>
                      </a:r>
                      <a:endParaRPr lang="tr-TR" dirty="0"/>
                    </a:p>
                  </a:txBody>
                  <a:tcPr/>
                </a:tc>
                <a:tc>
                  <a:txBody>
                    <a:bodyPr/>
                    <a:lstStyle/>
                    <a:p>
                      <a:r>
                        <a:rPr lang="en-US" dirty="0"/>
                        <a:t>993 (requires</a:t>
                      </a:r>
                      <a:r>
                        <a:rPr lang="en-US" baseline="0" dirty="0"/>
                        <a:t> </a:t>
                      </a:r>
                      <a:r>
                        <a:rPr lang="en-US" baseline="0" dirty="0" err="1"/>
                        <a:t>imap</a:t>
                      </a:r>
                      <a:r>
                        <a:rPr lang="en-US" baseline="0" dirty="0"/>
                        <a:t> permission, check </a:t>
                      </a:r>
                      <a:r>
                        <a:rPr lang="en-US" baseline="0" dirty="0" err="1"/>
                        <a:t>gmail</a:t>
                      </a:r>
                      <a:r>
                        <a:rPr lang="en-US" baseline="0" dirty="0"/>
                        <a:t> settings)</a:t>
                      </a:r>
                      <a:endParaRPr lang="tr-TR" dirty="0"/>
                    </a:p>
                  </a:txBody>
                  <a:tcPr/>
                </a:tc>
                <a:extLst>
                  <a:ext uri="{0D108BD9-81ED-4DB2-BD59-A6C34878D82A}">
                    <a16:rowId xmlns:a16="http://schemas.microsoft.com/office/drawing/2014/main" val="10001"/>
                  </a:ext>
                </a:extLst>
              </a:tr>
              <a:tr h="370840">
                <a:tc>
                  <a:txBody>
                    <a:bodyPr/>
                    <a:lstStyle/>
                    <a:p>
                      <a:endParaRPr lang="tr-TR"/>
                    </a:p>
                  </a:txBody>
                  <a:tcPr/>
                </a:tc>
                <a:tc>
                  <a:txBody>
                    <a:bodyPr/>
                    <a:lstStyle/>
                    <a:p>
                      <a:endParaRPr lang="tr-TR"/>
                    </a:p>
                  </a:txBody>
                  <a:tcPr/>
                </a:tc>
                <a:tc>
                  <a:txBody>
                    <a:bodyPr/>
                    <a:lstStyle/>
                    <a:p>
                      <a:endParaRPr lang="tr-TR"/>
                    </a:p>
                  </a:txBody>
                  <a:tcPr/>
                </a:tc>
                <a:extLst>
                  <a:ext uri="{0D108BD9-81ED-4DB2-BD59-A6C34878D82A}">
                    <a16:rowId xmlns:a16="http://schemas.microsoft.com/office/drawing/2014/main" val="10002"/>
                  </a:ext>
                </a:extLst>
              </a:tr>
              <a:tr h="370840">
                <a:tc>
                  <a:txBody>
                    <a:bodyPr/>
                    <a:lstStyle/>
                    <a:p>
                      <a:endParaRPr lang="tr-TR"/>
                    </a:p>
                  </a:txBody>
                  <a:tcPr/>
                </a:tc>
                <a:tc>
                  <a:txBody>
                    <a:bodyPr/>
                    <a:lstStyle/>
                    <a:p>
                      <a:endParaRPr lang="tr-TR"/>
                    </a:p>
                  </a:txBody>
                  <a:tcPr/>
                </a:tc>
                <a:tc>
                  <a:txBody>
                    <a:bodyPr/>
                    <a:lstStyle/>
                    <a:p>
                      <a:endParaRPr lang="tr-TR"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166275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Preparation</a:t>
            </a:r>
            <a:endParaRPr lang="tr-TR" dirty="0"/>
          </a:p>
        </p:txBody>
      </p:sp>
      <p:sp>
        <p:nvSpPr>
          <p:cNvPr id="3" name="Content Placeholder 2"/>
          <p:cNvSpPr>
            <a:spLocks noGrp="1"/>
          </p:cNvSpPr>
          <p:nvPr>
            <p:ph idx="1"/>
          </p:nvPr>
        </p:nvSpPr>
        <p:spPr>
          <a:xfrm>
            <a:off x="0" y="1219200"/>
            <a:ext cx="8686800" cy="5257800"/>
          </a:xfrm>
        </p:spPr>
        <p:txBody>
          <a:bodyPr>
            <a:noAutofit/>
          </a:bodyPr>
          <a:lstStyle/>
          <a:p>
            <a:pPr marL="0" indent="0">
              <a:buNone/>
            </a:pPr>
            <a:r>
              <a:rPr lang="tr-TR" sz="1600" dirty="0">
                <a:latin typeface="Courier New" panose="02070309020205020404" pitchFamily="49" charset="0"/>
                <a:cs typeface="Courier New" panose="02070309020205020404" pitchFamily="49" charset="0"/>
              </a:rPr>
              <a:t>Properties props = new Properties();</a:t>
            </a:r>
          </a:p>
          <a:p>
            <a:pPr marL="0" indent="0">
              <a:buNone/>
            </a:pPr>
            <a:r>
              <a:rPr lang="tr-TR" sz="1600" dirty="0">
                <a:latin typeface="Courier New" panose="02070309020205020404" pitchFamily="49" charset="0"/>
                <a:cs typeface="Courier New" panose="02070309020205020404" pitchFamily="49" charset="0"/>
              </a:rPr>
              <a:t>    </a:t>
            </a:r>
            <a:r>
              <a:rPr lang="tr-TR" sz="1600" dirty="0">
                <a:solidFill>
                  <a:srgbClr val="00B050"/>
                </a:solidFill>
                <a:latin typeface="Courier New" panose="02070309020205020404" pitchFamily="49" charset="0"/>
                <a:cs typeface="Courier New" panose="02070309020205020404" pitchFamily="49" charset="0"/>
              </a:rPr>
              <a:t>props.put("mail.smtp.host", "my-mail-server");</a:t>
            </a:r>
            <a:r>
              <a:rPr lang="en-GB" sz="1600" dirty="0">
                <a:solidFill>
                  <a:srgbClr val="00B050"/>
                </a:solidFill>
                <a:latin typeface="Courier New" panose="02070309020205020404" pitchFamily="49" charset="0"/>
                <a:cs typeface="Courier New" panose="02070309020205020404" pitchFamily="49" charset="0"/>
                <a:sym typeface="Wingdings" panose="05000000000000000000" pitchFamily="2" charset="2"/>
              </a:rPr>
              <a:t>this should be:        </a:t>
            </a:r>
            <a:r>
              <a:rPr lang="en-GB" sz="1600" dirty="0">
                <a:latin typeface="Courier New" panose="02070309020205020404" pitchFamily="49" charset="0"/>
                <a:cs typeface="Courier New" panose="02070309020205020404" pitchFamily="49" charset="0"/>
                <a:sym typeface="Wingdings" panose="05000000000000000000" pitchFamily="2" charset="2"/>
              </a:rPr>
              <a:t>	</a:t>
            </a:r>
            <a:r>
              <a:rPr lang="tr-TR" sz="1600" dirty="0">
                <a:latin typeface="Courier New" panose="02070309020205020404" pitchFamily="49" charset="0"/>
                <a:cs typeface="Courier New" panose="02070309020205020404" pitchFamily="49" charset="0"/>
              </a:rPr>
              <a:t>props.put("mail.smtp.host", “</a:t>
            </a:r>
            <a:r>
              <a:rPr lang="en-GB" sz="1600" dirty="0">
                <a:latin typeface="Courier New" panose="02070309020205020404" pitchFamily="49" charset="0"/>
                <a:cs typeface="Courier New" panose="02070309020205020404" pitchFamily="49" charset="0"/>
              </a:rPr>
              <a:t>smtp.gmail.com</a:t>
            </a:r>
            <a:r>
              <a:rPr lang="tr-TR" sz="1600" dirty="0">
                <a:latin typeface="Courier New" panose="02070309020205020404" pitchFamily="49" charset="0"/>
                <a:cs typeface="Courier New" panose="02070309020205020404" pitchFamily="49" charset="0"/>
              </a:rPr>
              <a:t>");</a:t>
            </a:r>
          </a:p>
          <a:p>
            <a:pPr marL="0" indent="0">
              <a:buNone/>
            </a:pPr>
            <a:r>
              <a:rPr lang="tr-TR" sz="1600" dirty="0">
                <a:latin typeface="Courier New" panose="02070309020205020404" pitchFamily="49" charset="0"/>
                <a:cs typeface="Courier New" panose="02070309020205020404" pitchFamily="49" charset="0"/>
              </a:rPr>
              <a:t>    </a:t>
            </a:r>
            <a:r>
              <a:rPr lang="tr-TR" sz="1600" dirty="0">
                <a:solidFill>
                  <a:srgbClr val="00B050"/>
                </a:solidFill>
                <a:latin typeface="Courier New" panose="02070309020205020404" pitchFamily="49" charset="0"/>
                <a:cs typeface="Courier New" panose="02070309020205020404" pitchFamily="49" charset="0"/>
              </a:rPr>
              <a:t>props.put("mail.from", "me@example.com");</a:t>
            </a:r>
            <a:r>
              <a:rPr lang="en-GB" sz="1600" dirty="0">
                <a:solidFill>
                  <a:srgbClr val="00B050"/>
                </a:solidFill>
                <a:latin typeface="Courier New" panose="02070309020205020404" pitchFamily="49" charset="0"/>
                <a:cs typeface="Courier New" panose="02070309020205020404" pitchFamily="49" charset="0"/>
                <a:sym typeface="Wingdings" panose="05000000000000000000" pitchFamily="2" charset="2"/>
              </a:rPr>
              <a:t>this should be: </a:t>
            </a:r>
          </a:p>
          <a:p>
            <a:pPr marL="0" indent="0">
              <a:buNone/>
            </a:pPr>
            <a:r>
              <a:rPr lang="en-GB" sz="1600" dirty="0">
                <a:latin typeface="Courier New" panose="02070309020205020404" pitchFamily="49" charset="0"/>
                <a:cs typeface="Courier New" panose="02070309020205020404" pitchFamily="49" charset="0"/>
              </a:rPr>
              <a:t>	</a:t>
            </a:r>
            <a:r>
              <a:rPr lang="tr-TR" sz="1600" dirty="0">
                <a:latin typeface="Courier New" panose="02070309020205020404" pitchFamily="49" charset="0"/>
                <a:cs typeface="Courier New" panose="02070309020205020404" pitchFamily="49" charset="0"/>
              </a:rPr>
              <a:t> props.put("mail.from", “</a:t>
            </a:r>
            <a:r>
              <a:rPr lang="en-GB" sz="1600" dirty="0">
                <a:latin typeface="Courier New" panose="02070309020205020404" pitchFamily="49" charset="0"/>
                <a:cs typeface="Courier New" panose="02070309020205020404" pitchFamily="49" charset="0"/>
              </a:rPr>
              <a:t>cse460ekin@gmail.com</a:t>
            </a:r>
            <a:r>
              <a:rPr lang="tr-TR" sz="1600" dirty="0">
                <a:latin typeface="Courier New" panose="02070309020205020404" pitchFamily="49" charset="0"/>
                <a:cs typeface="Courier New" panose="02070309020205020404" pitchFamily="49" charset="0"/>
              </a:rPr>
              <a:t>");</a:t>
            </a:r>
          </a:p>
          <a:p>
            <a:pPr marL="0" indent="0">
              <a:buNone/>
            </a:pPr>
            <a:r>
              <a:rPr lang="tr-TR" sz="1600" dirty="0">
                <a:latin typeface="Courier New" panose="02070309020205020404" pitchFamily="49" charset="0"/>
                <a:cs typeface="Courier New" panose="02070309020205020404" pitchFamily="49" charset="0"/>
              </a:rPr>
              <a:t>    </a:t>
            </a:r>
            <a:r>
              <a:rPr lang="tr-TR" sz="1600" b="1" dirty="0">
                <a:latin typeface="Courier New" panose="02070309020205020404" pitchFamily="49" charset="0"/>
                <a:cs typeface="Courier New" panose="02070309020205020404" pitchFamily="49" charset="0"/>
              </a:rPr>
              <a:t>Session</a:t>
            </a:r>
            <a:r>
              <a:rPr lang="tr-TR" sz="1600" dirty="0">
                <a:latin typeface="Courier New" panose="02070309020205020404" pitchFamily="49" charset="0"/>
                <a:cs typeface="Courier New" panose="02070309020205020404" pitchFamily="49" charset="0"/>
              </a:rPr>
              <a:t> session = Session.getInstance(props, null);</a:t>
            </a:r>
          </a:p>
          <a:p>
            <a:pPr marL="0" indent="0">
              <a:buNone/>
            </a:pPr>
            <a:endParaRPr lang="tr-TR" sz="1600" dirty="0">
              <a:latin typeface="Courier New" panose="02070309020205020404" pitchFamily="49" charset="0"/>
              <a:cs typeface="Courier New" panose="02070309020205020404" pitchFamily="49" charset="0"/>
            </a:endParaRPr>
          </a:p>
          <a:p>
            <a:pPr marL="0" indent="0">
              <a:buNone/>
            </a:pPr>
            <a:r>
              <a:rPr lang="tr-TR" sz="1600" dirty="0">
                <a:latin typeface="Courier New" panose="02070309020205020404" pitchFamily="49" charset="0"/>
                <a:cs typeface="Courier New" panose="02070309020205020404" pitchFamily="49" charset="0"/>
              </a:rPr>
              <a:t>    try {</a:t>
            </a:r>
          </a:p>
          <a:p>
            <a:pPr marL="0" indent="0">
              <a:buNone/>
            </a:pPr>
            <a:r>
              <a:rPr lang="tr-TR" sz="1600" dirty="0">
                <a:latin typeface="Courier New" panose="02070309020205020404" pitchFamily="49" charset="0"/>
                <a:cs typeface="Courier New" panose="02070309020205020404" pitchFamily="49" charset="0"/>
              </a:rPr>
              <a:t>        </a:t>
            </a:r>
            <a:r>
              <a:rPr lang="tr-TR" sz="1600" b="1" dirty="0">
                <a:latin typeface="Courier New" panose="02070309020205020404" pitchFamily="49" charset="0"/>
                <a:cs typeface="Courier New" panose="02070309020205020404" pitchFamily="49" charset="0"/>
              </a:rPr>
              <a:t>MimeMessage</a:t>
            </a:r>
            <a:r>
              <a:rPr lang="tr-TR" sz="1600" dirty="0">
                <a:latin typeface="Courier New" panose="02070309020205020404" pitchFamily="49" charset="0"/>
                <a:cs typeface="Courier New" panose="02070309020205020404" pitchFamily="49" charset="0"/>
              </a:rPr>
              <a:t> msg = new MimeMessage(session);</a:t>
            </a:r>
          </a:p>
          <a:p>
            <a:pPr marL="0" indent="0">
              <a:buNone/>
            </a:pPr>
            <a:r>
              <a:rPr lang="tr-TR" sz="1600" dirty="0">
                <a:latin typeface="Courier New" panose="02070309020205020404" pitchFamily="49" charset="0"/>
                <a:cs typeface="Courier New" panose="02070309020205020404" pitchFamily="49" charset="0"/>
              </a:rPr>
              <a:t>        msg.setFrom();</a:t>
            </a:r>
          </a:p>
          <a:p>
            <a:pPr marL="0" indent="0">
              <a:buNone/>
            </a:pPr>
            <a:r>
              <a:rPr lang="tr-TR" sz="1600" dirty="0">
                <a:latin typeface="Courier New" panose="02070309020205020404" pitchFamily="49" charset="0"/>
                <a:cs typeface="Courier New" panose="02070309020205020404" pitchFamily="49" charset="0"/>
              </a:rPr>
              <a:t>        msg.setRecipients(Message.RecipientType.TO,"you@example.com");</a:t>
            </a:r>
          </a:p>
          <a:p>
            <a:pPr marL="0" indent="0">
              <a:buNone/>
            </a:pPr>
            <a:r>
              <a:rPr lang="tr-TR" sz="1600" dirty="0">
                <a:latin typeface="Courier New" panose="02070309020205020404" pitchFamily="49" charset="0"/>
                <a:cs typeface="Courier New" panose="02070309020205020404" pitchFamily="49" charset="0"/>
              </a:rPr>
              <a:t>        msg.setSubject("JavaMail hello world example");</a:t>
            </a:r>
          </a:p>
          <a:p>
            <a:pPr marL="0" indent="0">
              <a:buNone/>
            </a:pPr>
            <a:r>
              <a:rPr lang="tr-TR" sz="1600" dirty="0">
                <a:latin typeface="Courier New" panose="02070309020205020404" pitchFamily="49" charset="0"/>
                <a:cs typeface="Courier New" panose="02070309020205020404" pitchFamily="49" charset="0"/>
              </a:rPr>
              <a:t>        msg.setSentDate(new Date());</a:t>
            </a:r>
          </a:p>
          <a:p>
            <a:pPr marL="0" indent="0">
              <a:buNone/>
            </a:pPr>
            <a:r>
              <a:rPr lang="tr-TR" sz="1600" dirty="0">
                <a:latin typeface="Courier New" panose="02070309020205020404" pitchFamily="49" charset="0"/>
                <a:cs typeface="Courier New" panose="02070309020205020404" pitchFamily="49" charset="0"/>
              </a:rPr>
              <a:t>        msg.setText("Hello, world!\n");</a:t>
            </a:r>
          </a:p>
          <a:p>
            <a:pPr marL="0" indent="0">
              <a:buNone/>
            </a:pPr>
            <a:r>
              <a:rPr lang="tr-TR" sz="1600" dirty="0">
                <a:latin typeface="Courier New" panose="02070309020205020404" pitchFamily="49" charset="0"/>
                <a:cs typeface="Courier New" panose="02070309020205020404" pitchFamily="49" charset="0"/>
              </a:rPr>
              <a:t>        </a:t>
            </a:r>
            <a:r>
              <a:rPr lang="tr-TR" sz="1600" b="1" dirty="0">
                <a:latin typeface="Courier New" panose="02070309020205020404" pitchFamily="49" charset="0"/>
                <a:cs typeface="Courier New" panose="02070309020205020404" pitchFamily="49" charset="0"/>
              </a:rPr>
              <a:t>Transport</a:t>
            </a:r>
            <a:r>
              <a:rPr lang="tr-TR" sz="1600" dirty="0">
                <a:latin typeface="Courier New" panose="02070309020205020404" pitchFamily="49" charset="0"/>
                <a:cs typeface="Courier New" panose="02070309020205020404" pitchFamily="49" charset="0"/>
              </a:rPr>
              <a:t>.send(msg);</a:t>
            </a:r>
          </a:p>
          <a:p>
            <a:pPr marL="0" indent="0">
              <a:buNone/>
            </a:pPr>
            <a:r>
              <a:rPr lang="tr-TR" sz="1600" dirty="0">
                <a:latin typeface="Courier New" panose="02070309020205020404" pitchFamily="49" charset="0"/>
                <a:cs typeface="Courier New" panose="02070309020205020404" pitchFamily="49" charset="0"/>
              </a:rPr>
              <a:t>    } catch (MessagingException mex) {</a:t>
            </a:r>
          </a:p>
          <a:p>
            <a:pPr marL="0" indent="0">
              <a:buNone/>
            </a:pPr>
            <a:r>
              <a:rPr lang="tr-TR" sz="1600" dirty="0">
                <a:latin typeface="Courier New" panose="02070309020205020404" pitchFamily="49" charset="0"/>
                <a:cs typeface="Courier New" panose="02070309020205020404" pitchFamily="49" charset="0"/>
              </a:rPr>
              <a:t>        System.out.println("send failed, exception: " + mex);</a:t>
            </a:r>
          </a:p>
          <a:p>
            <a:pPr marL="0" indent="0">
              <a:buNone/>
            </a:pPr>
            <a:r>
              <a:rPr lang="tr-TR" sz="16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1021834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Session</a:t>
            </a:r>
            <a:endParaRPr lang="tr-TR" dirty="0"/>
          </a:p>
        </p:txBody>
      </p:sp>
      <p:sp>
        <p:nvSpPr>
          <p:cNvPr id="3" name="Content Placeholder 2"/>
          <p:cNvSpPr>
            <a:spLocks noGrp="1"/>
          </p:cNvSpPr>
          <p:nvPr>
            <p:ph idx="1"/>
          </p:nvPr>
        </p:nvSpPr>
        <p:spPr/>
        <p:txBody>
          <a:bodyPr>
            <a:normAutofit fontScale="92500"/>
          </a:bodyPr>
          <a:lstStyle/>
          <a:p>
            <a:r>
              <a:rPr lang="en-US" dirty="0"/>
              <a:t>represents a mail session and is not </a:t>
            </a:r>
            <a:r>
              <a:rPr lang="en-US" dirty="0" err="1"/>
              <a:t>subclassed</a:t>
            </a:r>
            <a:r>
              <a:rPr lang="en-US" dirty="0"/>
              <a:t>. </a:t>
            </a:r>
          </a:p>
          <a:p>
            <a:r>
              <a:rPr lang="en-US" dirty="0"/>
              <a:t>collects together properties and defaults used by the mail API's. A single default session can be shared by multiple applications on the desktop. Unshared sessions can also be created.</a:t>
            </a:r>
          </a:p>
          <a:p>
            <a:r>
              <a:rPr lang="en-US" dirty="0"/>
              <a:t>The Session class provides access to the protocol providers that implement the Store, Transport, and related classes.</a:t>
            </a:r>
            <a:endParaRPr lang="tr-TR" dirty="0"/>
          </a:p>
        </p:txBody>
      </p:sp>
    </p:spTree>
    <p:extLst>
      <p:ext uri="{BB962C8B-B14F-4D97-AF65-F5344CB8AC3E}">
        <p14:creationId xmlns:p14="http://schemas.microsoft.com/office/powerpoint/2010/main" val="16178985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 Summary</a:t>
            </a:r>
            <a:endParaRPr lang="tr-TR" dirty="0"/>
          </a:p>
        </p:txBody>
      </p:sp>
      <p:graphicFrame>
        <p:nvGraphicFramePr>
          <p:cNvPr id="5" name="Content Placeholder 4"/>
          <p:cNvGraphicFramePr>
            <a:graphicFrameLocks noGrp="1"/>
          </p:cNvGraphicFramePr>
          <p:nvPr>
            <p:ph idx="1"/>
          </p:nvPr>
        </p:nvGraphicFramePr>
        <p:xfrm>
          <a:off x="457200" y="1600200"/>
          <a:ext cx="8001000" cy="439420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370840">
                <a:tc>
                  <a:txBody>
                    <a:bodyPr/>
                    <a:lstStyle/>
                    <a:p>
                      <a:r>
                        <a:rPr lang="en-GB" dirty="0"/>
                        <a:t>Return type</a:t>
                      </a:r>
                      <a:endParaRPr lang="tr-TR" dirty="0"/>
                    </a:p>
                  </a:txBody>
                  <a:tcPr/>
                </a:tc>
                <a:tc>
                  <a:txBody>
                    <a:bodyPr/>
                    <a:lstStyle/>
                    <a:p>
                      <a:r>
                        <a:rPr lang="tr-TR" dirty="0"/>
                        <a:t>Method and Description</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dirty="0"/>
                        <a:t>static </a:t>
                      </a:r>
                      <a:r>
                        <a:rPr lang="tr-TR" dirty="0">
                          <a:hlinkClick r:id="rId2" tooltip="class in javax.mail"/>
                        </a:rPr>
                        <a:t>Session</a:t>
                      </a:r>
                      <a:endParaRPr lang="tr-T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err="1">
                          <a:hlinkClick r:id="rId3"/>
                        </a:rPr>
                        <a:t>getInstance</a:t>
                      </a:r>
                      <a:r>
                        <a:rPr lang="en-US" dirty="0"/>
                        <a:t>(</a:t>
                      </a:r>
                      <a:r>
                        <a:rPr lang="en-US" dirty="0">
                          <a:hlinkClick r:id="rId4" tooltip="class or interface in java.util"/>
                        </a:rPr>
                        <a:t>Properties</a:t>
                      </a:r>
                      <a:r>
                        <a:rPr lang="en-US" dirty="0"/>
                        <a:t> props) Get a new Session object.</a:t>
                      </a:r>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dirty="0"/>
                        <a:t>static </a:t>
                      </a:r>
                      <a:r>
                        <a:rPr lang="tr-TR" dirty="0">
                          <a:hlinkClick r:id="rId2" tooltip="class in javax.mail"/>
                        </a:rPr>
                        <a:t>Session</a:t>
                      </a:r>
                      <a:endParaRPr lang="tr-T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err="1">
                          <a:hlinkClick r:id="rId5"/>
                        </a:rPr>
                        <a:t>getInstance</a:t>
                      </a:r>
                      <a:r>
                        <a:rPr lang="en-US" dirty="0"/>
                        <a:t>(</a:t>
                      </a:r>
                      <a:r>
                        <a:rPr lang="en-US" dirty="0">
                          <a:hlinkClick r:id="rId4" tooltip="class or interface in java.util"/>
                        </a:rPr>
                        <a:t>Properties</a:t>
                      </a:r>
                      <a:r>
                        <a:rPr lang="en-US" dirty="0"/>
                        <a:t> props, </a:t>
                      </a:r>
                      <a:r>
                        <a:rPr lang="en-US" dirty="0">
                          <a:hlinkClick r:id="rId6" tooltip="class in javax.mail"/>
                        </a:rPr>
                        <a:t>Authenticator</a:t>
                      </a:r>
                      <a:r>
                        <a:rPr lang="en-US" dirty="0"/>
                        <a:t> authenticator) Get a new Session object.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dirty="0">
                          <a:hlinkClick r:id="rId7" tooltip="class in javax.mail"/>
                        </a:rPr>
                        <a:t>PasswordAuthentication</a:t>
                      </a:r>
                      <a:endParaRPr lang="tr-TR" dirty="0"/>
                    </a:p>
                    <a:p>
                      <a:endParaRPr lang="tr-T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err="1">
                          <a:hlinkClick r:id="rId8"/>
                        </a:rPr>
                        <a:t>getPasswordAuthentication</a:t>
                      </a:r>
                      <a:r>
                        <a:rPr lang="en-US" dirty="0"/>
                        <a:t>(</a:t>
                      </a:r>
                      <a:r>
                        <a:rPr lang="en-US" dirty="0" err="1">
                          <a:hlinkClick r:id="rId9" tooltip="class in javax.mail"/>
                        </a:rPr>
                        <a:t>URLName</a:t>
                      </a:r>
                      <a:r>
                        <a:rPr lang="en-US" dirty="0"/>
                        <a:t> </a:t>
                      </a:r>
                      <a:r>
                        <a:rPr lang="en-US" dirty="0" err="1"/>
                        <a:t>url</a:t>
                      </a:r>
                      <a:r>
                        <a:rPr lang="en-US" dirty="0"/>
                        <a:t>) Return any saved </a:t>
                      </a:r>
                      <a:r>
                        <a:rPr lang="en-US" dirty="0" err="1"/>
                        <a:t>PasswordAuthentication</a:t>
                      </a:r>
                      <a:r>
                        <a:rPr lang="en-US" dirty="0"/>
                        <a:t> for this (store or transport) </a:t>
                      </a:r>
                      <a:r>
                        <a:rPr lang="en-US" dirty="0" err="1"/>
                        <a:t>URLName</a:t>
                      </a:r>
                      <a:r>
                        <a:rPr lang="en-US" dirty="0"/>
                        <a:t>.</a:t>
                      </a:r>
                    </a:p>
                    <a:p>
                      <a:endParaRPr lang="tr-TR" dirty="0"/>
                    </a:p>
                  </a:txBody>
                  <a:tcPr/>
                </a:tc>
                <a:extLst>
                  <a:ext uri="{0D108BD9-81ED-4DB2-BD59-A6C34878D82A}">
                    <a16:rowId xmlns:a16="http://schemas.microsoft.com/office/drawing/2014/main" val="10003"/>
                  </a:ext>
                </a:extLst>
              </a:tr>
              <a:tr h="370840">
                <a:tc>
                  <a:txBody>
                    <a:bodyPr/>
                    <a:lstStyle/>
                    <a:p>
                      <a:r>
                        <a:rPr lang="tr-TR" dirty="0">
                          <a:hlinkClick r:id="rId10" tooltip="class in javax.mail"/>
                        </a:rPr>
                        <a:t>Store</a:t>
                      </a:r>
                      <a:endParaRPr lang="tr-TR" dirty="0"/>
                    </a:p>
                  </a:txBody>
                  <a:tcPr/>
                </a:tc>
                <a:tc>
                  <a:txBody>
                    <a:bodyPr/>
                    <a:lstStyle/>
                    <a:p>
                      <a:r>
                        <a:rPr lang="en-GB" dirty="0"/>
                        <a:t>Several, overloaded. G</a:t>
                      </a:r>
                      <a:r>
                        <a:rPr lang="en-US" dirty="0"/>
                        <a:t>et a Store object that implements this user's desired Store protocol.</a:t>
                      </a:r>
                      <a:endParaRPr lang="tr-TR" dirty="0"/>
                    </a:p>
                  </a:txBody>
                  <a:tcPr/>
                </a:tc>
                <a:extLst>
                  <a:ext uri="{0D108BD9-81ED-4DB2-BD59-A6C34878D82A}">
                    <a16:rowId xmlns:a16="http://schemas.microsoft.com/office/drawing/2014/main" val="10004"/>
                  </a:ext>
                </a:extLst>
              </a:tr>
              <a:tr h="370840">
                <a:tc>
                  <a:txBody>
                    <a:bodyPr/>
                    <a:lstStyle/>
                    <a:p>
                      <a:r>
                        <a:rPr lang="tr-TR" dirty="0">
                          <a:hlinkClick r:id="rId11" tooltip="class in javax.mail"/>
                        </a:rPr>
                        <a:t>Transport</a:t>
                      </a:r>
                      <a:endParaRPr lang="tr-T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Several, overloaded. </a:t>
                      </a:r>
                      <a:r>
                        <a:rPr lang="en-US" dirty="0"/>
                        <a:t>Get a Transport object that implements this user's desired Transport protocol. </a:t>
                      </a:r>
                      <a:endParaRPr lang="tr-TR" dirty="0"/>
                    </a:p>
                  </a:txBody>
                  <a:tcPr/>
                </a:tc>
                <a:extLst>
                  <a:ext uri="{0D108BD9-81ED-4DB2-BD59-A6C34878D82A}">
                    <a16:rowId xmlns:a16="http://schemas.microsoft.com/office/drawing/2014/main" val="10005"/>
                  </a:ext>
                </a:extLst>
              </a:tr>
            </a:tbl>
          </a:graphicData>
        </a:graphic>
      </p:graphicFrame>
      <p:sp>
        <p:nvSpPr>
          <p:cNvPr id="7" name="TextBox 6"/>
          <p:cNvSpPr txBox="1"/>
          <p:nvPr/>
        </p:nvSpPr>
        <p:spPr>
          <a:xfrm>
            <a:off x="457200" y="6248400"/>
            <a:ext cx="2900281" cy="369332"/>
          </a:xfrm>
          <a:prstGeom prst="rect">
            <a:avLst/>
          </a:prstGeom>
          <a:noFill/>
        </p:spPr>
        <p:txBody>
          <a:bodyPr wrap="none" rtlCol="0">
            <a:spAutoFit/>
          </a:bodyPr>
          <a:lstStyle/>
          <a:p>
            <a:r>
              <a:rPr lang="en-GB" dirty="0"/>
              <a:t>Now lets go back to the code</a:t>
            </a:r>
            <a:endParaRPr lang="tr-TR" dirty="0"/>
          </a:p>
        </p:txBody>
      </p:sp>
    </p:spTree>
    <p:extLst>
      <p:ext uri="{BB962C8B-B14F-4D97-AF65-F5344CB8AC3E}">
        <p14:creationId xmlns:p14="http://schemas.microsoft.com/office/powerpoint/2010/main" val="12836324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Preparation</a:t>
            </a:r>
            <a:endParaRPr lang="tr-TR" dirty="0"/>
          </a:p>
        </p:txBody>
      </p:sp>
      <p:sp>
        <p:nvSpPr>
          <p:cNvPr id="3" name="Content Placeholder 2"/>
          <p:cNvSpPr>
            <a:spLocks noGrp="1"/>
          </p:cNvSpPr>
          <p:nvPr>
            <p:ph idx="1"/>
          </p:nvPr>
        </p:nvSpPr>
        <p:spPr>
          <a:xfrm>
            <a:off x="0" y="1600200"/>
            <a:ext cx="8686800" cy="4525963"/>
          </a:xfrm>
        </p:spPr>
        <p:txBody>
          <a:bodyPr>
            <a:normAutofit fontScale="47500" lnSpcReduction="20000"/>
          </a:bodyPr>
          <a:lstStyle/>
          <a:p>
            <a:pPr marL="0" indent="0">
              <a:buNone/>
            </a:pPr>
            <a:r>
              <a:rPr lang="tr-TR" dirty="0">
                <a:latin typeface="Courier New" panose="02070309020205020404" pitchFamily="49" charset="0"/>
                <a:cs typeface="Courier New" panose="02070309020205020404" pitchFamily="49" charset="0"/>
              </a:rPr>
              <a:t>Properties props = new Properties();</a:t>
            </a:r>
          </a:p>
          <a:p>
            <a:pPr marL="0" indent="0">
              <a:buNone/>
            </a:pPr>
            <a:r>
              <a:rPr lang="en-GB" dirty="0">
                <a:latin typeface="Courier New" panose="02070309020205020404" pitchFamily="49" charset="0"/>
                <a:cs typeface="Courier New" panose="02070309020205020404" pitchFamily="49" charset="0"/>
                <a:sym typeface="Wingdings" panose="05000000000000000000" pitchFamily="2" charset="2"/>
              </a:rPr>
              <a:t>	</a:t>
            </a:r>
            <a:r>
              <a:rPr lang="tr-TR" dirty="0">
                <a:latin typeface="Courier New" panose="02070309020205020404" pitchFamily="49" charset="0"/>
                <a:cs typeface="Courier New" panose="02070309020205020404" pitchFamily="49" charset="0"/>
              </a:rPr>
              <a:t>props.put("mail.smtp.host", “</a:t>
            </a:r>
            <a:r>
              <a:rPr lang="en-GB" dirty="0">
                <a:latin typeface="Courier New" panose="02070309020205020404" pitchFamily="49" charset="0"/>
                <a:cs typeface="Courier New" panose="02070309020205020404" pitchFamily="49" charset="0"/>
              </a:rPr>
              <a:t>smtp.gmail.com</a:t>
            </a:r>
            <a:r>
              <a:rPr lang="tr-TR" dirty="0">
                <a:latin typeface="Courier New" panose="02070309020205020404" pitchFamily="49" charset="0"/>
                <a:cs typeface="Courier New" panose="02070309020205020404" pitchFamily="49" charset="0"/>
              </a:rPr>
              <a:t>");</a:t>
            </a:r>
          </a:p>
          <a:p>
            <a:pPr marL="0" indent="0">
              <a:buNone/>
            </a:pPr>
            <a:r>
              <a:rPr lang="en-GB" dirty="0">
                <a:latin typeface="Courier New" panose="02070309020205020404" pitchFamily="49" charset="0"/>
                <a:cs typeface="Courier New" panose="02070309020205020404" pitchFamily="49" charset="0"/>
              </a:rPr>
              <a:t>       </a:t>
            </a:r>
            <a:r>
              <a:rPr lang="tr-TR" dirty="0">
                <a:latin typeface="Courier New" panose="02070309020205020404" pitchFamily="49" charset="0"/>
                <a:cs typeface="Courier New" panose="02070309020205020404" pitchFamily="49" charset="0"/>
              </a:rPr>
              <a:t> props.put("mail.from", “</a:t>
            </a:r>
            <a:r>
              <a:rPr lang="en-GB" dirty="0">
                <a:latin typeface="Courier New" panose="02070309020205020404" pitchFamily="49" charset="0"/>
                <a:cs typeface="Courier New" panose="02070309020205020404" pitchFamily="49" charset="0"/>
              </a:rPr>
              <a:t>cse460ekin@gmail.com</a:t>
            </a:r>
            <a:r>
              <a:rPr lang="tr-TR" dirty="0">
                <a:latin typeface="Courier New" panose="02070309020205020404" pitchFamily="49" charset="0"/>
                <a:cs typeface="Courier New" panose="02070309020205020404" pitchFamily="49" charset="0"/>
              </a:rPr>
              <a:t>");</a:t>
            </a:r>
          </a:p>
          <a:p>
            <a:pPr marL="0" indent="0">
              <a:buNone/>
            </a:pPr>
            <a:r>
              <a:rPr lang="tr-TR" dirty="0">
                <a:latin typeface="Courier New" panose="02070309020205020404" pitchFamily="49" charset="0"/>
                <a:cs typeface="Courier New" panose="02070309020205020404" pitchFamily="49" charset="0"/>
              </a:rPr>
              <a:t>    </a:t>
            </a:r>
            <a:r>
              <a:rPr lang="en-GB" dirty="0">
                <a:latin typeface="Courier New" panose="02070309020205020404" pitchFamily="49" charset="0"/>
                <a:cs typeface="Courier New" panose="02070309020205020404" pitchFamily="49" charset="0"/>
              </a:rPr>
              <a:t>	</a:t>
            </a:r>
            <a:r>
              <a:rPr lang="tr-TR" dirty="0">
                <a:latin typeface="Courier New" panose="02070309020205020404" pitchFamily="49" charset="0"/>
                <a:cs typeface="Courier New" panose="02070309020205020404" pitchFamily="49" charset="0"/>
              </a:rPr>
              <a:t>Session session = Session.getInstance(props, null);</a:t>
            </a:r>
            <a:r>
              <a:rPr lang="en-GB" dirty="0">
                <a:latin typeface="Courier New" panose="02070309020205020404" pitchFamily="49" charset="0"/>
                <a:cs typeface="Courier New" panose="02070309020205020404" pitchFamily="49" charset="0"/>
              </a:rPr>
              <a:t> </a:t>
            </a:r>
            <a:r>
              <a:rPr lang="en-GB" dirty="0">
                <a:solidFill>
                  <a:srgbClr val="00B050"/>
                </a:solidFill>
                <a:latin typeface="Courier New" panose="02070309020205020404" pitchFamily="49" charset="0"/>
                <a:cs typeface="Courier New" panose="02070309020205020404" pitchFamily="49" charset="0"/>
              </a:rPr>
              <a:t>//we set the properties, and no authenticator.</a:t>
            </a:r>
            <a:endParaRPr lang="tr-TR" dirty="0">
              <a:solidFill>
                <a:srgbClr val="00B050"/>
              </a:solidFill>
              <a:latin typeface="Courier New" panose="02070309020205020404" pitchFamily="49" charset="0"/>
              <a:cs typeface="Courier New" panose="02070309020205020404" pitchFamily="49" charset="0"/>
            </a:endParaRPr>
          </a:p>
          <a:p>
            <a:pPr marL="0" indent="0">
              <a:buNone/>
            </a:pPr>
            <a:endParaRPr lang="tr-TR" dirty="0">
              <a:latin typeface="Courier New" panose="02070309020205020404" pitchFamily="49" charset="0"/>
              <a:cs typeface="Courier New" panose="02070309020205020404" pitchFamily="49" charset="0"/>
            </a:endParaRPr>
          </a:p>
          <a:p>
            <a:pPr marL="0" indent="0">
              <a:buNone/>
            </a:pPr>
            <a:r>
              <a:rPr lang="tr-TR" dirty="0">
                <a:latin typeface="Courier New" panose="02070309020205020404" pitchFamily="49" charset="0"/>
                <a:cs typeface="Courier New" panose="02070309020205020404" pitchFamily="49" charset="0"/>
              </a:rPr>
              <a:t>    try {</a:t>
            </a:r>
          </a:p>
          <a:p>
            <a:pPr marL="0" indent="0">
              <a:buNone/>
            </a:pPr>
            <a:r>
              <a:rPr lang="tr-TR" dirty="0">
                <a:latin typeface="Courier New" panose="02070309020205020404" pitchFamily="49" charset="0"/>
                <a:cs typeface="Courier New" panose="02070309020205020404" pitchFamily="49" charset="0"/>
              </a:rPr>
              <a:t>        </a:t>
            </a:r>
            <a:r>
              <a:rPr lang="tr-TR" b="1" dirty="0">
                <a:latin typeface="Courier New" panose="02070309020205020404" pitchFamily="49" charset="0"/>
                <a:cs typeface="Courier New" panose="02070309020205020404" pitchFamily="49" charset="0"/>
              </a:rPr>
              <a:t>MimeMessage</a:t>
            </a:r>
            <a:r>
              <a:rPr lang="tr-TR" dirty="0">
                <a:latin typeface="Courier New" panose="02070309020205020404" pitchFamily="49" charset="0"/>
                <a:cs typeface="Courier New" panose="02070309020205020404" pitchFamily="49" charset="0"/>
              </a:rPr>
              <a:t> msg = new MimeMessage(session);</a:t>
            </a:r>
          </a:p>
          <a:p>
            <a:pPr marL="0" indent="0">
              <a:buNone/>
            </a:pPr>
            <a:r>
              <a:rPr lang="tr-TR" dirty="0">
                <a:latin typeface="Courier New" panose="02070309020205020404" pitchFamily="49" charset="0"/>
                <a:cs typeface="Courier New" panose="02070309020205020404" pitchFamily="49" charset="0"/>
              </a:rPr>
              <a:t>        msg.setFrom();</a:t>
            </a:r>
          </a:p>
          <a:p>
            <a:pPr marL="0" indent="0">
              <a:buNone/>
            </a:pPr>
            <a:r>
              <a:rPr lang="tr-TR" dirty="0">
                <a:latin typeface="Courier New" panose="02070309020205020404" pitchFamily="49" charset="0"/>
                <a:cs typeface="Courier New" panose="02070309020205020404" pitchFamily="49" charset="0"/>
              </a:rPr>
              <a:t>        msg.setRecipients(Message.RecipientType.TO,"you@example.com");</a:t>
            </a:r>
          </a:p>
          <a:p>
            <a:pPr marL="0" indent="0">
              <a:buNone/>
            </a:pPr>
            <a:r>
              <a:rPr lang="tr-TR" dirty="0">
                <a:latin typeface="Courier New" panose="02070309020205020404" pitchFamily="49" charset="0"/>
                <a:cs typeface="Courier New" panose="02070309020205020404" pitchFamily="49" charset="0"/>
              </a:rPr>
              <a:t>        msg.setSubject("JavaMail hello world example");</a:t>
            </a:r>
          </a:p>
          <a:p>
            <a:pPr marL="0" indent="0">
              <a:buNone/>
            </a:pPr>
            <a:r>
              <a:rPr lang="tr-TR" dirty="0">
                <a:latin typeface="Courier New" panose="02070309020205020404" pitchFamily="49" charset="0"/>
                <a:cs typeface="Courier New" panose="02070309020205020404" pitchFamily="49" charset="0"/>
              </a:rPr>
              <a:t>        msg.setSentDate(new Date());</a:t>
            </a:r>
          </a:p>
          <a:p>
            <a:pPr marL="0" indent="0">
              <a:buNone/>
            </a:pPr>
            <a:r>
              <a:rPr lang="tr-TR" dirty="0">
                <a:latin typeface="Courier New" panose="02070309020205020404" pitchFamily="49" charset="0"/>
                <a:cs typeface="Courier New" panose="02070309020205020404" pitchFamily="49" charset="0"/>
              </a:rPr>
              <a:t>        msg.setText("Hello, world!\n");</a:t>
            </a:r>
          </a:p>
          <a:p>
            <a:pPr marL="0" indent="0">
              <a:buNone/>
            </a:pPr>
            <a:r>
              <a:rPr lang="tr-TR" dirty="0">
                <a:latin typeface="Courier New" panose="02070309020205020404" pitchFamily="49" charset="0"/>
                <a:cs typeface="Courier New" panose="02070309020205020404" pitchFamily="49" charset="0"/>
              </a:rPr>
              <a:t>        </a:t>
            </a:r>
            <a:r>
              <a:rPr lang="tr-TR" b="1" dirty="0">
                <a:latin typeface="Courier New" panose="02070309020205020404" pitchFamily="49" charset="0"/>
                <a:cs typeface="Courier New" panose="02070309020205020404" pitchFamily="49" charset="0"/>
              </a:rPr>
              <a:t>Transport</a:t>
            </a:r>
            <a:r>
              <a:rPr lang="tr-TR" dirty="0">
                <a:latin typeface="Courier New" panose="02070309020205020404" pitchFamily="49" charset="0"/>
                <a:cs typeface="Courier New" panose="02070309020205020404" pitchFamily="49" charset="0"/>
              </a:rPr>
              <a:t>.send(msg);</a:t>
            </a:r>
          </a:p>
          <a:p>
            <a:pPr marL="0" indent="0">
              <a:buNone/>
            </a:pPr>
            <a:r>
              <a:rPr lang="tr-TR" dirty="0">
                <a:latin typeface="Courier New" panose="02070309020205020404" pitchFamily="49" charset="0"/>
                <a:cs typeface="Courier New" panose="02070309020205020404" pitchFamily="49" charset="0"/>
              </a:rPr>
              <a:t>    } catch (MessagingException mex) {</a:t>
            </a:r>
          </a:p>
          <a:p>
            <a:pPr marL="0" indent="0">
              <a:buNone/>
            </a:pPr>
            <a:r>
              <a:rPr lang="tr-TR" dirty="0">
                <a:latin typeface="Courier New" panose="02070309020205020404" pitchFamily="49" charset="0"/>
                <a:cs typeface="Courier New" panose="02070309020205020404" pitchFamily="49" charset="0"/>
              </a:rPr>
              <a:t>        System.out.println("send failed, exception: " + mex);</a:t>
            </a:r>
          </a:p>
          <a:p>
            <a:pPr marL="0" indent="0">
              <a:buNone/>
            </a:pPr>
            <a:r>
              <a:rPr lang="tr-TR"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3521908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MimeMessage</a:t>
            </a:r>
            <a:endParaRPr lang="tr-TR" dirty="0"/>
          </a:p>
        </p:txBody>
      </p:sp>
      <p:sp>
        <p:nvSpPr>
          <p:cNvPr id="3" name="Content Placeholder 2"/>
          <p:cNvSpPr>
            <a:spLocks noGrp="1"/>
          </p:cNvSpPr>
          <p:nvPr>
            <p:ph idx="1"/>
          </p:nvPr>
        </p:nvSpPr>
        <p:spPr>
          <a:xfrm>
            <a:off x="457200" y="1143000"/>
            <a:ext cx="8229600" cy="5379392"/>
          </a:xfrm>
        </p:spPr>
        <p:txBody>
          <a:bodyPr>
            <a:normAutofit fontScale="62500" lnSpcReduction="20000"/>
          </a:bodyPr>
          <a:lstStyle/>
          <a:p>
            <a:r>
              <a:rPr lang="en-US" b="1" dirty="0"/>
              <a:t>Multipurpose Internet Mail Extensions</a:t>
            </a:r>
            <a:r>
              <a:rPr lang="en-US" dirty="0"/>
              <a:t> (</a:t>
            </a:r>
            <a:r>
              <a:rPr lang="en-US" b="1" dirty="0"/>
              <a:t>MIME</a:t>
            </a:r>
            <a:r>
              <a:rPr lang="en-US" dirty="0"/>
              <a:t>) is an Internet standard that extends the format of email to support:</a:t>
            </a:r>
          </a:p>
          <a:p>
            <a:pPr lvl="1"/>
            <a:r>
              <a:rPr lang="en-US" dirty="0"/>
              <a:t>Text in character sets other than ASCII</a:t>
            </a:r>
          </a:p>
          <a:p>
            <a:pPr lvl="1"/>
            <a:r>
              <a:rPr lang="en-US" dirty="0"/>
              <a:t>Non-text attachments</a:t>
            </a:r>
          </a:p>
          <a:p>
            <a:pPr lvl="1"/>
            <a:r>
              <a:rPr lang="en-US" dirty="0"/>
              <a:t>Message bodies with multiple parts</a:t>
            </a:r>
          </a:p>
          <a:p>
            <a:pPr lvl="1"/>
            <a:r>
              <a:rPr lang="en-US" dirty="0"/>
              <a:t>Header information in non-ASCII character sets</a:t>
            </a:r>
          </a:p>
          <a:p>
            <a:r>
              <a:rPr lang="en-US" dirty="0"/>
              <a:t>Although MIME was designed mainly for SMTP protocol, its use today has grown beyond describing the content of email and now often includes descriptions of content type in general, including for the web (see Internet media type) and as a storage for rich content in some commercial products </a:t>
            </a:r>
          </a:p>
          <a:p>
            <a:r>
              <a:rPr lang="en-US" dirty="0"/>
              <a:t>Virtually all human-written Internet email and a fairly large proportion of automated email is transmitted via SMTP in MIME format. Internet email is so closely associated with the SMTP and MIME standards that it is sometimes called </a:t>
            </a:r>
            <a:r>
              <a:rPr lang="en-US" b="1" dirty="0"/>
              <a:t>SMTP/MIME</a:t>
            </a:r>
            <a:r>
              <a:rPr lang="en-US" dirty="0"/>
              <a:t> email.</a:t>
            </a:r>
          </a:p>
          <a:p>
            <a:r>
              <a:rPr lang="en-US" dirty="0"/>
              <a:t>The content types defined by MIME standards are also of importance outside of email, such as in communication protocols like HTTP for the World Wide Web. HTTP requires that data be transmitted in the context of email-like messages, although the data most often is not actually email.</a:t>
            </a:r>
          </a:p>
          <a:p>
            <a:endParaRPr lang="tr-TR" dirty="0"/>
          </a:p>
        </p:txBody>
      </p:sp>
      <p:sp>
        <p:nvSpPr>
          <p:cNvPr id="4" name="TextBox 3"/>
          <p:cNvSpPr txBox="1"/>
          <p:nvPr/>
        </p:nvSpPr>
        <p:spPr>
          <a:xfrm>
            <a:off x="76200" y="6522392"/>
            <a:ext cx="901209" cy="276999"/>
          </a:xfrm>
          <a:prstGeom prst="rect">
            <a:avLst/>
          </a:prstGeom>
          <a:noFill/>
        </p:spPr>
        <p:txBody>
          <a:bodyPr wrap="none" rtlCol="0">
            <a:spAutoFit/>
          </a:bodyPr>
          <a:lstStyle/>
          <a:p>
            <a:r>
              <a:rPr lang="en-GB" sz="1200" dirty="0"/>
              <a:t>[Wikipedia]</a:t>
            </a:r>
            <a:endParaRPr lang="tr-TR" sz="1200" dirty="0"/>
          </a:p>
        </p:txBody>
      </p:sp>
    </p:spTree>
    <p:extLst>
      <p:ext uri="{BB962C8B-B14F-4D97-AF65-F5344CB8AC3E}">
        <p14:creationId xmlns:p14="http://schemas.microsoft.com/office/powerpoint/2010/main" val="17434822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r>
              <a:rPr lang="en-US" dirty="0"/>
              <a:t>This class represents a MIME style email message. It implements the Message abstract class and the </a:t>
            </a:r>
            <a:r>
              <a:rPr lang="en-US" dirty="0" err="1"/>
              <a:t>MimePart</a:t>
            </a:r>
            <a:r>
              <a:rPr lang="en-US" dirty="0"/>
              <a:t> interface.</a:t>
            </a:r>
          </a:p>
          <a:p>
            <a:r>
              <a:rPr lang="en-US" dirty="0"/>
              <a:t>Clients wanting to create new MIME style messages will instantiate an empty </a:t>
            </a:r>
            <a:r>
              <a:rPr lang="en-US" dirty="0" err="1"/>
              <a:t>MimeMessage</a:t>
            </a:r>
            <a:r>
              <a:rPr lang="en-US" dirty="0"/>
              <a:t> object and then fill it with appropriate attributes and content. </a:t>
            </a:r>
            <a:endParaRPr lang="tr-TR" dirty="0"/>
          </a:p>
        </p:txBody>
      </p:sp>
    </p:spTree>
    <p:extLst>
      <p:ext uri="{BB962C8B-B14F-4D97-AF65-F5344CB8AC3E}">
        <p14:creationId xmlns:p14="http://schemas.microsoft.com/office/powerpoint/2010/main" val="8213962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 Summary</a:t>
            </a:r>
            <a:endParaRPr lang="tr-TR" dirty="0"/>
          </a:p>
        </p:txBody>
      </p:sp>
      <p:graphicFrame>
        <p:nvGraphicFramePr>
          <p:cNvPr id="4" name="Content Placeholder 3"/>
          <p:cNvGraphicFramePr>
            <a:graphicFrameLocks noGrp="1"/>
          </p:cNvGraphicFramePr>
          <p:nvPr>
            <p:ph idx="1"/>
          </p:nvPr>
        </p:nvGraphicFramePr>
        <p:xfrm>
          <a:off x="381000" y="1219200"/>
          <a:ext cx="8229600" cy="478282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6400800">
                  <a:extLst>
                    <a:ext uri="{9D8B030D-6E8A-4147-A177-3AD203B41FA5}">
                      <a16:colId xmlns:a16="http://schemas.microsoft.com/office/drawing/2014/main" val="20001"/>
                    </a:ext>
                  </a:extLst>
                </a:gridCol>
              </a:tblGrid>
              <a:tr h="370840">
                <a:tc>
                  <a:txBody>
                    <a:bodyPr/>
                    <a:lstStyle/>
                    <a:p>
                      <a:r>
                        <a:rPr lang="en-GB" dirty="0"/>
                        <a:t>Return type</a:t>
                      </a:r>
                      <a:endParaRPr lang="tr-TR" dirty="0"/>
                    </a:p>
                  </a:txBody>
                  <a:tcPr/>
                </a:tc>
                <a:tc>
                  <a:txBody>
                    <a:bodyPr/>
                    <a:lstStyle/>
                    <a:p>
                      <a:r>
                        <a:rPr lang="en-GB" dirty="0" err="1"/>
                        <a:t>Decsription</a:t>
                      </a:r>
                      <a:endParaRPr lang="tr-TR" dirty="0"/>
                    </a:p>
                  </a:txBody>
                  <a:tcPr/>
                </a:tc>
                <a:extLst>
                  <a:ext uri="{0D108BD9-81ED-4DB2-BD59-A6C34878D82A}">
                    <a16:rowId xmlns:a16="http://schemas.microsoft.com/office/drawing/2014/main" val="10000"/>
                  </a:ext>
                </a:extLst>
              </a:tr>
              <a:tr h="370840">
                <a:tc>
                  <a:txBody>
                    <a:bodyPr/>
                    <a:lstStyle/>
                    <a:p>
                      <a:r>
                        <a:rPr lang="tr-TR" sz="1800" dirty="0"/>
                        <a:t>void</a:t>
                      </a:r>
                      <a:endParaRPr lang="tr-T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err="1">
                          <a:hlinkClick r:id="rId2"/>
                        </a:rPr>
                        <a:t>addFrom</a:t>
                      </a:r>
                      <a:r>
                        <a:rPr lang="en-US" sz="1800" dirty="0"/>
                        <a:t>(</a:t>
                      </a:r>
                      <a:r>
                        <a:rPr lang="en-US" sz="1800" dirty="0">
                          <a:hlinkClick r:id="rId3" tooltip="class in javax.mail"/>
                        </a:rPr>
                        <a:t>Address</a:t>
                      </a:r>
                      <a:r>
                        <a:rPr lang="en-US" sz="1800" dirty="0"/>
                        <a:t>[] addresses) Add the specified addresses to the existing "From" field.</a:t>
                      </a:r>
                    </a:p>
                  </a:txBody>
                  <a:tcPr/>
                </a:tc>
                <a:extLst>
                  <a:ext uri="{0D108BD9-81ED-4DB2-BD59-A6C34878D82A}">
                    <a16:rowId xmlns:a16="http://schemas.microsoft.com/office/drawing/2014/main" val="10001"/>
                  </a:ext>
                </a:extLst>
              </a:tr>
              <a:tr h="370840">
                <a:tc>
                  <a:txBody>
                    <a:bodyPr/>
                    <a:lstStyle/>
                    <a:p>
                      <a:r>
                        <a:rPr lang="tr-TR" sz="1800" dirty="0"/>
                        <a:t>void</a:t>
                      </a:r>
                      <a:endParaRPr lang="tr-T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err="1">
                          <a:hlinkClick r:id="rId4"/>
                        </a:rPr>
                        <a:t>addHeader</a:t>
                      </a:r>
                      <a:r>
                        <a:rPr lang="en-US" sz="1800" dirty="0"/>
                        <a:t>(</a:t>
                      </a:r>
                      <a:r>
                        <a:rPr lang="en-US" sz="1800" dirty="0">
                          <a:hlinkClick r:id="rId5" tooltip="class or interface in java.lang"/>
                        </a:rPr>
                        <a:t>String</a:t>
                      </a:r>
                      <a:r>
                        <a:rPr lang="en-US" sz="1800" dirty="0"/>
                        <a:t> name, </a:t>
                      </a:r>
                      <a:r>
                        <a:rPr lang="en-US" sz="1800" dirty="0">
                          <a:hlinkClick r:id="rId5" tooltip="class or interface in java.lang"/>
                        </a:rPr>
                        <a:t>String</a:t>
                      </a:r>
                      <a:r>
                        <a:rPr lang="en-US" sz="1800" dirty="0"/>
                        <a:t> value) Add this value to the existing values for this </a:t>
                      </a:r>
                      <a:r>
                        <a:rPr lang="en-US" sz="1800" dirty="0" err="1"/>
                        <a:t>header_name</a:t>
                      </a:r>
                      <a:r>
                        <a:rPr lang="en-US" sz="1800" dirty="0"/>
                        <a:t>.</a:t>
                      </a:r>
                    </a:p>
                  </a:txBody>
                  <a:tcPr/>
                </a:tc>
                <a:extLst>
                  <a:ext uri="{0D108BD9-81ED-4DB2-BD59-A6C34878D82A}">
                    <a16:rowId xmlns:a16="http://schemas.microsoft.com/office/drawing/2014/main" val="10002"/>
                  </a:ext>
                </a:extLst>
              </a:tr>
              <a:tr h="370840">
                <a:tc>
                  <a:txBody>
                    <a:bodyPr/>
                    <a:lstStyle/>
                    <a:p>
                      <a:r>
                        <a:rPr lang="tr-TR" sz="1800" dirty="0"/>
                        <a:t>void</a:t>
                      </a:r>
                      <a:endParaRPr lang="tr-T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err="1">
                          <a:hlinkClick r:id="rId6"/>
                        </a:rPr>
                        <a:t>addRecipients</a:t>
                      </a:r>
                      <a:r>
                        <a:rPr lang="en-US" sz="1800" dirty="0"/>
                        <a:t>(</a:t>
                      </a:r>
                      <a:r>
                        <a:rPr lang="en-US" sz="1800" dirty="0" err="1">
                          <a:hlinkClick r:id="rId7" tooltip="class in javax.mail"/>
                        </a:rPr>
                        <a:t>Message.RecipientType</a:t>
                      </a:r>
                      <a:r>
                        <a:rPr lang="en-US" sz="1800" dirty="0"/>
                        <a:t> type, </a:t>
                      </a:r>
                      <a:r>
                        <a:rPr lang="en-US" sz="1800" dirty="0">
                          <a:hlinkClick r:id="rId3" tooltip="class in javax.mail"/>
                        </a:rPr>
                        <a:t>Address</a:t>
                      </a:r>
                      <a:r>
                        <a:rPr lang="en-US" sz="1800" dirty="0"/>
                        <a:t>[] addresses) Add the given addresses to the specified recipient type.</a:t>
                      </a:r>
                    </a:p>
                  </a:txBody>
                  <a:tcPr/>
                </a:tc>
                <a:extLst>
                  <a:ext uri="{0D108BD9-81ED-4DB2-BD59-A6C34878D82A}">
                    <a16:rowId xmlns:a16="http://schemas.microsoft.com/office/drawing/2014/main" val="10003"/>
                  </a:ext>
                </a:extLst>
              </a:tr>
              <a:tr h="370840">
                <a:tc>
                  <a:txBody>
                    <a:bodyPr/>
                    <a:lstStyle/>
                    <a:p>
                      <a:r>
                        <a:rPr lang="tr-TR" sz="1800" dirty="0"/>
                        <a:t>void</a:t>
                      </a:r>
                      <a:endParaRPr lang="tr-T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err="1">
                          <a:hlinkClick r:id="rId8"/>
                        </a:rPr>
                        <a:t>addRecipients</a:t>
                      </a:r>
                      <a:r>
                        <a:rPr lang="en-US" sz="1800" dirty="0"/>
                        <a:t>(</a:t>
                      </a:r>
                      <a:r>
                        <a:rPr lang="en-US" sz="1800" dirty="0" err="1">
                          <a:hlinkClick r:id="rId7" tooltip="class in javax.mail"/>
                        </a:rPr>
                        <a:t>Message.RecipientType</a:t>
                      </a:r>
                      <a:r>
                        <a:rPr lang="en-US" sz="1800" dirty="0"/>
                        <a:t> type, </a:t>
                      </a:r>
                      <a:r>
                        <a:rPr lang="en-US" sz="1800" dirty="0">
                          <a:hlinkClick r:id="rId5" tooltip="class or interface in java.lang"/>
                        </a:rPr>
                        <a:t>String</a:t>
                      </a:r>
                      <a:r>
                        <a:rPr lang="en-US" sz="1800" dirty="0"/>
                        <a:t> addresses) Add the given addresses to the specified recipient type.</a:t>
                      </a:r>
                    </a:p>
                  </a:txBody>
                  <a:tcPr/>
                </a:tc>
                <a:extLst>
                  <a:ext uri="{0D108BD9-81ED-4DB2-BD59-A6C34878D82A}">
                    <a16:rowId xmlns:a16="http://schemas.microsoft.com/office/drawing/2014/main" val="10004"/>
                  </a:ext>
                </a:extLst>
              </a:tr>
              <a:tr h="370840">
                <a:tc>
                  <a:txBody>
                    <a:bodyPr/>
                    <a:lstStyle/>
                    <a:p>
                      <a:r>
                        <a:rPr lang="tr-TR" dirty="0">
                          <a:hlinkClick r:id="rId9" tooltip="class in javax.mail"/>
                        </a:rPr>
                        <a:t>Message</a:t>
                      </a:r>
                      <a:endParaRPr lang="tr-T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hlinkClick r:id="rId10"/>
                        </a:rPr>
                        <a:t>reply</a:t>
                      </a:r>
                      <a:r>
                        <a:rPr lang="en-US" dirty="0"/>
                        <a:t>(</a:t>
                      </a:r>
                      <a:r>
                        <a:rPr lang="en-US" dirty="0" err="1"/>
                        <a:t>boolean</a:t>
                      </a:r>
                      <a:r>
                        <a:rPr lang="en-US" dirty="0"/>
                        <a:t> </a:t>
                      </a:r>
                      <a:r>
                        <a:rPr lang="en-US" dirty="0" err="1"/>
                        <a:t>replyToAll</a:t>
                      </a:r>
                      <a:r>
                        <a:rPr lang="en-US" dirty="0"/>
                        <a:t>) Get a new Message suitable for a reply to this message.</a:t>
                      </a:r>
                    </a:p>
                  </a:txBody>
                  <a:tcPr/>
                </a:tc>
                <a:extLst>
                  <a:ext uri="{0D108BD9-81ED-4DB2-BD59-A6C34878D82A}">
                    <a16:rowId xmlns:a16="http://schemas.microsoft.com/office/drawing/2014/main" val="10005"/>
                  </a:ext>
                </a:extLst>
              </a:tr>
              <a:tr h="370840">
                <a:tc>
                  <a:txBody>
                    <a:bodyPr/>
                    <a:lstStyle/>
                    <a:p>
                      <a:r>
                        <a:rPr lang="en-GB" dirty="0"/>
                        <a:t>void</a:t>
                      </a:r>
                      <a:endParaRPr lang="tr-TR" dirty="0"/>
                    </a:p>
                  </a:txBody>
                  <a:tcPr/>
                </a:tc>
                <a:tc>
                  <a:txBody>
                    <a:bodyPr/>
                    <a:lstStyle/>
                    <a:p>
                      <a:r>
                        <a:rPr lang="en-US" b="1" dirty="0" err="1">
                          <a:hlinkClick r:id="rId11"/>
                        </a:rPr>
                        <a:t>setContent</a:t>
                      </a:r>
                      <a:r>
                        <a:rPr lang="en-US" dirty="0"/>
                        <a:t>(</a:t>
                      </a:r>
                      <a:r>
                        <a:rPr lang="en-US" dirty="0">
                          <a:hlinkClick r:id="rId12" tooltip="class in javax.mail"/>
                        </a:rPr>
                        <a:t>Multipart</a:t>
                      </a:r>
                      <a:r>
                        <a:rPr lang="en-US" dirty="0"/>
                        <a:t> </a:t>
                      </a:r>
                      <a:r>
                        <a:rPr lang="en-US" dirty="0" err="1"/>
                        <a:t>mp</a:t>
                      </a:r>
                      <a:r>
                        <a:rPr lang="en-US" dirty="0"/>
                        <a:t>) This method sets the Message's content to a Multipart object.</a:t>
                      </a:r>
                    </a:p>
                  </a:txBody>
                  <a:tcPr marL="28575" marR="28575" marT="28575" marB="28575" anchor="ctr"/>
                </a:tc>
                <a:extLst>
                  <a:ext uri="{0D108BD9-81ED-4DB2-BD59-A6C34878D82A}">
                    <a16:rowId xmlns:a16="http://schemas.microsoft.com/office/drawing/2014/main" val="10006"/>
                  </a:ext>
                </a:extLst>
              </a:tr>
              <a:tr h="370840">
                <a:tc>
                  <a:txBody>
                    <a:bodyPr/>
                    <a:lstStyle/>
                    <a:p>
                      <a:r>
                        <a:rPr lang="en-GB" dirty="0"/>
                        <a:t>void</a:t>
                      </a:r>
                      <a:endParaRPr lang="tr-TR" dirty="0"/>
                    </a:p>
                  </a:txBody>
                  <a:tcPr/>
                </a:tc>
                <a:tc>
                  <a:txBody>
                    <a:bodyPr/>
                    <a:lstStyle/>
                    <a:p>
                      <a:r>
                        <a:rPr lang="en-US" b="1" dirty="0" err="1">
                          <a:hlinkClick r:id="rId13"/>
                        </a:rPr>
                        <a:t>setContent</a:t>
                      </a:r>
                      <a:r>
                        <a:rPr lang="en-US" dirty="0"/>
                        <a:t>(</a:t>
                      </a:r>
                      <a:r>
                        <a:rPr lang="en-US" dirty="0">
                          <a:hlinkClick r:id="rId14" tooltip="class or interface in java.lang"/>
                        </a:rPr>
                        <a:t>Object</a:t>
                      </a:r>
                      <a:r>
                        <a:rPr lang="en-US" dirty="0"/>
                        <a:t> o, </a:t>
                      </a:r>
                      <a:r>
                        <a:rPr lang="en-US" dirty="0">
                          <a:hlinkClick r:id="rId5" tooltip="class or interface in java.lang"/>
                        </a:rPr>
                        <a:t>String</a:t>
                      </a:r>
                      <a:r>
                        <a:rPr lang="en-US" dirty="0"/>
                        <a:t> type) A convenience method for setting this Message's content.</a:t>
                      </a:r>
                    </a:p>
                  </a:txBody>
                  <a:tcPr marL="28575" marR="28575" marT="28575" marB="28575" anchor="ctr"/>
                </a:tc>
                <a:extLst>
                  <a:ext uri="{0D108BD9-81ED-4DB2-BD59-A6C34878D82A}">
                    <a16:rowId xmlns:a16="http://schemas.microsoft.com/office/drawing/2014/main" val="10007"/>
                  </a:ext>
                </a:extLst>
              </a:tr>
            </a:tbl>
          </a:graphicData>
        </a:graphic>
      </p:graphicFrame>
      <p:sp>
        <p:nvSpPr>
          <p:cNvPr id="7" name="TextBox 6"/>
          <p:cNvSpPr txBox="1"/>
          <p:nvPr/>
        </p:nvSpPr>
        <p:spPr>
          <a:xfrm>
            <a:off x="457200" y="6248400"/>
            <a:ext cx="2900281" cy="369332"/>
          </a:xfrm>
          <a:prstGeom prst="rect">
            <a:avLst/>
          </a:prstGeom>
          <a:noFill/>
        </p:spPr>
        <p:txBody>
          <a:bodyPr wrap="none" rtlCol="0">
            <a:spAutoFit/>
          </a:bodyPr>
          <a:lstStyle/>
          <a:p>
            <a:r>
              <a:rPr lang="en-GB" dirty="0"/>
              <a:t>Now lets go back to the code</a:t>
            </a:r>
            <a:endParaRPr lang="tr-TR" dirty="0"/>
          </a:p>
        </p:txBody>
      </p:sp>
    </p:spTree>
    <p:extLst>
      <p:ext uri="{BB962C8B-B14F-4D97-AF65-F5344CB8AC3E}">
        <p14:creationId xmlns:p14="http://schemas.microsoft.com/office/powerpoint/2010/main" val="374786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Preparation</a:t>
            </a:r>
            <a:endParaRPr lang="tr-TR" dirty="0"/>
          </a:p>
        </p:txBody>
      </p:sp>
      <p:sp>
        <p:nvSpPr>
          <p:cNvPr id="3" name="Content Placeholder 2"/>
          <p:cNvSpPr>
            <a:spLocks noGrp="1"/>
          </p:cNvSpPr>
          <p:nvPr>
            <p:ph idx="1"/>
          </p:nvPr>
        </p:nvSpPr>
        <p:spPr>
          <a:xfrm>
            <a:off x="0" y="1600200"/>
            <a:ext cx="8686800" cy="4525963"/>
          </a:xfrm>
        </p:spPr>
        <p:txBody>
          <a:bodyPr>
            <a:normAutofit fontScale="47500" lnSpcReduction="20000"/>
          </a:bodyPr>
          <a:lstStyle/>
          <a:p>
            <a:pPr marL="0" indent="0">
              <a:buNone/>
            </a:pPr>
            <a:r>
              <a:rPr lang="tr-TR" dirty="0">
                <a:latin typeface="Courier New" panose="02070309020205020404" pitchFamily="49" charset="0"/>
                <a:cs typeface="Courier New" panose="02070309020205020404" pitchFamily="49" charset="0"/>
              </a:rPr>
              <a:t>Properties props = new Properties();</a:t>
            </a:r>
          </a:p>
          <a:p>
            <a:pPr marL="0" indent="0">
              <a:buNone/>
            </a:pPr>
            <a:r>
              <a:rPr lang="en-GB" dirty="0">
                <a:latin typeface="Courier New" panose="02070309020205020404" pitchFamily="49" charset="0"/>
                <a:cs typeface="Courier New" panose="02070309020205020404" pitchFamily="49" charset="0"/>
                <a:sym typeface="Wingdings" panose="05000000000000000000" pitchFamily="2" charset="2"/>
              </a:rPr>
              <a:t>	</a:t>
            </a:r>
            <a:r>
              <a:rPr lang="tr-TR" dirty="0">
                <a:latin typeface="Courier New" panose="02070309020205020404" pitchFamily="49" charset="0"/>
                <a:cs typeface="Courier New" panose="02070309020205020404" pitchFamily="49" charset="0"/>
              </a:rPr>
              <a:t>props.put("mail.smtp.host", “</a:t>
            </a:r>
            <a:r>
              <a:rPr lang="en-GB" dirty="0">
                <a:latin typeface="Courier New" panose="02070309020205020404" pitchFamily="49" charset="0"/>
                <a:cs typeface="Courier New" panose="02070309020205020404" pitchFamily="49" charset="0"/>
              </a:rPr>
              <a:t>smtp.gmail.com</a:t>
            </a:r>
            <a:r>
              <a:rPr lang="tr-TR" dirty="0">
                <a:latin typeface="Courier New" panose="02070309020205020404" pitchFamily="49" charset="0"/>
                <a:cs typeface="Courier New" panose="02070309020205020404" pitchFamily="49" charset="0"/>
              </a:rPr>
              <a:t>");</a:t>
            </a:r>
          </a:p>
          <a:p>
            <a:pPr marL="0" indent="0">
              <a:buNone/>
            </a:pPr>
            <a:r>
              <a:rPr lang="en-GB" dirty="0">
                <a:latin typeface="Courier New" panose="02070309020205020404" pitchFamily="49" charset="0"/>
                <a:cs typeface="Courier New" panose="02070309020205020404" pitchFamily="49" charset="0"/>
              </a:rPr>
              <a:t>       </a:t>
            </a:r>
            <a:r>
              <a:rPr lang="tr-TR" dirty="0">
                <a:latin typeface="Courier New" panose="02070309020205020404" pitchFamily="49" charset="0"/>
                <a:cs typeface="Courier New" panose="02070309020205020404" pitchFamily="49" charset="0"/>
              </a:rPr>
              <a:t> props.put("mail.from", “</a:t>
            </a:r>
            <a:r>
              <a:rPr lang="en-GB" dirty="0">
                <a:latin typeface="Courier New" panose="02070309020205020404" pitchFamily="49" charset="0"/>
                <a:cs typeface="Courier New" panose="02070309020205020404" pitchFamily="49" charset="0"/>
              </a:rPr>
              <a:t>cse460ekin@gmail.com</a:t>
            </a:r>
            <a:r>
              <a:rPr lang="tr-TR" dirty="0">
                <a:latin typeface="Courier New" panose="02070309020205020404" pitchFamily="49" charset="0"/>
                <a:cs typeface="Courier New" panose="02070309020205020404" pitchFamily="49" charset="0"/>
              </a:rPr>
              <a:t>");</a:t>
            </a:r>
          </a:p>
          <a:p>
            <a:pPr marL="0" indent="0">
              <a:buNone/>
            </a:pPr>
            <a:r>
              <a:rPr lang="tr-TR" dirty="0">
                <a:latin typeface="Courier New" panose="02070309020205020404" pitchFamily="49" charset="0"/>
                <a:cs typeface="Courier New" panose="02070309020205020404" pitchFamily="49" charset="0"/>
              </a:rPr>
              <a:t>    </a:t>
            </a:r>
            <a:r>
              <a:rPr lang="en-GB" dirty="0">
                <a:latin typeface="Courier New" panose="02070309020205020404" pitchFamily="49" charset="0"/>
                <a:cs typeface="Courier New" panose="02070309020205020404" pitchFamily="49" charset="0"/>
              </a:rPr>
              <a:t>	</a:t>
            </a:r>
            <a:r>
              <a:rPr lang="tr-TR" dirty="0">
                <a:latin typeface="Courier New" panose="02070309020205020404" pitchFamily="49" charset="0"/>
                <a:cs typeface="Courier New" panose="02070309020205020404" pitchFamily="49" charset="0"/>
              </a:rPr>
              <a:t>Session session = Session.getInstance(props, null);</a:t>
            </a:r>
            <a:r>
              <a:rPr lang="en-GB" dirty="0">
                <a:latin typeface="Courier New" panose="02070309020205020404" pitchFamily="49" charset="0"/>
                <a:cs typeface="Courier New" panose="02070309020205020404" pitchFamily="49" charset="0"/>
              </a:rPr>
              <a:t> </a:t>
            </a:r>
            <a:r>
              <a:rPr lang="en-GB" dirty="0">
                <a:solidFill>
                  <a:srgbClr val="00B050"/>
                </a:solidFill>
                <a:latin typeface="Courier New" panose="02070309020205020404" pitchFamily="49" charset="0"/>
                <a:cs typeface="Courier New" panose="02070309020205020404" pitchFamily="49" charset="0"/>
              </a:rPr>
              <a:t>//we set the properties, and no authenticator.</a:t>
            </a:r>
            <a:endParaRPr lang="tr-TR" dirty="0">
              <a:solidFill>
                <a:srgbClr val="00B050"/>
              </a:solidFill>
              <a:latin typeface="Courier New" panose="02070309020205020404" pitchFamily="49" charset="0"/>
              <a:cs typeface="Courier New" panose="02070309020205020404" pitchFamily="49" charset="0"/>
            </a:endParaRPr>
          </a:p>
          <a:p>
            <a:pPr marL="0" indent="0">
              <a:buNone/>
            </a:pPr>
            <a:endParaRPr lang="tr-TR" dirty="0">
              <a:latin typeface="Courier New" panose="02070309020205020404" pitchFamily="49" charset="0"/>
              <a:cs typeface="Courier New" panose="02070309020205020404" pitchFamily="49" charset="0"/>
            </a:endParaRPr>
          </a:p>
          <a:p>
            <a:pPr marL="0" indent="0">
              <a:buNone/>
            </a:pPr>
            <a:r>
              <a:rPr lang="tr-TR" dirty="0">
                <a:latin typeface="Courier New" panose="02070309020205020404" pitchFamily="49" charset="0"/>
                <a:cs typeface="Courier New" panose="02070309020205020404" pitchFamily="49" charset="0"/>
              </a:rPr>
              <a:t>    try {</a:t>
            </a:r>
          </a:p>
          <a:p>
            <a:pPr marL="0" indent="0">
              <a:buNone/>
            </a:pPr>
            <a:r>
              <a:rPr lang="tr-TR" dirty="0">
                <a:latin typeface="Courier New" panose="02070309020205020404" pitchFamily="49" charset="0"/>
                <a:cs typeface="Courier New" panose="02070309020205020404" pitchFamily="49" charset="0"/>
              </a:rPr>
              <a:t>        MimeMessage msg = new MimeMessage(session);</a:t>
            </a:r>
          </a:p>
          <a:p>
            <a:pPr marL="0" indent="0">
              <a:buNone/>
            </a:pPr>
            <a:r>
              <a:rPr lang="tr-TR" dirty="0">
                <a:latin typeface="Courier New" panose="02070309020205020404" pitchFamily="49" charset="0"/>
                <a:cs typeface="Courier New" panose="02070309020205020404" pitchFamily="49" charset="0"/>
              </a:rPr>
              <a:t>        msg.setFrom();</a:t>
            </a:r>
            <a:r>
              <a:rPr lang="en-GB" dirty="0">
                <a:latin typeface="Courier New" panose="02070309020205020404" pitchFamily="49" charset="0"/>
                <a:cs typeface="Courier New" panose="02070309020205020404" pitchFamily="49" charset="0"/>
              </a:rPr>
              <a:t> </a:t>
            </a:r>
            <a:r>
              <a:rPr lang="en-GB" dirty="0">
                <a:solidFill>
                  <a:srgbClr val="00B050"/>
                </a:solidFill>
                <a:latin typeface="Courier New" panose="02070309020205020404" pitchFamily="49" charset="0"/>
                <a:cs typeface="Courier New" panose="02070309020205020404" pitchFamily="49" charset="0"/>
              </a:rPr>
              <a:t>//from is empty</a:t>
            </a:r>
            <a:endParaRPr lang="tr-TR" dirty="0">
              <a:solidFill>
                <a:srgbClr val="00B050"/>
              </a:solidFill>
              <a:latin typeface="Courier New" panose="02070309020205020404" pitchFamily="49" charset="0"/>
              <a:cs typeface="Courier New" panose="02070309020205020404" pitchFamily="49" charset="0"/>
            </a:endParaRPr>
          </a:p>
          <a:p>
            <a:pPr marL="0" indent="0">
              <a:buNone/>
            </a:pPr>
            <a:r>
              <a:rPr lang="tr-TR" dirty="0">
                <a:latin typeface="Courier New" panose="02070309020205020404" pitchFamily="49" charset="0"/>
                <a:cs typeface="Courier New" panose="02070309020205020404" pitchFamily="49" charset="0"/>
              </a:rPr>
              <a:t>        </a:t>
            </a:r>
            <a:r>
              <a:rPr lang="tr-TR" dirty="0">
                <a:solidFill>
                  <a:srgbClr val="00B050"/>
                </a:solidFill>
                <a:latin typeface="Courier New" panose="02070309020205020404" pitchFamily="49" charset="0"/>
                <a:cs typeface="Courier New" panose="02070309020205020404" pitchFamily="49" charset="0"/>
              </a:rPr>
              <a:t>msg.setRecipients(Message.RecipientType.TO,"you@example.com");</a:t>
            </a:r>
            <a:r>
              <a:rPr lang="en-GB" dirty="0">
                <a:solidFill>
                  <a:srgbClr val="00B050"/>
                </a:solidFill>
                <a:latin typeface="Courier New" panose="02070309020205020404" pitchFamily="49" charset="0"/>
                <a:cs typeface="Courier New" panose="02070309020205020404" pitchFamily="49" charset="0"/>
              </a:rPr>
              <a:t> </a:t>
            </a:r>
            <a:r>
              <a:rPr lang="en-GB" dirty="0">
                <a:solidFill>
                  <a:srgbClr val="00B050"/>
                </a:solidFill>
                <a:latin typeface="Courier New" panose="02070309020205020404" pitchFamily="49" charset="0"/>
                <a:cs typeface="Courier New" panose="02070309020205020404" pitchFamily="49" charset="0"/>
                <a:sym typeface="Wingdings" panose="05000000000000000000" pitchFamily="2" charset="2"/>
              </a:rPr>
              <a:t> to whom it will be sent, change as following</a:t>
            </a:r>
          </a:p>
          <a:p>
            <a:pPr marL="0" indent="0">
              <a:buNone/>
            </a:pPr>
            <a:r>
              <a:rPr lang="en-GB" dirty="0">
                <a:latin typeface="Courier New" panose="02070309020205020404" pitchFamily="49" charset="0"/>
                <a:cs typeface="Courier New" panose="02070309020205020404" pitchFamily="49" charset="0"/>
              </a:rPr>
              <a:t>	</a:t>
            </a:r>
            <a:r>
              <a:rPr lang="tr-TR" dirty="0">
                <a:latin typeface="Courier New" panose="02070309020205020404" pitchFamily="49" charset="0"/>
                <a:cs typeface="Courier New" panose="02070309020205020404" pitchFamily="49" charset="0"/>
              </a:rPr>
              <a:t>msg.setRecipients(Message.RecipientType.TO,“</a:t>
            </a:r>
            <a:r>
              <a:rPr lang="en-GB" dirty="0">
                <a:latin typeface="Courier New" panose="02070309020205020404" pitchFamily="49" charset="0"/>
                <a:cs typeface="Courier New" panose="02070309020205020404" pitchFamily="49" charset="0"/>
              </a:rPr>
              <a:t>emine.ekin@gmail.com</a:t>
            </a:r>
            <a:r>
              <a:rPr lang="tr-TR" dirty="0">
                <a:latin typeface="Courier New" panose="02070309020205020404" pitchFamily="49" charset="0"/>
                <a:cs typeface="Courier New" panose="02070309020205020404" pitchFamily="49" charset="0"/>
              </a:rPr>
              <a:t>")</a:t>
            </a:r>
          </a:p>
          <a:p>
            <a:pPr marL="0" indent="0">
              <a:buNone/>
            </a:pPr>
            <a:r>
              <a:rPr lang="tr-TR" dirty="0">
                <a:latin typeface="Courier New" panose="02070309020205020404" pitchFamily="49" charset="0"/>
                <a:cs typeface="Courier New" panose="02070309020205020404" pitchFamily="49" charset="0"/>
              </a:rPr>
              <a:t>        msg.setSubject("JavaMail hello world example");</a:t>
            </a:r>
          </a:p>
          <a:p>
            <a:pPr marL="0" indent="0">
              <a:buNone/>
            </a:pPr>
            <a:r>
              <a:rPr lang="tr-TR" dirty="0">
                <a:latin typeface="Courier New" panose="02070309020205020404" pitchFamily="49" charset="0"/>
                <a:cs typeface="Courier New" panose="02070309020205020404" pitchFamily="49" charset="0"/>
              </a:rPr>
              <a:t>        msg.setSentDate(new Date());</a:t>
            </a:r>
          </a:p>
          <a:p>
            <a:pPr marL="0" indent="0">
              <a:buNone/>
            </a:pPr>
            <a:r>
              <a:rPr lang="tr-TR" dirty="0">
                <a:latin typeface="Courier New" panose="02070309020205020404" pitchFamily="49" charset="0"/>
                <a:cs typeface="Courier New" panose="02070309020205020404" pitchFamily="49" charset="0"/>
              </a:rPr>
              <a:t>        msg.setText("Hello, world!\n");</a:t>
            </a:r>
          </a:p>
          <a:p>
            <a:pPr marL="0" indent="0">
              <a:buNone/>
            </a:pPr>
            <a:r>
              <a:rPr lang="tr-TR" dirty="0">
                <a:latin typeface="Courier New" panose="02070309020205020404" pitchFamily="49" charset="0"/>
                <a:cs typeface="Courier New" panose="02070309020205020404" pitchFamily="49" charset="0"/>
              </a:rPr>
              <a:t>        </a:t>
            </a:r>
            <a:r>
              <a:rPr lang="tr-TR" b="1" dirty="0">
                <a:latin typeface="Courier New" panose="02070309020205020404" pitchFamily="49" charset="0"/>
                <a:cs typeface="Courier New" panose="02070309020205020404" pitchFamily="49" charset="0"/>
              </a:rPr>
              <a:t>Transport</a:t>
            </a:r>
            <a:r>
              <a:rPr lang="tr-TR" dirty="0">
                <a:latin typeface="Courier New" panose="02070309020205020404" pitchFamily="49" charset="0"/>
                <a:cs typeface="Courier New" panose="02070309020205020404" pitchFamily="49" charset="0"/>
              </a:rPr>
              <a:t>.send(msg);</a:t>
            </a:r>
          </a:p>
          <a:p>
            <a:pPr marL="0" indent="0">
              <a:buNone/>
            </a:pPr>
            <a:r>
              <a:rPr lang="tr-TR" dirty="0">
                <a:latin typeface="Courier New" panose="02070309020205020404" pitchFamily="49" charset="0"/>
                <a:cs typeface="Courier New" panose="02070309020205020404" pitchFamily="49" charset="0"/>
              </a:rPr>
              <a:t>    } catch (MessagingException mex) {</a:t>
            </a:r>
          </a:p>
          <a:p>
            <a:pPr marL="0" indent="0">
              <a:buNone/>
            </a:pPr>
            <a:r>
              <a:rPr lang="tr-TR" dirty="0">
                <a:latin typeface="Courier New" panose="02070309020205020404" pitchFamily="49" charset="0"/>
                <a:cs typeface="Courier New" panose="02070309020205020404" pitchFamily="49" charset="0"/>
              </a:rPr>
              <a:t>        System.out.println("send failed, exception: " + mex);</a:t>
            </a:r>
          </a:p>
          <a:p>
            <a:pPr marL="0" indent="0">
              <a:buNone/>
            </a:pPr>
            <a:r>
              <a:rPr lang="tr-TR"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813823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4"/>
          <p:cNvSpPr>
            <a:spLocks noGrp="1"/>
          </p:cNvSpPr>
          <p:nvPr>
            <p:ph type="sldNum" sz="quarter" idx="11"/>
          </p:nvPr>
        </p:nvSpPr>
        <p:spPr/>
        <p:txBody>
          <a:bodyPr/>
          <a:lstStyle/>
          <a:p>
            <a:fld id="{EBC1F88B-F58F-4839-A5E5-13FB4F322681}" type="slidenum">
              <a:rPr lang="en-US"/>
              <a:pPr/>
              <a:t>3</a:t>
            </a:fld>
            <a:endParaRPr lang="en-US"/>
          </a:p>
        </p:txBody>
      </p:sp>
      <p:sp>
        <p:nvSpPr>
          <p:cNvPr id="276482" name="Rectangle 2"/>
          <p:cNvSpPr>
            <a:spLocks noGrp="1" noChangeArrowheads="1"/>
          </p:cNvSpPr>
          <p:nvPr>
            <p:ph type="title"/>
          </p:nvPr>
        </p:nvSpPr>
        <p:spPr>
          <a:xfrm>
            <a:off x="0" y="228600"/>
            <a:ext cx="8915400" cy="533400"/>
          </a:xfrm>
          <a:noFill/>
          <a:ln/>
        </p:spPr>
        <p:txBody>
          <a:bodyPr>
            <a:normAutofit fontScale="90000"/>
          </a:bodyPr>
          <a:lstStyle/>
          <a:p>
            <a:r>
              <a:rPr lang="en-US" sz="3200" dirty="0"/>
              <a:t>Example: Passing Objects in Network Programs</a:t>
            </a:r>
          </a:p>
        </p:txBody>
      </p:sp>
      <p:sp>
        <p:nvSpPr>
          <p:cNvPr id="276483" name="Rectangle 3"/>
          <p:cNvSpPr>
            <a:spLocks noGrp="1" noChangeArrowheads="1"/>
          </p:cNvSpPr>
          <p:nvPr>
            <p:ph type="body" idx="1"/>
          </p:nvPr>
        </p:nvSpPr>
        <p:spPr>
          <a:xfrm>
            <a:off x="228600" y="990600"/>
            <a:ext cx="3048000" cy="2971800"/>
          </a:xfrm>
          <a:noFill/>
          <a:ln/>
        </p:spPr>
        <p:txBody>
          <a:bodyPr>
            <a:normAutofit/>
          </a:bodyPr>
          <a:lstStyle/>
          <a:p>
            <a:pPr marL="0" indent="0">
              <a:buFont typeface="Monotype Sorts" pitchFamily="2" charset="2"/>
              <a:buNone/>
            </a:pPr>
            <a:r>
              <a:rPr lang="en-US" sz="1600" dirty="0">
                <a:cs typeface="Courier New" pitchFamily="49" charset="0"/>
              </a:rPr>
              <a:t>Modify your client server app such that:</a:t>
            </a:r>
          </a:p>
          <a:p>
            <a:pPr marL="0" indent="0">
              <a:buFont typeface="Monotype Sorts" pitchFamily="2" charset="2"/>
              <a:buNone/>
            </a:pPr>
            <a:r>
              <a:rPr lang="en-US" sz="1600" dirty="0">
                <a:cs typeface="Courier New" pitchFamily="49" charset="0"/>
              </a:rPr>
              <a:t>Add Student class with name and id fields, make it Serializable</a:t>
            </a:r>
          </a:p>
          <a:p>
            <a:pPr marL="0" indent="0">
              <a:buFont typeface="Monotype Sorts" pitchFamily="2" charset="2"/>
              <a:buNone/>
            </a:pPr>
            <a:endParaRPr lang="en-US" sz="1600" dirty="0">
              <a:cs typeface="Courier New" pitchFamily="49" charset="0"/>
            </a:endParaRPr>
          </a:p>
          <a:p>
            <a:pPr marL="0" indent="0">
              <a:buFont typeface="Monotype Sorts" pitchFamily="2" charset="2"/>
              <a:buNone/>
            </a:pPr>
            <a:r>
              <a:rPr lang="en-US" sz="1600" dirty="0">
                <a:cs typeface="Courier New" pitchFamily="49" charset="0"/>
              </a:rPr>
              <a:t>Client: creates Student instances and sends to the server</a:t>
            </a:r>
          </a:p>
          <a:p>
            <a:pPr marL="0" indent="0">
              <a:buFont typeface="Monotype Sorts" pitchFamily="2" charset="2"/>
              <a:buNone/>
            </a:pPr>
            <a:r>
              <a:rPr lang="en-US" sz="1600" dirty="0">
                <a:cs typeface="Courier New" pitchFamily="49" charset="0"/>
              </a:rPr>
              <a:t>Server: receives student instances and prints.</a:t>
            </a:r>
          </a:p>
        </p:txBody>
      </p:sp>
      <p:sp>
        <p:nvSpPr>
          <p:cNvPr id="2" name="TextBox 1"/>
          <p:cNvSpPr txBox="1"/>
          <p:nvPr/>
        </p:nvSpPr>
        <p:spPr>
          <a:xfrm>
            <a:off x="228600" y="5257800"/>
            <a:ext cx="8842101" cy="1477328"/>
          </a:xfrm>
          <a:prstGeom prst="rect">
            <a:avLst/>
          </a:prstGeom>
          <a:noFill/>
        </p:spPr>
        <p:txBody>
          <a:bodyPr wrap="none" rtlCol="0">
            <a:spAutoFit/>
          </a:bodyPr>
          <a:lstStyle/>
          <a:p>
            <a:r>
              <a:rPr lang="en-GB" dirty="0"/>
              <a:t>Instead of </a:t>
            </a:r>
          </a:p>
          <a:p>
            <a:r>
              <a:rPr lang="en-GB" dirty="0">
                <a:cs typeface="Times New Roman" pitchFamily="18" charset="0"/>
              </a:rPr>
              <a:t>	</a:t>
            </a:r>
            <a:r>
              <a:rPr lang="en-US" dirty="0" err="1">
                <a:cs typeface="Times New Roman" pitchFamily="18" charset="0"/>
              </a:rPr>
              <a:t>InputStream</a:t>
            </a:r>
            <a:r>
              <a:rPr lang="en-US" dirty="0">
                <a:cs typeface="Times New Roman" pitchFamily="18" charset="0"/>
              </a:rPr>
              <a:t> / </a:t>
            </a:r>
            <a:r>
              <a:rPr lang="en-US" dirty="0" err="1">
                <a:cs typeface="Times New Roman" pitchFamily="18" charset="0"/>
              </a:rPr>
              <a:t>OutputStream</a:t>
            </a:r>
            <a:r>
              <a:rPr lang="en-US" dirty="0">
                <a:cs typeface="Times New Roman" pitchFamily="18" charset="0"/>
              </a:rPr>
              <a:t> </a:t>
            </a:r>
          </a:p>
          <a:p>
            <a:r>
              <a:rPr lang="en-GB" dirty="0"/>
              <a:t>Use </a:t>
            </a:r>
          </a:p>
          <a:p>
            <a:r>
              <a:rPr lang="en-GB" dirty="0"/>
              <a:t>	</a:t>
            </a:r>
            <a:r>
              <a:rPr lang="en-GB" dirty="0" err="1"/>
              <a:t>ObjectInputStream</a:t>
            </a:r>
            <a:r>
              <a:rPr lang="en-GB" dirty="0"/>
              <a:t>/</a:t>
            </a:r>
            <a:r>
              <a:rPr lang="en-GB" dirty="0" err="1"/>
              <a:t>ObjectOutputStream</a:t>
            </a:r>
            <a:r>
              <a:rPr lang="en-GB" dirty="0">
                <a:sym typeface="Wingdings" pitchFamily="2" charset="2"/>
              </a:rPr>
              <a:t> requires the objects to implement the </a:t>
            </a:r>
          </a:p>
          <a:p>
            <a:r>
              <a:rPr lang="en-GB" dirty="0">
                <a:sym typeface="Wingdings" pitchFamily="2" charset="2"/>
              </a:rPr>
              <a:t>	</a:t>
            </a:r>
            <a:r>
              <a:rPr lang="en-GB" dirty="0" err="1">
                <a:sym typeface="Wingdings" pitchFamily="2" charset="2"/>
              </a:rPr>
              <a:t>Serializable</a:t>
            </a:r>
            <a:r>
              <a:rPr lang="en-GB" dirty="0">
                <a:sym typeface="Wingdings" pitchFamily="2" charset="2"/>
              </a:rPr>
              <a:t> interface.</a:t>
            </a:r>
            <a:endParaRPr lang="tr-TR" dirty="0"/>
          </a:p>
        </p:txBody>
      </p:sp>
      <p:pic>
        <p:nvPicPr>
          <p:cNvPr id="10"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1525" y="984250"/>
            <a:ext cx="5726113" cy="3325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3" name="Rectangle 2"/>
          <p:cNvSpPr/>
          <p:nvPr/>
        </p:nvSpPr>
        <p:spPr>
          <a:xfrm>
            <a:off x="238897" y="4191000"/>
            <a:ext cx="3429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Very well structured, quite similar to file IO.</a:t>
            </a:r>
            <a:endParaRPr lang="tr-TR" dirty="0"/>
          </a:p>
        </p:txBody>
      </p:sp>
    </p:spTree>
    <p:extLst>
      <p:ext uri="{BB962C8B-B14F-4D97-AF65-F5344CB8AC3E}">
        <p14:creationId xmlns:p14="http://schemas.microsoft.com/office/powerpoint/2010/main" val="30772977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Transport</a:t>
            </a:r>
            <a:endParaRPr lang="tr-TR" dirty="0"/>
          </a:p>
        </p:txBody>
      </p:sp>
      <p:sp>
        <p:nvSpPr>
          <p:cNvPr id="3" name="Content Placeholder 2"/>
          <p:cNvSpPr>
            <a:spLocks noGrp="1"/>
          </p:cNvSpPr>
          <p:nvPr>
            <p:ph idx="1"/>
          </p:nvPr>
        </p:nvSpPr>
        <p:spPr/>
        <p:txBody>
          <a:bodyPr/>
          <a:lstStyle/>
          <a:p>
            <a:r>
              <a:rPr lang="en-US" dirty="0"/>
              <a:t>An abstract class that models a message transport. Subclasses provide actual implementations.</a:t>
            </a:r>
          </a:p>
          <a:p>
            <a:endParaRPr lang="en-US" dirty="0"/>
          </a:p>
          <a:p>
            <a:r>
              <a:rPr lang="en-US" dirty="0"/>
              <a:t>Note that Transport extends the Service class, which provides many common methods for naming transports, connecting to transports, and listening to connection events.</a:t>
            </a:r>
            <a:endParaRPr lang="tr-TR" dirty="0"/>
          </a:p>
        </p:txBody>
      </p:sp>
    </p:spTree>
    <p:extLst>
      <p:ext uri="{BB962C8B-B14F-4D97-AF65-F5344CB8AC3E}">
        <p14:creationId xmlns:p14="http://schemas.microsoft.com/office/powerpoint/2010/main" val="33517914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 Summary</a:t>
            </a:r>
            <a:endParaRPr lang="tr-TR" dirty="0"/>
          </a:p>
        </p:txBody>
      </p:sp>
      <p:graphicFrame>
        <p:nvGraphicFramePr>
          <p:cNvPr id="4" name="Content Placeholder 3"/>
          <p:cNvGraphicFramePr>
            <a:graphicFrameLocks noGrp="1"/>
          </p:cNvGraphicFramePr>
          <p:nvPr>
            <p:ph idx="1"/>
          </p:nvPr>
        </p:nvGraphicFramePr>
        <p:xfrm>
          <a:off x="381000" y="1219200"/>
          <a:ext cx="8229600" cy="165608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6400800">
                  <a:extLst>
                    <a:ext uri="{9D8B030D-6E8A-4147-A177-3AD203B41FA5}">
                      <a16:colId xmlns:a16="http://schemas.microsoft.com/office/drawing/2014/main" val="20001"/>
                    </a:ext>
                  </a:extLst>
                </a:gridCol>
              </a:tblGrid>
              <a:tr h="370840">
                <a:tc>
                  <a:txBody>
                    <a:bodyPr/>
                    <a:lstStyle/>
                    <a:p>
                      <a:r>
                        <a:rPr lang="en-GB" dirty="0"/>
                        <a:t>Return type</a:t>
                      </a:r>
                      <a:endParaRPr lang="tr-TR" dirty="0"/>
                    </a:p>
                  </a:txBody>
                  <a:tcPr/>
                </a:tc>
                <a:tc>
                  <a:txBody>
                    <a:bodyPr/>
                    <a:lstStyle/>
                    <a:p>
                      <a:r>
                        <a:rPr lang="en-GB" dirty="0" err="1"/>
                        <a:t>Decsription</a:t>
                      </a:r>
                      <a:endParaRPr lang="tr-TR" dirty="0"/>
                    </a:p>
                  </a:txBody>
                  <a:tcPr/>
                </a:tc>
                <a:extLst>
                  <a:ext uri="{0D108BD9-81ED-4DB2-BD59-A6C34878D82A}">
                    <a16:rowId xmlns:a16="http://schemas.microsoft.com/office/drawing/2014/main" val="10000"/>
                  </a:ext>
                </a:extLst>
              </a:tr>
              <a:tr h="370840">
                <a:tc>
                  <a:txBody>
                    <a:bodyPr/>
                    <a:lstStyle/>
                    <a:p>
                      <a:r>
                        <a:rPr lang="tr-TR" dirty="0"/>
                        <a:t>static void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a-DK" b="1" dirty="0">
                          <a:hlinkClick r:id="rId2"/>
                        </a:rPr>
                        <a:t>send</a:t>
                      </a:r>
                      <a:r>
                        <a:rPr lang="da-DK" dirty="0"/>
                        <a:t>(</a:t>
                      </a:r>
                      <a:r>
                        <a:rPr lang="da-DK" dirty="0">
                          <a:hlinkClick r:id="rId3" tooltip="class in javax.mail"/>
                        </a:rPr>
                        <a:t>Message</a:t>
                      </a:r>
                      <a:r>
                        <a:rPr lang="da-DK" dirty="0"/>
                        <a:t> msg) Send a message.</a:t>
                      </a:r>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dirty="0"/>
                        <a:t>static void</a:t>
                      </a:r>
                    </a:p>
                    <a:p>
                      <a:endParaRPr lang="tr-TR"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hlinkClick r:id="rId4"/>
                        </a:rPr>
                        <a:t>send</a:t>
                      </a:r>
                      <a:r>
                        <a:rPr lang="en-US" dirty="0"/>
                        <a:t>(</a:t>
                      </a:r>
                      <a:r>
                        <a:rPr lang="en-US" dirty="0">
                          <a:hlinkClick r:id="rId3" tooltip="class in javax.mail"/>
                        </a:rPr>
                        <a:t>Message</a:t>
                      </a:r>
                      <a:r>
                        <a:rPr lang="en-US" dirty="0"/>
                        <a:t> </a:t>
                      </a:r>
                      <a:r>
                        <a:rPr lang="en-US" dirty="0" err="1"/>
                        <a:t>msg</a:t>
                      </a:r>
                      <a:r>
                        <a:rPr lang="en-US" dirty="0"/>
                        <a:t>, </a:t>
                      </a:r>
                      <a:r>
                        <a:rPr lang="en-US" dirty="0">
                          <a:hlinkClick r:id="rId5" tooltip="class in javax.mail"/>
                        </a:rPr>
                        <a:t>Address</a:t>
                      </a:r>
                      <a:r>
                        <a:rPr lang="en-US" dirty="0"/>
                        <a:t>[] addresses) Send the message to the specified addresses, ignoring any recipients specified in the message</a:t>
                      </a:r>
                      <a:r>
                        <a:rPr lang="en-US" baseline="0" dirty="0"/>
                        <a:t> itself.</a:t>
                      </a:r>
                      <a:endParaRPr lang="en-US" dirty="0"/>
                    </a:p>
                  </a:txBody>
                  <a:tcPr/>
                </a:tc>
                <a:extLst>
                  <a:ext uri="{0D108BD9-81ED-4DB2-BD59-A6C34878D82A}">
                    <a16:rowId xmlns:a16="http://schemas.microsoft.com/office/drawing/2014/main" val="10002"/>
                  </a:ext>
                </a:extLst>
              </a:tr>
            </a:tbl>
          </a:graphicData>
        </a:graphic>
      </p:graphicFrame>
      <p:sp>
        <p:nvSpPr>
          <p:cNvPr id="7" name="TextBox 6"/>
          <p:cNvSpPr txBox="1"/>
          <p:nvPr/>
        </p:nvSpPr>
        <p:spPr>
          <a:xfrm>
            <a:off x="457200" y="6248400"/>
            <a:ext cx="2900281" cy="369332"/>
          </a:xfrm>
          <a:prstGeom prst="rect">
            <a:avLst/>
          </a:prstGeom>
          <a:noFill/>
        </p:spPr>
        <p:txBody>
          <a:bodyPr wrap="none" rtlCol="0">
            <a:spAutoFit/>
          </a:bodyPr>
          <a:lstStyle/>
          <a:p>
            <a:r>
              <a:rPr lang="en-GB" dirty="0"/>
              <a:t>Now lets go back to the code</a:t>
            </a:r>
            <a:endParaRPr lang="tr-TR" dirty="0"/>
          </a:p>
        </p:txBody>
      </p:sp>
    </p:spTree>
    <p:extLst>
      <p:ext uri="{BB962C8B-B14F-4D97-AF65-F5344CB8AC3E}">
        <p14:creationId xmlns:p14="http://schemas.microsoft.com/office/powerpoint/2010/main" val="11469235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8686800" cy="6553200"/>
          </a:xfrm>
        </p:spPr>
        <p:txBody>
          <a:bodyPr>
            <a:noAutofit/>
          </a:bodyPr>
          <a:lstStyle/>
          <a:p>
            <a:pPr marL="0" indent="0">
              <a:buNone/>
            </a:pPr>
            <a:r>
              <a:rPr lang="tr-TR" sz="2000" dirty="0">
                <a:latin typeface="Courier New" panose="02070309020205020404" pitchFamily="49" charset="0"/>
                <a:cs typeface="Courier New" panose="02070309020205020404" pitchFamily="49" charset="0"/>
              </a:rPr>
              <a:t>Properties props = new Properties();</a:t>
            </a:r>
          </a:p>
          <a:p>
            <a:pPr marL="0" indent="0">
              <a:buNone/>
            </a:pPr>
            <a:r>
              <a:rPr lang="en-GB" sz="2000" dirty="0">
                <a:latin typeface="Courier New" panose="02070309020205020404" pitchFamily="49" charset="0"/>
                <a:cs typeface="Courier New" panose="02070309020205020404" pitchFamily="49" charset="0"/>
                <a:sym typeface="Wingdings" panose="05000000000000000000" pitchFamily="2" charset="2"/>
              </a:rPr>
              <a:t>	</a:t>
            </a:r>
            <a:r>
              <a:rPr lang="tr-TR" sz="2000" dirty="0">
                <a:latin typeface="Courier New" panose="02070309020205020404" pitchFamily="49" charset="0"/>
                <a:cs typeface="Courier New" panose="02070309020205020404" pitchFamily="49" charset="0"/>
              </a:rPr>
              <a:t>props.put("mail.smtp.host", “</a:t>
            </a:r>
            <a:r>
              <a:rPr lang="en-GB" sz="2000" dirty="0">
                <a:latin typeface="Courier New" panose="02070309020205020404" pitchFamily="49" charset="0"/>
                <a:cs typeface="Courier New" panose="02070309020205020404" pitchFamily="49" charset="0"/>
              </a:rPr>
              <a:t>smtp.gmail.com</a:t>
            </a:r>
            <a:r>
              <a:rPr lang="tr-TR" sz="2000" dirty="0">
                <a:latin typeface="Courier New" panose="02070309020205020404" pitchFamily="49" charset="0"/>
                <a:cs typeface="Courier New" panose="02070309020205020404" pitchFamily="49" charset="0"/>
              </a:rPr>
              <a:t>");</a:t>
            </a:r>
          </a:p>
          <a:p>
            <a:pPr marL="0" indent="0">
              <a:buNone/>
            </a:pPr>
            <a:r>
              <a:rPr lang="en-GB" sz="2000" dirty="0">
                <a:latin typeface="Courier New" panose="02070309020205020404" pitchFamily="49" charset="0"/>
                <a:cs typeface="Courier New" panose="02070309020205020404" pitchFamily="49" charset="0"/>
              </a:rPr>
              <a:t>       </a:t>
            </a:r>
            <a:r>
              <a:rPr lang="tr-TR" sz="2000" dirty="0">
                <a:latin typeface="Courier New" panose="02070309020205020404" pitchFamily="49" charset="0"/>
                <a:cs typeface="Courier New" panose="02070309020205020404" pitchFamily="49" charset="0"/>
              </a:rPr>
              <a:t> props.put("mail.from", “</a:t>
            </a:r>
            <a:r>
              <a:rPr lang="en-GB" sz="2000" dirty="0">
                <a:latin typeface="Courier New" panose="02070309020205020404" pitchFamily="49" charset="0"/>
                <a:cs typeface="Courier New" panose="02070309020205020404" pitchFamily="49" charset="0"/>
              </a:rPr>
              <a:t>cse460ekin@gmail.com</a:t>
            </a:r>
            <a:r>
              <a:rPr lang="tr-TR" sz="2000" dirty="0">
                <a:latin typeface="Courier New" panose="02070309020205020404" pitchFamily="49" charset="0"/>
                <a:cs typeface="Courier New" panose="02070309020205020404" pitchFamily="49" charset="0"/>
              </a:rPr>
              <a:t>");</a:t>
            </a:r>
          </a:p>
          <a:p>
            <a:pPr marL="0" indent="0">
              <a:buNone/>
            </a:pPr>
            <a:r>
              <a:rPr lang="tr-TR" sz="2000" dirty="0">
                <a:latin typeface="Courier New" panose="02070309020205020404" pitchFamily="49" charset="0"/>
                <a:cs typeface="Courier New" panose="02070309020205020404" pitchFamily="49" charset="0"/>
              </a:rPr>
              <a:t>    </a:t>
            </a:r>
            <a:r>
              <a:rPr lang="en-GB" sz="2000" dirty="0">
                <a:latin typeface="Courier New" panose="02070309020205020404" pitchFamily="49" charset="0"/>
                <a:cs typeface="Courier New" panose="02070309020205020404" pitchFamily="49" charset="0"/>
              </a:rPr>
              <a:t>	</a:t>
            </a:r>
            <a:r>
              <a:rPr lang="tr-TR" sz="2000" dirty="0">
                <a:latin typeface="Courier New" panose="02070309020205020404" pitchFamily="49" charset="0"/>
                <a:cs typeface="Courier New" panose="02070309020205020404" pitchFamily="49" charset="0"/>
              </a:rPr>
              <a:t>Session session = Session.getInstance(props, null);</a:t>
            </a:r>
            <a:r>
              <a:rPr lang="en-GB" sz="2000" dirty="0">
                <a:latin typeface="Courier New" panose="02070309020205020404" pitchFamily="49" charset="0"/>
                <a:cs typeface="Courier New" panose="02070309020205020404" pitchFamily="49" charset="0"/>
              </a:rPr>
              <a:t> </a:t>
            </a:r>
            <a:endParaRPr lang="tr-TR" sz="2000" dirty="0">
              <a:solidFill>
                <a:srgbClr val="00B050"/>
              </a:solidFill>
              <a:latin typeface="Courier New" panose="02070309020205020404" pitchFamily="49" charset="0"/>
              <a:cs typeface="Courier New" panose="02070309020205020404" pitchFamily="49" charset="0"/>
            </a:endParaRPr>
          </a:p>
          <a:p>
            <a:pPr marL="0" indent="0">
              <a:buNone/>
            </a:pPr>
            <a:endParaRPr lang="tr-TR" sz="2000" dirty="0">
              <a:latin typeface="Courier New" panose="02070309020205020404" pitchFamily="49" charset="0"/>
              <a:cs typeface="Courier New" panose="02070309020205020404" pitchFamily="49" charset="0"/>
            </a:endParaRPr>
          </a:p>
          <a:p>
            <a:pPr marL="0" indent="0">
              <a:buNone/>
            </a:pPr>
            <a:r>
              <a:rPr lang="tr-TR" sz="2000" dirty="0">
                <a:latin typeface="Courier New" panose="02070309020205020404" pitchFamily="49" charset="0"/>
                <a:cs typeface="Courier New" panose="02070309020205020404" pitchFamily="49" charset="0"/>
              </a:rPr>
              <a:t>    try {</a:t>
            </a:r>
          </a:p>
          <a:p>
            <a:pPr marL="0" indent="0">
              <a:buNone/>
            </a:pPr>
            <a:r>
              <a:rPr lang="tr-TR" sz="2000" dirty="0">
                <a:latin typeface="Courier New" panose="02070309020205020404" pitchFamily="49" charset="0"/>
                <a:cs typeface="Courier New" panose="02070309020205020404" pitchFamily="49" charset="0"/>
              </a:rPr>
              <a:t>        MimeMessage msg = new MimeMessage(session);</a:t>
            </a:r>
          </a:p>
          <a:p>
            <a:pPr marL="0" indent="0">
              <a:buNone/>
            </a:pPr>
            <a:r>
              <a:rPr lang="tr-TR" sz="2000" dirty="0">
                <a:latin typeface="Courier New" panose="02070309020205020404" pitchFamily="49" charset="0"/>
                <a:cs typeface="Courier New" panose="02070309020205020404" pitchFamily="49" charset="0"/>
              </a:rPr>
              <a:t>        msg.setFrom();</a:t>
            </a:r>
            <a:r>
              <a:rPr lang="en-GB" sz="2000" dirty="0">
                <a:latin typeface="Courier New" panose="02070309020205020404" pitchFamily="49" charset="0"/>
                <a:cs typeface="Courier New" panose="02070309020205020404" pitchFamily="49" charset="0"/>
              </a:rPr>
              <a:t> 	</a:t>
            </a:r>
            <a:r>
              <a:rPr lang="tr-TR" sz="2000" dirty="0">
                <a:latin typeface="Courier New" panose="02070309020205020404" pitchFamily="49" charset="0"/>
                <a:cs typeface="Courier New" panose="02070309020205020404" pitchFamily="49" charset="0"/>
              </a:rPr>
              <a:t>msg.setRecipients(Message.RecipientType.TO,“</a:t>
            </a:r>
            <a:r>
              <a:rPr lang="en-GB" sz="2000" dirty="0">
                <a:latin typeface="Courier New" panose="02070309020205020404" pitchFamily="49" charset="0"/>
                <a:cs typeface="Courier New" panose="02070309020205020404" pitchFamily="49" charset="0"/>
              </a:rPr>
              <a:t>emine.ekin@gmail.com</a:t>
            </a:r>
            <a:r>
              <a:rPr lang="tr-TR" sz="2000" dirty="0">
                <a:latin typeface="Courier New" panose="02070309020205020404" pitchFamily="49" charset="0"/>
                <a:cs typeface="Courier New" panose="02070309020205020404" pitchFamily="49" charset="0"/>
              </a:rPr>
              <a:t>")</a:t>
            </a:r>
          </a:p>
          <a:p>
            <a:pPr marL="0" indent="0">
              <a:buNone/>
            </a:pPr>
            <a:r>
              <a:rPr lang="tr-TR" sz="2000" dirty="0">
                <a:latin typeface="Courier New" panose="02070309020205020404" pitchFamily="49" charset="0"/>
                <a:cs typeface="Courier New" panose="02070309020205020404" pitchFamily="49" charset="0"/>
              </a:rPr>
              <a:t>        msg.setSubject("JavaMail hello world example");</a:t>
            </a:r>
          </a:p>
          <a:p>
            <a:pPr marL="0" indent="0">
              <a:buNone/>
            </a:pPr>
            <a:r>
              <a:rPr lang="tr-TR" sz="2000" dirty="0">
                <a:latin typeface="Courier New" panose="02070309020205020404" pitchFamily="49" charset="0"/>
                <a:cs typeface="Courier New" panose="02070309020205020404" pitchFamily="49" charset="0"/>
              </a:rPr>
              <a:t>        msg.setSentDate(new Date());</a:t>
            </a:r>
          </a:p>
          <a:p>
            <a:pPr marL="0" indent="0">
              <a:buNone/>
            </a:pPr>
            <a:r>
              <a:rPr lang="tr-TR" sz="2000" dirty="0">
                <a:latin typeface="Courier New" panose="02070309020205020404" pitchFamily="49" charset="0"/>
                <a:cs typeface="Courier New" panose="02070309020205020404" pitchFamily="49" charset="0"/>
              </a:rPr>
              <a:t>        msg.setText("Hello, world!\n");</a:t>
            </a:r>
          </a:p>
          <a:p>
            <a:pPr marL="0" indent="0">
              <a:buNone/>
            </a:pPr>
            <a:r>
              <a:rPr lang="tr-TR" sz="2000" dirty="0">
                <a:latin typeface="Courier New" panose="02070309020205020404" pitchFamily="49" charset="0"/>
                <a:cs typeface="Courier New" panose="02070309020205020404" pitchFamily="49" charset="0"/>
              </a:rPr>
              <a:t>        Transport.send(msg);</a:t>
            </a:r>
          </a:p>
          <a:p>
            <a:pPr marL="0" indent="0">
              <a:buNone/>
            </a:pPr>
            <a:r>
              <a:rPr lang="tr-TR" sz="2000" dirty="0">
                <a:latin typeface="Courier New" panose="02070309020205020404" pitchFamily="49" charset="0"/>
                <a:cs typeface="Courier New" panose="02070309020205020404" pitchFamily="49" charset="0"/>
              </a:rPr>
              <a:t>    } catch (MessagingException mex) {</a:t>
            </a:r>
          </a:p>
          <a:p>
            <a:pPr marL="0" indent="0">
              <a:buNone/>
            </a:pPr>
            <a:r>
              <a:rPr lang="tr-TR" sz="2000" dirty="0">
                <a:latin typeface="Courier New" panose="02070309020205020404" pitchFamily="49" charset="0"/>
                <a:cs typeface="Courier New" panose="02070309020205020404" pitchFamily="49" charset="0"/>
              </a:rPr>
              <a:t>        System.out.println("send failed, exception: " + mex);</a:t>
            </a:r>
          </a:p>
          <a:p>
            <a:pPr marL="0" indent="0">
              <a:buNone/>
            </a:pPr>
            <a:r>
              <a:rPr lang="tr-TR" sz="20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42877805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a:t>send failed, exception: </a:t>
            </a:r>
            <a:r>
              <a:rPr lang="en-US" sz="2800" dirty="0" err="1"/>
              <a:t>javax.mail.MessagingException</a:t>
            </a:r>
            <a:r>
              <a:rPr lang="en-US" sz="2800" dirty="0"/>
              <a:t>: Could not connect to SMTP host: smtp.gmail.com, port: 25;</a:t>
            </a:r>
          </a:p>
          <a:p>
            <a:pPr marL="0" indent="0">
              <a:buNone/>
            </a:pPr>
            <a:r>
              <a:rPr lang="en-US" sz="2800" dirty="0"/>
              <a:t>So: we cannot use default port for </a:t>
            </a:r>
            <a:r>
              <a:rPr lang="en-US" sz="2800" dirty="0" err="1"/>
              <a:t>gmail</a:t>
            </a:r>
            <a:r>
              <a:rPr lang="en-US" sz="2800" dirty="0"/>
              <a:t>. </a:t>
            </a:r>
          </a:p>
          <a:p>
            <a:r>
              <a:rPr lang="en-US" sz="2800" dirty="0"/>
              <a:t>  nested exception is:</a:t>
            </a:r>
          </a:p>
          <a:p>
            <a:pPr marL="0" indent="0">
              <a:buNone/>
            </a:pPr>
            <a:r>
              <a:rPr lang="en-US" sz="2800" dirty="0"/>
              <a:t>	</a:t>
            </a:r>
            <a:r>
              <a:rPr lang="en-US" sz="2800" dirty="0" err="1"/>
              <a:t>java.net.ConnectException</a:t>
            </a:r>
            <a:r>
              <a:rPr lang="en-US" sz="2800" dirty="0"/>
              <a:t>: connect: Address is invalid on local machine, or port is not valid on remote machine</a:t>
            </a:r>
          </a:p>
          <a:p>
            <a:pPr marL="0" indent="0">
              <a:buNone/>
            </a:pPr>
            <a:r>
              <a:rPr lang="en-US" sz="2800" dirty="0"/>
              <a:t>Result of previous exception</a:t>
            </a:r>
            <a:endParaRPr lang="tr-TR" sz="2800" dirty="0"/>
          </a:p>
        </p:txBody>
      </p:sp>
    </p:spTree>
    <p:extLst>
      <p:ext uri="{BB962C8B-B14F-4D97-AF65-F5344CB8AC3E}">
        <p14:creationId xmlns:p14="http://schemas.microsoft.com/office/powerpoint/2010/main" val="35592304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Try the following</a:t>
            </a:r>
            <a:endParaRPr lang="tr-TR" dirty="0"/>
          </a:p>
        </p:txBody>
      </p:sp>
      <p:sp>
        <p:nvSpPr>
          <p:cNvPr id="3" name="Content Placeholder 2"/>
          <p:cNvSpPr>
            <a:spLocks noGrp="1"/>
          </p:cNvSpPr>
          <p:nvPr>
            <p:ph idx="1"/>
          </p:nvPr>
        </p:nvSpPr>
        <p:spPr/>
        <p:txBody>
          <a:bodyPr>
            <a:normAutofit fontScale="92500" lnSpcReduction="20000"/>
          </a:bodyPr>
          <a:lstStyle/>
          <a:p>
            <a:r>
              <a:rPr lang="tr-TR" dirty="0"/>
              <a:t>props.put("mail.smtp.port", "465");</a:t>
            </a:r>
            <a:r>
              <a:rPr lang="en-GB" dirty="0"/>
              <a:t> </a:t>
            </a:r>
            <a:r>
              <a:rPr lang="en-GB" dirty="0">
                <a:solidFill>
                  <a:srgbClr val="00B050"/>
                </a:solidFill>
              </a:rPr>
              <a:t>//google uses port number 465, but 465 is a secure port, therefore you have to add the followings as well</a:t>
            </a:r>
          </a:p>
          <a:p>
            <a:r>
              <a:rPr lang="en-GB" dirty="0" err="1"/>
              <a:t>props.put</a:t>
            </a:r>
            <a:r>
              <a:rPr lang="en-GB" dirty="0"/>
              <a:t>("</a:t>
            </a:r>
            <a:r>
              <a:rPr lang="en-GB" dirty="0" err="1"/>
              <a:t>mail.smtp.socketFactory.port</a:t>
            </a:r>
            <a:r>
              <a:rPr lang="en-GB" dirty="0"/>
              <a:t>", "465");</a:t>
            </a:r>
          </a:p>
          <a:p>
            <a:r>
              <a:rPr lang="en-GB" dirty="0" err="1"/>
              <a:t>props.put</a:t>
            </a:r>
            <a:r>
              <a:rPr lang="en-GB" dirty="0"/>
              <a:t>("</a:t>
            </a:r>
            <a:r>
              <a:rPr lang="en-GB" dirty="0" err="1"/>
              <a:t>mail.smtp.socketFactory.class</a:t>
            </a:r>
            <a:r>
              <a:rPr lang="en-GB" dirty="0"/>
              <a:t>", "</a:t>
            </a:r>
            <a:r>
              <a:rPr lang="en-GB" dirty="0" err="1"/>
              <a:t>javax.net.ssl.SSLSocketFactory</a:t>
            </a:r>
            <a:r>
              <a:rPr lang="en-GB" dirty="0"/>
              <a:t>"); //and because this secure socket, we have to mention authentication, lets say no authentication is required</a:t>
            </a:r>
          </a:p>
          <a:p>
            <a:r>
              <a:rPr lang="en-GB" dirty="0" err="1"/>
              <a:t>props.put</a:t>
            </a:r>
            <a:r>
              <a:rPr lang="en-GB" dirty="0"/>
              <a:t>("</a:t>
            </a:r>
            <a:r>
              <a:rPr lang="en-GB" dirty="0" err="1"/>
              <a:t>mail.smtp.auth</a:t>
            </a:r>
            <a:r>
              <a:rPr lang="en-GB" dirty="0"/>
              <a:t>", “false");</a:t>
            </a:r>
            <a:endParaRPr lang="tr-TR" dirty="0"/>
          </a:p>
          <a:p>
            <a:pPr lvl="1"/>
            <a:r>
              <a:rPr lang="tr-TR" dirty="0"/>
              <a:t>See the except</a:t>
            </a:r>
            <a:r>
              <a:rPr lang="en-GB" dirty="0"/>
              <a:t>ion</a:t>
            </a:r>
          </a:p>
          <a:p>
            <a:endParaRPr lang="tr-TR" dirty="0">
              <a:solidFill>
                <a:srgbClr val="00B050"/>
              </a:solidFill>
            </a:endParaRPr>
          </a:p>
        </p:txBody>
      </p:sp>
    </p:spTree>
    <p:extLst>
      <p:ext uri="{BB962C8B-B14F-4D97-AF65-F5344CB8AC3E}">
        <p14:creationId xmlns:p14="http://schemas.microsoft.com/office/powerpoint/2010/main" val="6064698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dirty="0"/>
          </a:p>
        </p:txBody>
      </p:sp>
      <p:sp>
        <p:nvSpPr>
          <p:cNvPr id="3" name="Content Placeholder 2"/>
          <p:cNvSpPr>
            <a:spLocks noGrp="1"/>
          </p:cNvSpPr>
          <p:nvPr>
            <p:ph idx="1"/>
          </p:nvPr>
        </p:nvSpPr>
        <p:spPr/>
        <p:txBody>
          <a:bodyPr>
            <a:normAutofit fontScale="92500"/>
          </a:bodyPr>
          <a:lstStyle/>
          <a:p>
            <a:r>
              <a:rPr lang="en-GB" dirty="0"/>
              <a:t>So: instead of null in</a:t>
            </a:r>
          </a:p>
          <a:p>
            <a:pPr marL="0" indent="0">
              <a:buNone/>
            </a:pPr>
            <a:r>
              <a:rPr lang="tr-TR" dirty="0">
                <a:latin typeface="Courier New" panose="02070309020205020404" pitchFamily="49" charset="0"/>
                <a:cs typeface="Courier New" panose="02070309020205020404" pitchFamily="49" charset="0"/>
              </a:rPr>
              <a:t>Session session = Session.getInstance(props, null);</a:t>
            </a:r>
            <a:r>
              <a:rPr lang="en-GB" dirty="0">
                <a:latin typeface="Courier New" panose="02070309020205020404" pitchFamily="49" charset="0"/>
                <a:cs typeface="Courier New" panose="02070309020205020404" pitchFamily="49" charset="0"/>
              </a:rPr>
              <a:t> </a:t>
            </a:r>
          </a:p>
          <a:p>
            <a:pPr marL="0" indent="0">
              <a:buNone/>
            </a:pPr>
            <a:r>
              <a:rPr lang="en-GB" dirty="0">
                <a:solidFill>
                  <a:srgbClr val="00B050"/>
                </a:solidFill>
                <a:latin typeface="Courier New" panose="02070309020205020404" pitchFamily="49" charset="0"/>
                <a:cs typeface="Courier New" panose="02070309020205020404" pitchFamily="49" charset="0"/>
              </a:rPr>
              <a:t>We have to specify the authenticator</a:t>
            </a:r>
            <a:endParaRPr lang="tr-TR" dirty="0">
              <a:solidFill>
                <a:srgbClr val="00B050"/>
              </a:solidFill>
              <a:latin typeface="Courier New" panose="02070309020205020404" pitchFamily="49" charset="0"/>
              <a:cs typeface="Courier New" panose="02070309020205020404" pitchFamily="49" charset="0"/>
            </a:endParaRPr>
          </a:p>
          <a:p>
            <a:pPr marL="0" indent="0">
              <a:buNone/>
            </a:pPr>
            <a:r>
              <a:rPr lang="tr-TR" dirty="0"/>
              <a:t>Authenticator</a:t>
            </a:r>
            <a:r>
              <a:rPr lang="en-GB" dirty="0"/>
              <a:t> a = </a:t>
            </a:r>
            <a:r>
              <a:rPr lang="tr-TR" dirty="0"/>
              <a:t>new Authenticator() </a:t>
            </a:r>
            <a:r>
              <a:rPr lang="en-GB" dirty="0"/>
              <a:t>;</a:t>
            </a:r>
          </a:p>
          <a:p>
            <a:pPr marL="0" indent="0">
              <a:buNone/>
            </a:pPr>
            <a:r>
              <a:rPr lang="en-GB" dirty="0">
                <a:solidFill>
                  <a:srgbClr val="00B050"/>
                </a:solidFill>
              </a:rPr>
              <a:t>//when you write this, IDE will complain that it is an abstract class cannot be instantiated in this way.</a:t>
            </a:r>
            <a:endParaRPr lang="tr-TR" dirty="0">
              <a:solidFill>
                <a:srgbClr val="00B050"/>
              </a:solidFill>
            </a:endParaRPr>
          </a:p>
        </p:txBody>
      </p:sp>
    </p:spTree>
    <p:extLst>
      <p:ext uri="{BB962C8B-B14F-4D97-AF65-F5344CB8AC3E}">
        <p14:creationId xmlns:p14="http://schemas.microsoft.com/office/powerpoint/2010/main" val="20090914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dirty="0"/>
              <a:t>Authenticator</a:t>
            </a:r>
          </a:p>
        </p:txBody>
      </p:sp>
      <p:sp>
        <p:nvSpPr>
          <p:cNvPr id="3" name="Content Placeholder 2"/>
          <p:cNvSpPr>
            <a:spLocks noGrp="1"/>
          </p:cNvSpPr>
          <p:nvPr>
            <p:ph idx="1"/>
          </p:nvPr>
        </p:nvSpPr>
        <p:spPr/>
        <p:txBody>
          <a:bodyPr>
            <a:normAutofit fontScale="77500" lnSpcReduction="20000"/>
          </a:bodyPr>
          <a:lstStyle/>
          <a:p>
            <a:r>
              <a:rPr lang="en-US" dirty="0"/>
              <a:t>public abstract class Authenticator extends </a:t>
            </a:r>
            <a:r>
              <a:rPr lang="en-US" dirty="0">
                <a:hlinkClick r:id="rId2" tooltip="class or interface in java.lang"/>
              </a:rPr>
              <a:t>Object</a:t>
            </a:r>
            <a:r>
              <a:rPr lang="en-US" dirty="0"/>
              <a:t> </a:t>
            </a:r>
          </a:p>
          <a:p>
            <a:endParaRPr lang="en-US" dirty="0"/>
          </a:p>
          <a:p>
            <a:r>
              <a:rPr lang="en-US" dirty="0"/>
              <a:t>represents an object that knows how to obtain authentication for a network connection. </a:t>
            </a:r>
          </a:p>
          <a:p>
            <a:r>
              <a:rPr lang="en-US" dirty="0"/>
              <a:t>Applications use this class by creating a subclass, and registering an instance of that subclass with the session when it is created. </a:t>
            </a:r>
          </a:p>
          <a:p>
            <a:r>
              <a:rPr lang="en-US" dirty="0"/>
              <a:t>When authentication is required, the system will invoke a method on the subclass (like </a:t>
            </a:r>
            <a:r>
              <a:rPr lang="en-US" dirty="0" err="1"/>
              <a:t>getPasswordAuthentication</a:t>
            </a:r>
            <a:r>
              <a:rPr lang="en-US" dirty="0"/>
              <a:t>). The subclass's method can query about the authentication being requested with a number of inherited methods (</a:t>
            </a:r>
            <a:r>
              <a:rPr lang="en-US" dirty="0" err="1"/>
              <a:t>getRequestingXXX</a:t>
            </a:r>
            <a:r>
              <a:rPr lang="en-US" dirty="0"/>
              <a:t>()), and form an appropriate message for the user. </a:t>
            </a:r>
          </a:p>
          <a:p>
            <a:endParaRPr lang="tr-TR" dirty="0"/>
          </a:p>
        </p:txBody>
      </p:sp>
    </p:spTree>
    <p:extLst>
      <p:ext uri="{BB962C8B-B14F-4D97-AF65-F5344CB8AC3E}">
        <p14:creationId xmlns:p14="http://schemas.microsoft.com/office/powerpoint/2010/main" val="35898152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At the end</a:t>
            </a:r>
            <a:endParaRPr lang="tr-TR" dirty="0"/>
          </a:p>
        </p:txBody>
      </p:sp>
      <p:sp>
        <p:nvSpPr>
          <p:cNvPr id="3" name="Content Placeholder 2"/>
          <p:cNvSpPr>
            <a:spLocks noGrp="1"/>
          </p:cNvSpPr>
          <p:nvPr>
            <p:ph idx="1"/>
          </p:nvPr>
        </p:nvSpPr>
        <p:spPr>
          <a:xfrm>
            <a:off x="152400" y="1600200"/>
            <a:ext cx="8534400" cy="4525963"/>
          </a:xfrm>
        </p:spPr>
        <p:txBody>
          <a:bodyPr>
            <a:normAutofit/>
          </a:bodyPr>
          <a:lstStyle/>
          <a:p>
            <a:r>
              <a:rPr lang="en-GB" dirty="0"/>
              <a:t>Following the instructions, change the Session definition as: </a:t>
            </a:r>
          </a:p>
          <a:p>
            <a:pPr marL="0" indent="0">
              <a:buNone/>
            </a:pPr>
            <a:r>
              <a:rPr lang="en-US" sz="1800" dirty="0">
                <a:latin typeface="Courier New" panose="02070309020205020404" pitchFamily="49" charset="0"/>
                <a:cs typeface="Courier New" panose="02070309020205020404" pitchFamily="49" charset="0"/>
              </a:rPr>
              <a:t>Authenticator a = new Authenticator() {</a:t>
            </a:r>
          </a:p>
          <a:p>
            <a:pPr marL="0" indent="0">
              <a:buNone/>
            </a:pPr>
            <a:r>
              <a:rPr lang="en-US" sz="1800" dirty="0">
                <a:latin typeface="Courier New" panose="02070309020205020404" pitchFamily="49" charset="0"/>
                <a:cs typeface="Courier New" panose="02070309020205020404" pitchFamily="49" charset="0"/>
              </a:rPr>
              <a:t>                  @Override</a:t>
            </a:r>
          </a:p>
          <a:p>
            <a:pPr marL="0" indent="0">
              <a:buNone/>
            </a:pPr>
            <a:r>
              <a:rPr lang="en-US" sz="1800" dirty="0">
                <a:latin typeface="Courier New" panose="02070309020205020404" pitchFamily="49" charset="0"/>
                <a:cs typeface="Courier New" panose="02070309020205020404" pitchFamily="49" charset="0"/>
              </a:rPr>
              <a:t>protected </a:t>
            </a:r>
            <a:r>
              <a:rPr lang="en-US" sz="1800" dirty="0" err="1">
                <a:latin typeface="Courier New" panose="02070309020205020404" pitchFamily="49" charset="0"/>
                <a:cs typeface="Courier New" panose="02070309020205020404" pitchFamily="49" charset="0"/>
              </a:rPr>
              <a:t>PasswordAuthentication</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getPasswordAuthentication</a:t>
            </a:r>
            <a:r>
              <a:rPr lang="en-US" sz="1800" dirty="0">
                <a:latin typeface="Courier New" panose="02070309020205020404" pitchFamily="49" charset="0"/>
                <a:cs typeface="Courier New" panose="02070309020205020404" pitchFamily="49" charset="0"/>
              </a:rPr>
              <a:t>() {</a:t>
            </a:r>
          </a:p>
          <a:p>
            <a:pPr marL="0" indent="0">
              <a:buNone/>
            </a:pPr>
            <a:r>
              <a:rPr lang="en-US" sz="1800" dirty="0">
                <a:latin typeface="Courier New" panose="02070309020205020404" pitchFamily="49" charset="0"/>
                <a:cs typeface="Courier New" panose="02070309020205020404" pitchFamily="49" charset="0"/>
              </a:rPr>
              <a:t>        return new </a:t>
            </a:r>
            <a:r>
              <a:rPr lang="en-US" sz="1800" dirty="0" err="1">
                <a:latin typeface="Courier New" panose="02070309020205020404" pitchFamily="49" charset="0"/>
                <a:cs typeface="Courier New" panose="02070309020205020404" pitchFamily="49" charset="0"/>
              </a:rPr>
              <a:t>PasswordAuthentication</a:t>
            </a:r>
            <a:r>
              <a:rPr lang="en-US" sz="1800" dirty="0">
                <a:latin typeface="Courier New" panose="02070309020205020404" pitchFamily="49" charset="0"/>
                <a:cs typeface="Courier New" panose="02070309020205020404" pitchFamily="49" charset="0"/>
              </a:rPr>
              <a:t>("cse460ekin@gmail.com","vlkvlkwnaw");</a:t>
            </a:r>
          </a:p>
          <a:p>
            <a:pPr marL="0" indent="0">
              <a:buNone/>
            </a:pPr>
            <a:r>
              <a:rPr lang="en-US" sz="1800" dirty="0">
                <a:latin typeface="Courier New" panose="02070309020205020404" pitchFamily="49" charset="0"/>
                <a:cs typeface="Courier New" panose="02070309020205020404" pitchFamily="49" charset="0"/>
              </a:rPr>
              <a:t>                    }} ;</a:t>
            </a:r>
          </a:p>
          <a:p>
            <a:pPr marL="0" indent="0">
              <a:buNone/>
            </a:pP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Session </a:t>
            </a:r>
            <a:r>
              <a:rPr lang="en-US" sz="1800" dirty="0" err="1">
                <a:latin typeface="Courier New" panose="02070309020205020404" pitchFamily="49" charset="0"/>
                <a:cs typeface="Courier New" panose="02070309020205020404" pitchFamily="49" charset="0"/>
              </a:rPr>
              <a:t>session</a:t>
            </a:r>
            <a:r>
              <a:rPr lang="en-US" sz="1800" dirty="0">
                <a:latin typeface="Courier New" panose="02070309020205020404" pitchFamily="49" charset="0"/>
                <a:cs typeface="Courier New" panose="02070309020205020404" pitchFamily="49" charset="0"/>
              </a:rPr>
              <a:t> = </a:t>
            </a:r>
            <a:r>
              <a:rPr lang="en-US" sz="1800" dirty="0" err="1">
                <a:latin typeface="Courier New" panose="02070309020205020404" pitchFamily="49" charset="0"/>
                <a:cs typeface="Courier New" panose="02070309020205020404" pitchFamily="49" charset="0"/>
              </a:rPr>
              <a:t>Session.getDefaultInstance</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props,a</a:t>
            </a:r>
            <a:r>
              <a:rPr lang="en-US" sz="1800" dirty="0">
                <a:latin typeface="Courier New" panose="02070309020205020404" pitchFamily="49" charset="0"/>
                <a:cs typeface="Courier New" panose="02070309020205020404" pitchFamily="49" charset="0"/>
              </a:rPr>
              <a:t>); </a:t>
            </a:r>
            <a:endParaRPr lang="tr-TR"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668319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9144000" cy="6400800"/>
          </a:xfrm>
        </p:spPr>
        <p:txBody>
          <a:bodyPr>
            <a:normAutofit fontScale="40000" lnSpcReduction="20000"/>
          </a:bodyPr>
          <a:lstStyle/>
          <a:p>
            <a:pPr marL="0" indent="0">
              <a:buNone/>
            </a:pPr>
            <a:r>
              <a:rPr lang="tr-TR" dirty="0">
                <a:latin typeface="Courier New" panose="02070309020205020404" pitchFamily="49" charset="0"/>
                <a:cs typeface="Courier New" panose="02070309020205020404" pitchFamily="49" charset="0"/>
              </a:rPr>
              <a:t>public class Send1 {</a:t>
            </a:r>
          </a:p>
          <a:p>
            <a:pPr marL="0" indent="0">
              <a:buNone/>
            </a:pPr>
            <a:r>
              <a:rPr lang="tr-TR" dirty="0">
                <a:latin typeface="Courier New" panose="02070309020205020404" pitchFamily="49" charset="0"/>
                <a:cs typeface="Courier New" panose="02070309020205020404" pitchFamily="49" charset="0"/>
              </a:rPr>
              <a:t>    public static void main(String[] argv){</a:t>
            </a:r>
          </a:p>
          <a:p>
            <a:pPr marL="0" indent="0">
              <a:buNone/>
            </a:pPr>
            <a:r>
              <a:rPr lang="tr-TR" dirty="0">
                <a:latin typeface="Courier New" panose="02070309020205020404" pitchFamily="49" charset="0"/>
                <a:cs typeface="Courier New" panose="02070309020205020404" pitchFamily="49" charset="0"/>
              </a:rPr>
              <a:t>        Properties props = new Properties();</a:t>
            </a:r>
          </a:p>
          <a:p>
            <a:pPr marL="0" indent="0">
              <a:buNone/>
            </a:pPr>
            <a:r>
              <a:rPr lang="tr-TR" dirty="0">
                <a:latin typeface="Courier New" panose="02070309020205020404" pitchFamily="49" charset="0"/>
                <a:cs typeface="Courier New" panose="02070309020205020404" pitchFamily="49" charset="0"/>
              </a:rPr>
              <a:t>	props.put("mail.smtp.host", "smtp.gmail.com");</a:t>
            </a:r>
            <a:r>
              <a:rPr lang="en-US" dirty="0">
                <a:latin typeface="Courier New" panose="02070309020205020404" pitchFamily="49" charset="0"/>
                <a:cs typeface="Courier New" panose="02070309020205020404" pitchFamily="49" charset="0"/>
              </a:rPr>
              <a:t> </a:t>
            </a:r>
            <a:r>
              <a:rPr lang="en-US" b="1" dirty="0">
                <a:solidFill>
                  <a:srgbClr val="00B050"/>
                </a:solidFill>
                <a:latin typeface="Courier New" panose="02070309020205020404" pitchFamily="49" charset="0"/>
                <a:cs typeface="Courier New" panose="02070309020205020404" pitchFamily="49" charset="0"/>
              </a:rPr>
              <a:t>//smtp.isikun.edu.tr</a:t>
            </a:r>
            <a:endParaRPr lang="tr-TR" b="1" dirty="0">
              <a:solidFill>
                <a:srgbClr val="00B050"/>
              </a:solidFill>
              <a:latin typeface="Courier New" panose="02070309020205020404" pitchFamily="49" charset="0"/>
              <a:cs typeface="Courier New" panose="02070309020205020404" pitchFamily="49" charset="0"/>
            </a:endParaRPr>
          </a:p>
          <a:p>
            <a:pPr marL="0" indent="0">
              <a:buNone/>
            </a:pPr>
            <a:r>
              <a:rPr lang="tr-TR" dirty="0">
                <a:latin typeface="Courier New" panose="02070309020205020404" pitchFamily="49" charset="0"/>
                <a:cs typeface="Courier New" panose="02070309020205020404" pitchFamily="49" charset="0"/>
              </a:rPr>
              <a:t>        props.put("mail.smtp.port", "465");</a:t>
            </a:r>
          </a:p>
          <a:p>
            <a:pPr marL="0" indent="0">
              <a:buNone/>
            </a:pPr>
            <a:r>
              <a:rPr lang="tr-TR" dirty="0">
                <a:latin typeface="Courier New" panose="02070309020205020404" pitchFamily="49" charset="0"/>
                <a:cs typeface="Courier New" panose="02070309020205020404" pitchFamily="49" charset="0"/>
              </a:rPr>
              <a:t>        props.put("mail.smtp.socketFactory.port", "465");</a:t>
            </a:r>
          </a:p>
          <a:p>
            <a:pPr marL="0" indent="0">
              <a:buNone/>
            </a:pPr>
            <a:r>
              <a:rPr lang="tr-TR" dirty="0">
                <a:latin typeface="Courier New" panose="02070309020205020404" pitchFamily="49" charset="0"/>
                <a:cs typeface="Courier New" panose="02070309020205020404" pitchFamily="49" charset="0"/>
              </a:rPr>
              <a:t>	props.put("mail.smtp.socketFactory.class", "javax.net.ssl.SSLSocketFactory");</a:t>
            </a:r>
          </a:p>
          <a:p>
            <a:pPr marL="0" indent="0">
              <a:buNone/>
            </a:pPr>
            <a:r>
              <a:rPr lang="tr-TR" dirty="0">
                <a:latin typeface="Courier New" panose="02070309020205020404" pitchFamily="49" charset="0"/>
                <a:cs typeface="Courier New" panose="02070309020205020404" pitchFamily="49" charset="0"/>
              </a:rPr>
              <a:t>        props.put("mail.from", </a:t>
            </a:r>
            <a:r>
              <a:rPr lang="en-US" dirty="0">
                <a:latin typeface="Courier New" panose="02070309020205020404" pitchFamily="49" charset="0"/>
                <a:cs typeface="Courier New" panose="02070309020205020404" pitchFamily="49" charset="0"/>
              </a:rPr>
              <a:t>“cse482atisik</a:t>
            </a:r>
            <a:r>
              <a:rPr lang="tr-TR" dirty="0">
                <a:latin typeface="Courier New" panose="02070309020205020404" pitchFamily="49" charset="0"/>
                <a:cs typeface="Courier New" panose="02070309020205020404" pitchFamily="49" charset="0"/>
              </a:rPr>
              <a:t>@gmail.com");</a:t>
            </a:r>
            <a:r>
              <a:rPr lang="en-US" b="1" dirty="0">
                <a:solidFill>
                  <a:srgbClr val="00B050"/>
                </a:solidFill>
                <a:latin typeface="Courier New" panose="02070309020205020404" pitchFamily="49" charset="0"/>
                <a:cs typeface="Courier New" panose="02070309020205020404" pitchFamily="49" charset="0"/>
              </a:rPr>
              <a:t>//</a:t>
            </a:r>
            <a:r>
              <a:rPr lang="en-US" b="1" dirty="0" err="1">
                <a:solidFill>
                  <a:srgbClr val="00B050"/>
                </a:solidFill>
                <a:latin typeface="Courier New" panose="02070309020205020404" pitchFamily="49" charset="0"/>
                <a:cs typeface="Courier New" panose="02070309020205020404" pitchFamily="49" charset="0"/>
              </a:rPr>
              <a:t>isikun</a:t>
            </a:r>
            <a:r>
              <a:rPr lang="en-US" b="1" dirty="0">
                <a:solidFill>
                  <a:srgbClr val="00B050"/>
                </a:solidFill>
                <a:latin typeface="Courier New" panose="02070309020205020404" pitchFamily="49" charset="0"/>
                <a:cs typeface="Courier New" panose="02070309020205020404" pitchFamily="49" charset="0"/>
              </a:rPr>
              <a:t> address</a:t>
            </a:r>
            <a:endParaRPr lang="tr-TR" b="1" dirty="0">
              <a:solidFill>
                <a:srgbClr val="00B050"/>
              </a:solidFill>
              <a:latin typeface="Courier New" panose="02070309020205020404" pitchFamily="49" charset="0"/>
              <a:cs typeface="Courier New" panose="02070309020205020404" pitchFamily="49" charset="0"/>
            </a:endParaRPr>
          </a:p>
          <a:p>
            <a:pPr marL="0" indent="0">
              <a:buNone/>
            </a:pPr>
            <a:r>
              <a:rPr lang="tr-TR" dirty="0">
                <a:latin typeface="Courier New" panose="02070309020205020404" pitchFamily="49" charset="0"/>
                <a:cs typeface="Courier New" panose="02070309020205020404" pitchFamily="49" charset="0"/>
              </a:rPr>
              <a:t>        props.put("mail.smtp.auth", "true");</a:t>
            </a:r>
          </a:p>
          <a:p>
            <a:pPr marL="0" indent="0">
              <a:buNone/>
            </a:pPr>
            <a:r>
              <a:rPr lang="tr-TR" dirty="0">
                <a:latin typeface="Courier New" panose="02070309020205020404" pitchFamily="49" charset="0"/>
                <a:cs typeface="Courier New" panose="02070309020205020404" pitchFamily="49" charset="0"/>
              </a:rPr>
              <a:t>    	Authenticator a = new Authenticator() {</a:t>
            </a:r>
          </a:p>
          <a:p>
            <a:pPr marL="0" indent="0">
              <a:buNone/>
            </a:pPr>
            <a:r>
              <a:rPr lang="tr-TR" dirty="0">
                <a:latin typeface="Courier New" panose="02070309020205020404" pitchFamily="49" charset="0"/>
                <a:cs typeface="Courier New" panose="02070309020205020404" pitchFamily="49" charset="0"/>
              </a:rPr>
              <a:t>            @Override</a:t>
            </a:r>
          </a:p>
          <a:p>
            <a:pPr marL="0" indent="0">
              <a:buNone/>
            </a:pPr>
            <a:r>
              <a:rPr lang="tr-TR"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p</a:t>
            </a:r>
            <a:r>
              <a:rPr lang="tr-TR" dirty="0">
                <a:latin typeface="Courier New" panose="02070309020205020404" pitchFamily="49" charset="0"/>
                <a:cs typeface="Courier New" panose="02070309020205020404" pitchFamily="49" charset="0"/>
              </a:rPr>
              <a:t>rotected PasswordAuthentication getPasswordAuthentication() {</a:t>
            </a:r>
          </a:p>
          <a:p>
            <a:pPr marL="0" indent="0">
              <a:buNone/>
            </a:pPr>
            <a:r>
              <a:rPr lang="tr-TR" dirty="0">
                <a:latin typeface="Courier New" panose="02070309020205020404" pitchFamily="49" charset="0"/>
                <a:cs typeface="Courier New" panose="02070309020205020404" pitchFamily="49" charset="0"/>
              </a:rPr>
              <a:t>                return new PasswordAuthentication("</a:t>
            </a:r>
            <a:r>
              <a:rPr lang="en-US" dirty="0">
                <a:latin typeface="Courier New" panose="02070309020205020404" pitchFamily="49" charset="0"/>
                <a:cs typeface="Courier New" panose="02070309020205020404" pitchFamily="49" charset="0"/>
              </a:rPr>
              <a:t>cse482atisik</a:t>
            </a:r>
            <a:r>
              <a:rPr lang="tr-TR" dirty="0">
                <a:latin typeface="Courier New" panose="02070309020205020404" pitchFamily="49" charset="0"/>
                <a:cs typeface="Courier New" panose="02070309020205020404" pitchFamily="49" charset="0"/>
              </a:rPr>
              <a:t>@gmail.com ",“</a:t>
            </a:r>
            <a:r>
              <a:rPr lang="en-US" dirty="0" err="1">
                <a:latin typeface="Courier New" panose="02070309020205020404" pitchFamily="49" charset="0"/>
                <a:cs typeface="Courier New" panose="02070309020205020404" pitchFamily="49" charset="0"/>
              </a:rPr>
              <a:t>EmineEkin</a:t>
            </a:r>
            <a:r>
              <a:rPr lang="tr-TR"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a:t>
            </a:r>
            <a:r>
              <a:rPr lang="en-US" b="1" dirty="0">
                <a:solidFill>
                  <a:srgbClr val="00B050"/>
                </a:solidFill>
                <a:latin typeface="Courier New" panose="02070309020205020404" pitchFamily="49" charset="0"/>
                <a:cs typeface="Courier New" panose="02070309020205020404" pitchFamily="49" charset="0"/>
              </a:rPr>
              <a:t>//</a:t>
            </a:r>
            <a:r>
              <a:rPr lang="en-US" b="1" dirty="0" err="1">
                <a:solidFill>
                  <a:srgbClr val="00B050"/>
                </a:solidFill>
                <a:latin typeface="Courier New" panose="02070309020205020404" pitchFamily="49" charset="0"/>
                <a:cs typeface="Courier New" panose="02070309020205020404" pitchFamily="49" charset="0"/>
              </a:rPr>
              <a:t>isikun</a:t>
            </a:r>
            <a:r>
              <a:rPr lang="en-US" b="1" dirty="0">
                <a:solidFill>
                  <a:srgbClr val="00B050"/>
                </a:solidFill>
                <a:latin typeface="Courier New" panose="02070309020205020404" pitchFamily="49" charset="0"/>
                <a:cs typeface="Courier New" panose="02070309020205020404" pitchFamily="49" charset="0"/>
              </a:rPr>
              <a:t> address and password</a:t>
            </a:r>
            <a:endParaRPr lang="tr-TR" b="1" dirty="0">
              <a:solidFill>
                <a:srgbClr val="00B050"/>
              </a:solidFill>
              <a:latin typeface="Courier New" panose="02070309020205020404" pitchFamily="49" charset="0"/>
              <a:cs typeface="Courier New" panose="02070309020205020404" pitchFamily="49" charset="0"/>
            </a:endParaRPr>
          </a:p>
          <a:p>
            <a:pPr marL="0" indent="0">
              <a:buNone/>
            </a:pPr>
            <a:r>
              <a:rPr lang="tr-TR" dirty="0">
                <a:latin typeface="Courier New" panose="02070309020205020404" pitchFamily="49" charset="0"/>
                <a:cs typeface="Courier New" panose="02070309020205020404" pitchFamily="49" charset="0"/>
              </a:rPr>
              <a:t>             }                   </a:t>
            </a:r>
          </a:p>
          <a:p>
            <a:pPr marL="0" indent="0">
              <a:buNone/>
            </a:pPr>
            <a:r>
              <a:rPr lang="tr-TR" dirty="0">
                <a:latin typeface="Courier New" panose="02070309020205020404" pitchFamily="49" charset="0"/>
                <a:cs typeface="Courier New" panose="02070309020205020404" pitchFamily="49" charset="0"/>
              </a:rPr>
              <a:t>            } ;</a:t>
            </a:r>
          </a:p>
          <a:p>
            <a:pPr marL="0" indent="0">
              <a:buNone/>
            </a:pPr>
            <a:r>
              <a:rPr lang="tr-TR" dirty="0">
                <a:latin typeface="Courier New" panose="02070309020205020404" pitchFamily="49" charset="0"/>
                <a:cs typeface="Courier New" panose="02070309020205020404" pitchFamily="49" charset="0"/>
              </a:rPr>
              <a:t>                </a:t>
            </a:r>
          </a:p>
          <a:p>
            <a:pPr marL="0" indent="0">
              <a:buNone/>
            </a:pPr>
            <a:r>
              <a:rPr lang="tr-TR" dirty="0">
                <a:latin typeface="Courier New" panose="02070309020205020404" pitchFamily="49" charset="0"/>
                <a:cs typeface="Courier New" panose="02070309020205020404" pitchFamily="49" charset="0"/>
              </a:rPr>
              <a:t>    Session session = Session.getDefaultInstance(props,a); </a:t>
            </a:r>
          </a:p>
          <a:p>
            <a:pPr marL="0" indent="0">
              <a:buNone/>
            </a:pPr>
            <a:r>
              <a:rPr lang="tr-TR" dirty="0">
                <a:latin typeface="Courier New" panose="02070309020205020404" pitchFamily="49" charset="0"/>
                <a:cs typeface="Courier New" panose="02070309020205020404" pitchFamily="49" charset="0"/>
              </a:rPr>
              <a:t>    try {</a:t>
            </a:r>
          </a:p>
          <a:p>
            <a:pPr marL="0" indent="0">
              <a:buNone/>
            </a:pPr>
            <a:r>
              <a:rPr lang="tr-TR" dirty="0">
                <a:latin typeface="Courier New" panose="02070309020205020404" pitchFamily="49" charset="0"/>
                <a:cs typeface="Courier New" panose="02070309020205020404" pitchFamily="49" charset="0"/>
              </a:rPr>
              <a:t>        MimeMessage msg = new MimeMessage(session);</a:t>
            </a:r>
          </a:p>
          <a:p>
            <a:pPr marL="0" indent="0">
              <a:buNone/>
            </a:pPr>
            <a:r>
              <a:rPr lang="tr-TR" dirty="0">
                <a:latin typeface="Courier New" panose="02070309020205020404" pitchFamily="49" charset="0"/>
                <a:cs typeface="Courier New" panose="02070309020205020404" pitchFamily="49" charset="0"/>
              </a:rPr>
              <a:t>        msg.setFrom(); 	</a:t>
            </a:r>
          </a:p>
          <a:p>
            <a:pPr marL="0" indent="0">
              <a:buNone/>
            </a:pPr>
            <a:r>
              <a:rPr lang="tr-TR" dirty="0">
                <a:latin typeface="Courier New" panose="02070309020205020404" pitchFamily="49" charset="0"/>
                <a:cs typeface="Courier New" panose="02070309020205020404" pitchFamily="49" charset="0"/>
              </a:rPr>
              <a:t>        msg.setRecipients(Message.RecipientType.TO,"emine.ekin@gmail.com");</a:t>
            </a:r>
          </a:p>
          <a:p>
            <a:pPr marL="0" indent="0">
              <a:buNone/>
            </a:pPr>
            <a:r>
              <a:rPr lang="tr-TR" dirty="0">
                <a:latin typeface="Courier New" panose="02070309020205020404" pitchFamily="49" charset="0"/>
                <a:cs typeface="Courier New" panose="02070309020205020404" pitchFamily="49" charset="0"/>
              </a:rPr>
              <a:t>        msg.setSubject("JavaMail hello world example");</a:t>
            </a:r>
          </a:p>
          <a:p>
            <a:pPr marL="0" indent="0">
              <a:buNone/>
            </a:pPr>
            <a:r>
              <a:rPr lang="tr-TR" dirty="0">
                <a:latin typeface="Courier New" panose="02070309020205020404" pitchFamily="49" charset="0"/>
                <a:cs typeface="Courier New" panose="02070309020205020404" pitchFamily="49" charset="0"/>
              </a:rPr>
              <a:t>        msg.setSentDate(new Date());</a:t>
            </a:r>
          </a:p>
          <a:p>
            <a:pPr marL="0" indent="0">
              <a:buNone/>
            </a:pPr>
            <a:r>
              <a:rPr lang="tr-TR" dirty="0">
                <a:latin typeface="Courier New" panose="02070309020205020404" pitchFamily="49" charset="0"/>
                <a:cs typeface="Courier New" panose="02070309020205020404" pitchFamily="49" charset="0"/>
              </a:rPr>
              <a:t>        msg.setText("Hello, world!\n");</a:t>
            </a:r>
          </a:p>
          <a:p>
            <a:pPr marL="0" indent="0">
              <a:buNone/>
            </a:pPr>
            <a:r>
              <a:rPr lang="tr-TR" dirty="0">
                <a:latin typeface="Courier New" panose="02070309020205020404" pitchFamily="49" charset="0"/>
                <a:cs typeface="Courier New" panose="02070309020205020404" pitchFamily="49" charset="0"/>
              </a:rPr>
              <a:t>        Transport.send(msg);</a:t>
            </a:r>
          </a:p>
          <a:p>
            <a:pPr marL="0" indent="0">
              <a:buNone/>
            </a:pPr>
            <a:r>
              <a:rPr lang="tr-TR" dirty="0">
                <a:latin typeface="Courier New" panose="02070309020205020404" pitchFamily="49" charset="0"/>
                <a:cs typeface="Courier New" panose="02070309020205020404" pitchFamily="49" charset="0"/>
              </a:rPr>
              <a:t>    } </a:t>
            </a:r>
          </a:p>
          <a:p>
            <a:pPr marL="0" indent="0">
              <a:buNone/>
            </a:pPr>
            <a:r>
              <a:rPr lang="tr-TR" dirty="0">
                <a:latin typeface="Courier New" panose="02070309020205020404" pitchFamily="49" charset="0"/>
                <a:cs typeface="Courier New" panose="02070309020205020404" pitchFamily="49" charset="0"/>
              </a:rPr>
              <a:t>    catch (MessagingException mex) {</a:t>
            </a:r>
          </a:p>
          <a:p>
            <a:pPr marL="0" indent="0">
              <a:buNone/>
            </a:pPr>
            <a:r>
              <a:rPr lang="tr-TR" dirty="0">
                <a:latin typeface="Courier New" panose="02070309020205020404" pitchFamily="49" charset="0"/>
                <a:cs typeface="Courier New" panose="02070309020205020404" pitchFamily="49" charset="0"/>
              </a:rPr>
              <a:t>        System.out.println("send failed, exception: " + mex);</a:t>
            </a:r>
          </a:p>
          <a:p>
            <a:pPr marL="0" indent="0">
              <a:buNone/>
            </a:pPr>
            <a:r>
              <a:rPr lang="tr-TR" dirty="0">
                <a:latin typeface="Courier New" panose="02070309020205020404" pitchFamily="49" charset="0"/>
                <a:cs typeface="Courier New" panose="02070309020205020404" pitchFamily="49" charset="0"/>
              </a:rPr>
              <a:t>    } } }</a:t>
            </a:r>
          </a:p>
        </p:txBody>
      </p:sp>
      <p:sp>
        <p:nvSpPr>
          <p:cNvPr id="2" name="Rectangle 1"/>
          <p:cNvSpPr/>
          <p:nvPr/>
        </p:nvSpPr>
        <p:spPr>
          <a:xfrm>
            <a:off x="838200" y="6248400"/>
            <a:ext cx="830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Exchange server seems not to like well known pop3, </a:t>
            </a:r>
            <a:r>
              <a:rPr lang="en-US" dirty="0" err="1"/>
              <a:t>imaps</a:t>
            </a:r>
            <a:r>
              <a:rPr lang="en-US" dirty="0"/>
              <a:t>, and </a:t>
            </a:r>
            <a:r>
              <a:rPr lang="en-US" dirty="0" err="1"/>
              <a:t>smtp</a:t>
            </a:r>
            <a:r>
              <a:rPr lang="en-US" dirty="0"/>
              <a:t>.</a:t>
            </a:r>
          </a:p>
          <a:p>
            <a:pPr algn="ctr"/>
            <a:r>
              <a:rPr lang="en-US" dirty="0"/>
              <a:t>Only if the admin configured the server, you may use </a:t>
            </a:r>
            <a:r>
              <a:rPr lang="en-US" dirty="0" err="1"/>
              <a:t>smtp</a:t>
            </a:r>
            <a:r>
              <a:rPr lang="en-US" dirty="0"/>
              <a:t>.</a:t>
            </a:r>
            <a:endParaRPr lang="tr-TR" dirty="0"/>
          </a:p>
        </p:txBody>
      </p:sp>
    </p:spTree>
    <p:extLst>
      <p:ext uri="{BB962C8B-B14F-4D97-AF65-F5344CB8AC3E}">
        <p14:creationId xmlns:p14="http://schemas.microsoft.com/office/powerpoint/2010/main" val="21022383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Reading e-mail</a:t>
            </a:r>
            <a:endParaRPr lang="tr-TR" dirty="0"/>
          </a:p>
        </p:txBody>
      </p:sp>
      <p:sp>
        <p:nvSpPr>
          <p:cNvPr id="3" name="Content Placeholder 2"/>
          <p:cNvSpPr>
            <a:spLocks noGrp="1"/>
          </p:cNvSpPr>
          <p:nvPr>
            <p:ph idx="1"/>
          </p:nvPr>
        </p:nvSpPr>
        <p:spPr/>
        <p:txBody>
          <a:bodyPr/>
          <a:lstStyle/>
          <a:p>
            <a:r>
              <a:rPr lang="en-US" dirty="0"/>
              <a:t>Steps: </a:t>
            </a:r>
          </a:p>
          <a:p>
            <a:pPr marL="971550" lvl="1" indent="-514350">
              <a:buFont typeface="+mj-lt"/>
              <a:buAutoNum type="arabicPeriod"/>
            </a:pPr>
            <a:r>
              <a:rPr lang="en-US" dirty="0"/>
              <a:t>Define Protocol</a:t>
            </a:r>
          </a:p>
          <a:p>
            <a:pPr marL="971550" lvl="1" indent="-514350">
              <a:buFont typeface="+mj-lt"/>
              <a:buAutoNum type="arabicPeriod"/>
            </a:pPr>
            <a:r>
              <a:rPr lang="en-US" dirty="0"/>
              <a:t>Get a session instance to read email</a:t>
            </a:r>
          </a:p>
          <a:p>
            <a:pPr marL="971550" lvl="1" indent="-514350">
              <a:buFont typeface="+mj-lt"/>
              <a:buAutoNum type="arabicPeriod"/>
            </a:pPr>
            <a:r>
              <a:rPr lang="en-US" dirty="0"/>
              <a:t>Access emails through store class</a:t>
            </a:r>
          </a:p>
          <a:p>
            <a:pPr marL="971550" lvl="1" indent="-514350">
              <a:buFont typeface="+mj-lt"/>
              <a:buAutoNum type="arabicPeriod"/>
            </a:pPr>
            <a:r>
              <a:rPr lang="en-US" dirty="0"/>
              <a:t>Read Inbox</a:t>
            </a:r>
            <a:endParaRPr lang="tr-TR" dirty="0"/>
          </a:p>
        </p:txBody>
      </p:sp>
    </p:spTree>
    <p:extLst>
      <p:ext uri="{BB962C8B-B14F-4D97-AF65-F5344CB8AC3E}">
        <p14:creationId xmlns:p14="http://schemas.microsoft.com/office/powerpoint/2010/main" val="1860091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cs typeface="Times New Roman" pitchFamily="18" charset="0"/>
              </a:rPr>
              <a:t>Stream Socket vs. Datagram Socket </a:t>
            </a:r>
            <a:endParaRPr lang="tr-TR" dirty="0"/>
          </a:p>
        </p:txBody>
      </p:sp>
      <p:sp>
        <p:nvSpPr>
          <p:cNvPr id="5" name="Text Placeholder 4"/>
          <p:cNvSpPr>
            <a:spLocks noGrp="1"/>
          </p:cNvSpPr>
          <p:nvPr>
            <p:ph type="body" idx="1"/>
          </p:nvPr>
        </p:nvSpPr>
        <p:spPr/>
        <p:txBody>
          <a:bodyPr/>
          <a:lstStyle/>
          <a:p>
            <a:r>
              <a:rPr lang="en-US" dirty="0">
                <a:solidFill>
                  <a:srgbClr val="FF9900"/>
                </a:solidFill>
                <a:cs typeface="Courier New" pitchFamily="49" charset="0"/>
              </a:rPr>
              <a:t>Stream socket</a:t>
            </a:r>
          </a:p>
        </p:txBody>
      </p:sp>
      <p:sp>
        <p:nvSpPr>
          <p:cNvPr id="6" name="Content Placeholder 5"/>
          <p:cNvSpPr>
            <a:spLocks noGrp="1"/>
          </p:cNvSpPr>
          <p:nvPr>
            <p:ph sz="half" idx="2"/>
          </p:nvPr>
        </p:nvSpPr>
        <p:spPr/>
        <p:txBody>
          <a:bodyPr/>
          <a:lstStyle/>
          <a:p>
            <a:pPr marL="457200" indent="-457200">
              <a:lnSpc>
                <a:spcPct val="90000"/>
              </a:lnSpc>
            </a:pPr>
            <a:r>
              <a:rPr lang="en-US" dirty="0">
                <a:cs typeface="Courier New" pitchFamily="49" charset="0"/>
              </a:rPr>
              <a:t>A dedicated point-to-point channel between a client and server.</a:t>
            </a:r>
          </a:p>
          <a:p>
            <a:pPr marL="457200" indent="-457200">
              <a:lnSpc>
                <a:spcPct val="90000"/>
              </a:lnSpc>
            </a:pPr>
            <a:r>
              <a:rPr lang="en-US" dirty="0">
                <a:cs typeface="Courier New" pitchFamily="49" charset="0"/>
              </a:rPr>
              <a:t>Use TCP (Transmission Control Protocol) for data transmission. </a:t>
            </a:r>
          </a:p>
          <a:p>
            <a:pPr marL="457200" indent="-457200">
              <a:lnSpc>
                <a:spcPct val="90000"/>
              </a:lnSpc>
            </a:pPr>
            <a:r>
              <a:rPr lang="en-US" dirty="0">
                <a:cs typeface="Courier New" pitchFamily="49" charset="0"/>
              </a:rPr>
              <a:t>Lossless and reliable. </a:t>
            </a:r>
          </a:p>
          <a:p>
            <a:pPr marL="457200" indent="-457200">
              <a:lnSpc>
                <a:spcPct val="90000"/>
              </a:lnSpc>
            </a:pPr>
            <a:r>
              <a:rPr lang="en-US" dirty="0">
                <a:cs typeface="Courier New" pitchFamily="49" charset="0"/>
              </a:rPr>
              <a:t>Sent and received in the same order.</a:t>
            </a:r>
          </a:p>
          <a:p>
            <a:endParaRPr lang="tr-TR" dirty="0"/>
          </a:p>
        </p:txBody>
      </p:sp>
      <p:sp>
        <p:nvSpPr>
          <p:cNvPr id="7" name="Text Placeholder 6"/>
          <p:cNvSpPr>
            <a:spLocks noGrp="1"/>
          </p:cNvSpPr>
          <p:nvPr>
            <p:ph type="body" sz="quarter" idx="3"/>
          </p:nvPr>
        </p:nvSpPr>
        <p:spPr/>
        <p:txBody>
          <a:bodyPr>
            <a:normAutofit/>
          </a:bodyPr>
          <a:lstStyle/>
          <a:p>
            <a:pPr>
              <a:lnSpc>
                <a:spcPct val="90000"/>
              </a:lnSpc>
              <a:buClr>
                <a:schemeClr val="tx2"/>
              </a:buClr>
              <a:buSzPct val="75000"/>
            </a:pPr>
            <a:r>
              <a:rPr lang="en-US" dirty="0">
                <a:solidFill>
                  <a:srgbClr val="FF9900"/>
                </a:solidFill>
                <a:cs typeface="Courier New" pitchFamily="49" charset="0"/>
              </a:rPr>
              <a:t>Datagram socket</a:t>
            </a:r>
          </a:p>
        </p:txBody>
      </p:sp>
      <p:sp>
        <p:nvSpPr>
          <p:cNvPr id="8" name="Content Placeholder 7"/>
          <p:cNvSpPr>
            <a:spLocks noGrp="1"/>
          </p:cNvSpPr>
          <p:nvPr>
            <p:ph sz="quarter" idx="4"/>
          </p:nvPr>
        </p:nvSpPr>
        <p:spPr/>
        <p:txBody>
          <a:bodyPr>
            <a:normAutofit/>
          </a:bodyPr>
          <a:lstStyle/>
          <a:p>
            <a:pPr marL="457200" indent="-457200">
              <a:lnSpc>
                <a:spcPct val="90000"/>
              </a:lnSpc>
            </a:pPr>
            <a:r>
              <a:rPr lang="en-US" dirty="0">
                <a:cs typeface="Courier New" pitchFamily="49" charset="0"/>
              </a:rPr>
              <a:t>No dedicated point-to-point channel between a client and server.</a:t>
            </a:r>
          </a:p>
          <a:p>
            <a:pPr marL="457200" indent="-457200">
              <a:lnSpc>
                <a:spcPct val="90000"/>
              </a:lnSpc>
            </a:pPr>
            <a:r>
              <a:rPr lang="en-US" dirty="0">
                <a:cs typeface="Courier New" pitchFamily="49" charset="0"/>
              </a:rPr>
              <a:t>Use UDP (User Datagram Protocol) for data transmission. </a:t>
            </a:r>
          </a:p>
          <a:p>
            <a:pPr marL="457200" indent="-457200">
              <a:lnSpc>
                <a:spcPct val="90000"/>
              </a:lnSpc>
            </a:pPr>
            <a:r>
              <a:rPr lang="en-US" dirty="0">
                <a:cs typeface="Courier New" pitchFamily="49" charset="0"/>
              </a:rPr>
              <a:t>May lose data and not 100% reliable. </a:t>
            </a:r>
          </a:p>
          <a:p>
            <a:pPr marL="457200" indent="-457200">
              <a:lnSpc>
                <a:spcPct val="90000"/>
              </a:lnSpc>
            </a:pPr>
            <a:r>
              <a:rPr lang="en-US" dirty="0">
                <a:cs typeface="Courier New" pitchFamily="49" charset="0"/>
              </a:rPr>
              <a:t>Data may not received in the same order as sent.</a:t>
            </a:r>
          </a:p>
          <a:p>
            <a:endParaRPr lang="tr-TR" dirty="0"/>
          </a:p>
        </p:txBody>
      </p:sp>
    </p:spTree>
    <p:extLst>
      <p:ext uri="{BB962C8B-B14F-4D97-AF65-F5344CB8AC3E}">
        <p14:creationId xmlns:p14="http://schemas.microsoft.com/office/powerpoint/2010/main" val="15343258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Sending Attachment</a:t>
            </a:r>
            <a:endParaRPr lang="tr-TR" dirty="0"/>
          </a:p>
        </p:txBody>
      </p:sp>
      <p:sp>
        <p:nvSpPr>
          <p:cNvPr id="3" name="Content Placeholder 2"/>
          <p:cNvSpPr>
            <a:spLocks noGrp="1"/>
          </p:cNvSpPr>
          <p:nvPr>
            <p:ph idx="1"/>
          </p:nvPr>
        </p:nvSpPr>
        <p:spPr/>
        <p:txBody>
          <a:bodyPr>
            <a:normAutofit fontScale="70000" lnSpcReduction="20000"/>
          </a:bodyPr>
          <a:lstStyle/>
          <a:p>
            <a:r>
              <a:rPr lang="en-GB" dirty="0"/>
              <a:t>Open Send1.java from COL</a:t>
            </a:r>
          </a:p>
          <a:p>
            <a:r>
              <a:rPr lang="en-GB" dirty="0"/>
              <a:t>We’ll modify the following part</a:t>
            </a:r>
          </a:p>
          <a:p>
            <a:pPr marL="0" indent="0">
              <a:buNone/>
            </a:pPr>
            <a:r>
              <a:rPr lang="tr-TR" dirty="0">
                <a:latin typeface="Courier New" panose="02070309020205020404" pitchFamily="49" charset="0"/>
                <a:cs typeface="Courier New" panose="02070309020205020404" pitchFamily="49" charset="0"/>
              </a:rPr>
              <a:t>try {</a:t>
            </a:r>
          </a:p>
          <a:p>
            <a:pPr marL="0" indent="0">
              <a:buNone/>
            </a:pPr>
            <a:r>
              <a:rPr lang="tr-TR" dirty="0">
                <a:latin typeface="Courier New" panose="02070309020205020404" pitchFamily="49" charset="0"/>
                <a:cs typeface="Courier New" panose="02070309020205020404" pitchFamily="49" charset="0"/>
              </a:rPr>
              <a:t>    MimeMessage msg = new MimeMessage(session);</a:t>
            </a:r>
          </a:p>
          <a:p>
            <a:pPr marL="0" indent="0">
              <a:buNone/>
            </a:pPr>
            <a:r>
              <a:rPr lang="tr-TR" dirty="0">
                <a:latin typeface="Courier New" panose="02070309020205020404" pitchFamily="49" charset="0"/>
                <a:cs typeface="Courier New" panose="02070309020205020404" pitchFamily="49" charset="0"/>
              </a:rPr>
              <a:t>    msg.setFrom(); 	  msg.setRecipients(Message.RecipientType.TO,"emine.ekin@gmail.com");</a:t>
            </a:r>
          </a:p>
          <a:p>
            <a:pPr marL="0" indent="0">
              <a:buNone/>
            </a:pPr>
            <a:r>
              <a:rPr lang="tr-TR" dirty="0">
                <a:latin typeface="Courier New" panose="02070309020205020404" pitchFamily="49" charset="0"/>
                <a:cs typeface="Courier New" panose="02070309020205020404" pitchFamily="49" charset="0"/>
              </a:rPr>
              <a:t>    msg.setSubject("JavaMail hello world example");</a:t>
            </a:r>
          </a:p>
          <a:p>
            <a:pPr marL="0" indent="0">
              <a:buNone/>
            </a:pPr>
            <a:r>
              <a:rPr lang="tr-TR" dirty="0">
                <a:latin typeface="Courier New" panose="02070309020205020404" pitchFamily="49" charset="0"/>
                <a:cs typeface="Courier New" panose="02070309020205020404" pitchFamily="49" charset="0"/>
              </a:rPr>
              <a:t>    msg.setSentDate(new Date());</a:t>
            </a:r>
          </a:p>
          <a:p>
            <a:pPr marL="0" indent="0">
              <a:buNone/>
            </a:pPr>
            <a:r>
              <a:rPr lang="tr-TR" dirty="0">
                <a:latin typeface="Courier New" panose="02070309020205020404" pitchFamily="49" charset="0"/>
                <a:cs typeface="Courier New" panose="02070309020205020404" pitchFamily="49" charset="0"/>
              </a:rPr>
              <a:t>    msg.setText("Hello, world!\n");</a:t>
            </a:r>
          </a:p>
          <a:p>
            <a:pPr marL="0" indent="0">
              <a:buNone/>
            </a:pPr>
            <a:r>
              <a:rPr lang="tr-TR" dirty="0">
                <a:latin typeface="Courier New" panose="02070309020205020404" pitchFamily="49" charset="0"/>
                <a:cs typeface="Courier New" panose="02070309020205020404" pitchFamily="49" charset="0"/>
              </a:rPr>
              <a:t>    Transport.send(msg);</a:t>
            </a:r>
          </a:p>
          <a:p>
            <a:pPr marL="0" indent="0">
              <a:buNone/>
            </a:pPr>
            <a:r>
              <a:rPr lang="tr-TR" dirty="0">
                <a:latin typeface="Courier New" panose="02070309020205020404" pitchFamily="49" charset="0"/>
                <a:cs typeface="Courier New" panose="02070309020205020404" pitchFamily="49" charset="0"/>
              </a:rPr>
              <a:t>    } </a:t>
            </a:r>
            <a:endParaRPr lang="en-GB" dirty="0">
              <a:latin typeface="Courier New" panose="02070309020205020404" pitchFamily="49" charset="0"/>
              <a:cs typeface="Courier New" panose="02070309020205020404" pitchFamily="49" charset="0"/>
            </a:endParaRPr>
          </a:p>
          <a:p>
            <a:r>
              <a:rPr lang="en-GB" dirty="0">
                <a:cs typeface="Courier New" panose="02070309020205020404" pitchFamily="49" charset="0"/>
              </a:rPr>
              <a:t>We have to take a deeper look into </a:t>
            </a:r>
            <a:r>
              <a:rPr lang="en-GB" dirty="0" err="1">
                <a:cs typeface="Courier New" panose="02070309020205020404" pitchFamily="49" charset="0"/>
              </a:rPr>
              <a:t>MimeMessage</a:t>
            </a:r>
            <a:endParaRPr lang="tr-TR" dirty="0">
              <a:cs typeface="Courier New" panose="02070309020205020404" pitchFamily="49" charset="0"/>
            </a:endParaRPr>
          </a:p>
        </p:txBody>
      </p:sp>
    </p:spTree>
    <p:extLst>
      <p:ext uri="{BB962C8B-B14F-4D97-AF65-F5344CB8AC3E}">
        <p14:creationId xmlns:p14="http://schemas.microsoft.com/office/powerpoint/2010/main" val="6690102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lnSpcReduction="10000"/>
          </a:bodyPr>
          <a:lstStyle/>
          <a:p>
            <a:r>
              <a:rPr lang="tr-TR" sz="2400" dirty="0">
                <a:latin typeface="Courier New" panose="02070309020205020404" pitchFamily="49" charset="0"/>
                <a:cs typeface="Courier New" panose="02070309020205020404" pitchFamily="49" charset="0"/>
              </a:rPr>
              <a:t>MimeMessage msg = new MimeMessage(session);</a:t>
            </a:r>
            <a:endParaRPr lang="en-GB" sz="2400" dirty="0">
              <a:latin typeface="Courier New" panose="02070309020205020404" pitchFamily="49" charset="0"/>
              <a:cs typeface="Courier New" panose="02070309020205020404" pitchFamily="49" charset="0"/>
            </a:endParaRPr>
          </a:p>
          <a:p>
            <a:r>
              <a:rPr lang="en-GB" dirty="0">
                <a:latin typeface="+mj-lt"/>
                <a:cs typeface="Courier New" panose="02070309020205020404" pitchFamily="49" charset="0"/>
              </a:rPr>
              <a:t>If you are sending plain text</a:t>
            </a:r>
          </a:p>
          <a:p>
            <a:pPr marL="0" indent="0">
              <a:buNone/>
            </a:pPr>
            <a:r>
              <a:rPr lang="en-GB" dirty="0">
                <a:latin typeface="Courier New" panose="02070309020205020404" pitchFamily="49" charset="0"/>
                <a:cs typeface="Courier New" panose="02070309020205020404" pitchFamily="49" charset="0"/>
              </a:rPr>
              <a:t>	</a:t>
            </a:r>
            <a:r>
              <a:rPr lang="tr-TR" sz="2400" dirty="0">
                <a:latin typeface="Courier New" panose="02070309020205020404" pitchFamily="49" charset="0"/>
                <a:cs typeface="Courier New" panose="02070309020205020404" pitchFamily="49" charset="0"/>
              </a:rPr>
              <a:t>msg.setText("Hello, world!\n");</a:t>
            </a:r>
            <a:endParaRPr lang="en-GB" sz="2400" dirty="0">
              <a:latin typeface="Courier New" panose="02070309020205020404" pitchFamily="49" charset="0"/>
              <a:cs typeface="Courier New" panose="02070309020205020404" pitchFamily="49" charset="0"/>
            </a:endParaRPr>
          </a:p>
          <a:p>
            <a:r>
              <a:rPr lang="en-GB" sz="2400" dirty="0">
                <a:latin typeface="+mj-lt"/>
                <a:cs typeface="Courier New" panose="02070309020205020404" pitchFamily="49" charset="0"/>
              </a:rPr>
              <a:t>Otherwise</a:t>
            </a:r>
          </a:p>
          <a:p>
            <a:pPr marL="457200" lvl="1" indent="0">
              <a:buNone/>
            </a:pPr>
            <a:r>
              <a:rPr lang="en-GB" sz="2000" dirty="0">
                <a:latin typeface="+mj-lt"/>
                <a:cs typeface="Courier New" panose="02070309020205020404" pitchFamily="49" charset="0"/>
              </a:rPr>
              <a:t>	</a:t>
            </a:r>
            <a:r>
              <a:rPr lang="en-GB" sz="2000" b="1" dirty="0">
                <a:latin typeface="Courier New" panose="02070309020205020404" pitchFamily="49" charset="0"/>
                <a:cs typeface="Courier New" panose="02070309020205020404" pitchFamily="49" charset="0"/>
              </a:rPr>
              <a:t>Multipart</a:t>
            </a:r>
            <a:r>
              <a:rPr lang="en-GB" sz="2000" dirty="0">
                <a:latin typeface="Courier New" panose="02070309020205020404" pitchFamily="49" charset="0"/>
                <a:cs typeface="Courier New" panose="02070309020205020404" pitchFamily="49" charset="0"/>
              </a:rPr>
              <a:t> </a:t>
            </a:r>
            <a:r>
              <a:rPr lang="en-GB" sz="2000" dirty="0" err="1">
                <a:latin typeface="Courier New" panose="02070309020205020404" pitchFamily="49" charset="0"/>
                <a:cs typeface="Courier New" panose="02070309020205020404" pitchFamily="49" charset="0"/>
              </a:rPr>
              <a:t>mp</a:t>
            </a:r>
            <a:r>
              <a:rPr lang="en-GB" sz="2000" dirty="0">
                <a:latin typeface="Courier New" panose="02070309020205020404" pitchFamily="49" charset="0"/>
                <a:cs typeface="Courier New" panose="02070309020205020404" pitchFamily="49" charset="0"/>
              </a:rPr>
              <a:t> = new Multipart();</a:t>
            </a:r>
          </a:p>
          <a:p>
            <a:pPr marL="0" indent="0">
              <a:buNone/>
            </a:pPr>
            <a:r>
              <a:rPr lang="en-GB" sz="2400" dirty="0">
                <a:latin typeface="Courier New" panose="02070309020205020404" pitchFamily="49" charset="0"/>
                <a:cs typeface="Courier New" panose="02070309020205020404" pitchFamily="49" charset="0"/>
              </a:rPr>
              <a:t>	</a:t>
            </a:r>
            <a:r>
              <a:rPr lang="en-GB" sz="2400" dirty="0" err="1">
                <a:latin typeface="Courier New" panose="02070309020205020404" pitchFamily="49" charset="0"/>
                <a:cs typeface="Courier New" panose="02070309020205020404" pitchFamily="49" charset="0"/>
              </a:rPr>
              <a:t>msg.setContent</a:t>
            </a:r>
            <a:r>
              <a:rPr lang="en-GB" sz="2400" dirty="0">
                <a:latin typeface="Courier New" panose="02070309020205020404" pitchFamily="49" charset="0"/>
                <a:cs typeface="Courier New" panose="02070309020205020404" pitchFamily="49" charset="0"/>
              </a:rPr>
              <a:t>(</a:t>
            </a:r>
            <a:r>
              <a:rPr lang="en-GB" sz="2400" dirty="0" err="1">
                <a:latin typeface="Courier New" panose="02070309020205020404" pitchFamily="49" charset="0"/>
                <a:cs typeface="Courier New" panose="02070309020205020404" pitchFamily="49" charset="0"/>
              </a:rPr>
              <a:t>mp</a:t>
            </a:r>
            <a:r>
              <a:rPr lang="en-GB" sz="2400" dirty="0">
                <a:latin typeface="Courier New" panose="02070309020205020404" pitchFamily="49" charset="0"/>
                <a:cs typeface="Courier New" panose="02070309020205020404" pitchFamily="49" charset="0"/>
              </a:rPr>
              <a:t> );</a:t>
            </a:r>
          </a:p>
          <a:p>
            <a:pPr marL="0" indent="0">
              <a:buNone/>
            </a:pPr>
            <a:endParaRPr lang="en-GB" sz="2400" dirty="0">
              <a:latin typeface="Courier New" panose="02070309020205020404" pitchFamily="49" charset="0"/>
              <a:cs typeface="Courier New" panose="02070309020205020404" pitchFamily="49" charset="0"/>
            </a:endParaRPr>
          </a:p>
          <a:p>
            <a:pPr marL="0" indent="0">
              <a:buNone/>
            </a:pPr>
            <a:r>
              <a:rPr lang="en-GB" sz="2400" b="1" dirty="0">
                <a:latin typeface="Courier New" panose="02070309020205020404" pitchFamily="49" charset="0"/>
                <a:cs typeface="Courier New" panose="02070309020205020404" pitchFamily="49" charset="0"/>
              </a:rPr>
              <a:t>Multipart</a:t>
            </a:r>
            <a:r>
              <a:rPr lang="en-GB" sz="2400" dirty="0">
                <a:latin typeface="Courier New" panose="02070309020205020404" pitchFamily="49" charset="0"/>
                <a:cs typeface="Courier New" panose="02070309020205020404" pitchFamily="49" charset="0"/>
              </a:rPr>
              <a:t> </a:t>
            </a:r>
            <a:r>
              <a:rPr lang="en-GB" sz="2400" dirty="0">
                <a:latin typeface="+mj-lt"/>
                <a:cs typeface="Courier New" panose="02070309020205020404" pitchFamily="49" charset="0"/>
              </a:rPr>
              <a:t>is an abstract class, direct known subclass  is </a:t>
            </a:r>
            <a:r>
              <a:rPr lang="en-GB" sz="2400" b="1" dirty="0" err="1">
                <a:latin typeface="Courier New" panose="02070309020205020404" pitchFamily="49" charset="0"/>
                <a:cs typeface="Courier New" panose="02070309020205020404" pitchFamily="49" charset="0"/>
              </a:rPr>
              <a:t>MimeMultipart</a:t>
            </a:r>
            <a:r>
              <a:rPr lang="en-GB" sz="2400" dirty="0">
                <a:latin typeface="Courier New" panose="02070309020205020404" pitchFamily="49" charset="0"/>
                <a:cs typeface="Courier New" panose="02070309020205020404" pitchFamily="49" charset="0"/>
              </a:rPr>
              <a:t>. </a:t>
            </a:r>
          </a:p>
          <a:p>
            <a:pPr marL="0" indent="0">
              <a:buNone/>
            </a:pPr>
            <a:r>
              <a:rPr lang="en-GB" sz="2400" dirty="0">
                <a:cs typeface="Courier New" panose="02070309020205020404" pitchFamily="49" charset="0"/>
              </a:rPr>
              <a:t>So: </a:t>
            </a:r>
          </a:p>
          <a:p>
            <a:pPr marL="0" lvl="1" indent="0">
              <a:buNone/>
            </a:pPr>
            <a:r>
              <a:rPr lang="en-GB" sz="2000" b="1" dirty="0">
                <a:latin typeface="Courier New" panose="02070309020205020404" pitchFamily="49" charset="0"/>
                <a:cs typeface="Courier New" panose="02070309020205020404" pitchFamily="49" charset="0"/>
              </a:rPr>
              <a:t>	</a:t>
            </a:r>
            <a:r>
              <a:rPr lang="en-GB" sz="2000" dirty="0">
                <a:latin typeface="Courier New" panose="02070309020205020404" pitchFamily="49" charset="0"/>
                <a:cs typeface="Courier New" panose="02070309020205020404" pitchFamily="49" charset="0"/>
              </a:rPr>
              <a:t>Multipart </a:t>
            </a:r>
            <a:r>
              <a:rPr lang="en-GB" sz="2000" dirty="0" err="1">
                <a:latin typeface="Courier New" panose="02070309020205020404" pitchFamily="49" charset="0"/>
                <a:cs typeface="Courier New" panose="02070309020205020404" pitchFamily="49" charset="0"/>
              </a:rPr>
              <a:t>mp</a:t>
            </a:r>
            <a:r>
              <a:rPr lang="en-GB" sz="2000" dirty="0">
                <a:latin typeface="Courier New" panose="02070309020205020404" pitchFamily="49" charset="0"/>
                <a:cs typeface="Courier New" panose="02070309020205020404" pitchFamily="49" charset="0"/>
              </a:rPr>
              <a:t> = new Multipart();</a:t>
            </a:r>
          </a:p>
          <a:p>
            <a:pPr marL="0" lvl="1" indent="0">
              <a:buNone/>
            </a:pPr>
            <a:r>
              <a:rPr lang="en-GB" sz="2000" dirty="0">
                <a:cs typeface="Courier New" panose="02070309020205020404" pitchFamily="49" charset="0"/>
              </a:rPr>
              <a:t>is not correct.</a:t>
            </a:r>
          </a:p>
          <a:p>
            <a:pPr marL="0" lvl="1" indent="0">
              <a:buNone/>
            </a:pPr>
            <a:r>
              <a:rPr lang="en-GB" sz="2000" dirty="0">
                <a:latin typeface="Courier New" panose="02070309020205020404" pitchFamily="49" charset="0"/>
                <a:cs typeface="Courier New" panose="02070309020205020404" pitchFamily="49" charset="0"/>
              </a:rPr>
              <a:t>	Multipart </a:t>
            </a:r>
            <a:r>
              <a:rPr lang="en-GB" sz="2000" dirty="0" err="1">
                <a:latin typeface="Courier New" panose="02070309020205020404" pitchFamily="49" charset="0"/>
                <a:cs typeface="Courier New" panose="02070309020205020404" pitchFamily="49" charset="0"/>
              </a:rPr>
              <a:t>mp</a:t>
            </a:r>
            <a:r>
              <a:rPr lang="en-GB" sz="2000" dirty="0">
                <a:latin typeface="Courier New" panose="02070309020205020404" pitchFamily="49" charset="0"/>
                <a:cs typeface="Courier New" panose="02070309020205020404" pitchFamily="49" charset="0"/>
              </a:rPr>
              <a:t> = new </a:t>
            </a:r>
            <a:r>
              <a:rPr lang="en-GB" sz="2000" dirty="0" err="1">
                <a:latin typeface="Courier New" panose="02070309020205020404" pitchFamily="49" charset="0"/>
                <a:cs typeface="Courier New" panose="02070309020205020404" pitchFamily="49" charset="0"/>
              </a:rPr>
              <a:t>MimeMultipart</a:t>
            </a:r>
            <a:r>
              <a:rPr lang="en-GB" sz="2000" dirty="0">
                <a:latin typeface="Courier New" panose="02070309020205020404" pitchFamily="49" charset="0"/>
                <a:cs typeface="Courier New" panose="02070309020205020404" pitchFamily="49" charset="0"/>
              </a:rPr>
              <a:t>();</a:t>
            </a:r>
          </a:p>
          <a:p>
            <a:pPr marL="0" lvl="1" indent="0">
              <a:buNone/>
            </a:pPr>
            <a:endParaRPr lang="en-GB" sz="2000" dirty="0">
              <a:latin typeface="Courier New" panose="02070309020205020404" pitchFamily="49" charset="0"/>
              <a:cs typeface="Courier New" panose="02070309020205020404" pitchFamily="49" charset="0"/>
            </a:endParaRPr>
          </a:p>
          <a:p>
            <a:pPr marL="0" indent="0">
              <a:buNone/>
            </a:pPr>
            <a:endParaRPr lang="en-GB" sz="2400" dirty="0">
              <a:latin typeface="Courier New" panose="02070309020205020404" pitchFamily="49" charset="0"/>
              <a:cs typeface="Courier New" panose="02070309020205020404" pitchFamily="49" charset="0"/>
            </a:endParaRPr>
          </a:p>
          <a:p>
            <a:pPr marL="0" indent="0">
              <a:buNone/>
            </a:pPr>
            <a:endParaRPr lang="tr-TR" sz="2400" dirty="0">
              <a:latin typeface="Courier New" panose="02070309020205020404" pitchFamily="49" charset="0"/>
              <a:cs typeface="Courier New" panose="02070309020205020404" pitchFamily="49" charset="0"/>
            </a:endParaRPr>
          </a:p>
          <a:p>
            <a:pPr marL="0" indent="0">
              <a:buNone/>
            </a:pPr>
            <a:endParaRPr lang="tr-TR" dirty="0">
              <a:latin typeface="Courier New" panose="02070309020205020404" pitchFamily="49" charset="0"/>
              <a:cs typeface="Courier New" panose="02070309020205020404" pitchFamily="49" charset="0"/>
            </a:endParaRPr>
          </a:p>
          <a:p>
            <a:endParaRPr lang="tr-TR" dirty="0"/>
          </a:p>
        </p:txBody>
      </p:sp>
    </p:spTree>
    <p:extLst>
      <p:ext uri="{BB962C8B-B14F-4D97-AF65-F5344CB8AC3E}">
        <p14:creationId xmlns:p14="http://schemas.microsoft.com/office/powerpoint/2010/main" val="24906387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458200" cy="5973763"/>
          </a:xfrm>
        </p:spPr>
        <p:txBody>
          <a:bodyPr/>
          <a:lstStyle/>
          <a:p>
            <a:r>
              <a:rPr lang="en-GB" dirty="0"/>
              <a:t>Now we have: </a:t>
            </a:r>
          </a:p>
          <a:p>
            <a:pPr marL="0" lvl="1" indent="0">
              <a:buNone/>
            </a:pPr>
            <a:r>
              <a:rPr lang="en-GB" dirty="0"/>
              <a:t>	</a:t>
            </a:r>
            <a:r>
              <a:rPr lang="en-GB" sz="2000" dirty="0">
                <a:latin typeface="Courier New" panose="02070309020205020404" pitchFamily="49" charset="0"/>
                <a:cs typeface="Courier New" panose="02070309020205020404" pitchFamily="49" charset="0"/>
              </a:rPr>
              <a:t>Multipart </a:t>
            </a:r>
            <a:r>
              <a:rPr lang="en-GB" sz="2000" dirty="0" err="1">
                <a:latin typeface="Courier New" panose="02070309020205020404" pitchFamily="49" charset="0"/>
                <a:cs typeface="Courier New" panose="02070309020205020404" pitchFamily="49" charset="0"/>
              </a:rPr>
              <a:t>mp</a:t>
            </a:r>
            <a:r>
              <a:rPr lang="en-GB" sz="2000" dirty="0">
                <a:latin typeface="Courier New" panose="02070309020205020404" pitchFamily="49" charset="0"/>
                <a:cs typeface="Courier New" panose="02070309020205020404" pitchFamily="49" charset="0"/>
              </a:rPr>
              <a:t> = new </a:t>
            </a:r>
            <a:r>
              <a:rPr lang="en-GB" sz="2000" dirty="0" err="1">
                <a:latin typeface="Courier New" panose="02070309020205020404" pitchFamily="49" charset="0"/>
                <a:cs typeface="Courier New" panose="02070309020205020404" pitchFamily="49" charset="0"/>
              </a:rPr>
              <a:t>MimeMultipart</a:t>
            </a:r>
            <a:r>
              <a:rPr lang="en-GB" sz="2000" dirty="0">
                <a:latin typeface="Courier New" panose="02070309020205020404" pitchFamily="49" charset="0"/>
                <a:cs typeface="Courier New" panose="02070309020205020404" pitchFamily="49" charset="0"/>
              </a:rPr>
              <a:t>();</a:t>
            </a:r>
          </a:p>
          <a:p>
            <a:pPr marL="0" lvl="1" indent="0">
              <a:buNone/>
            </a:pPr>
            <a:r>
              <a:rPr lang="en-GB" sz="2000" dirty="0">
                <a:latin typeface="Courier New" panose="02070309020205020404" pitchFamily="49" charset="0"/>
                <a:cs typeface="Courier New" panose="02070309020205020404" pitchFamily="49" charset="0"/>
              </a:rPr>
              <a:t>	</a:t>
            </a:r>
            <a:r>
              <a:rPr lang="en-GB" sz="2000" dirty="0" err="1">
                <a:latin typeface="Courier New" panose="02070309020205020404" pitchFamily="49" charset="0"/>
                <a:cs typeface="Courier New" panose="02070309020205020404" pitchFamily="49" charset="0"/>
              </a:rPr>
              <a:t>msg.setContent</a:t>
            </a:r>
            <a:r>
              <a:rPr lang="en-GB" sz="2000" dirty="0">
                <a:latin typeface="Courier New" panose="02070309020205020404" pitchFamily="49" charset="0"/>
                <a:cs typeface="Courier New" panose="02070309020205020404" pitchFamily="49" charset="0"/>
              </a:rPr>
              <a:t>(</a:t>
            </a:r>
            <a:r>
              <a:rPr lang="en-GB" sz="2000" dirty="0" err="1">
                <a:latin typeface="Courier New" panose="02070309020205020404" pitchFamily="49" charset="0"/>
                <a:cs typeface="Courier New" panose="02070309020205020404" pitchFamily="49" charset="0"/>
              </a:rPr>
              <a:t>mp</a:t>
            </a:r>
            <a:r>
              <a:rPr lang="en-GB" sz="2000" dirty="0">
                <a:latin typeface="Courier New" panose="02070309020205020404" pitchFamily="49" charset="0"/>
                <a:cs typeface="Courier New" panose="02070309020205020404" pitchFamily="49" charset="0"/>
              </a:rPr>
              <a:t> );</a:t>
            </a:r>
          </a:p>
          <a:p>
            <a:pPr marL="0" indent="-400050"/>
            <a:r>
              <a:rPr lang="en-GB" dirty="0">
                <a:cs typeface="Courier New" panose="02070309020205020404" pitchFamily="49" charset="0"/>
              </a:rPr>
              <a:t>Lets add some content.</a:t>
            </a:r>
          </a:p>
          <a:p>
            <a:r>
              <a:rPr lang="en-GB" dirty="0">
                <a:cs typeface="Courier New" panose="02070309020205020404" pitchFamily="49" charset="0"/>
              </a:rPr>
              <a:t>As the name implies, </a:t>
            </a:r>
            <a:r>
              <a:rPr lang="en-GB" dirty="0" err="1">
                <a:latin typeface="Courier New" panose="02070309020205020404" pitchFamily="49" charset="0"/>
                <a:cs typeface="Courier New" panose="02070309020205020404" pitchFamily="49" charset="0"/>
              </a:rPr>
              <a:t>MimeMultiPart</a:t>
            </a:r>
            <a:r>
              <a:rPr lang="en-GB" dirty="0">
                <a:cs typeface="Courier New" panose="02070309020205020404" pitchFamily="49" charset="0"/>
              </a:rPr>
              <a:t> contains a number of parts. Parts are added by following method</a:t>
            </a:r>
          </a:p>
          <a:p>
            <a:pPr lvl="1"/>
            <a:r>
              <a:rPr lang="en-US" b="1" dirty="0" err="1">
                <a:latin typeface="Courier New" panose="02070309020205020404" pitchFamily="49" charset="0"/>
                <a:cs typeface="Courier New" panose="02070309020205020404" pitchFamily="49" charset="0"/>
                <a:hlinkClick r:id="rId2"/>
              </a:rPr>
              <a:t>addBodyPart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hlinkClick r:id="rId3" tooltip="class in javax.mail"/>
              </a:rPr>
              <a:t>BodyPart</a:t>
            </a:r>
            <a:r>
              <a:rPr lang="en-US" dirty="0">
                <a:latin typeface="Courier New" panose="02070309020205020404" pitchFamily="49" charset="0"/>
                <a:cs typeface="Courier New" panose="02070309020205020404" pitchFamily="49" charset="0"/>
              </a:rPr>
              <a:t> part)</a:t>
            </a:r>
            <a:r>
              <a:rPr lang="en-US" dirty="0"/>
              <a:t>: Adds a Part to the multipart.</a:t>
            </a:r>
          </a:p>
          <a:p>
            <a:pPr lvl="1"/>
            <a:r>
              <a:rPr lang="en-US" dirty="0"/>
              <a:t>Now, we go through </a:t>
            </a:r>
            <a:r>
              <a:rPr lang="en-US" dirty="0" err="1">
                <a:latin typeface="Courier New" panose="02070309020205020404" pitchFamily="49" charset="0"/>
                <a:cs typeface="Courier New" panose="02070309020205020404" pitchFamily="49" charset="0"/>
              </a:rPr>
              <a:t>BodyPart</a:t>
            </a:r>
            <a:r>
              <a:rPr lang="en-US" dirty="0"/>
              <a:t> class.</a:t>
            </a:r>
          </a:p>
          <a:p>
            <a:pPr marL="0" indent="0">
              <a:buNone/>
            </a:pPr>
            <a:endParaRPr lang="tr-TR" dirty="0"/>
          </a:p>
        </p:txBody>
      </p:sp>
    </p:spTree>
    <p:extLst>
      <p:ext uri="{BB962C8B-B14F-4D97-AF65-F5344CB8AC3E}">
        <p14:creationId xmlns:p14="http://schemas.microsoft.com/office/powerpoint/2010/main" val="2430801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lstStyle/>
          <a:p>
            <a:pPr marL="0" lvl="1" indent="0">
              <a:buNone/>
            </a:pPr>
            <a:r>
              <a:rPr lang="en-GB" sz="2000" dirty="0">
                <a:latin typeface="Courier New" panose="02070309020205020404" pitchFamily="49" charset="0"/>
                <a:cs typeface="Courier New" panose="02070309020205020404" pitchFamily="49" charset="0"/>
              </a:rPr>
              <a:t>Multipart </a:t>
            </a:r>
            <a:r>
              <a:rPr lang="en-GB" sz="2000" dirty="0" err="1">
                <a:latin typeface="Courier New" panose="02070309020205020404" pitchFamily="49" charset="0"/>
                <a:cs typeface="Courier New" panose="02070309020205020404" pitchFamily="49" charset="0"/>
              </a:rPr>
              <a:t>mp</a:t>
            </a:r>
            <a:r>
              <a:rPr lang="en-GB" sz="2000" dirty="0">
                <a:latin typeface="Courier New" panose="02070309020205020404" pitchFamily="49" charset="0"/>
                <a:cs typeface="Courier New" panose="02070309020205020404" pitchFamily="49" charset="0"/>
              </a:rPr>
              <a:t> = new </a:t>
            </a:r>
            <a:r>
              <a:rPr lang="en-GB" sz="2000" dirty="0" err="1">
                <a:latin typeface="Courier New" panose="02070309020205020404" pitchFamily="49" charset="0"/>
                <a:cs typeface="Courier New" panose="02070309020205020404" pitchFamily="49" charset="0"/>
              </a:rPr>
              <a:t>MimeMultipart</a:t>
            </a:r>
            <a:r>
              <a:rPr lang="en-GB" sz="2000" dirty="0">
                <a:latin typeface="Courier New" panose="02070309020205020404" pitchFamily="49" charset="0"/>
                <a:cs typeface="Courier New" panose="02070309020205020404" pitchFamily="49" charset="0"/>
              </a:rPr>
              <a:t>();</a:t>
            </a:r>
          </a:p>
          <a:p>
            <a:pPr marL="0" lvl="1" indent="0">
              <a:buNone/>
            </a:pPr>
            <a:r>
              <a:rPr lang="en-GB" sz="2000" dirty="0">
                <a:latin typeface="Courier New" panose="02070309020205020404" pitchFamily="49" charset="0"/>
                <a:cs typeface="Courier New" panose="02070309020205020404" pitchFamily="49" charset="0"/>
              </a:rPr>
              <a:t>//Before setting the content, we have to prepare it.</a:t>
            </a:r>
          </a:p>
          <a:p>
            <a:pPr marL="0" lvl="1" indent="0">
              <a:buNone/>
            </a:pPr>
            <a:r>
              <a:rPr lang="en-GB" sz="2000" dirty="0" err="1">
                <a:latin typeface="Courier New" panose="02070309020205020404" pitchFamily="49" charset="0"/>
                <a:cs typeface="Courier New" panose="02070309020205020404" pitchFamily="49" charset="0"/>
              </a:rPr>
              <a:t>msg.setContent</a:t>
            </a:r>
            <a:r>
              <a:rPr lang="en-GB" sz="2000" dirty="0">
                <a:latin typeface="Courier New" panose="02070309020205020404" pitchFamily="49" charset="0"/>
                <a:cs typeface="Courier New" panose="02070309020205020404" pitchFamily="49" charset="0"/>
              </a:rPr>
              <a:t>(</a:t>
            </a:r>
            <a:r>
              <a:rPr lang="en-GB" sz="2000" dirty="0" err="1">
                <a:latin typeface="Courier New" panose="02070309020205020404" pitchFamily="49" charset="0"/>
                <a:cs typeface="Courier New" panose="02070309020205020404" pitchFamily="49" charset="0"/>
              </a:rPr>
              <a:t>mp</a:t>
            </a:r>
            <a:r>
              <a:rPr lang="en-GB" sz="2000" dirty="0">
                <a:latin typeface="Courier New" panose="02070309020205020404" pitchFamily="49" charset="0"/>
                <a:cs typeface="Courier New" panose="02070309020205020404" pitchFamily="49" charset="0"/>
              </a:rPr>
              <a:t>);</a:t>
            </a:r>
          </a:p>
          <a:p>
            <a:pPr marL="0" lvl="1" indent="0">
              <a:buNone/>
            </a:pPr>
            <a:endParaRPr lang="en-GB" sz="2000" dirty="0">
              <a:latin typeface="Courier New" panose="02070309020205020404" pitchFamily="49" charset="0"/>
              <a:cs typeface="Courier New" panose="02070309020205020404" pitchFamily="49" charset="0"/>
            </a:endParaRPr>
          </a:p>
          <a:p>
            <a:pPr marL="342900" lvl="1" indent="-342900"/>
            <a:r>
              <a:rPr lang="en-GB" sz="2000" dirty="0" err="1">
                <a:latin typeface="Courier New" panose="02070309020205020404" pitchFamily="49" charset="0"/>
                <a:cs typeface="Courier New" panose="02070309020205020404" pitchFamily="49" charset="0"/>
              </a:rPr>
              <a:t>BodyPart</a:t>
            </a:r>
            <a:r>
              <a:rPr lang="en-GB" sz="2000" dirty="0">
                <a:latin typeface="Courier New" panose="02070309020205020404" pitchFamily="49" charset="0"/>
                <a:cs typeface="Courier New" panose="02070309020205020404" pitchFamily="49" charset="0"/>
              </a:rPr>
              <a:t>: </a:t>
            </a:r>
            <a:r>
              <a:rPr lang="en-GB" sz="2000" dirty="0">
                <a:cs typeface="Courier New" panose="02070309020205020404" pitchFamily="49" charset="0"/>
              </a:rPr>
              <a:t>abstract class, direct known subclass is </a:t>
            </a:r>
            <a:r>
              <a:rPr lang="en-GB" sz="2000" dirty="0" err="1">
                <a:latin typeface="Courier New" panose="02070309020205020404" pitchFamily="49" charset="0"/>
                <a:cs typeface="Courier New" panose="02070309020205020404" pitchFamily="49" charset="0"/>
              </a:rPr>
              <a:t>MimeBodyPart</a:t>
            </a:r>
            <a:r>
              <a:rPr lang="en-GB" sz="2000" dirty="0">
                <a:latin typeface="Courier New" panose="02070309020205020404" pitchFamily="49" charset="0"/>
                <a:cs typeface="Courier New" panose="02070309020205020404" pitchFamily="49" charset="0"/>
              </a:rPr>
              <a:t>.</a:t>
            </a:r>
          </a:p>
          <a:p>
            <a:pPr marL="0" lvl="1" indent="0">
              <a:buNone/>
            </a:pPr>
            <a:r>
              <a:rPr lang="en-GB" sz="2000" dirty="0" err="1">
                <a:latin typeface="Courier New" panose="02070309020205020404" pitchFamily="49" charset="0"/>
                <a:cs typeface="Courier New" panose="02070309020205020404" pitchFamily="49" charset="0"/>
              </a:rPr>
              <a:t>BodyPart</a:t>
            </a:r>
            <a:r>
              <a:rPr lang="en-GB" sz="2000" dirty="0">
                <a:latin typeface="Courier New" panose="02070309020205020404" pitchFamily="49" charset="0"/>
                <a:cs typeface="Courier New" panose="02070309020205020404" pitchFamily="49" charset="0"/>
              </a:rPr>
              <a:t> </a:t>
            </a:r>
            <a:r>
              <a:rPr lang="en-GB" sz="2000" dirty="0" err="1">
                <a:latin typeface="Courier New" panose="02070309020205020404" pitchFamily="49" charset="0"/>
                <a:cs typeface="Courier New" panose="02070309020205020404" pitchFamily="49" charset="0"/>
              </a:rPr>
              <a:t>bp</a:t>
            </a:r>
            <a:r>
              <a:rPr lang="en-GB" sz="2000" dirty="0">
                <a:latin typeface="Courier New" panose="02070309020205020404" pitchFamily="49" charset="0"/>
                <a:cs typeface="Courier New" panose="02070309020205020404" pitchFamily="49" charset="0"/>
              </a:rPr>
              <a:t> = new </a:t>
            </a:r>
            <a:r>
              <a:rPr lang="en-GB" sz="2000" dirty="0" err="1">
                <a:latin typeface="Courier New" panose="02070309020205020404" pitchFamily="49" charset="0"/>
                <a:cs typeface="Courier New" panose="02070309020205020404" pitchFamily="49" charset="0"/>
              </a:rPr>
              <a:t>MimeBodyPart</a:t>
            </a:r>
            <a:r>
              <a:rPr lang="en-GB" sz="2000" dirty="0">
                <a:latin typeface="Courier New" panose="02070309020205020404" pitchFamily="49" charset="0"/>
                <a:cs typeface="Courier New" panose="02070309020205020404" pitchFamily="49" charset="0"/>
              </a:rPr>
              <a:t>():</a:t>
            </a:r>
          </a:p>
          <a:p>
            <a:pPr marL="0" lvl="1" indent="0">
              <a:buNone/>
            </a:pPr>
            <a:endParaRPr lang="en-GB" sz="2000" dirty="0">
              <a:latin typeface="Courier New" panose="02070309020205020404" pitchFamily="49" charset="0"/>
              <a:cs typeface="Courier New" panose="02070309020205020404" pitchFamily="49" charset="0"/>
            </a:endParaRPr>
          </a:p>
          <a:p>
            <a:pPr marL="0" lvl="1" indent="0">
              <a:buNone/>
            </a:pPr>
            <a:r>
              <a:rPr lang="en-GB" sz="2000" dirty="0">
                <a:latin typeface="Courier New" panose="02070309020205020404" pitchFamily="49" charset="0"/>
                <a:cs typeface="Courier New" panose="02070309020205020404" pitchFamily="49" charset="0"/>
              </a:rPr>
              <a:t>The part to be placed in message is ready. Lets add the content. For example, write some text. </a:t>
            </a:r>
          </a:p>
          <a:p>
            <a:pPr marL="0" lvl="1" indent="0">
              <a:buNone/>
            </a:pPr>
            <a:endParaRPr lang="en-GB" sz="2000" dirty="0">
              <a:latin typeface="Courier New" panose="02070309020205020404" pitchFamily="49" charset="0"/>
              <a:cs typeface="Courier New" panose="02070309020205020404" pitchFamily="49" charset="0"/>
            </a:endParaRPr>
          </a:p>
          <a:p>
            <a:pPr marL="0" lvl="1" indent="0">
              <a:buNone/>
            </a:pPr>
            <a:r>
              <a:rPr lang="en-GB" sz="2000" dirty="0" err="1">
                <a:latin typeface="Courier New" panose="02070309020205020404" pitchFamily="49" charset="0"/>
                <a:cs typeface="Courier New" panose="02070309020205020404" pitchFamily="49" charset="0"/>
              </a:rPr>
              <a:t>bp.setText</a:t>
            </a:r>
            <a:r>
              <a:rPr lang="en-GB" sz="2000" dirty="0">
                <a:latin typeface="Courier New" panose="02070309020205020404" pitchFamily="49" charset="0"/>
                <a:cs typeface="Courier New" panose="02070309020205020404" pitchFamily="49" charset="0"/>
              </a:rPr>
              <a:t>(“Hell</a:t>
            </a:r>
            <a:r>
              <a:rPr lang="tr-TR" sz="2000" dirty="0">
                <a:latin typeface="Courier New" panose="02070309020205020404" pitchFamily="49" charset="0"/>
                <a:cs typeface="Courier New" panose="02070309020205020404" pitchFamily="49" charset="0"/>
              </a:rPr>
              <a:t>ö</a:t>
            </a:r>
            <a:r>
              <a:rPr lang="en-GB" sz="2000" dirty="0">
                <a:latin typeface="Courier New" panose="02070309020205020404" pitchFamily="49" charset="0"/>
                <a:cs typeface="Courier New" panose="02070309020205020404" pitchFamily="49" charset="0"/>
              </a:rPr>
              <a:t>”);</a:t>
            </a:r>
          </a:p>
          <a:p>
            <a:pPr marL="0" lvl="1" indent="0">
              <a:buNone/>
            </a:pPr>
            <a:endParaRPr lang="en-GB" sz="2000" dirty="0">
              <a:latin typeface="Courier New" panose="02070309020205020404" pitchFamily="49" charset="0"/>
              <a:cs typeface="Courier New" panose="02070309020205020404" pitchFamily="49" charset="0"/>
            </a:endParaRPr>
          </a:p>
          <a:p>
            <a:pPr marL="0" lvl="1" indent="0">
              <a:buNone/>
            </a:pPr>
            <a:r>
              <a:rPr lang="en-GB" sz="2000" dirty="0">
                <a:latin typeface="Courier New" panose="02070309020205020404" pitchFamily="49" charset="0"/>
                <a:cs typeface="Courier New" panose="02070309020205020404" pitchFamily="49" charset="0"/>
              </a:rPr>
              <a:t>And, add this part to the Multipart instance.</a:t>
            </a:r>
          </a:p>
          <a:p>
            <a:pPr marL="0" lvl="1" indent="0">
              <a:buNone/>
            </a:pPr>
            <a:endParaRPr lang="en-GB" sz="2000" dirty="0">
              <a:latin typeface="Courier New" panose="02070309020205020404" pitchFamily="49" charset="0"/>
              <a:cs typeface="Courier New" panose="02070309020205020404" pitchFamily="49" charset="0"/>
            </a:endParaRPr>
          </a:p>
          <a:p>
            <a:pPr marL="0" lvl="1" indent="0">
              <a:buNone/>
            </a:pPr>
            <a:r>
              <a:rPr lang="en-GB" sz="2000" dirty="0" err="1">
                <a:latin typeface="Courier New" panose="02070309020205020404" pitchFamily="49" charset="0"/>
                <a:cs typeface="Courier New" panose="02070309020205020404" pitchFamily="49" charset="0"/>
              </a:rPr>
              <a:t>Mp.add</a:t>
            </a:r>
            <a:r>
              <a:rPr lang="en-GB" sz="2000" dirty="0">
                <a:latin typeface="Courier New" panose="02070309020205020404" pitchFamily="49" charset="0"/>
                <a:cs typeface="Courier New" panose="02070309020205020404" pitchFamily="49" charset="0"/>
              </a:rPr>
              <a:t>(</a:t>
            </a:r>
            <a:r>
              <a:rPr lang="en-GB" sz="2000" dirty="0" err="1">
                <a:latin typeface="Courier New" panose="02070309020205020404" pitchFamily="49" charset="0"/>
                <a:cs typeface="Courier New" panose="02070309020205020404" pitchFamily="49" charset="0"/>
              </a:rPr>
              <a:t>bp</a:t>
            </a:r>
            <a:r>
              <a:rPr lang="en-GB" sz="2000" dirty="0">
                <a:latin typeface="Courier New" panose="02070309020205020404" pitchFamily="49" charset="0"/>
                <a:cs typeface="Courier New" panose="02070309020205020404" pitchFamily="49" charset="0"/>
              </a:rPr>
              <a:t>);</a:t>
            </a:r>
          </a:p>
          <a:p>
            <a:endParaRPr lang="tr-TR" dirty="0"/>
          </a:p>
        </p:txBody>
      </p:sp>
    </p:spTree>
    <p:extLst>
      <p:ext uri="{BB962C8B-B14F-4D97-AF65-F5344CB8AC3E}">
        <p14:creationId xmlns:p14="http://schemas.microsoft.com/office/powerpoint/2010/main" val="26406418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r>
              <a:rPr lang="en-GB" dirty="0"/>
              <a:t>Altogether: </a:t>
            </a:r>
          </a:p>
          <a:p>
            <a:pPr marL="0" indent="0">
              <a:buNone/>
            </a:pPr>
            <a:r>
              <a:rPr lang="tr-TR" sz="2000" dirty="0">
                <a:latin typeface="Courier New" panose="02070309020205020404" pitchFamily="49" charset="0"/>
                <a:cs typeface="Courier New" panose="02070309020205020404" pitchFamily="49" charset="0"/>
              </a:rPr>
              <a:t>try {</a:t>
            </a:r>
          </a:p>
          <a:p>
            <a:pPr marL="0" indent="0">
              <a:buNone/>
            </a:pPr>
            <a:r>
              <a:rPr lang="tr-TR" sz="2000" dirty="0">
                <a:latin typeface="Courier New" panose="02070309020205020404" pitchFamily="49" charset="0"/>
                <a:cs typeface="Courier New" panose="02070309020205020404" pitchFamily="49" charset="0"/>
              </a:rPr>
              <a:t>    MimeMessage msg = new MimeMessage(session);</a:t>
            </a:r>
          </a:p>
          <a:p>
            <a:pPr marL="0" indent="0">
              <a:buNone/>
            </a:pPr>
            <a:r>
              <a:rPr lang="tr-TR" sz="2000" dirty="0">
                <a:latin typeface="Courier New" panose="02070309020205020404" pitchFamily="49" charset="0"/>
                <a:cs typeface="Courier New" panose="02070309020205020404" pitchFamily="49" charset="0"/>
              </a:rPr>
              <a:t>    msg.setFrom(); 	  msg.setRecipients(Message.RecipientType.TO,"emine.ekin@gmail.com");</a:t>
            </a:r>
          </a:p>
          <a:p>
            <a:pPr marL="0" indent="0">
              <a:buNone/>
            </a:pPr>
            <a:r>
              <a:rPr lang="tr-TR" sz="2000" dirty="0">
                <a:latin typeface="Courier New" panose="02070309020205020404" pitchFamily="49" charset="0"/>
                <a:cs typeface="Courier New" panose="02070309020205020404" pitchFamily="49" charset="0"/>
              </a:rPr>
              <a:t>    msg.setSubject("JavaMail hello world example");</a:t>
            </a:r>
          </a:p>
          <a:p>
            <a:pPr marL="0" indent="0">
              <a:buNone/>
            </a:pPr>
            <a:r>
              <a:rPr lang="tr-TR" sz="2000" dirty="0">
                <a:latin typeface="Courier New" panose="02070309020205020404" pitchFamily="49" charset="0"/>
                <a:cs typeface="Courier New" panose="02070309020205020404" pitchFamily="49" charset="0"/>
              </a:rPr>
              <a:t>    msg.setSentDate(new Date());</a:t>
            </a:r>
            <a:endParaRPr lang="en-GB" sz="2000" dirty="0">
              <a:latin typeface="Courier New" panose="02070309020205020404" pitchFamily="49" charset="0"/>
              <a:cs typeface="Courier New" panose="02070309020205020404" pitchFamily="49" charset="0"/>
            </a:endParaRPr>
          </a:p>
          <a:p>
            <a:pPr marL="0" lvl="1" indent="0">
              <a:buNone/>
            </a:pPr>
            <a:r>
              <a:rPr lang="en-GB" sz="2000" dirty="0">
                <a:latin typeface="Courier New" panose="02070309020205020404" pitchFamily="49" charset="0"/>
                <a:cs typeface="Courier New" panose="02070309020205020404" pitchFamily="49" charset="0"/>
              </a:rPr>
              <a:t>	</a:t>
            </a:r>
            <a:r>
              <a:rPr lang="en-GB" sz="2000" b="1" dirty="0">
                <a:latin typeface="Courier New" panose="02070309020205020404" pitchFamily="49" charset="0"/>
                <a:cs typeface="Courier New" panose="02070309020205020404" pitchFamily="49" charset="0"/>
              </a:rPr>
              <a:t>Multipart </a:t>
            </a:r>
            <a:r>
              <a:rPr lang="en-GB" sz="2000" b="1" dirty="0" err="1">
                <a:latin typeface="Courier New" panose="02070309020205020404" pitchFamily="49" charset="0"/>
                <a:cs typeface="Courier New" panose="02070309020205020404" pitchFamily="49" charset="0"/>
              </a:rPr>
              <a:t>mp</a:t>
            </a:r>
            <a:r>
              <a:rPr lang="en-GB" sz="2000" b="1" dirty="0">
                <a:latin typeface="Courier New" panose="02070309020205020404" pitchFamily="49" charset="0"/>
                <a:cs typeface="Courier New" panose="02070309020205020404" pitchFamily="49" charset="0"/>
              </a:rPr>
              <a:t> = new </a:t>
            </a:r>
            <a:r>
              <a:rPr lang="en-GB" sz="2000" b="1" dirty="0" err="1">
                <a:latin typeface="Courier New" panose="02070309020205020404" pitchFamily="49" charset="0"/>
                <a:cs typeface="Courier New" panose="02070309020205020404" pitchFamily="49" charset="0"/>
              </a:rPr>
              <a:t>MimeMultipart</a:t>
            </a:r>
            <a:r>
              <a:rPr lang="en-GB" sz="2000" b="1" dirty="0">
                <a:latin typeface="Courier New" panose="02070309020205020404" pitchFamily="49" charset="0"/>
                <a:cs typeface="Courier New" panose="02070309020205020404" pitchFamily="49" charset="0"/>
              </a:rPr>
              <a:t>();</a:t>
            </a:r>
            <a:endParaRPr lang="tr-TR" sz="2000" b="1" dirty="0">
              <a:latin typeface="Courier New" panose="02070309020205020404" pitchFamily="49" charset="0"/>
              <a:cs typeface="Courier New" panose="02070309020205020404" pitchFamily="49" charset="0"/>
            </a:endParaRPr>
          </a:p>
          <a:p>
            <a:pPr marL="0" lvl="1" indent="0">
              <a:buNone/>
            </a:pPr>
            <a:r>
              <a:rPr lang="tr-TR" sz="2000" b="1" dirty="0">
                <a:latin typeface="Courier New" panose="02070309020205020404" pitchFamily="49" charset="0"/>
                <a:cs typeface="Courier New" panose="02070309020205020404" pitchFamily="49" charset="0"/>
              </a:rPr>
              <a:t>    </a:t>
            </a:r>
            <a:r>
              <a:rPr lang="en-GB" sz="2000" b="1" dirty="0" err="1">
                <a:latin typeface="Courier New" panose="02070309020205020404" pitchFamily="49" charset="0"/>
                <a:cs typeface="Courier New" panose="02070309020205020404" pitchFamily="49" charset="0"/>
              </a:rPr>
              <a:t>BodyPart</a:t>
            </a:r>
            <a:r>
              <a:rPr lang="en-GB" sz="2000" b="1" dirty="0">
                <a:latin typeface="Courier New" panose="02070309020205020404" pitchFamily="49" charset="0"/>
                <a:cs typeface="Courier New" panose="02070309020205020404" pitchFamily="49" charset="0"/>
              </a:rPr>
              <a:t> </a:t>
            </a:r>
            <a:r>
              <a:rPr lang="en-GB" sz="2000" b="1" dirty="0" err="1">
                <a:latin typeface="Courier New" panose="02070309020205020404" pitchFamily="49" charset="0"/>
                <a:cs typeface="Courier New" panose="02070309020205020404" pitchFamily="49" charset="0"/>
              </a:rPr>
              <a:t>bp</a:t>
            </a:r>
            <a:r>
              <a:rPr lang="en-GB" sz="2000" b="1" dirty="0">
                <a:latin typeface="Courier New" panose="02070309020205020404" pitchFamily="49" charset="0"/>
                <a:cs typeface="Courier New" panose="02070309020205020404" pitchFamily="49" charset="0"/>
              </a:rPr>
              <a:t> = new </a:t>
            </a:r>
            <a:r>
              <a:rPr lang="en-GB" sz="2000" b="1" dirty="0" err="1">
                <a:latin typeface="Courier New" panose="02070309020205020404" pitchFamily="49" charset="0"/>
                <a:cs typeface="Courier New" panose="02070309020205020404" pitchFamily="49" charset="0"/>
              </a:rPr>
              <a:t>MimeBodyPart</a:t>
            </a:r>
            <a:r>
              <a:rPr lang="en-GB" sz="2000" b="1" dirty="0">
                <a:latin typeface="Courier New" panose="02070309020205020404" pitchFamily="49" charset="0"/>
                <a:cs typeface="Courier New" panose="02070309020205020404" pitchFamily="49" charset="0"/>
              </a:rPr>
              <a:t>():</a:t>
            </a:r>
          </a:p>
          <a:p>
            <a:pPr marL="0" lvl="1" indent="0">
              <a:buNone/>
            </a:pPr>
            <a:r>
              <a:rPr lang="en-GB" sz="2000" b="1" dirty="0">
                <a:latin typeface="Courier New" panose="02070309020205020404" pitchFamily="49" charset="0"/>
                <a:cs typeface="Courier New" panose="02070309020205020404" pitchFamily="49" charset="0"/>
              </a:rPr>
              <a:t>	</a:t>
            </a:r>
            <a:r>
              <a:rPr lang="en-GB" sz="2000" b="1" dirty="0" err="1">
                <a:latin typeface="Courier New" panose="02070309020205020404" pitchFamily="49" charset="0"/>
                <a:cs typeface="Courier New" panose="02070309020205020404" pitchFamily="49" charset="0"/>
              </a:rPr>
              <a:t>bp.setText</a:t>
            </a:r>
            <a:r>
              <a:rPr lang="en-GB" sz="2000" b="1" dirty="0">
                <a:latin typeface="Courier New" panose="02070309020205020404" pitchFamily="49" charset="0"/>
                <a:cs typeface="Courier New" panose="02070309020205020404" pitchFamily="49" charset="0"/>
              </a:rPr>
              <a:t>(“Hell</a:t>
            </a:r>
            <a:r>
              <a:rPr lang="tr-TR" sz="2000" b="1" dirty="0">
                <a:latin typeface="Courier New" panose="02070309020205020404" pitchFamily="49" charset="0"/>
                <a:cs typeface="Courier New" panose="02070309020205020404" pitchFamily="49" charset="0"/>
              </a:rPr>
              <a:t>ö</a:t>
            </a:r>
            <a:r>
              <a:rPr lang="en-GB" sz="2000" b="1" dirty="0">
                <a:latin typeface="Courier New" panose="02070309020205020404" pitchFamily="49" charset="0"/>
                <a:cs typeface="Courier New" panose="02070309020205020404" pitchFamily="49" charset="0"/>
              </a:rPr>
              <a:t>”);</a:t>
            </a:r>
          </a:p>
          <a:p>
            <a:pPr marL="0" lvl="1" indent="0">
              <a:buNone/>
            </a:pPr>
            <a:r>
              <a:rPr lang="en-GB" sz="2000" b="1" dirty="0">
                <a:latin typeface="Courier New" panose="02070309020205020404" pitchFamily="49" charset="0"/>
                <a:cs typeface="Courier New" panose="02070309020205020404" pitchFamily="49" charset="0"/>
              </a:rPr>
              <a:t>	</a:t>
            </a:r>
            <a:r>
              <a:rPr lang="en-GB" sz="2000" b="1" dirty="0" err="1">
                <a:latin typeface="Courier New" panose="02070309020205020404" pitchFamily="49" charset="0"/>
                <a:cs typeface="Courier New" panose="02070309020205020404" pitchFamily="49" charset="0"/>
              </a:rPr>
              <a:t>mp.addBodyPart</a:t>
            </a:r>
            <a:r>
              <a:rPr lang="en-GB" sz="2000" b="1" dirty="0">
                <a:latin typeface="Courier New" panose="02070309020205020404" pitchFamily="49" charset="0"/>
                <a:cs typeface="Courier New" panose="02070309020205020404" pitchFamily="49" charset="0"/>
              </a:rPr>
              <a:t>(</a:t>
            </a:r>
            <a:r>
              <a:rPr lang="en-GB" sz="2000" b="1" dirty="0" err="1">
                <a:latin typeface="Courier New" panose="02070309020205020404" pitchFamily="49" charset="0"/>
                <a:cs typeface="Courier New" panose="02070309020205020404" pitchFamily="49" charset="0"/>
              </a:rPr>
              <a:t>bp</a:t>
            </a:r>
            <a:r>
              <a:rPr lang="en-GB" sz="2000" b="1" dirty="0">
                <a:latin typeface="Courier New" panose="02070309020205020404" pitchFamily="49" charset="0"/>
                <a:cs typeface="Courier New" panose="02070309020205020404" pitchFamily="49" charset="0"/>
              </a:rPr>
              <a:t>);</a:t>
            </a:r>
          </a:p>
          <a:p>
            <a:pPr marL="0" lvl="1" indent="0">
              <a:buNone/>
            </a:pPr>
            <a:r>
              <a:rPr lang="en-GB" sz="2000" b="1" dirty="0">
                <a:latin typeface="Courier New" panose="02070309020205020404" pitchFamily="49" charset="0"/>
                <a:cs typeface="Courier New" panose="02070309020205020404" pitchFamily="49" charset="0"/>
              </a:rPr>
              <a:t>	</a:t>
            </a:r>
            <a:r>
              <a:rPr lang="en-GB" sz="2000" b="1" dirty="0" err="1">
                <a:latin typeface="Courier New" panose="02070309020205020404" pitchFamily="49" charset="0"/>
                <a:cs typeface="Courier New" panose="02070309020205020404" pitchFamily="49" charset="0"/>
              </a:rPr>
              <a:t>msg.setContent</a:t>
            </a:r>
            <a:r>
              <a:rPr lang="en-GB" sz="2000" b="1" dirty="0">
                <a:latin typeface="Courier New" panose="02070309020205020404" pitchFamily="49" charset="0"/>
                <a:cs typeface="Courier New" panose="02070309020205020404" pitchFamily="49" charset="0"/>
              </a:rPr>
              <a:t>(</a:t>
            </a:r>
            <a:r>
              <a:rPr lang="en-GB" sz="2000" b="1" dirty="0" err="1">
                <a:latin typeface="Courier New" panose="02070309020205020404" pitchFamily="49" charset="0"/>
                <a:cs typeface="Courier New" panose="02070309020205020404" pitchFamily="49" charset="0"/>
              </a:rPr>
              <a:t>mp</a:t>
            </a:r>
            <a:r>
              <a:rPr lang="en-GB" sz="2000" b="1" dirty="0">
                <a:latin typeface="Courier New" panose="02070309020205020404" pitchFamily="49" charset="0"/>
                <a:cs typeface="Courier New" panose="02070309020205020404" pitchFamily="49" charset="0"/>
              </a:rPr>
              <a:t> );</a:t>
            </a:r>
            <a:endParaRPr lang="tr-TR" sz="2000" b="1" dirty="0">
              <a:latin typeface="Courier New" panose="02070309020205020404" pitchFamily="49" charset="0"/>
              <a:cs typeface="Courier New" panose="02070309020205020404" pitchFamily="49" charset="0"/>
            </a:endParaRPr>
          </a:p>
          <a:p>
            <a:pPr marL="0" indent="0">
              <a:buNone/>
            </a:pPr>
            <a:r>
              <a:rPr lang="tr-TR" sz="2000" dirty="0">
                <a:latin typeface="Courier New" panose="02070309020205020404" pitchFamily="49" charset="0"/>
                <a:cs typeface="Courier New" panose="02070309020205020404" pitchFamily="49" charset="0"/>
              </a:rPr>
              <a:t>    Transport.send(msg);</a:t>
            </a:r>
          </a:p>
          <a:p>
            <a:pPr marL="0" indent="0">
              <a:buNone/>
            </a:pPr>
            <a:r>
              <a:rPr lang="tr-TR" sz="2000" dirty="0">
                <a:latin typeface="Courier New" panose="02070309020205020404" pitchFamily="49" charset="0"/>
                <a:cs typeface="Courier New" panose="02070309020205020404" pitchFamily="49" charset="0"/>
              </a:rPr>
              <a:t>    } </a:t>
            </a:r>
            <a:endParaRPr lang="en-GB" sz="2000" dirty="0">
              <a:latin typeface="Courier New" panose="02070309020205020404" pitchFamily="49" charset="0"/>
              <a:cs typeface="Courier New" panose="02070309020205020404" pitchFamily="49" charset="0"/>
            </a:endParaRPr>
          </a:p>
          <a:p>
            <a:endParaRPr lang="tr-TR" dirty="0"/>
          </a:p>
        </p:txBody>
      </p:sp>
    </p:spTree>
    <p:extLst>
      <p:ext uri="{BB962C8B-B14F-4D97-AF65-F5344CB8AC3E}">
        <p14:creationId xmlns:p14="http://schemas.microsoft.com/office/powerpoint/2010/main" val="11555370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126163"/>
          </a:xfrm>
        </p:spPr>
        <p:txBody>
          <a:bodyPr>
            <a:normAutofit/>
          </a:bodyPr>
          <a:lstStyle/>
          <a:p>
            <a:pPr marL="0" indent="0">
              <a:buNone/>
            </a:pPr>
            <a:r>
              <a:rPr lang="en-GB" dirty="0"/>
              <a:t>Lets add another part for the attachment:</a:t>
            </a:r>
          </a:p>
          <a:p>
            <a:pPr marL="0" indent="0">
              <a:buNone/>
            </a:pPr>
            <a:endParaRPr lang="en-GB" dirty="0"/>
          </a:p>
          <a:p>
            <a:pPr marL="0" indent="0">
              <a:buNone/>
            </a:pPr>
            <a:r>
              <a:rPr lang="en-GB" sz="2000" b="1" dirty="0" err="1">
                <a:latin typeface="Courier New" panose="02070309020205020404" pitchFamily="49" charset="0"/>
                <a:cs typeface="Courier New" panose="02070309020205020404" pitchFamily="49" charset="0"/>
              </a:rPr>
              <a:t>partForAtt</a:t>
            </a:r>
            <a:r>
              <a:rPr lang="tr-TR" sz="2000" b="1" dirty="0">
                <a:latin typeface="Courier New" panose="02070309020205020404" pitchFamily="49" charset="0"/>
                <a:cs typeface="Courier New" panose="02070309020205020404" pitchFamily="49" charset="0"/>
              </a:rPr>
              <a:t> = new MimeBodyPart();</a:t>
            </a:r>
          </a:p>
          <a:p>
            <a:pPr marL="0" indent="0">
              <a:buNone/>
            </a:pPr>
            <a:r>
              <a:rPr lang="tr-TR" sz="2000" b="1" dirty="0">
                <a:latin typeface="Courier New" panose="02070309020205020404" pitchFamily="49" charset="0"/>
                <a:cs typeface="Courier New" panose="02070309020205020404" pitchFamily="49" charset="0"/>
              </a:rPr>
              <a:t>String filename = "getFile.jpg";</a:t>
            </a:r>
          </a:p>
          <a:p>
            <a:pPr marL="0" indent="0">
              <a:buNone/>
            </a:pPr>
            <a:r>
              <a:rPr lang="tr-TR" sz="2000" b="1" dirty="0">
                <a:latin typeface="Courier New" panose="02070309020205020404" pitchFamily="49" charset="0"/>
                <a:cs typeface="Courier New" panose="02070309020205020404" pitchFamily="49" charset="0"/>
              </a:rPr>
              <a:t>DataSource source = new FileDataSource(filename);</a:t>
            </a:r>
          </a:p>
          <a:p>
            <a:pPr marL="0" indent="0">
              <a:buNone/>
            </a:pPr>
            <a:r>
              <a:rPr lang="en-GB" sz="2000" b="1" dirty="0" err="1">
                <a:latin typeface="Courier New" panose="02070309020205020404" pitchFamily="49" charset="0"/>
                <a:cs typeface="Courier New" panose="02070309020205020404" pitchFamily="49" charset="0"/>
              </a:rPr>
              <a:t>partForAtt</a:t>
            </a:r>
            <a:r>
              <a:rPr lang="tr-TR" sz="2000" b="1" dirty="0">
                <a:latin typeface="Courier New" panose="02070309020205020404" pitchFamily="49" charset="0"/>
                <a:cs typeface="Courier New" panose="02070309020205020404" pitchFamily="49" charset="0"/>
              </a:rPr>
              <a:t>.setDataHandler(new DataHandler(source));</a:t>
            </a:r>
          </a:p>
          <a:p>
            <a:pPr marL="0" indent="0">
              <a:buNone/>
            </a:pPr>
            <a:r>
              <a:rPr lang="en-GB" sz="2000" b="1" dirty="0" err="1">
                <a:latin typeface="Courier New" panose="02070309020205020404" pitchFamily="49" charset="0"/>
                <a:cs typeface="Courier New" panose="02070309020205020404" pitchFamily="49" charset="0"/>
              </a:rPr>
              <a:t>partForAtt</a:t>
            </a:r>
            <a:r>
              <a:rPr lang="tr-TR" sz="2000" b="1" dirty="0">
                <a:latin typeface="Courier New" panose="02070309020205020404" pitchFamily="49" charset="0"/>
                <a:cs typeface="Courier New" panose="02070309020205020404" pitchFamily="49" charset="0"/>
              </a:rPr>
              <a:t>.setFileName(filename);         m</a:t>
            </a:r>
            <a:r>
              <a:rPr lang="en-GB" sz="2000" b="1" dirty="0">
                <a:latin typeface="Courier New" panose="02070309020205020404" pitchFamily="49" charset="0"/>
                <a:cs typeface="Courier New" panose="02070309020205020404" pitchFamily="49" charset="0"/>
              </a:rPr>
              <a:t>p</a:t>
            </a:r>
            <a:r>
              <a:rPr lang="tr-TR" sz="2000" b="1" dirty="0">
                <a:latin typeface="Courier New" panose="02070309020205020404" pitchFamily="49" charset="0"/>
                <a:cs typeface="Courier New" panose="02070309020205020404" pitchFamily="49" charset="0"/>
              </a:rPr>
              <a:t>.addBodyPart(</a:t>
            </a:r>
            <a:r>
              <a:rPr lang="en-GB" sz="2000" b="1" dirty="0" err="1">
                <a:latin typeface="Courier New" panose="02070309020205020404" pitchFamily="49" charset="0"/>
                <a:cs typeface="Courier New" panose="02070309020205020404" pitchFamily="49" charset="0"/>
              </a:rPr>
              <a:t>partForAtt</a:t>
            </a:r>
            <a:r>
              <a:rPr lang="tr-TR" sz="2000" b="1" dirty="0">
                <a:latin typeface="Courier New" panose="02070309020205020404" pitchFamily="49" charset="0"/>
                <a:cs typeface="Courier New" panose="02070309020205020404" pitchFamily="49" charset="0"/>
              </a:rPr>
              <a:t>);</a:t>
            </a:r>
            <a:endParaRPr lang="en-GB" sz="2000" b="1" dirty="0">
              <a:latin typeface="Courier New" panose="02070309020205020404" pitchFamily="49" charset="0"/>
              <a:cs typeface="Courier New" panose="02070309020205020404" pitchFamily="49" charset="0"/>
            </a:endParaRPr>
          </a:p>
          <a:p>
            <a:pPr marL="0" indent="0">
              <a:buNone/>
            </a:pPr>
            <a:endParaRPr lang="en-GB" sz="2000" dirty="0">
              <a:latin typeface="Courier New" panose="02070309020205020404" pitchFamily="49" charset="0"/>
              <a:cs typeface="Courier New" panose="02070309020205020404" pitchFamily="49" charset="0"/>
            </a:endParaRPr>
          </a:p>
          <a:p>
            <a:pPr marL="0" indent="0">
              <a:buNone/>
            </a:pPr>
            <a:r>
              <a:rPr lang="en-GB" sz="2000" dirty="0">
                <a:latin typeface="Courier New" panose="02070309020205020404" pitchFamily="49" charset="0"/>
                <a:cs typeface="Courier New" panose="02070309020205020404" pitchFamily="49" charset="0"/>
              </a:rPr>
              <a:t>That’s all… Ready to run.</a:t>
            </a:r>
            <a:endParaRPr lang="tr-TR"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843596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Receiving e-mails with attachment</a:t>
            </a:r>
            <a:endParaRPr lang="tr-TR" dirty="0"/>
          </a:p>
        </p:txBody>
      </p:sp>
      <p:sp>
        <p:nvSpPr>
          <p:cNvPr id="3" name="Content Placeholder 2"/>
          <p:cNvSpPr>
            <a:spLocks noGrp="1"/>
          </p:cNvSpPr>
          <p:nvPr>
            <p:ph idx="1"/>
          </p:nvPr>
        </p:nvSpPr>
        <p:spPr/>
        <p:txBody>
          <a:bodyPr/>
          <a:lstStyle/>
          <a:p>
            <a:r>
              <a:rPr lang="en-GB" dirty="0"/>
              <a:t>Open Receive.java from COL</a:t>
            </a:r>
          </a:p>
          <a:p>
            <a:r>
              <a:rPr lang="en-GB" dirty="0"/>
              <a:t>Find the line we have fetched the multipart instance.</a:t>
            </a:r>
          </a:p>
          <a:p>
            <a:pPr marL="0" indent="0">
              <a:buNone/>
            </a:pPr>
            <a:r>
              <a:rPr lang="tr-TR" dirty="0"/>
              <a:t>Multipart mp = (Multipart) msg.getContent();</a:t>
            </a:r>
            <a:endParaRPr lang="en-GB" dirty="0"/>
          </a:p>
          <a:p>
            <a:pPr marL="0" indent="0">
              <a:buNone/>
            </a:pPr>
            <a:r>
              <a:rPr lang="en-GB" dirty="0"/>
              <a:t>The point is not just to extract the parts, but also to understand whether or not any part contains file.</a:t>
            </a:r>
            <a:endParaRPr lang="tr-TR" dirty="0"/>
          </a:p>
        </p:txBody>
      </p:sp>
    </p:spTree>
    <p:extLst>
      <p:ext uri="{BB962C8B-B14F-4D97-AF65-F5344CB8AC3E}">
        <p14:creationId xmlns:p14="http://schemas.microsoft.com/office/powerpoint/2010/main" val="37062845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lnSpcReduction="10000"/>
          </a:bodyPr>
          <a:lstStyle/>
          <a:p>
            <a:r>
              <a:rPr lang="en-US" dirty="0"/>
              <a:t>Example from </a:t>
            </a:r>
            <a:r>
              <a:rPr lang="en-US" dirty="0">
                <a:hlinkClick r:id="rId2"/>
              </a:rPr>
              <a:t>RFC 2183</a:t>
            </a:r>
            <a:r>
              <a:rPr lang="en-US" dirty="0"/>
              <a:t>, where the header is defined  </a:t>
            </a:r>
          </a:p>
          <a:p>
            <a:pPr marL="0" indent="0">
              <a:buNone/>
            </a:pPr>
            <a:r>
              <a:rPr lang="en-US" dirty="0"/>
              <a:t>Content-Disposition: attachment; filename=genome.jpeg;</a:t>
            </a:r>
          </a:p>
          <a:p>
            <a:pPr marL="0" indent="0">
              <a:buNone/>
            </a:pPr>
            <a:r>
              <a:rPr lang="en-US" dirty="0"/>
              <a:t>So we will be using this issue to check if there is an attachment.</a:t>
            </a:r>
          </a:p>
          <a:p>
            <a:pPr marL="0" indent="0">
              <a:buNone/>
            </a:pPr>
            <a:r>
              <a:rPr lang="tr-TR" sz="2000" b="1" dirty="0">
                <a:latin typeface="Courier New" panose="02070309020205020404" pitchFamily="49" charset="0"/>
                <a:cs typeface="Courier New" panose="02070309020205020404" pitchFamily="49" charset="0"/>
              </a:rPr>
              <a:t>Multipart mp = (Multipart) msg.getContent();</a:t>
            </a:r>
            <a:endParaRPr lang="en-GB" sz="2000" b="1" dirty="0">
              <a:latin typeface="Courier New" panose="02070309020205020404" pitchFamily="49" charset="0"/>
              <a:cs typeface="Courier New" panose="02070309020205020404" pitchFamily="49" charset="0"/>
            </a:endParaRPr>
          </a:p>
          <a:p>
            <a:pPr marL="0" indent="0">
              <a:buNone/>
            </a:pPr>
            <a:r>
              <a:rPr lang="en-US" sz="2000" b="1" dirty="0" err="1">
                <a:latin typeface="Courier New" panose="02070309020205020404" pitchFamily="49" charset="0"/>
                <a:cs typeface="Courier New" panose="02070309020205020404" pitchFamily="49" charset="0"/>
              </a:rPr>
              <a:t>int</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partCount</a:t>
            </a:r>
            <a:r>
              <a:rPr lang="en-US" sz="2000" b="1" dirty="0">
                <a:latin typeface="Courier New" panose="02070309020205020404" pitchFamily="49" charset="0"/>
                <a:cs typeface="Courier New" panose="02070309020205020404" pitchFamily="49" charset="0"/>
              </a:rPr>
              <a:t> = </a:t>
            </a:r>
            <a:r>
              <a:rPr lang="en-US" sz="2000" b="1" dirty="0" err="1">
                <a:latin typeface="Courier New" panose="02070309020205020404" pitchFamily="49" charset="0"/>
                <a:cs typeface="Courier New" panose="02070309020205020404" pitchFamily="49" charset="0"/>
              </a:rPr>
              <a:t>mp.getCount</a:t>
            </a:r>
            <a:r>
              <a:rPr lang="en-US" sz="2000" b="1" dirty="0">
                <a:latin typeface="Courier New" panose="02070309020205020404" pitchFamily="49" charset="0"/>
                <a:cs typeface="Courier New" panose="02070309020205020404" pitchFamily="49" charset="0"/>
              </a:rPr>
              <a:t>;</a:t>
            </a:r>
          </a:p>
          <a:p>
            <a:pPr marL="0" indent="0">
              <a:buNone/>
            </a:pPr>
            <a:r>
              <a:rPr lang="en-US" sz="2000" b="1" dirty="0">
                <a:latin typeface="Courier New" panose="02070309020205020404" pitchFamily="49" charset="0"/>
                <a:cs typeface="Courier New" panose="02070309020205020404" pitchFamily="49" charset="0"/>
              </a:rPr>
              <a:t>for(</a:t>
            </a:r>
            <a:r>
              <a:rPr lang="en-US" sz="2000" b="1" dirty="0" err="1">
                <a:latin typeface="Courier New" panose="02070309020205020404" pitchFamily="49" charset="0"/>
                <a:cs typeface="Courier New" panose="02070309020205020404" pitchFamily="49" charset="0"/>
              </a:rPr>
              <a:t>int</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i</a:t>
            </a:r>
            <a:r>
              <a:rPr lang="en-US" sz="2000" b="1" dirty="0">
                <a:latin typeface="Courier New" panose="02070309020205020404" pitchFamily="49" charset="0"/>
                <a:cs typeface="Courier New" panose="02070309020205020404" pitchFamily="49" charset="0"/>
              </a:rPr>
              <a:t>=0;i&lt;</a:t>
            </a:r>
            <a:r>
              <a:rPr lang="en-US" sz="2000" b="1" dirty="0" err="1">
                <a:latin typeface="Courier New" panose="02070309020205020404" pitchFamily="49" charset="0"/>
                <a:cs typeface="Courier New" panose="02070309020205020404" pitchFamily="49" charset="0"/>
              </a:rPr>
              <a:t>partCount;i</a:t>
            </a:r>
            <a:r>
              <a:rPr lang="en-US" sz="2000" b="1" dirty="0">
                <a:latin typeface="Courier New" panose="02070309020205020404" pitchFamily="49" charset="0"/>
                <a:cs typeface="Courier New" panose="02070309020205020404" pitchFamily="49" charset="0"/>
              </a:rPr>
              <a:t>++){</a:t>
            </a:r>
          </a:p>
          <a:p>
            <a:pPr marL="0" indent="0">
              <a:buNone/>
            </a:pP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MimeBodyPart</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bp</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MimeBodyPart</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mp.getBodyPart</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i</a:t>
            </a:r>
            <a:r>
              <a:rPr lang="en-US" sz="2000" b="1" dirty="0">
                <a:latin typeface="Courier New" panose="02070309020205020404" pitchFamily="49" charset="0"/>
                <a:cs typeface="Courier New" panose="02070309020205020404" pitchFamily="49" charset="0"/>
              </a:rPr>
              <a:t>); </a:t>
            </a:r>
            <a:r>
              <a:rPr lang="en-US" sz="2000" b="1" dirty="0">
                <a:solidFill>
                  <a:srgbClr val="00B050"/>
                </a:solidFill>
                <a:latin typeface="Courier New" panose="02070309020205020404" pitchFamily="49" charset="0"/>
                <a:cs typeface="Courier New" panose="02070309020205020404" pitchFamily="49" charset="0"/>
              </a:rPr>
              <a:t>//get the body part</a:t>
            </a:r>
          </a:p>
          <a:p>
            <a:pPr marL="0" indent="0">
              <a:buNone/>
            </a:pPr>
            <a:r>
              <a:rPr lang="en-US" sz="2000" b="1" dirty="0">
                <a:latin typeface="Courier New" panose="02070309020205020404" pitchFamily="49" charset="0"/>
                <a:cs typeface="Courier New" panose="02070309020205020404" pitchFamily="49" charset="0"/>
              </a:rPr>
              <a:t>	if(</a:t>
            </a:r>
            <a:r>
              <a:rPr lang="tr-TR" sz="2000" b="1" dirty="0">
                <a:latin typeface="Courier New" panose="02070309020205020404" pitchFamily="49" charset="0"/>
                <a:cs typeface="Courier New" panose="02070309020205020404" pitchFamily="49" charset="0"/>
              </a:rPr>
              <a:t>Part.ATTACHMENT.equalsIgnoreCase(</a:t>
            </a:r>
            <a:r>
              <a:rPr lang="en-GB" sz="2000" b="1" dirty="0" err="1">
                <a:latin typeface="Courier New" panose="02070309020205020404" pitchFamily="49" charset="0"/>
                <a:cs typeface="Courier New" panose="02070309020205020404" pitchFamily="49" charset="0"/>
              </a:rPr>
              <a:t>bp</a:t>
            </a:r>
            <a:r>
              <a:rPr lang="tr-TR" sz="2000" b="1" dirty="0">
                <a:latin typeface="Courier New" panose="02070309020205020404" pitchFamily="49" charset="0"/>
                <a:cs typeface="Courier New" panose="02070309020205020404" pitchFamily="49" charset="0"/>
              </a:rPr>
              <a:t>.getDisposition()</a:t>
            </a:r>
            <a:r>
              <a:rPr lang="en-GB" sz="2000" b="1"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a:t>
            </a:r>
          </a:p>
          <a:p>
            <a:pPr marL="0" indent="0">
              <a:buNone/>
            </a:pPr>
            <a:r>
              <a:rPr lang="en-US" sz="2000" b="1" dirty="0">
                <a:latin typeface="Courier New" panose="02070309020205020404" pitchFamily="49" charset="0"/>
                <a:cs typeface="Courier New" panose="02070309020205020404" pitchFamily="49" charset="0"/>
              </a:rPr>
              <a:t>		//so we have a file in this part</a:t>
            </a:r>
          </a:p>
          <a:p>
            <a:pPr marL="0" indent="0">
              <a:buNone/>
            </a:pP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bp.saveFile</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bp.getFileName</a:t>
            </a:r>
            <a:r>
              <a:rPr lang="en-US" sz="2000" b="1" dirty="0">
                <a:latin typeface="Courier New" panose="02070309020205020404" pitchFamily="49" charset="0"/>
                <a:cs typeface="Courier New" panose="02070309020205020404" pitchFamily="49" charset="0"/>
              </a:rPr>
              <a:t>());</a:t>
            </a:r>
          </a:p>
          <a:p>
            <a:pPr marL="0" indent="0">
              <a:buNone/>
            </a:pPr>
            <a:r>
              <a:rPr lang="en-US" sz="2000" b="1" dirty="0">
                <a:latin typeface="Courier New" panose="02070309020205020404" pitchFamily="49" charset="0"/>
                <a:cs typeface="Courier New" panose="02070309020205020404" pitchFamily="49" charset="0"/>
              </a:rPr>
              <a:t>	}</a:t>
            </a:r>
          </a:p>
          <a:p>
            <a:pPr marL="0" indent="0">
              <a:buNone/>
            </a:pPr>
            <a:r>
              <a:rPr lang="en-US" sz="2000" b="1" dirty="0">
                <a:latin typeface="Courier New" panose="02070309020205020404" pitchFamily="49" charset="0"/>
                <a:cs typeface="Courier New" panose="02070309020205020404" pitchFamily="49" charset="0"/>
              </a:rPr>
              <a:t>}</a:t>
            </a:r>
          </a:p>
          <a:p>
            <a:pPr marL="0" indent="0">
              <a:buNone/>
            </a:pPr>
            <a:endParaRPr lang="tr-TR" dirty="0"/>
          </a:p>
        </p:txBody>
      </p:sp>
      <p:sp>
        <p:nvSpPr>
          <p:cNvPr id="4" name="Line Callout 1 3"/>
          <p:cNvSpPr/>
          <p:nvPr/>
        </p:nvSpPr>
        <p:spPr>
          <a:xfrm>
            <a:off x="4419600" y="3276600"/>
            <a:ext cx="2971800" cy="1143000"/>
          </a:xfrm>
          <a:prstGeom prst="borderCallout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Says that this part should be presented as an attachment.</a:t>
            </a:r>
            <a:endParaRPr lang="tr-TR" dirty="0"/>
          </a:p>
        </p:txBody>
      </p:sp>
    </p:spTree>
    <p:extLst>
      <p:ext uri="{BB962C8B-B14F-4D97-AF65-F5344CB8AC3E}">
        <p14:creationId xmlns:p14="http://schemas.microsoft.com/office/powerpoint/2010/main" val="392318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isik</a:t>
            </a:r>
            <a:r>
              <a:rPr lang="en-US" dirty="0"/>
              <a:t>/</a:t>
            </a:r>
            <a:r>
              <a:rPr lang="en-US" dirty="0" err="1"/>
              <a:t>isikun</a:t>
            </a:r>
            <a:r>
              <a:rPr lang="en-US" dirty="0"/>
              <a:t> domain options to receive emails</a:t>
            </a:r>
            <a:endParaRPr lang="tr-TR" dirty="0"/>
          </a:p>
        </p:txBody>
      </p:sp>
      <p:sp>
        <p:nvSpPr>
          <p:cNvPr id="3" name="Content Placeholder 2"/>
          <p:cNvSpPr>
            <a:spLocks noGrp="1"/>
          </p:cNvSpPr>
          <p:nvPr>
            <p:ph idx="1"/>
          </p:nvPr>
        </p:nvSpPr>
        <p:spPr>
          <a:xfrm>
            <a:off x="3733800" y="1600200"/>
            <a:ext cx="4953000" cy="4525963"/>
          </a:xfrm>
        </p:spPr>
        <p:txBody>
          <a:bodyPr/>
          <a:lstStyle/>
          <a:p>
            <a:endParaRPr lang="tr-TR" dirty="0"/>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445770" y="1325086"/>
            <a:ext cx="3218815" cy="5076190"/>
          </a:xfrm>
          <a:prstGeom prst="rect">
            <a:avLst/>
          </a:prstGeom>
        </p:spPr>
      </p:pic>
      <p:pic>
        <p:nvPicPr>
          <p:cNvPr id="5" name="Picture 4" descr="http://www.isikun.edu.tr/images/idari/bilgiislem/kilavuz/eposta/o3.jpg"/>
          <p:cNvPicPr/>
          <p:nvPr/>
        </p:nvPicPr>
        <p:blipFill>
          <a:blip r:embed="rId3">
            <a:extLst>
              <a:ext uri="{28A0092B-C50C-407E-A947-70E740481C1C}">
                <a14:useLocalDpi xmlns:a14="http://schemas.microsoft.com/office/drawing/2010/main" val="0"/>
              </a:ext>
            </a:extLst>
          </a:blip>
          <a:srcRect/>
          <a:stretch>
            <a:fillRect/>
          </a:stretch>
        </p:blipFill>
        <p:spPr bwMode="auto">
          <a:xfrm>
            <a:off x="3763962" y="1577340"/>
            <a:ext cx="4762500" cy="3714750"/>
          </a:xfrm>
          <a:prstGeom prst="rect">
            <a:avLst/>
          </a:prstGeom>
          <a:noFill/>
          <a:ln>
            <a:noFill/>
          </a:ln>
        </p:spPr>
      </p:pic>
    </p:spTree>
    <p:extLst>
      <p:ext uri="{BB962C8B-B14F-4D97-AF65-F5344CB8AC3E}">
        <p14:creationId xmlns:p14="http://schemas.microsoft.com/office/powerpoint/2010/main" val="41890949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Accessing exchange server with </a:t>
            </a:r>
            <a:r>
              <a:rPr lang="en-US" dirty="0" err="1"/>
              <a:t>JavaMail</a:t>
            </a:r>
            <a:endParaRPr lang="tr-TR" dirty="0"/>
          </a:p>
        </p:txBody>
      </p:sp>
      <p:sp>
        <p:nvSpPr>
          <p:cNvPr id="3" name="Content Placeholder 2"/>
          <p:cNvSpPr>
            <a:spLocks noGrp="1"/>
          </p:cNvSpPr>
          <p:nvPr>
            <p:ph idx="1"/>
          </p:nvPr>
        </p:nvSpPr>
        <p:spPr/>
        <p:txBody>
          <a:bodyPr/>
          <a:lstStyle/>
          <a:p>
            <a:r>
              <a:rPr lang="en-US" dirty="0"/>
              <a:t>Seems not possible</a:t>
            </a:r>
          </a:p>
          <a:p>
            <a:r>
              <a:rPr lang="en-US" dirty="0"/>
              <a:t>Microsoft released an open sourced API for connecting to Exchange Web Service</a:t>
            </a:r>
          </a:p>
          <a:p>
            <a:r>
              <a:rPr lang="en-US" dirty="0">
                <a:hlinkClick r:id="rId2"/>
              </a:rPr>
              <a:t>https://github.com/OfficeDev/ews-java-api</a:t>
            </a:r>
            <a:endParaRPr lang="en-US" dirty="0"/>
          </a:p>
          <a:p>
            <a:endParaRPr lang="en-US" dirty="0"/>
          </a:p>
          <a:p>
            <a:r>
              <a:rPr lang="en-US" dirty="0"/>
              <a:t>We aren’t going to deal with it.</a:t>
            </a:r>
            <a:endParaRPr lang="tr-TR" dirty="0"/>
          </a:p>
        </p:txBody>
      </p:sp>
    </p:spTree>
    <p:extLst>
      <p:ext uri="{BB962C8B-B14F-4D97-AF65-F5344CB8AC3E}">
        <p14:creationId xmlns:p14="http://schemas.microsoft.com/office/powerpoint/2010/main" val="2407846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796E938D-B90E-4DDB-B8B0-BB678C1332C7}" type="slidenum">
              <a:rPr lang="en-US"/>
              <a:pPr/>
              <a:t>5</a:t>
            </a:fld>
            <a:endParaRPr lang="en-US"/>
          </a:p>
        </p:txBody>
      </p:sp>
      <p:sp>
        <p:nvSpPr>
          <p:cNvPr id="293890" name="Rectangle 2"/>
          <p:cNvSpPr>
            <a:spLocks noGrp="1" noChangeArrowheads="1"/>
          </p:cNvSpPr>
          <p:nvPr>
            <p:ph type="title"/>
          </p:nvPr>
        </p:nvSpPr>
        <p:spPr>
          <a:xfrm>
            <a:off x="228600" y="228600"/>
            <a:ext cx="8686800" cy="533400"/>
          </a:xfrm>
          <a:noFill/>
          <a:ln/>
        </p:spPr>
        <p:txBody>
          <a:bodyPr>
            <a:normAutofit fontScale="90000"/>
          </a:bodyPr>
          <a:lstStyle/>
          <a:p>
            <a:r>
              <a:rPr lang="en-US" sz="4000">
                <a:cs typeface="Times New Roman" pitchFamily="18" charset="0"/>
              </a:rPr>
              <a:t>DatagramSocket </a:t>
            </a:r>
          </a:p>
        </p:txBody>
      </p:sp>
      <p:sp>
        <p:nvSpPr>
          <p:cNvPr id="293891" name="Rectangle 3"/>
          <p:cNvSpPr>
            <a:spLocks noGrp="1" noChangeArrowheads="1"/>
          </p:cNvSpPr>
          <p:nvPr>
            <p:ph type="body" idx="1"/>
          </p:nvPr>
        </p:nvSpPr>
        <p:spPr>
          <a:xfrm>
            <a:off x="1828800" y="914400"/>
            <a:ext cx="7162800" cy="5334000"/>
          </a:xfrm>
          <a:noFill/>
          <a:ln/>
        </p:spPr>
        <p:txBody>
          <a:bodyPr/>
          <a:lstStyle/>
          <a:p>
            <a:pPr marL="0" indent="0">
              <a:buFont typeface="Monotype Sorts" pitchFamily="2" charset="2"/>
              <a:buNone/>
            </a:pPr>
            <a:r>
              <a:rPr lang="en-US" sz="2000" dirty="0">
                <a:cs typeface="Courier New" pitchFamily="49" charset="0"/>
              </a:rPr>
              <a:t>The </a:t>
            </a:r>
            <a:r>
              <a:rPr lang="en-US" sz="2000" u="sng" dirty="0" err="1">
                <a:cs typeface="Courier New" pitchFamily="49" charset="0"/>
              </a:rPr>
              <a:t>DatagramSocket</a:t>
            </a:r>
            <a:r>
              <a:rPr lang="en-US" sz="2000" dirty="0">
                <a:cs typeface="Courier New" pitchFamily="49" charset="0"/>
              </a:rPr>
              <a:t> class represents a socket for sending and receiving datagram packets. A datagram socket is the sending or receiving point for a packet delivery service. Each packet sent or received on a datagram socket is individually addressed and routed. Multiple packets sent from one machine to another may be routed differently, and may arrive in any order. </a:t>
            </a:r>
          </a:p>
          <a:p>
            <a:pPr marL="0" indent="0">
              <a:buFont typeface="Monotype Sorts" pitchFamily="2" charset="2"/>
              <a:buNone/>
            </a:pPr>
            <a:endParaRPr lang="en-US" sz="2000" dirty="0">
              <a:cs typeface="Courier New" pitchFamily="49" charset="0"/>
            </a:endParaRPr>
          </a:p>
          <a:p>
            <a:pPr marL="0" indent="0">
              <a:buFont typeface="Monotype Sorts" pitchFamily="2" charset="2"/>
              <a:buNone/>
            </a:pPr>
            <a:endParaRPr lang="en-US" sz="2000" dirty="0">
              <a:cs typeface="Courier New" pitchFamily="49" charset="0"/>
            </a:endParaRPr>
          </a:p>
          <a:p>
            <a:pPr marL="0" indent="0">
              <a:buFont typeface="Monotype Sorts" pitchFamily="2" charset="2"/>
              <a:buNone/>
            </a:pPr>
            <a:r>
              <a:rPr lang="en-US" sz="2000" dirty="0">
                <a:cs typeface="Courier New" pitchFamily="49" charset="0"/>
              </a:rPr>
              <a:t>To create a server </a:t>
            </a:r>
            <a:r>
              <a:rPr lang="en-US" sz="2000" u="sng" dirty="0" err="1">
                <a:cs typeface="Courier New" pitchFamily="49" charset="0"/>
              </a:rPr>
              <a:t>DatagramSocket</a:t>
            </a:r>
            <a:r>
              <a:rPr lang="en-US" sz="2000" dirty="0">
                <a:cs typeface="Courier New" pitchFamily="49" charset="0"/>
              </a:rPr>
              <a:t>, use the constructor </a:t>
            </a:r>
            <a:r>
              <a:rPr lang="en-US" sz="2000" u="sng" dirty="0" err="1">
                <a:cs typeface="Courier New" pitchFamily="49" charset="0"/>
              </a:rPr>
              <a:t>DatagramSocket</a:t>
            </a:r>
            <a:r>
              <a:rPr lang="en-US" sz="2000" u="sng" dirty="0">
                <a:cs typeface="Courier New" pitchFamily="49" charset="0"/>
              </a:rPr>
              <a:t>(</a:t>
            </a:r>
            <a:r>
              <a:rPr lang="en-US" sz="2000" u="sng" dirty="0" err="1">
                <a:cs typeface="Courier New" pitchFamily="49" charset="0"/>
              </a:rPr>
              <a:t>int</a:t>
            </a:r>
            <a:r>
              <a:rPr lang="en-US" sz="2000" u="sng" dirty="0">
                <a:cs typeface="Courier New" pitchFamily="49" charset="0"/>
              </a:rPr>
              <a:t> port)</a:t>
            </a:r>
            <a:r>
              <a:rPr lang="en-US" sz="2000" dirty="0">
                <a:cs typeface="Courier New" pitchFamily="49" charset="0"/>
              </a:rPr>
              <a:t>, which binds the socket with the specified port on the local host machine.</a:t>
            </a:r>
          </a:p>
          <a:p>
            <a:pPr marL="0" indent="0">
              <a:buFont typeface="Monotype Sorts" pitchFamily="2" charset="2"/>
              <a:buNone/>
            </a:pPr>
            <a:endParaRPr lang="en-US" sz="2000" dirty="0">
              <a:cs typeface="Times New Roman" pitchFamily="18" charset="0"/>
            </a:endParaRPr>
          </a:p>
          <a:p>
            <a:pPr marL="0" indent="0">
              <a:buFont typeface="Monotype Sorts" pitchFamily="2" charset="2"/>
              <a:buNone/>
            </a:pPr>
            <a:r>
              <a:rPr lang="en-US" sz="2000" dirty="0">
                <a:cs typeface="Times New Roman" pitchFamily="18" charset="0"/>
              </a:rPr>
              <a:t>To create a client </a:t>
            </a:r>
            <a:r>
              <a:rPr lang="en-US" sz="2000" u="sng" dirty="0" err="1">
                <a:cs typeface="Courier New" pitchFamily="49" charset="0"/>
              </a:rPr>
              <a:t>DatagramSocket</a:t>
            </a:r>
            <a:r>
              <a:rPr lang="en-US" sz="2000" dirty="0">
                <a:cs typeface="Times New Roman" pitchFamily="18" charset="0"/>
              </a:rPr>
              <a:t>, use the constructor </a:t>
            </a:r>
            <a:r>
              <a:rPr lang="en-US" sz="2000" u="sng" dirty="0" err="1">
                <a:cs typeface="Courier New" pitchFamily="49" charset="0"/>
              </a:rPr>
              <a:t>DatagramSocket</a:t>
            </a:r>
            <a:r>
              <a:rPr lang="en-US" sz="2000" u="sng" dirty="0">
                <a:cs typeface="Times New Roman" pitchFamily="18" charset="0"/>
              </a:rPr>
              <a:t>()</a:t>
            </a:r>
            <a:r>
              <a:rPr lang="en-US" sz="2000" dirty="0">
                <a:cs typeface="Times New Roman" pitchFamily="18" charset="0"/>
              </a:rPr>
              <a:t>, which binds the socket with any available port on the local host machine.</a:t>
            </a:r>
            <a:r>
              <a:rPr lang="en-US" sz="2000" dirty="0">
                <a:latin typeface="Courier New" pitchFamily="49" charset="0"/>
                <a:cs typeface="Courier New" pitchFamily="49" charset="0"/>
              </a:rPr>
              <a:t> </a:t>
            </a:r>
          </a:p>
        </p:txBody>
      </p:sp>
      <p:sp>
        <p:nvSpPr>
          <p:cNvPr id="293892" name="Rectangle 4"/>
          <p:cNvSpPr>
            <a:spLocks noChangeArrowheads="1"/>
          </p:cNvSpPr>
          <p:nvPr/>
        </p:nvSpPr>
        <p:spPr bwMode="auto">
          <a:xfrm>
            <a:off x="1866900" y="2381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tr-TR"/>
          </a:p>
        </p:txBody>
      </p:sp>
      <p:sp>
        <p:nvSpPr>
          <p:cNvPr id="293893" name="Rectangle 5"/>
          <p:cNvSpPr>
            <a:spLocks noChangeArrowheads="1"/>
          </p:cNvSpPr>
          <p:nvPr/>
        </p:nvSpPr>
        <p:spPr bwMode="auto">
          <a:xfrm>
            <a:off x="2271713" y="2409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tr-TR"/>
          </a:p>
        </p:txBody>
      </p:sp>
      <p:sp>
        <p:nvSpPr>
          <p:cNvPr id="293895" name="Rectangle 7"/>
          <p:cNvSpPr>
            <a:spLocks noChangeArrowheads="1"/>
          </p:cNvSpPr>
          <p:nvPr/>
        </p:nvSpPr>
        <p:spPr bwMode="auto">
          <a:xfrm>
            <a:off x="152400" y="990600"/>
            <a:ext cx="17526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lnSpc>
                <a:spcPct val="90000"/>
              </a:lnSpc>
              <a:spcBef>
                <a:spcPct val="20000"/>
              </a:spcBef>
              <a:buClr>
                <a:schemeClr val="tx2"/>
              </a:buClr>
              <a:buSzPct val="75000"/>
              <a:buFont typeface="Monotype Sorts" pitchFamily="2" charset="2"/>
              <a:buNone/>
            </a:pPr>
            <a:r>
              <a:rPr lang="en-US" sz="1800" dirty="0" err="1">
                <a:solidFill>
                  <a:srgbClr val="FF0000"/>
                </a:solidFill>
                <a:cs typeface="Courier New" pitchFamily="49" charset="0"/>
              </a:rPr>
              <a:t>DatagramSocket</a:t>
            </a:r>
            <a:r>
              <a:rPr lang="en-US" sz="1800" dirty="0">
                <a:solidFill>
                  <a:srgbClr val="FF0000"/>
                </a:solidFill>
                <a:cs typeface="Courier New" pitchFamily="49" charset="0"/>
              </a:rPr>
              <a:t> </a:t>
            </a:r>
          </a:p>
          <a:p>
            <a:pPr>
              <a:lnSpc>
                <a:spcPct val="90000"/>
              </a:lnSpc>
              <a:spcBef>
                <a:spcPct val="20000"/>
              </a:spcBef>
              <a:buClr>
                <a:schemeClr val="tx2"/>
              </a:buClr>
              <a:buSzPct val="75000"/>
              <a:buFont typeface="Monotype Sorts" pitchFamily="2" charset="2"/>
              <a:buNone/>
            </a:pPr>
            <a:endParaRPr lang="en-US" sz="1800" dirty="0">
              <a:solidFill>
                <a:srgbClr val="FF0000"/>
              </a:solidFill>
              <a:cs typeface="Courier New" pitchFamily="49" charset="0"/>
            </a:endParaRPr>
          </a:p>
          <a:p>
            <a:pPr>
              <a:lnSpc>
                <a:spcPct val="90000"/>
              </a:lnSpc>
              <a:spcBef>
                <a:spcPct val="20000"/>
              </a:spcBef>
              <a:buClr>
                <a:schemeClr val="tx2"/>
              </a:buClr>
              <a:buSzPct val="75000"/>
              <a:buFont typeface="Monotype Sorts" pitchFamily="2" charset="2"/>
              <a:buNone/>
            </a:pPr>
            <a:endParaRPr lang="en-US" sz="1800" dirty="0">
              <a:solidFill>
                <a:srgbClr val="FF0000"/>
              </a:solidFill>
              <a:cs typeface="Courier New" pitchFamily="49" charset="0"/>
            </a:endParaRPr>
          </a:p>
          <a:p>
            <a:pPr>
              <a:lnSpc>
                <a:spcPct val="90000"/>
              </a:lnSpc>
              <a:spcBef>
                <a:spcPct val="20000"/>
              </a:spcBef>
              <a:buClr>
                <a:schemeClr val="tx2"/>
              </a:buClr>
              <a:buSzPct val="75000"/>
              <a:buFont typeface="Monotype Sorts" pitchFamily="2" charset="2"/>
              <a:buNone/>
            </a:pPr>
            <a:endParaRPr lang="en-US" sz="1800" dirty="0">
              <a:solidFill>
                <a:srgbClr val="FF0000"/>
              </a:solidFill>
              <a:cs typeface="Courier New" pitchFamily="49" charset="0"/>
            </a:endParaRPr>
          </a:p>
          <a:p>
            <a:pPr>
              <a:lnSpc>
                <a:spcPct val="90000"/>
              </a:lnSpc>
              <a:spcBef>
                <a:spcPct val="20000"/>
              </a:spcBef>
              <a:buClr>
                <a:schemeClr val="tx2"/>
              </a:buClr>
              <a:buSzPct val="75000"/>
              <a:buFont typeface="Monotype Sorts" pitchFamily="2" charset="2"/>
              <a:buNone/>
            </a:pPr>
            <a:endParaRPr lang="en-US" sz="1800" dirty="0">
              <a:solidFill>
                <a:srgbClr val="FF0000"/>
              </a:solidFill>
              <a:cs typeface="Courier New" pitchFamily="49" charset="0"/>
            </a:endParaRPr>
          </a:p>
          <a:p>
            <a:pPr>
              <a:lnSpc>
                <a:spcPct val="90000"/>
              </a:lnSpc>
              <a:spcBef>
                <a:spcPct val="20000"/>
              </a:spcBef>
              <a:buClr>
                <a:schemeClr val="tx2"/>
              </a:buClr>
              <a:buSzPct val="75000"/>
              <a:buFont typeface="Monotype Sorts" pitchFamily="2" charset="2"/>
              <a:buNone/>
            </a:pPr>
            <a:endParaRPr lang="en-US" sz="1800" dirty="0">
              <a:solidFill>
                <a:srgbClr val="FF0000"/>
              </a:solidFill>
              <a:cs typeface="Courier New" pitchFamily="49" charset="0"/>
            </a:endParaRPr>
          </a:p>
          <a:p>
            <a:pPr>
              <a:lnSpc>
                <a:spcPct val="90000"/>
              </a:lnSpc>
              <a:spcBef>
                <a:spcPct val="20000"/>
              </a:spcBef>
              <a:buClr>
                <a:schemeClr val="tx2"/>
              </a:buClr>
              <a:buSzPct val="75000"/>
              <a:buFont typeface="Monotype Sorts" pitchFamily="2" charset="2"/>
              <a:buNone/>
            </a:pPr>
            <a:endParaRPr lang="en-US" sz="1800" dirty="0">
              <a:solidFill>
                <a:srgbClr val="FF0000"/>
              </a:solidFill>
              <a:cs typeface="Courier New" pitchFamily="49" charset="0"/>
            </a:endParaRPr>
          </a:p>
          <a:p>
            <a:pPr>
              <a:lnSpc>
                <a:spcPct val="90000"/>
              </a:lnSpc>
              <a:spcBef>
                <a:spcPct val="20000"/>
              </a:spcBef>
              <a:buClr>
                <a:schemeClr val="tx2"/>
              </a:buClr>
              <a:buSzPct val="75000"/>
              <a:buFont typeface="Monotype Sorts" pitchFamily="2" charset="2"/>
              <a:buNone/>
            </a:pPr>
            <a:endParaRPr lang="en-US" sz="1800" dirty="0">
              <a:solidFill>
                <a:srgbClr val="FF0000"/>
              </a:solidFill>
              <a:cs typeface="Courier New" pitchFamily="49" charset="0"/>
            </a:endParaRPr>
          </a:p>
          <a:p>
            <a:pPr>
              <a:lnSpc>
                <a:spcPct val="90000"/>
              </a:lnSpc>
              <a:spcBef>
                <a:spcPct val="20000"/>
              </a:spcBef>
              <a:buClr>
                <a:schemeClr val="tx2"/>
              </a:buClr>
              <a:buSzPct val="75000"/>
              <a:buFont typeface="Monotype Sorts" pitchFamily="2" charset="2"/>
              <a:buNone/>
            </a:pPr>
            <a:endParaRPr lang="en-US" sz="1800" dirty="0">
              <a:solidFill>
                <a:srgbClr val="FF0000"/>
              </a:solidFill>
              <a:cs typeface="Courier New" pitchFamily="49" charset="0"/>
            </a:endParaRPr>
          </a:p>
          <a:p>
            <a:pPr>
              <a:lnSpc>
                <a:spcPct val="90000"/>
              </a:lnSpc>
              <a:spcBef>
                <a:spcPct val="20000"/>
              </a:spcBef>
              <a:buClr>
                <a:schemeClr val="tx2"/>
              </a:buClr>
              <a:buSzPct val="75000"/>
              <a:buFont typeface="Monotype Sorts" pitchFamily="2" charset="2"/>
              <a:buNone/>
            </a:pPr>
            <a:r>
              <a:rPr lang="en-US" sz="1800" dirty="0">
                <a:solidFill>
                  <a:srgbClr val="FF0000"/>
                </a:solidFill>
                <a:cs typeface="Courier New" pitchFamily="49" charset="0"/>
              </a:rPr>
              <a:t>Create a server </a:t>
            </a:r>
            <a:r>
              <a:rPr lang="en-US" sz="1800" dirty="0" err="1">
                <a:solidFill>
                  <a:srgbClr val="FF0000"/>
                </a:solidFill>
                <a:cs typeface="Courier New" pitchFamily="49" charset="0"/>
              </a:rPr>
              <a:t>DatagramSocket</a:t>
            </a:r>
            <a:endParaRPr lang="en-US" sz="1800" dirty="0">
              <a:solidFill>
                <a:srgbClr val="FF0000"/>
              </a:solidFill>
              <a:cs typeface="Courier New" pitchFamily="49" charset="0"/>
            </a:endParaRPr>
          </a:p>
          <a:p>
            <a:pPr>
              <a:lnSpc>
                <a:spcPct val="90000"/>
              </a:lnSpc>
              <a:spcBef>
                <a:spcPct val="20000"/>
              </a:spcBef>
              <a:buClr>
                <a:schemeClr val="tx2"/>
              </a:buClr>
              <a:buSzPct val="75000"/>
              <a:buFont typeface="Monotype Sorts" pitchFamily="2" charset="2"/>
              <a:buNone/>
            </a:pPr>
            <a:endParaRPr lang="en-US" sz="1800" dirty="0">
              <a:solidFill>
                <a:srgbClr val="FF0000"/>
              </a:solidFill>
              <a:cs typeface="Courier New" pitchFamily="49" charset="0"/>
            </a:endParaRPr>
          </a:p>
          <a:p>
            <a:pPr>
              <a:lnSpc>
                <a:spcPct val="90000"/>
              </a:lnSpc>
              <a:spcBef>
                <a:spcPct val="20000"/>
              </a:spcBef>
              <a:buClr>
                <a:schemeClr val="tx2"/>
              </a:buClr>
              <a:buSzPct val="75000"/>
              <a:buFont typeface="Monotype Sorts" pitchFamily="2" charset="2"/>
              <a:buNone/>
            </a:pPr>
            <a:endParaRPr lang="en-US" sz="1800" dirty="0">
              <a:solidFill>
                <a:srgbClr val="FF0000"/>
              </a:solidFill>
              <a:cs typeface="Courier New" pitchFamily="49" charset="0"/>
            </a:endParaRPr>
          </a:p>
          <a:p>
            <a:pPr>
              <a:lnSpc>
                <a:spcPct val="90000"/>
              </a:lnSpc>
              <a:spcBef>
                <a:spcPct val="20000"/>
              </a:spcBef>
              <a:buClr>
                <a:schemeClr val="tx2"/>
              </a:buClr>
              <a:buSzPct val="75000"/>
              <a:buFont typeface="Monotype Sorts" pitchFamily="2" charset="2"/>
              <a:buNone/>
            </a:pPr>
            <a:r>
              <a:rPr lang="en-US" sz="1800" dirty="0">
                <a:solidFill>
                  <a:srgbClr val="FF0000"/>
                </a:solidFill>
                <a:cs typeface="Courier New" pitchFamily="49" charset="0"/>
              </a:rPr>
              <a:t>C</a:t>
            </a:r>
            <a:r>
              <a:rPr lang="en-US" sz="1800" dirty="0">
                <a:solidFill>
                  <a:srgbClr val="FF0000"/>
                </a:solidFill>
                <a:cs typeface="Times New Roman" pitchFamily="18" charset="0"/>
              </a:rPr>
              <a:t>reate a client </a:t>
            </a:r>
            <a:r>
              <a:rPr lang="en-US" sz="1800" dirty="0" err="1">
                <a:solidFill>
                  <a:srgbClr val="FF0000"/>
                </a:solidFill>
                <a:cs typeface="Courier New" pitchFamily="49" charset="0"/>
              </a:rPr>
              <a:t>DatagramSocket</a:t>
            </a:r>
            <a:endParaRPr lang="en-US" sz="1800" dirty="0">
              <a:solidFill>
                <a:srgbClr val="FF0000"/>
              </a:solidFill>
              <a:cs typeface="Courier New" pitchFamily="49" charset="0"/>
            </a:endParaRPr>
          </a:p>
        </p:txBody>
      </p:sp>
    </p:spTree>
    <p:extLst>
      <p:ext uri="{BB962C8B-B14F-4D97-AF65-F5344CB8AC3E}">
        <p14:creationId xmlns:p14="http://schemas.microsoft.com/office/powerpoint/2010/main" val="30125334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45659E2-F629-492F-AA51-C1D1E634C861}" type="slidenum">
              <a:rPr lang="en-US" altLang="en-US" sz="1400"/>
              <a:pPr>
                <a:spcBef>
                  <a:spcPct val="0"/>
                </a:spcBef>
                <a:buClrTx/>
                <a:buSzTx/>
                <a:buFontTx/>
                <a:buNone/>
              </a:pPr>
              <a:t>50</a:t>
            </a:fld>
            <a:endParaRPr lang="en-US" altLang="en-US" sz="1400"/>
          </a:p>
        </p:txBody>
      </p:sp>
      <p:sp>
        <p:nvSpPr>
          <p:cNvPr id="6147" name="Rectangle 2"/>
          <p:cNvSpPr>
            <a:spLocks noGrp="1" noChangeArrowheads="1"/>
          </p:cNvSpPr>
          <p:nvPr>
            <p:ph type="title"/>
          </p:nvPr>
        </p:nvSpPr>
        <p:spPr>
          <a:xfrm>
            <a:off x="685800" y="228600"/>
            <a:ext cx="7924800" cy="1143000"/>
          </a:xfrm>
          <a:noFill/>
        </p:spPr>
        <p:txBody>
          <a:bodyPr>
            <a:normAutofit fontScale="90000"/>
          </a:bodyPr>
          <a:lstStyle/>
          <a:p>
            <a:r>
              <a:rPr lang="en-US" altLang="en-US"/>
              <a:t>Java Collection Framework hierarchy</a:t>
            </a:r>
          </a:p>
        </p:txBody>
      </p:sp>
      <p:sp>
        <p:nvSpPr>
          <p:cNvPr id="6148" name="Rectangle 3"/>
          <p:cNvSpPr>
            <a:spLocks noGrp="1" noChangeArrowheads="1"/>
          </p:cNvSpPr>
          <p:nvPr>
            <p:ph type="body" idx="1"/>
          </p:nvPr>
        </p:nvSpPr>
        <p:spPr>
          <a:xfrm>
            <a:off x="457200" y="1676400"/>
            <a:ext cx="8305800" cy="4679950"/>
          </a:xfrm>
          <a:noFill/>
        </p:spPr>
        <p:txBody>
          <a:bodyPr>
            <a:normAutofit/>
          </a:bodyPr>
          <a:lstStyle/>
          <a:p>
            <a:r>
              <a:rPr lang="en-US" altLang="en-US" sz="3600" dirty="0">
                <a:cs typeface="Times New Roman" panose="02020603050405020304" pitchFamily="18" charset="0"/>
              </a:rPr>
              <a:t>A </a:t>
            </a:r>
            <a:r>
              <a:rPr lang="en-US" altLang="en-US" sz="3600" b="1" dirty="0">
                <a:cs typeface="Times New Roman" panose="02020603050405020304" pitchFamily="18" charset="0"/>
              </a:rPr>
              <a:t>collection</a:t>
            </a:r>
            <a:r>
              <a:rPr lang="en-US" altLang="en-US" sz="3600" dirty="0">
                <a:cs typeface="Times New Roman" panose="02020603050405020304" pitchFamily="18" charset="0"/>
              </a:rPr>
              <a:t> is a container object that holds a group of objects, often referred to as </a:t>
            </a:r>
            <a:r>
              <a:rPr lang="en-US" altLang="en-US" sz="3600" b="1" dirty="0">
                <a:cs typeface="Times New Roman" panose="02020603050405020304" pitchFamily="18" charset="0"/>
              </a:rPr>
              <a:t>elements</a:t>
            </a:r>
            <a:r>
              <a:rPr lang="en-US" altLang="en-US" sz="3600" dirty="0">
                <a:cs typeface="Times New Roman" panose="02020603050405020304" pitchFamily="18" charset="0"/>
              </a:rPr>
              <a:t>. </a:t>
            </a:r>
          </a:p>
          <a:p>
            <a:r>
              <a:rPr lang="en-US" altLang="en-US" sz="3600" dirty="0">
                <a:cs typeface="Times New Roman" panose="02020603050405020304" pitchFamily="18" charset="0"/>
              </a:rPr>
              <a:t>The Java Collections Framework supports three types of collections, named </a:t>
            </a:r>
            <a:r>
              <a:rPr lang="en-US" altLang="en-US" sz="3600" b="1" dirty="0">
                <a:cs typeface="Times New Roman" panose="02020603050405020304" pitchFamily="18" charset="0"/>
              </a:rPr>
              <a:t>lists</a:t>
            </a:r>
            <a:r>
              <a:rPr lang="en-US" altLang="en-US" sz="3600" i="1" dirty="0">
                <a:cs typeface="Times New Roman" panose="02020603050405020304" pitchFamily="18" charset="0"/>
              </a:rPr>
              <a:t>,</a:t>
            </a:r>
            <a:r>
              <a:rPr lang="en-US" altLang="en-US" sz="3600" dirty="0">
                <a:cs typeface="Times New Roman" panose="02020603050405020304" pitchFamily="18" charset="0"/>
              </a:rPr>
              <a:t> </a:t>
            </a:r>
            <a:r>
              <a:rPr lang="en-US" altLang="en-US" sz="3600" b="1" dirty="0">
                <a:cs typeface="Times New Roman" panose="02020603050405020304" pitchFamily="18" charset="0"/>
              </a:rPr>
              <a:t>sets</a:t>
            </a:r>
            <a:r>
              <a:rPr lang="en-US" altLang="en-US" sz="3600" i="1" dirty="0">
                <a:cs typeface="Times New Roman" panose="02020603050405020304" pitchFamily="18" charset="0"/>
              </a:rPr>
              <a:t>, </a:t>
            </a:r>
            <a:r>
              <a:rPr lang="en-US" altLang="en-US" sz="3600" dirty="0">
                <a:cs typeface="Times New Roman" panose="02020603050405020304" pitchFamily="18" charset="0"/>
              </a:rPr>
              <a:t>and </a:t>
            </a:r>
            <a:r>
              <a:rPr lang="en-US" altLang="en-US" sz="3600" b="1" dirty="0">
                <a:cs typeface="Times New Roman" panose="02020603050405020304" pitchFamily="18" charset="0"/>
              </a:rPr>
              <a:t>maps</a:t>
            </a:r>
            <a:r>
              <a:rPr lang="en-US" altLang="en-US" sz="3600" dirty="0">
                <a:cs typeface="Times New Roman" panose="02020603050405020304" pitchFamily="18" charset="0"/>
              </a:rPr>
              <a:t>. </a:t>
            </a:r>
            <a:endParaRPr lang="en-US" altLang="en-US" sz="3600" noProof="1">
              <a:cs typeface="Times New Roman" panose="02020603050405020304" pitchFamily="18" charset="0"/>
            </a:endParaRPr>
          </a:p>
        </p:txBody>
      </p:sp>
    </p:spTree>
    <p:extLst>
      <p:ext uri="{BB962C8B-B14F-4D97-AF65-F5344CB8AC3E}">
        <p14:creationId xmlns:p14="http://schemas.microsoft.com/office/powerpoint/2010/main" val="16157526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Collections Framework</a:t>
            </a:r>
            <a:endParaRPr lang="tr-TR" dirty="0"/>
          </a:p>
        </p:txBody>
      </p:sp>
      <p:sp>
        <p:nvSpPr>
          <p:cNvPr id="3" name="Content Placeholder 2"/>
          <p:cNvSpPr>
            <a:spLocks noGrp="1"/>
          </p:cNvSpPr>
          <p:nvPr>
            <p:ph idx="1"/>
          </p:nvPr>
        </p:nvSpPr>
        <p:spPr>
          <a:xfrm>
            <a:off x="457200" y="1196752"/>
            <a:ext cx="8229600" cy="5472608"/>
          </a:xfrm>
        </p:spPr>
        <p:txBody>
          <a:bodyPr>
            <a:noAutofit/>
          </a:bodyPr>
          <a:lstStyle/>
          <a:p>
            <a:r>
              <a:rPr lang="en-US" sz="2800" dirty="0"/>
              <a:t>All collections frameworks contain the following:</a:t>
            </a:r>
          </a:p>
          <a:p>
            <a:pPr lvl="1"/>
            <a:r>
              <a:rPr lang="en-US" sz="2000" b="1" dirty="0"/>
              <a:t>Interfaces:</a:t>
            </a:r>
            <a:r>
              <a:rPr lang="en-US" sz="2000" dirty="0"/>
              <a:t> abstract data types that represent collections. Allow collections to be manipulated independently of the details of their representation. </a:t>
            </a:r>
          </a:p>
          <a:p>
            <a:pPr lvl="1"/>
            <a:r>
              <a:rPr lang="en-US" sz="2000" b="1" dirty="0"/>
              <a:t>Implementations:</a:t>
            </a:r>
            <a:r>
              <a:rPr lang="en-US" sz="2000" dirty="0"/>
              <a:t> concrete implementations of the collection interfaces. In essence, they are reusable data structures.</a:t>
            </a:r>
          </a:p>
          <a:p>
            <a:pPr lvl="1"/>
            <a:r>
              <a:rPr lang="en-US" sz="2000" b="1" dirty="0"/>
              <a:t>Algorithms:</a:t>
            </a:r>
            <a:r>
              <a:rPr lang="en-US" sz="2000" dirty="0"/>
              <a:t> These are the methods that perform useful computations, such as searching and sorting, on objects that implement collection interfaces. The algorithms are said to be </a:t>
            </a:r>
            <a:r>
              <a:rPr lang="en-US" sz="2000" b="1" i="1" dirty="0"/>
              <a:t>polymorphic</a:t>
            </a:r>
            <a:r>
              <a:rPr lang="en-US" sz="2000" dirty="0"/>
              <a:t>: that is, the same method can be used on many different implementations of the appropriate collection interface. In essence, algorithms are reusable functionality.</a:t>
            </a:r>
          </a:p>
        </p:txBody>
      </p:sp>
    </p:spTree>
    <p:extLst>
      <p:ext uri="{BB962C8B-B14F-4D97-AF65-F5344CB8AC3E}">
        <p14:creationId xmlns:p14="http://schemas.microsoft.com/office/powerpoint/2010/main" val="37043659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512" y="548680"/>
            <a:ext cx="8572038" cy="4406974"/>
          </a:xfrm>
        </p:spPr>
      </p:pic>
      <p:sp>
        <p:nvSpPr>
          <p:cNvPr id="3" name="Oval 2"/>
          <p:cNvSpPr/>
          <p:nvPr/>
        </p:nvSpPr>
        <p:spPr>
          <a:xfrm>
            <a:off x="6660232" y="1556792"/>
            <a:ext cx="2016224" cy="3888432"/>
          </a:xfrm>
          <a:prstGeom prst="ellipse">
            <a:avLst/>
          </a:prstGeom>
          <a:no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tr-TR"/>
          </a:p>
        </p:txBody>
      </p:sp>
      <p:sp>
        <p:nvSpPr>
          <p:cNvPr id="4" name="TextBox 3"/>
          <p:cNvSpPr txBox="1"/>
          <p:nvPr/>
        </p:nvSpPr>
        <p:spPr>
          <a:xfrm>
            <a:off x="6948264" y="5733256"/>
            <a:ext cx="1798826" cy="369332"/>
          </a:xfrm>
          <a:prstGeom prst="rect">
            <a:avLst/>
          </a:prstGeom>
          <a:noFill/>
        </p:spPr>
        <p:txBody>
          <a:bodyPr wrap="none" rtlCol="0">
            <a:spAutoFit/>
          </a:bodyPr>
          <a:lstStyle/>
          <a:p>
            <a:r>
              <a:rPr lang="en-GB" dirty="0"/>
              <a:t>&lt;</a:t>
            </a:r>
            <a:r>
              <a:rPr lang="en-GB" dirty="0" err="1"/>
              <a:t>Key,Value</a:t>
            </a:r>
            <a:r>
              <a:rPr lang="en-GB" dirty="0"/>
              <a:t>&gt; pairs</a:t>
            </a:r>
            <a:endParaRPr lang="tr-TR" dirty="0"/>
          </a:p>
        </p:txBody>
      </p:sp>
    </p:spTree>
    <p:extLst>
      <p:ext uri="{BB962C8B-B14F-4D97-AF65-F5344CB8AC3E}">
        <p14:creationId xmlns:p14="http://schemas.microsoft.com/office/powerpoint/2010/main" val="3105910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3B8872D-A389-4C5B-95CD-E5B24D1E739E}" type="slidenum">
              <a:rPr lang="en-US" altLang="en-US" sz="1400"/>
              <a:pPr>
                <a:spcBef>
                  <a:spcPct val="0"/>
                </a:spcBef>
                <a:buClrTx/>
                <a:buSzTx/>
                <a:buFontTx/>
                <a:buNone/>
              </a:pPr>
              <a:t>53</a:t>
            </a:fld>
            <a:endParaRPr lang="en-US" altLang="en-US" sz="1400"/>
          </a:p>
        </p:txBody>
      </p:sp>
      <p:sp>
        <p:nvSpPr>
          <p:cNvPr id="7171" name="Rectangle 2"/>
          <p:cNvSpPr>
            <a:spLocks noGrp="1" noChangeArrowheads="1"/>
          </p:cNvSpPr>
          <p:nvPr>
            <p:ph type="title"/>
          </p:nvPr>
        </p:nvSpPr>
        <p:spPr>
          <a:xfrm>
            <a:off x="685800" y="228600"/>
            <a:ext cx="7924800" cy="1143000"/>
          </a:xfrm>
          <a:noFill/>
        </p:spPr>
        <p:txBody>
          <a:bodyPr>
            <a:normAutofit fontScale="90000"/>
          </a:bodyPr>
          <a:lstStyle/>
          <a:p>
            <a:r>
              <a:rPr lang="en-US" altLang="en-US" dirty="0"/>
              <a:t>Java Collection Framework hierarchy, yet another view:</a:t>
            </a:r>
          </a:p>
        </p:txBody>
      </p:sp>
      <p:sp>
        <p:nvSpPr>
          <p:cNvPr id="7172" name="Rectangle 6"/>
          <p:cNvSpPr>
            <a:spLocks noChangeArrowheads="1"/>
          </p:cNvSpPr>
          <p:nvPr/>
        </p:nvSpPr>
        <p:spPr bwMode="auto">
          <a:xfrm>
            <a:off x="1741488" y="20843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173" name="Rectangle 7"/>
          <p:cNvSpPr>
            <a:spLocks noGrp="1" noChangeArrowheads="1"/>
          </p:cNvSpPr>
          <p:nvPr>
            <p:ph type="body" idx="1"/>
          </p:nvPr>
        </p:nvSpPr>
        <p:spPr>
          <a:xfrm>
            <a:off x="349250" y="1676400"/>
            <a:ext cx="8458200" cy="530225"/>
          </a:xfrm>
          <a:noFill/>
        </p:spPr>
        <p:txBody>
          <a:bodyPr>
            <a:normAutofit fontScale="92500" lnSpcReduction="10000"/>
          </a:bodyPr>
          <a:lstStyle/>
          <a:p>
            <a:pPr marL="0" indent="0">
              <a:buFont typeface="Monotype Sorts"/>
              <a:buNone/>
            </a:pPr>
            <a:r>
              <a:rPr lang="en-US" altLang="en-US">
                <a:cs typeface="Times New Roman" panose="02020603050405020304" pitchFamily="18" charset="0"/>
              </a:rPr>
              <a:t>Set and List are subinterfaces of Collection.</a:t>
            </a:r>
          </a:p>
        </p:txBody>
      </p:sp>
      <p:sp>
        <p:nvSpPr>
          <p:cNvPr id="7174" name="Rectangle 9"/>
          <p:cNvSpPr>
            <a:spLocks noChangeArrowheads="1"/>
          </p:cNvSpPr>
          <p:nvPr/>
        </p:nvSpPr>
        <p:spPr bwMode="auto">
          <a:xfrm>
            <a:off x="2133600" y="2430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7175" name="Rectangle 11"/>
          <p:cNvSpPr>
            <a:spLocks noChangeArrowheads="1"/>
          </p:cNvSpPr>
          <p:nvPr/>
        </p:nvSpPr>
        <p:spPr bwMode="auto">
          <a:xfrm>
            <a:off x="0" y="22066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pic>
        <p:nvPicPr>
          <p:cNvPr id="7176"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725" y="2439988"/>
            <a:ext cx="8464550" cy="3829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8705913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30" y="0"/>
            <a:ext cx="9175186" cy="6597352"/>
          </a:xfrm>
        </p:spPr>
      </p:pic>
    </p:spTree>
    <p:extLst>
      <p:ext uri="{BB962C8B-B14F-4D97-AF65-F5344CB8AC3E}">
        <p14:creationId xmlns:p14="http://schemas.microsoft.com/office/powerpoint/2010/main" val="10837326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Iterator</a:t>
            </a:r>
            <a:endParaRPr lang="tr-TR" dirty="0"/>
          </a:p>
        </p:txBody>
      </p:sp>
      <p:sp>
        <p:nvSpPr>
          <p:cNvPr id="3" name="Content Placeholder 2"/>
          <p:cNvSpPr>
            <a:spLocks noGrp="1"/>
          </p:cNvSpPr>
          <p:nvPr>
            <p:ph idx="1"/>
          </p:nvPr>
        </p:nvSpPr>
        <p:spPr>
          <a:xfrm>
            <a:off x="457200" y="1295400"/>
            <a:ext cx="8229600" cy="4830763"/>
          </a:xfrm>
        </p:spPr>
        <p:txBody>
          <a:bodyPr>
            <a:noAutofit/>
          </a:bodyPr>
          <a:lstStyle/>
          <a:p>
            <a:r>
              <a:rPr lang="en-US" sz="2000" dirty="0"/>
              <a:t>Each collection has an </a:t>
            </a:r>
            <a:r>
              <a:rPr lang="en-US" sz="2000" b="1" dirty="0"/>
              <a:t>Iterator </a:t>
            </a:r>
            <a:r>
              <a:rPr lang="en-US" sz="2000" dirty="0"/>
              <a:t>object that can be used to traverse all the elements </a:t>
            </a:r>
            <a:r>
              <a:rPr lang="tr-TR" sz="2000" dirty="0"/>
              <a:t>in the collection.</a:t>
            </a:r>
          </a:p>
          <a:p>
            <a:r>
              <a:rPr lang="en-US" sz="2000" b="1" dirty="0"/>
              <a:t>Iterator </a:t>
            </a:r>
            <a:r>
              <a:rPr lang="en-US" sz="2000" dirty="0"/>
              <a:t>is a classic design pattern for walking through a data structure without having to expose the details of how data is stored in the data structure.</a:t>
            </a:r>
          </a:p>
          <a:p>
            <a:r>
              <a:rPr lang="en-US" sz="2000" dirty="0"/>
              <a:t>The </a:t>
            </a:r>
            <a:r>
              <a:rPr lang="en-US" sz="2000" b="1" dirty="0"/>
              <a:t>Collection </a:t>
            </a:r>
            <a:r>
              <a:rPr lang="en-US" sz="2000" dirty="0"/>
              <a:t>interface extends the </a:t>
            </a:r>
            <a:r>
              <a:rPr lang="en-US" sz="2000" b="1" dirty="0" err="1"/>
              <a:t>Iterable</a:t>
            </a:r>
            <a:r>
              <a:rPr lang="en-US" sz="2000" b="1" dirty="0"/>
              <a:t> </a:t>
            </a:r>
            <a:r>
              <a:rPr lang="en-US" sz="2000" dirty="0"/>
              <a:t>interface. </a:t>
            </a:r>
          </a:p>
          <a:p>
            <a:r>
              <a:rPr lang="en-US" sz="2000" dirty="0"/>
              <a:t>provides a uniform way for traversing elements in various types of collections. </a:t>
            </a:r>
          </a:p>
          <a:p>
            <a:r>
              <a:rPr lang="en-US" sz="2000" dirty="0"/>
              <a:t>The </a:t>
            </a:r>
            <a:r>
              <a:rPr lang="en-US" sz="2000" b="1" dirty="0"/>
              <a:t>iterator </a:t>
            </a:r>
            <a:r>
              <a:rPr lang="en-US" sz="2000" dirty="0"/>
              <a:t>method in the </a:t>
            </a:r>
            <a:r>
              <a:rPr lang="en-US" sz="2000" b="1" dirty="0"/>
              <a:t>Collection </a:t>
            </a:r>
            <a:r>
              <a:rPr lang="en-US" sz="2000" dirty="0"/>
              <a:t>interface returns an instance of the </a:t>
            </a:r>
            <a:r>
              <a:rPr lang="en-US" sz="2000" b="1" dirty="0"/>
              <a:t>Iterator </a:t>
            </a:r>
            <a:r>
              <a:rPr lang="en-US" sz="2000" dirty="0"/>
              <a:t>interface, which provides sequential access to the elements in the collection using the </a:t>
            </a:r>
            <a:r>
              <a:rPr lang="en-US" sz="2000" b="1" dirty="0"/>
              <a:t>next() </a:t>
            </a:r>
            <a:r>
              <a:rPr lang="en-US" sz="2000" dirty="0"/>
              <a:t>method. </a:t>
            </a:r>
          </a:p>
          <a:p>
            <a:r>
              <a:rPr lang="en-US" sz="2000" dirty="0"/>
              <a:t>You can also use the </a:t>
            </a:r>
            <a:r>
              <a:rPr lang="en-US" sz="2000" b="1" dirty="0" err="1"/>
              <a:t>hasNext</a:t>
            </a:r>
            <a:r>
              <a:rPr lang="en-US" sz="2000" b="1" dirty="0"/>
              <a:t>() </a:t>
            </a:r>
            <a:r>
              <a:rPr lang="en-US" sz="2000" dirty="0"/>
              <a:t>method to check whether there are more elements in the iterator, and the </a:t>
            </a:r>
            <a:r>
              <a:rPr lang="en-US" sz="2000" b="1" dirty="0"/>
              <a:t>remove() </a:t>
            </a:r>
            <a:r>
              <a:rPr lang="en-US" sz="2000" dirty="0"/>
              <a:t>method to remove the last element returned by the iterator.</a:t>
            </a:r>
            <a:endParaRPr lang="tr-TR" sz="2000" dirty="0"/>
          </a:p>
        </p:txBody>
      </p:sp>
    </p:spTree>
    <p:extLst>
      <p:ext uri="{BB962C8B-B14F-4D97-AF65-F5344CB8AC3E}">
        <p14:creationId xmlns:p14="http://schemas.microsoft.com/office/powerpoint/2010/main" val="4883161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tr-T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pPr marL="0" indent="0">
              <a:buNone/>
            </a:pPr>
            <a:endParaRPr lang="tr-TR" dirty="0"/>
          </a:p>
        </p:txBody>
      </p:sp>
      <p:pic>
        <p:nvPicPr>
          <p:cNvPr id="4" name="Picture 2" descr="http://www.programcreek.com/wp-content/uploads/2009/02/java-collection-hierarchy.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8600"/>
            <a:ext cx="8524875" cy="504825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457200" y="5486400"/>
            <a:ext cx="1524000" cy="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07773" y="5943600"/>
            <a:ext cx="1524000" cy="0"/>
          </a:xfrm>
          <a:prstGeom prst="straightConnector1">
            <a:avLst/>
          </a:prstGeom>
          <a:ln w="254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209799" y="5301734"/>
            <a:ext cx="919995" cy="369332"/>
          </a:xfrm>
          <a:prstGeom prst="rect">
            <a:avLst/>
          </a:prstGeom>
          <a:noFill/>
        </p:spPr>
        <p:txBody>
          <a:bodyPr wrap="none" rtlCol="0">
            <a:spAutoFit/>
          </a:bodyPr>
          <a:lstStyle/>
          <a:p>
            <a:r>
              <a:rPr lang="en-US" dirty="0"/>
              <a:t>extends</a:t>
            </a:r>
            <a:endParaRPr lang="tr-TR" dirty="0"/>
          </a:p>
        </p:txBody>
      </p:sp>
      <p:sp>
        <p:nvSpPr>
          <p:cNvPr id="10" name="TextBox 9"/>
          <p:cNvSpPr txBox="1"/>
          <p:nvPr/>
        </p:nvSpPr>
        <p:spPr>
          <a:xfrm>
            <a:off x="2286000" y="5758934"/>
            <a:ext cx="1298241" cy="369332"/>
          </a:xfrm>
          <a:prstGeom prst="rect">
            <a:avLst/>
          </a:prstGeom>
          <a:noFill/>
        </p:spPr>
        <p:txBody>
          <a:bodyPr wrap="none" rtlCol="0">
            <a:spAutoFit/>
          </a:bodyPr>
          <a:lstStyle/>
          <a:p>
            <a:r>
              <a:rPr lang="en-US" dirty="0"/>
              <a:t>implements</a:t>
            </a:r>
            <a:endParaRPr lang="tr-TR" dirty="0"/>
          </a:p>
        </p:txBody>
      </p:sp>
      <p:cxnSp>
        <p:nvCxnSpPr>
          <p:cNvPr id="9" name="Straight Arrow Connector 8"/>
          <p:cNvCxnSpPr/>
          <p:nvPr/>
        </p:nvCxnSpPr>
        <p:spPr>
          <a:xfrm flipV="1">
            <a:off x="5334000" y="4953000"/>
            <a:ext cx="0" cy="4572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4882393" y="5410200"/>
            <a:ext cx="908807" cy="34873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Stack</a:t>
            </a:r>
            <a:endParaRPr lang="tr-TR" sz="1600" dirty="0">
              <a:solidFill>
                <a:schemeClr val="tx1"/>
              </a:solidFill>
            </a:endParaRPr>
          </a:p>
        </p:txBody>
      </p:sp>
    </p:spTree>
    <p:extLst>
      <p:ext uri="{BB962C8B-B14F-4D97-AF65-F5344CB8AC3E}">
        <p14:creationId xmlns:p14="http://schemas.microsoft.com/office/powerpoint/2010/main" val="27790859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altLang="tr-TR" dirty="0">
                <a:cs typeface="Times New Roman" pitchFamily="18" charset="0"/>
              </a:rPr>
              <a:t>The Set Interface </a:t>
            </a:r>
            <a:endParaRPr lang="tr-TR" dirty="0"/>
          </a:p>
        </p:txBody>
      </p:sp>
      <p:sp>
        <p:nvSpPr>
          <p:cNvPr id="3" name="Content Placeholder 2"/>
          <p:cNvSpPr>
            <a:spLocks noGrp="1"/>
          </p:cNvSpPr>
          <p:nvPr>
            <p:ph idx="1"/>
          </p:nvPr>
        </p:nvSpPr>
        <p:spPr>
          <a:xfrm>
            <a:off x="228600" y="2752565"/>
            <a:ext cx="8229600" cy="4105435"/>
          </a:xfrm>
        </p:spPr>
        <p:txBody>
          <a:bodyPr>
            <a:normAutofit fontScale="92500"/>
          </a:bodyPr>
          <a:lstStyle/>
          <a:p>
            <a:r>
              <a:rPr lang="en-US" altLang="tr-TR" dirty="0">
                <a:cs typeface="Times New Roman" pitchFamily="18" charset="0"/>
              </a:rPr>
              <a:t>extends the Collection interface. </a:t>
            </a:r>
          </a:p>
          <a:p>
            <a:r>
              <a:rPr lang="en-US" altLang="tr-TR" dirty="0">
                <a:cs typeface="Times New Roman" pitchFamily="18" charset="0"/>
              </a:rPr>
              <a:t>does not introduce new methods or constants, </a:t>
            </a:r>
          </a:p>
          <a:p>
            <a:r>
              <a:rPr lang="en-US" altLang="tr-TR" dirty="0">
                <a:cs typeface="Times New Roman" pitchFamily="18" charset="0"/>
              </a:rPr>
              <a:t>an instance of Set contains no duplicate elements. </a:t>
            </a:r>
          </a:p>
          <a:p>
            <a:r>
              <a:rPr lang="en-US" altLang="tr-TR" dirty="0">
                <a:cs typeface="Times New Roman" pitchFamily="18" charset="0"/>
              </a:rPr>
              <a:t>Concrete Classes implementing Set&lt;&gt;</a:t>
            </a:r>
          </a:p>
          <a:p>
            <a:pPr lvl="1"/>
            <a:r>
              <a:rPr lang="en-US" altLang="tr-TR" dirty="0" err="1">
                <a:cs typeface="Times New Roman" pitchFamily="18" charset="0"/>
              </a:rPr>
              <a:t>HashSet</a:t>
            </a:r>
            <a:endParaRPr lang="en-US" altLang="tr-TR" dirty="0">
              <a:cs typeface="Times New Roman" pitchFamily="18" charset="0"/>
            </a:endParaRPr>
          </a:p>
          <a:p>
            <a:pPr lvl="1"/>
            <a:r>
              <a:rPr lang="en-US" altLang="tr-TR" dirty="0" err="1">
                <a:cs typeface="Times New Roman" pitchFamily="18" charset="0"/>
              </a:rPr>
              <a:t>LinkedHashSet</a:t>
            </a:r>
            <a:r>
              <a:rPr lang="en-US" altLang="tr-TR" dirty="0" err="1">
                <a:cs typeface="Times New Roman" pitchFamily="18" charset="0"/>
                <a:sym typeface="Wingdings" panose="05000000000000000000" pitchFamily="2" charset="2"/>
              </a:rPr>
              <a:t>extends</a:t>
            </a:r>
            <a:r>
              <a:rPr lang="en-US" altLang="tr-TR" dirty="0">
                <a:cs typeface="Times New Roman" pitchFamily="18" charset="0"/>
                <a:sym typeface="Wingdings" panose="05000000000000000000" pitchFamily="2" charset="2"/>
              </a:rPr>
              <a:t> </a:t>
            </a:r>
            <a:r>
              <a:rPr lang="en-US" altLang="tr-TR" dirty="0" err="1">
                <a:cs typeface="Times New Roman" pitchFamily="18" charset="0"/>
                <a:sym typeface="Wingdings" panose="05000000000000000000" pitchFamily="2" charset="2"/>
              </a:rPr>
              <a:t>HashSet</a:t>
            </a:r>
            <a:r>
              <a:rPr lang="en-US" altLang="tr-TR" dirty="0">
                <a:cs typeface="Times New Roman" pitchFamily="18" charset="0"/>
                <a:sym typeface="Wingdings" panose="05000000000000000000" pitchFamily="2" charset="2"/>
              </a:rPr>
              <a:t>, </a:t>
            </a:r>
            <a:endParaRPr lang="en-US" altLang="tr-TR" dirty="0">
              <a:cs typeface="Times New Roman" pitchFamily="18" charset="0"/>
            </a:endParaRPr>
          </a:p>
          <a:p>
            <a:pPr lvl="1"/>
            <a:r>
              <a:rPr lang="en-US" altLang="tr-TR" dirty="0" err="1">
                <a:cs typeface="Times New Roman" pitchFamily="18" charset="0"/>
              </a:rPr>
              <a:t>TreeSet</a:t>
            </a:r>
            <a:r>
              <a:rPr lang="en-US" altLang="tr-TR" dirty="0" err="1">
                <a:cs typeface="Times New Roman" pitchFamily="18" charset="0"/>
                <a:sym typeface="Wingdings" panose="05000000000000000000" pitchFamily="2" charset="2"/>
              </a:rPr>
              <a:t>implements</a:t>
            </a:r>
            <a:r>
              <a:rPr lang="en-US" altLang="tr-TR" dirty="0">
                <a:cs typeface="Times New Roman" pitchFamily="18" charset="0"/>
                <a:sym typeface="Wingdings" panose="05000000000000000000" pitchFamily="2" charset="2"/>
              </a:rPr>
              <a:t> </a:t>
            </a:r>
            <a:r>
              <a:rPr lang="en-US" altLang="tr-TR" dirty="0" err="1">
                <a:cs typeface="Times New Roman" pitchFamily="18" charset="0"/>
                <a:sym typeface="Wingdings" panose="05000000000000000000" pitchFamily="2" charset="2"/>
              </a:rPr>
              <a:t>SortedSet</a:t>
            </a:r>
            <a:r>
              <a:rPr lang="en-US" altLang="tr-TR" dirty="0">
                <a:cs typeface="Times New Roman" pitchFamily="18" charset="0"/>
                <a:sym typeface="Wingdings" panose="05000000000000000000" pitchFamily="2" charset="2"/>
              </a:rPr>
              <a:t> interface</a:t>
            </a:r>
            <a:endParaRPr lang="en-US" altLang="tr-TR" dirty="0">
              <a:cs typeface="Times New Roman" pitchFamily="18" charset="0"/>
            </a:endParaRPr>
          </a:p>
          <a:p>
            <a:endParaRPr lang="tr-TR" dirty="0"/>
          </a:p>
        </p:txBody>
      </p:sp>
      <p:pic>
        <p:nvPicPr>
          <p:cNvPr id="5" name="Picture 2" descr="http://www.programcreek.com/wp-content/uploads/2009/02/java-collection-hierarchy.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0"/>
            <a:ext cx="4648200" cy="2752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28820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err="1"/>
              <a:t>HashSet</a:t>
            </a:r>
            <a:r>
              <a:rPr lang="en-GB" dirty="0" err="1">
                <a:sym typeface="Wingdings" panose="05000000000000000000" pitchFamily="2" charset="2"/>
              </a:rPr>
              <a:t>AbstractSet</a:t>
            </a:r>
            <a:endParaRPr lang="tr-TR" dirty="0"/>
          </a:p>
        </p:txBody>
      </p:sp>
      <p:sp>
        <p:nvSpPr>
          <p:cNvPr id="3" name="Content Placeholder 2"/>
          <p:cNvSpPr>
            <a:spLocks noGrp="1"/>
          </p:cNvSpPr>
          <p:nvPr>
            <p:ph idx="1"/>
          </p:nvPr>
        </p:nvSpPr>
        <p:spPr>
          <a:xfrm>
            <a:off x="457200" y="1295400"/>
            <a:ext cx="8229600" cy="5562600"/>
          </a:xfrm>
        </p:spPr>
        <p:txBody>
          <a:bodyPr>
            <a:normAutofit/>
          </a:bodyPr>
          <a:lstStyle/>
          <a:p>
            <a:r>
              <a:rPr lang="en-US" altLang="tr-TR" dirty="0">
                <a:cs typeface="Times New Roman" pitchFamily="18" charset="0"/>
              </a:rPr>
              <a:t>used to store duplicate-free elements. For efficiency, objects added to a hash set need to implement the </a:t>
            </a:r>
            <a:r>
              <a:rPr lang="en-US" altLang="tr-TR" dirty="0" err="1">
                <a:cs typeface="Times New Roman" pitchFamily="18" charset="0"/>
              </a:rPr>
              <a:t>hashCode</a:t>
            </a:r>
            <a:r>
              <a:rPr lang="en-US" altLang="tr-TR" dirty="0">
                <a:cs typeface="Times New Roman" pitchFamily="18" charset="0"/>
              </a:rPr>
              <a:t>() in a manner that properly disperses the hash code. </a:t>
            </a:r>
          </a:p>
          <a:p>
            <a:r>
              <a:rPr lang="en-US" altLang="tr-TR" dirty="0">
                <a:cs typeface="Times New Roman" pitchFamily="18" charset="0"/>
              </a:rPr>
              <a:t>No particular ordering of the elements</a:t>
            </a:r>
          </a:p>
          <a:p>
            <a:r>
              <a:rPr lang="en-US" altLang="tr-TR" dirty="0">
                <a:cs typeface="Times New Roman" pitchFamily="18" charset="0"/>
              </a:rPr>
              <a:t>capacity: 16, </a:t>
            </a:r>
            <a:r>
              <a:rPr lang="en-US" altLang="tr-TR" dirty="0" err="1">
                <a:cs typeface="Times New Roman" pitchFamily="18" charset="0"/>
              </a:rPr>
              <a:t>loadFactor</a:t>
            </a:r>
            <a:r>
              <a:rPr lang="en-US" altLang="tr-TR" dirty="0">
                <a:cs typeface="Times New Roman" pitchFamily="18" charset="0"/>
              </a:rPr>
              <a:t>=0.75 [Defaults] </a:t>
            </a:r>
          </a:p>
          <a:p>
            <a:r>
              <a:rPr lang="en-US" altLang="tr-TR" dirty="0">
                <a:cs typeface="Times New Roman" pitchFamily="18" charset="0"/>
              </a:rPr>
              <a:t>As is always, tradeoff  between time and space.</a:t>
            </a:r>
          </a:p>
          <a:p>
            <a:pPr marL="0" indent="0">
              <a:buNone/>
            </a:pPr>
            <a:r>
              <a:rPr lang="en-US" dirty="0">
                <a:cs typeface="Times New Roman" pitchFamily="18" charset="0"/>
              </a:rPr>
              <a:t>TestHashSet.java</a:t>
            </a:r>
          </a:p>
          <a:p>
            <a:pPr lvl="1"/>
            <a:endParaRPr lang="tr-TR" dirty="0"/>
          </a:p>
        </p:txBody>
      </p:sp>
    </p:spTree>
    <p:extLst>
      <p:ext uri="{BB962C8B-B14F-4D97-AF65-F5344CB8AC3E}">
        <p14:creationId xmlns:p14="http://schemas.microsoft.com/office/powerpoint/2010/main" val="14944595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LinkedHashSet</a:t>
            </a:r>
            <a:r>
              <a:rPr lang="en-US" dirty="0">
                <a:sym typeface="Wingdings" panose="05000000000000000000" pitchFamily="2" charset="2"/>
              </a:rPr>
              <a:t></a:t>
            </a:r>
            <a:r>
              <a:rPr lang="en-GB" dirty="0" err="1"/>
              <a:t>HashSet</a:t>
            </a:r>
            <a:r>
              <a:rPr lang="en-GB" dirty="0">
                <a:sym typeface="Wingdings" panose="05000000000000000000" pitchFamily="2" charset="2"/>
              </a:rPr>
              <a:t> </a:t>
            </a:r>
            <a:r>
              <a:rPr lang="en-GB" dirty="0" err="1">
                <a:sym typeface="Wingdings" panose="05000000000000000000" pitchFamily="2" charset="2"/>
              </a:rPr>
              <a:t>AbstractSet</a:t>
            </a:r>
            <a:endParaRPr lang="tr-TR" dirty="0"/>
          </a:p>
        </p:txBody>
      </p:sp>
      <p:sp>
        <p:nvSpPr>
          <p:cNvPr id="3" name="Content Placeholder 2"/>
          <p:cNvSpPr>
            <a:spLocks noGrp="1"/>
          </p:cNvSpPr>
          <p:nvPr>
            <p:ph idx="1"/>
          </p:nvPr>
        </p:nvSpPr>
        <p:spPr/>
        <p:txBody>
          <a:bodyPr/>
          <a:lstStyle/>
          <a:p>
            <a:r>
              <a:rPr lang="en-US" dirty="0" err="1"/>
              <a:t>LinkedHashSet</a:t>
            </a:r>
            <a:r>
              <a:rPr lang="en-US" dirty="0"/>
              <a:t> extends </a:t>
            </a:r>
            <a:r>
              <a:rPr lang="en-US" dirty="0" err="1"/>
              <a:t>HashSet</a:t>
            </a:r>
            <a:r>
              <a:rPr lang="en-US" dirty="0"/>
              <a:t> </a:t>
            </a:r>
          </a:p>
          <a:p>
            <a:r>
              <a:rPr lang="en-US" dirty="0"/>
              <a:t>linked-list implementation</a:t>
            </a:r>
          </a:p>
          <a:p>
            <a:r>
              <a:rPr lang="en-US" dirty="0"/>
              <a:t>supports an ordering of the elements in the set. </a:t>
            </a:r>
          </a:p>
          <a:p>
            <a:pPr lvl="1"/>
            <a:r>
              <a:rPr lang="en-US" dirty="0"/>
              <a:t>the elements in a </a:t>
            </a:r>
            <a:r>
              <a:rPr lang="en-US" dirty="0" err="1"/>
              <a:t>LinkedHashSet</a:t>
            </a:r>
            <a:r>
              <a:rPr lang="en-US" dirty="0"/>
              <a:t> can be retrieved in the order in which they were inserted into the set.</a:t>
            </a:r>
          </a:p>
          <a:p>
            <a:pPr marL="0" indent="0">
              <a:buNone/>
            </a:pPr>
            <a:r>
              <a:rPr lang="en-US" dirty="0">
                <a:cs typeface="Times New Roman" pitchFamily="18" charset="0"/>
              </a:rPr>
              <a:t>TestHashSet.java</a:t>
            </a:r>
          </a:p>
          <a:p>
            <a:pPr lvl="1"/>
            <a:endParaRPr lang="tr-TR" dirty="0"/>
          </a:p>
        </p:txBody>
      </p:sp>
    </p:spTree>
    <p:extLst>
      <p:ext uri="{BB962C8B-B14F-4D97-AF65-F5344CB8AC3E}">
        <p14:creationId xmlns:p14="http://schemas.microsoft.com/office/powerpoint/2010/main" val="1862473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F21CAEF8-1607-476D-BEAC-AC0C0E897803}" type="slidenum">
              <a:rPr lang="en-US"/>
              <a:pPr/>
              <a:t>6</a:t>
            </a:fld>
            <a:endParaRPr lang="en-US"/>
          </a:p>
        </p:txBody>
      </p:sp>
      <p:sp>
        <p:nvSpPr>
          <p:cNvPr id="294914" name="Rectangle 2"/>
          <p:cNvSpPr>
            <a:spLocks noGrp="1" noChangeArrowheads="1"/>
          </p:cNvSpPr>
          <p:nvPr>
            <p:ph type="title"/>
          </p:nvPr>
        </p:nvSpPr>
        <p:spPr>
          <a:xfrm>
            <a:off x="228600" y="228600"/>
            <a:ext cx="8686800" cy="990600"/>
          </a:xfrm>
          <a:noFill/>
          <a:ln/>
        </p:spPr>
        <p:txBody>
          <a:bodyPr/>
          <a:lstStyle/>
          <a:p>
            <a:r>
              <a:rPr lang="en-US" sz="4000">
                <a:cs typeface="Times New Roman" pitchFamily="18" charset="0"/>
              </a:rPr>
              <a:t>Sending and Receiving a DatagramSocket </a:t>
            </a:r>
          </a:p>
        </p:txBody>
      </p:sp>
      <p:sp>
        <p:nvSpPr>
          <p:cNvPr id="294915" name="Rectangle 3"/>
          <p:cNvSpPr>
            <a:spLocks noGrp="1" noChangeArrowheads="1"/>
          </p:cNvSpPr>
          <p:nvPr>
            <p:ph type="body" idx="1"/>
          </p:nvPr>
        </p:nvSpPr>
        <p:spPr>
          <a:xfrm>
            <a:off x="1600200" y="1524000"/>
            <a:ext cx="7391400" cy="4876800"/>
          </a:xfrm>
          <a:noFill/>
          <a:ln/>
        </p:spPr>
        <p:txBody>
          <a:bodyPr/>
          <a:lstStyle/>
          <a:p>
            <a:pPr marL="0" indent="0">
              <a:buFont typeface="Monotype Sorts" pitchFamily="2" charset="2"/>
              <a:buNone/>
            </a:pPr>
            <a:r>
              <a:rPr lang="en-US" sz="2400">
                <a:cs typeface="Courier New" pitchFamily="49" charset="0"/>
              </a:rPr>
              <a:t>To send data, you need to create a packet, fill in the contents, specify the Internet address and port number for the receiver, and invoke the </a:t>
            </a:r>
            <a:r>
              <a:rPr lang="en-US" sz="2400" u="sng">
                <a:cs typeface="Courier New" pitchFamily="49" charset="0"/>
              </a:rPr>
              <a:t>send(packet)</a:t>
            </a:r>
            <a:r>
              <a:rPr lang="en-US" sz="2400">
                <a:cs typeface="Courier New" pitchFamily="49" charset="0"/>
              </a:rPr>
              <a:t> method on a </a:t>
            </a:r>
            <a:r>
              <a:rPr lang="en-US" sz="2400" u="sng">
                <a:cs typeface="Courier New" pitchFamily="49" charset="0"/>
              </a:rPr>
              <a:t>DatagramSocket</a:t>
            </a:r>
            <a:r>
              <a:rPr lang="en-US" sz="2400">
                <a:cs typeface="Courier New" pitchFamily="49" charset="0"/>
              </a:rPr>
              <a:t>.</a:t>
            </a:r>
            <a:endParaRPr lang="en-US" sz="2400">
              <a:cs typeface="Times New Roman" pitchFamily="18" charset="0"/>
            </a:endParaRPr>
          </a:p>
          <a:p>
            <a:pPr marL="0" indent="0">
              <a:buFont typeface="Monotype Sorts" pitchFamily="2" charset="2"/>
              <a:buNone/>
            </a:pPr>
            <a:endParaRPr lang="en-US" sz="2400">
              <a:cs typeface="Courier New" pitchFamily="49" charset="0"/>
            </a:endParaRPr>
          </a:p>
          <a:p>
            <a:pPr marL="0" indent="0">
              <a:buFont typeface="Monotype Sorts" pitchFamily="2" charset="2"/>
              <a:buNone/>
            </a:pPr>
            <a:r>
              <a:rPr lang="en-US" sz="2400">
                <a:cs typeface="Courier New" pitchFamily="49" charset="0"/>
              </a:rPr>
              <a:t>To receive data, create an empty packet and invoke the </a:t>
            </a:r>
            <a:r>
              <a:rPr lang="en-US" sz="2400" u="sng">
                <a:cs typeface="Courier New" pitchFamily="49" charset="0"/>
              </a:rPr>
              <a:t>receive(packet)</a:t>
            </a:r>
            <a:r>
              <a:rPr lang="en-US" sz="2400">
                <a:cs typeface="Courier New" pitchFamily="49" charset="0"/>
              </a:rPr>
              <a:t> method on a </a:t>
            </a:r>
            <a:r>
              <a:rPr lang="en-US" sz="2400" u="sng">
                <a:cs typeface="Courier New" pitchFamily="49" charset="0"/>
              </a:rPr>
              <a:t>DatagramSocket</a:t>
            </a:r>
            <a:r>
              <a:rPr lang="en-US" sz="2400">
                <a:cs typeface="Courier New" pitchFamily="49" charset="0"/>
              </a:rPr>
              <a:t>.</a:t>
            </a:r>
            <a:endParaRPr lang="en-US" sz="2400">
              <a:cs typeface="Times New Roman" pitchFamily="18" charset="0"/>
            </a:endParaRPr>
          </a:p>
          <a:p>
            <a:pPr marL="0" indent="0">
              <a:buFont typeface="Monotype Sorts" pitchFamily="2" charset="2"/>
              <a:buNone/>
            </a:pPr>
            <a:endParaRPr lang="en-US" sz="2400">
              <a:cs typeface="Times New Roman" pitchFamily="18" charset="0"/>
            </a:endParaRPr>
          </a:p>
        </p:txBody>
      </p:sp>
      <p:sp>
        <p:nvSpPr>
          <p:cNvPr id="294916" name="Rectangle 4"/>
          <p:cNvSpPr>
            <a:spLocks noChangeArrowheads="1"/>
          </p:cNvSpPr>
          <p:nvPr/>
        </p:nvSpPr>
        <p:spPr bwMode="auto">
          <a:xfrm>
            <a:off x="1866900" y="2381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tr-TR"/>
          </a:p>
        </p:txBody>
      </p:sp>
      <p:sp>
        <p:nvSpPr>
          <p:cNvPr id="294917" name="Rectangle 5"/>
          <p:cNvSpPr>
            <a:spLocks noChangeArrowheads="1"/>
          </p:cNvSpPr>
          <p:nvPr/>
        </p:nvSpPr>
        <p:spPr bwMode="auto">
          <a:xfrm>
            <a:off x="2271713" y="24098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tr-TR"/>
          </a:p>
        </p:txBody>
      </p:sp>
      <p:sp>
        <p:nvSpPr>
          <p:cNvPr id="294918" name="Rectangle 6"/>
          <p:cNvSpPr>
            <a:spLocks noChangeArrowheads="1"/>
          </p:cNvSpPr>
          <p:nvPr/>
        </p:nvSpPr>
        <p:spPr bwMode="auto">
          <a:xfrm>
            <a:off x="152400" y="1524000"/>
            <a:ext cx="12954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lnSpc>
                <a:spcPct val="90000"/>
              </a:lnSpc>
              <a:spcBef>
                <a:spcPct val="20000"/>
              </a:spcBef>
              <a:buClr>
                <a:schemeClr val="tx2"/>
              </a:buClr>
              <a:buSzPct val="75000"/>
              <a:buFont typeface="Monotype Sorts" pitchFamily="2" charset="2"/>
              <a:buNone/>
            </a:pPr>
            <a:r>
              <a:rPr lang="en-US" sz="2000" dirty="0">
                <a:solidFill>
                  <a:srgbClr val="FF0000"/>
                </a:solidFill>
                <a:cs typeface="Courier New" pitchFamily="49" charset="0"/>
              </a:rPr>
              <a:t>Sending </a:t>
            </a:r>
          </a:p>
          <a:p>
            <a:pPr>
              <a:lnSpc>
                <a:spcPct val="90000"/>
              </a:lnSpc>
              <a:spcBef>
                <a:spcPct val="20000"/>
              </a:spcBef>
              <a:buClr>
                <a:schemeClr val="tx2"/>
              </a:buClr>
              <a:buSzPct val="75000"/>
              <a:buFont typeface="Monotype Sorts" pitchFamily="2" charset="2"/>
              <a:buNone/>
            </a:pPr>
            <a:endParaRPr lang="en-US" sz="2000" dirty="0">
              <a:solidFill>
                <a:srgbClr val="FF0000"/>
              </a:solidFill>
              <a:cs typeface="Courier New" pitchFamily="49" charset="0"/>
            </a:endParaRPr>
          </a:p>
          <a:p>
            <a:pPr>
              <a:lnSpc>
                <a:spcPct val="90000"/>
              </a:lnSpc>
              <a:spcBef>
                <a:spcPct val="20000"/>
              </a:spcBef>
              <a:buClr>
                <a:schemeClr val="tx2"/>
              </a:buClr>
              <a:buSzPct val="75000"/>
              <a:buFont typeface="Monotype Sorts" pitchFamily="2" charset="2"/>
              <a:buNone/>
            </a:pPr>
            <a:endParaRPr lang="en-US" sz="2000" dirty="0">
              <a:solidFill>
                <a:srgbClr val="FF0000"/>
              </a:solidFill>
              <a:cs typeface="Courier New" pitchFamily="49" charset="0"/>
            </a:endParaRPr>
          </a:p>
          <a:p>
            <a:pPr>
              <a:lnSpc>
                <a:spcPct val="90000"/>
              </a:lnSpc>
              <a:spcBef>
                <a:spcPct val="20000"/>
              </a:spcBef>
              <a:buClr>
                <a:schemeClr val="tx2"/>
              </a:buClr>
              <a:buSzPct val="75000"/>
              <a:buFont typeface="Monotype Sorts" pitchFamily="2" charset="2"/>
              <a:buNone/>
            </a:pPr>
            <a:endParaRPr lang="en-US" sz="2000" dirty="0">
              <a:solidFill>
                <a:srgbClr val="FF0000"/>
              </a:solidFill>
              <a:cs typeface="Courier New" pitchFamily="49" charset="0"/>
            </a:endParaRPr>
          </a:p>
          <a:p>
            <a:pPr>
              <a:lnSpc>
                <a:spcPct val="90000"/>
              </a:lnSpc>
              <a:spcBef>
                <a:spcPct val="20000"/>
              </a:spcBef>
              <a:buClr>
                <a:schemeClr val="tx2"/>
              </a:buClr>
              <a:buSzPct val="75000"/>
              <a:buFont typeface="Monotype Sorts" pitchFamily="2" charset="2"/>
              <a:buNone/>
            </a:pPr>
            <a:endParaRPr lang="en-US" sz="2000" dirty="0">
              <a:solidFill>
                <a:srgbClr val="FF0000"/>
              </a:solidFill>
              <a:cs typeface="Courier New" pitchFamily="49" charset="0"/>
            </a:endParaRPr>
          </a:p>
          <a:p>
            <a:pPr>
              <a:lnSpc>
                <a:spcPct val="90000"/>
              </a:lnSpc>
              <a:spcBef>
                <a:spcPct val="20000"/>
              </a:spcBef>
              <a:buClr>
                <a:schemeClr val="tx2"/>
              </a:buClr>
              <a:buSzPct val="75000"/>
              <a:buFont typeface="Monotype Sorts" pitchFamily="2" charset="2"/>
              <a:buNone/>
            </a:pPr>
            <a:endParaRPr lang="en-US" sz="2000" dirty="0">
              <a:solidFill>
                <a:srgbClr val="FF0000"/>
              </a:solidFill>
              <a:cs typeface="Courier New" pitchFamily="49" charset="0"/>
            </a:endParaRPr>
          </a:p>
          <a:p>
            <a:pPr>
              <a:lnSpc>
                <a:spcPct val="90000"/>
              </a:lnSpc>
              <a:spcBef>
                <a:spcPct val="20000"/>
              </a:spcBef>
              <a:buClr>
                <a:schemeClr val="tx2"/>
              </a:buClr>
              <a:buSzPct val="75000"/>
              <a:buFont typeface="Monotype Sorts" pitchFamily="2" charset="2"/>
              <a:buNone/>
            </a:pPr>
            <a:r>
              <a:rPr lang="en-US" sz="2000" dirty="0">
                <a:solidFill>
                  <a:srgbClr val="FF0000"/>
                </a:solidFill>
                <a:cs typeface="Courier New" pitchFamily="49" charset="0"/>
              </a:rPr>
              <a:t>Receiving</a:t>
            </a:r>
          </a:p>
        </p:txBody>
      </p:sp>
    </p:spTree>
    <p:extLst>
      <p:ext uri="{BB962C8B-B14F-4D97-AF65-F5344CB8AC3E}">
        <p14:creationId xmlns:p14="http://schemas.microsoft.com/office/powerpoint/2010/main" val="206661159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tr-TR" dirty="0" err="1">
                <a:cs typeface="Times New Roman" pitchFamily="18" charset="0"/>
              </a:rPr>
              <a:t>TreeSet</a:t>
            </a:r>
            <a:r>
              <a:rPr lang="en-US" altLang="tr-TR" dirty="0" err="1">
                <a:cs typeface="Times New Roman" pitchFamily="18" charset="0"/>
                <a:sym typeface="Wingdings" panose="05000000000000000000" pitchFamily="2" charset="2"/>
              </a:rPr>
              <a:t></a:t>
            </a:r>
            <a:r>
              <a:rPr lang="en-US" altLang="tr-TR" dirty="0" err="1">
                <a:cs typeface="Times New Roman" pitchFamily="18" charset="0"/>
              </a:rPr>
              <a:t>SortedSet</a:t>
            </a:r>
            <a:br>
              <a:rPr lang="en-US" altLang="tr-TR" dirty="0">
                <a:cs typeface="Times New Roman" pitchFamily="18" charset="0"/>
              </a:rPr>
            </a:br>
            <a:r>
              <a:rPr lang="en-US" altLang="tr-TR" dirty="0" err="1">
                <a:cs typeface="Times New Roman" pitchFamily="18" charset="0"/>
              </a:rPr>
              <a:t>TreeSet</a:t>
            </a:r>
            <a:r>
              <a:rPr lang="en-US" altLang="tr-TR" dirty="0" err="1">
                <a:cs typeface="Times New Roman" pitchFamily="18" charset="0"/>
                <a:sym typeface="Wingdings" panose="05000000000000000000" pitchFamily="2" charset="2"/>
              </a:rPr>
              <a:t>AbstractSet</a:t>
            </a:r>
            <a:endParaRPr lang="tr-TR" dirty="0"/>
          </a:p>
        </p:txBody>
      </p:sp>
      <p:sp>
        <p:nvSpPr>
          <p:cNvPr id="3" name="Content Placeholder 2"/>
          <p:cNvSpPr>
            <a:spLocks noGrp="1"/>
          </p:cNvSpPr>
          <p:nvPr>
            <p:ph idx="1"/>
          </p:nvPr>
        </p:nvSpPr>
        <p:spPr>
          <a:xfrm>
            <a:off x="457200" y="1600200"/>
            <a:ext cx="8229600" cy="5105400"/>
          </a:xfrm>
        </p:spPr>
        <p:txBody>
          <a:bodyPr>
            <a:normAutofit fontScale="92500"/>
          </a:bodyPr>
          <a:lstStyle/>
          <a:p>
            <a:r>
              <a:rPr lang="en-US" altLang="tr-TR" dirty="0">
                <a:cs typeface="Times New Roman" pitchFamily="18" charset="0"/>
              </a:rPr>
              <a:t>guarantees that the elements in the set are sorted. </a:t>
            </a:r>
          </a:p>
          <a:p>
            <a:r>
              <a:rPr lang="en-US" altLang="tr-TR" dirty="0">
                <a:cs typeface="Times New Roman" pitchFamily="18" charset="0"/>
              </a:rPr>
              <a:t>You can use an iterator to traverse the elements in the sorted order. The elements can be sorted in two ways. (Consider </a:t>
            </a:r>
            <a:r>
              <a:rPr lang="en-GB" altLang="tr-TR" dirty="0" err="1"/>
              <a:t>TreeSet</a:t>
            </a:r>
            <a:r>
              <a:rPr lang="en-GB" altLang="tr-TR" dirty="0"/>
              <a:t>&lt;E&gt;)</a:t>
            </a:r>
            <a:endParaRPr lang="en-US" altLang="tr-TR" dirty="0">
              <a:cs typeface="Times New Roman" pitchFamily="18" charset="0"/>
            </a:endParaRPr>
          </a:p>
          <a:p>
            <a:pPr lvl="1"/>
            <a:r>
              <a:rPr lang="en-US" altLang="tr-TR" b="1" dirty="0">
                <a:cs typeface="Times New Roman" pitchFamily="18" charset="0"/>
              </a:rPr>
              <a:t>E must implement Comparable interface</a:t>
            </a:r>
          </a:p>
          <a:p>
            <a:pPr lvl="1"/>
            <a:r>
              <a:rPr lang="en-US" altLang="tr-TR" dirty="0">
                <a:cs typeface="Times New Roman" pitchFamily="18" charset="0"/>
              </a:rPr>
              <a:t>to specify a comparator for the elements in the set if E does not implement the </a:t>
            </a:r>
            <a:r>
              <a:rPr lang="en-US" altLang="tr-TR" u="sng" dirty="0">
                <a:cs typeface="Times New Roman" pitchFamily="18" charset="0"/>
              </a:rPr>
              <a:t>Comparable</a:t>
            </a:r>
            <a:r>
              <a:rPr lang="en-US" altLang="tr-TR" dirty="0">
                <a:cs typeface="Times New Roman" pitchFamily="18" charset="0"/>
              </a:rPr>
              <a:t> interface, or you don’t want to use the </a:t>
            </a:r>
            <a:r>
              <a:rPr lang="en-US" altLang="tr-TR" u="sng" dirty="0" err="1">
                <a:cs typeface="Times New Roman" pitchFamily="18" charset="0"/>
              </a:rPr>
              <a:t>compareTo</a:t>
            </a:r>
            <a:r>
              <a:rPr lang="en-US" altLang="tr-TR" u="sng" dirty="0">
                <a:cs typeface="Times New Roman" pitchFamily="18" charset="0"/>
              </a:rPr>
              <a:t>()</a:t>
            </a:r>
            <a:r>
              <a:rPr lang="en-US" altLang="tr-TR" dirty="0">
                <a:cs typeface="Times New Roman" pitchFamily="18" charset="0"/>
              </a:rPr>
              <a:t> of E. This approach is referred to as </a:t>
            </a:r>
            <a:r>
              <a:rPr lang="en-US" altLang="tr-TR" b="1" i="1" dirty="0">
                <a:cs typeface="Times New Roman" pitchFamily="18" charset="0"/>
              </a:rPr>
              <a:t>order by comparator</a:t>
            </a:r>
            <a:r>
              <a:rPr lang="en-US" altLang="tr-TR" dirty="0">
                <a:cs typeface="Times New Roman" pitchFamily="18" charset="0"/>
              </a:rPr>
              <a:t>, i.e., </a:t>
            </a:r>
            <a:r>
              <a:rPr lang="en-US" altLang="tr-TR" b="1" dirty="0">
                <a:cs typeface="Times New Roman" pitchFamily="18" charset="0"/>
              </a:rPr>
              <a:t>Comparator</a:t>
            </a:r>
            <a:r>
              <a:rPr lang="en-US" altLang="tr-TR" dirty="0">
                <a:cs typeface="Times New Roman" pitchFamily="18" charset="0"/>
              </a:rPr>
              <a:t> interface.</a:t>
            </a:r>
          </a:p>
          <a:p>
            <a:endParaRPr lang="tr-TR" dirty="0"/>
          </a:p>
        </p:txBody>
      </p:sp>
    </p:spTree>
    <p:extLst>
      <p:ext uri="{BB962C8B-B14F-4D97-AF65-F5344CB8AC3E}">
        <p14:creationId xmlns:p14="http://schemas.microsoft.com/office/powerpoint/2010/main" val="1084514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1"/>
          </p:nvPr>
        </p:nvSpPr>
        <p:spPr/>
        <p:txBody>
          <a:bodyPr/>
          <a:lstStyle/>
          <a:p>
            <a:fld id="{018726DA-AA7B-4F1C-8DA8-3EE04FCFA1F9}" type="slidenum">
              <a:rPr lang="en-US"/>
              <a:pPr/>
              <a:t>7</a:t>
            </a:fld>
            <a:endParaRPr lang="en-US"/>
          </a:p>
        </p:txBody>
      </p:sp>
      <p:sp>
        <p:nvSpPr>
          <p:cNvPr id="295938" name="Rectangle 2"/>
          <p:cNvSpPr>
            <a:spLocks noGrp="1" noChangeArrowheads="1"/>
          </p:cNvSpPr>
          <p:nvPr>
            <p:ph type="title"/>
          </p:nvPr>
        </p:nvSpPr>
        <p:spPr>
          <a:xfrm>
            <a:off x="228600" y="228600"/>
            <a:ext cx="8686800" cy="533400"/>
          </a:xfrm>
          <a:noFill/>
          <a:ln/>
        </p:spPr>
        <p:txBody>
          <a:bodyPr>
            <a:normAutofit fontScale="90000"/>
          </a:bodyPr>
          <a:lstStyle/>
          <a:p>
            <a:r>
              <a:rPr lang="en-US" sz="4000">
                <a:cs typeface="Times New Roman" pitchFamily="18" charset="0"/>
              </a:rPr>
              <a:t>Datagram Programming </a:t>
            </a:r>
          </a:p>
        </p:txBody>
      </p:sp>
      <p:sp>
        <p:nvSpPr>
          <p:cNvPr id="295939" name="Rectangle 3"/>
          <p:cNvSpPr>
            <a:spLocks noGrp="1" noChangeArrowheads="1"/>
          </p:cNvSpPr>
          <p:nvPr>
            <p:ph type="body" idx="1"/>
          </p:nvPr>
        </p:nvSpPr>
        <p:spPr>
          <a:xfrm>
            <a:off x="228600" y="914400"/>
            <a:ext cx="8763000" cy="1600200"/>
          </a:xfrm>
          <a:noFill/>
          <a:ln/>
        </p:spPr>
        <p:txBody>
          <a:bodyPr/>
          <a:lstStyle/>
          <a:p>
            <a:pPr marL="0" indent="0">
              <a:buFont typeface="Monotype Sorts" pitchFamily="2" charset="2"/>
              <a:buNone/>
            </a:pPr>
            <a:r>
              <a:rPr lang="en-US" sz="2400" dirty="0">
                <a:cs typeface="Courier New" pitchFamily="49" charset="0"/>
              </a:rPr>
              <a:t>Datagram programming is different from stream socket programming in the sense that there is </a:t>
            </a:r>
            <a:r>
              <a:rPr lang="en-US" sz="2400" dirty="0">
                <a:solidFill>
                  <a:srgbClr val="FF0000"/>
                </a:solidFill>
                <a:cs typeface="Courier New" pitchFamily="49" charset="0"/>
              </a:rPr>
              <a:t>no concept of a </a:t>
            </a:r>
            <a:r>
              <a:rPr lang="en-US" sz="2400" u="sng" dirty="0" err="1">
                <a:solidFill>
                  <a:srgbClr val="FF0000"/>
                </a:solidFill>
                <a:cs typeface="Courier New" pitchFamily="49" charset="0"/>
              </a:rPr>
              <a:t>ServerSocket</a:t>
            </a:r>
            <a:r>
              <a:rPr lang="en-US" sz="2400" dirty="0">
                <a:solidFill>
                  <a:srgbClr val="FF0000"/>
                </a:solidFill>
                <a:cs typeface="Courier New" pitchFamily="49" charset="0"/>
              </a:rPr>
              <a:t> </a:t>
            </a:r>
            <a:r>
              <a:rPr lang="en-US" sz="2400" dirty="0">
                <a:cs typeface="Courier New" pitchFamily="49" charset="0"/>
              </a:rPr>
              <a:t>for datagrams. Both client and server use </a:t>
            </a:r>
            <a:r>
              <a:rPr lang="en-US" sz="2400" u="sng" dirty="0" err="1">
                <a:cs typeface="Courier New" pitchFamily="49" charset="0"/>
              </a:rPr>
              <a:t>DatagramSocket</a:t>
            </a:r>
            <a:r>
              <a:rPr lang="en-US" sz="2400" dirty="0">
                <a:cs typeface="Courier New" pitchFamily="49" charset="0"/>
              </a:rPr>
              <a:t> to send and receive packets.</a:t>
            </a:r>
            <a:endParaRPr lang="en-US" sz="2800" dirty="0">
              <a:cs typeface="Times New Roman" pitchFamily="18" charset="0"/>
            </a:endParaRPr>
          </a:p>
        </p:txBody>
      </p:sp>
      <p:sp>
        <p:nvSpPr>
          <p:cNvPr id="295941" name="Rectangle 5"/>
          <p:cNvSpPr>
            <a:spLocks noChangeArrowheads="1"/>
          </p:cNvSpPr>
          <p:nvPr/>
        </p:nvSpPr>
        <p:spPr bwMode="auto">
          <a:xfrm>
            <a:off x="2000250" y="1938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tr-TR"/>
          </a:p>
        </p:txBody>
      </p:sp>
      <p:graphicFrame>
        <p:nvGraphicFramePr>
          <p:cNvPr id="295940" name="Object 4"/>
          <p:cNvGraphicFramePr>
            <a:graphicFrameLocks noChangeAspect="1"/>
          </p:cNvGraphicFramePr>
          <p:nvPr/>
        </p:nvGraphicFramePr>
        <p:xfrm>
          <a:off x="1371600" y="2286000"/>
          <a:ext cx="7315200" cy="4240213"/>
        </p:xfrm>
        <a:graphic>
          <a:graphicData uri="http://schemas.openxmlformats.org/presentationml/2006/ole">
            <mc:AlternateContent xmlns:mc="http://schemas.openxmlformats.org/markup-compatibility/2006">
              <mc:Choice xmlns:v="urn:schemas-microsoft-com:vml" Requires="v">
                <p:oleObj spid="_x0000_s4114" r:id="rId3" imgW="5143500" imgH="2976372" progId="Word.Picture.8">
                  <p:embed/>
                </p:oleObj>
              </mc:Choice>
              <mc:Fallback>
                <p:oleObj r:id="rId3" imgW="5143500" imgH="2976372"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2286000"/>
                        <a:ext cx="7315200" cy="4240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5942" name="Rectangle 6"/>
          <p:cNvSpPr>
            <a:spLocks noChangeArrowheads="1"/>
          </p:cNvSpPr>
          <p:nvPr/>
        </p:nvSpPr>
        <p:spPr bwMode="auto">
          <a:xfrm>
            <a:off x="152400" y="2514600"/>
            <a:ext cx="1371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spcBef>
                <a:spcPct val="20000"/>
              </a:spcBef>
              <a:buClr>
                <a:schemeClr val="tx2"/>
              </a:buClr>
              <a:buSzPct val="75000"/>
              <a:buFont typeface="Monotype Sorts" pitchFamily="2" charset="2"/>
              <a:buNone/>
            </a:pPr>
            <a:r>
              <a:rPr lang="en-US" sz="1800">
                <a:cs typeface="Courier New" pitchFamily="49" charset="0"/>
              </a:rPr>
              <a:t>Designate one a server</a:t>
            </a:r>
            <a:endParaRPr lang="en-US" sz="2000">
              <a:cs typeface="Times New Roman" pitchFamily="18" charset="0"/>
            </a:endParaRPr>
          </a:p>
        </p:txBody>
      </p:sp>
      <p:sp>
        <p:nvSpPr>
          <p:cNvPr id="295943" name="Line 7"/>
          <p:cNvSpPr>
            <a:spLocks noChangeShapeType="1"/>
          </p:cNvSpPr>
          <p:nvPr/>
        </p:nvSpPr>
        <p:spPr bwMode="auto">
          <a:xfrm>
            <a:off x="1295400" y="2743200"/>
            <a:ext cx="533400" cy="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Tree>
    <p:extLst>
      <p:ext uri="{BB962C8B-B14F-4D97-AF65-F5344CB8AC3E}">
        <p14:creationId xmlns:p14="http://schemas.microsoft.com/office/powerpoint/2010/main" val="1732461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4"/>
          <p:cNvSpPr>
            <a:spLocks noGrp="1"/>
          </p:cNvSpPr>
          <p:nvPr>
            <p:ph type="sldNum" sz="quarter" idx="11"/>
          </p:nvPr>
        </p:nvSpPr>
        <p:spPr/>
        <p:txBody>
          <a:bodyPr/>
          <a:lstStyle/>
          <a:p>
            <a:fld id="{77B93141-6141-4D2B-8328-8A68B00DC476}" type="slidenum">
              <a:rPr lang="en-US"/>
              <a:pPr/>
              <a:t>8</a:t>
            </a:fld>
            <a:endParaRPr lang="en-US"/>
          </a:p>
        </p:txBody>
      </p:sp>
      <p:sp>
        <p:nvSpPr>
          <p:cNvPr id="296962" name="Rectangle 2"/>
          <p:cNvSpPr>
            <a:spLocks noGrp="1" noChangeArrowheads="1"/>
          </p:cNvSpPr>
          <p:nvPr>
            <p:ph type="title"/>
          </p:nvPr>
        </p:nvSpPr>
        <p:spPr>
          <a:xfrm>
            <a:off x="228600" y="304800"/>
            <a:ext cx="8686800" cy="609600"/>
          </a:xfrm>
          <a:noFill/>
          <a:ln/>
        </p:spPr>
        <p:txBody>
          <a:bodyPr>
            <a:normAutofit fontScale="90000"/>
          </a:bodyPr>
          <a:lstStyle/>
          <a:p>
            <a:r>
              <a:rPr lang="en-US" sz="4000"/>
              <a:t>Example: A Client/Server Example</a:t>
            </a:r>
            <a:endParaRPr lang="en-US" sz="4000" u="sng">
              <a:solidFill>
                <a:schemeClr val="tx1"/>
              </a:solidFill>
              <a:latin typeface="Book Antiqua" pitchFamily="18" charset="0"/>
            </a:endParaRPr>
          </a:p>
        </p:txBody>
      </p:sp>
      <p:sp>
        <p:nvSpPr>
          <p:cNvPr id="296963" name="Rectangle 3"/>
          <p:cNvSpPr>
            <a:spLocks noGrp="1" noChangeArrowheads="1"/>
          </p:cNvSpPr>
          <p:nvPr>
            <p:ph type="body" idx="1"/>
          </p:nvPr>
        </p:nvSpPr>
        <p:spPr>
          <a:xfrm>
            <a:off x="228600" y="1143000"/>
            <a:ext cx="8686800" cy="1828800"/>
          </a:xfrm>
          <a:noFill/>
          <a:ln/>
        </p:spPr>
        <p:txBody>
          <a:bodyPr>
            <a:normAutofit/>
          </a:bodyPr>
          <a:lstStyle/>
          <a:p>
            <a:pPr marL="0" indent="0">
              <a:lnSpc>
                <a:spcPct val="90000"/>
              </a:lnSpc>
              <a:buFont typeface="Monotype Sorts" pitchFamily="2" charset="2"/>
              <a:buNone/>
            </a:pPr>
            <a:r>
              <a:rPr lang="en-US" sz="2600" dirty="0">
                <a:cs typeface="Courier New" pitchFamily="49" charset="0"/>
              </a:rPr>
              <a:t>The client sends radius to a server. The server receives the data, uses them to find the area, and then sends the area to the client. Rewrite the program using datagram sockets.</a:t>
            </a:r>
          </a:p>
        </p:txBody>
      </p:sp>
      <p:sp>
        <p:nvSpPr>
          <p:cNvPr id="296966" name="Rectangle 6"/>
          <p:cNvSpPr>
            <a:spLocks noChangeArrowheads="1"/>
          </p:cNvSpPr>
          <p:nvPr/>
        </p:nvSpPr>
        <p:spPr bwMode="auto">
          <a:xfrm>
            <a:off x="1828800" y="24479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tr-TR"/>
          </a:p>
        </p:txBody>
      </p:sp>
      <p:sp>
        <p:nvSpPr>
          <p:cNvPr id="296969" name="Text Box 9"/>
          <p:cNvSpPr txBox="1">
            <a:spLocks noChangeArrowheads="1"/>
          </p:cNvSpPr>
          <p:nvPr/>
        </p:nvSpPr>
        <p:spPr bwMode="auto">
          <a:xfrm>
            <a:off x="5791200" y="5486400"/>
            <a:ext cx="2362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a:t>Note: Start the server, then the client.</a:t>
            </a:r>
            <a:endParaRPr lang="en-US"/>
          </a:p>
        </p:txBody>
      </p:sp>
      <p:graphicFrame>
        <p:nvGraphicFramePr>
          <p:cNvPr id="3" name="Object 2"/>
          <p:cNvGraphicFramePr>
            <a:graphicFrameLocks noChangeAspect="1"/>
          </p:cNvGraphicFramePr>
          <p:nvPr/>
        </p:nvGraphicFramePr>
        <p:xfrm>
          <a:off x="304800" y="3200400"/>
          <a:ext cx="5486400" cy="1962150"/>
        </p:xfrm>
        <a:graphic>
          <a:graphicData uri="http://schemas.openxmlformats.org/presentationml/2006/ole">
            <mc:AlternateContent xmlns:mc="http://schemas.openxmlformats.org/markup-compatibility/2006">
              <mc:Choice xmlns:v="urn:schemas-microsoft-com:vml" Requires="v">
                <p:oleObj spid="_x0000_s5134" r:id="rId3" imgW="6609524" imgH="2362530" progId="PBrush">
                  <p:embed/>
                </p:oleObj>
              </mc:Choice>
              <mc:Fallback>
                <p:oleObj r:id="rId3" imgW="6609524" imgH="2362530" progId="PBrush">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3200400"/>
                        <a:ext cx="5486400" cy="196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241417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System Tray Application</a:t>
            </a:r>
            <a:endParaRPr lang="tr-TR" dirty="0"/>
          </a:p>
        </p:txBody>
      </p:sp>
      <p:sp>
        <p:nvSpPr>
          <p:cNvPr id="3" name="Content Placeholder 2"/>
          <p:cNvSpPr>
            <a:spLocks noGrp="1"/>
          </p:cNvSpPr>
          <p:nvPr>
            <p:ph idx="1"/>
          </p:nvPr>
        </p:nvSpPr>
        <p:spPr/>
        <p:txBody>
          <a:bodyPr>
            <a:normAutofit fontScale="47500" lnSpcReduction="20000"/>
          </a:bodyPr>
          <a:lstStyle/>
          <a:p>
            <a:r>
              <a:rPr lang="en-GB" dirty="0"/>
              <a:t>In order to add an application to the System tray:</a:t>
            </a:r>
          </a:p>
          <a:p>
            <a:pPr marL="0" indent="0">
              <a:buNone/>
            </a:pPr>
            <a:r>
              <a:rPr lang="en-GB" dirty="0">
                <a:solidFill>
                  <a:srgbClr val="00B050"/>
                </a:solidFill>
                <a:latin typeface="Courier New" panose="02070309020205020404" pitchFamily="49" charset="0"/>
                <a:cs typeface="Courier New" panose="02070309020205020404" pitchFamily="49" charset="0"/>
              </a:rPr>
              <a:t>//returns current system tray</a:t>
            </a:r>
          </a:p>
          <a:p>
            <a:pPr marL="0" indent="0">
              <a:buNone/>
            </a:pPr>
            <a:r>
              <a:rPr lang="tr-TR" dirty="0">
                <a:latin typeface="Courier New" panose="02070309020205020404" pitchFamily="49" charset="0"/>
                <a:cs typeface="Courier New" panose="02070309020205020404" pitchFamily="49" charset="0"/>
              </a:rPr>
              <a:t>SystemTray tray = SystemTray.getSystemTray();</a:t>
            </a:r>
            <a:endParaRPr lang="en-GB" dirty="0">
              <a:latin typeface="Courier New" panose="02070309020205020404" pitchFamily="49" charset="0"/>
              <a:cs typeface="Courier New" panose="02070309020205020404" pitchFamily="49" charset="0"/>
            </a:endParaRPr>
          </a:p>
          <a:p>
            <a:pPr marL="0" indent="0">
              <a:buNone/>
            </a:pPr>
            <a:r>
              <a:rPr lang="en-GB" dirty="0">
                <a:solidFill>
                  <a:srgbClr val="00B050"/>
                </a:solidFill>
                <a:latin typeface="Courier New" panose="02070309020205020404" pitchFamily="49" charset="0"/>
                <a:cs typeface="Courier New" panose="02070309020205020404" pitchFamily="49" charset="0"/>
              </a:rPr>
              <a:t>//returns an image to be added to tray, whose pixel data is read from given file name</a:t>
            </a:r>
          </a:p>
          <a:p>
            <a:pPr marL="0" indent="0">
              <a:buNone/>
            </a:pPr>
            <a:r>
              <a:rPr lang="tr-TR" dirty="0">
                <a:latin typeface="Courier New" panose="02070309020205020404" pitchFamily="49" charset="0"/>
                <a:cs typeface="Courier New" panose="02070309020205020404" pitchFamily="49" charset="0"/>
              </a:rPr>
              <a:t>Toolkit toolkit = Toolkit.getDefaultToolkit();</a:t>
            </a:r>
          </a:p>
          <a:p>
            <a:pPr marL="0" indent="0">
              <a:buNone/>
            </a:pPr>
            <a:r>
              <a:rPr lang="tr-TR" dirty="0">
                <a:latin typeface="Courier New" panose="02070309020205020404" pitchFamily="49" charset="0"/>
                <a:cs typeface="Courier New" panose="02070309020205020404" pitchFamily="49" charset="0"/>
              </a:rPr>
              <a:t>Image image = toolkit.getImage("getFile.jpg");</a:t>
            </a:r>
            <a:endParaRPr lang="en-GB" dirty="0">
              <a:latin typeface="Courier New" panose="02070309020205020404" pitchFamily="49" charset="0"/>
              <a:cs typeface="Courier New" panose="02070309020205020404" pitchFamily="49" charset="0"/>
            </a:endParaRPr>
          </a:p>
          <a:p>
            <a:pPr marL="0" indent="0">
              <a:buNone/>
            </a:pPr>
            <a:r>
              <a:rPr lang="en-US" dirty="0">
                <a:solidFill>
                  <a:srgbClr val="00B050"/>
                </a:solidFill>
                <a:latin typeface="Courier New" panose="02070309020205020404" pitchFamily="49" charset="0"/>
                <a:cs typeface="Courier New" panose="02070309020205020404" pitchFamily="49" charset="0"/>
              </a:rPr>
              <a:t>//creates tray icon with previously defined pop up menu</a:t>
            </a:r>
          </a:p>
          <a:p>
            <a:pPr marL="0" indent="0">
              <a:buNone/>
            </a:pPr>
            <a:r>
              <a:rPr lang="en-US" dirty="0" err="1">
                <a:latin typeface="Courier New" panose="02070309020205020404" pitchFamily="49" charset="0"/>
                <a:cs typeface="Courier New" panose="02070309020205020404" pitchFamily="49" charset="0"/>
              </a:rPr>
              <a:t>TrayIcon</a:t>
            </a:r>
            <a:r>
              <a:rPr lang="en-US" dirty="0">
                <a:latin typeface="Courier New" panose="02070309020205020404" pitchFamily="49" charset="0"/>
                <a:cs typeface="Courier New" panose="02070309020205020404" pitchFamily="49" charset="0"/>
              </a:rPr>
              <a:t> icon = new </a:t>
            </a:r>
            <a:r>
              <a:rPr lang="en-US" dirty="0" err="1">
                <a:latin typeface="Courier New" panose="02070309020205020404" pitchFamily="49" charset="0"/>
                <a:cs typeface="Courier New" panose="02070309020205020404" pitchFamily="49" charset="0"/>
              </a:rPr>
              <a:t>TrayIcon</a:t>
            </a:r>
            <a:r>
              <a:rPr lang="en-US" dirty="0">
                <a:latin typeface="Courier New" panose="02070309020205020404" pitchFamily="49" charset="0"/>
                <a:cs typeface="Courier New" panose="02070309020205020404" pitchFamily="49" charset="0"/>
              </a:rPr>
              <a:t>(image, "</a:t>
            </a:r>
            <a:r>
              <a:rPr lang="en-US" dirty="0" err="1">
                <a:latin typeface="Courier New" panose="02070309020205020404" pitchFamily="49" charset="0"/>
                <a:cs typeface="Courier New" panose="02070309020205020404" pitchFamily="49" charset="0"/>
              </a:rPr>
              <a:t>SystemTray</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Demo",menu</a:t>
            </a:r>
            <a:r>
              <a:rPr lang="en-US" dirty="0">
                <a:latin typeface="Courier New" panose="02070309020205020404" pitchFamily="49" charset="0"/>
                <a:cs typeface="Courier New" panose="02070309020205020404" pitchFamily="49" charset="0"/>
              </a:rPr>
              <a:t>);</a:t>
            </a:r>
          </a:p>
          <a:p>
            <a:pPr marL="0" indent="0">
              <a:buNone/>
            </a:pPr>
            <a:r>
              <a:rPr lang="en-GB" dirty="0">
                <a:solidFill>
                  <a:srgbClr val="00B050"/>
                </a:solidFill>
                <a:latin typeface="Courier New" panose="02070309020205020404" pitchFamily="49" charset="0"/>
                <a:cs typeface="Courier New" panose="02070309020205020404" pitchFamily="49" charset="0"/>
              </a:rPr>
              <a:t>//add this icon into the tray</a:t>
            </a:r>
          </a:p>
          <a:p>
            <a:pPr marL="0" indent="0">
              <a:buNone/>
            </a:pPr>
            <a:r>
              <a:rPr lang="tr-TR" dirty="0">
                <a:latin typeface="Courier New" panose="02070309020205020404" pitchFamily="49" charset="0"/>
                <a:cs typeface="Courier New" panose="02070309020205020404" pitchFamily="49" charset="0"/>
              </a:rPr>
              <a:t>try {</a:t>
            </a:r>
          </a:p>
          <a:p>
            <a:pPr marL="0" indent="0">
              <a:buNone/>
            </a:pPr>
            <a:r>
              <a:rPr lang="tr-TR" dirty="0">
                <a:latin typeface="Courier New" panose="02070309020205020404" pitchFamily="49" charset="0"/>
                <a:cs typeface="Courier New" panose="02070309020205020404" pitchFamily="49" charset="0"/>
              </a:rPr>
              <a:t>     tray.add(icon);</a:t>
            </a:r>
          </a:p>
          <a:p>
            <a:pPr marL="0" indent="0">
              <a:buNone/>
            </a:pPr>
            <a:r>
              <a:rPr lang="tr-TR" dirty="0">
                <a:latin typeface="Courier New" panose="02070309020205020404" pitchFamily="49" charset="0"/>
                <a:cs typeface="Courier New" panose="02070309020205020404" pitchFamily="49" charset="0"/>
              </a:rPr>
              <a:t>} </a:t>
            </a:r>
            <a:endParaRPr lang="en-GB" dirty="0">
              <a:latin typeface="Courier New" panose="02070309020205020404" pitchFamily="49" charset="0"/>
              <a:cs typeface="Courier New" panose="02070309020205020404" pitchFamily="49" charset="0"/>
            </a:endParaRPr>
          </a:p>
          <a:p>
            <a:pPr marL="0" indent="0">
              <a:buNone/>
            </a:pPr>
            <a:r>
              <a:rPr lang="tr-TR" dirty="0">
                <a:latin typeface="Courier New" panose="02070309020205020404" pitchFamily="49" charset="0"/>
                <a:cs typeface="Courier New" panose="02070309020205020404" pitchFamily="49" charset="0"/>
              </a:rPr>
              <a:t>catch (AWTException e) {</a:t>
            </a:r>
          </a:p>
          <a:p>
            <a:pPr marL="0" indent="0">
              <a:buNone/>
            </a:pPr>
            <a:r>
              <a:rPr lang="tr-TR" dirty="0">
                <a:latin typeface="Courier New" panose="02070309020205020404" pitchFamily="49" charset="0"/>
                <a:cs typeface="Courier New" panose="02070309020205020404" pitchFamily="49" charset="0"/>
              </a:rPr>
              <a:t>     System.err.println("Could not add tray icon to system tray");</a:t>
            </a:r>
          </a:p>
          <a:p>
            <a:pPr marL="0" indent="0">
              <a:buNone/>
            </a:pPr>
            <a:r>
              <a:rPr lang="tr-TR" dirty="0">
                <a:latin typeface="Courier New" panose="02070309020205020404" pitchFamily="49" charset="0"/>
                <a:cs typeface="Courier New" panose="02070309020205020404" pitchFamily="49" charset="0"/>
              </a:rPr>
              <a:t>        }</a:t>
            </a:r>
            <a:endParaRPr lang="en-GB" dirty="0">
              <a:latin typeface="Courier New" panose="02070309020205020404" pitchFamily="49" charset="0"/>
              <a:cs typeface="Courier New" panose="02070309020205020404" pitchFamily="49" charset="0"/>
            </a:endParaRPr>
          </a:p>
          <a:p>
            <a:pPr marL="0" indent="0">
              <a:buNone/>
            </a:pPr>
            <a:r>
              <a:rPr lang="en-GB" dirty="0">
                <a:cs typeface="Courier New" panose="02070309020205020404" pitchFamily="49" charset="0"/>
              </a:rPr>
              <a:t>The complete example is attached to this document.</a:t>
            </a:r>
          </a:p>
          <a:p>
            <a:pPr marL="0" indent="0">
              <a:buNone/>
            </a:pPr>
            <a:r>
              <a:rPr lang="en-GB" dirty="0">
                <a:latin typeface="Courier New" panose="02070309020205020404" pitchFamily="49" charset="0"/>
                <a:cs typeface="Courier New" panose="02070309020205020404" pitchFamily="49" charset="0"/>
              </a:rPr>
              <a:t>SystemTrayDemo.java</a:t>
            </a:r>
          </a:p>
        </p:txBody>
      </p:sp>
      <p:sp>
        <p:nvSpPr>
          <p:cNvPr id="4" name="TextBox 3">
            <a:extLst>
              <a:ext uri="{FF2B5EF4-FFF2-40B4-BE49-F238E27FC236}">
                <a16:creationId xmlns:a16="http://schemas.microsoft.com/office/drawing/2014/main" id="{4668B9A3-148D-4440-8235-BBD458D6558F}"/>
              </a:ext>
            </a:extLst>
          </p:cNvPr>
          <p:cNvSpPr txBox="1"/>
          <p:nvPr/>
        </p:nvSpPr>
        <p:spPr>
          <a:xfrm>
            <a:off x="3505200" y="6248400"/>
            <a:ext cx="4720395" cy="369332"/>
          </a:xfrm>
          <a:prstGeom prst="rect">
            <a:avLst/>
          </a:prstGeom>
          <a:noFill/>
        </p:spPr>
        <p:txBody>
          <a:bodyPr wrap="none" rtlCol="0">
            <a:spAutoFit/>
          </a:bodyPr>
          <a:lstStyle/>
          <a:p>
            <a:r>
              <a:rPr lang="en-US" dirty="0"/>
              <a:t>Unfortunately, JavaFX doesn’t support tray apps.</a:t>
            </a:r>
          </a:p>
        </p:txBody>
      </p:sp>
    </p:spTree>
    <p:extLst>
      <p:ext uri="{BB962C8B-B14F-4D97-AF65-F5344CB8AC3E}">
        <p14:creationId xmlns:p14="http://schemas.microsoft.com/office/powerpoint/2010/main" val="31713866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2526</TotalTime>
  <Words>3021</Words>
  <Application>Microsoft Office PowerPoint</Application>
  <PresentationFormat>On-screen Show (4:3)</PresentationFormat>
  <Paragraphs>541</Paragraphs>
  <Slides>60</Slides>
  <Notes>0</Notes>
  <HiddenSlides>6</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60</vt:i4>
      </vt:variant>
    </vt:vector>
  </HeadingPairs>
  <TitlesOfParts>
    <vt:vector size="68" baseType="lpstr">
      <vt:lpstr>Arial</vt:lpstr>
      <vt:lpstr>Book Antiqua</vt:lpstr>
      <vt:lpstr>Calibri</vt:lpstr>
      <vt:lpstr>Courier New</vt:lpstr>
      <vt:lpstr>Monotype Sorts</vt:lpstr>
      <vt:lpstr>Times New Roman</vt:lpstr>
      <vt:lpstr>Office Theme</vt:lpstr>
      <vt:lpstr>Microsoft Word Picture</vt:lpstr>
      <vt:lpstr>COMP4102</vt:lpstr>
      <vt:lpstr>PowerPoint Presentation</vt:lpstr>
      <vt:lpstr>Example: Passing Objects in Network Programs</vt:lpstr>
      <vt:lpstr>Stream Socket vs. Datagram Socket </vt:lpstr>
      <vt:lpstr>DatagramSocket </vt:lpstr>
      <vt:lpstr>Sending and Receiving a DatagramSocket </vt:lpstr>
      <vt:lpstr>Datagram Programming </vt:lpstr>
      <vt:lpstr>Example: A Client/Server Example</vt:lpstr>
      <vt:lpstr>System Tray Application</vt:lpstr>
      <vt:lpstr>Multithreading</vt:lpstr>
      <vt:lpstr>PowerPoint Presentation</vt:lpstr>
      <vt:lpstr>Thread states</vt:lpstr>
      <vt:lpstr>Thread Safety</vt:lpstr>
      <vt:lpstr>Avoiding Race Conditions </vt:lpstr>
      <vt:lpstr>Thread Cooperation</vt:lpstr>
      <vt:lpstr>E-mail</vt:lpstr>
      <vt:lpstr>PowerPoint Presentation</vt:lpstr>
      <vt:lpstr>Properties</vt:lpstr>
      <vt:lpstr>PowerPoint Presentation</vt:lpstr>
      <vt:lpstr>E-mail protocols</vt:lpstr>
      <vt:lpstr>Port Numbers</vt:lpstr>
      <vt:lpstr>Preparation</vt:lpstr>
      <vt:lpstr>Session</vt:lpstr>
      <vt:lpstr>Method Summary</vt:lpstr>
      <vt:lpstr>Preparation</vt:lpstr>
      <vt:lpstr>MimeMessage</vt:lpstr>
      <vt:lpstr>PowerPoint Presentation</vt:lpstr>
      <vt:lpstr>Method Summary</vt:lpstr>
      <vt:lpstr>Preparation</vt:lpstr>
      <vt:lpstr>Transport</vt:lpstr>
      <vt:lpstr>Method Summary</vt:lpstr>
      <vt:lpstr>PowerPoint Presentation</vt:lpstr>
      <vt:lpstr>PowerPoint Presentation</vt:lpstr>
      <vt:lpstr>Try the following</vt:lpstr>
      <vt:lpstr>PowerPoint Presentation</vt:lpstr>
      <vt:lpstr>Authenticator</vt:lpstr>
      <vt:lpstr>At the end</vt:lpstr>
      <vt:lpstr>PowerPoint Presentation</vt:lpstr>
      <vt:lpstr>Reading e-mail</vt:lpstr>
      <vt:lpstr>Sending Attachment</vt:lpstr>
      <vt:lpstr>PowerPoint Presentation</vt:lpstr>
      <vt:lpstr>PowerPoint Presentation</vt:lpstr>
      <vt:lpstr>PowerPoint Presentation</vt:lpstr>
      <vt:lpstr>PowerPoint Presentation</vt:lpstr>
      <vt:lpstr>PowerPoint Presentation</vt:lpstr>
      <vt:lpstr>Receiving e-mails with attachment</vt:lpstr>
      <vt:lpstr>PowerPoint Presentation</vt:lpstr>
      <vt:lpstr>isik/isikun domain options to receive emails</vt:lpstr>
      <vt:lpstr>Accessing exchange server with JavaMail</vt:lpstr>
      <vt:lpstr>Java Collection Framework hierarchy</vt:lpstr>
      <vt:lpstr>Collections Framework</vt:lpstr>
      <vt:lpstr>PowerPoint Presentation</vt:lpstr>
      <vt:lpstr>Java Collection Framework hierarchy, yet another view:</vt:lpstr>
      <vt:lpstr>PowerPoint Presentation</vt:lpstr>
      <vt:lpstr>Iterator</vt:lpstr>
      <vt:lpstr>PowerPoint Presentation</vt:lpstr>
      <vt:lpstr>The Set Interface </vt:lpstr>
      <vt:lpstr>HashSetAbstractSet</vt:lpstr>
      <vt:lpstr>LinkedHashSetHashSet AbstractSet</vt:lpstr>
      <vt:lpstr>TreeSetSortedSet TreeSetAbstractSet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Emine Ekin</dc:creator>
  <cp:lastModifiedBy>Emine Ekin</cp:lastModifiedBy>
  <cp:revision>52</cp:revision>
  <dcterms:created xsi:type="dcterms:W3CDTF">2006-08-16T00:00:00Z</dcterms:created>
  <dcterms:modified xsi:type="dcterms:W3CDTF">2019-10-20T21:34:33Z</dcterms:modified>
</cp:coreProperties>
</file>