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1" r:id="rId8"/>
    <p:sldId id="272" r:id="rId9"/>
    <p:sldId id="273" r:id="rId10"/>
    <p:sldId id="274" r:id="rId11"/>
    <p:sldId id="275" r:id="rId12"/>
    <p:sldId id="276" r:id="rId13"/>
    <p:sldId id="277" r:id="rId14"/>
    <p:sldId id="278" r:id="rId15"/>
    <p:sldId id="279" r:id="rId16"/>
    <p:sldId id="280" r:id="rId17"/>
    <p:sldId id="28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JFAJYM2ExpD/5cwBvZPtZQqx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320460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54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69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89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67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647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1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10352" y="1110864"/>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Times New Roman"/>
              <a:buNone/>
            </a:pPr>
            <a:r>
              <a:rPr lang="tr-TR" sz="5400" dirty="0" err="1">
                <a:latin typeface="Times New Roman"/>
                <a:ea typeface="Times New Roman"/>
                <a:cs typeface="Times New Roman"/>
                <a:sym typeface="Times New Roman"/>
              </a:rPr>
              <a:t>Investigation</a:t>
            </a:r>
            <a:r>
              <a:rPr lang="tr-TR" sz="5400" dirty="0">
                <a:latin typeface="Times New Roman"/>
                <a:ea typeface="Times New Roman"/>
                <a:cs typeface="Times New Roman"/>
                <a:sym typeface="Times New Roman"/>
              </a:rPr>
              <a:t> of </a:t>
            </a:r>
            <a:r>
              <a:rPr lang="tr-TR" sz="5400" dirty="0" err="1">
                <a:latin typeface="Times New Roman"/>
                <a:ea typeface="Times New Roman"/>
                <a:cs typeface="Times New Roman"/>
                <a:sym typeface="Times New Roman"/>
              </a:rPr>
              <a:t>defect</a:t>
            </a:r>
            <a:r>
              <a:rPr lang="tr-TR" sz="5400" dirty="0">
                <a:latin typeface="Times New Roman"/>
                <a:ea typeface="Times New Roman"/>
                <a:cs typeface="Times New Roman"/>
                <a:sym typeface="Times New Roman"/>
              </a:rPr>
              <a:t> </a:t>
            </a:r>
            <a:r>
              <a:rPr lang="tr-TR" sz="5400" dirty="0" err="1">
                <a:latin typeface="Times New Roman"/>
                <a:ea typeface="Times New Roman"/>
                <a:cs typeface="Times New Roman"/>
                <a:sym typeface="Times New Roman"/>
              </a:rPr>
              <a:t>structures</a:t>
            </a:r>
            <a:r>
              <a:rPr lang="tr-TR" sz="5400" dirty="0">
                <a:latin typeface="Times New Roman"/>
                <a:ea typeface="Times New Roman"/>
                <a:cs typeface="Times New Roman"/>
                <a:sym typeface="Times New Roman"/>
              </a:rPr>
              <a:t> in metal </a:t>
            </a:r>
            <a:r>
              <a:rPr lang="tr-TR" sz="5400" dirty="0" err="1">
                <a:latin typeface="Times New Roman"/>
                <a:ea typeface="Times New Roman"/>
                <a:cs typeface="Times New Roman"/>
                <a:sym typeface="Times New Roman"/>
              </a:rPr>
              <a:t>oxides</a:t>
            </a:r>
            <a:r>
              <a:rPr lang="tr-TR" sz="5400" dirty="0">
                <a:latin typeface="Times New Roman"/>
                <a:ea typeface="Times New Roman"/>
                <a:cs typeface="Times New Roman"/>
                <a:sym typeface="Times New Roman"/>
              </a:rPr>
              <a:t> </a:t>
            </a:r>
            <a:r>
              <a:rPr lang="tr-TR" sz="5400" dirty="0" err="1">
                <a:latin typeface="Times New Roman"/>
                <a:ea typeface="Times New Roman"/>
                <a:cs typeface="Times New Roman"/>
                <a:sym typeface="Times New Roman"/>
              </a:rPr>
              <a:t>via</a:t>
            </a:r>
            <a:r>
              <a:rPr lang="tr-TR" sz="5400" dirty="0">
                <a:latin typeface="Times New Roman"/>
                <a:ea typeface="Times New Roman"/>
                <a:cs typeface="Times New Roman"/>
                <a:sym typeface="Times New Roman"/>
              </a:rPr>
              <a:t> </a:t>
            </a:r>
            <a:r>
              <a:rPr lang="tr-TR" sz="5400" dirty="0" err="1">
                <a:latin typeface="Times New Roman"/>
                <a:ea typeface="Times New Roman"/>
                <a:cs typeface="Times New Roman"/>
                <a:sym typeface="Times New Roman"/>
              </a:rPr>
              <a:t>spectroscopic</a:t>
            </a:r>
            <a:r>
              <a:rPr lang="tr-TR" sz="5400" dirty="0">
                <a:latin typeface="Times New Roman"/>
                <a:ea typeface="Times New Roman"/>
                <a:cs typeface="Times New Roman"/>
                <a:sym typeface="Times New Roman"/>
              </a:rPr>
              <a:t> </a:t>
            </a:r>
            <a:r>
              <a:rPr lang="tr-TR" sz="5400" dirty="0" err="1">
                <a:latin typeface="Times New Roman"/>
                <a:ea typeface="Times New Roman"/>
                <a:cs typeface="Times New Roman"/>
                <a:sym typeface="Times New Roman"/>
              </a:rPr>
              <a:t>techniques</a:t>
            </a:r>
            <a:endParaRPr dirty="0"/>
          </a:p>
        </p:txBody>
      </p:sp>
      <p:sp>
        <p:nvSpPr>
          <p:cNvPr id="85" name="Google Shape;85;p1"/>
          <p:cNvSpPr txBox="1">
            <a:spLocks noGrp="1"/>
          </p:cNvSpPr>
          <p:nvPr>
            <p:ph type="subTitle" idx="1"/>
          </p:nvPr>
        </p:nvSpPr>
        <p:spPr>
          <a:xfrm>
            <a:off x="1128215" y="3991865"/>
            <a:ext cx="9144000" cy="2354344"/>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chemeClr val="dk1"/>
              </a:buClr>
              <a:buSzPts val="2400"/>
              <a:buNone/>
            </a:pPr>
            <a:r>
              <a:rPr lang="tr-TR" dirty="0">
                <a:latin typeface="Times New Roman"/>
                <a:ea typeface="Times New Roman"/>
                <a:cs typeface="Times New Roman"/>
                <a:sym typeface="Times New Roman"/>
              </a:rPr>
              <a:t>Mert DİL</a:t>
            </a:r>
          </a:p>
          <a:p>
            <a:pPr marL="0" lvl="0" indent="0" rtl="0">
              <a:lnSpc>
                <a:spcPct val="90000"/>
              </a:lnSpc>
              <a:spcBef>
                <a:spcPts val="0"/>
              </a:spcBef>
              <a:spcAft>
                <a:spcPts val="0"/>
              </a:spcAft>
              <a:buClr>
                <a:schemeClr val="dk1"/>
              </a:buClr>
              <a:buSzPts val="2400"/>
              <a:buNone/>
            </a:pPr>
            <a:r>
              <a:rPr lang="tr-TR" dirty="0">
                <a:latin typeface="Times New Roman"/>
                <a:cs typeface="Times New Roman"/>
                <a:sym typeface="Times New Roman"/>
              </a:rPr>
              <a:t>İrem ENGİNAR</a:t>
            </a:r>
          </a:p>
          <a:p>
            <a:pPr marL="0" lvl="0" indent="0" rtl="0">
              <a:lnSpc>
                <a:spcPct val="90000"/>
              </a:lnSpc>
              <a:spcBef>
                <a:spcPts val="0"/>
              </a:spcBef>
              <a:spcAft>
                <a:spcPts val="0"/>
              </a:spcAft>
              <a:buClr>
                <a:schemeClr val="dk1"/>
              </a:buClr>
              <a:buSzPts val="2400"/>
              <a:buNone/>
            </a:pPr>
            <a:r>
              <a:rPr lang="tr-TR" dirty="0">
                <a:latin typeface="Times New Roman"/>
                <a:cs typeface="Times New Roman"/>
                <a:sym typeface="Times New Roman"/>
              </a:rPr>
              <a:t>Buse BOLATTEKİN</a:t>
            </a:r>
          </a:p>
          <a:p>
            <a:pPr marL="0" lvl="0" indent="0" rtl="0">
              <a:lnSpc>
                <a:spcPct val="90000"/>
              </a:lnSpc>
              <a:spcBef>
                <a:spcPts val="0"/>
              </a:spcBef>
              <a:spcAft>
                <a:spcPts val="0"/>
              </a:spcAft>
              <a:buClr>
                <a:schemeClr val="dk1"/>
              </a:buClr>
              <a:buSzPts val="2400"/>
              <a:buNone/>
            </a:pPr>
            <a:r>
              <a:rPr lang="tr-TR" dirty="0" err="1">
                <a:latin typeface="Times New Roman"/>
                <a:cs typeface="Times New Roman"/>
                <a:sym typeface="Times New Roman"/>
              </a:rPr>
              <a:t>Adele</a:t>
            </a:r>
            <a:r>
              <a:rPr lang="tr-TR" dirty="0">
                <a:latin typeface="Times New Roman"/>
                <a:cs typeface="Times New Roman"/>
                <a:sym typeface="Times New Roman"/>
              </a:rPr>
              <a:t> BİZHANOVA</a:t>
            </a:r>
          </a:p>
          <a:p>
            <a:pPr marL="0" lvl="0" indent="0" rtl="0">
              <a:lnSpc>
                <a:spcPct val="90000"/>
              </a:lnSpc>
              <a:spcBef>
                <a:spcPts val="0"/>
              </a:spcBef>
              <a:spcAft>
                <a:spcPts val="0"/>
              </a:spcAft>
              <a:buClr>
                <a:schemeClr val="dk1"/>
              </a:buClr>
              <a:buSzPts val="2400"/>
              <a:buNone/>
            </a:pPr>
            <a:endParaRPr dirty="0"/>
          </a:p>
          <a:p>
            <a:pPr marL="0" lvl="0" indent="0" rtl="0">
              <a:lnSpc>
                <a:spcPct val="90000"/>
              </a:lnSpc>
              <a:spcBef>
                <a:spcPts val="1000"/>
              </a:spcBef>
              <a:spcAft>
                <a:spcPts val="0"/>
              </a:spcAft>
              <a:buClr>
                <a:schemeClr val="dk1"/>
              </a:buClr>
              <a:buSzPts val="2400"/>
              <a:buNone/>
            </a:pPr>
            <a:r>
              <a:rPr lang="tr-TR" dirty="0">
                <a:latin typeface="Times New Roman"/>
                <a:ea typeface="Times New Roman"/>
                <a:cs typeface="Times New Roman"/>
                <a:sym typeface="Times New Roman"/>
              </a:rPr>
              <a:t>Name of </a:t>
            </a:r>
            <a:r>
              <a:rPr lang="tr-TR" dirty="0" err="1">
                <a:latin typeface="Times New Roman"/>
                <a:ea typeface="Times New Roman"/>
                <a:cs typeface="Times New Roman"/>
                <a:sym typeface="Times New Roman"/>
              </a:rPr>
              <a:t>the</a:t>
            </a:r>
            <a:r>
              <a:rPr lang="tr-TR" dirty="0">
                <a:latin typeface="Times New Roman"/>
                <a:ea typeface="Times New Roman"/>
                <a:cs typeface="Times New Roman"/>
                <a:sym typeface="Times New Roman"/>
              </a:rPr>
              <a:t> </a:t>
            </a:r>
            <a:r>
              <a:rPr lang="tr-TR" dirty="0" err="1">
                <a:latin typeface="Times New Roman"/>
                <a:ea typeface="Times New Roman"/>
                <a:cs typeface="Times New Roman"/>
                <a:sym typeface="Times New Roman"/>
              </a:rPr>
              <a:t>Supervisor</a:t>
            </a:r>
            <a:r>
              <a:rPr lang="tr-TR" dirty="0">
                <a:latin typeface="Times New Roman"/>
                <a:ea typeface="Times New Roman"/>
                <a:cs typeface="Times New Roman"/>
                <a:sym typeface="Times New Roman"/>
              </a:rPr>
              <a:t>: Emre ERDEM</a:t>
            </a:r>
            <a:endParaRPr dirty="0"/>
          </a:p>
        </p:txBody>
      </p:sp>
      <p:pic>
        <p:nvPicPr>
          <p:cNvPr id="86" name="Google Shape;86;p1"/>
          <p:cNvPicPr preferRelativeResize="0"/>
          <p:nvPr/>
        </p:nvPicPr>
        <p:blipFill rotWithShape="1">
          <a:blip r:embed="rId3">
            <a:alphaModFix/>
          </a:blip>
          <a:srcRect/>
          <a:stretch/>
        </p:blipFill>
        <p:spPr>
          <a:xfrm>
            <a:off x="10272215" y="449521"/>
            <a:ext cx="1717056" cy="940088"/>
          </a:xfrm>
          <a:prstGeom prst="rect">
            <a:avLst/>
          </a:prstGeom>
          <a:noFill/>
          <a:ln>
            <a:noFill/>
          </a:ln>
        </p:spPr>
      </p:pic>
      <p:pic>
        <p:nvPicPr>
          <p:cNvPr id="87" name="Google Shape;87;p1"/>
          <p:cNvPicPr preferRelativeResize="0"/>
          <p:nvPr/>
        </p:nvPicPr>
        <p:blipFill rotWithShape="1">
          <a:blip r:embed="rId4">
            <a:alphaModFix/>
          </a:blip>
          <a:srcRect/>
          <a:stretch/>
        </p:blipFill>
        <p:spPr>
          <a:xfrm>
            <a:off x="554733" y="362239"/>
            <a:ext cx="1509594" cy="1186788"/>
          </a:xfrm>
          <a:prstGeom prst="rect">
            <a:avLst/>
          </a:prstGeom>
          <a:noFill/>
          <a:ln>
            <a:noFill/>
          </a:ln>
        </p:spPr>
      </p:pic>
      <p:sp>
        <p:nvSpPr>
          <p:cNvPr id="3" name="Rectangle 1"/>
          <p:cNvSpPr>
            <a:spLocks noChangeArrowheads="1"/>
          </p:cNvSpPr>
          <p:nvPr/>
        </p:nvSpPr>
        <p:spPr bwMode="auto">
          <a:xfrm>
            <a:off x="756313" y="5941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78805"/>
            <a:ext cx="10515600" cy="1177072"/>
          </a:xfrm>
        </p:spPr>
        <p:txBody>
          <a:bodyPr>
            <a:normAutofit/>
          </a:bodyPr>
          <a:lstStyle/>
          <a:p>
            <a:pPr algn="ctr"/>
            <a:r>
              <a:rPr lang="tr-TR" b="1" dirty="0" err="1">
                <a:solidFill>
                  <a:schemeClr val="dk1"/>
                </a:solidFill>
                <a:latin typeface="Calibri"/>
                <a:ea typeface="Calibri"/>
                <a:cs typeface="Calibri"/>
                <a:sym typeface="Calibri"/>
              </a:rPr>
              <a:t>Semiconductor</a:t>
            </a:r>
            <a:r>
              <a:rPr lang="tr-TR" b="1" dirty="0">
                <a:solidFill>
                  <a:schemeClr val="dk1"/>
                </a:solidFill>
                <a:latin typeface="Calibri"/>
                <a:ea typeface="Calibri"/>
                <a:cs typeface="Calibri"/>
                <a:sym typeface="Calibri"/>
              </a:rPr>
              <a:t> </a:t>
            </a:r>
            <a:r>
              <a:rPr lang="tr-TR" b="1" dirty="0" err="1">
                <a:solidFill>
                  <a:schemeClr val="dk1"/>
                </a:solidFill>
                <a:latin typeface="Calibri"/>
                <a:ea typeface="Calibri"/>
                <a:cs typeface="Calibri"/>
                <a:sym typeface="Calibri"/>
              </a:rPr>
              <a:t>Properties</a:t>
            </a:r>
            <a:r>
              <a:rPr lang="tr-TR" b="1" dirty="0">
                <a:solidFill>
                  <a:schemeClr val="dk1"/>
                </a:solidFill>
                <a:latin typeface="Calibri"/>
                <a:ea typeface="Calibri"/>
                <a:cs typeface="Calibri"/>
                <a:sym typeface="Calibri"/>
              </a:rPr>
              <a:t> of </a:t>
            </a:r>
            <a:r>
              <a:rPr lang="tr-TR" b="1" dirty="0" err="1">
                <a:solidFill>
                  <a:schemeClr val="dk1"/>
                </a:solidFill>
                <a:latin typeface="Calibri"/>
                <a:ea typeface="Calibri"/>
                <a:cs typeface="Calibri"/>
                <a:sym typeface="Calibri"/>
              </a:rPr>
              <a:t>ZnO</a:t>
            </a:r>
            <a:r>
              <a:rPr lang="tr-TR" b="1" dirty="0">
                <a:solidFill>
                  <a:schemeClr val="dk1"/>
                </a:solidFill>
                <a:latin typeface="Calibri"/>
                <a:ea typeface="Calibri"/>
                <a:cs typeface="Calibri"/>
                <a:sym typeface="Calibri"/>
              </a:rPr>
              <a:t> </a:t>
            </a:r>
            <a:endParaRPr lang="en-GB" b="1" dirty="0">
              <a:solidFill>
                <a:schemeClr val="dk1"/>
              </a:solidFill>
              <a:latin typeface="Calibri"/>
              <a:ea typeface="Calibri"/>
              <a:cs typeface="Calibri"/>
              <a:sym typeface="Calibri"/>
            </a:endParaRPr>
          </a:p>
        </p:txBody>
      </p:sp>
      <p:sp>
        <p:nvSpPr>
          <p:cNvPr id="5" name="Metin kutusu 4"/>
          <p:cNvSpPr txBox="1"/>
          <p:nvPr/>
        </p:nvSpPr>
        <p:spPr>
          <a:xfrm>
            <a:off x="747784" y="1261076"/>
            <a:ext cx="5348216" cy="523220"/>
          </a:xfrm>
          <a:prstGeom prst="rect">
            <a:avLst/>
          </a:prstGeom>
          <a:noFill/>
        </p:spPr>
        <p:txBody>
          <a:bodyPr wrap="square" rtlCol="0">
            <a:spAutoFit/>
          </a:bodyPr>
          <a:lstStyle/>
          <a:p>
            <a:r>
              <a:rPr lang="en-GB" sz="2800" dirty="0"/>
              <a:t>What is mean by band gap?</a:t>
            </a:r>
          </a:p>
        </p:txBody>
      </p:sp>
      <p:sp>
        <p:nvSpPr>
          <p:cNvPr id="7" name="Metin kutusu 6"/>
          <p:cNvSpPr txBox="1"/>
          <p:nvPr/>
        </p:nvSpPr>
        <p:spPr>
          <a:xfrm>
            <a:off x="2272757" y="4165063"/>
            <a:ext cx="7490915" cy="1938992"/>
          </a:xfrm>
          <a:prstGeom prst="rect">
            <a:avLst/>
          </a:prstGeom>
          <a:noFill/>
        </p:spPr>
        <p:txBody>
          <a:bodyPr wrap="square" rtlCol="0">
            <a:spAutoFit/>
          </a:bodyPr>
          <a:lstStyle/>
          <a:p>
            <a:r>
              <a:rPr lang="tr-TR" sz="2400" dirty="0"/>
              <a:t>	</a:t>
            </a:r>
            <a:r>
              <a:rPr lang="en-GB" sz="2400" dirty="0"/>
              <a:t>In graphs of the electronic band structure of solids, the band gap generally refers to the energy difference (in electron volts) between the top of the valence band and the bottom of the conduction band in insulators and semiconductors.</a:t>
            </a:r>
          </a:p>
        </p:txBody>
      </p:sp>
      <p:pic>
        <p:nvPicPr>
          <p:cNvPr id="8"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9866" y="5297685"/>
            <a:ext cx="1509594" cy="1186788"/>
          </a:xfrm>
          <a:prstGeom prst="rect">
            <a:avLst/>
          </a:prstGeom>
        </p:spPr>
      </p:pic>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2077" y="1784296"/>
            <a:ext cx="6259016" cy="2131694"/>
          </a:xfrm>
          <a:prstGeom prst="rect">
            <a:avLst/>
          </a:prstGeom>
        </p:spPr>
      </p:pic>
    </p:spTree>
    <p:extLst>
      <p:ext uri="{BB962C8B-B14F-4D97-AF65-F5344CB8AC3E}">
        <p14:creationId xmlns:p14="http://schemas.microsoft.com/office/powerpoint/2010/main" val="78677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256964" y="1287244"/>
            <a:ext cx="7935036" cy="5570756"/>
          </a:xfrm>
          <a:prstGeom prst="rect">
            <a:avLst/>
          </a:prstGeom>
          <a:noFill/>
        </p:spPr>
        <p:txBody>
          <a:bodyPr wrap="square" rtlCol="0">
            <a:spAutoFit/>
          </a:bodyPr>
          <a:lstStyle/>
          <a:p>
            <a:pPr marL="285750" indent="-285750">
              <a:buFont typeface="Arial" panose="020B0604020202020204" pitchFamily="34" charset="0"/>
              <a:buChar char="•"/>
            </a:pPr>
            <a:r>
              <a:rPr lang="en-GB" sz="2400" dirty="0" err="1"/>
              <a:t>ZnO</a:t>
            </a:r>
            <a:r>
              <a:rPr lang="en-GB" sz="2400" dirty="0"/>
              <a:t> is a  semiconductor</a:t>
            </a:r>
            <a:r>
              <a:rPr lang="tr-TR" sz="2400" dirty="0"/>
              <a:t> </a:t>
            </a:r>
            <a:r>
              <a:rPr lang="tr-TR" sz="2400" dirty="0" err="1"/>
              <a:t>material</a:t>
            </a:r>
            <a:r>
              <a:rPr lang="tr-TR" sz="2400" dirty="0"/>
              <a:t> </a:t>
            </a:r>
            <a:r>
              <a:rPr lang="tr-TR" sz="2400" dirty="0" err="1"/>
              <a:t>with</a:t>
            </a:r>
            <a:r>
              <a:rPr lang="tr-TR" sz="2400" dirty="0"/>
              <a:t>  </a:t>
            </a:r>
            <a:r>
              <a:rPr lang="tr-TR" sz="2400" dirty="0" err="1"/>
              <a:t>direct</a:t>
            </a:r>
            <a:r>
              <a:rPr lang="tr-TR" sz="2400" dirty="0"/>
              <a:t> </a:t>
            </a:r>
            <a:r>
              <a:rPr lang="en-GB" sz="2400" dirty="0"/>
              <a:t>wide-bandgap  </a:t>
            </a:r>
            <a:r>
              <a:rPr lang="en-GB" sz="2400" dirty="0" err="1"/>
              <a:t>Eg</a:t>
            </a:r>
            <a:r>
              <a:rPr lang="en-GB" sz="2400" dirty="0"/>
              <a:t> = </a:t>
            </a:r>
            <a:r>
              <a:rPr lang="tr-TR" sz="2400" dirty="0"/>
              <a:t>3.4</a:t>
            </a:r>
            <a:r>
              <a:rPr lang="en-GB" sz="2400" dirty="0"/>
              <a:t> eV</a:t>
            </a:r>
            <a:r>
              <a:rPr lang="tr-TR" sz="2400" dirty="0"/>
              <a:t> at 300K</a:t>
            </a:r>
            <a:r>
              <a:rPr lang="en-GB" sz="2400" dirty="0"/>
              <a:t>°</a:t>
            </a:r>
            <a:endParaRPr lang="tr-TR" sz="2400" dirty="0"/>
          </a:p>
          <a:p>
            <a:endParaRPr lang="tr-TR" sz="2400" dirty="0"/>
          </a:p>
          <a:p>
            <a:pPr marL="285750" indent="-285750">
              <a:buFont typeface="Arial" panose="020B0604020202020204" pitchFamily="34" charset="0"/>
              <a:buChar char="•"/>
            </a:pPr>
            <a:r>
              <a:rPr lang="tr-TR" sz="2400" dirty="0"/>
              <a:t>T</a:t>
            </a:r>
            <a:r>
              <a:rPr lang="en-GB" sz="2400" dirty="0"/>
              <a:t>he corresponding electron Hall mobility at 300K for low n-type conductivity is 200</a:t>
            </a:r>
            <a:r>
              <a:rPr lang="tr-TR" sz="2400" dirty="0"/>
              <a:t> </a:t>
            </a:r>
            <a:r>
              <a:rPr lang="en-GB" sz="2400" dirty="0"/>
              <a:t>cm</a:t>
            </a:r>
            <a:r>
              <a:rPr lang="tr-TR" sz="2400" dirty="0"/>
              <a:t>^2/v.</a:t>
            </a:r>
            <a:r>
              <a:rPr lang="en-GB" sz="2400" dirty="0"/>
              <a:t>s </a:t>
            </a:r>
            <a:endParaRPr lang="tr-TR" sz="2400" dirty="0"/>
          </a:p>
          <a:p>
            <a:endParaRPr lang="tr-TR" sz="2400" dirty="0"/>
          </a:p>
          <a:p>
            <a:pPr marL="342900" indent="-342900">
              <a:buFont typeface="Arial" panose="020B0604020202020204" pitchFamily="34" charset="0"/>
              <a:buChar char="•"/>
            </a:pPr>
            <a:r>
              <a:rPr lang="tr-TR" sz="2400" dirty="0" err="1"/>
              <a:t>It’s</a:t>
            </a:r>
            <a:r>
              <a:rPr lang="tr-TR" sz="2400" dirty="0"/>
              <a:t> hole </a:t>
            </a:r>
            <a:r>
              <a:rPr lang="tr-TR" sz="2400" dirty="0" err="1"/>
              <a:t>mobility</a:t>
            </a:r>
            <a:r>
              <a:rPr lang="tr-TR" sz="2400" dirty="0"/>
              <a:t> is </a:t>
            </a:r>
            <a:r>
              <a:rPr lang="en-GB" sz="2400" dirty="0"/>
              <a:t>5–50cm</a:t>
            </a:r>
            <a:r>
              <a:rPr lang="tr-TR" sz="2400" dirty="0"/>
              <a:t>^2/</a:t>
            </a:r>
            <a:r>
              <a:rPr lang="en-GB" sz="2400" dirty="0"/>
              <a:t> V</a:t>
            </a:r>
            <a:r>
              <a:rPr lang="tr-TR" sz="2400" dirty="0"/>
              <a:t>.</a:t>
            </a:r>
            <a:r>
              <a:rPr lang="en-GB" sz="2400" dirty="0"/>
              <a:t>s</a:t>
            </a:r>
            <a:r>
              <a:rPr lang="tr-TR" sz="2400" dirty="0"/>
              <a:t>.</a:t>
            </a:r>
            <a:r>
              <a:rPr lang="en-GB" sz="2400" dirty="0"/>
              <a:t> </a:t>
            </a:r>
            <a:endParaRPr lang="tr-TR" sz="2400" dirty="0"/>
          </a:p>
          <a:p>
            <a:endParaRPr lang="tr-TR" sz="2400" dirty="0"/>
          </a:p>
          <a:p>
            <a:pPr marL="342900" indent="-342900">
              <a:buFont typeface="Arial" panose="020B0604020202020204" pitchFamily="34" charset="0"/>
              <a:buChar char="•"/>
            </a:pPr>
            <a:r>
              <a:rPr lang="tr-TR" sz="2400" dirty="0" err="1"/>
              <a:t>Dielectric</a:t>
            </a:r>
            <a:r>
              <a:rPr lang="tr-TR" sz="2400" dirty="0"/>
              <a:t> </a:t>
            </a:r>
            <a:r>
              <a:rPr lang="tr-TR" sz="2400" dirty="0" err="1"/>
              <a:t>Constant</a:t>
            </a:r>
            <a:r>
              <a:rPr lang="tr-TR" sz="2400" dirty="0"/>
              <a:t> of </a:t>
            </a:r>
            <a:r>
              <a:rPr lang="tr-TR" sz="2400" dirty="0" err="1"/>
              <a:t>ZnO</a:t>
            </a:r>
            <a:r>
              <a:rPr lang="tr-TR" sz="2400" dirty="0"/>
              <a:t> is 8.66 F/m</a:t>
            </a:r>
          </a:p>
          <a:p>
            <a:endParaRPr lang="tr-TR" sz="2400" dirty="0"/>
          </a:p>
          <a:p>
            <a:pPr marL="342900" indent="-342900">
              <a:buFont typeface="Arial" panose="020B0604020202020204" pitchFamily="34" charset="0"/>
              <a:buChar char="•"/>
            </a:pPr>
            <a:r>
              <a:rPr lang="tr-TR" sz="2400" dirty="0" err="1"/>
              <a:t>Activation</a:t>
            </a:r>
            <a:r>
              <a:rPr lang="tr-TR" sz="2400" dirty="0"/>
              <a:t> </a:t>
            </a:r>
            <a:r>
              <a:rPr lang="tr-TR" sz="2400" dirty="0" err="1"/>
              <a:t>energy</a:t>
            </a:r>
            <a:r>
              <a:rPr lang="tr-TR" sz="2400" dirty="0"/>
              <a:t> of </a:t>
            </a:r>
            <a:r>
              <a:rPr lang="tr-TR" sz="2400" dirty="0" err="1"/>
              <a:t>ZnO</a:t>
            </a:r>
            <a:r>
              <a:rPr lang="tr-TR" sz="2400" dirty="0"/>
              <a:t> is 60 </a:t>
            </a:r>
            <a:r>
              <a:rPr lang="tr-TR" sz="2400" dirty="0" err="1"/>
              <a:t>meV</a:t>
            </a:r>
            <a:endParaRPr lang="tr-TR" sz="2400" dirty="0"/>
          </a:p>
          <a:p>
            <a:endParaRPr lang="tr-TR" sz="2400" dirty="0"/>
          </a:p>
          <a:p>
            <a:pPr marL="342900" indent="-342900">
              <a:buFont typeface="Arial" panose="020B0604020202020204" pitchFamily="34" charset="0"/>
              <a:buChar char="•"/>
            </a:pPr>
            <a:r>
              <a:rPr lang="tr-TR" sz="2400" dirty="0" err="1"/>
              <a:t>It</a:t>
            </a:r>
            <a:r>
              <a:rPr lang="tr-TR" sz="2400" dirty="0"/>
              <a:t> </a:t>
            </a:r>
            <a:r>
              <a:rPr lang="tr-TR" sz="2400" dirty="0" err="1"/>
              <a:t>absorbs</a:t>
            </a:r>
            <a:r>
              <a:rPr lang="tr-TR" sz="2400" dirty="0"/>
              <a:t> UV </a:t>
            </a:r>
            <a:r>
              <a:rPr lang="tr-TR" sz="2400" dirty="0" err="1"/>
              <a:t>light</a:t>
            </a:r>
            <a:r>
              <a:rPr lang="tr-TR" sz="2400" dirty="0"/>
              <a:t> </a:t>
            </a:r>
            <a:r>
              <a:rPr lang="tr-TR" sz="2400" dirty="0" err="1"/>
              <a:t>below</a:t>
            </a:r>
            <a:r>
              <a:rPr lang="tr-TR" sz="2400" dirty="0"/>
              <a:t> 375.75 A</a:t>
            </a:r>
            <a:r>
              <a:rPr lang="en-GB" sz="2400" dirty="0"/>
              <a:t>°</a:t>
            </a:r>
            <a:endParaRPr lang="tr-TR" sz="2400" dirty="0"/>
          </a:p>
          <a:p>
            <a:endParaRPr lang="tr-TR" sz="2400" dirty="0"/>
          </a:p>
          <a:p>
            <a:pPr marL="285750" indent="-285750">
              <a:buFont typeface="Arial" panose="020B0604020202020204" pitchFamily="34" charset="0"/>
              <a:buChar char="•"/>
            </a:pPr>
            <a:endParaRPr lang="en-GB" sz="2000" dirty="0"/>
          </a:p>
        </p:txBody>
      </p:sp>
      <p:sp>
        <p:nvSpPr>
          <p:cNvPr id="6" name="Metin kutusu 5"/>
          <p:cNvSpPr txBox="1"/>
          <p:nvPr/>
        </p:nvSpPr>
        <p:spPr>
          <a:xfrm>
            <a:off x="1487606" y="476166"/>
            <a:ext cx="9648967" cy="584775"/>
          </a:xfrm>
          <a:prstGeom prst="rect">
            <a:avLst/>
          </a:prstGeom>
          <a:noFill/>
        </p:spPr>
        <p:txBody>
          <a:bodyPr wrap="square" rtlCol="0">
            <a:spAutoFit/>
          </a:bodyPr>
          <a:lstStyle/>
          <a:p>
            <a:r>
              <a:rPr lang="tr-TR" sz="3200" b="1" dirty="0" err="1"/>
              <a:t>Electrical</a:t>
            </a:r>
            <a:r>
              <a:rPr lang="tr-TR" sz="3200" b="1" dirty="0"/>
              <a:t> </a:t>
            </a:r>
            <a:r>
              <a:rPr lang="tr-TR" sz="3200" b="1" dirty="0" err="1"/>
              <a:t>and</a:t>
            </a:r>
            <a:r>
              <a:rPr lang="tr-TR" sz="3200" b="1" dirty="0"/>
              <a:t> Optical </a:t>
            </a:r>
            <a:r>
              <a:rPr lang="tr-TR" sz="3200" b="1" dirty="0" err="1"/>
              <a:t>Properties</a:t>
            </a:r>
            <a:r>
              <a:rPr lang="tr-TR" sz="3200" b="1" dirty="0"/>
              <a:t> of </a:t>
            </a:r>
            <a:r>
              <a:rPr lang="tr-TR" sz="3200" b="1" dirty="0" err="1"/>
              <a:t>ZnO</a:t>
            </a:r>
            <a:endParaRPr lang="en-GB" sz="3200" b="1" dirty="0"/>
          </a:p>
        </p:txBody>
      </p:sp>
      <p:pic>
        <p:nvPicPr>
          <p:cNvPr id="7"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9866" y="5297685"/>
            <a:ext cx="1509594" cy="1186788"/>
          </a:xfrm>
          <a:prstGeom prst="rect">
            <a:avLst/>
          </a:prstGeom>
        </p:spPr>
      </p:pic>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pic>
        <p:nvPicPr>
          <p:cNvPr id="1028" name="Picture 4" descr="Effects of temperature on the optical and electrical properties of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1" y="1674236"/>
            <a:ext cx="3650713" cy="338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988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p:cNvGraphicFramePr>
            <a:graphicFrameLocks noChangeAspect="1"/>
          </p:cNvGraphicFramePr>
          <p:nvPr>
            <p:extLst>
              <p:ext uri="{D42A27DB-BD31-4B8C-83A1-F6EECF244321}">
                <p14:modId xmlns:p14="http://schemas.microsoft.com/office/powerpoint/2010/main" val="2354299689"/>
              </p:ext>
            </p:extLst>
          </p:nvPr>
        </p:nvGraphicFramePr>
        <p:xfrm>
          <a:off x="2424235" y="989439"/>
          <a:ext cx="6912526" cy="5328592"/>
        </p:xfrm>
        <a:graphic>
          <a:graphicData uri="http://schemas.openxmlformats.org/presentationml/2006/ole">
            <mc:AlternateContent xmlns:mc="http://schemas.openxmlformats.org/markup-compatibility/2006">
              <mc:Choice xmlns:v="urn:schemas-microsoft-com:vml" Requires="v">
                <p:oleObj spid="_x0000_s2056" r:id="rId3" imgW="3958133" imgH="3051658" progId="Origin50.Graph">
                  <p:embed/>
                </p:oleObj>
              </mc:Choice>
              <mc:Fallback>
                <p:oleObj r:id="rId3" imgW="3958133" imgH="3051658" progId="Origin50.Grap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235" y="989439"/>
                        <a:ext cx="6912526" cy="5328592"/>
                      </a:xfrm>
                      <a:prstGeom prst="rect">
                        <a:avLst/>
                      </a:prstGeom>
                      <a:noFill/>
                      <a:ln>
                        <a:noFill/>
                      </a:ln>
                      <a:effectLst/>
                    </p:spPr>
                  </p:pic>
                </p:oleObj>
              </mc:Fallback>
            </mc:AlternateContent>
          </a:graphicData>
        </a:graphic>
      </p:graphicFrame>
      <p:sp>
        <p:nvSpPr>
          <p:cNvPr id="3" name="Textfeld 2"/>
          <p:cNvSpPr txBox="1"/>
          <p:nvPr/>
        </p:nvSpPr>
        <p:spPr>
          <a:xfrm>
            <a:off x="1201882" y="727829"/>
            <a:ext cx="10657802" cy="523220"/>
          </a:xfrm>
          <a:prstGeom prst="rect">
            <a:avLst/>
          </a:prstGeom>
          <a:noFill/>
        </p:spPr>
        <p:txBody>
          <a:bodyPr wrap="square" rtlCol="0">
            <a:spAutoFit/>
          </a:bodyPr>
          <a:lstStyle/>
          <a:p>
            <a:r>
              <a:rPr lang="de-DE" sz="2800" b="1" dirty="0"/>
              <a:t>Experimental EPR </a:t>
            </a:r>
            <a:r>
              <a:rPr lang="de-DE" sz="2800" b="1" dirty="0" err="1"/>
              <a:t>spectra</a:t>
            </a:r>
            <a:r>
              <a:rPr lang="de-DE" sz="2800" b="1" dirty="0"/>
              <a:t> </a:t>
            </a:r>
            <a:r>
              <a:rPr lang="de-DE" sz="2800" b="1" dirty="0" err="1"/>
              <a:t>measured</a:t>
            </a:r>
            <a:r>
              <a:rPr lang="de-DE" sz="2800" b="1" dirty="0"/>
              <a:t> </a:t>
            </a:r>
            <a:r>
              <a:rPr lang="de-DE" sz="2800" b="1" dirty="0" err="1"/>
              <a:t>by</a:t>
            </a:r>
            <a:r>
              <a:rPr lang="tr-TR" sz="2800" b="1" dirty="0"/>
              <a:t> </a:t>
            </a:r>
            <a:r>
              <a:rPr lang="tr-TR" sz="2800" b="1" dirty="0" err="1"/>
              <a:t>teacher</a:t>
            </a:r>
            <a:r>
              <a:rPr lang="de-DE" sz="2800" b="1" dirty="0"/>
              <a:t> Emre Erdem </a:t>
            </a:r>
          </a:p>
        </p:txBody>
      </p:sp>
      <p:pic>
        <p:nvPicPr>
          <p:cNvPr id="4"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9866" y="5297685"/>
            <a:ext cx="1509594" cy="1186788"/>
          </a:xfrm>
          <a:prstGeom prst="rect">
            <a:avLst/>
          </a:prstGeom>
        </p:spPr>
      </p:pic>
      <p:pic>
        <p:nvPicPr>
          <p:cNvPr id="5"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spTree>
    <p:extLst>
      <p:ext uri="{BB962C8B-B14F-4D97-AF65-F5344CB8AC3E}">
        <p14:creationId xmlns:p14="http://schemas.microsoft.com/office/powerpoint/2010/main" val="401854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35" y="952505"/>
            <a:ext cx="6748257" cy="4938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391" y="1241946"/>
            <a:ext cx="5168041" cy="405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feld 1"/>
          <p:cNvSpPr txBox="1"/>
          <p:nvPr/>
        </p:nvSpPr>
        <p:spPr>
          <a:xfrm>
            <a:off x="3551264" y="321666"/>
            <a:ext cx="5033301" cy="523220"/>
          </a:xfrm>
          <a:prstGeom prst="rect">
            <a:avLst/>
          </a:prstGeom>
          <a:noFill/>
        </p:spPr>
        <p:txBody>
          <a:bodyPr wrap="none" rtlCol="0">
            <a:spAutoFit/>
          </a:bodyPr>
          <a:lstStyle/>
          <a:p>
            <a:r>
              <a:rPr lang="de-DE" sz="2800" b="1" dirty="0" err="1"/>
              <a:t>Plotting</a:t>
            </a:r>
            <a:r>
              <a:rPr lang="de-DE" sz="2800" b="1" dirty="0"/>
              <a:t> EPR </a:t>
            </a:r>
            <a:r>
              <a:rPr lang="de-DE" sz="2800" b="1" dirty="0" err="1"/>
              <a:t>spectra</a:t>
            </a:r>
            <a:r>
              <a:rPr lang="de-DE" sz="2800" b="1" dirty="0"/>
              <a:t> </a:t>
            </a:r>
            <a:r>
              <a:rPr lang="de-DE" sz="2800" b="1" dirty="0" err="1"/>
              <a:t>by</a:t>
            </a:r>
            <a:r>
              <a:rPr lang="de-DE" sz="2800" b="1" dirty="0"/>
              <a:t> MATLAB </a:t>
            </a:r>
          </a:p>
        </p:txBody>
      </p:sp>
      <p:pic>
        <p:nvPicPr>
          <p:cNvPr id="5"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9866" y="5297685"/>
            <a:ext cx="1509594" cy="1186788"/>
          </a:xfrm>
          <a:prstGeom prst="rect">
            <a:avLst/>
          </a:prstGeom>
        </p:spPr>
      </p:pic>
      <p:pic>
        <p:nvPicPr>
          <p:cNvPr id="6"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63" y="5891079"/>
            <a:ext cx="1489363" cy="815426"/>
          </a:xfrm>
          <a:prstGeom prst="rect">
            <a:avLst/>
          </a:prstGeom>
        </p:spPr>
      </p:pic>
    </p:spTree>
    <p:extLst>
      <p:ext uri="{BB962C8B-B14F-4D97-AF65-F5344CB8AC3E}">
        <p14:creationId xmlns:p14="http://schemas.microsoft.com/office/powerpoint/2010/main" val="45933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85" y="2057187"/>
            <a:ext cx="6020124" cy="3222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7445" y="5810468"/>
            <a:ext cx="1197463" cy="94140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sp>
        <p:nvSpPr>
          <p:cNvPr id="6" name="Metin kutusu 5"/>
          <p:cNvSpPr txBox="1"/>
          <p:nvPr/>
        </p:nvSpPr>
        <p:spPr>
          <a:xfrm>
            <a:off x="666061" y="686292"/>
            <a:ext cx="5192972" cy="954107"/>
          </a:xfrm>
          <a:prstGeom prst="rect">
            <a:avLst/>
          </a:prstGeom>
          <a:noFill/>
        </p:spPr>
        <p:txBody>
          <a:bodyPr wrap="square" rtlCol="0">
            <a:spAutoFit/>
          </a:bodyPr>
          <a:lstStyle/>
          <a:p>
            <a:r>
              <a:rPr lang="en-GB" sz="2800" b="1" dirty="0"/>
              <a:t>Following </a:t>
            </a:r>
            <a:r>
              <a:rPr lang="en-GB" sz="2800" b="1" dirty="0" err="1"/>
              <a:t>Matlab</a:t>
            </a:r>
            <a:r>
              <a:rPr lang="en-GB" sz="2800" b="1" dirty="0"/>
              <a:t> code was used for simulating the EPR spectra</a:t>
            </a:r>
          </a:p>
        </p:txBody>
      </p:sp>
      <p:sp>
        <p:nvSpPr>
          <p:cNvPr id="7" name="Metin kutusu 6"/>
          <p:cNvSpPr txBox="1"/>
          <p:nvPr/>
        </p:nvSpPr>
        <p:spPr>
          <a:xfrm>
            <a:off x="7000869" y="697988"/>
            <a:ext cx="5009161" cy="954107"/>
          </a:xfrm>
          <a:prstGeom prst="rect">
            <a:avLst/>
          </a:prstGeom>
          <a:noFill/>
        </p:spPr>
        <p:txBody>
          <a:bodyPr wrap="square" rtlCol="0">
            <a:spAutoFit/>
          </a:bodyPr>
          <a:lstStyle/>
          <a:p>
            <a:r>
              <a:rPr lang="tr-TR" sz="2800" b="1" dirty="0" err="1"/>
              <a:t>The</a:t>
            </a:r>
            <a:r>
              <a:rPr lang="tr-TR" sz="2800" b="1" dirty="0"/>
              <a:t> </a:t>
            </a:r>
            <a:r>
              <a:rPr lang="tr-TR" sz="2800" b="1" dirty="0" err="1"/>
              <a:t>Experimental</a:t>
            </a:r>
            <a:r>
              <a:rPr lang="tr-TR" sz="2800" b="1" dirty="0"/>
              <a:t> </a:t>
            </a:r>
            <a:r>
              <a:rPr lang="tr-TR" sz="2800" b="1" dirty="0" err="1"/>
              <a:t>and</a:t>
            </a:r>
            <a:r>
              <a:rPr lang="tr-TR" sz="2800" b="1" dirty="0"/>
              <a:t> </a:t>
            </a:r>
            <a:r>
              <a:rPr lang="tr-TR" sz="2800" b="1" dirty="0" err="1"/>
              <a:t>Simulated</a:t>
            </a:r>
            <a:r>
              <a:rPr lang="tr-TR" sz="2800" b="1" dirty="0"/>
              <a:t> EPR </a:t>
            </a:r>
            <a:r>
              <a:rPr lang="tr-TR" sz="2800" b="1" dirty="0" err="1"/>
              <a:t>Spectra</a:t>
            </a:r>
            <a:r>
              <a:rPr lang="tr-TR" sz="2800" b="1" dirty="0"/>
              <a:t> of </a:t>
            </a:r>
            <a:r>
              <a:rPr lang="tr-TR" sz="2800" b="1" dirty="0" err="1"/>
              <a:t>ZnO</a:t>
            </a:r>
            <a:r>
              <a:rPr lang="tr-TR" sz="2800" b="1" dirty="0"/>
              <a:t> in MATLAB</a:t>
            </a:r>
            <a:endParaRPr lang="en-GB" sz="2800" b="1" dirty="0"/>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2056" y="1665025"/>
            <a:ext cx="4738374" cy="4439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Düz Bağlayıcı 15"/>
          <p:cNvCxnSpPr/>
          <p:nvPr/>
        </p:nvCxnSpPr>
        <p:spPr>
          <a:xfrm flipV="1">
            <a:off x="10452347" y="2872829"/>
            <a:ext cx="165504" cy="338"/>
          </a:xfrm>
          <a:prstGeom prst="line">
            <a:avLst/>
          </a:prstGeom>
          <a:ln w="28575" cap="rnd">
            <a:solidFill>
              <a:schemeClr val="accent1">
                <a:alpha val="98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a:xfrm>
            <a:off x="10451405" y="3326330"/>
            <a:ext cx="165504" cy="0"/>
          </a:xfrm>
          <a:prstGeom prst="line">
            <a:avLst/>
          </a:prstGeom>
          <a:ln w="28575" cap="rnd">
            <a:solidFill>
              <a:srgbClr val="FF0000">
                <a:alpha val="98000"/>
              </a:srgbClr>
            </a:solidFill>
          </a:ln>
        </p:spPr>
        <p:style>
          <a:lnRef idx="1">
            <a:schemeClr val="accent1"/>
          </a:lnRef>
          <a:fillRef idx="0">
            <a:schemeClr val="accent1"/>
          </a:fillRef>
          <a:effectRef idx="0">
            <a:schemeClr val="accent1"/>
          </a:effectRef>
          <a:fontRef idx="minor">
            <a:schemeClr val="tx1"/>
          </a:fontRef>
        </p:style>
      </p:cxnSp>
      <p:sp>
        <p:nvSpPr>
          <p:cNvPr id="18" name="Metin kutusu 17"/>
          <p:cNvSpPr txBox="1"/>
          <p:nvPr/>
        </p:nvSpPr>
        <p:spPr>
          <a:xfrm>
            <a:off x="10616909" y="3141664"/>
            <a:ext cx="617669" cy="369332"/>
          </a:xfrm>
          <a:prstGeom prst="rect">
            <a:avLst/>
          </a:prstGeom>
          <a:noFill/>
        </p:spPr>
        <p:txBody>
          <a:bodyPr wrap="square" rtlCol="0">
            <a:spAutoFit/>
          </a:bodyPr>
          <a:lstStyle/>
          <a:p>
            <a:r>
              <a:rPr lang="tr-TR" dirty="0"/>
              <a:t>SIM</a:t>
            </a:r>
            <a:endParaRPr lang="en-GB" dirty="0"/>
          </a:p>
        </p:txBody>
      </p:sp>
      <p:sp>
        <p:nvSpPr>
          <p:cNvPr id="19" name="Metin kutusu 18"/>
          <p:cNvSpPr txBox="1"/>
          <p:nvPr/>
        </p:nvSpPr>
        <p:spPr>
          <a:xfrm>
            <a:off x="10616909" y="2688163"/>
            <a:ext cx="630959" cy="369332"/>
          </a:xfrm>
          <a:prstGeom prst="rect">
            <a:avLst/>
          </a:prstGeom>
          <a:noFill/>
        </p:spPr>
        <p:txBody>
          <a:bodyPr wrap="square" rtlCol="0">
            <a:spAutoFit/>
          </a:bodyPr>
          <a:lstStyle/>
          <a:p>
            <a:r>
              <a:rPr lang="tr-TR" dirty="0"/>
              <a:t>EXP</a:t>
            </a:r>
            <a:endParaRPr lang="en-GB" dirty="0"/>
          </a:p>
        </p:txBody>
      </p:sp>
    </p:spTree>
    <p:extLst>
      <p:ext uri="{BB962C8B-B14F-4D97-AF65-F5344CB8AC3E}">
        <p14:creationId xmlns:p14="http://schemas.microsoft.com/office/powerpoint/2010/main" val="188320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ZnO</a:t>
            </a:r>
            <a:r>
              <a:rPr lang="en-US" dirty="0">
                <a:latin typeface="Times New Roman" panose="02020603050405020304" pitchFamily="18" charset="0"/>
                <a:cs typeface="Times New Roman" panose="02020603050405020304" pitchFamily="18" charset="0"/>
              </a:rPr>
              <a:t> applications</a:t>
            </a:r>
          </a:p>
        </p:txBody>
      </p:sp>
      <p:sp>
        <p:nvSpPr>
          <p:cNvPr id="3" name="Content Placeholder 2"/>
          <p:cNvSpPr>
            <a:spLocks noGrp="1"/>
          </p:cNvSpPr>
          <p:nvPr>
            <p:ph idx="1"/>
          </p:nvPr>
        </p:nvSpPr>
        <p:spPr/>
        <p:txBody>
          <a:bodyPr/>
          <a:lstStyle/>
          <a:p>
            <a:pPr marL="0" indent="0">
              <a:buNone/>
            </a:pPr>
            <a:r>
              <a:rPr lang="en-US" dirty="0"/>
              <a:t>- </a:t>
            </a:r>
            <a:r>
              <a:rPr lang="en-GB" dirty="0"/>
              <a:t>Luminescent properties</a:t>
            </a:r>
          </a:p>
          <a:p>
            <a:pPr>
              <a:buFontTx/>
              <a:buChar char="-"/>
            </a:pPr>
            <a:r>
              <a:rPr lang="en-GB" dirty="0"/>
              <a:t>Low-cost</a:t>
            </a:r>
          </a:p>
          <a:p>
            <a:pPr>
              <a:buFontTx/>
              <a:buChar char="-"/>
            </a:pPr>
            <a:r>
              <a:rPr lang="en-GB" dirty="0"/>
              <a:t>Low-toxicity</a:t>
            </a:r>
          </a:p>
          <a:p>
            <a:pPr>
              <a:buFontTx/>
              <a:buChar char="-"/>
            </a:pPr>
            <a:r>
              <a:rPr lang="en-GB" dirty="0"/>
              <a:t>Biocompatibility</a:t>
            </a:r>
          </a:p>
          <a:p>
            <a:pPr>
              <a:buFontTx/>
              <a:buChar char="-"/>
            </a:pPr>
            <a:r>
              <a:rPr lang="en-GB" dirty="0"/>
              <a:t>High Catalytic Efficiency</a:t>
            </a:r>
          </a:p>
          <a:p>
            <a:pPr>
              <a:buFontTx/>
              <a:buChar char="-"/>
            </a:pPr>
            <a:r>
              <a:rPr lang="en-GB" dirty="0"/>
              <a:t>Strong Adsorption Capability</a:t>
            </a:r>
          </a:p>
          <a:p>
            <a:pPr>
              <a:buFontTx/>
              <a:buChar char="-"/>
            </a:pPr>
            <a:r>
              <a:rPr lang="en-GB" dirty="0"/>
              <a:t>High Isoelectric Point</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4206" y="5324980"/>
            <a:ext cx="1509594" cy="1186788"/>
          </a:xfrm>
          <a:prstGeom prst="rect">
            <a:avLst/>
          </a:prstGeom>
        </p:spPr>
      </p:pic>
      <p:pic>
        <p:nvPicPr>
          <p:cNvPr id="5" name="Рисунок 4"/>
          <p:cNvPicPr>
            <a:picLocks noChangeAspect="1"/>
          </p:cNvPicPr>
          <p:nvPr/>
        </p:nvPicPr>
        <p:blipFill rotWithShape="1">
          <a:blip r:embed="rId4">
            <a:extLst>
              <a:ext uri="{28A0092B-C50C-407E-A947-70E740481C1C}">
                <a14:useLocalDpi xmlns:a14="http://schemas.microsoft.com/office/drawing/2010/main" val="0"/>
              </a:ext>
            </a:extLst>
          </a:blip>
          <a:srcRect l="2919" t="4125" r="2824" b="4381"/>
          <a:stretch/>
        </p:blipFill>
        <p:spPr>
          <a:xfrm>
            <a:off x="6053288" y="1615859"/>
            <a:ext cx="4545715" cy="3532340"/>
          </a:xfrm>
          <a:prstGeom prst="rect">
            <a:avLst/>
          </a:prstGeom>
        </p:spPr>
      </p:pic>
    </p:spTree>
    <p:extLst>
      <p:ext uri="{BB962C8B-B14F-4D97-AF65-F5344CB8AC3E}">
        <p14:creationId xmlns:p14="http://schemas.microsoft.com/office/powerpoint/2010/main" val="334551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Schematic representation all the application of </a:t>
            </a:r>
            <a:r>
              <a:rPr lang="en-US" sz="2400" dirty="0" err="1">
                <a:latin typeface="Times New Roman" pitchFamily="18" charset="0"/>
                <a:cs typeface="Times New Roman" pitchFamily="18" charset="0"/>
              </a:rPr>
              <a:t>ZnO</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4206" y="5324980"/>
            <a:ext cx="1509594" cy="1186788"/>
          </a:xfrm>
          <a:prstGeom prst="rect">
            <a:avLst/>
          </a:prstGeom>
        </p:spPr>
      </p:pic>
      <p:pic>
        <p:nvPicPr>
          <p:cNvPr id="7" name="Рисунок 6"/>
          <p:cNvPicPr>
            <a:picLocks noChangeAspect="1"/>
          </p:cNvPicPr>
          <p:nvPr/>
        </p:nvPicPr>
        <p:blipFill rotWithShape="1">
          <a:blip r:embed="rId4">
            <a:extLst>
              <a:ext uri="{28A0092B-C50C-407E-A947-70E740481C1C}">
                <a14:useLocalDpi xmlns:a14="http://schemas.microsoft.com/office/drawing/2010/main" val="0"/>
              </a:ext>
            </a:extLst>
          </a:blip>
          <a:srcRect l="26650" t="28544" r="23288" b="26269"/>
          <a:stretch/>
        </p:blipFill>
        <p:spPr>
          <a:xfrm>
            <a:off x="486567" y="1522621"/>
            <a:ext cx="6494593" cy="3295764"/>
          </a:xfrm>
          <a:prstGeom prst="rect">
            <a:avLst/>
          </a:prstGeom>
        </p:spPr>
      </p:pic>
      <p:sp>
        <p:nvSpPr>
          <p:cNvPr id="8" name="TextBox 7"/>
          <p:cNvSpPr txBox="1"/>
          <p:nvPr/>
        </p:nvSpPr>
        <p:spPr>
          <a:xfrm>
            <a:off x="7197979" y="1404391"/>
            <a:ext cx="4258849" cy="3785652"/>
          </a:xfrm>
          <a:prstGeom prst="rect">
            <a:avLst/>
          </a:prstGeom>
          <a:noFill/>
        </p:spPr>
        <p:txBody>
          <a:bodyPr wrap="square" rtlCol="0">
            <a:spAutoFit/>
          </a:bodyPr>
          <a:lstStyle/>
          <a:p>
            <a:pPr algn="just"/>
            <a:r>
              <a:rPr lang="en-GB" sz="2000" b="1" dirty="0">
                <a:latin typeface="Times New Roman" pitchFamily="18" charset="0"/>
                <a:cs typeface="Times New Roman" pitchFamily="18" charset="0"/>
              </a:rPr>
              <a:t>Rubber Industry</a:t>
            </a:r>
            <a:endParaRPr lang="en-US" sz="2000" b="1" dirty="0">
              <a:latin typeface="Times New Roman" pitchFamily="18" charset="0"/>
              <a:cs typeface="Times New Roman" pitchFamily="18" charset="0"/>
            </a:endParaRPr>
          </a:p>
          <a:p>
            <a:pPr marL="285750" indent="-285750" algn="just">
              <a:buFont typeface="Arial" pitchFamily="34" charset="0"/>
              <a:buChar char="•"/>
            </a:pPr>
            <a:r>
              <a:rPr lang="en-US" sz="2000" dirty="0">
                <a:latin typeface="Times New Roman" pitchFamily="18" charset="0"/>
                <a:cs typeface="Times New Roman" pitchFamily="18" charset="0"/>
              </a:rPr>
              <a:t>Global production of zinc oxide amounts to about 105 tons per year</a:t>
            </a:r>
          </a:p>
          <a:p>
            <a:pPr marL="285750" indent="-285750" algn="just">
              <a:buFont typeface="Arial" pitchFamily="34" charset="0"/>
              <a:buChar char="•"/>
            </a:pPr>
            <a:endParaRPr lang="en-US" sz="2000" dirty="0">
              <a:latin typeface="Times New Roman" pitchFamily="18" charset="0"/>
              <a:cs typeface="Times New Roman" pitchFamily="18" charset="0"/>
            </a:endParaRPr>
          </a:p>
          <a:p>
            <a:pPr marL="285750" indent="-285750" algn="just">
              <a:buFont typeface="Arial" pitchFamily="34" charset="0"/>
              <a:buChar char="•"/>
            </a:pPr>
            <a:r>
              <a:rPr lang="en-US" sz="2000" dirty="0">
                <a:latin typeface="Times New Roman" pitchFamily="18" charset="0"/>
                <a:cs typeface="Times New Roman" pitchFamily="18" charset="0"/>
              </a:rPr>
              <a:t>The thermal conductivity of typical pure silicone rubber is relatively low; however, it can be improved by adding certain thermal conductivity fillers, including metal powders, metal oxides and inorganic particles.</a:t>
            </a:r>
          </a:p>
          <a:p>
            <a:pPr marL="285750" indent="-285750" algn="just">
              <a:buFont typeface="Arial" pitchFamily="34" charset="0"/>
              <a:buChar char="•"/>
            </a:pPr>
            <a:endParaRPr lang="en-US" sz="2000" dirty="0">
              <a:latin typeface="Times New Roman" pitchFamily="18" charset="0"/>
              <a:cs typeface="Times New Roman" pitchFamily="18" charset="0"/>
            </a:endParaRPr>
          </a:p>
          <a:p>
            <a:pPr marL="285750" indent="-285750" algn="just">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36820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18" y="275574"/>
            <a:ext cx="10515600" cy="1127342"/>
          </a:xfrm>
        </p:spPr>
        <p:txBody>
          <a:bodyPr>
            <a:normAutofit/>
          </a:bodyPr>
          <a:lstStyle/>
          <a:p>
            <a:pPr marL="342900" indent="-342900">
              <a:buFont typeface="Arial" pitchFamily="34" charset="0"/>
              <a:buChar char="•"/>
            </a:pPr>
            <a:r>
              <a:rPr lang="en-US" sz="2000" b="1" dirty="0">
                <a:latin typeface="Times New Roman" panose="02020603050405020304" pitchFamily="18" charset="0"/>
                <a:cs typeface="Times New Roman" panose="02020603050405020304" pitchFamily="18" charset="0"/>
              </a:rPr>
              <a:t>Textile industry</a:t>
            </a:r>
            <a:r>
              <a:rPr lang="en-US" sz="2000" dirty="0">
                <a:latin typeface="Times New Roman" pitchFamily="18" charset="0"/>
                <a:cs typeface="Times New Roman" panose="02020603050405020304" pitchFamily="18" charset="0"/>
              </a:rPr>
              <a:t>: offers a vast potential for the commercialization of </a:t>
            </a:r>
            <a:r>
              <a:rPr lang="en-US" sz="2000" dirty="0" err="1">
                <a:latin typeface="Times New Roman" pitchFamily="18" charset="0"/>
                <a:cs typeface="Times New Roman" pitchFamily="18" charset="0"/>
              </a:rPr>
              <a:t>nanotechnological</a:t>
            </a:r>
            <a:r>
              <a:rPr lang="en-US" sz="2000" dirty="0">
                <a:latin typeface="Times New Roman" pitchFamily="18" charset="0"/>
                <a:cs typeface="Times New Roman" pitchFamily="18" charset="0"/>
              </a:rPr>
              <a:t> products. In particular, </a:t>
            </a:r>
            <a:r>
              <a:rPr lang="en-US" sz="2000" u="sng" dirty="0">
                <a:latin typeface="Times New Roman" pitchFamily="18" charset="0"/>
                <a:cs typeface="Times New Roman" pitchFamily="18" charset="0"/>
              </a:rPr>
              <a:t>water repellent </a:t>
            </a:r>
            <a:r>
              <a:rPr lang="en-US" sz="2000" dirty="0">
                <a:latin typeface="Times New Roman" pitchFamily="18" charset="0"/>
                <a:cs typeface="Times New Roman" pitchFamily="18" charset="0"/>
              </a:rPr>
              <a:t>and </a:t>
            </a:r>
            <a:r>
              <a:rPr lang="en-US" sz="2000" u="sng" dirty="0">
                <a:latin typeface="Times New Roman" pitchFamily="18" charset="0"/>
                <a:cs typeface="Times New Roman" pitchFamily="18" charset="0"/>
              </a:rPr>
              <a:t>self-cleaning textiles.</a:t>
            </a:r>
            <a:br>
              <a:rPr lang="en-US" sz="2000" u="sng" dirty="0">
                <a:latin typeface="Times New Roman" pitchFamily="18" charset="0"/>
                <a:cs typeface="Times New Roman"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5004"/>
            <a:ext cx="10515600" cy="4351338"/>
          </a:xfrm>
        </p:spPr>
        <p:txBody>
          <a:bodyPr/>
          <a:lstStyle/>
          <a:p>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10" y="5822700"/>
            <a:ext cx="1489363" cy="8154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3555" y="5530992"/>
            <a:ext cx="1509594" cy="1186788"/>
          </a:xfrm>
          <a:prstGeom prst="rect">
            <a:avLst/>
          </a:prstGeom>
        </p:spPr>
      </p:pic>
      <p:sp>
        <p:nvSpPr>
          <p:cNvPr id="5" name="TextBox 4"/>
          <p:cNvSpPr txBox="1"/>
          <p:nvPr/>
        </p:nvSpPr>
        <p:spPr>
          <a:xfrm>
            <a:off x="726509" y="1240077"/>
            <a:ext cx="10534389" cy="4708981"/>
          </a:xfrm>
          <a:prstGeom prst="rect">
            <a:avLst/>
          </a:prstGeom>
          <a:noFill/>
        </p:spPr>
        <p:txBody>
          <a:bodyPr wrap="square" rtlCol="0">
            <a:spAutoFit/>
          </a:bodyPr>
          <a:lstStyle/>
          <a:p>
            <a:pPr marL="285750" indent="-285750" algn="just">
              <a:buFont typeface="Arial" pitchFamily="34" charset="0"/>
              <a:buChar char="•"/>
            </a:pPr>
            <a:r>
              <a:rPr lang="en-US" sz="2000" b="1" dirty="0">
                <a:latin typeface="Times New Roman" pitchFamily="18" charset="0"/>
                <a:cs typeface="Times New Roman" pitchFamily="18" charset="0"/>
              </a:rPr>
              <a:t>The Pharmaceutical and Cosmetic Industries: </a:t>
            </a:r>
            <a:r>
              <a:rPr lang="en-US" sz="2000" dirty="0">
                <a:latin typeface="Times New Roman" pitchFamily="18" charset="0"/>
                <a:cs typeface="Times New Roman" pitchFamily="18" charset="0"/>
              </a:rPr>
              <a:t>Due to its antibacterial, disinfecting and drying properties </a:t>
            </a:r>
            <a:r>
              <a:rPr lang="en-US" sz="2000" dirty="0" err="1">
                <a:latin typeface="Times New Roman" pitchFamily="18" charset="0"/>
                <a:cs typeface="Times New Roman" pitchFamily="18" charset="0"/>
              </a:rPr>
              <a:t>ZnO</a:t>
            </a:r>
            <a:r>
              <a:rPr lang="en-US" sz="2000" dirty="0">
                <a:latin typeface="Times New Roman" pitchFamily="18" charset="0"/>
                <a:cs typeface="Times New Roman" pitchFamily="18" charset="0"/>
              </a:rPr>
              <a:t> is widely used in the production medicines for instance,  for epilepsy, and later for diarrhea.</a:t>
            </a:r>
          </a:p>
          <a:p>
            <a:pPr marL="285750" indent="-285750" algn="just">
              <a:buFont typeface="Arial" pitchFamily="34" charset="0"/>
              <a:buChar char="•"/>
            </a:pPr>
            <a:endParaRPr lang="ru-RU" sz="2000" dirty="0">
              <a:latin typeface="Times New Roman" pitchFamily="18" charset="0"/>
              <a:cs typeface="Times New Roman" pitchFamily="18" charset="0"/>
            </a:endParaRPr>
          </a:p>
          <a:p>
            <a:pPr marL="285750" indent="-285750" algn="just">
              <a:buFont typeface="Arial" pitchFamily="34" charset="0"/>
              <a:buChar char="•"/>
            </a:pPr>
            <a:r>
              <a:rPr lang="en-US" sz="2000" b="1" dirty="0">
                <a:latin typeface="Times New Roman" pitchFamily="18" charset="0"/>
                <a:cs typeface="Times New Roman" pitchFamily="18" charset="0"/>
              </a:rPr>
              <a:t> The Electronics and Electro-technology Industries: </a:t>
            </a:r>
            <a:r>
              <a:rPr lang="en-US" sz="2000" dirty="0" err="1">
                <a:latin typeface="Times New Roman" pitchFamily="18" charset="0"/>
                <a:cs typeface="Times New Roman" pitchFamily="18" charset="0"/>
              </a:rPr>
              <a:t>ZnO</a:t>
            </a:r>
            <a:r>
              <a:rPr lang="en-US" sz="2000" dirty="0">
                <a:latin typeface="Times New Roman" pitchFamily="18" charset="0"/>
                <a:cs typeface="Times New Roman" pitchFamily="18" charset="0"/>
              </a:rPr>
              <a:t> also exhibits the phenomenon of luminescence (chiefly photoluminescence—emission of light under exposure to electromagnetic radiation). </a:t>
            </a:r>
            <a:r>
              <a:rPr lang="en-US" sz="2000" dirty="0" err="1">
                <a:latin typeface="Times New Roman" pitchFamily="18" charset="0"/>
                <a:cs typeface="Times New Roman" pitchFamily="18" charset="0"/>
              </a:rPr>
              <a:t>Zno</a:t>
            </a:r>
            <a:r>
              <a:rPr lang="en-US" sz="2000" dirty="0">
                <a:latin typeface="Times New Roman" pitchFamily="18" charset="0"/>
                <a:cs typeface="Times New Roman" pitchFamily="18" charset="0"/>
              </a:rPr>
              <a:t> is more resistant to UV rays, and also has higher electrical conductivity</a:t>
            </a:r>
          </a:p>
          <a:p>
            <a:pPr marL="285750" indent="-285750" algn="just">
              <a:buFont typeface="Arial" pitchFamily="34" charset="0"/>
              <a:buChar char="•"/>
            </a:pPr>
            <a:endParaRPr lang="en-US" sz="2000" b="1" dirty="0">
              <a:latin typeface="Times New Roman" pitchFamily="18" charset="0"/>
              <a:cs typeface="Times New Roman" pitchFamily="18" charset="0"/>
            </a:endParaRPr>
          </a:p>
          <a:p>
            <a:pPr marL="285750" indent="-285750" algn="just">
              <a:buFont typeface="Arial" pitchFamily="34" charset="0"/>
              <a:buChar char="•"/>
            </a:pPr>
            <a:r>
              <a:rPr lang="en-GB" sz="2000" b="1" dirty="0">
                <a:latin typeface="Times New Roman" pitchFamily="18" charset="0"/>
                <a:cs typeface="Times New Roman" pitchFamily="18" charset="0"/>
              </a:rPr>
              <a:t>Photo-catalysis: </a:t>
            </a:r>
            <a:r>
              <a:rPr lang="en-US" sz="2000" dirty="0">
                <a:latin typeface="Times New Roman" pitchFamily="18" charset="0"/>
                <a:cs typeface="Times New Roman" pitchFamily="18" charset="0"/>
              </a:rPr>
              <a:t>The most commonly used catalysts are TiO2 and </a:t>
            </a:r>
            <a:r>
              <a:rPr lang="en-US" sz="2000" dirty="0" err="1">
                <a:latin typeface="Times New Roman" pitchFamily="18" charset="0"/>
                <a:cs typeface="Times New Roman" pitchFamily="18" charset="0"/>
              </a:rPr>
              <a:t>ZnO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ZnO</a:t>
            </a:r>
            <a:r>
              <a:rPr lang="en-US" sz="2000" dirty="0">
                <a:latin typeface="Times New Roman" pitchFamily="18" charset="0"/>
                <a:cs typeface="Times New Roman" pitchFamily="18" charset="0"/>
              </a:rPr>
              <a:t> provides similar or superior activity to that of TiO2, but is less stable and less sensitive to photo corrosion</a:t>
            </a:r>
          </a:p>
          <a:p>
            <a:pPr marL="285750" indent="-285750" algn="just">
              <a:buFont typeface="Arial" pitchFamily="34" charset="0"/>
              <a:buChar char="•"/>
            </a:pPr>
            <a:endParaRPr lang="en-US" sz="2000" b="1" dirty="0">
              <a:latin typeface="Times New Roman" pitchFamily="18" charset="0"/>
              <a:cs typeface="Times New Roman" pitchFamily="18" charset="0"/>
            </a:endParaRPr>
          </a:p>
          <a:p>
            <a:pPr marL="285750" indent="-285750" algn="just">
              <a:buFont typeface="Arial" pitchFamily="34" charset="0"/>
              <a:buChar char="•"/>
            </a:pPr>
            <a:r>
              <a:rPr lang="en-GB" sz="2000" b="1" dirty="0">
                <a:latin typeface="Times New Roman" pitchFamily="18" charset="0"/>
                <a:cs typeface="Times New Roman" pitchFamily="18" charset="0"/>
              </a:rPr>
              <a:t>Miscellaneous Applications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The addition of zinc oxide improves the process time and the resistance of concrete to the action of water. the addition of </a:t>
            </a:r>
            <a:r>
              <a:rPr lang="en-US" sz="2000" dirty="0" err="1">
                <a:latin typeface="Times New Roman" pitchFamily="18" charset="0"/>
                <a:cs typeface="Times New Roman" pitchFamily="18" charset="0"/>
              </a:rPr>
              <a:t>ZnO</a:t>
            </a:r>
            <a:r>
              <a:rPr lang="en-US" sz="2000" dirty="0">
                <a:latin typeface="Times New Roman" pitchFamily="18" charset="0"/>
                <a:cs typeface="Times New Roman" pitchFamily="18" charset="0"/>
              </a:rPr>
              <a:t> to Portland cement slows down hardening and quenching (it reduces the gradual evolution of heat), and also improves the whiteness and final strength of the cement.</a:t>
            </a:r>
            <a:endParaRPr lang="ru-RU"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82165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tr-TR">
                <a:latin typeface="Times New Roman"/>
                <a:ea typeface="Times New Roman"/>
                <a:cs typeface="Times New Roman"/>
                <a:sym typeface="Times New Roman"/>
              </a:rPr>
              <a:t>Why ZnO is so important?</a:t>
            </a:r>
            <a:endParaRPr>
              <a:latin typeface="Times New Roman"/>
              <a:ea typeface="Times New Roman"/>
              <a:cs typeface="Times New Roman"/>
              <a:sym typeface="Times New Roman"/>
            </a:endParaRPr>
          </a:p>
        </p:txBody>
      </p:sp>
      <p:sp>
        <p:nvSpPr>
          <p:cNvPr id="93" name="Google Shape;93;p2"/>
          <p:cNvSpPr txBox="1">
            <a:spLocks noGrp="1"/>
          </p:cNvSpPr>
          <p:nvPr>
            <p:ph type="body" idx="1"/>
          </p:nvPr>
        </p:nvSpPr>
        <p:spPr>
          <a:xfrm>
            <a:off x="838201" y="1825625"/>
            <a:ext cx="3787588" cy="3499355"/>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1700"/>
              <a:buChar char="•"/>
            </a:pPr>
            <a:r>
              <a:rPr lang="tr-TR" sz="1700" dirty="0" err="1">
                <a:latin typeface="Times New Roman"/>
                <a:ea typeface="Times New Roman"/>
                <a:cs typeface="Times New Roman"/>
                <a:sym typeface="Times New Roman"/>
              </a:rPr>
              <a:t>Future</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material</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instead</a:t>
            </a:r>
            <a:r>
              <a:rPr lang="tr-TR" sz="1700" dirty="0">
                <a:latin typeface="Times New Roman"/>
                <a:ea typeface="Times New Roman"/>
                <a:cs typeface="Times New Roman"/>
                <a:sym typeface="Times New Roman"/>
              </a:rPr>
              <a:t> of </a:t>
            </a:r>
            <a:r>
              <a:rPr lang="tr-TR" sz="1700" dirty="0" err="1">
                <a:latin typeface="Times New Roman"/>
                <a:ea typeface="Times New Roman"/>
                <a:cs typeface="Times New Roman"/>
                <a:sym typeface="Times New Roman"/>
              </a:rPr>
              <a:t>silicon</a:t>
            </a:r>
            <a:endParaRPr sz="1700" dirty="0">
              <a:latin typeface="Times New Roman"/>
              <a:ea typeface="Times New Roman"/>
              <a:cs typeface="Times New Roman"/>
              <a:sym typeface="Times New Roman"/>
            </a:endParaRPr>
          </a:p>
          <a:p>
            <a:pPr marL="228600" lvl="0" indent="-228600" algn="l" rtl="0">
              <a:lnSpc>
                <a:spcPct val="70000"/>
              </a:lnSpc>
              <a:spcBef>
                <a:spcPts val="1000"/>
              </a:spcBef>
              <a:spcAft>
                <a:spcPts val="0"/>
              </a:spcAft>
              <a:buClr>
                <a:schemeClr val="dk1"/>
              </a:buClr>
              <a:buSzPts val="1700"/>
              <a:buChar char="•"/>
            </a:pPr>
            <a:r>
              <a:rPr lang="tr-TR" sz="1700" dirty="0" err="1">
                <a:latin typeface="Times New Roman"/>
                <a:ea typeface="Times New Roman"/>
                <a:cs typeface="Times New Roman"/>
                <a:sym typeface="Times New Roman"/>
              </a:rPr>
              <a:t>ZnO</a:t>
            </a:r>
            <a:r>
              <a:rPr lang="tr-TR" sz="1700" dirty="0">
                <a:latin typeface="Times New Roman"/>
                <a:ea typeface="Times New Roman"/>
                <a:cs typeface="Times New Roman"/>
                <a:sym typeface="Times New Roman"/>
              </a:rPr>
              <a:t> is n -</a:t>
            </a:r>
            <a:r>
              <a:rPr lang="tr-TR" sz="1700" dirty="0" err="1">
                <a:latin typeface="Times New Roman"/>
                <a:ea typeface="Times New Roman"/>
                <a:cs typeface="Times New Roman"/>
                <a:sym typeface="Times New Roman"/>
              </a:rPr>
              <a:t>type</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semiconductor</a:t>
            </a:r>
            <a:endParaRPr sz="1700" dirty="0">
              <a:latin typeface="Times New Roman"/>
              <a:ea typeface="Times New Roman"/>
              <a:cs typeface="Times New Roman"/>
              <a:sym typeface="Times New Roman"/>
            </a:endParaRPr>
          </a:p>
          <a:p>
            <a:pPr marL="228600" lvl="0" indent="-228600" algn="l" rtl="0">
              <a:lnSpc>
                <a:spcPct val="70000"/>
              </a:lnSpc>
              <a:spcBef>
                <a:spcPts val="1000"/>
              </a:spcBef>
              <a:spcAft>
                <a:spcPts val="0"/>
              </a:spcAft>
              <a:buClr>
                <a:schemeClr val="dk1"/>
              </a:buClr>
              <a:buSzPts val="1700"/>
              <a:buChar char="•"/>
            </a:pPr>
            <a:r>
              <a:rPr lang="tr-TR" sz="1700" dirty="0">
                <a:latin typeface="Times New Roman"/>
                <a:ea typeface="Times New Roman"/>
                <a:cs typeface="Times New Roman"/>
                <a:sym typeface="Times New Roman"/>
              </a:rPr>
              <a:t> Direct </a:t>
            </a:r>
            <a:r>
              <a:rPr lang="tr-TR" sz="1700" dirty="0" err="1">
                <a:latin typeface="Times New Roman"/>
                <a:ea typeface="Times New Roman"/>
                <a:cs typeface="Times New Roman"/>
                <a:sym typeface="Times New Roman"/>
              </a:rPr>
              <a:t>and</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wide</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bandgap</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semiconductor</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material</a:t>
            </a:r>
            <a:endParaRPr sz="1700" dirty="0">
              <a:latin typeface="Times New Roman"/>
              <a:ea typeface="Times New Roman"/>
              <a:cs typeface="Times New Roman"/>
              <a:sym typeface="Times New Roman"/>
            </a:endParaRPr>
          </a:p>
          <a:p>
            <a:pPr marL="228600" lvl="0" indent="-228600" algn="l" rtl="0">
              <a:lnSpc>
                <a:spcPct val="70000"/>
              </a:lnSpc>
              <a:spcBef>
                <a:spcPts val="1000"/>
              </a:spcBef>
              <a:spcAft>
                <a:spcPts val="0"/>
              </a:spcAft>
              <a:buClr>
                <a:schemeClr val="dk1"/>
              </a:buClr>
              <a:buSzPts val="1700"/>
              <a:buChar char="•"/>
            </a:pPr>
            <a:r>
              <a:rPr lang="tr-TR" sz="1700" dirty="0" err="1">
                <a:solidFill>
                  <a:schemeClr val="tx1"/>
                </a:solidFill>
                <a:latin typeface="Times New Roman"/>
                <a:ea typeface="Times New Roman"/>
                <a:cs typeface="Times New Roman"/>
                <a:sym typeface="Times New Roman"/>
              </a:rPr>
              <a:t>The</a:t>
            </a:r>
            <a:r>
              <a:rPr lang="tr-TR" sz="1700" dirty="0">
                <a:solidFill>
                  <a:schemeClr val="tx1"/>
                </a:solidFill>
                <a:latin typeface="Times New Roman"/>
                <a:ea typeface="Times New Roman"/>
                <a:cs typeface="Times New Roman"/>
                <a:sym typeface="Times New Roman"/>
              </a:rPr>
              <a:t> </a:t>
            </a:r>
            <a:r>
              <a:rPr lang="tr-TR" sz="1700" dirty="0" err="1">
                <a:solidFill>
                  <a:schemeClr val="tx1"/>
                </a:solidFill>
                <a:latin typeface="Times New Roman"/>
                <a:ea typeface="Times New Roman"/>
                <a:cs typeface="Times New Roman"/>
                <a:sym typeface="Times New Roman"/>
              </a:rPr>
              <a:t>fabrication</a:t>
            </a:r>
            <a:r>
              <a:rPr lang="tr-TR" sz="1700" dirty="0">
                <a:solidFill>
                  <a:schemeClr val="tx1"/>
                </a:solidFill>
                <a:latin typeface="Times New Roman"/>
                <a:ea typeface="Times New Roman"/>
                <a:cs typeface="Times New Roman"/>
                <a:sym typeface="Times New Roman"/>
              </a:rPr>
              <a:t> of </a:t>
            </a:r>
            <a:r>
              <a:rPr lang="tr-TR" sz="1700" dirty="0" err="1">
                <a:solidFill>
                  <a:schemeClr val="tx1"/>
                </a:solidFill>
                <a:latin typeface="Times New Roman"/>
                <a:ea typeface="Times New Roman"/>
                <a:cs typeface="Times New Roman"/>
                <a:sym typeface="Times New Roman"/>
              </a:rPr>
              <a:t>high</a:t>
            </a:r>
            <a:r>
              <a:rPr lang="tr-TR" sz="1700" dirty="0">
                <a:solidFill>
                  <a:schemeClr val="tx1"/>
                </a:solidFill>
                <a:latin typeface="Times New Roman"/>
                <a:ea typeface="Times New Roman"/>
                <a:cs typeface="Times New Roman"/>
                <a:sym typeface="Times New Roman"/>
              </a:rPr>
              <a:t> </a:t>
            </a:r>
            <a:r>
              <a:rPr lang="tr-TR" sz="1700" dirty="0" err="1">
                <a:solidFill>
                  <a:schemeClr val="tx1"/>
                </a:solidFill>
                <a:latin typeface="Times New Roman"/>
                <a:ea typeface="Times New Roman"/>
                <a:cs typeface="Times New Roman"/>
                <a:sym typeface="Times New Roman"/>
              </a:rPr>
              <a:t>quality</a:t>
            </a:r>
            <a:r>
              <a:rPr lang="tr-TR" sz="1700" dirty="0">
                <a:solidFill>
                  <a:schemeClr val="tx1"/>
                </a:solidFill>
                <a:latin typeface="Times New Roman"/>
                <a:ea typeface="Times New Roman"/>
                <a:cs typeface="Times New Roman"/>
                <a:sym typeface="Times New Roman"/>
              </a:rPr>
              <a:t> </a:t>
            </a:r>
            <a:r>
              <a:rPr lang="tr-TR" sz="1700" dirty="0" err="1">
                <a:solidFill>
                  <a:schemeClr val="tx1"/>
                </a:solidFill>
                <a:latin typeface="Times New Roman"/>
                <a:ea typeface="Times New Roman"/>
                <a:cs typeface="Times New Roman"/>
                <a:sym typeface="Times New Roman"/>
              </a:rPr>
              <a:t>single</a:t>
            </a:r>
            <a:r>
              <a:rPr lang="tr-TR" sz="1700" dirty="0">
                <a:solidFill>
                  <a:schemeClr val="tx1"/>
                </a:solidFill>
                <a:latin typeface="Times New Roman"/>
                <a:ea typeface="Times New Roman"/>
                <a:cs typeface="Times New Roman"/>
                <a:sym typeface="Times New Roman"/>
              </a:rPr>
              <a:t> </a:t>
            </a:r>
            <a:r>
              <a:rPr lang="tr-TR" sz="1700" dirty="0" err="1">
                <a:solidFill>
                  <a:schemeClr val="tx1"/>
                </a:solidFill>
                <a:latin typeface="Times New Roman"/>
                <a:ea typeface="Times New Roman"/>
                <a:cs typeface="Times New Roman"/>
                <a:sym typeface="Times New Roman"/>
              </a:rPr>
              <a:t>crystals</a:t>
            </a:r>
            <a:r>
              <a:rPr lang="tr-TR" sz="1700" dirty="0">
                <a:solidFill>
                  <a:schemeClr val="tx1"/>
                </a:solidFill>
                <a:latin typeface="Times New Roman"/>
                <a:ea typeface="Times New Roman"/>
                <a:cs typeface="Times New Roman"/>
                <a:sym typeface="Times New Roman"/>
              </a:rPr>
              <a:t> </a:t>
            </a:r>
            <a:r>
              <a:rPr lang="tr-TR" sz="1700" dirty="0" err="1">
                <a:solidFill>
                  <a:schemeClr val="tx1"/>
                </a:solidFill>
                <a:latin typeface="Times New Roman"/>
                <a:ea typeface="Times New Roman"/>
                <a:cs typeface="Times New Roman"/>
                <a:sym typeface="Times New Roman"/>
              </a:rPr>
              <a:t>and</a:t>
            </a:r>
            <a:r>
              <a:rPr lang="tr-TR" sz="1700" dirty="0">
                <a:solidFill>
                  <a:schemeClr val="tx1"/>
                </a:solidFill>
                <a:latin typeface="Times New Roman"/>
                <a:ea typeface="Times New Roman"/>
                <a:cs typeface="Times New Roman"/>
                <a:sym typeface="Times New Roman"/>
              </a:rPr>
              <a:t> </a:t>
            </a:r>
            <a:r>
              <a:rPr lang="tr-TR" sz="1700" dirty="0" err="1">
                <a:solidFill>
                  <a:schemeClr val="tx1"/>
                </a:solidFill>
                <a:latin typeface="Times New Roman"/>
                <a:ea typeface="Times New Roman"/>
                <a:cs typeface="Times New Roman"/>
                <a:sym typeface="Times New Roman"/>
              </a:rPr>
              <a:t>epitaxial</a:t>
            </a:r>
            <a:r>
              <a:rPr lang="tr-TR" sz="1700" dirty="0">
                <a:solidFill>
                  <a:schemeClr val="tx1"/>
                </a:solidFill>
                <a:latin typeface="Times New Roman"/>
                <a:ea typeface="Times New Roman"/>
                <a:cs typeface="Times New Roman"/>
                <a:sym typeface="Times New Roman"/>
              </a:rPr>
              <a:t> </a:t>
            </a:r>
            <a:r>
              <a:rPr lang="tr-TR" sz="1700" dirty="0" err="1">
                <a:solidFill>
                  <a:schemeClr val="tx1"/>
                </a:solidFill>
                <a:latin typeface="Times New Roman"/>
                <a:ea typeface="Times New Roman"/>
                <a:cs typeface="Times New Roman"/>
                <a:sym typeface="Times New Roman"/>
              </a:rPr>
              <a:t>layers</a:t>
            </a:r>
            <a:endParaRPr sz="1700" dirty="0">
              <a:solidFill>
                <a:schemeClr val="tx1"/>
              </a:solidFill>
              <a:latin typeface="Times New Roman"/>
              <a:ea typeface="Times New Roman"/>
              <a:cs typeface="Times New Roman"/>
              <a:sym typeface="Times New Roman"/>
            </a:endParaRPr>
          </a:p>
          <a:p>
            <a:pPr marL="228600" lvl="0" indent="-228600" algn="l" rtl="0">
              <a:lnSpc>
                <a:spcPct val="70000"/>
              </a:lnSpc>
              <a:spcBef>
                <a:spcPts val="1000"/>
              </a:spcBef>
              <a:spcAft>
                <a:spcPts val="0"/>
              </a:spcAft>
              <a:buClr>
                <a:schemeClr val="dk1"/>
              </a:buClr>
              <a:buSzPts val="1700"/>
              <a:buChar char="•"/>
            </a:pPr>
            <a:r>
              <a:rPr lang="tr-TR" sz="1700" dirty="0" err="1">
                <a:latin typeface="Times New Roman"/>
                <a:ea typeface="Times New Roman"/>
                <a:cs typeface="Times New Roman"/>
                <a:sym typeface="Times New Roman"/>
              </a:rPr>
              <a:t>Used</a:t>
            </a:r>
            <a:r>
              <a:rPr lang="tr-TR" sz="1700" dirty="0">
                <a:latin typeface="Times New Roman"/>
                <a:ea typeface="Times New Roman"/>
                <a:cs typeface="Times New Roman"/>
                <a:sym typeface="Times New Roman"/>
              </a:rPr>
              <a:t> in </a:t>
            </a:r>
            <a:r>
              <a:rPr lang="tr-TR" sz="1700" dirty="0" err="1">
                <a:latin typeface="Times New Roman"/>
                <a:ea typeface="Times New Roman"/>
                <a:cs typeface="Times New Roman"/>
                <a:sym typeface="Times New Roman"/>
              </a:rPr>
              <a:t>ZnO-based</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electronic</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and</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optoelectronic</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devices</a:t>
            </a:r>
            <a:r>
              <a:rPr lang="tr-TR" sz="1700" dirty="0">
                <a:latin typeface="Times New Roman"/>
                <a:ea typeface="Times New Roman"/>
                <a:cs typeface="Times New Roman"/>
                <a:sym typeface="Times New Roman"/>
              </a:rPr>
              <a:t> </a:t>
            </a:r>
            <a:endParaRPr dirty="0"/>
          </a:p>
          <a:p>
            <a:pPr marL="228600" lvl="0" indent="-228600" algn="l" rtl="0">
              <a:lnSpc>
                <a:spcPct val="70000"/>
              </a:lnSpc>
              <a:spcBef>
                <a:spcPts val="1000"/>
              </a:spcBef>
              <a:spcAft>
                <a:spcPts val="0"/>
              </a:spcAft>
              <a:buClr>
                <a:schemeClr val="dk1"/>
              </a:buClr>
              <a:buSzPts val="1700"/>
              <a:buChar char="•"/>
            </a:pPr>
            <a:r>
              <a:rPr lang="tr-TR" sz="1700" dirty="0" err="1">
                <a:latin typeface="Times New Roman"/>
                <a:ea typeface="Times New Roman"/>
                <a:cs typeface="Times New Roman"/>
                <a:sym typeface="Times New Roman"/>
              </a:rPr>
              <a:t>Advantages</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large</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exciton</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binding</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energy</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the</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ability</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to</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grow</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single</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crystal</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substrates</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wet</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chemical</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etching</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low</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power</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threshold</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for</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optical</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pumping</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radiation</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hardness</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and</a:t>
            </a:r>
            <a:r>
              <a:rPr lang="tr-TR" sz="1700" dirty="0">
                <a:latin typeface="Times New Roman"/>
                <a:ea typeface="Times New Roman"/>
                <a:cs typeface="Times New Roman"/>
                <a:sym typeface="Times New Roman"/>
              </a:rPr>
              <a:t> </a:t>
            </a:r>
            <a:r>
              <a:rPr lang="tr-TR" sz="1700" dirty="0" err="1">
                <a:latin typeface="Times New Roman"/>
                <a:ea typeface="Times New Roman"/>
                <a:cs typeface="Times New Roman"/>
                <a:sym typeface="Times New Roman"/>
              </a:rPr>
              <a:t>biocompatibility</a:t>
            </a:r>
            <a:endParaRPr sz="17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1700"/>
              <a:buNone/>
            </a:pPr>
            <a:endParaRPr sz="1700" dirty="0"/>
          </a:p>
          <a:p>
            <a:pPr marL="228600" lvl="0" indent="-120650" algn="l" rtl="0">
              <a:lnSpc>
                <a:spcPct val="70000"/>
              </a:lnSpc>
              <a:spcBef>
                <a:spcPts val="1000"/>
              </a:spcBef>
              <a:spcAft>
                <a:spcPts val="0"/>
              </a:spcAft>
              <a:buClr>
                <a:schemeClr val="dk1"/>
              </a:buClr>
              <a:buSzPts val="1700"/>
              <a:buNone/>
            </a:pPr>
            <a:endParaRPr sz="1700" dirty="0">
              <a:solidFill>
                <a:srgbClr val="FF0000"/>
              </a:solidFill>
            </a:endParaRPr>
          </a:p>
          <a:p>
            <a:pPr marL="228600" lvl="0" indent="-120650" algn="l" rtl="0">
              <a:lnSpc>
                <a:spcPct val="70000"/>
              </a:lnSpc>
              <a:spcBef>
                <a:spcPts val="1000"/>
              </a:spcBef>
              <a:spcAft>
                <a:spcPts val="0"/>
              </a:spcAft>
              <a:buClr>
                <a:schemeClr val="dk1"/>
              </a:buClr>
              <a:buSzPts val="1700"/>
              <a:buNone/>
            </a:pPr>
            <a:endParaRPr sz="1700" dirty="0">
              <a:solidFill>
                <a:srgbClr val="FF0000"/>
              </a:solidFill>
            </a:endParaRPr>
          </a:p>
          <a:p>
            <a:pPr marL="0" lvl="0" indent="0" algn="l" rtl="0">
              <a:lnSpc>
                <a:spcPct val="70000"/>
              </a:lnSpc>
              <a:spcBef>
                <a:spcPts val="1000"/>
              </a:spcBef>
              <a:spcAft>
                <a:spcPts val="0"/>
              </a:spcAft>
              <a:buClr>
                <a:schemeClr val="dk1"/>
              </a:buClr>
              <a:buSzPts val="1700"/>
              <a:buNone/>
            </a:pPr>
            <a:endParaRPr sz="1700" dirty="0"/>
          </a:p>
          <a:p>
            <a:pPr marL="0" lvl="0" indent="0" algn="l" rtl="0">
              <a:lnSpc>
                <a:spcPct val="70000"/>
              </a:lnSpc>
              <a:spcBef>
                <a:spcPts val="1000"/>
              </a:spcBef>
              <a:spcAft>
                <a:spcPts val="0"/>
              </a:spcAft>
              <a:buClr>
                <a:schemeClr val="dk1"/>
              </a:buClr>
              <a:buSzPts val="1700"/>
              <a:buNone/>
            </a:pPr>
            <a:endParaRPr sz="1700" dirty="0"/>
          </a:p>
        </p:txBody>
      </p:sp>
      <p:pic>
        <p:nvPicPr>
          <p:cNvPr id="94" name="Google Shape;94;p2"/>
          <p:cNvPicPr preferRelativeResize="0"/>
          <p:nvPr/>
        </p:nvPicPr>
        <p:blipFill rotWithShape="1">
          <a:blip r:embed="rId3">
            <a:alphaModFix/>
          </a:blip>
          <a:srcRect/>
          <a:stretch/>
        </p:blipFill>
        <p:spPr>
          <a:xfrm>
            <a:off x="457201" y="5696342"/>
            <a:ext cx="1489363" cy="815426"/>
          </a:xfrm>
          <a:prstGeom prst="rect">
            <a:avLst/>
          </a:prstGeom>
          <a:noFill/>
          <a:ln>
            <a:noFill/>
          </a:ln>
        </p:spPr>
      </p:pic>
      <p:pic>
        <p:nvPicPr>
          <p:cNvPr id="95" name="Google Shape;95;p2"/>
          <p:cNvPicPr preferRelativeResize="0"/>
          <p:nvPr/>
        </p:nvPicPr>
        <p:blipFill rotWithShape="1">
          <a:blip r:embed="rId4">
            <a:alphaModFix/>
          </a:blip>
          <a:srcRect/>
          <a:stretch/>
        </p:blipFill>
        <p:spPr>
          <a:xfrm>
            <a:off x="9844206" y="5460351"/>
            <a:ext cx="1509594" cy="1186788"/>
          </a:xfrm>
          <a:prstGeom prst="rect">
            <a:avLst/>
          </a:prstGeom>
          <a:noFill/>
          <a:ln>
            <a:noFill/>
          </a:ln>
        </p:spPr>
      </p:pic>
      <p:pic>
        <p:nvPicPr>
          <p:cNvPr id="96" name="Google Shape;96;p2"/>
          <p:cNvPicPr preferRelativeResize="0"/>
          <p:nvPr/>
        </p:nvPicPr>
        <p:blipFill rotWithShape="1">
          <a:blip r:embed="rId5">
            <a:alphaModFix/>
          </a:blip>
          <a:srcRect/>
          <a:stretch/>
        </p:blipFill>
        <p:spPr>
          <a:xfrm>
            <a:off x="5957342" y="1643726"/>
            <a:ext cx="5396458" cy="36812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570099" y="363221"/>
            <a:ext cx="6226486" cy="8096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b="1" dirty="0" err="1"/>
              <a:t>What</a:t>
            </a:r>
            <a:r>
              <a:rPr lang="tr-TR" b="1" dirty="0"/>
              <a:t> is </a:t>
            </a:r>
            <a:r>
              <a:rPr lang="tr-TR" b="1" dirty="0" err="1"/>
              <a:t>ZnO</a:t>
            </a:r>
            <a:r>
              <a:rPr lang="tr-TR" b="1" dirty="0"/>
              <a:t> </a:t>
            </a:r>
            <a:r>
              <a:rPr lang="tr-TR" b="1" dirty="0" err="1"/>
              <a:t>compound</a:t>
            </a:r>
            <a:r>
              <a:rPr lang="tr-TR" b="1" dirty="0"/>
              <a:t>?</a:t>
            </a:r>
            <a:endParaRPr b="1" dirty="0"/>
          </a:p>
        </p:txBody>
      </p:sp>
      <p:sp>
        <p:nvSpPr>
          <p:cNvPr id="102" name="Google Shape;102;p3"/>
          <p:cNvSpPr txBox="1">
            <a:spLocks noGrp="1"/>
          </p:cNvSpPr>
          <p:nvPr>
            <p:ph type="body" idx="1"/>
          </p:nvPr>
        </p:nvSpPr>
        <p:spPr>
          <a:xfrm>
            <a:off x="798730" y="2077171"/>
            <a:ext cx="5608320" cy="3665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tr-TR" dirty="0" err="1">
                <a:latin typeface="Times New Roman"/>
                <a:ea typeface="Times New Roman"/>
                <a:cs typeface="Times New Roman"/>
                <a:sym typeface="Times New Roman"/>
              </a:rPr>
              <a:t>Wurtzite</a:t>
            </a:r>
            <a:r>
              <a:rPr lang="tr-TR" dirty="0">
                <a:latin typeface="Times New Roman"/>
                <a:ea typeface="Times New Roman"/>
                <a:cs typeface="Times New Roman"/>
                <a:sym typeface="Times New Roman"/>
              </a:rPr>
              <a:t>(B4), </a:t>
            </a:r>
            <a:r>
              <a:rPr lang="tr-TR" dirty="0" err="1">
                <a:latin typeface="Times New Roman"/>
                <a:ea typeface="Times New Roman"/>
                <a:cs typeface="Times New Roman"/>
                <a:sym typeface="Times New Roman"/>
              </a:rPr>
              <a:t>zinc</a:t>
            </a:r>
            <a:r>
              <a:rPr lang="tr-TR" dirty="0">
                <a:latin typeface="Times New Roman"/>
                <a:ea typeface="Times New Roman"/>
                <a:cs typeface="Times New Roman"/>
                <a:sym typeface="Times New Roman"/>
              </a:rPr>
              <a:t> </a:t>
            </a:r>
            <a:r>
              <a:rPr lang="tr-TR" dirty="0" err="1">
                <a:latin typeface="Times New Roman"/>
                <a:ea typeface="Times New Roman"/>
                <a:cs typeface="Times New Roman"/>
                <a:sym typeface="Times New Roman"/>
              </a:rPr>
              <a:t>blende</a:t>
            </a:r>
            <a:r>
              <a:rPr lang="tr-TR" dirty="0">
                <a:latin typeface="Times New Roman"/>
                <a:ea typeface="Times New Roman"/>
                <a:cs typeface="Times New Roman"/>
                <a:sym typeface="Times New Roman"/>
              </a:rPr>
              <a:t> (B3) </a:t>
            </a:r>
            <a:r>
              <a:rPr lang="tr-TR" dirty="0" err="1">
                <a:latin typeface="Times New Roman"/>
                <a:ea typeface="Times New Roman"/>
                <a:cs typeface="Times New Roman"/>
                <a:sym typeface="Times New Roman"/>
              </a:rPr>
              <a:t>and</a:t>
            </a:r>
            <a:r>
              <a:rPr lang="tr-TR" dirty="0">
                <a:latin typeface="Times New Roman"/>
                <a:ea typeface="Times New Roman"/>
                <a:cs typeface="Times New Roman"/>
                <a:sym typeface="Times New Roman"/>
              </a:rPr>
              <a:t> </a:t>
            </a:r>
            <a:r>
              <a:rPr lang="tr-TR" dirty="0" err="1">
                <a:latin typeface="Times New Roman"/>
                <a:ea typeface="Times New Roman"/>
                <a:cs typeface="Times New Roman"/>
                <a:sym typeface="Times New Roman"/>
              </a:rPr>
              <a:t>rocksalt</a:t>
            </a:r>
            <a:r>
              <a:rPr lang="tr-TR" dirty="0">
                <a:latin typeface="Times New Roman"/>
                <a:ea typeface="Times New Roman"/>
                <a:cs typeface="Times New Roman"/>
                <a:sym typeface="Times New Roman"/>
              </a:rPr>
              <a:t> (B1)</a:t>
            </a:r>
            <a:endParaRPr dirty="0"/>
          </a:p>
          <a:p>
            <a:pPr marL="228600" lvl="0" indent="-228600" algn="l" rtl="0">
              <a:lnSpc>
                <a:spcPct val="90000"/>
              </a:lnSpc>
              <a:spcBef>
                <a:spcPts val="1000"/>
              </a:spcBef>
              <a:spcAft>
                <a:spcPts val="0"/>
              </a:spcAft>
              <a:buClr>
                <a:schemeClr val="dk1"/>
              </a:buClr>
              <a:buSzPts val="2800"/>
              <a:buChar char="•"/>
            </a:pPr>
            <a:r>
              <a:rPr lang="tr-TR" dirty="0" err="1">
                <a:latin typeface="Times New Roman"/>
                <a:ea typeface="Times New Roman"/>
                <a:cs typeface="Times New Roman"/>
                <a:sym typeface="Times New Roman"/>
              </a:rPr>
              <a:t>Stable</a:t>
            </a:r>
            <a:r>
              <a:rPr lang="tr-TR" dirty="0">
                <a:latin typeface="Times New Roman"/>
                <a:ea typeface="Times New Roman"/>
                <a:cs typeface="Times New Roman"/>
                <a:sym typeface="Times New Roman"/>
              </a:rPr>
              <a:t> </a:t>
            </a:r>
            <a:r>
              <a:rPr lang="tr-TR" dirty="0" err="1">
                <a:latin typeface="Times New Roman"/>
                <a:ea typeface="Times New Roman"/>
                <a:cs typeface="Times New Roman"/>
                <a:sym typeface="Times New Roman"/>
              </a:rPr>
              <a:t>forms</a:t>
            </a:r>
            <a:r>
              <a:rPr lang="tr-TR" dirty="0">
                <a:latin typeface="Times New Roman"/>
                <a:ea typeface="Times New Roman"/>
                <a:cs typeface="Times New Roman"/>
                <a:sym typeface="Times New Roman"/>
              </a:rPr>
              <a:t>:</a:t>
            </a:r>
            <a:endParaRPr dirty="0"/>
          </a:p>
          <a:p>
            <a:pPr marL="571500" lvl="0" indent="-571500" algn="l" rtl="0">
              <a:lnSpc>
                <a:spcPct val="90000"/>
              </a:lnSpc>
              <a:spcBef>
                <a:spcPts val="1000"/>
              </a:spcBef>
              <a:spcAft>
                <a:spcPts val="0"/>
              </a:spcAft>
              <a:buClr>
                <a:schemeClr val="dk1"/>
              </a:buClr>
              <a:buSzPts val="2800"/>
              <a:buFont typeface="Calibri"/>
              <a:buAutoNum type="romanUcPeriod"/>
            </a:pPr>
            <a:r>
              <a:rPr lang="tr-TR" dirty="0" err="1">
                <a:latin typeface="Times New Roman"/>
                <a:ea typeface="Times New Roman"/>
                <a:cs typeface="Times New Roman"/>
                <a:sym typeface="Times New Roman"/>
              </a:rPr>
              <a:t>Rocksalt</a:t>
            </a:r>
            <a:r>
              <a:rPr lang="tr-TR" dirty="0">
                <a:latin typeface="Times New Roman"/>
                <a:ea typeface="Times New Roman"/>
                <a:cs typeface="Times New Roman"/>
                <a:sym typeface="Times New Roman"/>
              </a:rPr>
              <a:t> </a:t>
            </a:r>
            <a:r>
              <a:rPr lang="tr-TR" dirty="0" err="1">
                <a:latin typeface="Times New Roman"/>
                <a:ea typeface="Times New Roman"/>
                <a:cs typeface="Times New Roman"/>
                <a:sym typeface="Times New Roman"/>
              </a:rPr>
              <a:t>structure</a:t>
            </a:r>
            <a:r>
              <a:rPr lang="tr-TR" dirty="0">
                <a:latin typeface="Times New Roman"/>
                <a:ea typeface="Times New Roman"/>
                <a:cs typeface="Times New Roman"/>
                <a:sym typeface="Times New Roman"/>
              </a:rPr>
              <a:t> at </a:t>
            </a:r>
            <a:r>
              <a:rPr lang="tr-TR" dirty="0" err="1">
                <a:latin typeface="Times New Roman"/>
                <a:ea typeface="Times New Roman"/>
                <a:cs typeface="Times New Roman"/>
                <a:sym typeface="Times New Roman"/>
              </a:rPr>
              <a:t>high</a:t>
            </a:r>
            <a:r>
              <a:rPr lang="tr-TR" dirty="0">
                <a:latin typeface="Times New Roman"/>
                <a:ea typeface="Times New Roman"/>
                <a:cs typeface="Times New Roman"/>
                <a:sym typeface="Times New Roman"/>
              </a:rPr>
              <a:t> </a:t>
            </a:r>
            <a:r>
              <a:rPr lang="tr-TR" dirty="0" err="1">
                <a:latin typeface="Times New Roman"/>
                <a:ea typeface="Times New Roman"/>
                <a:cs typeface="Times New Roman"/>
                <a:sym typeface="Times New Roman"/>
              </a:rPr>
              <a:t>pressures</a:t>
            </a:r>
            <a:endParaRPr dirty="0">
              <a:latin typeface="Times New Roman"/>
              <a:ea typeface="Times New Roman"/>
              <a:cs typeface="Times New Roman"/>
              <a:sym typeface="Times New Roman"/>
            </a:endParaRPr>
          </a:p>
          <a:p>
            <a:pPr marL="571500" lvl="0" indent="-571500" algn="l" rtl="0">
              <a:lnSpc>
                <a:spcPct val="90000"/>
              </a:lnSpc>
              <a:spcBef>
                <a:spcPts val="1000"/>
              </a:spcBef>
              <a:spcAft>
                <a:spcPts val="0"/>
              </a:spcAft>
              <a:buClr>
                <a:schemeClr val="dk1"/>
              </a:buClr>
              <a:buSzPts val="2800"/>
              <a:buFont typeface="Calibri"/>
              <a:buAutoNum type="romanUcPeriod"/>
            </a:pPr>
            <a:r>
              <a:rPr lang="tr-TR" dirty="0" err="1">
                <a:latin typeface="Times New Roman"/>
                <a:ea typeface="Times New Roman"/>
                <a:cs typeface="Times New Roman"/>
                <a:sym typeface="Times New Roman"/>
              </a:rPr>
              <a:t>Zinc-blende</a:t>
            </a:r>
            <a:r>
              <a:rPr lang="tr-TR" dirty="0">
                <a:latin typeface="Times New Roman"/>
                <a:ea typeface="Times New Roman"/>
                <a:cs typeface="Times New Roman"/>
                <a:sym typeface="Times New Roman"/>
              </a:rPr>
              <a:t> on </a:t>
            </a:r>
            <a:r>
              <a:rPr lang="tr-TR" dirty="0" err="1">
                <a:latin typeface="Times New Roman"/>
                <a:ea typeface="Times New Roman"/>
                <a:cs typeface="Times New Roman"/>
                <a:sym typeface="Times New Roman"/>
              </a:rPr>
              <a:t>cubic</a:t>
            </a:r>
            <a:r>
              <a:rPr lang="tr-TR" dirty="0">
                <a:latin typeface="Times New Roman"/>
                <a:ea typeface="Times New Roman"/>
                <a:cs typeface="Times New Roman"/>
                <a:sym typeface="Times New Roman"/>
              </a:rPr>
              <a:t> </a:t>
            </a:r>
            <a:r>
              <a:rPr lang="tr-TR" dirty="0" err="1">
                <a:latin typeface="Times New Roman"/>
                <a:ea typeface="Times New Roman"/>
                <a:cs typeface="Times New Roman"/>
                <a:sym typeface="Times New Roman"/>
              </a:rPr>
              <a:t>structures</a:t>
            </a:r>
            <a:endParaRPr dirty="0">
              <a:latin typeface="Times New Roman"/>
              <a:ea typeface="Times New Roman"/>
              <a:cs typeface="Times New Roman"/>
              <a:sym typeface="Times New Roman"/>
            </a:endParaRPr>
          </a:p>
          <a:p>
            <a:pPr marL="571500" lvl="0" indent="-571500" algn="l" rtl="0">
              <a:lnSpc>
                <a:spcPct val="90000"/>
              </a:lnSpc>
              <a:spcBef>
                <a:spcPts val="1000"/>
              </a:spcBef>
              <a:spcAft>
                <a:spcPts val="0"/>
              </a:spcAft>
              <a:buClr>
                <a:schemeClr val="dk1"/>
              </a:buClr>
              <a:buSzPts val="2800"/>
              <a:buFont typeface="Calibri"/>
              <a:buAutoNum type="romanUcPeriod"/>
            </a:pPr>
            <a:r>
              <a:rPr lang="tr-TR" dirty="0" err="1">
                <a:latin typeface="Times New Roman"/>
                <a:ea typeface="Times New Roman"/>
                <a:cs typeface="Times New Roman"/>
                <a:sym typeface="Times New Roman"/>
              </a:rPr>
              <a:t>Wurtzite</a:t>
            </a:r>
            <a:r>
              <a:rPr lang="tr-TR" dirty="0">
                <a:latin typeface="Times New Roman"/>
                <a:ea typeface="Times New Roman"/>
                <a:cs typeface="Times New Roman"/>
                <a:sym typeface="Times New Roman"/>
              </a:rPr>
              <a:t> at </a:t>
            </a:r>
            <a:r>
              <a:rPr lang="tr-TR" dirty="0" err="1" smtClean="0">
                <a:latin typeface="Times New Roman"/>
                <a:ea typeface="Times New Roman"/>
                <a:cs typeface="Times New Roman"/>
                <a:sym typeface="Times New Roman"/>
              </a:rPr>
              <a:t>ambient</a:t>
            </a:r>
            <a:r>
              <a:rPr lang="tr-TR" dirty="0" smtClean="0">
                <a:latin typeface="Times New Roman"/>
                <a:ea typeface="Times New Roman"/>
                <a:cs typeface="Times New Roman"/>
                <a:sym typeface="Times New Roman"/>
              </a:rPr>
              <a:t> </a:t>
            </a:r>
            <a:r>
              <a:rPr lang="tr-TR" dirty="0" err="1" smtClean="0">
                <a:latin typeface="Times New Roman"/>
                <a:ea typeface="Times New Roman"/>
                <a:cs typeface="Times New Roman"/>
                <a:sym typeface="Times New Roman"/>
              </a:rPr>
              <a:t>conditions</a:t>
            </a:r>
            <a:endParaRPr dirty="0">
              <a:latin typeface="Times New Roman"/>
              <a:ea typeface="Times New Roman"/>
              <a:cs typeface="Times New Roman"/>
              <a:sym typeface="Times New Roman"/>
            </a:endParaRPr>
          </a:p>
          <a:p>
            <a:pPr marL="228600" lvl="0" indent="-139700" algn="l" rtl="0">
              <a:lnSpc>
                <a:spcPct val="90000"/>
              </a:lnSpc>
              <a:spcBef>
                <a:spcPts val="1000"/>
              </a:spcBef>
              <a:spcAft>
                <a:spcPts val="0"/>
              </a:spcAft>
              <a:buClr>
                <a:schemeClr val="dk1"/>
              </a:buClr>
              <a:buSzPts val="1400"/>
              <a:buNone/>
            </a:pPr>
            <a:endParaRPr sz="1400" dirty="0"/>
          </a:p>
          <a:p>
            <a:pPr marL="228600" lvl="0" indent="-139700" algn="l" rtl="0">
              <a:lnSpc>
                <a:spcPct val="90000"/>
              </a:lnSpc>
              <a:spcBef>
                <a:spcPts val="1000"/>
              </a:spcBef>
              <a:spcAft>
                <a:spcPts val="0"/>
              </a:spcAft>
              <a:buClr>
                <a:schemeClr val="dk1"/>
              </a:buClr>
              <a:buSzPts val="1400"/>
              <a:buNone/>
            </a:pPr>
            <a:endParaRPr sz="1400" dirty="0"/>
          </a:p>
          <a:p>
            <a:pPr marL="228600" lvl="0" indent="-139700" algn="l" rtl="0">
              <a:lnSpc>
                <a:spcPct val="90000"/>
              </a:lnSpc>
              <a:spcBef>
                <a:spcPts val="1000"/>
              </a:spcBef>
              <a:spcAft>
                <a:spcPts val="0"/>
              </a:spcAft>
              <a:buClr>
                <a:schemeClr val="dk1"/>
              </a:buClr>
              <a:buSzPts val="1400"/>
              <a:buNone/>
            </a:pPr>
            <a:endParaRPr sz="1400" dirty="0"/>
          </a:p>
          <a:p>
            <a:pPr marL="228600" lvl="0" indent="-139700" algn="l" rtl="0">
              <a:lnSpc>
                <a:spcPct val="90000"/>
              </a:lnSpc>
              <a:spcBef>
                <a:spcPts val="1000"/>
              </a:spcBef>
              <a:spcAft>
                <a:spcPts val="0"/>
              </a:spcAft>
              <a:buClr>
                <a:schemeClr val="dk1"/>
              </a:buClr>
              <a:buSzPts val="1400"/>
              <a:buNone/>
            </a:pPr>
            <a:endParaRPr sz="1400" dirty="0"/>
          </a:p>
          <a:p>
            <a:pPr marL="0" lvl="0" indent="0" algn="l" rtl="0">
              <a:lnSpc>
                <a:spcPct val="90000"/>
              </a:lnSpc>
              <a:spcBef>
                <a:spcPts val="1000"/>
              </a:spcBef>
              <a:spcAft>
                <a:spcPts val="0"/>
              </a:spcAft>
              <a:buClr>
                <a:schemeClr val="dk1"/>
              </a:buClr>
              <a:buSzPts val="1400"/>
              <a:buNone/>
            </a:pPr>
            <a:endParaRPr sz="1400" dirty="0"/>
          </a:p>
          <a:p>
            <a:pPr marL="228600" lvl="0" indent="-139700" algn="l" rtl="0">
              <a:lnSpc>
                <a:spcPct val="90000"/>
              </a:lnSpc>
              <a:spcBef>
                <a:spcPts val="1000"/>
              </a:spcBef>
              <a:spcAft>
                <a:spcPts val="0"/>
              </a:spcAft>
              <a:buClr>
                <a:schemeClr val="dk1"/>
              </a:buClr>
              <a:buSzPts val="1400"/>
              <a:buNone/>
            </a:pPr>
            <a:endParaRPr sz="1400" dirty="0"/>
          </a:p>
        </p:txBody>
      </p:sp>
      <p:pic>
        <p:nvPicPr>
          <p:cNvPr id="103" name="Google Shape;103;p3"/>
          <p:cNvPicPr preferRelativeResize="0"/>
          <p:nvPr/>
        </p:nvPicPr>
        <p:blipFill rotWithShape="1">
          <a:blip r:embed="rId3">
            <a:alphaModFix/>
          </a:blip>
          <a:srcRect/>
          <a:stretch/>
        </p:blipFill>
        <p:spPr>
          <a:xfrm>
            <a:off x="6624739" y="740226"/>
            <a:ext cx="5059648" cy="5099100"/>
          </a:xfrm>
          <a:prstGeom prst="rect">
            <a:avLst/>
          </a:prstGeom>
          <a:noFill/>
          <a:ln>
            <a:noFill/>
          </a:ln>
        </p:spPr>
      </p:pic>
      <p:sp>
        <p:nvSpPr>
          <p:cNvPr id="104" name="Google Shape;104;p3"/>
          <p:cNvSpPr txBox="1"/>
          <p:nvPr/>
        </p:nvSpPr>
        <p:spPr>
          <a:xfrm>
            <a:off x="362002" y="1306755"/>
            <a:ext cx="4247561" cy="58473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2400"/>
            </a:pPr>
            <a:r>
              <a:rPr lang="tr-TR" sz="3200" b="1" u="sng" dirty="0">
                <a:solidFill>
                  <a:schemeClr val="dk1"/>
                </a:solidFill>
                <a:latin typeface="Calibri"/>
                <a:ea typeface="Calibri"/>
                <a:cs typeface="Calibri"/>
                <a:sym typeface="Calibri"/>
              </a:rPr>
              <a:t>1. </a:t>
            </a:r>
            <a:r>
              <a:rPr lang="tr-TR" sz="3200" b="1" u="sng" dirty="0" err="1">
                <a:solidFill>
                  <a:schemeClr val="dk1"/>
                </a:solidFill>
                <a:latin typeface="Calibri"/>
                <a:ea typeface="Calibri"/>
                <a:cs typeface="Calibri"/>
                <a:sym typeface="Calibri"/>
              </a:rPr>
              <a:t>Crystal</a:t>
            </a:r>
            <a:r>
              <a:rPr lang="tr-TR" sz="3200" b="1" u="sng" dirty="0">
                <a:solidFill>
                  <a:schemeClr val="dk1"/>
                </a:solidFill>
                <a:latin typeface="Calibri"/>
                <a:ea typeface="Calibri"/>
                <a:cs typeface="Calibri"/>
                <a:sym typeface="Calibri"/>
              </a:rPr>
              <a:t> </a:t>
            </a:r>
            <a:r>
              <a:rPr lang="tr-TR" sz="3200" b="1" u="sng" dirty="0" err="1">
                <a:solidFill>
                  <a:schemeClr val="dk1"/>
                </a:solidFill>
                <a:latin typeface="Calibri"/>
                <a:ea typeface="Calibri"/>
                <a:cs typeface="Calibri"/>
                <a:sym typeface="Calibri"/>
              </a:rPr>
              <a:t>structure</a:t>
            </a:r>
            <a:endParaRPr sz="3200" b="1" u="sng" dirty="0">
              <a:solidFill>
                <a:schemeClr val="dk1"/>
              </a:solidFill>
              <a:latin typeface="Calibri"/>
              <a:ea typeface="Calibri"/>
              <a:cs typeface="Calibri"/>
              <a:sym typeface="Calibri"/>
            </a:endParaRPr>
          </a:p>
        </p:txBody>
      </p:sp>
      <p:pic>
        <p:nvPicPr>
          <p:cNvPr id="6"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099" y="5928190"/>
            <a:ext cx="1489363" cy="815426"/>
          </a:xfrm>
          <a:prstGeom prst="rect">
            <a:avLst/>
          </a:prstGeom>
        </p:spPr>
      </p:pic>
      <p:pic>
        <p:nvPicPr>
          <p:cNvPr id="7"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7104" y="5556828"/>
            <a:ext cx="1509594" cy="11867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637032"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b="1"/>
              <a:t>Wurtzite structure</a:t>
            </a:r>
            <a:r>
              <a:rPr lang="tr-TR"/>
              <a:t/>
            </a:r>
            <a:br>
              <a:rPr lang="tr-TR"/>
            </a:br>
            <a:endParaRPr/>
          </a:p>
        </p:txBody>
      </p:sp>
      <p:sp>
        <p:nvSpPr>
          <p:cNvPr id="110" name="Google Shape;110;p4"/>
          <p:cNvSpPr txBox="1">
            <a:spLocks noGrp="1"/>
          </p:cNvSpPr>
          <p:nvPr>
            <p:ph type="body" idx="1"/>
          </p:nvPr>
        </p:nvSpPr>
        <p:spPr>
          <a:xfrm>
            <a:off x="838200" y="1690688"/>
            <a:ext cx="6220968" cy="4351338"/>
          </a:xfrm>
          <a:prstGeom prst="rect">
            <a:avLst/>
          </a:prstGeom>
          <a:noFill/>
          <a:ln>
            <a:noFill/>
          </a:ln>
        </p:spPr>
        <p:txBody>
          <a:bodyPr spcFirstLastPara="1" wrap="square" lIns="91425" tIns="45700" rIns="91425" bIns="45700" anchor="t" anchorCtr="0">
            <a:normAutofit/>
          </a:bodyPr>
          <a:lstStyle/>
          <a:p>
            <a:pPr marL="571500" lvl="0" indent="-571500" algn="l" rtl="0">
              <a:lnSpc>
                <a:spcPct val="70000"/>
              </a:lnSpc>
              <a:spcBef>
                <a:spcPts val="0"/>
              </a:spcBef>
              <a:spcAft>
                <a:spcPts val="0"/>
              </a:spcAft>
              <a:buClr>
                <a:schemeClr val="dk1"/>
              </a:buClr>
              <a:buSzPts val="2170"/>
              <a:buFont typeface="Calibri"/>
              <a:buAutoNum type="romanUcPeriod"/>
            </a:pPr>
            <a:r>
              <a:rPr lang="tr-TR" sz="2170"/>
              <a:t>Hexagonal lattice symmetry is characterized by two interconnecting sublattices of Zn and O</a:t>
            </a:r>
            <a:endParaRPr/>
          </a:p>
          <a:p>
            <a:pPr marL="571500" lvl="0" indent="-571500" algn="l" rtl="0">
              <a:lnSpc>
                <a:spcPct val="70000"/>
              </a:lnSpc>
              <a:spcBef>
                <a:spcPts val="1000"/>
              </a:spcBef>
              <a:spcAft>
                <a:spcPts val="0"/>
              </a:spcAft>
              <a:buClr>
                <a:schemeClr val="dk1"/>
              </a:buClr>
              <a:buSzPts val="2170"/>
              <a:buFont typeface="Calibri"/>
              <a:buAutoNum type="romanUcPeriod"/>
            </a:pPr>
            <a:r>
              <a:rPr lang="tr-TR" sz="2170"/>
              <a:t>Rises to polar symmetry along the hexagonal axis.</a:t>
            </a:r>
            <a:endParaRPr/>
          </a:p>
          <a:p>
            <a:pPr marL="571500" lvl="0" indent="-571500" algn="l" rtl="0">
              <a:lnSpc>
                <a:spcPct val="70000"/>
              </a:lnSpc>
              <a:spcBef>
                <a:spcPts val="1000"/>
              </a:spcBef>
              <a:spcAft>
                <a:spcPts val="0"/>
              </a:spcAft>
              <a:buClr>
                <a:schemeClr val="dk1"/>
              </a:buClr>
              <a:buSzPts val="2170"/>
              <a:buFont typeface="Calibri"/>
              <a:buAutoNum type="romanUcPeriod"/>
            </a:pPr>
            <a:r>
              <a:rPr lang="tr-TR" sz="2170"/>
              <a:t>This polarity is responsible for a number of the properties of ZnO (including its piezoelectricity and spontaneous polarization)</a:t>
            </a:r>
            <a:endParaRPr/>
          </a:p>
          <a:p>
            <a:pPr marL="571500" lvl="0" indent="-571500" algn="l" rtl="0">
              <a:lnSpc>
                <a:spcPct val="70000"/>
              </a:lnSpc>
              <a:spcBef>
                <a:spcPts val="1000"/>
              </a:spcBef>
              <a:spcAft>
                <a:spcPts val="0"/>
              </a:spcAft>
              <a:buClr>
                <a:schemeClr val="dk1"/>
              </a:buClr>
              <a:buSzPts val="2170"/>
              <a:buFont typeface="Calibri"/>
              <a:buAutoNum type="romanUcPeriod"/>
            </a:pPr>
            <a:r>
              <a:rPr lang="tr-TR" sz="2170"/>
              <a:t>ZnO is  a common indicator covalent bonding (with sp^3)</a:t>
            </a:r>
            <a:endParaRPr/>
          </a:p>
          <a:p>
            <a:pPr marL="571500" lvl="0" indent="-571500" algn="l" rtl="0">
              <a:lnSpc>
                <a:spcPct val="70000"/>
              </a:lnSpc>
              <a:spcBef>
                <a:spcPts val="1000"/>
              </a:spcBef>
              <a:spcAft>
                <a:spcPts val="0"/>
              </a:spcAft>
              <a:buClr>
                <a:schemeClr val="dk1"/>
              </a:buClr>
              <a:buSzPts val="2170"/>
              <a:buFont typeface="Calibri"/>
              <a:buAutoNum type="romanUcPeriod"/>
            </a:pPr>
            <a:r>
              <a:rPr lang="tr-TR" sz="2170"/>
              <a:t>The Zn–O bond possesses very strong ionic character(with an ionicity of fi 0.616 on the Phillips ionicity scale)</a:t>
            </a:r>
            <a:endParaRPr/>
          </a:p>
          <a:p>
            <a:pPr marL="571500" lvl="0" indent="-571500" algn="l" rtl="0">
              <a:lnSpc>
                <a:spcPct val="70000"/>
              </a:lnSpc>
              <a:spcBef>
                <a:spcPts val="1000"/>
              </a:spcBef>
              <a:spcAft>
                <a:spcPts val="0"/>
              </a:spcAft>
              <a:buClr>
                <a:schemeClr val="dk1"/>
              </a:buClr>
              <a:buSzPts val="2170"/>
              <a:buFont typeface="Calibri"/>
              <a:buAutoNum type="romanUcPeriod"/>
            </a:pPr>
            <a:r>
              <a:rPr lang="tr-TR" sz="2170"/>
              <a:t>On the border line between being classed as a covalent and ionic compound</a:t>
            </a:r>
            <a:endParaRPr/>
          </a:p>
          <a:p>
            <a:pPr marL="228600" lvl="0" indent="-90804" algn="l" rtl="0">
              <a:lnSpc>
                <a:spcPct val="70000"/>
              </a:lnSpc>
              <a:spcBef>
                <a:spcPts val="1000"/>
              </a:spcBef>
              <a:spcAft>
                <a:spcPts val="0"/>
              </a:spcAft>
              <a:buClr>
                <a:schemeClr val="dk1"/>
              </a:buClr>
              <a:buSzPts val="2170"/>
              <a:buNone/>
            </a:pPr>
            <a:endParaRPr sz="2170"/>
          </a:p>
          <a:p>
            <a:pPr marL="228600" lvl="0" indent="-90804" algn="l" rtl="0">
              <a:lnSpc>
                <a:spcPct val="70000"/>
              </a:lnSpc>
              <a:spcBef>
                <a:spcPts val="1000"/>
              </a:spcBef>
              <a:spcAft>
                <a:spcPts val="0"/>
              </a:spcAft>
              <a:buClr>
                <a:schemeClr val="dk1"/>
              </a:buClr>
              <a:buSzPts val="2170"/>
              <a:buNone/>
            </a:pPr>
            <a:endParaRPr sz="2170"/>
          </a:p>
        </p:txBody>
      </p:sp>
      <p:pic>
        <p:nvPicPr>
          <p:cNvPr id="111" name="Google Shape;111;p4"/>
          <p:cNvPicPr preferRelativeResize="0"/>
          <p:nvPr/>
        </p:nvPicPr>
        <p:blipFill rotWithShape="1">
          <a:blip r:embed="rId3">
            <a:alphaModFix/>
          </a:blip>
          <a:srcRect/>
          <a:stretch/>
        </p:blipFill>
        <p:spPr>
          <a:xfrm>
            <a:off x="7260336" y="826738"/>
            <a:ext cx="4590288" cy="4769390"/>
          </a:xfrm>
          <a:prstGeom prst="rect">
            <a:avLst/>
          </a:prstGeom>
          <a:noFill/>
          <a:ln>
            <a:noFill/>
          </a:ln>
        </p:spPr>
      </p:pic>
      <p:pic>
        <p:nvPicPr>
          <p:cNvPr id="5"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44206" y="5324980"/>
            <a:ext cx="1509594" cy="11867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4702791" cy="1325563"/>
          </a:xfrm>
          <a:prstGeom prst="rect">
            <a:avLst/>
          </a:prstGeom>
          <a:noFill/>
          <a:ln>
            <a:noFill/>
          </a:ln>
        </p:spPr>
        <p:txBody>
          <a:bodyPr spcFirstLastPara="1" wrap="square" lIns="91425" tIns="45700" rIns="91425" bIns="45700" anchor="ctr" anchorCtr="0">
            <a:normAutofit/>
          </a:bodyPr>
          <a:lstStyle/>
          <a:p>
            <a:pPr lvl="0" algn="l" rtl="0">
              <a:lnSpc>
                <a:spcPct val="90000"/>
              </a:lnSpc>
              <a:spcBef>
                <a:spcPts val="0"/>
              </a:spcBef>
              <a:spcAft>
                <a:spcPts val="0"/>
              </a:spcAft>
              <a:buClr>
                <a:schemeClr val="dk1"/>
              </a:buClr>
              <a:buSzPts val="4400"/>
            </a:pPr>
            <a:r>
              <a:rPr lang="tr-TR" sz="3200" b="1" u="sng" dirty="0">
                <a:sym typeface="Arial"/>
              </a:rPr>
              <a:t>2. </a:t>
            </a:r>
            <a:r>
              <a:rPr lang="tr-TR" sz="3200" b="1" u="sng" dirty="0" err="1">
                <a:sym typeface="Arial"/>
              </a:rPr>
              <a:t>Lattice</a:t>
            </a:r>
            <a:r>
              <a:rPr lang="tr-TR" sz="3200" b="1" u="sng" dirty="0">
                <a:sym typeface="Arial"/>
              </a:rPr>
              <a:t> </a:t>
            </a:r>
            <a:r>
              <a:rPr lang="tr-TR" sz="3200" b="1" u="sng" dirty="0" err="1">
                <a:sym typeface="Arial"/>
              </a:rPr>
              <a:t>parameters</a:t>
            </a:r>
            <a:endParaRPr sz="3200" b="1" u="sng" dirty="0">
              <a:sym typeface="Arial"/>
            </a:endParaRPr>
          </a:p>
        </p:txBody>
      </p:sp>
      <p:sp>
        <p:nvSpPr>
          <p:cNvPr id="117" name="Google Shape;117;p5"/>
          <p:cNvSpPr txBox="1">
            <a:spLocks noGrp="1"/>
          </p:cNvSpPr>
          <p:nvPr>
            <p:ph type="body" idx="1"/>
          </p:nvPr>
        </p:nvSpPr>
        <p:spPr>
          <a:xfrm>
            <a:off x="565244" y="1453753"/>
            <a:ext cx="5928360" cy="3451769"/>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170"/>
              <a:buChar char="•"/>
            </a:pPr>
            <a:r>
              <a:rPr lang="tr-TR" sz="2170" dirty="0" err="1">
                <a:latin typeface="Times New Roman"/>
                <a:ea typeface="Times New Roman"/>
                <a:cs typeface="Times New Roman"/>
                <a:sym typeface="Times New Roman"/>
              </a:rPr>
              <a:t>a,c,u,c</a:t>
            </a:r>
            <a:r>
              <a:rPr lang="tr-TR" sz="2170" dirty="0">
                <a:latin typeface="Times New Roman"/>
                <a:ea typeface="Times New Roman"/>
                <a:cs typeface="Times New Roman"/>
                <a:sym typeface="Times New Roman"/>
              </a:rPr>
              <a:t>/a </a:t>
            </a:r>
            <a:r>
              <a:rPr lang="tr-TR" sz="2170" dirty="0" err="1">
                <a:latin typeface="Times New Roman"/>
                <a:ea typeface="Times New Roman"/>
                <a:cs typeface="Times New Roman"/>
                <a:sym typeface="Times New Roman"/>
              </a:rPr>
              <a:t>ratio</a:t>
            </a:r>
            <a:endParaRPr sz="2170" dirty="0">
              <a:latin typeface="Times New Roman"/>
              <a:ea typeface="Times New Roman"/>
              <a:cs typeface="Times New Roman"/>
              <a:sym typeface="Times New Roman"/>
            </a:endParaRPr>
          </a:p>
          <a:p>
            <a:pPr marL="228600" lvl="0" indent="-228600" algn="l" rtl="0">
              <a:lnSpc>
                <a:spcPct val="70000"/>
              </a:lnSpc>
              <a:spcBef>
                <a:spcPts val="1000"/>
              </a:spcBef>
              <a:spcAft>
                <a:spcPts val="0"/>
              </a:spcAft>
              <a:buClr>
                <a:schemeClr val="dk1"/>
              </a:buClr>
              <a:buSzPts val="2170"/>
              <a:buChar char="•"/>
            </a:pPr>
            <a:r>
              <a:rPr lang="tr-TR" sz="2170" dirty="0" err="1">
                <a:latin typeface="Times New Roman"/>
                <a:ea typeface="Times New Roman"/>
                <a:cs typeface="Times New Roman"/>
                <a:sym typeface="Times New Roman"/>
              </a:rPr>
              <a:t>Depends</a:t>
            </a:r>
            <a:r>
              <a:rPr lang="tr-TR" sz="2170" dirty="0">
                <a:latin typeface="Times New Roman"/>
                <a:ea typeface="Times New Roman"/>
                <a:cs typeface="Times New Roman"/>
                <a:sym typeface="Times New Roman"/>
              </a:rPr>
              <a:t> on:</a:t>
            </a:r>
            <a:endParaRPr dirty="0"/>
          </a:p>
          <a:p>
            <a:pPr marL="571500" lvl="0" indent="-571500" algn="l" rtl="0">
              <a:lnSpc>
                <a:spcPct val="70000"/>
              </a:lnSpc>
              <a:spcBef>
                <a:spcPts val="1000"/>
              </a:spcBef>
              <a:spcAft>
                <a:spcPts val="0"/>
              </a:spcAft>
              <a:buClr>
                <a:schemeClr val="dk1"/>
              </a:buClr>
              <a:buSzPts val="2170"/>
              <a:buFont typeface="Calibri"/>
              <a:buAutoNum type="romanUcPeriod"/>
            </a:pPr>
            <a:r>
              <a:rPr lang="tr-TR" sz="2170" dirty="0" err="1">
                <a:latin typeface="Times New Roman"/>
                <a:ea typeface="Times New Roman"/>
                <a:cs typeface="Times New Roman"/>
                <a:sym typeface="Times New Roman"/>
              </a:rPr>
              <a:t>Free-electron</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concentration</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acting</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via</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deformation</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potential</a:t>
            </a:r>
            <a:endParaRPr sz="2170" dirty="0">
              <a:latin typeface="Times New Roman"/>
              <a:ea typeface="Times New Roman"/>
              <a:cs typeface="Times New Roman"/>
              <a:sym typeface="Times New Roman"/>
            </a:endParaRPr>
          </a:p>
          <a:p>
            <a:pPr marL="571500" lvl="0" indent="-571500" algn="l" rtl="0">
              <a:lnSpc>
                <a:spcPct val="70000"/>
              </a:lnSpc>
              <a:spcBef>
                <a:spcPts val="1000"/>
              </a:spcBef>
              <a:spcAft>
                <a:spcPts val="0"/>
              </a:spcAft>
              <a:buClr>
                <a:schemeClr val="dk1"/>
              </a:buClr>
              <a:buSzPts val="2170"/>
              <a:buFont typeface="Calibri"/>
              <a:buAutoNum type="romanUcPeriod"/>
            </a:pPr>
            <a:r>
              <a:rPr lang="tr-TR" sz="2170" dirty="0" err="1">
                <a:latin typeface="Times New Roman"/>
                <a:ea typeface="Times New Roman"/>
                <a:cs typeface="Times New Roman"/>
                <a:sym typeface="Times New Roman"/>
              </a:rPr>
              <a:t>Concentration</a:t>
            </a:r>
            <a:r>
              <a:rPr lang="tr-TR" sz="2170" dirty="0">
                <a:latin typeface="Times New Roman"/>
                <a:ea typeface="Times New Roman"/>
                <a:cs typeface="Times New Roman"/>
                <a:sym typeface="Times New Roman"/>
              </a:rPr>
              <a:t> of </a:t>
            </a:r>
            <a:r>
              <a:rPr lang="tr-TR" sz="2170" dirty="0" err="1">
                <a:latin typeface="Times New Roman"/>
                <a:ea typeface="Times New Roman"/>
                <a:cs typeface="Times New Roman"/>
                <a:sym typeface="Times New Roman"/>
              </a:rPr>
              <a:t>foreign</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atoms</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defects</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and</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their</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difference</a:t>
            </a:r>
            <a:r>
              <a:rPr lang="tr-TR" sz="2170" dirty="0">
                <a:latin typeface="Times New Roman"/>
                <a:ea typeface="Times New Roman"/>
                <a:cs typeface="Times New Roman"/>
                <a:sym typeface="Times New Roman"/>
              </a:rPr>
              <a:t> of </a:t>
            </a:r>
            <a:r>
              <a:rPr lang="tr-TR" sz="2170" dirty="0" err="1">
                <a:latin typeface="Times New Roman"/>
                <a:ea typeface="Times New Roman"/>
                <a:cs typeface="Times New Roman"/>
                <a:sym typeface="Times New Roman"/>
              </a:rPr>
              <a:t>ionic</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radii</a:t>
            </a:r>
            <a:r>
              <a:rPr lang="tr-TR" sz="2170" dirty="0">
                <a:latin typeface="Times New Roman"/>
                <a:ea typeface="Times New Roman"/>
                <a:cs typeface="Times New Roman"/>
                <a:sym typeface="Times New Roman"/>
              </a:rPr>
              <a:t> </a:t>
            </a:r>
            <a:endParaRPr sz="2170" dirty="0">
              <a:latin typeface="Times New Roman"/>
              <a:ea typeface="Times New Roman"/>
              <a:cs typeface="Times New Roman"/>
              <a:sym typeface="Times New Roman"/>
            </a:endParaRPr>
          </a:p>
          <a:p>
            <a:pPr marL="571500" lvl="0" indent="-571500" algn="l" rtl="0">
              <a:lnSpc>
                <a:spcPct val="70000"/>
              </a:lnSpc>
              <a:spcBef>
                <a:spcPts val="1000"/>
              </a:spcBef>
              <a:spcAft>
                <a:spcPts val="0"/>
              </a:spcAft>
              <a:buClr>
                <a:schemeClr val="dk1"/>
              </a:buClr>
              <a:buSzPts val="2170"/>
              <a:buFont typeface="Calibri"/>
              <a:buAutoNum type="romanUcPeriod"/>
            </a:pPr>
            <a:r>
              <a:rPr lang="tr-TR" sz="2170" dirty="0" err="1">
                <a:latin typeface="Times New Roman"/>
                <a:ea typeface="Times New Roman"/>
                <a:cs typeface="Times New Roman"/>
                <a:sym typeface="Times New Roman"/>
              </a:rPr>
              <a:t>External</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strains</a:t>
            </a:r>
            <a:endParaRPr sz="2170" dirty="0">
              <a:latin typeface="Times New Roman"/>
              <a:ea typeface="Times New Roman"/>
              <a:cs typeface="Times New Roman"/>
              <a:sym typeface="Times New Roman"/>
            </a:endParaRPr>
          </a:p>
          <a:p>
            <a:pPr marL="571500" lvl="0" indent="-571500" algn="l" rtl="0">
              <a:lnSpc>
                <a:spcPct val="70000"/>
              </a:lnSpc>
              <a:spcBef>
                <a:spcPts val="1000"/>
              </a:spcBef>
              <a:spcAft>
                <a:spcPts val="0"/>
              </a:spcAft>
              <a:buClr>
                <a:schemeClr val="dk1"/>
              </a:buClr>
              <a:buSzPts val="2170"/>
              <a:buFont typeface="Calibri"/>
              <a:buAutoNum type="romanUcPeriod"/>
            </a:pPr>
            <a:r>
              <a:rPr lang="tr-TR" sz="2170" dirty="0" err="1">
                <a:latin typeface="Times New Roman"/>
                <a:ea typeface="Times New Roman"/>
                <a:cs typeface="Times New Roman"/>
                <a:sym typeface="Times New Roman"/>
              </a:rPr>
              <a:t>Temperature</a:t>
            </a:r>
            <a:endParaRPr sz="2170" dirty="0">
              <a:latin typeface="Times New Roman"/>
              <a:ea typeface="Times New Roman"/>
              <a:cs typeface="Times New Roman"/>
              <a:sym typeface="Times New Roman"/>
            </a:endParaRPr>
          </a:p>
          <a:p>
            <a:pPr marL="228600" lvl="0" indent="-228600" algn="l" rtl="0">
              <a:lnSpc>
                <a:spcPct val="70000"/>
              </a:lnSpc>
              <a:spcBef>
                <a:spcPts val="1000"/>
              </a:spcBef>
              <a:spcAft>
                <a:spcPts val="0"/>
              </a:spcAft>
              <a:buClr>
                <a:schemeClr val="dk1"/>
              </a:buClr>
              <a:buSzPts val="2170"/>
              <a:buChar char="•"/>
            </a:pPr>
            <a:r>
              <a:rPr lang="tr-TR" sz="2170" dirty="0" err="1">
                <a:latin typeface="Times New Roman"/>
                <a:ea typeface="Times New Roman"/>
                <a:cs typeface="Times New Roman"/>
                <a:sym typeface="Times New Roman"/>
              </a:rPr>
              <a:t>Accurately</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measured</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by</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highresolution</a:t>
            </a:r>
            <a:r>
              <a:rPr lang="tr-TR" sz="2170" dirty="0">
                <a:latin typeface="Times New Roman"/>
                <a:ea typeface="Times New Roman"/>
                <a:cs typeface="Times New Roman"/>
                <a:sym typeface="Times New Roman"/>
              </a:rPr>
              <a:t> x-ray </a:t>
            </a:r>
            <a:r>
              <a:rPr lang="tr-TR" sz="2170" dirty="0" err="1">
                <a:latin typeface="Times New Roman"/>
                <a:ea typeface="Times New Roman"/>
                <a:cs typeface="Times New Roman"/>
                <a:sym typeface="Times New Roman"/>
              </a:rPr>
              <a:t>diffraction</a:t>
            </a:r>
            <a:r>
              <a:rPr lang="tr-TR" sz="2170" dirty="0">
                <a:latin typeface="Times New Roman"/>
                <a:ea typeface="Times New Roman"/>
                <a:cs typeface="Times New Roman"/>
                <a:sym typeface="Times New Roman"/>
              </a:rPr>
              <a:t> (HRXRD) </a:t>
            </a:r>
            <a:r>
              <a:rPr lang="tr-TR" sz="2170" dirty="0" err="1">
                <a:latin typeface="Times New Roman"/>
                <a:ea typeface="Times New Roman"/>
                <a:cs typeface="Times New Roman"/>
                <a:sym typeface="Times New Roman"/>
              </a:rPr>
              <a:t>for</a:t>
            </a:r>
            <a:r>
              <a:rPr lang="tr-TR" sz="2170" dirty="0">
                <a:latin typeface="Times New Roman"/>
                <a:ea typeface="Times New Roman"/>
                <a:cs typeface="Times New Roman"/>
                <a:sym typeface="Times New Roman"/>
              </a:rPr>
              <a:t> a set of </a:t>
            </a:r>
            <a:r>
              <a:rPr lang="tr-TR" sz="2170" dirty="0" err="1">
                <a:latin typeface="Times New Roman"/>
                <a:ea typeface="Times New Roman"/>
                <a:cs typeface="Times New Roman"/>
                <a:sym typeface="Times New Roman"/>
              </a:rPr>
              <a:t>symmetrical</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and</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asymmetrical</a:t>
            </a:r>
            <a:r>
              <a:rPr lang="tr-TR" sz="2170" dirty="0">
                <a:latin typeface="Times New Roman"/>
                <a:ea typeface="Times New Roman"/>
                <a:cs typeface="Times New Roman"/>
                <a:sym typeface="Times New Roman"/>
              </a:rPr>
              <a:t> </a:t>
            </a:r>
            <a:r>
              <a:rPr lang="tr-TR" sz="2170" dirty="0" err="1">
                <a:latin typeface="Times New Roman"/>
                <a:ea typeface="Times New Roman"/>
                <a:cs typeface="Times New Roman"/>
                <a:sym typeface="Times New Roman"/>
              </a:rPr>
              <a:t>reflections</a:t>
            </a:r>
            <a:endParaRPr sz="217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2170"/>
              <a:buNone/>
            </a:pPr>
            <a:endParaRPr sz="2170" dirty="0"/>
          </a:p>
          <a:p>
            <a:pPr marL="228600" lvl="0" indent="-90804" algn="l" rtl="0">
              <a:lnSpc>
                <a:spcPct val="70000"/>
              </a:lnSpc>
              <a:spcBef>
                <a:spcPts val="1000"/>
              </a:spcBef>
              <a:spcAft>
                <a:spcPts val="0"/>
              </a:spcAft>
              <a:buClr>
                <a:schemeClr val="dk1"/>
              </a:buClr>
              <a:buSzPts val="2170"/>
              <a:buNone/>
            </a:pPr>
            <a:endParaRPr sz="2170" dirty="0"/>
          </a:p>
          <a:p>
            <a:pPr marL="228600" lvl="0" indent="-90804" algn="l" rtl="0">
              <a:lnSpc>
                <a:spcPct val="70000"/>
              </a:lnSpc>
              <a:spcBef>
                <a:spcPts val="1000"/>
              </a:spcBef>
              <a:spcAft>
                <a:spcPts val="0"/>
              </a:spcAft>
              <a:buClr>
                <a:schemeClr val="dk1"/>
              </a:buClr>
              <a:buSzPts val="2170"/>
              <a:buNone/>
            </a:pPr>
            <a:endParaRPr sz="2170" dirty="0"/>
          </a:p>
          <a:p>
            <a:pPr marL="228600" lvl="0" indent="-90804" algn="l" rtl="0">
              <a:lnSpc>
                <a:spcPct val="70000"/>
              </a:lnSpc>
              <a:spcBef>
                <a:spcPts val="1000"/>
              </a:spcBef>
              <a:spcAft>
                <a:spcPts val="0"/>
              </a:spcAft>
              <a:buClr>
                <a:schemeClr val="dk1"/>
              </a:buClr>
              <a:buSzPts val="2170"/>
              <a:buNone/>
            </a:pPr>
            <a:endParaRPr sz="2170" dirty="0"/>
          </a:p>
          <a:p>
            <a:pPr marL="0" lvl="0" indent="0" algn="l" rtl="0">
              <a:lnSpc>
                <a:spcPct val="70000"/>
              </a:lnSpc>
              <a:spcBef>
                <a:spcPts val="1000"/>
              </a:spcBef>
              <a:spcAft>
                <a:spcPts val="0"/>
              </a:spcAft>
              <a:buClr>
                <a:schemeClr val="dk1"/>
              </a:buClr>
              <a:buSzPts val="2170"/>
              <a:buNone/>
            </a:pPr>
            <a:endParaRPr sz="2170" dirty="0"/>
          </a:p>
        </p:txBody>
      </p:sp>
      <p:pic>
        <p:nvPicPr>
          <p:cNvPr id="118" name="Google Shape;118;p5"/>
          <p:cNvPicPr preferRelativeResize="0"/>
          <p:nvPr/>
        </p:nvPicPr>
        <p:blipFill rotWithShape="1">
          <a:blip r:embed="rId3">
            <a:alphaModFix/>
          </a:blip>
          <a:srcRect/>
          <a:stretch/>
        </p:blipFill>
        <p:spPr>
          <a:xfrm>
            <a:off x="7018509" y="818901"/>
            <a:ext cx="4907585" cy="5085510"/>
          </a:xfrm>
          <a:prstGeom prst="rect">
            <a:avLst/>
          </a:prstGeom>
          <a:noFill/>
          <a:ln>
            <a:noFill/>
          </a:ln>
        </p:spPr>
      </p:pic>
      <p:pic>
        <p:nvPicPr>
          <p:cNvPr id="119" name="Google Shape;119;p5"/>
          <p:cNvPicPr preferRelativeResize="0"/>
          <p:nvPr/>
        </p:nvPicPr>
        <p:blipFill rotWithShape="1">
          <a:blip r:embed="rId4">
            <a:alphaModFix/>
          </a:blip>
          <a:srcRect/>
          <a:stretch/>
        </p:blipFill>
        <p:spPr>
          <a:xfrm>
            <a:off x="2117237" y="5201663"/>
            <a:ext cx="2775009" cy="1076493"/>
          </a:xfrm>
          <a:prstGeom prst="rect">
            <a:avLst/>
          </a:prstGeom>
          <a:noFill/>
          <a:ln>
            <a:noFill/>
          </a:ln>
        </p:spPr>
      </p:pic>
      <p:pic>
        <p:nvPicPr>
          <p:cNvPr id="6"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0598" y="5870443"/>
            <a:ext cx="1489363" cy="815426"/>
          </a:xfrm>
          <a:prstGeom prst="rect">
            <a:avLst/>
          </a:prstGeom>
        </p:spPr>
      </p:pic>
      <p:pic>
        <p:nvPicPr>
          <p:cNvPr id="7"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57603" y="5499081"/>
            <a:ext cx="1509594" cy="11867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5" name="Google Shape;125;p6"/>
          <p:cNvPicPr preferRelativeResize="0">
            <a:picLocks noGrp="1"/>
          </p:cNvPicPr>
          <p:nvPr>
            <p:ph type="body" idx="1"/>
          </p:nvPr>
        </p:nvPicPr>
        <p:blipFill rotWithShape="1">
          <a:blip r:embed="rId3">
            <a:alphaModFix/>
          </a:blip>
          <a:srcRect/>
          <a:stretch/>
        </p:blipFill>
        <p:spPr>
          <a:xfrm>
            <a:off x="657084" y="1294521"/>
            <a:ext cx="4538664" cy="3878368"/>
          </a:xfrm>
          <a:prstGeom prst="rect">
            <a:avLst/>
          </a:prstGeom>
          <a:noFill/>
          <a:ln>
            <a:noFill/>
          </a:ln>
        </p:spPr>
      </p:pic>
      <p:pic>
        <p:nvPicPr>
          <p:cNvPr id="126" name="Google Shape;126;p6"/>
          <p:cNvPicPr preferRelativeResize="0"/>
          <p:nvPr/>
        </p:nvPicPr>
        <p:blipFill rotWithShape="1">
          <a:blip r:embed="rId4">
            <a:alphaModFix/>
          </a:blip>
          <a:srcRect/>
          <a:stretch/>
        </p:blipFill>
        <p:spPr>
          <a:xfrm>
            <a:off x="5959522" y="1294521"/>
            <a:ext cx="5716874" cy="3878369"/>
          </a:xfrm>
          <a:prstGeom prst="rect">
            <a:avLst/>
          </a:prstGeom>
          <a:noFill/>
          <a:ln>
            <a:noFill/>
          </a:ln>
        </p:spPr>
      </p:pic>
      <p:pic>
        <p:nvPicPr>
          <p:cNvPr id="5"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44206" y="5324980"/>
            <a:ext cx="1509594" cy="11867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929" y="581361"/>
            <a:ext cx="4599458" cy="1325563"/>
          </a:xfrm>
        </p:spPr>
        <p:txBody>
          <a:bodyPr/>
          <a:lstStyle/>
          <a:p>
            <a:r>
              <a:rPr lang="en-US" dirty="0">
                <a:latin typeface="Times New Roman" panose="02020603050405020304" pitchFamily="18" charset="0"/>
                <a:cs typeface="Times New Roman" panose="02020603050405020304" pitchFamily="18" charset="0"/>
              </a:rPr>
              <a:t>DEFECTS</a:t>
            </a:r>
          </a:p>
        </p:txBody>
      </p:sp>
      <p:sp>
        <p:nvSpPr>
          <p:cNvPr id="3" name="Content Placeholder 2"/>
          <p:cNvSpPr>
            <a:spLocks noGrp="1"/>
          </p:cNvSpPr>
          <p:nvPr>
            <p:ph idx="1"/>
          </p:nvPr>
        </p:nvSpPr>
        <p:spPr>
          <a:xfrm>
            <a:off x="457201" y="1439028"/>
            <a:ext cx="10515600" cy="3867542"/>
          </a:xfrm>
        </p:spPr>
        <p:txBody>
          <a:bodyPr>
            <a:normAutofit lnSpcReduction="10000"/>
          </a:bodyPr>
          <a:lstStyle/>
          <a:p>
            <a:endParaRPr lang="en-US" dirty="0"/>
          </a:p>
          <a:p>
            <a:pPr marL="571500" indent="-457200">
              <a:buFont typeface="+mj-lt"/>
              <a:buAutoNum type="arabicPeriod"/>
            </a:pPr>
            <a:r>
              <a:rPr lang="en-US" sz="2400" dirty="0"/>
              <a:t>Zinc Vacancies (</a:t>
            </a:r>
            <a:r>
              <a:rPr lang="en-US" sz="2400" dirty="0" err="1"/>
              <a:t>V</a:t>
            </a:r>
            <a:r>
              <a:rPr lang="en-US" sz="2400" baseline="-25000" dirty="0" err="1"/>
              <a:t>Zn</a:t>
            </a:r>
            <a:r>
              <a:rPr lang="en-US" sz="2400" dirty="0"/>
              <a:t>) : are double acceptors.</a:t>
            </a:r>
          </a:p>
          <a:p>
            <a:pPr marL="571500" indent="-457200">
              <a:buFont typeface="+mj-lt"/>
              <a:buAutoNum type="arabicPeriod"/>
            </a:pPr>
            <a:r>
              <a:rPr lang="en-US" sz="2400" dirty="0"/>
              <a:t>Oxygen Vacancies (V</a:t>
            </a:r>
            <a:r>
              <a:rPr lang="en-US" sz="2400" baseline="-25000" dirty="0"/>
              <a:t>O</a:t>
            </a:r>
            <a:r>
              <a:rPr lang="en-US" sz="2400" dirty="0"/>
              <a:t>) : O vacancy is a deep-negative U donor, where the +1 charge state is thermodynamically unstable. The g value of O vacancy is 1.995.</a:t>
            </a:r>
          </a:p>
          <a:p>
            <a:pPr marL="571500" indent="-457200">
              <a:buFont typeface="+mj-lt"/>
              <a:buAutoNum type="arabicPeriod"/>
            </a:pPr>
            <a:r>
              <a:rPr lang="en-US" sz="2400" dirty="0"/>
              <a:t>Zinc Interstitials(</a:t>
            </a:r>
            <a:r>
              <a:rPr lang="en-US" sz="2400" dirty="0" err="1"/>
              <a:t>Zn</a:t>
            </a:r>
            <a:r>
              <a:rPr lang="en-US" sz="2400" baseline="-25000" dirty="0" err="1"/>
              <a:t>i</a:t>
            </a:r>
            <a:r>
              <a:rPr lang="en-US" sz="2400" dirty="0"/>
              <a:t>): are shallow donor. Its the electron configuration configuration end with 4s</a:t>
            </a:r>
            <a:r>
              <a:rPr lang="en-US" sz="2400" baseline="30000" dirty="0"/>
              <a:t>2</a:t>
            </a:r>
            <a:r>
              <a:rPr lang="en-US" sz="2400" dirty="0"/>
              <a:t> which shows that it is diamagnetic. Its g factor is 1.96</a:t>
            </a:r>
          </a:p>
          <a:p>
            <a:pPr indent="-457200">
              <a:buFont typeface="+mj-lt"/>
              <a:buAutoNum type="arabicPeriod"/>
            </a:pPr>
            <a:r>
              <a:rPr lang="en-US" sz="2400" dirty="0"/>
              <a:t>Oxygen Interstitial : have been suggested to form several configurations, such as dumbbell or split interstitials. Its electron configuration ends with 2p</a:t>
            </a:r>
            <a:r>
              <a:rPr lang="en-US" sz="2400" baseline="30000" dirty="0"/>
              <a:t>4</a:t>
            </a:r>
            <a:r>
              <a:rPr lang="en-US" sz="2400" dirty="0"/>
              <a:t>, 2p</a:t>
            </a:r>
            <a:r>
              <a:rPr lang="en-US" sz="2400" baseline="30000" dirty="0"/>
              <a:t>5</a:t>
            </a:r>
            <a:r>
              <a:rPr lang="en-US" sz="2400" dirty="0"/>
              <a:t>, and 2p</a:t>
            </a:r>
            <a:r>
              <a:rPr lang="en-US" sz="2400" baseline="30000" dirty="0"/>
              <a:t>6</a:t>
            </a:r>
            <a:r>
              <a:rPr lang="en-US" sz="2400" dirty="0"/>
              <a:t>, giving O</a:t>
            </a:r>
            <a:r>
              <a:rPr lang="en-US" sz="2400" baseline="-25000" dirty="0"/>
              <a:t>i</a:t>
            </a:r>
            <a:r>
              <a:rPr lang="en-US" sz="2400" dirty="0"/>
              <a:t>,O</a:t>
            </a:r>
            <a:r>
              <a:rPr lang="en-US" sz="2400" baseline="-25000" dirty="0"/>
              <a:t>i</a:t>
            </a:r>
            <a:r>
              <a:rPr lang="en-US" sz="2400" baseline="30000" dirty="0"/>
              <a:t>-</a:t>
            </a:r>
            <a:r>
              <a:rPr lang="en-US" sz="2400" dirty="0"/>
              <a:t>,O</a:t>
            </a:r>
            <a:r>
              <a:rPr lang="en-US" sz="2400" baseline="-25000" dirty="0"/>
              <a:t>i</a:t>
            </a:r>
            <a:r>
              <a:rPr lang="en-US" sz="2400" baseline="30000" dirty="0"/>
              <a:t>-2</a:t>
            </a:r>
            <a:r>
              <a:rPr lang="en-US" sz="2400" dirty="0"/>
              <a:t> respectively.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4206" y="5324980"/>
            <a:ext cx="1509594" cy="1186788"/>
          </a:xfrm>
          <a:prstGeom prst="rect">
            <a:avLst/>
          </a:prstGeom>
        </p:spPr>
      </p:pic>
    </p:spTree>
    <p:extLst>
      <p:ext uri="{BB962C8B-B14F-4D97-AF65-F5344CB8AC3E}">
        <p14:creationId xmlns:p14="http://schemas.microsoft.com/office/powerpoint/2010/main" val="338033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4206" y="5324980"/>
            <a:ext cx="1509594" cy="1186788"/>
          </a:xfrm>
          <a:prstGeom prst="rect">
            <a:avLst/>
          </a:prstGeom>
        </p:spPr>
      </p:pic>
      <p:sp>
        <p:nvSpPr>
          <p:cNvPr id="7" name="TextBox 6"/>
          <p:cNvSpPr txBox="1"/>
          <p:nvPr/>
        </p:nvSpPr>
        <p:spPr>
          <a:xfrm>
            <a:off x="1427018" y="2064327"/>
            <a:ext cx="9116291" cy="2576946"/>
          </a:xfrm>
          <a:prstGeom prst="rect">
            <a:avLst/>
          </a:prstGeom>
          <a:noFill/>
        </p:spPr>
        <p:txBody>
          <a:bodyPr wrap="square" rtlCol="0">
            <a:spAutoFit/>
          </a:bodyPr>
          <a:lstStyle/>
          <a:p>
            <a:endParaRPr lang="en-US"/>
          </a:p>
        </p:txBody>
      </p:sp>
      <p:pic>
        <p:nvPicPr>
          <p:cNvPr id="10" name="Resim 9" descr="metin içeren bir resim&#10;&#10;Açıklama otomatik olarak oluşturuldu">
            <a:extLst>
              <a:ext uri="{FF2B5EF4-FFF2-40B4-BE49-F238E27FC236}">
                <a16:creationId xmlns:a16="http://schemas.microsoft.com/office/drawing/2014/main" id="{65806AAF-07B6-664F-855F-8A5C12EBF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824417"/>
            <a:ext cx="3832001" cy="4500563"/>
          </a:xfrm>
          <a:prstGeom prst="rect">
            <a:avLst/>
          </a:prstGeom>
        </p:spPr>
      </p:pic>
      <p:sp>
        <p:nvSpPr>
          <p:cNvPr id="2" name="Metin kutusu 1">
            <a:extLst>
              <a:ext uri="{FF2B5EF4-FFF2-40B4-BE49-F238E27FC236}">
                <a16:creationId xmlns:a16="http://schemas.microsoft.com/office/drawing/2014/main" id="{FCD24D89-51F5-2546-8F1F-AC4E8EDE6447}"/>
              </a:ext>
            </a:extLst>
          </p:cNvPr>
          <p:cNvSpPr txBox="1"/>
          <p:nvPr/>
        </p:nvSpPr>
        <p:spPr>
          <a:xfrm>
            <a:off x="6251944" y="1073888"/>
            <a:ext cx="4136065" cy="3631763"/>
          </a:xfrm>
          <a:prstGeom prst="rect">
            <a:avLst/>
          </a:prstGeom>
          <a:noFill/>
        </p:spPr>
        <p:txBody>
          <a:bodyPr wrap="square" rtlCol="0">
            <a:spAutoFit/>
          </a:bodyPr>
          <a:lstStyle/>
          <a:p>
            <a:pPr marL="285750" indent="-285750">
              <a:buFont typeface="Arial" panose="020B0604020202020204" pitchFamily="34" charset="0"/>
              <a:buChar char="•"/>
            </a:pPr>
            <a:r>
              <a:rPr lang="tr-TR" sz="2400" dirty="0" err="1">
                <a:latin typeface="Calibri" panose="020F0502020204030204" pitchFamily="34" charset="0"/>
                <a:cs typeface="Calibri" panose="020F0502020204030204" pitchFamily="34" charset="0"/>
              </a:rPr>
              <a:t>Zn</a:t>
            </a:r>
            <a:r>
              <a:rPr lang="tr-TR" sz="2400" baseline="-25000" dirty="0" err="1">
                <a:latin typeface="Calibri" panose="020F0502020204030204" pitchFamily="34" charset="0"/>
                <a:cs typeface="Calibri" panose="020F0502020204030204" pitchFamily="34" charset="0"/>
              </a:rPr>
              <a:t>i</a:t>
            </a:r>
            <a:r>
              <a:rPr lang="tr-TR" sz="2400" baseline="-25000" dirty="0">
                <a:latin typeface="Calibri" panose="020F0502020204030204" pitchFamily="34" charset="0"/>
                <a:cs typeface="Calibri" panose="020F0502020204030204" pitchFamily="34" charset="0"/>
              </a:rPr>
              <a:t>  </a:t>
            </a:r>
            <a:r>
              <a:rPr lang="tr-TR" sz="2400" dirty="0">
                <a:latin typeface="Calibri" panose="020F0502020204030204" pitchFamily="34" charset="0"/>
                <a:cs typeface="Calibri" panose="020F0502020204030204" pitchFamily="34" charset="0"/>
              </a:rPr>
              <a:t>can not </a:t>
            </a:r>
            <a:r>
              <a:rPr lang="tr-TR" sz="2400" dirty="0" err="1">
                <a:latin typeface="Calibri" panose="020F0502020204030204" pitchFamily="34" charset="0"/>
                <a:cs typeface="Calibri" panose="020F0502020204030204" pitchFamily="34" charset="0"/>
              </a:rPr>
              <a:t>detect</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by</a:t>
            </a:r>
            <a:r>
              <a:rPr lang="tr-TR" sz="2400" dirty="0">
                <a:latin typeface="Calibri" panose="020F0502020204030204" pitchFamily="34" charset="0"/>
                <a:cs typeface="Calibri" panose="020F0502020204030204" pitchFamily="34" charset="0"/>
              </a:rPr>
              <a:t> EPR </a:t>
            </a:r>
            <a:r>
              <a:rPr lang="tr-TR" sz="2400" dirty="0" err="1">
                <a:latin typeface="Calibri" panose="020F0502020204030204" pitchFamily="34" charset="0"/>
                <a:cs typeface="Calibri" panose="020F0502020204030204" pitchFamily="34" charset="0"/>
              </a:rPr>
              <a:t>due</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to</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its</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diamagnetic</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nature</a:t>
            </a:r>
            <a:r>
              <a:rPr lang="tr-TR" sz="24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tr-TR" sz="2400" dirty="0">
                <a:latin typeface="Calibri" panose="020F0502020204030204" pitchFamily="34" charset="0"/>
                <a:cs typeface="Calibri" panose="020F0502020204030204" pitchFamily="34" charset="0"/>
              </a:rPr>
              <a:t>O</a:t>
            </a:r>
            <a:r>
              <a:rPr lang="tr-TR" sz="2400" baseline="-25000" dirty="0">
                <a:latin typeface="Calibri" panose="020F0502020204030204" pitchFamily="34" charset="0"/>
                <a:cs typeface="Calibri" panose="020F0502020204030204" pitchFamily="34" charset="0"/>
              </a:rPr>
              <a:t>i</a:t>
            </a:r>
            <a:r>
              <a:rPr lang="tr-TR" sz="2400" baseline="30000" dirty="0">
                <a:latin typeface="Calibri" panose="020F0502020204030204" pitchFamily="34" charset="0"/>
                <a:cs typeface="Calibri" panose="020F0502020204030204" pitchFamily="34" charset="0"/>
              </a:rPr>
              <a:t>2-</a:t>
            </a:r>
            <a:r>
              <a:rPr lang="tr-TR" sz="2400" dirty="0">
                <a:latin typeface="Calibri" panose="020F0502020204030204" pitchFamily="34" charset="0"/>
                <a:cs typeface="Calibri" panose="020F0502020204030204" pitchFamily="34" charset="0"/>
              </a:rPr>
              <a:t> is </a:t>
            </a:r>
            <a:r>
              <a:rPr lang="tr-TR" sz="2400" dirty="0" err="1">
                <a:latin typeface="Calibri" panose="020F0502020204030204" pitchFamily="34" charset="0"/>
                <a:cs typeface="Calibri" panose="020F0502020204030204" pitchFamily="34" charset="0"/>
              </a:rPr>
              <a:t>diamagnetic</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That’s</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why</a:t>
            </a:r>
            <a:r>
              <a:rPr lang="tr-TR" sz="2400" dirty="0">
                <a:latin typeface="Calibri" panose="020F0502020204030204" pitchFamily="34" charset="0"/>
                <a:cs typeface="Calibri" panose="020F0502020204030204" pitchFamily="34" charset="0"/>
              </a:rPr>
              <a:t>, it can not be </a:t>
            </a:r>
            <a:r>
              <a:rPr lang="tr-TR" sz="2400" dirty="0" err="1">
                <a:latin typeface="Calibri" panose="020F0502020204030204" pitchFamily="34" charset="0"/>
                <a:cs typeface="Calibri" panose="020F0502020204030204" pitchFamily="34" charset="0"/>
              </a:rPr>
              <a:t>detect</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by</a:t>
            </a:r>
            <a:r>
              <a:rPr lang="tr-TR" sz="2400" dirty="0">
                <a:latin typeface="Calibri" panose="020F0502020204030204" pitchFamily="34" charset="0"/>
                <a:cs typeface="Calibri" panose="020F0502020204030204" pitchFamily="34" charset="0"/>
              </a:rPr>
              <a:t> EPR.</a:t>
            </a:r>
          </a:p>
          <a:p>
            <a:pPr marL="285750" indent="-285750">
              <a:buFont typeface="Arial" panose="020B0604020202020204" pitchFamily="34" charset="0"/>
              <a:buChar char="•"/>
            </a:pPr>
            <a:r>
              <a:rPr lang="tr-TR" sz="2400" dirty="0" err="1">
                <a:latin typeface="Calibri" panose="020F0502020204030204" pitchFamily="34" charset="0"/>
                <a:cs typeface="Calibri" panose="020F0502020204030204" pitchFamily="34" charset="0"/>
              </a:rPr>
              <a:t>O</a:t>
            </a:r>
            <a:r>
              <a:rPr lang="tr-TR" sz="2400" baseline="-25000" dirty="0" err="1">
                <a:latin typeface="Calibri" panose="020F0502020204030204" pitchFamily="34" charset="0"/>
                <a:cs typeface="Calibri" panose="020F0502020204030204" pitchFamily="34" charset="0"/>
              </a:rPr>
              <a:t>i</a:t>
            </a:r>
            <a:r>
              <a:rPr lang="tr-TR" sz="2400" baseline="30000" dirty="0">
                <a:latin typeface="Calibri" panose="020F0502020204030204" pitchFamily="34" charset="0"/>
                <a:cs typeface="Calibri" panose="020F0502020204030204" pitchFamily="34" charset="0"/>
              </a:rPr>
              <a:t>-</a:t>
            </a:r>
            <a:r>
              <a:rPr lang="tr-TR" sz="2400" dirty="0">
                <a:latin typeface="Calibri" panose="020F0502020204030204" pitchFamily="34" charset="0"/>
                <a:cs typeface="Calibri" panose="020F0502020204030204" pitchFamily="34" charset="0"/>
              </a:rPr>
              <a:t> is </a:t>
            </a:r>
            <a:r>
              <a:rPr lang="tr-TR" sz="2400" dirty="0" err="1">
                <a:latin typeface="Calibri" panose="020F0502020204030204" pitchFamily="34" charset="0"/>
                <a:cs typeface="Calibri" panose="020F0502020204030204" pitchFamily="34" charset="0"/>
              </a:rPr>
              <a:t>paramagnetic</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so</a:t>
            </a:r>
            <a:r>
              <a:rPr lang="tr-TR" sz="2400" dirty="0">
                <a:latin typeface="Calibri" panose="020F0502020204030204" pitchFamily="34" charset="0"/>
                <a:cs typeface="Calibri" panose="020F0502020204030204" pitchFamily="34" charset="0"/>
              </a:rPr>
              <a:t> it can </a:t>
            </a:r>
            <a:r>
              <a:rPr lang="tr-TR" sz="2400" dirty="0" err="1">
                <a:latin typeface="Calibri" panose="020F0502020204030204" pitchFamily="34" charset="0"/>
                <a:cs typeface="Calibri" panose="020F0502020204030204" pitchFamily="34" charset="0"/>
              </a:rPr>
              <a:t>detect</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by</a:t>
            </a:r>
            <a:r>
              <a:rPr lang="tr-TR" sz="2400" dirty="0">
                <a:latin typeface="Calibri" panose="020F0502020204030204" pitchFamily="34" charset="0"/>
                <a:cs typeface="Calibri" panose="020F0502020204030204" pitchFamily="34" charset="0"/>
              </a:rPr>
              <a:t> EPR.</a:t>
            </a:r>
          </a:p>
          <a:p>
            <a:pPr marL="285750" indent="-285750">
              <a:buFont typeface="Arial" panose="020B0604020202020204" pitchFamily="34" charset="0"/>
              <a:buChar char="•"/>
            </a:pPr>
            <a:r>
              <a:rPr lang="tr-TR" sz="2400" dirty="0" err="1">
                <a:latin typeface="Calibri" panose="020F0502020204030204" pitchFamily="34" charset="0"/>
                <a:cs typeface="Calibri" panose="020F0502020204030204" pitchFamily="34" charset="0"/>
              </a:rPr>
              <a:t>V</a:t>
            </a:r>
            <a:r>
              <a:rPr lang="tr-TR" sz="2400" baseline="-25000" dirty="0" err="1">
                <a:latin typeface="Calibri" panose="020F0502020204030204" pitchFamily="34" charset="0"/>
                <a:cs typeface="Calibri" panose="020F0502020204030204" pitchFamily="34" charset="0"/>
              </a:rPr>
              <a:t>o</a:t>
            </a:r>
            <a:r>
              <a:rPr lang="tr-TR" sz="2400" dirty="0">
                <a:latin typeface="Calibri" panose="020F0502020204030204" pitchFamily="34" charset="0"/>
                <a:cs typeface="Calibri" panose="020F0502020204030204" pitchFamily="34" charset="0"/>
              </a:rPr>
              <a:t> can </a:t>
            </a:r>
            <a:r>
              <a:rPr lang="tr-TR" sz="2400" dirty="0" err="1">
                <a:latin typeface="Calibri" panose="020F0502020204030204" pitchFamily="34" charset="0"/>
                <a:cs typeface="Calibri" panose="020F0502020204030204" pitchFamily="34" charset="0"/>
              </a:rPr>
              <a:t>find</a:t>
            </a:r>
            <a:r>
              <a:rPr lang="tr-TR" sz="2400" dirty="0">
                <a:latin typeface="Calibri" panose="020F0502020204030204" pitchFamily="34" charset="0"/>
                <a:cs typeface="Calibri" panose="020F0502020204030204" pitchFamily="34" charset="0"/>
              </a:rPr>
              <a:t> </a:t>
            </a:r>
            <a:r>
              <a:rPr lang="tr-TR" sz="2400" dirty="0" err="1">
                <a:latin typeface="Calibri" panose="020F0502020204030204" pitchFamily="34" charset="0"/>
                <a:cs typeface="Calibri" panose="020F0502020204030204" pitchFamily="34" charset="0"/>
              </a:rPr>
              <a:t>with</a:t>
            </a:r>
            <a:r>
              <a:rPr lang="tr-TR" sz="2400" dirty="0">
                <a:latin typeface="Calibri" panose="020F0502020204030204" pitchFamily="34" charset="0"/>
                <a:cs typeface="Calibri" panose="020F0502020204030204" pitchFamily="34" charset="0"/>
              </a:rPr>
              <a:t> EPR.</a:t>
            </a: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120631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1" y="5696342"/>
            <a:ext cx="1489363" cy="8154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4206" y="5324980"/>
            <a:ext cx="1509594" cy="1186788"/>
          </a:xfrm>
          <a:prstGeom prst="rect">
            <a:avLst/>
          </a:prstGeom>
        </p:spPr>
      </p:pic>
      <p:sp>
        <p:nvSpPr>
          <p:cNvPr id="7" name="TextBox 6"/>
          <p:cNvSpPr txBox="1"/>
          <p:nvPr/>
        </p:nvSpPr>
        <p:spPr>
          <a:xfrm>
            <a:off x="1427018" y="2064327"/>
            <a:ext cx="9116291" cy="2576946"/>
          </a:xfrm>
          <a:prstGeom prst="rect">
            <a:avLst/>
          </a:prstGeom>
          <a:noFill/>
        </p:spPr>
        <p:txBody>
          <a:bodyPr wrap="square" rtlCol="0">
            <a:spAutoFit/>
          </a:bodyPr>
          <a:lstStyle/>
          <a:p>
            <a:endParaRPr lang="en-US"/>
          </a:p>
        </p:txBody>
      </p:sp>
      <p:pic>
        <p:nvPicPr>
          <p:cNvPr id="10" name="Resim 9">
            <a:extLst>
              <a:ext uri="{FF2B5EF4-FFF2-40B4-BE49-F238E27FC236}">
                <a16:creationId xmlns:a16="http://schemas.microsoft.com/office/drawing/2014/main" id="{8DED4F8F-D53C-F246-AE06-BB420847D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3094" y="978385"/>
            <a:ext cx="3439459" cy="4901229"/>
          </a:xfrm>
          <a:prstGeom prst="rect">
            <a:avLst/>
          </a:prstGeom>
        </p:spPr>
      </p:pic>
    </p:spTree>
    <p:extLst>
      <p:ext uri="{BB962C8B-B14F-4D97-AF65-F5344CB8AC3E}">
        <p14:creationId xmlns:p14="http://schemas.microsoft.com/office/powerpoint/2010/main" val="29613445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844</Words>
  <Application>Microsoft Office PowerPoint</Application>
  <PresentationFormat>Geniş ekran</PresentationFormat>
  <Paragraphs>99</Paragraphs>
  <Slides>17</Slides>
  <Notes>6</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17</vt:i4>
      </vt:variant>
    </vt:vector>
  </HeadingPairs>
  <TitlesOfParts>
    <vt:vector size="22" baseType="lpstr">
      <vt:lpstr>Arial</vt:lpstr>
      <vt:lpstr>Calibri</vt:lpstr>
      <vt:lpstr>Times New Roman</vt:lpstr>
      <vt:lpstr>Office Theme</vt:lpstr>
      <vt:lpstr>Origin50.Graph</vt:lpstr>
      <vt:lpstr>Investigation of defect structures in metal oxides via spectroscopic techniques</vt:lpstr>
      <vt:lpstr>Why ZnO is so important?</vt:lpstr>
      <vt:lpstr>What is ZnO compound?</vt:lpstr>
      <vt:lpstr>Wurtzite structure </vt:lpstr>
      <vt:lpstr>2. Lattice parameters</vt:lpstr>
      <vt:lpstr>PowerPoint Sunusu</vt:lpstr>
      <vt:lpstr>DEFECTS</vt:lpstr>
      <vt:lpstr>PowerPoint Sunusu</vt:lpstr>
      <vt:lpstr>PowerPoint Sunusu</vt:lpstr>
      <vt:lpstr>Semiconductor Properties of ZnO </vt:lpstr>
      <vt:lpstr>PowerPoint Sunusu</vt:lpstr>
      <vt:lpstr>PowerPoint Sunusu</vt:lpstr>
      <vt:lpstr>PowerPoint Sunusu</vt:lpstr>
      <vt:lpstr>PowerPoint Sunusu</vt:lpstr>
      <vt:lpstr>ZnO applications</vt:lpstr>
      <vt:lpstr>Schematic representation all the application of ZnO</vt:lpstr>
      <vt:lpstr>Textile industry: offers a vast potential for the commercialization of nanotechnological products. In particular, water repellent and self-cleaning textiles.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defect structures in metal oxides via spectroscopic techniques</dc:title>
  <dc:creator>suuser</dc:creator>
  <cp:lastModifiedBy>TOSHIBA</cp:lastModifiedBy>
  <cp:revision>7</cp:revision>
  <dcterms:created xsi:type="dcterms:W3CDTF">2019-06-24T07:34:26Z</dcterms:created>
  <dcterms:modified xsi:type="dcterms:W3CDTF">2020-08-02T20:20:42Z</dcterms:modified>
</cp:coreProperties>
</file>