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SemiBold"/>
      <p:regular r:id="rId16"/>
      <p:bold r:id="rId17"/>
      <p:italic r:id="rId18"/>
      <p:boldItalic r:id="rId19"/>
    </p:embeddedFont>
    <p:embeddedFont>
      <p:font typeface="Raleway"/>
      <p:regular r:id="rId20"/>
      <p:bold r:id="rId21"/>
      <p:italic r:id="rId22"/>
      <p:boldItalic r:id="rId23"/>
    </p:embeddedFont>
    <p:embeddedFont>
      <p:font typeface="Barlow Light"/>
      <p:regular r:id="rId24"/>
      <p:bold r:id="rId25"/>
      <p:italic r:id="rId26"/>
      <p:boldItalic r:id="rId27"/>
    </p:embeddedFont>
    <p:embeddedFont>
      <p:font typeface="Barlow"/>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BarlowLight-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Light-italic.fntdata"/><Relationship Id="rId25" Type="http://schemas.openxmlformats.org/officeDocument/2006/relationships/font" Target="fonts/BarlowLight-bold.fntdata"/><Relationship Id="rId28" Type="http://schemas.openxmlformats.org/officeDocument/2006/relationships/font" Target="fonts/Barlow-regular.fntdata"/><Relationship Id="rId27" Type="http://schemas.openxmlformats.org/officeDocument/2006/relationships/font" Target="fonts/Barlow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boldItalic.fntdata"/><Relationship Id="rId30" Type="http://schemas.openxmlformats.org/officeDocument/2006/relationships/font" Target="fonts/Barlow-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SemiBold-bold.fntdata"/><Relationship Id="rId16" Type="http://schemas.openxmlformats.org/officeDocument/2006/relationships/font" Target="fonts/RalewaySemiBold-regular.fntdata"/><Relationship Id="rId19" Type="http://schemas.openxmlformats.org/officeDocument/2006/relationships/font" Target="fonts/RalewaySemiBold-boldItalic.fntdata"/><Relationship Id="rId18" Type="http://schemas.openxmlformats.org/officeDocument/2006/relationships/font" Target="fonts/Raleway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a:t>
            </a:r>
            <a:r>
              <a:rPr lang="en"/>
              <a:t>JON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who here has gone through problems of procrastination. (I should see more hands up because I know most of you have said you procrastinated in milestones 1 and 2) but I digress. Procrastination is a problem that everyone has been through and that is why we’re here to help with. CONSILIUM, Plan. One task at a time.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a75321ae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a75321a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jon</a:t>
            </a:r>
            <a:endParaRPr/>
          </a:p>
          <a:p>
            <a:pPr indent="0" lvl="0" marL="0" rtl="0" algn="l">
              <a:spcBef>
                <a:spcPts val="0"/>
              </a:spcBef>
              <a:spcAft>
                <a:spcPts val="0"/>
              </a:spcAft>
              <a:buNone/>
            </a:pPr>
            <a:r>
              <a:rPr lang="en"/>
              <a:t>Procrastination, Its a form of self sabotage that is soothing until the end. Its mentally taxing. Its </a:t>
            </a:r>
            <a:r>
              <a:rPr lang="en"/>
              <a:t>prevalent</a:t>
            </a:r>
            <a:r>
              <a:rPr lang="en"/>
              <a:t> in any area. And </a:t>
            </a:r>
            <a:r>
              <a:rPr lang="en"/>
              <a:t>it's</a:t>
            </a:r>
            <a:r>
              <a:rPr lang="en"/>
              <a:t> </a:t>
            </a:r>
            <a:r>
              <a:rPr lang="en"/>
              <a:t>completely</a:t>
            </a:r>
            <a:r>
              <a:rPr lang="en"/>
              <a:t> preventable. We want to make a tool that can help prevent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are we going to do this. A basic story of procrastination goes along the lines of. You are given a project at this due date. You start thinking that there’s other stuff going on. this project seems pretty big. you start feeling overwhelmed then proceed to watch 10 episodes of stranger things on netflix. A way that we found to help with procrastination is to break  down the problem in smaller more </a:t>
            </a:r>
            <a:r>
              <a:rPr lang="en"/>
              <a:t>manageable</a:t>
            </a:r>
            <a:r>
              <a:rPr lang="en"/>
              <a:t> tasks. And keeping yourself accountable on said tasks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that is what aim to do with our daily planner that is focused on To-Do items.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see consilium as a digital tool that one can use to organize important dates and make small plans to achieve their goals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a75321ae1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a75321ae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JON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a:t>
            </a:r>
            <a:r>
              <a:rPr lang="en"/>
              <a:t>stakeholders</a:t>
            </a:r>
            <a:r>
              <a:rPr lang="en"/>
              <a:t> that we see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Universities that would like to distribute this as a service to aide students</a:t>
            </a:r>
            <a:endParaRPr/>
          </a:p>
          <a:p>
            <a:pPr indent="0" lvl="0" marL="0" rtl="0" algn="l">
              <a:spcBef>
                <a:spcPts val="0"/>
              </a:spcBef>
              <a:spcAft>
                <a:spcPts val="0"/>
              </a:spcAft>
              <a:buNone/>
            </a:pPr>
            <a:r>
              <a:rPr lang="en"/>
              <a:t>Event planners that would like to keep track of moving parts in their schedules</a:t>
            </a:r>
            <a:endParaRPr/>
          </a:p>
          <a:p>
            <a:pPr indent="0" lvl="0" marL="0" rtl="0" algn="l">
              <a:spcBef>
                <a:spcPts val="0"/>
              </a:spcBef>
              <a:spcAft>
                <a:spcPts val="0"/>
              </a:spcAft>
              <a:buNone/>
            </a:pPr>
            <a:r>
              <a:rPr lang="en"/>
              <a:t>Project managers that would like to aide fellow group mates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assumptions that we have about this app are:</a:t>
            </a:r>
            <a:endParaRPr/>
          </a:p>
          <a:p>
            <a:pPr indent="0" lvl="0" marL="0" rtl="0" algn="l">
              <a:spcBef>
                <a:spcPts val="0"/>
              </a:spcBef>
              <a:spcAft>
                <a:spcPts val="0"/>
              </a:spcAft>
              <a:buNone/>
            </a:pPr>
            <a:r>
              <a:rPr lang="en"/>
              <a:t>Access to user Data so We can display their data in any device</a:t>
            </a:r>
            <a:endParaRPr/>
          </a:p>
          <a:p>
            <a:pPr indent="0" lvl="0" marL="0" rtl="0" algn="l">
              <a:spcBef>
                <a:spcPts val="0"/>
              </a:spcBef>
              <a:spcAft>
                <a:spcPts val="0"/>
              </a:spcAft>
              <a:buNone/>
            </a:pPr>
            <a:r>
              <a:rPr lang="en"/>
              <a:t>[This app has to be compatible on multiple platforms like apple and android] with desktop support in the future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constraints we see are:</a:t>
            </a:r>
            <a:endParaRPr/>
          </a:p>
          <a:p>
            <a:pPr indent="0" lvl="0" marL="0" rtl="0" algn="l">
              <a:spcBef>
                <a:spcPts val="0"/>
              </a:spcBef>
              <a:spcAft>
                <a:spcPts val="0"/>
              </a:spcAft>
              <a:buNone/>
            </a:pPr>
            <a:r>
              <a:rPr lang="en"/>
              <a:t>[Limited database storage] </a:t>
            </a:r>
            <a:r>
              <a:rPr lang="en"/>
              <a:t>space based on Firebase plan</a:t>
            </a:r>
            <a:r>
              <a:rPr lang="en"/>
              <a:t>.</a:t>
            </a:r>
            <a:endParaRPr/>
          </a:p>
          <a:p>
            <a:pPr indent="0" lvl="0" marL="0" rtl="0" algn="l">
              <a:spcBef>
                <a:spcPts val="0"/>
              </a:spcBef>
              <a:spcAft>
                <a:spcPts val="0"/>
              </a:spcAft>
              <a:buNone/>
            </a:pPr>
            <a:r>
              <a:rPr lang="en"/>
              <a:t>Keeping the app small. our goal is to keep it 30 mb</a:t>
            </a:r>
            <a:endParaRPr/>
          </a:p>
          <a:p>
            <a:pPr indent="0" lvl="0" marL="0" rtl="0" algn="l">
              <a:spcBef>
                <a:spcPts val="0"/>
              </a:spcBef>
              <a:spcAft>
                <a:spcPts val="0"/>
              </a:spcAft>
              <a:buNone/>
            </a:pPr>
            <a:r>
              <a:rPr lang="en"/>
              <a:t>Optimizing performance to make the user experience a great one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6b1f6b59c8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b1f6b59c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2 DEMO: Tim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43a62745d_2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43a62745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not able to complete the MVP, we are missing local </a:t>
            </a:r>
            <a:r>
              <a:rPr lang="en"/>
              <a:t>notifications</a:t>
            </a:r>
            <a:r>
              <a:rPr lang="en"/>
              <a:t>, expanded details page per toDo , and a list of completed tasks</a:t>
            </a:r>
            <a:endParaRPr/>
          </a:p>
          <a:p>
            <a:pPr indent="0" lvl="0" marL="0" rtl="0" algn="l">
              <a:spcBef>
                <a:spcPts val="0"/>
              </a:spcBef>
              <a:spcAft>
                <a:spcPts val="0"/>
              </a:spcAft>
              <a:buNone/>
            </a:pPr>
            <a:r>
              <a:rPr lang="en"/>
              <a:t>Completed tasks were implementing the Users method to sign up,login,and logout , side menu , and read from database into calendar. Queried some of the data to seperate toDo’s from events.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6b1f6b59c8_2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6b1f6b59c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workflow consists of delegating tasks and completing our work on our own and meeting up to collaborate and reflect on our work</a:t>
            </a:r>
            <a:endParaRPr/>
          </a:p>
          <a:p>
            <a:pPr indent="0" lvl="0" marL="0" rtl="0" algn="l">
              <a:spcBef>
                <a:spcPts val="0"/>
              </a:spcBef>
              <a:spcAft>
                <a:spcPts val="0"/>
              </a:spcAft>
              <a:buNone/>
            </a:pPr>
            <a:r>
              <a:rPr lang="en"/>
              <a:t>W</a:t>
            </a:r>
            <a:r>
              <a:rPr lang="en"/>
              <a:t>e assigned roles based on suggestions and expertise.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6b1f6b59c8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6b1f6b59c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XIA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github.com/Mertric/ENSE-374Projec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ENSE 374, Milestone 4</a:t>
            </a:r>
            <a:endParaRPr/>
          </a:p>
        </p:txBody>
      </p:sp>
      <p:sp>
        <p:nvSpPr>
          <p:cNvPr id="64" name="Google Shape;64;p12"/>
          <p:cNvSpPr txBox="1"/>
          <p:nvPr/>
        </p:nvSpPr>
        <p:spPr>
          <a:xfrm>
            <a:off x="120575" y="3465825"/>
            <a:ext cx="4731600" cy="93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Light"/>
                <a:ea typeface="Barlow Light"/>
                <a:cs typeface="Barlow Light"/>
                <a:sym typeface="Barlow Light"/>
              </a:rPr>
              <a:t>Consilium</a:t>
            </a:r>
            <a:endParaRPr>
              <a:solidFill>
                <a:schemeClr val="dk1"/>
              </a:solidFill>
              <a:latin typeface="Barlow Light"/>
              <a:ea typeface="Barlow Light"/>
              <a:cs typeface="Barlow Light"/>
              <a:sym typeface="Barlow Light"/>
            </a:endParaRPr>
          </a:p>
          <a:p>
            <a:pPr indent="0" lvl="0" marL="0" rtl="0" algn="ctr">
              <a:lnSpc>
                <a:spcPct val="90000"/>
              </a:lnSpc>
              <a:spcBef>
                <a:spcPts val="1000"/>
              </a:spcBef>
              <a:spcAft>
                <a:spcPts val="0"/>
              </a:spcAft>
              <a:buNone/>
            </a:pPr>
            <a:r>
              <a:rPr lang="en">
                <a:solidFill>
                  <a:schemeClr val="dk1"/>
                </a:solidFill>
                <a:latin typeface="Barlow"/>
                <a:ea typeface="Barlow"/>
                <a:cs typeface="Barlow"/>
                <a:sym typeface="Barlow"/>
              </a:rPr>
              <a:t>Gurinder Brar, Xia Hua, Tim Pasion, Jonathan Vargas</a:t>
            </a:r>
            <a:endParaRPr>
              <a:solidFill>
                <a:schemeClr val="dk1"/>
              </a:solidFill>
              <a:latin typeface="Barlow"/>
              <a:ea typeface="Barlow"/>
              <a:cs typeface="Barlow"/>
              <a:sym typeface="Barlow"/>
            </a:endParaRPr>
          </a:p>
          <a:p>
            <a:pPr indent="0" lvl="0" marL="0" rtl="0" algn="ctr">
              <a:lnSpc>
                <a:spcPct val="90000"/>
              </a:lnSpc>
              <a:spcBef>
                <a:spcPts val="1000"/>
              </a:spcBef>
              <a:spcAft>
                <a:spcPts val="0"/>
              </a:spcAft>
              <a:buClr>
                <a:srgbClr val="000000"/>
              </a:buClr>
              <a:buSzPts val="2400"/>
              <a:buFont typeface="Arial"/>
              <a:buNone/>
            </a:pPr>
            <a:r>
              <a:rPr lang="en">
                <a:solidFill>
                  <a:schemeClr val="dk1"/>
                </a:solidFill>
                <a:latin typeface="Barlow"/>
                <a:ea typeface="Barlow"/>
                <a:cs typeface="Barlow"/>
                <a:sym typeface="Barlow"/>
              </a:rPr>
              <a:t>December 2, 2019</a:t>
            </a:r>
            <a:endParaRPr>
              <a:solidFill>
                <a:schemeClr val="dk1"/>
              </a:solidFill>
              <a:latin typeface="Barlow Light"/>
              <a:ea typeface="Barlow Light"/>
              <a:cs typeface="Barlow Light"/>
              <a:sym typeface="Barlow Light"/>
            </a:endParaRPr>
          </a:p>
        </p:txBody>
      </p:sp>
      <p:grpSp>
        <p:nvGrpSpPr>
          <p:cNvPr id="65" name="Google Shape;65;p12"/>
          <p:cNvGrpSpPr/>
          <p:nvPr/>
        </p:nvGrpSpPr>
        <p:grpSpPr>
          <a:xfrm>
            <a:off x="4604347" y="368848"/>
            <a:ext cx="3840862" cy="4104769"/>
            <a:chOff x="1926580" y="602477"/>
            <a:chExt cx="4456273" cy="4762466"/>
          </a:xfrm>
        </p:grpSpPr>
        <p:sp>
          <p:nvSpPr>
            <p:cNvPr id="66" name="Google Shape;66;p12"/>
            <p:cNvSpPr/>
            <p:nvPr/>
          </p:nvSpPr>
          <p:spPr>
            <a:xfrm>
              <a:off x="4352367" y="1409287"/>
              <a:ext cx="1407834" cy="1779317"/>
            </a:xfrm>
            <a:custGeom>
              <a:rect b="b" l="l" r="r" t="t"/>
              <a:pathLst>
                <a:path extrusionOk="0" h="1779317" w="1407834">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4492846" y="1745654"/>
              <a:ext cx="1118701" cy="793785"/>
            </a:xfrm>
            <a:custGeom>
              <a:rect b="b" l="l" r="r" t="t"/>
              <a:pathLst>
                <a:path extrusionOk="0" h="793785" w="1118701">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3766118" y="879295"/>
              <a:ext cx="2497551" cy="3394041"/>
            </a:xfrm>
            <a:custGeom>
              <a:rect b="b" l="l" r="r" t="t"/>
              <a:pathLst>
                <a:path extrusionOk="0" h="3394041" w="2497551">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3744257" y="892344"/>
              <a:ext cx="2498022" cy="3393845"/>
            </a:xfrm>
            <a:custGeom>
              <a:rect b="b" l="l" r="r" t="t"/>
              <a:pathLst>
                <a:path extrusionOk="0" h="3393845" w="2498022">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3740075" y="894303"/>
              <a:ext cx="2498022" cy="3394082"/>
            </a:xfrm>
            <a:custGeom>
              <a:rect b="b" l="l" r="r" t="t"/>
              <a:pathLst>
                <a:path extrusionOk="0" h="3394082" w="2498022">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3770110" y="934160"/>
              <a:ext cx="2435672" cy="3234830"/>
            </a:xfrm>
            <a:custGeom>
              <a:rect b="b" l="l" r="r" t="t"/>
              <a:pathLst>
                <a:path extrusionOk="0" h="3234830" w="2435672">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770110" y="934160"/>
              <a:ext cx="2435006" cy="3234925"/>
            </a:xfrm>
            <a:custGeom>
              <a:rect b="b" l="l" r="r" t="t"/>
              <a:pathLst>
                <a:path extrusionOk="0" h="3234925" w="2435006">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6215951" y="4191660"/>
              <a:ext cx="26328" cy="93440"/>
            </a:xfrm>
            <a:custGeom>
              <a:rect b="b" l="l" r="r" t="t"/>
              <a:pathLst>
                <a:path extrusionOk="0" h="93440" w="26328">
                  <a:moveTo>
                    <a:pt x="0" y="93440"/>
                  </a:moveTo>
                  <a:lnTo>
                    <a:pt x="26328" y="78200"/>
                  </a:lnTo>
                  <a:lnTo>
                    <a:pt x="14922" y="0"/>
                  </a:lnTo>
                  <a:lnTo>
                    <a:pt x="0" y="9344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761840" y="882675"/>
              <a:ext cx="63206" cy="27150"/>
            </a:xfrm>
            <a:custGeom>
              <a:rect b="b" l="l" r="r" t="t"/>
              <a:pathLst>
                <a:path extrusionOk="0" h="27150" w="63206">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1985051" y="2961416"/>
              <a:ext cx="4154298" cy="2403527"/>
            </a:xfrm>
            <a:custGeom>
              <a:rect b="b" l="l" r="r" t="t"/>
              <a:pathLst>
                <a:path extrusionOk="0" h="2403527" w="4154298">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2036757" y="2930659"/>
              <a:ext cx="4154369" cy="2403042"/>
            </a:xfrm>
            <a:custGeom>
              <a:rect b="b" l="l" r="r" t="t"/>
              <a:pathLst>
                <a:path extrusionOk="0" h="2403042" w="4154369">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2036929" y="3869239"/>
              <a:ext cx="50374" cy="44958"/>
            </a:xfrm>
            <a:custGeom>
              <a:rect b="b" l="l" r="r" t="t"/>
              <a:pathLst>
                <a:path extrusionOk="0" h="44958" w="50374">
                  <a:moveTo>
                    <a:pt x="0" y="44958"/>
                  </a:moveTo>
                  <a:lnTo>
                    <a:pt x="0" y="0"/>
                  </a:lnTo>
                  <a:lnTo>
                    <a:pt x="50375" y="21146"/>
                  </a:lnTo>
                  <a:lnTo>
                    <a:pt x="0" y="4495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6153886" y="4308341"/>
              <a:ext cx="37258" cy="49244"/>
            </a:xfrm>
            <a:custGeom>
              <a:rect b="b" l="l" r="r" t="t"/>
              <a:pathLst>
                <a:path extrusionOk="0" h="49244" w="37258">
                  <a:moveTo>
                    <a:pt x="37259" y="43910"/>
                  </a:moveTo>
                  <a:lnTo>
                    <a:pt x="37259" y="0"/>
                  </a:lnTo>
                  <a:lnTo>
                    <a:pt x="0" y="12859"/>
                  </a:lnTo>
                  <a:lnTo>
                    <a:pt x="24712" y="49244"/>
                  </a:lnTo>
                  <a:lnTo>
                    <a:pt x="37259" y="4391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2036757" y="2892519"/>
              <a:ext cx="4154369" cy="2403360"/>
            </a:xfrm>
            <a:custGeom>
              <a:rect b="b" l="l" r="r" t="t"/>
              <a:pathLst>
                <a:path extrusionOk="0" h="2403360" w="4154369">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2036757" y="2886502"/>
              <a:ext cx="4154369" cy="2403527"/>
            </a:xfrm>
            <a:custGeom>
              <a:rect b="b" l="l" r="r" t="t"/>
              <a:pathLst>
                <a:path extrusionOk="0" h="2403527" w="4154369">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3500252" y="3065247"/>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3657092" y="3155925"/>
              <a:ext cx="266442" cy="153985"/>
            </a:xfrm>
            <a:custGeom>
              <a:rect b="b" l="l" r="r" t="t"/>
              <a:pathLst>
                <a:path extrusionOk="0" h="153985" w="266442">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3815428" y="3247563"/>
              <a:ext cx="266636" cy="153995"/>
            </a:xfrm>
            <a:custGeom>
              <a:rect b="b" l="l" r="r" t="t"/>
              <a:pathLst>
                <a:path extrusionOk="0" h="153995" w="266636">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3970462" y="3337185"/>
              <a:ext cx="266334" cy="153993"/>
            </a:xfrm>
            <a:custGeom>
              <a:rect b="b" l="l" r="r" t="t"/>
              <a:pathLst>
                <a:path extrusionOk="0" h="153993" w="266334">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4127000" y="3427863"/>
              <a:ext cx="266433" cy="153993"/>
            </a:xfrm>
            <a:custGeom>
              <a:rect b="b" l="l" r="r" t="t"/>
              <a:pathLst>
                <a:path extrusionOk="0" h="153993" w="26643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4283886" y="3519017"/>
              <a:ext cx="266280" cy="153993"/>
            </a:xfrm>
            <a:custGeom>
              <a:rect b="b" l="l" r="r" t="t"/>
              <a:pathLst>
                <a:path extrusionOk="0" h="153993" w="26628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4440564" y="3609219"/>
              <a:ext cx="266248" cy="153985"/>
            </a:xfrm>
            <a:custGeom>
              <a:rect b="b" l="l" r="r" t="t"/>
              <a:pathLst>
                <a:path extrusionOk="0" h="153985" w="266248">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4597287" y="3699905"/>
              <a:ext cx="266442" cy="153983"/>
            </a:xfrm>
            <a:custGeom>
              <a:rect b="b" l="l" r="r" t="t"/>
              <a:pathLst>
                <a:path extrusionOk="0" h="153983" w="266442">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4753934" y="3790488"/>
              <a:ext cx="266248" cy="153985"/>
            </a:xfrm>
            <a:custGeom>
              <a:rect b="b" l="l" r="r" t="t"/>
              <a:pathLst>
                <a:path extrusionOk="0" h="153985" w="266248">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4910657" y="3881158"/>
              <a:ext cx="266058" cy="153915"/>
            </a:xfrm>
            <a:custGeom>
              <a:rect b="b" l="l" r="r" t="t"/>
              <a:pathLst>
                <a:path extrusionOk="0" h="153915" w="266058">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5067303" y="3971836"/>
              <a:ext cx="266334" cy="153993"/>
            </a:xfrm>
            <a:custGeom>
              <a:rect b="b" l="l" r="r" t="t"/>
              <a:pathLst>
                <a:path extrusionOk="0" h="153993" w="266334">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224035" y="4062514"/>
              <a:ext cx="266528" cy="154092"/>
            </a:xfrm>
            <a:custGeom>
              <a:rect b="b" l="l" r="r" t="t"/>
              <a:pathLst>
                <a:path extrusionOk="0" h="154092" w="266528">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380534" y="4153137"/>
              <a:ext cx="266473" cy="154041"/>
            </a:xfrm>
            <a:custGeom>
              <a:rect b="b" l="l" r="r" t="t"/>
              <a:pathLst>
                <a:path extrusionOk="0" h="154041" w="266473">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537405" y="4243783"/>
              <a:ext cx="341715" cy="197836"/>
            </a:xfrm>
            <a:custGeom>
              <a:rect b="b" l="l" r="r" t="t"/>
              <a:pathLst>
                <a:path extrusionOk="0" h="197836" w="341715">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3580766" y="3287750"/>
              <a:ext cx="266442" cy="153846"/>
            </a:xfrm>
            <a:custGeom>
              <a:rect b="b" l="l" r="r" t="t"/>
              <a:pathLst>
                <a:path extrusionOk="0" h="153846" w="266442">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3737968" y="3378809"/>
              <a:ext cx="266343" cy="153636"/>
            </a:xfrm>
            <a:custGeom>
              <a:rect b="b" l="l" r="r" t="t"/>
              <a:pathLst>
                <a:path extrusionOk="0" h="153636" w="266343">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3894706" y="3469202"/>
              <a:ext cx="266442" cy="153993"/>
            </a:xfrm>
            <a:custGeom>
              <a:rect b="b" l="l" r="r" t="t"/>
              <a:pathLst>
                <a:path extrusionOk="0" h="153993" w="266442">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4051822" y="3559729"/>
              <a:ext cx="266144" cy="154280"/>
            </a:xfrm>
            <a:custGeom>
              <a:rect b="b" l="l" r="r" t="t"/>
              <a:pathLst>
                <a:path extrusionOk="0" h="154280" w="266144">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4207595" y="3649708"/>
              <a:ext cx="266442" cy="154372"/>
            </a:xfrm>
            <a:custGeom>
              <a:rect b="b" l="l" r="r" t="t"/>
              <a:pathLst>
                <a:path extrusionOk="0" h="154372" w="266442">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4364526" y="3740759"/>
              <a:ext cx="266248" cy="154101"/>
            </a:xfrm>
            <a:custGeom>
              <a:rect b="b" l="l" r="r" t="t"/>
              <a:pathLst>
                <a:path extrusionOk="0" h="154101" w="266248">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4521449" y="3831731"/>
              <a:ext cx="266334" cy="153985"/>
            </a:xfrm>
            <a:custGeom>
              <a:rect b="b" l="l" r="r" t="t"/>
              <a:pathLst>
                <a:path extrusionOk="0" h="153985" w="266334">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4678466" y="3922592"/>
              <a:ext cx="266239" cy="153993"/>
            </a:xfrm>
            <a:custGeom>
              <a:rect b="b" l="l" r="r" t="t"/>
              <a:pathLst>
                <a:path extrusionOk="0" h="153993" w="266239">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4835195" y="4013365"/>
              <a:ext cx="266474" cy="153993"/>
            </a:xfrm>
            <a:custGeom>
              <a:rect b="b" l="l" r="r" t="t"/>
              <a:pathLst>
                <a:path extrusionOk="0" h="153993" w="266474">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4992397" y="4104213"/>
              <a:ext cx="266533" cy="154079"/>
            </a:xfrm>
            <a:custGeom>
              <a:rect b="b" l="l" r="r" t="t"/>
              <a:pathLst>
                <a:path extrusionOk="0" h="154079" w="266533">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5149329" y="4195292"/>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5306305" y="4285820"/>
              <a:ext cx="266280" cy="154040"/>
            </a:xfrm>
            <a:custGeom>
              <a:rect b="b" l="l" r="r" t="t"/>
              <a:pathLst>
                <a:path extrusionOk="0" h="154040" w="26628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3348561" y="3153075"/>
              <a:ext cx="342095" cy="197622"/>
            </a:xfrm>
            <a:custGeom>
              <a:rect b="b" l="l" r="r" t="t"/>
              <a:pathLst>
                <a:path extrusionOk="0" h="197622" w="342095">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5350264" y="4375807"/>
              <a:ext cx="378572" cy="242223"/>
            </a:xfrm>
            <a:custGeom>
              <a:rect b="b" l="l" r="r" t="t"/>
              <a:pathLst>
                <a:path extrusionOk="0" h="242223" w="378572">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2893378" y="3416909"/>
              <a:ext cx="266442" cy="154101"/>
            </a:xfrm>
            <a:custGeom>
              <a:rect b="b" l="l" r="r" t="t"/>
              <a:pathLst>
                <a:path extrusionOk="0" h="154101" w="266442">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3049635" y="3507492"/>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3205860" y="3597884"/>
              <a:ext cx="266188" cy="153922"/>
            </a:xfrm>
            <a:custGeom>
              <a:rect b="b" l="l" r="r" t="t"/>
              <a:pathLst>
                <a:path extrusionOk="0" h="153922" w="266188">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4536462" y="4367735"/>
              <a:ext cx="266437" cy="154256"/>
            </a:xfrm>
            <a:custGeom>
              <a:rect b="b" l="l" r="r" t="t"/>
              <a:pathLst>
                <a:path extrusionOk="0" h="154256" w="266437">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4692711" y="4458183"/>
              <a:ext cx="266636" cy="153993"/>
            </a:xfrm>
            <a:custGeom>
              <a:rect b="b" l="l" r="r" t="t"/>
              <a:pathLst>
                <a:path extrusionOk="0" h="153993" w="266636">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4849162" y="4548575"/>
              <a:ext cx="266442" cy="153993"/>
            </a:xfrm>
            <a:custGeom>
              <a:rect b="b" l="l" r="r" t="t"/>
              <a:pathLst>
                <a:path extrusionOk="0" h="153993" w="266442">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005419" y="4638967"/>
              <a:ext cx="266537" cy="154092"/>
            </a:xfrm>
            <a:custGeom>
              <a:rect b="b" l="l" r="r" t="t"/>
              <a:pathLst>
                <a:path extrusionOk="0" h="154092" w="266537">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3362257" y="3688277"/>
              <a:ext cx="306733" cy="177321"/>
            </a:xfrm>
            <a:custGeom>
              <a:rect b="b" l="l" r="r" t="t"/>
              <a:pathLst>
                <a:path extrusionOk="0" h="177321" w="306733">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4339992" y="4254062"/>
              <a:ext cx="306655" cy="177321"/>
            </a:xfrm>
            <a:custGeom>
              <a:rect b="b" l="l" r="r" t="t"/>
              <a:pathLst>
                <a:path extrusionOk="0" h="177321" w="306655">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3558805" y="3802100"/>
              <a:ext cx="891371" cy="515693"/>
            </a:xfrm>
            <a:custGeom>
              <a:rect b="b" l="l" r="r" t="t"/>
              <a:pathLst>
                <a:path extrusionOk="0" h="515693" w="891371">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3471751" y="3400145"/>
              <a:ext cx="266623" cy="154042"/>
            </a:xfrm>
            <a:custGeom>
              <a:rect b="b" l="l" r="r" t="t"/>
              <a:pathLst>
                <a:path extrusionOk="0" h="154042" w="266623">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3628284" y="3490390"/>
              <a:ext cx="266442" cy="154037"/>
            </a:xfrm>
            <a:custGeom>
              <a:rect b="b" l="l" r="r" t="t"/>
              <a:pathLst>
                <a:path extrusionOk="0" h="154037" w="266442">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3784546" y="3581216"/>
              <a:ext cx="266667" cy="153993"/>
            </a:xfrm>
            <a:custGeom>
              <a:rect b="b" l="l" r="r" t="t"/>
              <a:pathLst>
                <a:path extrusionOk="0" h="153993" w="266667">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3941088" y="3671799"/>
              <a:ext cx="266351" cy="153784"/>
            </a:xfrm>
            <a:custGeom>
              <a:rect b="b" l="l" r="r" t="t"/>
              <a:pathLst>
                <a:path extrusionOk="0" h="153784" w="266351">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4097622" y="3762381"/>
              <a:ext cx="266636" cy="153993"/>
            </a:xfrm>
            <a:custGeom>
              <a:rect b="b" l="l" r="r" t="t"/>
              <a:pathLst>
                <a:path extrusionOk="0" h="153993" w="266636">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4254133" y="3852876"/>
              <a:ext cx="266854" cy="154172"/>
            </a:xfrm>
            <a:custGeom>
              <a:rect b="b" l="l" r="r" t="t"/>
              <a:pathLst>
                <a:path extrusionOk="0" h="154172" w="266854">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4410814" y="3943451"/>
              <a:ext cx="266442" cy="153993"/>
            </a:xfrm>
            <a:custGeom>
              <a:rect b="b" l="l" r="r" t="t"/>
              <a:pathLst>
                <a:path extrusionOk="0" h="153993" w="266442">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4567356" y="4034034"/>
              <a:ext cx="266239" cy="153993"/>
            </a:xfrm>
            <a:custGeom>
              <a:rect b="b" l="l" r="r" t="t"/>
              <a:pathLst>
                <a:path extrusionOk="0" h="153993" w="266239">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4723985" y="4124617"/>
              <a:ext cx="266248" cy="154017"/>
            </a:xfrm>
            <a:custGeom>
              <a:rect b="b" l="l" r="r" t="t"/>
              <a:pathLst>
                <a:path extrusionOk="0" h="154017" w="266248">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4880346" y="4215112"/>
              <a:ext cx="266334" cy="154040"/>
            </a:xfrm>
            <a:custGeom>
              <a:rect b="b" l="l" r="r" t="t"/>
              <a:pathLst>
                <a:path extrusionOk="0" h="154040" w="266334">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5036888" y="4305687"/>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5193145" y="4396270"/>
              <a:ext cx="266239" cy="154284"/>
            </a:xfrm>
            <a:custGeom>
              <a:rect b="b" l="l" r="r" t="t"/>
              <a:pathLst>
                <a:path extrusionOk="0" h="154284" w="266239">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3196776" y="3241078"/>
              <a:ext cx="384874" cy="222382"/>
            </a:xfrm>
            <a:custGeom>
              <a:rect b="b" l="l" r="r" t="t"/>
              <a:pathLst>
                <a:path extrusionOk="0" h="222382" w="384874">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3242171" y="3443016"/>
              <a:ext cx="266280" cy="153882"/>
            </a:xfrm>
            <a:custGeom>
              <a:rect b="b" l="l" r="r" t="t"/>
              <a:pathLst>
                <a:path extrusionOk="0" h="153882" w="26628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3398660" y="3533591"/>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3554723" y="3624118"/>
              <a:ext cx="266722" cy="153784"/>
            </a:xfrm>
            <a:custGeom>
              <a:rect b="b" l="l" r="r" t="t"/>
              <a:pathLst>
                <a:path extrusionOk="0" h="153784" w="266722">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3711455" y="3714661"/>
              <a:ext cx="266433" cy="153993"/>
            </a:xfrm>
            <a:custGeom>
              <a:rect b="b" l="l" r="r" t="t"/>
              <a:pathLst>
                <a:path extrusionOk="0" h="153993" w="266433">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3868572" y="3805244"/>
              <a:ext cx="266280" cy="154106"/>
            </a:xfrm>
            <a:custGeom>
              <a:rect b="b" l="l" r="r" t="t"/>
              <a:pathLst>
                <a:path extrusionOk="0" h="154106" w="26628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4024630" y="3895731"/>
              <a:ext cx="266248" cy="153993"/>
            </a:xfrm>
            <a:custGeom>
              <a:rect b="b" l="l" r="r" t="t"/>
              <a:pathLst>
                <a:path extrusionOk="0" h="153993" w="266248">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4181086" y="3986314"/>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4337714" y="4076809"/>
              <a:ext cx="266248" cy="154040"/>
            </a:xfrm>
            <a:custGeom>
              <a:rect b="b" l="l" r="r" t="t"/>
              <a:pathLst>
                <a:path extrusionOk="0" h="154040" w="266248">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4494075" y="4167384"/>
              <a:ext cx="266248" cy="153993"/>
            </a:xfrm>
            <a:custGeom>
              <a:rect b="b" l="l" r="r" t="t"/>
              <a:pathLst>
                <a:path extrusionOk="0" h="153993" w="266248">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650609" y="4257915"/>
              <a:ext cx="266153" cy="154012"/>
            </a:xfrm>
            <a:custGeom>
              <a:rect b="b" l="l" r="r" t="t"/>
              <a:pathLst>
                <a:path extrusionOk="0" h="154012" w="266153">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4807065" y="4348454"/>
              <a:ext cx="266248" cy="153993"/>
            </a:xfrm>
            <a:custGeom>
              <a:rect b="b" l="l" r="r" t="t"/>
              <a:pathLst>
                <a:path extrusionOk="0" h="153993" w="266248">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4963756" y="4439037"/>
              <a:ext cx="459701" cy="266038"/>
            </a:xfrm>
            <a:custGeom>
              <a:rect b="b" l="l" r="r" t="t"/>
              <a:pathLst>
                <a:path extrusionOk="0" h="266038" w="459701">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3045263" y="3329192"/>
              <a:ext cx="306655" cy="177371"/>
            </a:xfrm>
            <a:custGeom>
              <a:rect b="b" l="l" r="r" t="t"/>
              <a:pathLst>
                <a:path extrusionOk="0" h="177371" w="306655">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3658039" y="3005282"/>
              <a:ext cx="2325529" cy="1345328"/>
            </a:xfrm>
            <a:custGeom>
              <a:rect b="b" l="l" r="r" t="t"/>
              <a:pathLst>
                <a:path extrusionOk="0" h="1345328" w="2325529">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2758377" y="3858961"/>
              <a:ext cx="1752611" cy="1013632"/>
            </a:xfrm>
            <a:custGeom>
              <a:rect b="b" l="l" r="r" t="t"/>
              <a:pathLst>
                <a:path extrusionOk="0" h="1013632" w="1752611">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2759571" y="3871207"/>
              <a:ext cx="1750478" cy="1001386"/>
            </a:xfrm>
            <a:custGeom>
              <a:rect b="b" l="l" r="r" t="t"/>
              <a:pathLst>
                <a:path extrusionOk="0" h="1001386" w="1750478">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3817633" y="2891711"/>
              <a:ext cx="2255273" cy="1359741"/>
            </a:xfrm>
            <a:custGeom>
              <a:rect b="b" l="l" r="r" t="t"/>
              <a:pathLst>
                <a:path extrusionOk="0" h="1359741" w="2255273">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3899944" y="2334804"/>
              <a:ext cx="319167" cy="507819"/>
            </a:xfrm>
            <a:custGeom>
              <a:rect b="b" l="l" r="r" t="t"/>
              <a:pathLst>
                <a:path extrusionOk="0" h="507819" w="319167">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3899468" y="1737396"/>
              <a:ext cx="318787" cy="562544"/>
            </a:xfrm>
            <a:custGeom>
              <a:rect b="b" l="l" r="r" t="t"/>
              <a:pathLst>
                <a:path extrusionOk="0" h="562544" w="318787">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3979213" y="1913870"/>
              <a:ext cx="161864" cy="209418"/>
            </a:xfrm>
            <a:custGeom>
              <a:rect b="b" l="l" r="r" t="t"/>
              <a:pathLst>
                <a:path extrusionOk="0" h="209418" w="161864">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4045651" y="1966906"/>
              <a:ext cx="50374" cy="107156"/>
            </a:xfrm>
            <a:custGeom>
              <a:rect b="b" l="l" r="r" t="t"/>
              <a:pathLst>
                <a:path extrusionOk="0" h="107156" w="50374">
                  <a:moveTo>
                    <a:pt x="36688" y="107156"/>
                  </a:moveTo>
                  <a:lnTo>
                    <a:pt x="0" y="48673"/>
                  </a:lnTo>
                  <a:lnTo>
                    <a:pt x="0" y="0"/>
                  </a:lnTo>
                  <a:lnTo>
                    <a:pt x="20720" y="12001"/>
                  </a:lnTo>
                  <a:lnTo>
                    <a:pt x="20720" y="49816"/>
                  </a:lnTo>
                  <a:lnTo>
                    <a:pt x="50375" y="96964"/>
                  </a:lnTo>
                  <a:lnTo>
                    <a:pt x="36688" y="107156"/>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3899183" y="1178204"/>
              <a:ext cx="318787" cy="538687"/>
            </a:xfrm>
            <a:custGeom>
              <a:rect b="b" l="l" r="r" t="t"/>
              <a:pathLst>
                <a:path extrusionOk="0" h="538687" w="318787">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3979213" y="1338206"/>
              <a:ext cx="159393" cy="203465"/>
            </a:xfrm>
            <a:custGeom>
              <a:rect b="b" l="l" r="r" t="t"/>
              <a:pathLst>
                <a:path extrusionOk="0" h="203465" w="159393">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3993280" y="2480040"/>
              <a:ext cx="134491" cy="224767"/>
            </a:xfrm>
            <a:custGeom>
              <a:rect b="b" l="l" r="r" t="t"/>
              <a:pathLst>
                <a:path extrusionOk="0" h="224767" w="134491">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rot="-1801764">
              <a:off x="4024636" y="2501896"/>
              <a:ext cx="71791" cy="124475"/>
            </a:xfrm>
            <a:custGeom>
              <a:rect b="b" l="l" r="r" t="t"/>
              <a:pathLst>
                <a:path extrusionOk="0" h="124586" w="71855">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4492846" y="2048739"/>
              <a:ext cx="559351" cy="469824"/>
            </a:xfrm>
            <a:custGeom>
              <a:rect b="b" l="l" r="r" t="t"/>
              <a:pathLst>
                <a:path extrusionOk="0" h="469824" w="559351">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4353888" y="2645824"/>
              <a:ext cx="1638988" cy="1231605"/>
            </a:xfrm>
            <a:custGeom>
              <a:rect b="b" l="l" r="r" t="t"/>
              <a:pathLst>
                <a:path extrusionOk="0" h="1231605" w="1638988">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4353888" y="2645824"/>
              <a:ext cx="1638988" cy="746475"/>
            </a:xfrm>
            <a:custGeom>
              <a:rect b="b" l="l" r="r" t="t"/>
              <a:pathLst>
                <a:path extrusionOk="0" h="746475" w="1638988">
                  <a:moveTo>
                    <a:pt x="1638989" y="734496"/>
                  </a:moveTo>
                  <a:cubicBezTo>
                    <a:pt x="1638989" y="734496"/>
                    <a:pt x="1138757" y="844986"/>
                    <a:pt x="734332" y="394835"/>
                  </a:cubicBezTo>
                  <a:cubicBezTo>
                    <a:pt x="329908" y="-55317"/>
                    <a:pt x="0" y="2405"/>
                    <a:pt x="0" y="2405"/>
                  </a:cubicBezTo>
                </a:path>
              </a:pathLst>
            </a:custGeom>
            <a:noFill/>
            <a:ln cap="flat" cmpd="sng" w="10075">
              <a:solidFill>
                <a:srgbClr val="CCCEDD"/>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a:off x="4257005" y="773645"/>
              <a:ext cx="165344" cy="325643"/>
            </a:xfrm>
            <a:custGeom>
              <a:rect b="b" l="l" r="r" t="t"/>
              <a:pathLst>
                <a:path extrusionOk="0" h="325643" w="165344">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a:off x="4272441" y="1538278"/>
              <a:ext cx="113451" cy="88273"/>
            </a:xfrm>
            <a:custGeom>
              <a:rect b="b" l="l" r="r" t="t"/>
              <a:pathLst>
                <a:path extrusionOk="0" h="88273" w="113451">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a:off x="4272622" y="1567332"/>
              <a:ext cx="113035" cy="59179"/>
            </a:xfrm>
            <a:custGeom>
              <a:rect b="b" l="l" r="r" t="t"/>
              <a:pathLst>
                <a:path extrusionOk="0" h="59179" w="113035">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a:off x="4135669" y="1458312"/>
              <a:ext cx="113522" cy="85076"/>
            </a:xfrm>
            <a:custGeom>
              <a:rect b="b" l="l" r="r" t="t"/>
              <a:pathLst>
                <a:path extrusionOk="0" h="85076" w="113522">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4135660" y="1485798"/>
              <a:ext cx="113035" cy="59179"/>
            </a:xfrm>
            <a:custGeom>
              <a:rect b="b" l="l" r="r" t="t"/>
              <a:pathLst>
                <a:path extrusionOk="0" h="59179" w="113035">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4163850" y="1066881"/>
              <a:ext cx="398264" cy="482949"/>
            </a:xfrm>
            <a:custGeom>
              <a:rect b="b" l="l" r="r" t="t"/>
              <a:pathLst>
                <a:path extrusionOk="0" h="482949" w="398264">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4403391" y="743705"/>
              <a:ext cx="125692" cy="122150"/>
            </a:xfrm>
            <a:custGeom>
              <a:rect b="b" l="l" r="r" t="t"/>
              <a:pathLst>
                <a:path extrusionOk="0" h="122150" w="125692">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4358991" y="760843"/>
              <a:ext cx="203859" cy="398340"/>
            </a:xfrm>
            <a:custGeom>
              <a:rect b="b" l="l" r="r" t="t"/>
              <a:pathLst>
                <a:path extrusionOk="0" h="398340" w="203859">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4398650" y="616917"/>
              <a:ext cx="135166" cy="164844"/>
            </a:xfrm>
            <a:custGeom>
              <a:rect b="b" l="l" r="r" t="t"/>
              <a:pathLst>
                <a:path extrusionOk="0" h="164844" w="135166">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4403852" y="602477"/>
              <a:ext cx="142520" cy="141227"/>
            </a:xfrm>
            <a:custGeom>
              <a:rect b="b" l="l" r="r" t="t"/>
              <a:pathLst>
                <a:path extrusionOk="0" h="141227" w="14252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4338015" y="761231"/>
              <a:ext cx="65677" cy="95630"/>
            </a:xfrm>
            <a:custGeom>
              <a:rect b="b" l="l" r="r" t="t"/>
              <a:pathLst>
                <a:path extrusionOk="0" h="95630" w="65677">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5408528" y="1603174"/>
              <a:ext cx="974325" cy="1973896"/>
            </a:xfrm>
            <a:custGeom>
              <a:rect b="b" l="l" r="r" t="t"/>
              <a:pathLst>
                <a:path extrusionOk="0" h="1973896" w="974325">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2"/>
            <p:cNvSpPr/>
            <p:nvPr/>
          </p:nvSpPr>
          <p:spPr>
            <a:xfrm>
              <a:off x="6324400" y="3534911"/>
              <a:ext cx="27183" cy="49530"/>
            </a:xfrm>
            <a:custGeom>
              <a:rect b="b" l="l" r="r" t="t"/>
              <a:pathLst>
                <a:path extrusionOk="0" h="49530" w="27183">
                  <a:moveTo>
                    <a:pt x="0" y="49530"/>
                  </a:moveTo>
                  <a:lnTo>
                    <a:pt x="27184" y="36100"/>
                  </a:lnTo>
                  <a:lnTo>
                    <a:pt x="8840" y="0"/>
                  </a:lnTo>
                  <a:lnTo>
                    <a:pt x="0" y="4953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5423355" y="1605432"/>
              <a:ext cx="45242" cy="39909"/>
            </a:xfrm>
            <a:custGeom>
              <a:rect b="b" l="l" r="r" t="t"/>
              <a:pathLst>
                <a:path extrusionOk="0" h="39909" w="45242">
                  <a:moveTo>
                    <a:pt x="0" y="12097"/>
                  </a:moveTo>
                  <a:cubicBezTo>
                    <a:pt x="7993" y="7334"/>
                    <a:pt x="16396" y="3286"/>
                    <a:pt x="25092" y="0"/>
                  </a:cubicBezTo>
                  <a:lnTo>
                    <a:pt x="45242" y="3991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5387713" y="1613611"/>
              <a:ext cx="974325" cy="1973876"/>
            </a:xfrm>
            <a:custGeom>
              <a:rect b="b" l="l" r="r" t="t"/>
              <a:pathLst>
                <a:path extrusionOk="0" h="1973876" w="974325">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5477912" y="174973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5649377" y="1848986"/>
              <a:ext cx="613432" cy="407098"/>
            </a:xfrm>
            <a:custGeom>
              <a:rect b="b" l="l" r="r" t="t"/>
              <a:pathLst>
                <a:path extrusionOk="0" h="407098" w="613432">
                  <a:moveTo>
                    <a:pt x="613433" y="407099"/>
                  </a:moveTo>
                  <a:lnTo>
                    <a:pt x="0" y="52102"/>
                  </a:lnTo>
                  <a:lnTo>
                    <a:pt x="0" y="0"/>
                  </a:lnTo>
                  <a:lnTo>
                    <a:pt x="613433" y="354902"/>
                  </a:lnTo>
                  <a:lnTo>
                    <a:pt x="613433" y="407099"/>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5477912" y="191680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5649377" y="2015959"/>
              <a:ext cx="405945" cy="287083"/>
            </a:xfrm>
            <a:custGeom>
              <a:rect b="b" l="l" r="r" t="t"/>
              <a:pathLst>
                <a:path extrusionOk="0" h="287083" w="405945">
                  <a:moveTo>
                    <a:pt x="405945" y="287084"/>
                  </a:moveTo>
                  <a:lnTo>
                    <a:pt x="0" y="52197"/>
                  </a:lnTo>
                  <a:lnTo>
                    <a:pt x="0" y="0"/>
                  </a:lnTo>
                  <a:lnTo>
                    <a:pt x="405945" y="234887"/>
                  </a:lnTo>
                  <a:lnTo>
                    <a:pt x="405945" y="287084"/>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5477912" y="2000338"/>
              <a:ext cx="144376" cy="135636"/>
            </a:xfrm>
            <a:custGeom>
              <a:rect b="b" l="l" r="r" t="t"/>
              <a:pathLst>
                <a:path extrusionOk="0" h="135636" w="144376">
                  <a:moveTo>
                    <a:pt x="144376" y="135636"/>
                  </a:moveTo>
                  <a:lnTo>
                    <a:pt x="0" y="52197"/>
                  </a:lnTo>
                  <a:lnTo>
                    <a:pt x="0" y="0"/>
                  </a:lnTo>
                  <a:lnTo>
                    <a:pt x="144376" y="83439"/>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5649377" y="2099494"/>
              <a:ext cx="505174" cy="344519"/>
            </a:xfrm>
            <a:custGeom>
              <a:rect b="b" l="l" r="r" t="t"/>
              <a:pathLst>
                <a:path extrusionOk="0" h="344519" w="505174">
                  <a:moveTo>
                    <a:pt x="505174" y="344519"/>
                  </a:moveTo>
                  <a:lnTo>
                    <a:pt x="0" y="52197"/>
                  </a:lnTo>
                  <a:lnTo>
                    <a:pt x="0" y="0"/>
                  </a:lnTo>
                  <a:lnTo>
                    <a:pt x="505174" y="292322"/>
                  </a:lnTo>
                  <a:lnTo>
                    <a:pt x="505174" y="344519"/>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5477912" y="208377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5649377" y="2183028"/>
              <a:ext cx="351863" cy="255746"/>
            </a:xfrm>
            <a:custGeom>
              <a:rect b="b" l="l" r="r" t="t"/>
              <a:pathLst>
                <a:path extrusionOk="0" h="255746" w="351863">
                  <a:moveTo>
                    <a:pt x="351864" y="255746"/>
                  </a:moveTo>
                  <a:lnTo>
                    <a:pt x="0" y="52197"/>
                  </a:lnTo>
                  <a:lnTo>
                    <a:pt x="0" y="0"/>
                  </a:lnTo>
                  <a:lnTo>
                    <a:pt x="351864" y="203549"/>
                  </a:lnTo>
                  <a:lnTo>
                    <a:pt x="351864" y="25574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5477912" y="1833270"/>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5649377" y="1932425"/>
              <a:ext cx="306716" cy="229742"/>
            </a:xfrm>
            <a:custGeom>
              <a:rect b="b" l="l" r="r" t="t"/>
              <a:pathLst>
                <a:path extrusionOk="0" h="229742" w="306716">
                  <a:moveTo>
                    <a:pt x="306716" y="229743"/>
                  </a:moveTo>
                  <a:lnTo>
                    <a:pt x="0" y="52197"/>
                  </a:lnTo>
                  <a:lnTo>
                    <a:pt x="0" y="0"/>
                  </a:lnTo>
                  <a:lnTo>
                    <a:pt x="306716" y="177451"/>
                  </a:lnTo>
                  <a:lnTo>
                    <a:pt x="306716" y="229743"/>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5477912" y="216731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5649377" y="2266467"/>
              <a:ext cx="180399" cy="156591"/>
            </a:xfrm>
            <a:custGeom>
              <a:rect b="b" l="l" r="r" t="t"/>
              <a:pathLst>
                <a:path extrusionOk="0" h="156591" w="180399">
                  <a:moveTo>
                    <a:pt x="180399" y="156591"/>
                  </a:moveTo>
                  <a:lnTo>
                    <a:pt x="0" y="52197"/>
                  </a:lnTo>
                  <a:lnTo>
                    <a:pt x="0" y="0"/>
                  </a:lnTo>
                  <a:lnTo>
                    <a:pt x="180399" y="104394"/>
                  </a:lnTo>
                  <a:lnTo>
                    <a:pt x="180399" y="156591"/>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5477912" y="2334380"/>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5649377" y="2433536"/>
              <a:ext cx="568380" cy="381000"/>
            </a:xfrm>
            <a:custGeom>
              <a:rect b="b" l="l" r="r" t="t"/>
              <a:pathLst>
                <a:path extrusionOk="0" h="381000" w="568380">
                  <a:moveTo>
                    <a:pt x="568380" y="381000"/>
                  </a:moveTo>
                  <a:lnTo>
                    <a:pt x="0" y="52197"/>
                  </a:lnTo>
                  <a:lnTo>
                    <a:pt x="0" y="0"/>
                  </a:lnTo>
                  <a:lnTo>
                    <a:pt x="568380" y="328803"/>
                  </a:lnTo>
                  <a:lnTo>
                    <a:pt x="568380" y="38100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5477912" y="241781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5649377" y="2517070"/>
              <a:ext cx="171369" cy="151352"/>
            </a:xfrm>
            <a:custGeom>
              <a:rect b="b" l="l" r="r" t="t"/>
              <a:pathLst>
                <a:path extrusionOk="0" h="151352" w="171369">
                  <a:moveTo>
                    <a:pt x="171370" y="151352"/>
                  </a:moveTo>
                  <a:lnTo>
                    <a:pt x="0" y="52197"/>
                  </a:lnTo>
                  <a:lnTo>
                    <a:pt x="0" y="0"/>
                  </a:lnTo>
                  <a:lnTo>
                    <a:pt x="171370" y="99155"/>
                  </a:lnTo>
                  <a:lnTo>
                    <a:pt x="171370" y="151352"/>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5477912" y="250135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5649377" y="2600604"/>
              <a:ext cx="505174" cy="344424"/>
            </a:xfrm>
            <a:custGeom>
              <a:rect b="b" l="l" r="r" t="t"/>
              <a:pathLst>
                <a:path extrusionOk="0" h="344424" w="505174">
                  <a:moveTo>
                    <a:pt x="505174" y="344424"/>
                  </a:moveTo>
                  <a:lnTo>
                    <a:pt x="0" y="52102"/>
                  </a:lnTo>
                  <a:lnTo>
                    <a:pt x="0" y="0"/>
                  </a:lnTo>
                  <a:lnTo>
                    <a:pt x="505174" y="292227"/>
                  </a:lnTo>
                  <a:lnTo>
                    <a:pt x="505174" y="344424"/>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5477912" y="225084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5649377" y="2350001"/>
              <a:ext cx="478085" cy="328898"/>
            </a:xfrm>
            <a:custGeom>
              <a:rect b="b" l="l" r="r" t="t"/>
              <a:pathLst>
                <a:path extrusionOk="0" h="328898" w="478085">
                  <a:moveTo>
                    <a:pt x="478086" y="328898"/>
                  </a:moveTo>
                  <a:lnTo>
                    <a:pt x="0" y="52197"/>
                  </a:lnTo>
                  <a:lnTo>
                    <a:pt x="0" y="0"/>
                  </a:lnTo>
                  <a:lnTo>
                    <a:pt x="478086" y="276701"/>
                  </a:lnTo>
                  <a:lnTo>
                    <a:pt x="478086" y="328898"/>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5477912" y="258488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5649377" y="2684043"/>
              <a:ext cx="63110" cy="88773"/>
            </a:xfrm>
            <a:custGeom>
              <a:rect b="b" l="l" r="r" t="t"/>
              <a:pathLst>
                <a:path extrusionOk="0" h="88773" w="63110">
                  <a:moveTo>
                    <a:pt x="63111" y="88773"/>
                  </a:moveTo>
                  <a:lnTo>
                    <a:pt x="0" y="52197"/>
                  </a:lnTo>
                  <a:lnTo>
                    <a:pt x="0" y="0"/>
                  </a:lnTo>
                  <a:lnTo>
                    <a:pt x="63111" y="36576"/>
                  </a:lnTo>
                  <a:lnTo>
                    <a:pt x="63111" y="88773"/>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5477912" y="2751956"/>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5649377" y="2851112"/>
              <a:ext cx="117287" cy="120014"/>
            </a:xfrm>
            <a:custGeom>
              <a:rect b="b" l="l" r="r" t="t"/>
              <a:pathLst>
                <a:path extrusionOk="0" h="120014" w="117287">
                  <a:moveTo>
                    <a:pt x="117288" y="120015"/>
                  </a:moveTo>
                  <a:lnTo>
                    <a:pt x="0" y="52197"/>
                  </a:lnTo>
                  <a:lnTo>
                    <a:pt x="0" y="0"/>
                  </a:lnTo>
                  <a:lnTo>
                    <a:pt x="117288" y="67818"/>
                  </a:lnTo>
                  <a:lnTo>
                    <a:pt x="117288" y="120015"/>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5477912" y="2835395"/>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5649377" y="2934646"/>
              <a:ext cx="306716" cy="229647"/>
            </a:xfrm>
            <a:custGeom>
              <a:rect b="b" l="l" r="r" t="t"/>
              <a:pathLst>
                <a:path extrusionOk="0" h="229647" w="306716">
                  <a:moveTo>
                    <a:pt x="306716" y="229648"/>
                  </a:moveTo>
                  <a:lnTo>
                    <a:pt x="0" y="52197"/>
                  </a:lnTo>
                  <a:lnTo>
                    <a:pt x="0" y="0"/>
                  </a:lnTo>
                  <a:lnTo>
                    <a:pt x="306716" y="177451"/>
                  </a:lnTo>
                  <a:lnTo>
                    <a:pt x="306716" y="229648"/>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5477912" y="291892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5649377" y="3018085"/>
              <a:ext cx="487115" cy="334137"/>
            </a:xfrm>
            <a:custGeom>
              <a:rect b="b" l="l" r="r" t="t"/>
              <a:pathLst>
                <a:path extrusionOk="0" h="334137" w="487115">
                  <a:moveTo>
                    <a:pt x="487115" y="334137"/>
                  </a:moveTo>
                  <a:lnTo>
                    <a:pt x="0" y="52197"/>
                  </a:lnTo>
                  <a:lnTo>
                    <a:pt x="0" y="0"/>
                  </a:lnTo>
                  <a:lnTo>
                    <a:pt x="487115" y="281940"/>
                  </a:lnTo>
                  <a:lnTo>
                    <a:pt x="487115" y="334137"/>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2"/>
            <p:cNvSpPr/>
            <p:nvPr/>
          </p:nvSpPr>
          <p:spPr>
            <a:xfrm>
              <a:off x="5477912" y="266842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2"/>
            <p:cNvSpPr/>
            <p:nvPr/>
          </p:nvSpPr>
          <p:spPr>
            <a:xfrm>
              <a:off x="5649377" y="2767577"/>
              <a:ext cx="613432" cy="407193"/>
            </a:xfrm>
            <a:custGeom>
              <a:rect b="b" l="l" r="r" t="t"/>
              <a:pathLst>
                <a:path extrusionOk="0" h="407193" w="613432">
                  <a:moveTo>
                    <a:pt x="613433" y="407194"/>
                  </a:moveTo>
                  <a:lnTo>
                    <a:pt x="0" y="52197"/>
                  </a:lnTo>
                  <a:lnTo>
                    <a:pt x="0" y="0"/>
                  </a:lnTo>
                  <a:lnTo>
                    <a:pt x="613433" y="354902"/>
                  </a:lnTo>
                  <a:lnTo>
                    <a:pt x="613433" y="407194"/>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1926580" y="1674106"/>
              <a:ext cx="1230952" cy="1017480"/>
            </a:xfrm>
            <a:custGeom>
              <a:rect b="b" l="l" r="r" t="t"/>
              <a:pathLst>
                <a:path extrusionOk="0" h="1017480" w="1230952">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3112195" y="1676584"/>
              <a:ext cx="59119" cy="52197"/>
            </a:xfrm>
            <a:custGeom>
              <a:rect b="b" l="l" r="r" t="t"/>
              <a:pathLst>
                <a:path extrusionOk="0" h="52197" w="59119">
                  <a:moveTo>
                    <a:pt x="18249" y="0"/>
                  </a:moveTo>
                  <a:lnTo>
                    <a:pt x="59119" y="16574"/>
                  </a:lnTo>
                  <a:lnTo>
                    <a:pt x="24522" y="52197"/>
                  </a:lnTo>
                  <a:lnTo>
                    <a:pt x="0" y="12859"/>
                  </a:lnTo>
                  <a:lnTo>
                    <a:pt x="18249"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2269509" y="2593746"/>
              <a:ext cx="43151" cy="44767"/>
            </a:xfrm>
            <a:custGeom>
              <a:rect b="b" l="l" r="r" t="t"/>
              <a:pathLst>
                <a:path extrusionOk="0" h="44767" w="43151">
                  <a:moveTo>
                    <a:pt x="0" y="27432"/>
                  </a:moveTo>
                  <a:lnTo>
                    <a:pt x="43056" y="44767"/>
                  </a:lnTo>
                  <a:lnTo>
                    <a:pt x="43151" y="7620"/>
                  </a:lnTo>
                  <a:lnTo>
                    <a:pt x="5038" y="0"/>
                  </a:lnTo>
                  <a:lnTo>
                    <a:pt x="0" y="2743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1950116" y="2650325"/>
              <a:ext cx="58584" cy="57547"/>
            </a:xfrm>
            <a:custGeom>
              <a:rect b="b" l="l" r="r" t="t"/>
              <a:pathLst>
                <a:path extrusionOk="0" h="57547" w="58584">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1969256" y="1691533"/>
              <a:ext cx="1231332" cy="1017436"/>
            </a:xfrm>
            <a:custGeom>
              <a:rect b="b" l="l" r="r" t="t"/>
              <a:pathLst>
                <a:path extrusionOk="0" h="1017436" w="1231332">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2066299" y="1805171"/>
              <a:ext cx="1037246" cy="669226"/>
            </a:xfrm>
            <a:custGeom>
              <a:rect b="b" l="l" r="r" t="t"/>
              <a:pathLst>
                <a:path extrusionOk="0" h="669226" w="1037246">
                  <a:moveTo>
                    <a:pt x="1037247" y="69152"/>
                  </a:moveTo>
                  <a:lnTo>
                    <a:pt x="0" y="669227"/>
                  </a:lnTo>
                  <a:lnTo>
                    <a:pt x="0" y="600170"/>
                  </a:lnTo>
                  <a:lnTo>
                    <a:pt x="1037247" y="0"/>
                  </a:lnTo>
                  <a:lnTo>
                    <a:pt x="1037247" y="69152"/>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2066299" y="2133308"/>
              <a:ext cx="679110" cy="462057"/>
            </a:xfrm>
            <a:custGeom>
              <a:rect b="b" l="l" r="r" t="t"/>
              <a:pathLst>
                <a:path extrusionOk="0" h="462057" w="679110">
                  <a:moveTo>
                    <a:pt x="679110" y="69151"/>
                  </a:moveTo>
                  <a:lnTo>
                    <a:pt x="0" y="462058"/>
                  </a:lnTo>
                  <a:lnTo>
                    <a:pt x="0" y="392906"/>
                  </a:lnTo>
                  <a:lnTo>
                    <a:pt x="679110" y="0"/>
                  </a:lnTo>
                  <a:lnTo>
                    <a:pt x="679110" y="69151"/>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12" name="Google Shape;212;p12"/>
            <p:cNvGrpSpPr/>
            <p:nvPr/>
          </p:nvGrpSpPr>
          <p:grpSpPr>
            <a:xfrm>
              <a:off x="4146745" y="1006881"/>
              <a:ext cx="330894" cy="250785"/>
              <a:chOff x="6621095" y="1452181"/>
              <a:chExt cx="330894" cy="250785"/>
            </a:xfrm>
          </p:grpSpPr>
          <p:sp>
            <p:nvSpPr>
              <p:cNvPr id="213" name="Google Shape;213;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8" name="Google Shape;218;p12"/>
            <p:cNvSpPr/>
            <p:nvPr/>
          </p:nvSpPr>
          <p:spPr>
            <a:xfrm>
              <a:off x="4444588" y="826743"/>
              <a:ext cx="153590" cy="431871"/>
            </a:xfrm>
            <a:custGeom>
              <a:rect b="b" l="l" r="r" t="t"/>
              <a:pathLst>
                <a:path extrusionOk="0" h="431871" w="15359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4515562" y="822838"/>
              <a:ext cx="88583" cy="120566"/>
            </a:xfrm>
            <a:custGeom>
              <a:rect b="b" l="l" r="r" t="t"/>
              <a:pathLst>
                <a:path extrusionOk="0" h="120566" w="88583">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21"/>
          <p:cNvSpPr txBox="1"/>
          <p:nvPr>
            <p:ph type="title"/>
          </p:nvPr>
        </p:nvSpPr>
        <p:spPr>
          <a:xfrm>
            <a:off x="439275" y="112750"/>
            <a:ext cx="5640900" cy="58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Reflection</a:t>
            </a:r>
            <a:endParaRPr/>
          </a:p>
        </p:txBody>
      </p:sp>
      <p:sp>
        <p:nvSpPr>
          <p:cNvPr id="645" name="Google Shape;645;p21"/>
          <p:cNvSpPr txBox="1"/>
          <p:nvPr>
            <p:ph idx="2" type="body"/>
          </p:nvPr>
        </p:nvSpPr>
        <p:spPr>
          <a:xfrm>
            <a:off x="46800" y="695050"/>
            <a:ext cx="9050400" cy="4605600"/>
          </a:xfrm>
          <a:prstGeom prst="rect">
            <a:avLst/>
          </a:prstGeom>
        </p:spPr>
        <p:txBody>
          <a:bodyPr anchorCtr="0" anchor="t" bIns="0" lIns="0" spcFirstLastPara="1" rIns="0" wrap="square" tIns="0">
            <a:noAutofit/>
          </a:bodyPr>
          <a:lstStyle/>
          <a:p>
            <a:pPr indent="-165100" lvl="0" marL="228600" rtl="0" algn="l">
              <a:lnSpc>
                <a:spcPct val="80000"/>
              </a:lnSpc>
              <a:spcBef>
                <a:spcPts val="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How did you feel about this project? What did you like about it? What did you dislike?</a:t>
            </a:r>
            <a:endParaRPr sz="1800">
              <a:solidFill>
                <a:srgbClr val="000000"/>
              </a:solidFill>
              <a:latin typeface="Calibri"/>
              <a:ea typeface="Calibri"/>
              <a:cs typeface="Calibri"/>
              <a:sym typeface="Calibri"/>
            </a:endParaRPr>
          </a:p>
          <a:p>
            <a:pPr indent="-203200" lvl="1" marL="685800" rtl="0" algn="l">
              <a:lnSpc>
                <a:spcPct val="80000"/>
              </a:lnSpc>
              <a:spcBef>
                <a:spcPts val="500"/>
              </a:spcBef>
              <a:spcAft>
                <a:spcPts val="0"/>
              </a:spcAft>
              <a:buClr>
                <a:srgbClr val="000000"/>
              </a:buClr>
              <a:buSzPts val="1400"/>
              <a:buFont typeface="Arial"/>
              <a:buChar char="•"/>
            </a:pPr>
            <a:r>
              <a:rPr lang="en" sz="1400">
                <a:solidFill>
                  <a:srgbClr val="000000"/>
                </a:solidFill>
                <a:latin typeface="Calibri"/>
                <a:ea typeface="Calibri"/>
                <a:cs typeface="Calibri"/>
                <a:sym typeface="Calibri"/>
              </a:rPr>
              <a:t>liked how work was broken in smaller parts</a:t>
            </a:r>
            <a:endParaRPr sz="1400">
              <a:solidFill>
                <a:srgbClr val="000000"/>
              </a:solidFill>
              <a:latin typeface="Calibri"/>
              <a:ea typeface="Calibri"/>
              <a:cs typeface="Calibri"/>
              <a:sym typeface="Calibri"/>
            </a:endParaRPr>
          </a:p>
          <a:p>
            <a:pPr indent="-203200" lvl="1" marL="685800" rtl="0" algn="l">
              <a:lnSpc>
                <a:spcPct val="80000"/>
              </a:lnSpc>
              <a:spcBef>
                <a:spcPts val="500"/>
              </a:spcBef>
              <a:spcAft>
                <a:spcPts val="0"/>
              </a:spcAft>
              <a:buClr>
                <a:srgbClr val="000000"/>
              </a:buClr>
              <a:buSzPts val="1400"/>
              <a:buFont typeface="Arial"/>
              <a:buChar char="•"/>
            </a:pPr>
            <a:r>
              <a:rPr lang="en" sz="1400">
                <a:solidFill>
                  <a:srgbClr val="000000"/>
                </a:solidFill>
                <a:latin typeface="Calibri"/>
                <a:ea typeface="Calibri"/>
                <a:cs typeface="Calibri"/>
                <a:sym typeface="Calibri"/>
              </a:rPr>
              <a:t>good presentation practice, develop project on time.</a:t>
            </a:r>
            <a:endParaRPr sz="1400">
              <a:solidFill>
                <a:srgbClr val="000000"/>
              </a:solidFill>
              <a:latin typeface="Calibri"/>
              <a:ea typeface="Calibri"/>
              <a:cs typeface="Calibri"/>
              <a:sym typeface="Calibri"/>
            </a:endParaRPr>
          </a:p>
          <a:p>
            <a:pPr indent="-203200" lvl="1" marL="685800" rtl="0" algn="l">
              <a:lnSpc>
                <a:spcPct val="80000"/>
              </a:lnSpc>
              <a:spcBef>
                <a:spcPts val="500"/>
              </a:spcBef>
              <a:spcAft>
                <a:spcPts val="0"/>
              </a:spcAft>
              <a:buClr>
                <a:srgbClr val="000000"/>
              </a:buClr>
              <a:buSzPts val="1400"/>
              <a:buFont typeface="Arial"/>
              <a:buChar char="•"/>
            </a:pPr>
            <a:r>
              <a:rPr lang="en" sz="1400">
                <a:solidFill>
                  <a:srgbClr val="000000"/>
                </a:solidFill>
                <a:latin typeface="Calibri"/>
                <a:ea typeface="Calibri"/>
                <a:cs typeface="Calibri"/>
                <a:sym typeface="Calibri"/>
              </a:rPr>
              <a:t>Time constraints</a:t>
            </a:r>
            <a:endParaRPr sz="1400">
              <a:solidFill>
                <a:srgbClr val="000000"/>
              </a:solidFill>
              <a:latin typeface="Calibri"/>
              <a:ea typeface="Calibri"/>
              <a:cs typeface="Calibri"/>
              <a:sym typeface="Calibri"/>
            </a:endParaRPr>
          </a:p>
          <a:p>
            <a:pPr indent="-203200" lvl="1" marL="685800" rtl="0" algn="l">
              <a:lnSpc>
                <a:spcPct val="80000"/>
              </a:lnSpc>
              <a:spcBef>
                <a:spcPts val="500"/>
              </a:spcBef>
              <a:spcAft>
                <a:spcPts val="0"/>
              </a:spcAft>
              <a:buClr>
                <a:srgbClr val="000000"/>
              </a:buClr>
              <a:buSzPts val="1400"/>
              <a:buFont typeface="Arial"/>
              <a:buChar char="•"/>
            </a:pPr>
            <a:r>
              <a:rPr lang="en" sz="1400">
                <a:solidFill>
                  <a:srgbClr val="000000"/>
                </a:solidFill>
                <a:latin typeface="Calibri"/>
                <a:ea typeface="Calibri"/>
                <a:cs typeface="Calibri"/>
                <a:sym typeface="Calibri"/>
              </a:rPr>
              <a:t>Disliked working on FRD</a:t>
            </a:r>
            <a:endParaRPr sz="1400">
              <a:solidFill>
                <a:srgbClr val="000000"/>
              </a:solidFill>
              <a:latin typeface="Calibri"/>
              <a:ea typeface="Calibri"/>
              <a:cs typeface="Calibri"/>
              <a:sym typeface="Calibri"/>
            </a:endParaRPr>
          </a:p>
          <a:p>
            <a:pPr indent="-165100" lvl="0" marL="228600" rtl="0" algn="l">
              <a:lnSpc>
                <a:spcPct val="80000"/>
              </a:lnSpc>
              <a:spcBef>
                <a:spcPts val="100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What did you learn about yourself as you collaborated and worked through this milestone?</a:t>
            </a:r>
            <a:endParaRPr sz="1800">
              <a:solidFill>
                <a:srgbClr val="000000"/>
              </a:solidFill>
              <a:latin typeface="Calibri"/>
              <a:ea typeface="Calibri"/>
              <a:cs typeface="Calibri"/>
              <a:sym typeface="Calibri"/>
            </a:endParaRPr>
          </a:p>
          <a:p>
            <a:pPr indent="-203200" lvl="1" marL="685800" rtl="0" algn="l">
              <a:lnSpc>
                <a:spcPct val="80000"/>
              </a:lnSpc>
              <a:spcBef>
                <a:spcPts val="500"/>
              </a:spcBef>
              <a:spcAft>
                <a:spcPts val="0"/>
              </a:spcAft>
              <a:buClr>
                <a:srgbClr val="000000"/>
              </a:buClr>
              <a:buSzPts val="1400"/>
              <a:buFont typeface="Arial"/>
              <a:buChar char="•"/>
            </a:pPr>
            <a:r>
              <a:rPr lang="en" sz="1400">
                <a:solidFill>
                  <a:srgbClr val="000000"/>
                </a:solidFill>
                <a:latin typeface="Calibri"/>
                <a:ea typeface="Calibri"/>
                <a:cs typeface="Calibri"/>
                <a:sym typeface="Calibri"/>
              </a:rPr>
              <a:t>Improvement on Communication and planning.</a:t>
            </a:r>
            <a:endParaRPr sz="1400">
              <a:solidFill>
                <a:srgbClr val="000000"/>
              </a:solidFill>
              <a:latin typeface="Calibri"/>
              <a:ea typeface="Calibri"/>
              <a:cs typeface="Calibri"/>
              <a:sym typeface="Calibri"/>
            </a:endParaRPr>
          </a:p>
          <a:p>
            <a:pPr indent="-203200" lvl="1" marL="685800" rtl="0" algn="l">
              <a:lnSpc>
                <a:spcPct val="80000"/>
              </a:lnSpc>
              <a:spcBef>
                <a:spcPts val="500"/>
              </a:spcBef>
              <a:spcAft>
                <a:spcPts val="0"/>
              </a:spcAft>
              <a:buClr>
                <a:srgbClr val="000000"/>
              </a:buClr>
              <a:buSzPts val="1400"/>
              <a:buFont typeface="Arial"/>
              <a:buChar char="•"/>
            </a:pPr>
            <a:r>
              <a:rPr lang="en" sz="1400">
                <a:solidFill>
                  <a:srgbClr val="000000"/>
                </a:solidFill>
                <a:latin typeface="Calibri"/>
                <a:ea typeface="Calibri"/>
                <a:cs typeface="Calibri"/>
                <a:sym typeface="Calibri"/>
              </a:rPr>
              <a:t>More collaboration</a:t>
            </a:r>
            <a:endParaRPr sz="1400">
              <a:solidFill>
                <a:srgbClr val="000000"/>
              </a:solidFill>
              <a:latin typeface="Calibri"/>
              <a:ea typeface="Calibri"/>
              <a:cs typeface="Calibri"/>
              <a:sym typeface="Calibri"/>
            </a:endParaRPr>
          </a:p>
          <a:p>
            <a:pPr indent="-165100" lvl="0" marL="228600" rtl="0" algn="l">
              <a:lnSpc>
                <a:spcPct val="80000"/>
              </a:lnSpc>
              <a:spcBef>
                <a:spcPts val="10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How will we use what we have learned going forward?</a:t>
            </a:r>
            <a:endParaRPr sz="1800">
              <a:solidFill>
                <a:srgbClr val="000000"/>
              </a:solidFill>
              <a:latin typeface="Calibri"/>
              <a:ea typeface="Calibri"/>
              <a:cs typeface="Calibri"/>
              <a:sym typeface="Calibri"/>
            </a:endParaRPr>
          </a:p>
          <a:p>
            <a:pPr indent="-203200" lvl="1" marL="685800" rtl="0" algn="l">
              <a:lnSpc>
                <a:spcPct val="80000"/>
              </a:lnSpc>
              <a:spcBef>
                <a:spcPts val="500"/>
              </a:spcBef>
              <a:spcAft>
                <a:spcPts val="0"/>
              </a:spcAft>
              <a:buClr>
                <a:srgbClr val="000000"/>
              </a:buClr>
              <a:buSzPts val="1400"/>
              <a:buFont typeface="Arial"/>
              <a:buChar char="•"/>
            </a:pPr>
            <a:r>
              <a:rPr lang="en" sz="1400">
                <a:solidFill>
                  <a:srgbClr val="000000"/>
                </a:solidFill>
                <a:latin typeface="Calibri"/>
                <a:ea typeface="Calibri"/>
                <a:cs typeface="Calibri"/>
                <a:sym typeface="Calibri"/>
              </a:rPr>
              <a:t>Practice of giving presentations.</a:t>
            </a:r>
            <a:endParaRPr sz="1400">
              <a:solidFill>
                <a:srgbClr val="000000"/>
              </a:solidFill>
              <a:latin typeface="Calibri"/>
              <a:ea typeface="Calibri"/>
              <a:cs typeface="Calibri"/>
              <a:sym typeface="Calibri"/>
            </a:endParaRPr>
          </a:p>
          <a:p>
            <a:pPr indent="-203200" lvl="1" marL="685800" rtl="0" algn="l">
              <a:lnSpc>
                <a:spcPct val="80000"/>
              </a:lnSpc>
              <a:spcBef>
                <a:spcPts val="500"/>
              </a:spcBef>
              <a:spcAft>
                <a:spcPts val="0"/>
              </a:spcAft>
              <a:buClr>
                <a:srgbClr val="000000"/>
              </a:buClr>
              <a:buSzPts val="1400"/>
              <a:buFont typeface="Arial"/>
              <a:buChar char="•"/>
            </a:pPr>
            <a:r>
              <a:rPr lang="en" sz="1400">
                <a:solidFill>
                  <a:srgbClr val="000000"/>
                </a:solidFill>
                <a:latin typeface="Calibri"/>
                <a:ea typeface="Calibri"/>
                <a:cs typeface="Calibri"/>
                <a:sym typeface="Calibri"/>
              </a:rPr>
              <a:t>Teamwork cooperation.</a:t>
            </a:r>
            <a:endParaRPr sz="1400">
              <a:solidFill>
                <a:srgbClr val="000000"/>
              </a:solidFill>
              <a:latin typeface="Calibri"/>
              <a:ea typeface="Calibri"/>
              <a:cs typeface="Calibri"/>
              <a:sym typeface="Calibri"/>
            </a:endParaRPr>
          </a:p>
          <a:p>
            <a:pPr indent="-203200" lvl="1" marL="685800" rtl="0" algn="l">
              <a:lnSpc>
                <a:spcPct val="80000"/>
              </a:lnSpc>
              <a:spcBef>
                <a:spcPts val="500"/>
              </a:spcBef>
              <a:spcAft>
                <a:spcPts val="0"/>
              </a:spcAft>
              <a:buClr>
                <a:srgbClr val="000000"/>
              </a:buClr>
              <a:buSzPts val="1400"/>
              <a:buFont typeface="Arial"/>
              <a:buChar char="•"/>
            </a:pPr>
            <a:r>
              <a:rPr lang="en" sz="1400">
                <a:solidFill>
                  <a:srgbClr val="000000"/>
                </a:solidFill>
                <a:latin typeface="Calibri"/>
                <a:ea typeface="Calibri"/>
                <a:cs typeface="Calibri"/>
                <a:sym typeface="Calibri"/>
              </a:rPr>
              <a:t>Using Github and clean code.</a:t>
            </a:r>
            <a:endParaRPr sz="1400">
              <a:solidFill>
                <a:srgbClr val="000000"/>
              </a:solidFill>
              <a:latin typeface="Calibri"/>
              <a:ea typeface="Calibri"/>
              <a:cs typeface="Calibri"/>
              <a:sym typeface="Calibri"/>
            </a:endParaRPr>
          </a:p>
          <a:p>
            <a:pPr indent="-165100" lvl="0" marL="228600" rtl="0" algn="l">
              <a:lnSpc>
                <a:spcPct val="80000"/>
              </a:lnSpc>
              <a:spcBef>
                <a:spcPts val="10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What “stuff &amp; things” related to this project would you want help with? -Could have been better?</a:t>
            </a:r>
            <a:endParaRPr sz="1800">
              <a:solidFill>
                <a:srgbClr val="000000"/>
              </a:solidFill>
              <a:latin typeface="Calibri"/>
              <a:ea typeface="Calibri"/>
              <a:cs typeface="Calibri"/>
              <a:sym typeface="Calibri"/>
            </a:endParaRPr>
          </a:p>
          <a:p>
            <a:pPr indent="-203200" lvl="1" marL="685800" rtl="0" algn="l">
              <a:lnSpc>
                <a:spcPct val="80000"/>
              </a:lnSpc>
              <a:spcBef>
                <a:spcPts val="500"/>
              </a:spcBef>
              <a:spcAft>
                <a:spcPts val="0"/>
              </a:spcAft>
              <a:buClr>
                <a:srgbClr val="000000"/>
              </a:buClr>
              <a:buSzPts val="1400"/>
              <a:buFont typeface="Arial"/>
              <a:buChar char="•"/>
            </a:pPr>
            <a:r>
              <a:rPr lang="en" sz="1400">
                <a:solidFill>
                  <a:srgbClr val="000000"/>
                </a:solidFill>
                <a:latin typeface="Calibri"/>
                <a:ea typeface="Calibri"/>
                <a:cs typeface="Calibri"/>
                <a:sym typeface="Calibri"/>
              </a:rPr>
              <a:t>Help with FRD.</a:t>
            </a:r>
            <a:endParaRPr sz="1400">
              <a:solidFill>
                <a:srgbClr val="000000"/>
              </a:solidFill>
              <a:latin typeface="Calibri"/>
              <a:ea typeface="Calibri"/>
              <a:cs typeface="Calibri"/>
              <a:sym typeface="Calibri"/>
            </a:endParaRPr>
          </a:p>
          <a:p>
            <a:pPr indent="-203200" lvl="1" marL="685800" rtl="0" algn="l">
              <a:lnSpc>
                <a:spcPct val="80000"/>
              </a:lnSpc>
              <a:spcBef>
                <a:spcPts val="500"/>
              </a:spcBef>
              <a:spcAft>
                <a:spcPts val="0"/>
              </a:spcAft>
              <a:buClr>
                <a:srgbClr val="000000"/>
              </a:buClr>
              <a:buSzPts val="1400"/>
              <a:buFont typeface="Arial"/>
              <a:buChar char="•"/>
            </a:pPr>
            <a:r>
              <a:rPr lang="en" sz="1400">
                <a:solidFill>
                  <a:srgbClr val="000000"/>
                </a:solidFill>
                <a:latin typeface="Calibri"/>
                <a:ea typeface="Calibri"/>
                <a:cs typeface="Calibri"/>
                <a:sym typeface="Calibri"/>
              </a:rPr>
              <a:t>A clear definition on MVPs.</a:t>
            </a:r>
            <a:endParaRPr sz="1400">
              <a:solidFill>
                <a:srgbClr val="000000"/>
              </a:solidFill>
              <a:latin typeface="Calibri"/>
              <a:ea typeface="Calibri"/>
              <a:cs typeface="Calibri"/>
              <a:sym typeface="Calibri"/>
            </a:endParaRPr>
          </a:p>
          <a:p>
            <a:pPr indent="0" lvl="0" marL="685800" rtl="0" algn="l">
              <a:lnSpc>
                <a:spcPct val="80000"/>
              </a:lnSpc>
              <a:spcBef>
                <a:spcPts val="500"/>
              </a:spcBef>
              <a:spcAft>
                <a:spcPts val="0"/>
              </a:spcAft>
              <a:buNone/>
            </a:pPr>
            <a:r>
              <a:t/>
            </a:r>
            <a:endParaRPr sz="2400"/>
          </a:p>
        </p:txBody>
      </p:sp>
      <p:sp>
        <p:nvSpPr>
          <p:cNvPr id="646" name="Google Shape;646;p21"/>
          <p:cNvSpPr txBox="1"/>
          <p:nvPr>
            <p:ph idx="12" type="sldNum"/>
          </p:nvPr>
        </p:nvSpPr>
        <p:spPr>
          <a:xfrm>
            <a:off x="5957325" y="483230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652" name="Google Shape;652;p22"/>
          <p:cNvGrpSpPr/>
          <p:nvPr/>
        </p:nvGrpSpPr>
        <p:grpSpPr>
          <a:xfrm>
            <a:off x="5410301" y="719490"/>
            <a:ext cx="3356124" cy="3829046"/>
            <a:chOff x="2602525" y="317054"/>
            <a:chExt cx="4174283" cy="4762495"/>
          </a:xfrm>
        </p:grpSpPr>
        <p:sp>
          <p:nvSpPr>
            <p:cNvPr id="653" name="Google Shape;653;p22"/>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22"/>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2"/>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2"/>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2"/>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2"/>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2"/>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2"/>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2"/>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2"/>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2"/>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2"/>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2"/>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2"/>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2"/>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2"/>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2"/>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2"/>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2"/>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2"/>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2"/>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2"/>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2"/>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2"/>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2"/>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2"/>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2"/>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2"/>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2"/>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2"/>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2"/>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2"/>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2"/>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2"/>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2"/>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2"/>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2"/>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2"/>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2"/>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2"/>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2"/>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2"/>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2"/>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2"/>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2"/>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2"/>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2"/>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2"/>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2"/>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2"/>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2"/>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2"/>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2"/>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2"/>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2"/>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2"/>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2"/>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10" name="Google Shape;710;p22"/>
            <p:cNvGrpSpPr/>
            <p:nvPr/>
          </p:nvGrpSpPr>
          <p:grpSpPr>
            <a:xfrm>
              <a:off x="2941619" y="3895613"/>
              <a:ext cx="483621" cy="510995"/>
              <a:chOff x="4345944" y="4626313"/>
              <a:chExt cx="483621" cy="510995"/>
            </a:xfrm>
          </p:grpSpPr>
          <p:grpSp>
            <p:nvGrpSpPr>
              <p:cNvPr id="711" name="Google Shape;711;p22"/>
              <p:cNvGrpSpPr/>
              <p:nvPr/>
            </p:nvGrpSpPr>
            <p:grpSpPr>
              <a:xfrm>
                <a:off x="4345944" y="4852987"/>
                <a:ext cx="474200" cy="284321"/>
                <a:chOff x="4345944" y="4852987"/>
                <a:chExt cx="474200" cy="284321"/>
              </a:xfrm>
            </p:grpSpPr>
            <p:sp>
              <p:nvSpPr>
                <p:cNvPr id="712" name="Google Shape;712;p22"/>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2"/>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2"/>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15" name="Google Shape;715;p22"/>
                <p:cNvGrpSpPr/>
                <p:nvPr/>
              </p:nvGrpSpPr>
              <p:grpSpPr>
                <a:xfrm>
                  <a:off x="4457040" y="4985575"/>
                  <a:ext cx="133724" cy="77247"/>
                  <a:chOff x="4457040" y="4985575"/>
                  <a:chExt cx="133724" cy="77247"/>
                </a:xfrm>
              </p:grpSpPr>
              <p:sp>
                <p:nvSpPr>
                  <p:cNvPr id="716" name="Google Shape;716;p22"/>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2"/>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18" name="Google Shape;718;p22"/>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2"/>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2"/>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2"/>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22"/>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22"/>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22"/>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2"/>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2"/>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22"/>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2"/>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22"/>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22"/>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2"/>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2"/>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2"/>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2"/>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22"/>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2"/>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2"/>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22"/>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2"/>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22"/>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22"/>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22"/>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2"/>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22"/>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22"/>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22"/>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22"/>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2"/>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2"/>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2"/>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22"/>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22"/>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2"/>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2"/>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22"/>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22"/>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2"/>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2"/>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2"/>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2"/>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2"/>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2"/>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2"/>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2"/>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22"/>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22"/>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2"/>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2"/>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2"/>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2"/>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2"/>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2"/>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2"/>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2"/>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2"/>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2"/>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2"/>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2"/>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2"/>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2"/>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2"/>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2" name="Google Shape;782;p22"/>
              <p:cNvGrpSpPr/>
              <p:nvPr/>
            </p:nvGrpSpPr>
            <p:grpSpPr>
              <a:xfrm>
                <a:off x="4543079" y="4626313"/>
                <a:ext cx="286486" cy="386884"/>
                <a:chOff x="4543079" y="4626313"/>
                <a:chExt cx="286486" cy="386884"/>
              </a:xfrm>
            </p:grpSpPr>
            <p:grpSp>
              <p:nvGrpSpPr>
                <p:cNvPr id="783" name="Google Shape;783;p22"/>
                <p:cNvGrpSpPr/>
                <p:nvPr/>
              </p:nvGrpSpPr>
              <p:grpSpPr>
                <a:xfrm>
                  <a:off x="4543079" y="4626313"/>
                  <a:ext cx="286486" cy="386884"/>
                  <a:chOff x="4543079" y="4626313"/>
                  <a:chExt cx="286486" cy="386884"/>
                </a:xfrm>
              </p:grpSpPr>
              <p:sp>
                <p:nvSpPr>
                  <p:cNvPr id="784" name="Google Shape;784;p22"/>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2"/>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2"/>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2"/>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2"/>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89" name="Google Shape;789;p22"/>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2"/>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2"/>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92" name="Google Shape;792;p22"/>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2"/>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2"/>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2"/>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2"/>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2"/>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8" name="Google Shape;798;p22"/>
          <p:cNvSpPr txBox="1"/>
          <p:nvPr>
            <p:ph idx="4294967295" type="ctrTitle"/>
          </p:nvPr>
        </p:nvSpPr>
        <p:spPr>
          <a:xfrm>
            <a:off x="685800" y="1202450"/>
            <a:ext cx="50718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Thank you</a:t>
            </a:r>
            <a:endParaRPr sz="7200"/>
          </a:p>
        </p:txBody>
      </p:sp>
      <p:sp>
        <p:nvSpPr>
          <p:cNvPr id="799" name="Google Shape;799;p22"/>
          <p:cNvSpPr txBox="1"/>
          <p:nvPr>
            <p:ph idx="4294967295" type="subTitle"/>
          </p:nvPr>
        </p:nvSpPr>
        <p:spPr>
          <a:xfrm>
            <a:off x="685800" y="2021059"/>
            <a:ext cx="4343700" cy="192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600">
                <a:solidFill>
                  <a:schemeClr val="accent1"/>
                </a:solidFill>
                <a:latin typeface="Barlow"/>
                <a:ea typeface="Barlow"/>
                <a:cs typeface="Barlow"/>
                <a:sym typeface="Barlow"/>
              </a:rPr>
              <a:t>Any questions?</a:t>
            </a:r>
            <a:endParaRPr b="1" sz="3600">
              <a:solidFill>
                <a:schemeClr val="accent1"/>
              </a:solidFill>
              <a:latin typeface="Barlow"/>
              <a:ea typeface="Barlow"/>
              <a:cs typeface="Barlow"/>
              <a:sym typeface="Barlow"/>
            </a:endParaRPr>
          </a:p>
          <a:p>
            <a:pPr indent="0" lvl="0" marL="45720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4E5F5"/>
            </a:gs>
            <a:gs pos="100000">
              <a:srgbClr val="70A4D5"/>
            </a:gs>
          </a:gsLst>
          <a:lin ang="5400012" scaled="0"/>
        </a:gradFill>
      </p:bgPr>
    </p:bg>
    <p:spTree>
      <p:nvGrpSpPr>
        <p:cNvPr id="223" name="Shape 223"/>
        <p:cNvGrpSpPr/>
        <p:nvPr/>
      </p:nvGrpSpPr>
      <p:grpSpPr>
        <a:xfrm>
          <a:off x="0" y="0"/>
          <a:ext cx="0" cy="0"/>
          <a:chOff x="0" y="0"/>
          <a:chExt cx="0" cy="0"/>
        </a:xfrm>
      </p:grpSpPr>
      <p:sp>
        <p:nvSpPr>
          <p:cNvPr id="224" name="Google Shape;224;p13"/>
          <p:cNvSpPr txBox="1"/>
          <p:nvPr>
            <p:ph idx="4294967295" type="ctrTitle"/>
          </p:nvPr>
        </p:nvSpPr>
        <p:spPr>
          <a:xfrm>
            <a:off x="685800" y="1202450"/>
            <a:ext cx="58692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CONSILIUM</a:t>
            </a:r>
            <a:endParaRPr sz="7200"/>
          </a:p>
        </p:txBody>
      </p:sp>
      <p:sp>
        <p:nvSpPr>
          <p:cNvPr id="225" name="Google Shape;225;p13"/>
          <p:cNvSpPr txBox="1"/>
          <p:nvPr>
            <p:ph idx="4294967295" type="subTitle"/>
          </p:nvPr>
        </p:nvSpPr>
        <p:spPr>
          <a:xfrm>
            <a:off x="812875" y="2392550"/>
            <a:ext cx="4713600" cy="192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600">
                <a:solidFill>
                  <a:schemeClr val="lt1"/>
                </a:solidFill>
                <a:latin typeface="Barlow"/>
                <a:ea typeface="Barlow"/>
                <a:cs typeface="Barlow"/>
                <a:sym typeface="Barlow"/>
              </a:rPr>
              <a:t>Plan. One task at a time</a:t>
            </a:r>
            <a:endParaRPr b="1" sz="3600">
              <a:solidFill>
                <a:schemeClr val="lt1"/>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t/>
            </a:r>
            <a:endParaRPr b="1" sz="1800"/>
          </a:p>
        </p:txBody>
      </p:sp>
      <p:sp>
        <p:nvSpPr>
          <p:cNvPr id="226" name="Google Shape;226;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13"/>
          <p:cNvPicPr preferRelativeResize="0"/>
          <p:nvPr/>
        </p:nvPicPr>
        <p:blipFill>
          <a:blip r:embed="rId3">
            <a:alphaModFix/>
          </a:blip>
          <a:stretch>
            <a:fillRect/>
          </a:stretch>
        </p:blipFill>
        <p:spPr>
          <a:xfrm>
            <a:off x="5859400" y="1414276"/>
            <a:ext cx="2643648" cy="1888290"/>
          </a:xfrm>
          <a:prstGeom prst="rect">
            <a:avLst/>
          </a:prstGeom>
          <a:noFill/>
          <a:ln>
            <a:noFill/>
          </a:ln>
        </p:spPr>
      </p:pic>
      <p:grpSp>
        <p:nvGrpSpPr>
          <p:cNvPr id="228" name="Google Shape;228;p13"/>
          <p:cNvGrpSpPr/>
          <p:nvPr/>
        </p:nvGrpSpPr>
        <p:grpSpPr>
          <a:xfrm>
            <a:off x="6233281" y="338065"/>
            <a:ext cx="1948558" cy="4041696"/>
            <a:chOff x="2547150" y="238125"/>
            <a:chExt cx="2525675" cy="5238750"/>
          </a:xfrm>
        </p:grpSpPr>
        <p:sp>
          <p:nvSpPr>
            <p:cNvPr id="229" name="Google Shape;229;p13"/>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rgbClr val="FFFFFF"/>
                </a:gs>
                <a:gs pos="50000">
                  <a:srgbClr val="FFFFFF"/>
                </a:gs>
                <a:gs pos="100000">
                  <a:srgbClr val="E9EAF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000">
                <a:alpha val="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000">
                <a:alpha val="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000">
                <a:alpha val="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3"/>
          <p:cNvSpPr/>
          <p:nvPr/>
        </p:nvSpPr>
        <p:spPr>
          <a:xfrm>
            <a:off x="7724228" y="4424967"/>
            <a:ext cx="825275" cy="477445"/>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3"/>
          <p:cNvSpPr/>
          <p:nvPr/>
        </p:nvSpPr>
        <p:spPr>
          <a:xfrm>
            <a:off x="7982513" y="2338240"/>
            <a:ext cx="428631" cy="62846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3"/>
          <p:cNvSpPr/>
          <p:nvPr/>
        </p:nvSpPr>
        <p:spPr>
          <a:xfrm>
            <a:off x="8015034" y="2332453"/>
            <a:ext cx="204600" cy="253703"/>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3"/>
          <p:cNvSpPr/>
          <p:nvPr/>
        </p:nvSpPr>
        <p:spPr>
          <a:xfrm>
            <a:off x="8055139" y="2608295"/>
            <a:ext cx="253231" cy="283789"/>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3"/>
          <p:cNvSpPr/>
          <p:nvPr/>
        </p:nvSpPr>
        <p:spPr>
          <a:xfrm>
            <a:off x="7823448" y="2814721"/>
            <a:ext cx="214650" cy="500922"/>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3"/>
          <p:cNvSpPr/>
          <p:nvPr/>
        </p:nvSpPr>
        <p:spPr>
          <a:xfrm>
            <a:off x="7981538" y="2701165"/>
            <a:ext cx="368926" cy="424842"/>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3"/>
          <p:cNvSpPr/>
          <p:nvPr/>
        </p:nvSpPr>
        <p:spPr>
          <a:xfrm>
            <a:off x="8047207" y="2352737"/>
            <a:ext cx="271499" cy="335316"/>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3"/>
          <p:cNvSpPr/>
          <p:nvPr/>
        </p:nvSpPr>
        <p:spPr>
          <a:xfrm>
            <a:off x="8058159" y="2350898"/>
            <a:ext cx="272666" cy="25724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3"/>
          <p:cNvSpPr/>
          <p:nvPr/>
        </p:nvSpPr>
        <p:spPr>
          <a:xfrm>
            <a:off x="8103874" y="4581686"/>
            <a:ext cx="214366" cy="164062"/>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3"/>
          <p:cNvSpPr/>
          <p:nvPr/>
        </p:nvSpPr>
        <p:spPr>
          <a:xfrm>
            <a:off x="8104092" y="4634098"/>
            <a:ext cx="213493" cy="111647"/>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3"/>
          <p:cNvSpPr/>
          <p:nvPr/>
        </p:nvSpPr>
        <p:spPr>
          <a:xfrm>
            <a:off x="7940646" y="4545570"/>
            <a:ext cx="196334" cy="152433"/>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3"/>
          <p:cNvSpPr/>
          <p:nvPr/>
        </p:nvSpPr>
        <p:spPr>
          <a:xfrm>
            <a:off x="7941654" y="4595800"/>
            <a:ext cx="195451" cy="102248"/>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3"/>
          <p:cNvSpPr/>
          <p:nvPr/>
        </p:nvSpPr>
        <p:spPr>
          <a:xfrm>
            <a:off x="7972286" y="3127848"/>
            <a:ext cx="419394" cy="1468647"/>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3"/>
          <p:cNvSpPr/>
          <p:nvPr/>
        </p:nvSpPr>
        <p:spPr>
          <a:xfrm>
            <a:off x="7954355" y="3091902"/>
            <a:ext cx="446991" cy="976360"/>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3"/>
          <p:cNvSpPr/>
          <p:nvPr/>
        </p:nvSpPr>
        <p:spPr>
          <a:xfrm>
            <a:off x="7970485" y="2700983"/>
            <a:ext cx="125146" cy="131483"/>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3"/>
          <p:cNvSpPr/>
          <p:nvPr/>
        </p:nvSpPr>
        <p:spPr>
          <a:xfrm>
            <a:off x="7621802" y="3280706"/>
            <a:ext cx="448322" cy="260378"/>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3"/>
          <p:cNvSpPr/>
          <p:nvPr/>
        </p:nvSpPr>
        <p:spPr>
          <a:xfrm>
            <a:off x="7761946" y="3291732"/>
            <a:ext cx="94657" cy="78909"/>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3"/>
          <p:cNvSpPr/>
          <p:nvPr/>
        </p:nvSpPr>
        <p:spPr>
          <a:xfrm>
            <a:off x="7904080" y="2778121"/>
            <a:ext cx="446989" cy="568798"/>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3"/>
          <p:cNvSpPr/>
          <p:nvPr/>
        </p:nvSpPr>
        <p:spPr>
          <a:xfrm>
            <a:off x="8240714" y="2750226"/>
            <a:ext cx="128169" cy="182586"/>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14"/>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Project Vision</a:t>
            </a:r>
            <a:endParaRPr/>
          </a:p>
        </p:txBody>
      </p:sp>
      <p:sp>
        <p:nvSpPr>
          <p:cNvPr id="258" name="Google Shape;258;p14"/>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The golden circle:</a:t>
            </a:r>
            <a:endParaRPr sz="1400"/>
          </a:p>
          <a:p>
            <a:pPr indent="0" lvl="0" marL="0" rtl="0" algn="l">
              <a:spcBef>
                <a:spcPts val="600"/>
              </a:spcBef>
              <a:spcAft>
                <a:spcPts val="0"/>
              </a:spcAft>
              <a:buNone/>
            </a:pPr>
            <a:r>
              <a:rPr lang="en" sz="1400"/>
              <a:t>Why-Everyone goes through Procrastination. Its a problem that can spiral. </a:t>
            </a:r>
            <a:endParaRPr sz="1400"/>
          </a:p>
          <a:p>
            <a:pPr indent="0" lvl="0" marL="0" rtl="0" algn="l">
              <a:spcBef>
                <a:spcPts val="600"/>
              </a:spcBef>
              <a:spcAft>
                <a:spcPts val="0"/>
              </a:spcAft>
              <a:buNone/>
            </a:pPr>
            <a:r>
              <a:rPr lang="en" sz="1400"/>
              <a:t>How- focus on smaller manageable tasks. With way to keep oneself accountable</a:t>
            </a:r>
            <a:endParaRPr sz="1400"/>
          </a:p>
          <a:p>
            <a:pPr indent="0" lvl="0" marL="0" rtl="0" algn="l">
              <a:spcBef>
                <a:spcPts val="600"/>
              </a:spcBef>
              <a:spcAft>
                <a:spcPts val="0"/>
              </a:spcAft>
              <a:buNone/>
            </a:pPr>
            <a:r>
              <a:rPr lang="en" sz="1400"/>
              <a:t>What- daily planner that is task orientated</a:t>
            </a:r>
            <a:endParaRPr sz="1400"/>
          </a:p>
          <a:p>
            <a:pPr indent="0" lvl="0" marL="0" rtl="0" algn="l">
              <a:spcBef>
                <a:spcPts val="600"/>
              </a:spcBef>
              <a:spcAft>
                <a:spcPts val="0"/>
              </a:spcAft>
              <a:buNone/>
            </a:pPr>
            <a:r>
              <a:t/>
            </a:r>
            <a:endParaRPr sz="1400"/>
          </a:p>
        </p:txBody>
      </p:sp>
      <p:sp>
        <p:nvSpPr>
          <p:cNvPr id="259" name="Google Shape;259;p14"/>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The Gap:</a:t>
            </a:r>
            <a:endParaRPr sz="1400"/>
          </a:p>
          <a:p>
            <a:pPr indent="0" lvl="0" marL="0" rtl="0" algn="l">
              <a:spcBef>
                <a:spcPts val="600"/>
              </a:spcBef>
              <a:spcAft>
                <a:spcPts val="0"/>
              </a:spcAft>
              <a:buNone/>
            </a:pPr>
            <a:r>
              <a:rPr lang="en" sz="1400"/>
              <a:t>Overwhelmed feelings. Where to start.</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Project rationale:</a:t>
            </a:r>
            <a:endParaRPr sz="1400"/>
          </a:p>
          <a:p>
            <a:pPr indent="0" lvl="0" marL="0" rtl="0" algn="l">
              <a:spcBef>
                <a:spcPts val="600"/>
              </a:spcBef>
              <a:spcAft>
                <a:spcPts val="0"/>
              </a:spcAft>
              <a:buNone/>
            </a:pPr>
            <a:r>
              <a:rPr lang="en" sz="1400"/>
              <a:t>To </a:t>
            </a:r>
            <a:r>
              <a:rPr lang="en" sz="1400"/>
              <a:t>get a clue</a:t>
            </a:r>
            <a:r>
              <a:rPr lang="en" sz="1400"/>
              <a:t> on what needs to be done through the use of visual aids</a:t>
            </a:r>
            <a:endParaRPr sz="1400"/>
          </a:p>
        </p:txBody>
      </p:sp>
      <p:sp>
        <p:nvSpPr>
          <p:cNvPr id="260" name="Google Shape;260;p14"/>
          <p:cNvSpPr txBox="1"/>
          <p:nvPr/>
        </p:nvSpPr>
        <p:spPr>
          <a:xfrm>
            <a:off x="6228450" y="2039325"/>
            <a:ext cx="2491500" cy="25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Light"/>
                <a:ea typeface="Barlow Light"/>
                <a:cs typeface="Barlow Light"/>
                <a:sym typeface="Barlow Light"/>
              </a:rPr>
              <a:t>Vision:</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A digital tool to break down important project/events/due dates to smaller more </a:t>
            </a:r>
            <a:r>
              <a:rPr lang="en">
                <a:latin typeface="Barlow Light"/>
                <a:ea typeface="Barlow Light"/>
                <a:cs typeface="Barlow Light"/>
                <a:sym typeface="Barlow Light"/>
              </a:rPr>
              <a:t>manageable</a:t>
            </a:r>
            <a:r>
              <a:rPr lang="en">
                <a:latin typeface="Barlow Light"/>
                <a:ea typeface="Barlow Light"/>
                <a:cs typeface="Barlow Light"/>
                <a:sym typeface="Barlow Light"/>
              </a:rPr>
              <a:t> tasks</a:t>
            </a:r>
            <a:endParaRPr>
              <a:latin typeface="Barlow Light"/>
              <a:ea typeface="Barlow Light"/>
              <a:cs typeface="Barlow Light"/>
              <a:sym typeface="Barlow Light"/>
            </a:endParaRPr>
          </a:p>
        </p:txBody>
      </p:sp>
      <p:grpSp>
        <p:nvGrpSpPr>
          <p:cNvPr id="261" name="Google Shape;261;p14"/>
          <p:cNvGrpSpPr/>
          <p:nvPr/>
        </p:nvGrpSpPr>
        <p:grpSpPr>
          <a:xfrm>
            <a:off x="5219939" y="383446"/>
            <a:ext cx="879020" cy="1111689"/>
            <a:chOff x="584925" y="238125"/>
            <a:chExt cx="415200" cy="525100"/>
          </a:xfrm>
        </p:grpSpPr>
        <p:sp>
          <p:nvSpPr>
            <p:cNvPr id="262" name="Google Shape;262;p14"/>
            <p:cNvSpPr/>
            <p:nvPr/>
          </p:nvSpPr>
          <p:spPr>
            <a:xfrm>
              <a:off x="621550" y="299175"/>
              <a:ext cx="378575" cy="464050"/>
            </a:xfrm>
            <a:custGeom>
              <a:rect b="b" l="l" r="r" t="t"/>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63" name="Google Shape;263;p14"/>
            <p:cNvSpPr/>
            <p:nvPr/>
          </p:nvSpPr>
          <p:spPr>
            <a:xfrm>
              <a:off x="633750" y="2381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64" name="Google Shape;264;p14"/>
            <p:cNvSpPr/>
            <p:nvPr/>
          </p:nvSpPr>
          <p:spPr>
            <a:xfrm>
              <a:off x="716800" y="238125"/>
              <a:ext cx="29325" cy="63500"/>
            </a:xfrm>
            <a:custGeom>
              <a:rect b="b" l="l" r="r" t="t"/>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65" name="Google Shape;265;p14"/>
            <p:cNvSpPr/>
            <p:nvPr/>
          </p:nvSpPr>
          <p:spPr>
            <a:xfrm>
              <a:off x="799825" y="238125"/>
              <a:ext cx="29350" cy="63500"/>
            </a:xfrm>
            <a:custGeom>
              <a:rect b="b" l="l" r="r" t="t"/>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66" name="Google Shape;266;p14"/>
            <p:cNvSpPr/>
            <p:nvPr/>
          </p:nvSpPr>
          <p:spPr>
            <a:xfrm>
              <a:off x="882875" y="238125"/>
              <a:ext cx="29325" cy="63500"/>
            </a:xfrm>
            <a:custGeom>
              <a:rect b="b" l="l" r="r" t="t"/>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67" name="Google Shape;267;p14"/>
            <p:cNvSpPr/>
            <p:nvPr/>
          </p:nvSpPr>
          <p:spPr>
            <a:xfrm>
              <a:off x="584925" y="261325"/>
              <a:ext cx="378575" cy="464050"/>
            </a:xfrm>
            <a:custGeom>
              <a:rect b="b" l="l" r="r" t="t"/>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grpSp>
      <p:grpSp>
        <p:nvGrpSpPr>
          <p:cNvPr id="268" name="Google Shape;268;p14"/>
          <p:cNvGrpSpPr/>
          <p:nvPr/>
        </p:nvGrpSpPr>
        <p:grpSpPr>
          <a:xfrm>
            <a:off x="7033214" y="397691"/>
            <a:ext cx="1104986" cy="1083188"/>
            <a:chOff x="5983625" y="301625"/>
            <a:chExt cx="403000" cy="395050"/>
          </a:xfrm>
        </p:grpSpPr>
        <p:sp>
          <p:nvSpPr>
            <p:cNvPr id="269" name="Google Shape;269;p14"/>
            <p:cNvSpPr/>
            <p:nvPr/>
          </p:nvSpPr>
          <p:spPr>
            <a:xfrm>
              <a:off x="5983625" y="319925"/>
              <a:ext cx="403000" cy="67200"/>
            </a:xfrm>
            <a:custGeom>
              <a:rect b="b" l="l" r="r" t="t"/>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70" name="Google Shape;270;p14"/>
            <p:cNvSpPr/>
            <p:nvPr/>
          </p:nvSpPr>
          <p:spPr>
            <a:xfrm>
              <a:off x="5983625" y="664900"/>
              <a:ext cx="403000" cy="31775"/>
            </a:xfrm>
            <a:custGeom>
              <a:rect b="b" l="l" r="r" t="t"/>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71" name="Google Shape;271;p14"/>
            <p:cNvSpPr/>
            <p:nvPr/>
          </p:nvSpPr>
          <p:spPr>
            <a:xfrm>
              <a:off x="6041025" y="301625"/>
              <a:ext cx="29325" cy="63500"/>
            </a:xfrm>
            <a:custGeom>
              <a:rect b="b" l="l" r="r" t="t"/>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72" name="Google Shape;272;p14"/>
            <p:cNvSpPr/>
            <p:nvPr/>
          </p:nvSpPr>
          <p:spPr>
            <a:xfrm>
              <a:off x="6297450" y="3016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73" name="Google Shape;273;p14"/>
            <p:cNvSpPr/>
            <p:nvPr/>
          </p:nvSpPr>
          <p:spPr>
            <a:xfrm>
              <a:off x="6097200" y="509200"/>
              <a:ext cx="50700" cy="53775"/>
            </a:xfrm>
            <a:custGeom>
              <a:rect b="b" l="l" r="r" t="t"/>
              <a:pathLst>
                <a:path extrusionOk="0" h="2151" w="2028">
                  <a:moveTo>
                    <a:pt x="0" y="1"/>
                  </a:moveTo>
                  <a:lnTo>
                    <a:pt x="0" y="2150"/>
                  </a:lnTo>
                  <a:lnTo>
                    <a:pt x="2027" y="2150"/>
                  </a:lnTo>
                  <a:lnTo>
                    <a:pt x="20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74" name="Google Shape;274;p14"/>
            <p:cNvSpPr/>
            <p:nvPr/>
          </p:nvSpPr>
          <p:spPr>
            <a:xfrm>
              <a:off x="6097200" y="448150"/>
              <a:ext cx="50700" cy="48875"/>
            </a:xfrm>
            <a:custGeom>
              <a:rect b="b" l="l" r="r" t="t"/>
              <a:pathLst>
                <a:path extrusionOk="0" h="1955" w="2028">
                  <a:moveTo>
                    <a:pt x="0" y="1"/>
                  </a:moveTo>
                  <a:lnTo>
                    <a:pt x="0" y="1954"/>
                  </a:lnTo>
                  <a:lnTo>
                    <a:pt x="2027" y="1954"/>
                  </a:lnTo>
                  <a:lnTo>
                    <a:pt x="20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75" name="Google Shape;275;p14"/>
            <p:cNvSpPr/>
            <p:nvPr/>
          </p:nvSpPr>
          <p:spPr>
            <a:xfrm>
              <a:off x="6097200" y="575150"/>
              <a:ext cx="50700" cy="48875"/>
            </a:xfrm>
            <a:custGeom>
              <a:rect b="b" l="l" r="r" t="t"/>
              <a:pathLst>
                <a:path extrusionOk="0" h="1955" w="2028">
                  <a:moveTo>
                    <a:pt x="0" y="1"/>
                  </a:moveTo>
                  <a:lnTo>
                    <a:pt x="0" y="1954"/>
                  </a:lnTo>
                  <a:lnTo>
                    <a:pt x="2027" y="1954"/>
                  </a:lnTo>
                  <a:lnTo>
                    <a:pt x="20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76" name="Google Shape;276;p14"/>
            <p:cNvSpPr/>
            <p:nvPr/>
          </p:nvSpPr>
          <p:spPr>
            <a:xfrm>
              <a:off x="6160075" y="575150"/>
              <a:ext cx="50100" cy="48875"/>
            </a:xfrm>
            <a:custGeom>
              <a:rect b="b" l="l" r="r" t="t"/>
              <a:pathLst>
                <a:path extrusionOk="0" h="1955" w="2004">
                  <a:moveTo>
                    <a:pt x="1" y="1"/>
                  </a:moveTo>
                  <a:lnTo>
                    <a:pt x="1" y="1954"/>
                  </a:lnTo>
                  <a:lnTo>
                    <a:pt x="2003" y="1954"/>
                  </a:lnTo>
                  <a:lnTo>
                    <a:pt x="20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77" name="Google Shape;277;p14"/>
            <p:cNvSpPr/>
            <p:nvPr/>
          </p:nvSpPr>
          <p:spPr>
            <a:xfrm>
              <a:off x="6034300" y="509200"/>
              <a:ext cx="50700" cy="53775"/>
            </a:xfrm>
            <a:custGeom>
              <a:rect b="b" l="l" r="r" t="t"/>
              <a:pathLst>
                <a:path extrusionOk="0" h="2151" w="2028">
                  <a:moveTo>
                    <a:pt x="1" y="1"/>
                  </a:moveTo>
                  <a:lnTo>
                    <a:pt x="1" y="2150"/>
                  </a:lnTo>
                  <a:lnTo>
                    <a:pt x="2028" y="2150"/>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78" name="Google Shape;278;p14"/>
            <p:cNvSpPr/>
            <p:nvPr/>
          </p:nvSpPr>
          <p:spPr>
            <a:xfrm>
              <a:off x="6034300" y="575150"/>
              <a:ext cx="50700" cy="48875"/>
            </a:xfrm>
            <a:custGeom>
              <a:rect b="b" l="l" r="r" t="t"/>
              <a:pathLst>
                <a:path extrusionOk="0" h="1955" w="2028">
                  <a:moveTo>
                    <a:pt x="1" y="1"/>
                  </a:moveTo>
                  <a:lnTo>
                    <a:pt x="1" y="1954"/>
                  </a:lnTo>
                  <a:lnTo>
                    <a:pt x="2028" y="1954"/>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79" name="Google Shape;279;p14"/>
            <p:cNvSpPr/>
            <p:nvPr/>
          </p:nvSpPr>
          <p:spPr>
            <a:xfrm>
              <a:off x="6034300" y="448150"/>
              <a:ext cx="50700" cy="48875"/>
            </a:xfrm>
            <a:custGeom>
              <a:rect b="b" l="l" r="r" t="t"/>
              <a:pathLst>
                <a:path extrusionOk="0" h="1955" w="2028">
                  <a:moveTo>
                    <a:pt x="1" y="1"/>
                  </a:moveTo>
                  <a:lnTo>
                    <a:pt x="1" y="1954"/>
                  </a:lnTo>
                  <a:lnTo>
                    <a:pt x="2028" y="1954"/>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80" name="Google Shape;280;p14"/>
            <p:cNvSpPr/>
            <p:nvPr/>
          </p:nvSpPr>
          <p:spPr>
            <a:xfrm>
              <a:off x="6160075" y="509200"/>
              <a:ext cx="50100" cy="53775"/>
            </a:xfrm>
            <a:custGeom>
              <a:rect b="b" l="l" r="r" t="t"/>
              <a:pathLst>
                <a:path extrusionOk="0" h="2151" w="2004">
                  <a:moveTo>
                    <a:pt x="1" y="1"/>
                  </a:moveTo>
                  <a:lnTo>
                    <a:pt x="1" y="2150"/>
                  </a:lnTo>
                  <a:lnTo>
                    <a:pt x="2003" y="2150"/>
                  </a:lnTo>
                  <a:lnTo>
                    <a:pt x="20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81" name="Google Shape;281;p14"/>
            <p:cNvSpPr/>
            <p:nvPr/>
          </p:nvSpPr>
          <p:spPr>
            <a:xfrm>
              <a:off x="5983625" y="399300"/>
              <a:ext cx="403000" cy="272950"/>
            </a:xfrm>
            <a:custGeom>
              <a:rect b="b" l="l" r="r" t="t"/>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82" name="Google Shape;282;p14"/>
            <p:cNvSpPr/>
            <p:nvPr/>
          </p:nvSpPr>
          <p:spPr>
            <a:xfrm>
              <a:off x="6285250" y="575150"/>
              <a:ext cx="50700" cy="48875"/>
            </a:xfrm>
            <a:custGeom>
              <a:rect b="b" l="l" r="r" t="t"/>
              <a:pathLst>
                <a:path extrusionOk="0" h="1955" w="2028">
                  <a:moveTo>
                    <a:pt x="0" y="1"/>
                  </a:moveTo>
                  <a:lnTo>
                    <a:pt x="0" y="1954"/>
                  </a:lnTo>
                  <a:lnTo>
                    <a:pt x="2028" y="1954"/>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83" name="Google Shape;283;p14"/>
            <p:cNvSpPr/>
            <p:nvPr/>
          </p:nvSpPr>
          <p:spPr>
            <a:xfrm>
              <a:off x="6285250" y="509200"/>
              <a:ext cx="50700" cy="53775"/>
            </a:xfrm>
            <a:custGeom>
              <a:rect b="b" l="l" r="r" t="t"/>
              <a:pathLst>
                <a:path extrusionOk="0" h="2151" w="2028">
                  <a:moveTo>
                    <a:pt x="0" y="1"/>
                  </a:moveTo>
                  <a:lnTo>
                    <a:pt x="0" y="2150"/>
                  </a:lnTo>
                  <a:lnTo>
                    <a:pt x="2028" y="2150"/>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84" name="Google Shape;284;p14"/>
            <p:cNvSpPr/>
            <p:nvPr/>
          </p:nvSpPr>
          <p:spPr>
            <a:xfrm>
              <a:off x="6285250" y="448150"/>
              <a:ext cx="50700" cy="48875"/>
            </a:xfrm>
            <a:custGeom>
              <a:rect b="b" l="l" r="r" t="t"/>
              <a:pathLst>
                <a:path extrusionOk="0" h="1955" w="2028">
                  <a:moveTo>
                    <a:pt x="0" y="1"/>
                  </a:moveTo>
                  <a:lnTo>
                    <a:pt x="0" y="1954"/>
                  </a:lnTo>
                  <a:lnTo>
                    <a:pt x="2028" y="1954"/>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85" name="Google Shape;285;p14"/>
            <p:cNvSpPr/>
            <p:nvPr/>
          </p:nvSpPr>
          <p:spPr>
            <a:xfrm>
              <a:off x="6222350" y="575150"/>
              <a:ext cx="50700" cy="48875"/>
            </a:xfrm>
            <a:custGeom>
              <a:rect b="b" l="l" r="r" t="t"/>
              <a:pathLst>
                <a:path extrusionOk="0" h="1955" w="2028">
                  <a:moveTo>
                    <a:pt x="1" y="1"/>
                  </a:moveTo>
                  <a:lnTo>
                    <a:pt x="1" y="1954"/>
                  </a:lnTo>
                  <a:lnTo>
                    <a:pt x="2028" y="1954"/>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86" name="Google Shape;286;p14"/>
            <p:cNvSpPr/>
            <p:nvPr/>
          </p:nvSpPr>
          <p:spPr>
            <a:xfrm>
              <a:off x="6160075" y="448150"/>
              <a:ext cx="50100" cy="48875"/>
            </a:xfrm>
            <a:custGeom>
              <a:rect b="b" l="l" r="r" t="t"/>
              <a:pathLst>
                <a:path extrusionOk="0" h="1955" w="2004">
                  <a:moveTo>
                    <a:pt x="1" y="1"/>
                  </a:moveTo>
                  <a:lnTo>
                    <a:pt x="1" y="1954"/>
                  </a:lnTo>
                  <a:lnTo>
                    <a:pt x="2003" y="1954"/>
                  </a:lnTo>
                  <a:lnTo>
                    <a:pt x="20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87" name="Google Shape;287;p14"/>
            <p:cNvSpPr/>
            <p:nvPr/>
          </p:nvSpPr>
          <p:spPr>
            <a:xfrm>
              <a:off x="6222350" y="509200"/>
              <a:ext cx="50700" cy="53775"/>
            </a:xfrm>
            <a:custGeom>
              <a:rect b="b" l="l" r="r" t="t"/>
              <a:pathLst>
                <a:path extrusionOk="0" h="2151" w="2028">
                  <a:moveTo>
                    <a:pt x="1" y="1"/>
                  </a:moveTo>
                  <a:lnTo>
                    <a:pt x="1" y="2150"/>
                  </a:lnTo>
                  <a:lnTo>
                    <a:pt x="2028" y="2150"/>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sp>
          <p:nvSpPr>
            <p:cNvPr id="288" name="Google Shape;288;p14"/>
            <p:cNvSpPr/>
            <p:nvPr/>
          </p:nvSpPr>
          <p:spPr>
            <a:xfrm>
              <a:off x="6222350" y="448150"/>
              <a:ext cx="50700" cy="48875"/>
            </a:xfrm>
            <a:custGeom>
              <a:rect b="b" l="l" r="r" t="t"/>
              <a:pathLst>
                <a:path extrusionOk="0" h="1955" w="2028">
                  <a:moveTo>
                    <a:pt x="1" y="1"/>
                  </a:moveTo>
                  <a:lnTo>
                    <a:pt x="1" y="1954"/>
                  </a:lnTo>
                  <a:lnTo>
                    <a:pt x="2028" y="1954"/>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3F50"/>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“deep dive”</a:t>
            </a:r>
            <a:endParaRPr/>
          </a:p>
        </p:txBody>
      </p:sp>
      <p:sp>
        <p:nvSpPr>
          <p:cNvPr id="294" name="Google Shape;294;p15"/>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Potential Stakeholders:</a:t>
            </a:r>
            <a:endParaRPr/>
          </a:p>
          <a:p>
            <a:pPr indent="-317500" lvl="0" marL="457200" rtl="0" algn="l">
              <a:spcBef>
                <a:spcPts val="600"/>
              </a:spcBef>
              <a:spcAft>
                <a:spcPts val="0"/>
              </a:spcAft>
              <a:buSzPts val="1400"/>
              <a:buChar char="●"/>
            </a:pPr>
            <a:r>
              <a:rPr lang="en" sz="1400"/>
              <a:t>Universities</a:t>
            </a:r>
            <a:endParaRPr sz="1400"/>
          </a:p>
          <a:p>
            <a:pPr indent="-317500" lvl="0" marL="457200" rtl="0" algn="l">
              <a:spcBef>
                <a:spcPts val="0"/>
              </a:spcBef>
              <a:spcAft>
                <a:spcPts val="0"/>
              </a:spcAft>
              <a:buSzPts val="1400"/>
              <a:buChar char="●"/>
            </a:pPr>
            <a:r>
              <a:rPr lang="en" sz="1400"/>
              <a:t>Event planners</a:t>
            </a:r>
            <a:endParaRPr sz="1400"/>
          </a:p>
          <a:p>
            <a:pPr indent="-317500" lvl="0" marL="457200" rtl="0" algn="l">
              <a:spcBef>
                <a:spcPts val="0"/>
              </a:spcBef>
              <a:spcAft>
                <a:spcPts val="0"/>
              </a:spcAft>
              <a:buSzPts val="1400"/>
              <a:buChar char="●"/>
            </a:pPr>
            <a:r>
              <a:rPr lang="en" sz="1400"/>
              <a:t>Project managers</a:t>
            </a:r>
            <a:endParaRPr sz="1400"/>
          </a:p>
        </p:txBody>
      </p:sp>
      <p:sp>
        <p:nvSpPr>
          <p:cNvPr id="295" name="Google Shape;295;p15"/>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Assumptions:</a:t>
            </a:r>
            <a:endParaRPr/>
          </a:p>
          <a:p>
            <a:pPr indent="-317500" lvl="0" marL="457200" rtl="0" algn="l">
              <a:spcBef>
                <a:spcPts val="600"/>
              </a:spcBef>
              <a:spcAft>
                <a:spcPts val="0"/>
              </a:spcAft>
              <a:buSzPts val="1400"/>
              <a:buChar char="●"/>
            </a:pPr>
            <a:r>
              <a:rPr lang="en" sz="1400"/>
              <a:t>Access to user data</a:t>
            </a:r>
            <a:endParaRPr sz="1400"/>
          </a:p>
          <a:p>
            <a:pPr indent="-317500" lvl="1" marL="914400" rtl="0" algn="l">
              <a:spcBef>
                <a:spcPts val="0"/>
              </a:spcBef>
              <a:spcAft>
                <a:spcPts val="0"/>
              </a:spcAft>
              <a:buSzPts val="1400"/>
              <a:buChar char="○"/>
            </a:pPr>
            <a:r>
              <a:rPr lang="en" sz="1400"/>
              <a:t>To store into database</a:t>
            </a:r>
            <a:endParaRPr sz="1400"/>
          </a:p>
          <a:p>
            <a:pPr indent="-317500" lvl="0" marL="457200" rtl="0" algn="l">
              <a:spcBef>
                <a:spcPts val="0"/>
              </a:spcBef>
              <a:spcAft>
                <a:spcPts val="0"/>
              </a:spcAft>
              <a:buSzPts val="1400"/>
              <a:buChar char="●"/>
            </a:pPr>
            <a:r>
              <a:rPr lang="en" sz="1400"/>
              <a:t>Cross platform</a:t>
            </a:r>
            <a:endParaRPr sz="1400"/>
          </a:p>
          <a:p>
            <a:pPr indent="-317500" lvl="1" marL="914400" rtl="0" algn="l">
              <a:spcBef>
                <a:spcPts val="0"/>
              </a:spcBef>
              <a:spcAft>
                <a:spcPts val="0"/>
              </a:spcAft>
              <a:buSzPts val="1400"/>
              <a:buChar char="○"/>
            </a:pPr>
            <a:r>
              <a:rPr lang="en" sz="1400"/>
              <a:t>Available in different platforms</a:t>
            </a:r>
            <a:endParaRPr sz="1400"/>
          </a:p>
          <a:p>
            <a:pPr indent="0" lvl="0" marL="0" rtl="0" algn="l">
              <a:spcBef>
                <a:spcPts val="600"/>
              </a:spcBef>
              <a:spcAft>
                <a:spcPts val="0"/>
              </a:spcAft>
              <a:buNone/>
            </a:pPr>
            <a:r>
              <a:t/>
            </a:r>
            <a:endParaRPr/>
          </a:p>
        </p:txBody>
      </p:sp>
      <p:sp>
        <p:nvSpPr>
          <p:cNvPr id="296" name="Google Shape;296;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97" name="Google Shape;297;p15"/>
          <p:cNvSpPr txBox="1"/>
          <p:nvPr/>
        </p:nvSpPr>
        <p:spPr>
          <a:xfrm>
            <a:off x="6128000" y="2149825"/>
            <a:ext cx="2300400" cy="25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298" name="Google Shape;298;p15"/>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Constraints:</a:t>
            </a:r>
            <a:endParaRPr/>
          </a:p>
          <a:p>
            <a:pPr indent="-317500" lvl="0" marL="457200" rtl="0" algn="l">
              <a:spcBef>
                <a:spcPts val="600"/>
              </a:spcBef>
              <a:spcAft>
                <a:spcPts val="0"/>
              </a:spcAft>
              <a:buSzPts val="1400"/>
              <a:buChar char="●"/>
            </a:pPr>
            <a:r>
              <a:rPr lang="en" sz="1400"/>
              <a:t>database storage</a:t>
            </a:r>
            <a:endParaRPr sz="1400"/>
          </a:p>
          <a:p>
            <a:pPr indent="-317500" lvl="1" marL="914400" rtl="0" algn="l">
              <a:spcBef>
                <a:spcPts val="0"/>
              </a:spcBef>
              <a:spcAft>
                <a:spcPts val="0"/>
              </a:spcAft>
              <a:buSzPts val="1400"/>
              <a:buChar char="○"/>
            </a:pPr>
            <a:r>
              <a:rPr lang="en" sz="1400"/>
              <a:t>Limited storage</a:t>
            </a:r>
            <a:endParaRPr sz="1400"/>
          </a:p>
          <a:p>
            <a:pPr indent="-317500" lvl="0" marL="457200" rtl="0" algn="l">
              <a:spcBef>
                <a:spcPts val="0"/>
              </a:spcBef>
              <a:spcAft>
                <a:spcPts val="0"/>
              </a:spcAft>
              <a:buSzPts val="1400"/>
              <a:buChar char="●"/>
            </a:pPr>
            <a:r>
              <a:rPr lang="en" sz="1400"/>
              <a:t>app size </a:t>
            </a:r>
            <a:endParaRPr sz="1400"/>
          </a:p>
          <a:p>
            <a:pPr indent="-317500" lvl="1" marL="914400" rtl="0" algn="l">
              <a:spcBef>
                <a:spcPts val="0"/>
              </a:spcBef>
              <a:spcAft>
                <a:spcPts val="0"/>
              </a:spcAft>
              <a:buSzPts val="1400"/>
              <a:buChar char="○"/>
            </a:pPr>
            <a:r>
              <a:rPr lang="en" sz="1400"/>
              <a:t>Keep app small enough to distribute</a:t>
            </a:r>
            <a:endParaRPr sz="1400"/>
          </a:p>
          <a:p>
            <a:pPr indent="-317500" lvl="0" marL="457200" rtl="0" algn="l">
              <a:spcBef>
                <a:spcPts val="0"/>
              </a:spcBef>
              <a:spcAft>
                <a:spcPts val="0"/>
              </a:spcAft>
              <a:buSzPts val="1400"/>
              <a:buChar char="●"/>
            </a:pPr>
            <a:r>
              <a:rPr lang="en" sz="1400"/>
              <a:t>Optimize performance</a:t>
            </a:r>
            <a:endParaRPr sz="1400"/>
          </a:p>
          <a:p>
            <a:pPr indent="-317500" lvl="1" marL="914400" rtl="0" algn="l">
              <a:spcBef>
                <a:spcPts val="0"/>
              </a:spcBef>
              <a:spcAft>
                <a:spcPts val="0"/>
              </a:spcAft>
              <a:buSzPts val="1400"/>
              <a:buChar char="○"/>
            </a:pPr>
            <a:r>
              <a:rPr lang="en" sz="1400"/>
              <a:t>User experience is a priority</a:t>
            </a:r>
            <a:endParaRPr sz="1400"/>
          </a:p>
        </p:txBody>
      </p:sp>
      <p:grpSp>
        <p:nvGrpSpPr>
          <p:cNvPr id="299" name="Google Shape;299;p15"/>
          <p:cNvGrpSpPr/>
          <p:nvPr/>
        </p:nvGrpSpPr>
        <p:grpSpPr>
          <a:xfrm>
            <a:off x="6056890" y="381082"/>
            <a:ext cx="2402053" cy="1424032"/>
            <a:chOff x="6986665" y="3298709"/>
            <a:chExt cx="1817809" cy="1077669"/>
          </a:xfrm>
        </p:grpSpPr>
        <p:sp>
          <p:nvSpPr>
            <p:cNvPr id="300" name="Google Shape;300;p15"/>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5"/>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5"/>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5"/>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5"/>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5"/>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5"/>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5"/>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5"/>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5"/>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5"/>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5"/>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5"/>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5"/>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5"/>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5"/>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5"/>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5"/>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5"/>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5"/>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5"/>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5"/>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5"/>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5"/>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5"/>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5"/>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16"/>
          <p:cNvSpPr txBox="1"/>
          <p:nvPr/>
        </p:nvSpPr>
        <p:spPr>
          <a:xfrm>
            <a:off x="69250" y="69650"/>
            <a:ext cx="9036600" cy="10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accent2"/>
                </a:solidFill>
                <a:latin typeface="Raleway"/>
                <a:ea typeface="Raleway"/>
                <a:cs typeface="Raleway"/>
                <a:sym typeface="Raleway"/>
              </a:rPr>
              <a:t>Screen Shots and Demo</a:t>
            </a:r>
            <a:endParaRPr sz="4800">
              <a:solidFill>
                <a:schemeClr val="accent2"/>
              </a:solidFill>
              <a:latin typeface="Raleway"/>
              <a:ea typeface="Raleway"/>
              <a:cs typeface="Raleway"/>
              <a:sym typeface="Raleway"/>
            </a:endParaRPr>
          </a:p>
        </p:txBody>
      </p:sp>
      <p:pic>
        <p:nvPicPr>
          <p:cNvPr id="332" name="Google Shape;332;p16"/>
          <p:cNvPicPr preferRelativeResize="0"/>
          <p:nvPr/>
        </p:nvPicPr>
        <p:blipFill>
          <a:blip r:embed="rId3">
            <a:alphaModFix/>
          </a:blip>
          <a:stretch>
            <a:fillRect/>
          </a:stretch>
        </p:blipFill>
        <p:spPr>
          <a:xfrm>
            <a:off x="145000" y="1235150"/>
            <a:ext cx="4643274" cy="2577750"/>
          </a:xfrm>
          <a:prstGeom prst="rect">
            <a:avLst/>
          </a:prstGeom>
          <a:noFill/>
          <a:ln>
            <a:noFill/>
          </a:ln>
        </p:spPr>
      </p:pic>
      <p:pic>
        <p:nvPicPr>
          <p:cNvPr id="333" name="Google Shape;333;p16"/>
          <p:cNvPicPr preferRelativeResize="0"/>
          <p:nvPr/>
        </p:nvPicPr>
        <p:blipFill>
          <a:blip r:embed="rId4">
            <a:alphaModFix/>
          </a:blip>
          <a:stretch>
            <a:fillRect/>
          </a:stretch>
        </p:blipFill>
        <p:spPr>
          <a:xfrm>
            <a:off x="4852250" y="1235150"/>
            <a:ext cx="4160106" cy="257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17"/>
          <p:cNvSpPr txBox="1"/>
          <p:nvPr/>
        </p:nvSpPr>
        <p:spPr>
          <a:xfrm>
            <a:off x="125800" y="51800"/>
            <a:ext cx="8947500" cy="11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6D9EEB"/>
                </a:solidFill>
                <a:latin typeface="Barlow Light"/>
                <a:ea typeface="Barlow Light"/>
                <a:cs typeface="Barlow Light"/>
                <a:sym typeface="Barlow Light"/>
              </a:rPr>
              <a:t>Screen Shots</a:t>
            </a:r>
            <a:r>
              <a:rPr lang="en" sz="4800">
                <a:latin typeface="Barlow Light"/>
                <a:ea typeface="Barlow Light"/>
                <a:cs typeface="Barlow Light"/>
                <a:sym typeface="Barlow Light"/>
              </a:rPr>
              <a:t>  </a:t>
            </a:r>
            <a:endParaRPr sz="4800">
              <a:latin typeface="Barlow Light"/>
              <a:ea typeface="Barlow Light"/>
              <a:cs typeface="Barlow Light"/>
              <a:sym typeface="Barlow Light"/>
            </a:endParaRPr>
          </a:p>
        </p:txBody>
      </p:sp>
      <p:pic>
        <p:nvPicPr>
          <p:cNvPr id="340" name="Google Shape;340;p17"/>
          <p:cNvPicPr preferRelativeResize="0"/>
          <p:nvPr/>
        </p:nvPicPr>
        <p:blipFill>
          <a:blip r:embed="rId3">
            <a:alphaModFix/>
          </a:blip>
          <a:stretch>
            <a:fillRect/>
          </a:stretch>
        </p:blipFill>
        <p:spPr>
          <a:xfrm>
            <a:off x="125800" y="897313"/>
            <a:ext cx="3710774" cy="3112024"/>
          </a:xfrm>
          <a:prstGeom prst="rect">
            <a:avLst/>
          </a:prstGeom>
          <a:noFill/>
          <a:ln>
            <a:noFill/>
          </a:ln>
        </p:spPr>
      </p:pic>
      <p:pic>
        <p:nvPicPr>
          <p:cNvPr id="341" name="Google Shape;341;p17"/>
          <p:cNvPicPr preferRelativeResize="0"/>
          <p:nvPr/>
        </p:nvPicPr>
        <p:blipFill>
          <a:blip r:embed="rId4">
            <a:alphaModFix/>
          </a:blip>
          <a:stretch>
            <a:fillRect/>
          </a:stretch>
        </p:blipFill>
        <p:spPr>
          <a:xfrm>
            <a:off x="4614750" y="0"/>
            <a:ext cx="2871499" cy="2583075"/>
          </a:xfrm>
          <a:prstGeom prst="rect">
            <a:avLst/>
          </a:prstGeom>
          <a:noFill/>
          <a:ln>
            <a:noFill/>
          </a:ln>
        </p:spPr>
      </p:pic>
      <p:pic>
        <p:nvPicPr>
          <p:cNvPr id="342" name="Google Shape;342;p17"/>
          <p:cNvPicPr preferRelativeResize="0"/>
          <p:nvPr/>
        </p:nvPicPr>
        <p:blipFill>
          <a:blip r:embed="rId5">
            <a:alphaModFix/>
          </a:blip>
          <a:stretch>
            <a:fillRect/>
          </a:stretch>
        </p:blipFill>
        <p:spPr>
          <a:xfrm>
            <a:off x="4614750" y="2687698"/>
            <a:ext cx="2871499" cy="24176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18"/>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About MVP 2</a:t>
            </a:r>
            <a:endParaRPr/>
          </a:p>
        </p:txBody>
      </p:sp>
      <p:sp>
        <p:nvSpPr>
          <p:cNvPr id="348" name="Google Shape;348;p18"/>
          <p:cNvSpPr txBox="1"/>
          <p:nvPr>
            <p:ph idx="1" type="body"/>
          </p:nvPr>
        </p:nvSpPr>
        <p:spPr>
          <a:xfrm>
            <a:off x="457200" y="1497150"/>
            <a:ext cx="5640900" cy="3139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Were we successful?</a:t>
            </a:r>
            <a:endParaRPr/>
          </a:p>
          <a:p>
            <a:pPr indent="-342900" lvl="0" marL="457200" rtl="0" algn="l">
              <a:spcBef>
                <a:spcPts val="600"/>
              </a:spcBef>
              <a:spcAft>
                <a:spcPts val="0"/>
              </a:spcAft>
              <a:buSzPts val="1800"/>
              <a:buChar char="●"/>
            </a:pPr>
            <a:r>
              <a:rPr lang="en"/>
              <a:t>Not really. ~70% done</a:t>
            </a:r>
            <a:endParaRPr/>
          </a:p>
          <a:p>
            <a:pPr indent="-342900" lvl="0" marL="457200" rtl="0" algn="l">
              <a:spcBef>
                <a:spcPts val="0"/>
              </a:spcBef>
              <a:spcAft>
                <a:spcPts val="0"/>
              </a:spcAft>
              <a:buSzPts val="1800"/>
              <a:buChar char="●"/>
            </a:pPr>
            <a:r>
              <a:rPr lang="en"/>
              <a:t>Focused on bare minimum (adding and viewing events)</a:t>
            </a:r>
            <a:endParaRPr/>
          </a:p>
          <a:p>
            <a:pPr indent="-342900" lvl="0" marL="457200" rtl="0" algn="l">
              <a:spcBef>
                <a:spcPts val="0"/>
              </a:spcBef>
              <a:spcAft>
                <a:spcPts val="0"/>
              </a:spcAft>
              <a:buSzPts val="1800"/>
              <a:buChar char="●"/>
            </a:pPr>
            <a:r>
              <a:rPr lang="en"/>
              <a:t>Things not completed: Notifications,Details,List of completed tasks</a:t>
            </a:r>
            <a:endParaRPr/>
          </a:p>
          <a:p>
            <a:pPr indent="-342900" lvl="0" marL="457200" rtl="0" algn="l">
              <a:spcBef>
                <a:spcPts val="0"/>
              </a:spcBef>
              <a:spcAft>
                <a:spcPts val="0"/>
              </a:spcAft>
              <a:buSzPts val="1800"/>
              <a:buChar char="●"/>
            </a:pPr>
            <a:r>
              <a:rPr lang="en"/>
              <a:t>CRUD:(Create, Read ,Update ,Delete) </a:t>
            </a:r>
            <a:endParaRPr/>
          </a:p>
          <a:p>
            <a:pPr indent="0" lvl="0" marL="457200" rtl="0" algn="l">
              <a:spcBef>
                <a:spcPts val="600"/>
              </a:spcBef>
              <a:spcAft>
                <a:spcPts val="0"/>
              </a:spcAft>
              <a:buNone/>
            </a:pPr>
            <a:r>
              <a:rPr lang="en"/>
              <a:t>Able to Create,read and delete.</a:t>
            </a:r>
            <a:endParaRPr/>
          </a:p>
        </p:txBody>
      </p:sp>
      <p:sp>
        <p:nvSpPr>
          <p:cNvPr id="349" name="Google Shape;349;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50" name="Google Shape;350;p18"/>
          <p:cNvGrpSpPr/>
          <p:nvPr/>
        </p:nvGrpSpPr>
        <p:grpSpPr>
          <a:xfrm>
            <a:off x="5985345" y="1688310"/>
            <a:ext cx="2945846" cy="2994559"/>
            <a:chOff x="2011725" y="44285"/>
            <a:chExt cx="4684870" cy="4762340"/>
          </a:xfrm>
        </p:grpSpPr>
        <p:grpSp>
          <p:nvGrpSpPr>
            <p:cNvPr id="351" name="Google Shape;351;p18"/>
            <p:cNvGrpSpPr/>
            <p:nvPr/>
          </p:nvGrpSpPr>
          <p:grpSpPr>
            <a:xfrm>
              <a:off x="2119596" y="326448"/>
              <a:ext cx="3544299" cy="3707706"/>
              <a:chOff x="3860721" y="1330073"/>
              <a:chExt cx="3544299" cy="3707706"/>
            </a:xfrm>
          </p:grpSpPr>
          <p:sp>
            <p:nvSpPr>
              <p:cNvPr id="352" name="Google Shape;352;p18"/>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8"/>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8"/>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8"/>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8"/>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8"/>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8"/>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8"/>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8"/>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8"/>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8"/>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8"/>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8"/>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8"/>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8"/>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8"/>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8"/>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8"/>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8"/>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8"/>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8"/>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8"/>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8"/>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8"/>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8"/>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8"/>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8"/>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8"/>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8"/>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8"/>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8"/>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8"/>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8"/>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8"/>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8"/>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8"/>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8"/>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8"/>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8"/>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8"/>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8"/>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8"/>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8"/>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8"/>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8"/>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8"/>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8"/>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8"/>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8"/>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8"/>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8"/>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8"/>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8"/>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8"/>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8"/>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8"/>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8"/>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8"/>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8"/>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8"/>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8"/>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8"/>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8"/>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8"/>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8"/>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8"/>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8"/>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8"/>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8"/>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8"/>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8"/>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8"/>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8"/>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8"/>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8"/>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8"/>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8"/>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8"/>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8"/>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8"/>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8"/>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8"/>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8"/>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8"/>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8"/>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8"/>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8"/>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8"/>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8"/>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8"/>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8"/>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8"/>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8"/>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8"/>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8"/>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8"/>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8"/>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8"/>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8"/>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8"/>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8"/>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8"/>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8"/>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8"/>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8"/>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8"/>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8"/>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9" name="Google Shape;459;p18"/>
            <p:cNvSpPr/>
            <p:nvPr/>
          </p:nvSpPr>
          <p:spPr>
            <a:xfrm>
              <a:off x="4424312" y="3389781"/>
              <a:ext cx="2237898" cy="1292066"/>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8"/>
            <p:cNvSpPr/>
            <p:nvPr/>
          </p:nvSpPr>
          <p:spPr>
            <a:xfrm>
              <a:off x="4458697" y="3370540"/>
              <a:ext cx="2237898" cy="1292066"/>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8"/>
            <p:cNvSpPr/>
            <p:nvPr/>
          </p:nvSpPr>
          <p:spPr>
            <a:xfrm>
              <a:off x="4458697" y="3334726"/>
              <a:ext cx="2237898" cy="1292066"/>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8"/>
            <p:cNvSpPr/>
            <p:nvPr/>
          </p:nvSpPr>
          <p:spPr>
            <a:xfrm>
              <a:off x="5662371" y="3457123"/>
              <a:ext cx="830865" cy="479678"/>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8"/>
            <p:cNvSpPr/>
            <p:nvPr/>
          </p:nvSpPr>
          <p:spPr>
            <a:xfrm>
              <a:off x="5582647" y="3524845"/>
              <a:ext cx="793337" cy="45805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8"/>
            <p:cNvSpPr/>
            <p:nvPr/>
          </p:nvSpPr>
          <p:spPr>
            <a:xfrm>
              <a:off x="5520830" y="3560469"/>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8"/>
            <p:cNvSpPr/>
            <p:nvPr/>
          </p:nvSpPr>
          <p:spPr>
            <a:xfrm>
              <a:off x="5459108" y="3596188"/>
              <a:ext cx="793337" cy="45805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8"/>
            <p:cNvSpPr/>
            <p:nvPr/>
          </p:nvSpPr>
          <p:spPr>
            <a:xfrm>
              <a:off x="5006003" y="3836122"/>
              <a:ext cx="830770" cy="479679"/>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8"/>
            <p:cNvSpPr/>
            <p:nvPr/>
          </p:nvSpPr>
          <p:spPr>
            <a:xfrm>
              <a:off x="4926279" y="3903750"/>
              <a:ext cx="741616" cy="428244"/>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8"/>
            <p:cNvSpPr/>
            <p:nvPr/>
          </p:nvSpPr>
          <p:spPr>
            <a:xfrm>
              <a:off x="4864462" y="3939468"/>
              <a:ext cx="727614" cy="42005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8"/>
            <p:cNvSpPr/>
            <p:nvPr/>
          </p:nvSpPr>
          <p:spPr>
            <a:xfrm>
              <a:off x="4802740" y="3975092"/>
              <a:ext cx="620839" cy="358520"/>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8"/>
            <p:cNvSpPr/>
            <p:nvPr/>
          </p:nvSpPr>
          <p:spPr>
            <a:xfrm>
              <a:off x="5169357" y="3663339"/>
              <a:ext cx="421766" cy="243458"/>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8"/>
            <p:cNvSpPr/>
            <p:nvPr/>
          </p:nvSpPr>
          <p:spPr>
            <a:xfrm>
              <a:off x="5441867" y="3820597"/>
              <a:ext cx="421766" cy="243554"/>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8"/>
            <p:cNvSpPr/>
            <p:nvPr/>
          </p:nvSpPr>
          <p:spPr>
            <a:xfrm>
              <a:off x="5714378" y="3977950"/>
              <a:ext cx="421766" cy="243554"/>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8"/>
            <p:cNvSpPr/>
            <p:nvPr/>
          </p:nvSpPr>
          <p:spPr>
            <a:xfrm>
              <a:off x="2242896" y="2171438"/>
              <a:ext cx="357473" cy="206406"/>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8"/>
            <p:cNvSpPr/>
            <p:nvPr/>
          </p:nvSpPr>
          <p:spPr>
            <a:xfrm>
              <a:off x="2526170" y="2006084"/>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8"/>
            <p:cNvSpPr/>
            <p:nvPr/>
          </p:nvSpPr>
          <p:spPr>
            <a:xfrm>
              <a:off x="2632278" y="1017294"/>
              <a:ext cx="357473" cy="206311"/>
            </a:xfrm>
            <a:custGeom>
              <a:rect b="b" l="l" r="r" t="t"/>
              <a:pathLst>
                <a:path extrusionOk="0" h="206311" w="357473">
                  <a:moveTo>
                    <a:pt x="178784" y="206312"/>
                  </a:moveTo>
                  <a:lnTo>
                    <a:pt x="0" y="103156"/>
                  </a:lnTo>
                  <a:lnTo>
                    <a:pt x="178784" y="0"/>
                  </a:lnTo>
                  <a:lnTo>
                    <a:pt x="357473" y="103156"/>
                  </a:lnTo>
                  <a:lnTo>
                    <a:pt x="178784" y="206312"/>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8"/>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8"/>
            <p:cNvSpPr/>
            <p:nvPr/>
          </p:nvSpPr>
          <p:spPr>
            <a:xfrm>
              <a:off x="2632278" y="1120450"/>
              <a:ext cx="178784" cy="1032319"/>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8"/>
            <p:cNvSpPr/>
            <p:nvPr/>
          </p:nvSpPr>
          <p:spPr>
            <a:xfrm>
              <a:off x="2811062" y="1120450"/>
              <a:ext cx="178689" cy="1032319"/>
            </a:xfrm>
            <a:custGeom>
              <a:rect b="b" l="l" r="r" t="t"/>
              <a:pathLst>
                <a:path extrusionOk="0" h="1032319" w="178689">
                  <a:moveTo>
                    <a:pt x="178689" y="929068"/>
                  </a:moveTo>
                  <a:lnTo>
                    <a:pt x="0" y="1032320"/>
                  </a:lnTo>
                  <a:lnTo>
                    <a:pt x="0" y="103251"/>
                  </a:lnTo>
                  <a:lnTo>
                    <a:pt x="178689" y="0"/>
                  </a:lnTo>
                  <a:lnTo>
                    <a:pt x="178689" y="929068"/>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8"/>
            <p:cNvSpPr/>
            <p:nvPr/>
          </p:nvSpPr>
          <p:spPr>
            <a:xfrm>
              <a:off x="2364150" y="1481542"/>
              <a:ext cx="357473" cy="2065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8"/>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8"/>
            <p:cNvSpPr/>
            <p:nvPr/>
          </p:nvSpPr>
          <p:spPr>
            <a:xfrm>
              <a:off x="2364150" y="1584793"/>
              <a:ext cx="178784" cy="72189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8"/>
            <p:cNvSpPr/>
            <p:nvPr/>
          </p:nvSpPr>
          <p:spPr>
            <a:xfrm>
              <a:off x="2542934" y="1584793"/>
              <a:ext cx="178688" cy="721899"/>
            </a:xfrm>
            <a:custGeom>
              <a:rect b="b" l="l" r="r" t="t"/>
              <a:pathLst>
                <a:path extrusionOk="0" h="721899" w="178688">
                  <a:moveTo>
                    <a:pt x="178689" y="618744"/>
                  </a:moveTo>
                  <a:lnTo>
                    <a:pt x="0" y="721900"/>
                  </a:lnTo>
                  <a:lnTo>
                    <a:pt x="0" y="103251"/>
                  </a:lnTo>
                  <a:lnTo>
                    <a:pt x="178689" y="0"/>
                  </a:lnTo>
                  <a:lnTo>
                    <a:pt x="178689" y="618744"/>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8"/>
            <p:cNvSpPr/>
            <p:nvPr/>
          </p:nvSpPr>
          <p:spPr>
            <a:xfrm>
              <a:off x="2013915" y="2306693"/>
              <a:ext cx="357473" cy="206406"/>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8"/>
            <p:cNvSpPr/>
            <p:nvPr/>
          </p:nvSpPr>
          <p:spPr>
            <a:xfrm>
              <a:off x="2078685" y="1971984"/>
              <a:ext cx="357473" cy="206406"/>
            </a:xfrm>
            <a:custGeom>
              <a:rect b="b" l="l" r="r" t="t"/>
              <a:pathLst>
                <a:path extrusionOk="0" h="206406" w="357473">
                  <a:moveTo>
                    <a:pt x="178784" y="206407"/>
                  </a:moveTo>
                  <a:lnTo>
                    <a:pt x="0" y="103156"/>
                  </a:lnTo>
                  <a:lnTo>
                    <a:pt x="178689" y="0"/>
                  </a:lnTo>
                  <a:lnTo>
                    <a:pt x="357473" y="103156"/>
                  </a:lnTo>
                  <a:lnTo>
                    <a:pt x="178784" y="206407"/>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8"/>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8"/>
            <p:cNvSpPr/>
            <p:nvPr/>
          </p:nvSpPr>
          <p:spPr>
            <a:xfrm>
              <a:off x="2078685" y="2075140"/>
              <a:ext cx="178784" cy="399097"/>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8"/>
            <p:cNvSpPr/>
            <p:nvPr/>
          </p:nvSpPr>
          <p:spPr>
            <a:xfrm>
              <a:off x="2257469" y="2075140"/>
              <a:ext cx="178689" cy="399097"/>
            </a:xfrm>
            <a:custGeom>
              <a:rect b="b" l="l" r="r" t="t"/>
              <a:pathLst>
                <a:path extrusionOk="0" h="399097" w="178689">
                  <a:moveTo>
                    <a:pt x="178689" y="295846"/>
                  </a:moveTo>
                  <a:lnTo>
                    <a:pt x="0" y="399098"/>
                  </a:lnTo>
                  <a:lnTo>
                    <a:pt x="0" y="103251"/>
                  </a:lnTo>
                  <a:lnTo>
                    <a:pt x="178689" y="0"/>
                  </a:lnTo>
                  <a:lnTo>
                    <a:pt x="178689" y="295846"/>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8"/>
            <p:cNvSpPr/>
            <p:nvPr/>
          </p:nvSpPr>
          <p:spPr>
            <a:xfrm>
              <a:off x="4050634" y="46890"/>
              <a:ext cx="205002" cy="299719"/>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8"/>
            <p:cNvSpPr/>
            <p:nvPr/>
          </p:nvSpPr>
          <p:spPr>
            <a:xfrm>
              <a:off x="4066180" y="44285"/>
              <a:ext cx="98194" cy="12100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8"/>
            <p:cNvSpPr/>
            <p:nvPr/>
          </p:nvSpPr>
          <p:spPr>
            <a:xfrm>
              <a:off x="4085379" y="175665"/>
              <a:ext cx="121123" cy="13556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8"/>
            <p:cNvSpPr/>
            <p:nvPr/>
          </p:nvSpPr>
          <p:spPr>
            <a:xfrm>
              <a:off x="3878508" y="229758"/>
              <a:ext cx="228579" cy="325392"/>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18"/>
            <p:cNvSpPr/>
            <p:nvPr/>
          </p:nvSpPr>
          <p:spPr>
            <a:xfrm>
              <a:off x="4050113" y="220052"/>
              <a:ext cx="176568" cy="232904"/>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18"/>
            <p:cNvSpPr/>
            <p:nvPr/>
          </p:nvSpPr>
          <p:spPr>
            <a:xfrm>
              <a:off x="4081568" y="53558"/>
              <a:ext cx="129892" cy="160015"/>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18"/>
            <p:cNvSpPr/>
            <p:nvPr/>
          </p:nvSpPr>
          <p:spPr>
            <a:xfrm>
              <a:off x="4086841" y="52931"/>
              <a:ext cx="130406" cy="122734"/>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8"/>
            <p:cNvSpPr/>
            <p:nvPr/>
          </p:nvSpPr>
          <p:spPr>
            <a:xfrm>
              <a:off x="3930273" y="858890"/>
              <a:ext cx="102549" cy="78223"/>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8"/>
            <p:cNvSpPr/>
            <p:nvPr/>
          </p:nvSpPr>
          <p:spPr>
            <a:xfrm>
              <a:off x="3930726" y="883849"/>
              <a:ext cx="102084" cy="53297"/>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8"/>
            <p:cNvSpPr/>
            <p:nvPr/>
          </p:nvSpPr>
          <p:spPr>
            <a:xfrm>
              <a:off x="3878956" y="825175"/>
              <a:ext cx="93870" cy="7271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8"/>
            <p:cNvSpPr/>
            <p:nvPr/>
          </p:nvSpPr>
          <p:spPr>
            <a:xfrm>
              <a:off x="3879387" y="849177"/>
              <a:ext cx="93498" cy="48808"/>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8"/>
            <p:cNvSpPr/>
            <p:nvPr/>
          </p:nvSpPr>
          <p:spPr>
            <a:xfrm>
              <a:off x="3913772" y="449985"/>
              <a:ext cx="223526" cy="385528"/>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8"/>
            <p:cNvSpPr/>
            <p:nvPr/>
          </p:nvSpPr>
          <p:spPr>
            <a:xfrm>
              <a:off x="3974732" y="450747"/>
              <a:ext cx="222535" cy="417442"/>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8"/>
            <p:cNvSpPr/>
            <p:nvPr/>
          </p:nvSpPr>
          <p:spPr>
            <a:xfrm>
              <a:off x="3891839" y="424458"/>
              <a:ext cx="332782" cy="306321"/>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8"/>
            <p:cNvSpPr/>
            <p:nvPr/>
          </p:nvSpPr>
          <p:spPr>
            <a:xfrm>
              <a:off x="4159410" y="243442"/>
              <a:ext cx="115651" cy="405453"/>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8"/>
            <p:cNvSpPr/>
            <p:nvPr/>
          </p:nvSpPr>
          <p:spPr>
            <a:xfrm>
              <a:off x="4182076" y="238331"/>
              <a:ext cx="69928" cy="88934"/>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8"/>
            <p:cNvSpPr/>
            <p:nvPr/>
          </p:nvSpPr>
          <p:spPr>
            <a:xfrm>
              <a:off x="4044931" y="219924"/>
              <a:ext cx="59816" cy="6280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8"/>
            <p:cNvSpPr/>
            <p:nvPr/>
          </p:nvSpPr>
          <p:spPr>
            <a:xfrm>
              <a:off x="2494198" y="1192008"/>
              <a:ext cx="154251" cy="303342"/>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8"/>
            <p:cNvSpPr/>
            <p:nvPr/>
          </p:nvSpPr>
          <p:spPr>
            <a:xfrm>
              <a:off x="2527565" y="1904831"/>
              <a:ext cx="106588" cy="82319"/>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8"/>
            <p:cNvSpPr/>
            <p:nvPr/>
          </p:nvSpPr>
          <p:spPr>
            <a:xfrm>
              <a:off x="2527774" y="1931884"/>
              <a:ext cx="106123" cy="55368"/>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8"/>
            <p:cNvSpPr/>
            <p:nvPr/>
          </p:nvSpPr>
          <p:spPr>
            <a:xfrm>
              <a:off x="2655329" y="1830290"/>
              <a:ext cx="106576" cy="79516"/>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8"/>
            <p:cNvSpPr/>
            <p:nvPr/>
          </p:nvSpPr>
          <p:spPr>
            <a:xfrm>
              <a:off x="2655759" y="1855875"/>
              <a:ext cx="106154" cy="55320"/>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8"/>
            <p:cNvSpPr/>
            <p:nvPr/>
          </p:nvSpPr>
          <p:spPr>
            <a:xfrm>
              <a:off x="2362866" y="1465363"/>
              <a:ext cx="372536" cy="450662"/>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8"/>
            <p:cNvSpPr/>
            <p:nvPr/>
          </p:nvSpPr>
          <p:spPr>
            <a:xfrm>
              <a:off x="2393925" y="1163883"/>
              <a:ext cx="117160" cy="114020"/>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8"/>
            <p:cNvSpPr/>
            <p:nvPr/>
          </p:nvSpPr>
          <p:spPr>
            <a:xfrm>
              <a:off x="2362970" y="1179922"/>
              <a:ext cx="189574" cy="370837"/>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8"/>
            <p:cNvSpPr/>
            <p:nvPr/>
          </p:nvSpPr>
          <p:spPr>
            <a:xfrm>
              <a:off x="2389574" y="1045793"/>
              <a:ext cx="126365" cy="153696"/>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8"/>
            <p:cNvSpPr/>
            <p:nvPr/>
          </p:nvSpPr>
          <p:spPr>
            <a:xfrm>
              <a:off x="2377852" y="1032078"/>
              <a:ext cx="133256" cy="131805"/>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8"/>
            <p:cNvSpPr/>
            <p:nvPr/>
          </p:nvSpPr>
          <p:spPr>
            <a:xfrm>
              <a:off x="2511120" y="1180647"/>
              <a:ext cx="61436" cy="88868"/>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8"/>
            <p:cNvSpPr/>
            <p:nvPr/>
          </p:nvSpPr>
          <p:spPr>
            <a:xfrm>
              <a:off x="6137574" y="3350157"/>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8"/>
            <p:cNvSpPr/>
            <p:nvPr/>
          </p:nvSpPr>
          <p:spPr>
            <a:xfrm>
              <a:off x="6267054" y="2297586"/>
              <a:ext cx="217597" cy="318657"/>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8"/>
            <p:cNvSpPr/>
            <p:nvPr/>
          </p:nvSpPr>
          <p:spPr>
            <a:xfrm>
              <a:off x="6260770" y="2526901"/>
              <a:ext cx="40647" cy="23545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8"/>
            <p:cNvSpPr/>
            <p:nvPr/>
          </p:nvSpPr>
          <p:spPr>
            <a:xfrm>
              <a:off x="6283969" y="2294668"/>
              <a:ext cx="103921" cy="128329"/>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8"/>
            <p:cNvSpPr/>
            <p:nvPr/>
          </p:nvSpPr>
          <p:spPr>
            <a:xfrm>
              <a:off x="6304395" y="2434900"/>
              <a:ext cx="128622" cy="143860"/>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8"/>
            <p:cNvSpPr/>
            <p:nvPr/>
          </p:nvSpPr>
          <p:spPr>
            <a:xfrm>
              <a:off x="6266985" y="2481191"/>
              <a:ext cx="187397" cy="215209"/>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8"/>
            <p:cNvSpPr/>
            <p:nvPr/>
          </p:nvSpPr>
          <p:spPr>
            <a:xfrm>
              <a:off x="6300305" y="2304949"/>
              <a:ext cx="138529" cy="170431"/>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8"/>
            <p:cNvSpPr/>
            <p:nvPr/>
          </p:nvSpPr>
          <p:spPr>
            <a:xfrm>
              <a:off x="6305880" y="2304032"/>
              <a:ext cx="138474" cy="130867"/>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8"/>
            <p:cNvSpPr/>
            <p:nvPr/>
          </p:nvSpPr>
          <p:spPr>
            <a:xfrm>
              <a:off x="6412912" y="2510225"/>
              <a:ext cx="93089" cy="307779"/>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8"/>
            <p:cNvSpPr/>
            <p:nvPr/>
          </p:nvSpPr>
          <p:spPr>
            <a:xfrm>
              <a:off x="6328850" y="3433403"/>
              <a:ext cx="108744" cy="83141"/>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8"/>
            <p:cNvSpPr/>
            <p:nvPr/>
          </p:nvSpPr>
          <p:spPr>
            <a:xfrm>
              <a:off x="6329407" y="3459885"/>
              <a:ext cx="108204" cy="56238"/>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18"/>
            <p:cNvSpPr/>
            <p:nvPr/>
          </p:nvSpPr>
          <p:spPr>
            <a:xfrm>
              <a:off x="6246119" y="3415021"/>
              <a:ext cx="99827" cy="77341"/>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18"/>
            <p:cNvSpPr/>
            <p:nvPr/>
          </p:nvSpPr>
          <p:spPr>
            <a:xfrm>
              <a:off x="6246063" y="3440454"/>
              <a:ext cx="99536" cy="51729"/>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18"/>
            <p:cNvSpPr/>
            <p:nvPr/>
          </p:nvSpPr>
          <p:spPr>
            <a:xfrm>
              <a:off x="6262125" y="2696837"/>
              <a:ext cx="213068" cy="74445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18"/>
            <p:cNvSpPr/>
            <p:nvPr/>
          </p:nvSpPr>
          <p:spPr>
            <a:xfrm>
              <a:off x="6253173" y="2679311"/>
              <a:ext cx="226922" cy="495109"/>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18"/>
            <p:cNvSpPr/>
            <p:nvPr/>
          </p:nvSpPr>
          <p:spPr>
            <a:xfrm>
              <a:off x="6408973" y="2507035"/>
              <a:ext cx="76263" cy="95029"/>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18"/>
            <p:cNvSpPr/>
            <p:nvPr/>
          </p:nvSpPr>
          <p:spPr>
            <a:xfrm>
              <a:off x="6261399" y="2481311"/>
              <a:ext cx="63531" cy="66745"/>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18"/>
            <p:cNvSpPr/>
            <p:nvPr/>
          </p:nvSpPr>
          <p:spPr>
            <a:xfrm>
              <a:off x="2608942" y="4557070"/>
              <a:ext cx="432244" cy="249555"/>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18"/>
            <p:cNvSpPr/>
            <p:nvPr/>
          </p:nvSpPr>
          <p:spPr>
            <a:xfrm>
              <a:off x="2930982" y="3722965"/>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18"/>
            <p:cNvSpPr/>
            <p:nvPr/>
          </p:nvSpPr>
          <p:spPr>
            <a:xfrm>
              <a:off x="2667241" y="4676337"/>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18"/>
            <p:cNvSpPr/>
            <p:nvPr/>
          </p:nvSpPr>
          <p:spPr>
            <a:xfrm>
              <a:off x="2667120" y="4688038"/>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8"/>
            <p:cNvSpPr/>
            <p:nvPr/>
          </p:nvSpPr>
          <p:spPr>
            <a:xfrm>
              <a:off x="2825027" y="4597173"/>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8"/>
            <p:cNvSpPr/>
            <p:nvPr/>
          </p:nvSpPr>
          <p:spPr>
            <a:xfrm>
              <a:off x="2825072" y="4608314"/>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8"/>
            <p:cNvSpPr/>
            <p:nvPr/>
          </p:nvSpPr>
          <p:spPr>
            <a:xfrm>
              <a:off x="2742284" y="3964900"/>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8"/>
            <p:cNvSpPr/>
            <p:nvPr/>
          </p:nvSpPr>
          <p:spPr>
            <a:xfrm>
              <a:off x="2743301" y="3964900"/>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8"/>
            <p:cNvSpPr/>
            <p:nvPr/>
          </p:nvSpPr>
          <p:spPr>
            <a:xfrm>
              <a:off x="2790577" y="3522142"/>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8"/>
            <p:cNvSpPr/>
            <p:nvPr/>
          </p:nvSpPr>
          <p:spPr>
            <a:xfrm>
              <a:off x="2954700" y="3752463"/>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8"/>
            <p:cNvSpPr/>
            <p:nvPr/>
          </p:nvSpPr>
          <p:spPr>
            <a:xfrm>
              <a:off x="2782487" y="3720882"/>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8"/>
            <p:cNvSpPr/>
            <p:nvPr/>
          </p:nvSpPr>
          <p:spPr>
            <a:xfrm>
              <a:off x="2469603" y="3777311"/>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8"/>
            <p:cNvSpPr/>
            <p:nvPr/>
          </p:nvSpPr>
          <p:spPr>
            <a:xfrm>
              <a:off x="2743245" y="3761847"/>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8"/>
            <p:cNvSpPr/>
            <p:nvPr/>
          </p:nvSpPr>
          <p:spPr>
            <a:xfrm>
              <a:off x="2783810" y="3522089"/>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8"/>
            <p:cNvSpPr/>
            <p:nvPr/>
          </p:nvSpPr>
          <p:spPr>
            <a:xfrm>
              <a:off x="2011725" y="4252365"/>
              <a:ext cx="432244" cy="249555"/>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8"/>
            <p:cNvSpPr/>
            <p:nvPr/>
          </p:nvSpPr>
          <p:spPr>
            <a:xfrm>
              <a:off x="2116256" y="4345803"/>
              <a:ext cx="122876" cy="95119"/>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8"/>
            <p:cNvSpPr/>
            <p:nvPr/>
          </p:nvSpPr>
          <p:spPr>
            <a:xfrm>
              <a:off x="2116272" y="4377142"/>
              <a:ext cx="122242" cy="6375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8"/>
            <p:cNvSpPr/>
            <p:nvPr/>
          </p:nvSpPr>
          <p:spPr>
            <a:xfrm>
              <a:off x="2242069" y="4298215"/>
              <a:ext cx="122771" cy="91654"/>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8"/>
            <p:cNvSpPr/>
            <p:nvPr/>
          </p:nvSpPr>
          <p:spPr>
            <a:xfrm>
              <a:off x="2242300" y="4327803"/>
              <a:ext cx="122230" cy="6380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8"/>
            <p:cNvSpPr/>
            <p:nvPr/>
          </p:nvSpPr>
          <p:spPr>
            <a:xfrm>
              <a:off x="2122246" y="3749635"/>
              <a:ext cx="211613" cy="606004"/>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8"/>
            <p:cNvSpPr/>
            <p:nvPr/>
          </p:nvSpPr>
          <p:spPr>
            <a:xfrm>
              <a:off x="2150411" y="3371683"/>
              <a:ext cx="135319" cy="132132"/>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8"/>
            <p:cNvSpPr/>
            <p:nvPr/>
          </p:nvSpPr>
          <p:spPr>
            <a:xfrm>
              <a:off x="2307535" y="3402925"/>
              <a:ext cx="192267" cy="377666"/>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8"/>
            <p:cNvSpPr/>
            <p:nvPr/>
          </p:nvSpPr>
          <p:spPr>
            <a:xfrm>
              <a:off x="2114600" y="3389774"/>
              <a:ext cx="219367" cy="442443"/>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8"/>
            <p:cNvSpPr/>
            <p:nvPr/>
          </p:nvSpPr>
          <p:spPr>
            <a:xfrm>
              <a:off x="2145213" y="3235029"/>
              <a:ext cx="146094" cy="177613"/>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8"/>
            <p:cNvSpPr/>
            <p:nvPr/>
          </p:nvSpPr>
          <p:spPr>
            <a:xfrm>
              <a:off x="2131725" y="3219615"/>
              <a:ext cx="154031" cy="152067"/>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8"/>
            <p:cNvSpPr/>
            <p:nvPr/>
          </p:nvSpPr>
          <p:spPr>
            <a:xfrm>
              <a:off x="2103052" y="3477411"/>
              <a:ext cx="196972" cy="338613"/>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8"/>
            <p:cNvSpPr/>
            <p:nvPr/>
          </p:nvSpPr>
          <p:spPr>
            <a:xfrm>
              <a:off x="2312810" y="3580852"/>
              <a:ext cx="228028" cy="306609"/>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8"/>
            <p:cNvSpPr/>
            <p:nvPr/>
          </p:nvSpPr>
          <p:spPr>
            <a:xfrm>
              <a:off x="2273486" y="3773067"/>
              <a:ext cx="115992" cy="56976"/>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8"/>
            <p:cNvSpPr/>
            <p:nvPr/>
          </p:nvSpPr>
          <p:spPr>
            <a:xfrm>
              <a:off x="2440714" y="3737029"/>
              <a:ext cx="71478" cy="5909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8"/>
            <p:cNvSpPr/>
            <p:nvPr/>
          </p:nvSpPr>
          <p:spPr>
            <a:xfrm>
              <a:off x="2285854" y="3390448"/>
              <a:ext cx="70866" cy="103155"/>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18"/>
            <p:cNvSpPr/>
            <p:nvPr/>
          </p:nvSpPr>
          <p:spPr>
            <a:xfrm>
              <a:off x="2088637" y="3460502"/>
              <a:ext cx="85975" cy="128318"/>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8"/>
            <p:cNvSpPr/>
            <p:nvPr/>
          </p:nvSpPr>
          <p:spPr>
            <a:xfrm>
              <a:off x="4813163" y="609565"/>
              <a:ext cx="169617" cy="33321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8"/>
            <p:cNvSpPr/>
            <p:nvPr/>
          </p:nvSpPr>
          <p:spPr>
            <a:xfrm>
              <a:off x="4828467" y="1392196"/>
              <a:ext cx="116692" cy="90410"/>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8"/>
            <p:cNvSpPr/>
            <p:nvPr/>
          </p:nvSpPr>
          <p:spPr>
            <a:xfrm>
              <a:off x="4829505" y="1421916"/>
              <a:ext cx="116196" cy="60608"/>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18"/>
            <p:cNvSpPr/>
            <p:nvPr/>
          </p:nvSpPr>
          <p:spPr>
            <a:xfrm>
              <a:off x="4688430" y="1310886"/>
              <a:ext cx="116665" cy="87067"/>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18"/>
            <p:cNvSpPr/>
            <p:nvPr/>
          </p:nvSpPr>
          <p:spPr>
            <a:xfrm>
              <a:off x="4688726" y="1338477"/>
              <a:ext cx="116135" cy="60608"/>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18"/>
            <p:cNvSpPr/>
            <p:nvPr/>
          </p:nvSpPr>
          <p:spPr>
            <a:xfrm>
              <a:off x="4717732" y="910305"/>
              <a:ext cx="408631" cy="493987"/>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18"/>
            <p:cNvSpPr/>
            <p:nvPr/>
          </p:nvSpPr>
          <p:spPr>
            <a:xfrm>
              <a:off x="4963696" y="579048"/>
              <a:ext cx="128556" cy="125075"/>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18"/>
            <p:cNvSpPr/>
            <p:nvPr/>
          </p:nvSpPr>
          <p:spPr>
            <a:xfrm>
              <a:off x="4918440" y="596574"/>
              <a:ext cx="208599" cy="407146"/>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18"/>
            <p:cNvSpPr/>
            <p:nvPr/>
          </p:nvSpPr>
          <p:spPr>
            <a:xfrm>
              <a:off x="4958560" y="449309"/>
              <a:ext cx="138537" cy="168686"/>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18"/>
            <p:cNvSpPr/>
            <p:nvPr/>
          </p:nvSpPr>
          <p:spPr>
            <a:xfrm>
              <a:off x="4963736" y="434568"/>
              <a:ext cx="146199" cy="144480"/>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8"/>
            <p:cNvSpPr/>
            <p:nvPr/>
          </p:nvSpPr>
          <p:spPr>
            <a:xfrm>
              <a:off x="4896275" y="596956"/>
              <a:ext cx="67341" cy="98012"/>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8"/>
            <p:cNvSpPr/>
            <p:nvPr/>
          </p:nvSpPr>
          <p:spPr>
            <a:xfrm>
              <a:off x="5434686" y="3650290"/>
              <a:ext cx="676058" cy="390429"/>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18"/>
            <p:cNvSpPr/>
            <p:nvPr/>
          </p:nvSpPr>
          <p:spPr>
            <a:xfrm>
              <a:off x="5472633" y="3576375"/>
              <a:ext cx="587572" cy="226763"/>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18"/>
            <p:cNvSpPr/>
            <p:nvPr/>
          </p:nvSpPr>
          <p:spPr>
            <a:xfrm>
              <a:off x="5434724" y="3741253"/>
              <a:ext cx="51339" cy="103346"/>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18"/>
            <p:cNvSpPr/>
            <p:nvPr/>
          </p:nvSpPr>
          <p:spPr>
            <a:xfrm>
              <a:off x="6065565" y="3741825"/>
              <a:ext cx="45148" cy="102774"/>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18"/>
            <p:cNvSpPr/>
            <p:nvPr/>
          </p:nvSpPr>
          <p:spPr>
            <a:xfrm>
              <a:off x="5494446" y="3630573"/>
              <a:ext cx="562737" cy="32480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18"/>
            <p:cNvSpPr/>
            <p:nvPr/>
          </p:nvSpPr>
          <p:spPr>
            <a:xfrm>
              <a:off x="5460441" y="3803737"/>
              <a:ext cx="614737" cy="220544"/>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8"/>
            <p:cNvSpPr/>
            <p:nvPr/>
          </p:nvSpPr>
          <p:spPr>
            <a:xfrm>
              <a:off x="5434724" y="3551706"/>
              <a:ext cx="675989" cy="390489"/>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18"/>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8"/>
            <p:cNvSpPr/>
            <p:nvPr/>
          </p:nvSpPr>
          <p:spPr>
            <a:xfrm>
              <a:off x="5382050" y="3902892"/>
              <a:ext cx="186213" cy="107537"/>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8"/>
            <p:cNvSpPr/>
            <p:nvPr/>
          </p:nvSpPr>
          <p:spPr>
            <a:xfrm>
              <a:off x="5425961" y="3928134"/>
              <a:ext cx="142303" cy="132873"/>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8"/>
            <p:cNvSpPr/>
            <p:nvPr/>
          </p:nvSpPr>
          <p:spPr>
            <a:xfrm>
              <a:off x="5023720" y="3961462"/>
              <a:ext cx="431291" cy="317858"/>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8"/>
            <p:cNvSpPr/>
            <p:nvPr/>
          </p:nvSpPr>
          <p:spPr>
            <a:xfrm rot="-1801764">
              <a:off x="5018434" y="4160307"/>
              <a:ext cx="74228" cy="128473"/>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8"/>
            <p:cNvSpPr/>
            <p:nvPr/>
          </p:nvSpPr>
          <p:spPr>
            <a:xfrm>
              <a:off x="5833536" y="4556308"/>
              <a:ext cx="432244" cy="249555"/>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8"/>
            <p:cNvSpPr/>
            <p:nvPr/>
          </p:nvSpPr>
          <p:spPr>
            <a:xfrm>
              <a:off x="6124048" y="3784878"/>
              <a:ext cx="99113" cy="215741"/>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8"/>
            <p:cNvSpPr/>
            <p:nvPr/>
          </p:nvSpPr>
          <p:spPr>
            <a:xfrm>
              <a:off x="6137955" y="3696137"/>
              <a:ext cx="71246" cy="137090"/>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8"/>
            <p:cNvSpPr/>
            <p:nvPr/>
          </p:nvSpPr>
          <p:spPr>
            <a:xfrm>
              <a:off x="5898535" y="4644969"/>
              <a:ext cx="153698" cy="86203"/>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8"/>
            <p:cNvSpPr/>
            <p:nvPr/>
          </p:nvSpPr>
          <p:spPr>
            <a:xfrm>
              <a:off x="5898544" y="4659654"/>
              <a:ext cx="151113" cy="71804"/>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8"/>
            <p:cNvSpPr/>
            <p:nvPr/>
          </p:nvSpPr>
          <p:spPr>
            <a:xfrm>
              <a:off x="6010930" y="4594540"/>
              <a:ext cx="153698" cy="86245"/>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8"/>
            <p:cNvSpPr/>
            <p:nvPr/>
          </p:nvSpPr>
          <p:spPr>
            <a:xfrm>
              <a:off x="6010940" y="4609266"/>
              <a:ext cx="151113" cy="71804"/>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8"/>
            <p:cNvSpPr/>
            <p:nvPr/>
          </p:nvSpPr>
          <p:spPr>
            <a:xfrm>
              <a:off x="5939834" y="4034528"/>
              <a:ext cx="224738" cy="6344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8"/>
            <p:cNvSpPr/>
            <p:nvPr/>
          </p:nvSpPr>
          <p:spPr>
            <a:xfrm>
              <a:off x="5972635" y="3514319"/>
              <a:ext cx="163123" cy="261076"/>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8"/>
            <p:cNvSpPr/>
            <p:nvPr/>
          </p:nvSpPr>
          <p:spPr>
            <a:xfrm>
              <a:off x="5938247" y="3698937"/>
              <a:ext cx="250857" cy="415389"/>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8"/>
            <p:cNvSpPr/>
            <p:nvPr/>
          </p:nvSpPr>
          <p:spPr>
            <a:xfrm>
              <a:off x="5692823" y="3751153"/>
              <a:ext cx="318504" cy="248122"/>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8"/>
            <p:cNvSpPr/>
            <p:nvPr/>
          </p:nvSpPr>
          <p:spPr>
            <a:xfrm>
              <a:off x="5925738" y="3745773"/>
              <a:ext cx="96916" cy="141862"/>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8"/>
            <p:cNvSpPr/>
            <p:nvPr/>
          </p:nvSpPr>
          <p:spPr>
            <a:xfrm>
              <a:off x="5972396" y="3502859"/>
              <a:ext cx="158142" cy="174304"/>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0" name="Google Shape;600;p18"/>
            <p:cNvGrpSpPr/>
            <p:nvPr/>
          </p:nvGrpSpPr>
          <p:grpSpPr>
            <a:xfrm>
              <a:off x="3871486" y="368362"/>
              <a:ext cx="330894" cy="250785"/>
              <a:chOff x="6621095" y="1452181"/>
              <a:chExt cx="330894" cy="250785"/>
            </a:xfrm>
          </p:grpSpPr>
          <p:sp>
            <p:nvSpPr>
              <p:cNvPr id="601" name="Google Shape;601;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6" name="Google Shape;606;p18"/>
            <p:cNvGrpSpPr/>
            <p:nvPr/>
          </p:nvGrpSpPr>
          <p:grpSpPr>
            <a:xfrm>
              <a:off x="4704106" y="852569"/>
              <a:ext cx="330894" cy="250785"/>
              <a:chOff x="6621095" y="1452181"/>
              <a:chExt cx="330894" cy="250785"/>
            </a:xfrm>
          </p:grpSpPr>
          <p:sp>
            <p:nvSpPr>
              <p:cNvPr id="607" name="Google Shape;607;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12" name="Google Shape;612;p18"/>
            <p:cNvSpPr/>
            <p:nvPr/>
          </p:nvSpPr>
          <p:spPr>
            <a:xfrm>
              <a:off x="5005135" y="663654"/>
              <a:ext cx="157949" cy="441664"/>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8"/>
            <p:cNvSpPr/>
            <p:nvPr/>
          </p:nvSpPr>
          <p:spPr>
            <a:xfrm>
              <a:off x="5078203" y="660182"/>
              <a:ext cx="90963" cy="123358"/>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14" name="Google Shape;614;p18"/>
            <p:cNvGrpSpPr/>
            <p:nvPr/>
          </p:nvGrpSpPr>
          <p:grpSpPr>
            <a:xfrm flipH="1">
              <a:off x="2446567" y="1414370"/>
              <a:ext cx="298963" cy="226660"/>
              <a:chOff x="6621095" y="1452181"/>
              <a:chExt cx="330894" cy="250785"/>
            </a:xfrm>
          </p:grpSpPr>
          <p:sp>
            <p:nvSpPr>
              <p:cNvPr id="615" name="Google Shape;615;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0" name="Google Shape;620;p18"/>
            <p:cNvSpPr/>
            <p:nvPr/>
          </p:nvSpPr>
          <p:spPr>
            <a:xfrm>
              <a:off x="2329846" y="1241863"/>
              <a:ext cx="143174" cy="402337"/>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8"/>
            <p:cNvSpPr/>
            <p:nvPr/>
          </p:nvSpPr>
          <p:spPr>
            <a:xfrm>
              <a:off x="2323859" y="1237315"/>
              <a:ext cx="82772" cy="112806"/>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27" name="Google Shape;627;p19"/>
          <p:cNvSpPr txBox="1"/>
          <p:nvPr>
            <p:ph type="title"/>
          </p:nvPr>
        </p:nvSpPr>
        <p:spPr>
          <a:xfrm>
            <a:off x="457200" y="605600"/>
            <a:ext cx="79608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Teamwork</a:t>
            </a:r>
            <a:r>
              <a:rPr lang="en"/>
              <a:t>/responsibilities</a:t>
            </a:r>
            <a:endParaRPr/>
          </a:p>
        </p:txBody>
      </p:sp>
      <p:sp>
        <p:nvSpPr>
          <p:cNvPr id="628" name="Google Shape;628;p19"/>
          <p:cNvSpPr txBox="1"/>
          <p:nvPr/>
        </p:nvSpPr>
        <p:spPr>
          <a:xfrm>
            <a:off x="991725" y="1167175"/>
            <a:ext cx="7426200" cy="3580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500"/>
              </a:spcBef>
              <a:spcAft>
                <a:spcPts val="0"/>
              </a:spcAft>
              <a:buNone/>
            </a:pPr>
            <a:r>
              <a:t/>
            </a:r>
            <a:endParaRPr sz="2400">
              <a:latin typeface="Barlow Light"/>
              <a:ea typeface="Barlow Light"/>
              <a:cs typeface="Barlow Light"/>
              <a:sym typeface="Barlow Light"/>
            </a:endParaRPr>
          </a:p>
          <a:p>
            <a:pPr indent="0" lvl="0" marL="0" rtl="0" algn="l">
              <a:spcBef>
                <a:spcPts val="0"/>
              </a:spcBef>
              <a:spcAft>
                <a:spcPts val="0"/>
              </a:spcAft>
              <a:buNone/>
            </a:pPr>
            <a:r>
              <a:t/>
            </a:r>
            <a:endParaRPr sz="2400">
              <a:latin typeface="Barlow Light"/>
              <a:ea typeface="Barlow Light"/>
              <a:cs typeface="Barlow Light"/>
              <a:sym typeface="Barlow Light"/>
            </a:endParaRPr>
          </a:p>
        </p:txBody>
      </p:sp>
      <p:sp>
        <p:nvSpPr>
          <p:cNvPr id="629" name="Google Shape;629;p19"/>
          <p:cNvSpPr txBox="1"/>
          <p:nvPr>
            <p:ph idx="1" type="body"/>
          </p:nvPr>
        </p:nvSpPr>
        <p:spPr>
          <a:xfrm>
            <a:off x="587800" y="1443225"/>
            <a:ext cx="3300000" cy="140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Jonathan Vargas-The Scrum leader</a:t>
            </a:r>
            <a:endParaRPr/>
          </a:p>
          <a:p>
            <a:pPr indent="-330200" lvl="0" marL="457200" rtl="0" algn="l">
              <a:spcBef>
                <a:spcPts val="600"/>
              </a:spcBef>
              <a:spcAft>
                <a:spcPts val="0"/>
              </a:spcAft>
              <a:buSzPts val="1600"/>
              <a:buChar char="●"/>
            </a:pPr>
            <a:r>
              <a:rPr lang="en"/>
              <a:t>Delegating</a:t>
            </a:r>
            <a:r>
              <a:rPr lang="en"/>
              <a:t> Tasks</a:t>
            </a:r>
            <a:endParaRPr/>
          </a:p>
          <a:p>
            <a:pPr indent="-330200" lvl="0" marL="457200" rtl="0" algn="l">
              <a:spcBef>
                <a:spcPts val="0"/>
              </a:spcBef>
              <a:spcAft>
                <a:spcPts val="0"/>
              </a:spcAft>
              <a:buSzPts val="1600"/>
              <a:buChar char="●"/>
            </a:pPr>
            <a:r>
              <a:rPr lang="en"/>
              <a:t>Leading Meetings </a:t>
            </a:r>
            <a:endParaRPr/>
          </a:p>
        </p:txBody>
      </p:sp>
      <p:sp>
        <p:nvSpPr>
          <p:cNvPr id="630" name="Google Shape;630;p19"/>
          <p:cNvSpPr txBox="1"/>
          <p:nvPr>
            <p:ph idx="2" type="body"/>
          </p:nvPr>
        </p:nvSpPr>
        <p:spPr>
          <a:xfrm>
            <a:off x="587800" y="2965975"/>
            <a:ext cx="3453000" cy="1781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Xia Hua-The Architecture Design Lead</a:t>
            </a:r>
            <a:endParaRPr/>
          </a:p>
          <a:p>
            <a:pPr indent="-330200" lvl="0" marL="457200" rtl="0" algn="l">
              <a:spcBef>
                <a:spcPts val="600"/>
              </a:spcBef>
              <a:spcAft>
                <a:spcPts val="0"/>
              </a:spcAft>
              <a:buSzPts val="1600"/>
              <a:buChar char="●"/>
            </a:pPr>
            <a:r>
              <a:rPr lang="en"/>
              <a:t>System Designs</a:t>
            </a:r>
            <a:endParaRPr/>
          </a:p>
        </p:txBody>
      </p:sp>
      <p:sp>
        <p:nvSpPr>
          <p:cNvPr id="631" name="Google Shape;631;p19"/>
          <p:cNvSpPr txBox="1"/>
          <p:nvPr>
            <p:ph idx="3" type="body"/>
          </p:nvPr>
        </p:nvSpPr>
        <p:spPr>
          <a:xfrm>
            <a:off x="4741675" y="1443225"/>
            <a:ext cx="3774600" cy="140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Timothy Pasion-The Coding Head </a:t>
            </a:r>
            <a:endParaRPr/>
          </a:p>
          <a:p>
            <a:pPr indent="-330200" lvl="0" marL="457200" rtl="0" algn="l">
              <a:spcBef>
                <a:spcPts val="600"/>
              </a:spcBef>
              <a:spcAft>
                <a:spcPts val="0"/>
              </a:spcAft>
              <a:buSzPts val="1600"/>
              <a:buChar char="●"/>
            </a:pPr>
            <a:r>
              <a:rPr lang="en"/>
              <a:t>Lead Coder</a:t>
            </a:r>
            <a:endParaRPr/>
          </a:p>
          <a:p>
            <a:pPr indent="-330200" lvl="0" marL="457200" rtl="0" algn="l">
              <a:spcBef>
                <a:spcPts val="0"/>
              </a:spcBef>
              <a:spcAft>
                <a:spcPts val="0"/>
              </a:spcAft>
              <a:buSzPts val="1600"/>
              <a:buChar char="●"/>
            </a:pPr>
            <a:r>
              <a:rPr lang="en"/>
              <a:t>Software Consultant</a:t>
            </a:r>
            <a:endParaRPr/>
          </a:p>
          <a:p>
            <a:pPr indent="0" lvl="0" marL="0" rtl="0" algn="l">
              <a:spcBef>
                <a:spcPts val="600"/>
              </a:spcBef>
              <a:spcAft>
                <a:spcPts val="0"/>
              </a:spcAft>
              <a:buNone/>
            </a:pPr>
            <a:r>
              <a:t/>
            </a:r>
            <a:endParaRPr/>
          </a:p>
        </p:txBody>
      </p:sp>
      <p:sp>
        <p:nvSpPr>
          <p:cNvPr id="632" name="Google Shape;632;p19"/>
          <p:cNvSpPr txBox="1"/>
          <p:nvPr/>
        </p:nvSpPr>
        <p:spPr>
          <a:xfrm>
            <a:off x="4651250" y="2965975"/>
            <a:ext cx="3864900" cy="1670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en" sz="1600">
                <a:solidFill>
                  <a:schemeClr val="dk1"/>
                </a:solidFill>
                <a:latin typeface="Barlow Light"/>
                <a:ea typeface="Barlow Light"/>
                <a:cs typeface="Barlow Light"/>
                <a:sym typeface="Barlow Light"/>
              </a:rPr>
              <a:t>Gurinder Brar</a:t>
            </a:r>
            <a:r>
              <a:rPr lang="en" sz="1600">
                <a:solidFill>
                  <a:schemeClr val="dk1"/>
                </a:solidFill>
                <a:latin typeface="Barlow Light"/>
                <a:ea typeface="Barlow Light"/>
                <a:cs typeface="Barlow Light"/>
                <a:sym typeface="Barlow Light"/>
              </a:rPr>
              <a:t>-The Documentation Lead</a:t>
            </a:r>
            <a:endParaRPr sz="1600">
              <a:solidFill>
                <a:schemeClr val="dk1"/>
              </a:solidFill>
              <a:latin typeface="Barlow Light"/>
              <a:ea typeface="Barlow Light"/>
              <a:cs typeface="Barlow Light"/>
              <a:sym typeface="Barlow Light"/>
            </a:endParaRPr>
          </a:p>
          <a:p>
            <a:pPr indent="-330200" lvl="0" marL="457200" rtl="0" algn="l">
              <a:lnSpc>
                <a:spcPct val="110000"/>
              </a:lnSpc>
              <a:spcBef>
                <a:spcPts val="600"/>
              </a:spcBef>
              <a:spcAft>
                <a:spcPts val="0"/>
              </a:spcAft>
              <a:buClr>
                <a:schemeClr val="accent1"/>
              </a:buClr>
              <a:buSzPts val="1600"/>
              <a:buFont typeface="Barlow Light"/>
              <a:buChar char="●"/>
            </a:pPr>
            <a:r>
              <a:rPr lang="en" sz="1600">
                <a:solidFill>
                  <a:schemeClr val="dk1"/>
                </a:solidFill>
                <a:latin typeface="Barlow Light"/>
                <a:ea typeface="Barlow Light"/>
                <a:cs typeface="Barlow Light"/>
                <a:sym typeface="Barlow Light"/>
              </a:rPr>
              <a:t>Organize Documentation</a:t>
            </a:r>
            <a:endParaRPr sz="16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600">
              <a:latin typeface="Barlow Light"/>
              <a:ea typeface="Barlow Light"/>
              <a:cs typeface="Barlow Light"/>
              <a:sym typeface="Barlow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20"/>
          <p:cNvSpPr txBox="1"/>
          <p:nvPr>
            <p:ph type="title"/>
          </p:nvPr>
        </p:nvSpPr>
        <p:spPr>
          <a:xfrm>
            <a:off x="457200" y="605600"/>
            <a:ext cx="64791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Feeling,Future MVPs &amp; GitHub</a:t>
            </a:r>
            <a:endParaRPr/>
          </a:p>
        </p:txBody>
      </p:sp>
      <p:sp>
        <p:nvSpPr>
          <p:cNvPr id="638" name="Google Shape;638;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39" name="Google Shape;639;p20"/>
          <p:cNvSpPr txBox="1"/>
          <p:nvPr/>
        </p:nvSpPr>
        <p:spPr>
          <a:xfrm>
            <a:off x="588625" y="1814950"/>
            <a:ext cx="8060400" cy="313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Barlow"/>
              <a:buChar char="●"/>
            </a:pPr>
            <a:r>
              <a:rPr b="1" lang="en">
                <a:latin typeface="Barlow"/>
                <a:ea typeface="Barlow"/>
                <a:cs typeface="Barlow"/>
                <a:sym typeface="Barlow"/>
              </a:rPr>
              <a:t>Feelings</a:t>
            </a:r>
            <a:endParaRPr b="1">
              <a:latin typeface="Barlow"/>
              <a:ea typeface="Barlow"/>
              <a:cs typeface="Barlow"/>
              <a:sym typeface="Barlow"/>
            </a:endParaRPr>
          </a:p>
          <a:p>
            <a:pPr indent="0" lvl="0" marL="0" rtl="0" algn="l">
              <a:spcBef>
                <a:spcPts val="0"/>
              </a:spcBef>
              <a:spcAft>
                <a:spcPts val="0"/>
              </a:spcAft>
              <a:buNone/>
            </a:pPr>
            <a:r>
              <a:rPr lang="en">
                <a:latin typeface="Barlow Light"/>
                <a:ea typeface="Barlow Light"/>
                <a:cs typeface="Barlow Light"/>
                <a:sym typeface="Barlow Light"/>
              </a:rPr>
              <a:t>      Highlight:</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       -a useful product ,design process, exchange ideas</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      Better-ifs:</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       -more time,more people focus on coding,more accurate</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      Shift:</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       -away from U of R, simpler</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      -clean code</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a:buChar char="●"/>
            </a:pPr>
            <a:r>
              <a:rPr b="1" lang="en">
                <a:latin typeface="Barlow"/>
                <a:ea typeface="Barlow"/>
                <a:cs typeface="Barlow"/>
                <a:sym typeface="Barlow"/>
              </a:rPr>
              <a:t>Potential Next MVPs</a:t>
            </a:r>
            <a:endParaRPr b="1">
              <a:latin typeface="Barlow"/>
              <a:ea typeface="Barlow"/>
              <a:cs typeface="Barlow"/>
              <a:sym typeface="Barlow"/>
            </a:endParaRPr>
          </a:p>
          <a:p>
            <a:pPr indent="0" lvl="0" marL="0" rtl="0" algn="l">
              <a:spcBef>
                <a:spcPts val="0"/>
              </a:spcBef>
              <a:spcAft>
                <a:spcPts val="0"/>
              </a:spcAft>
              <a:buNone/>
            </a:pPr>
            <a:r>
              <a:rPr lang="en">
                <a:latin typeface="Barlow Light"/>
                <a:ea typeface="Barlow Light"/>
                <a:cs typeface="Barlow Light"/>
                <a:sym typeface="Barlow Light"/>
              </a:rPr>
              <a:t>      -change themes, view completed todos, reminder, link UOFR events, link location and holidays</a:t>
            </a:r>
            <a:endParaRPr>
              <a:latin typeface="Barlow Light"/>
              <a:ea typeface="Barlow Light"/>
              <a:cs typeface="Barlow Light"/>
              <a:sym typeface="Barlow Light"/>
            </a:endParaRPr>
          </a:p>
          <a:p>
            <a:pPr indent="-317500" lvl="0" marL="457200" rtl="0" algn="l">
              <a:spcBef>
                <a:spcPts val="0"/>
              </a:spcBef>
              <a:spcAft>
                <a:spcPts val="0"/>
              </a:spcAft>
              <a:buSzPts val="1400"/>
              <a:buFont typeface="Barlow"/>
              <a:buChar char="●"/>
            </a:pPr>
            <a:r>
              <a:rPr b="1" lang="en">
                <a:latin typeface="Barlow"/>
                <a:ea typeface="Barlow"/>
                <a:cs typeface="Barlow"/>
                <a:sym typeface="Barlow"/>
              </a:rPr>
              <a:t>    GitHub</a:t>
            </a:r>
            <a:endParaRPr b="1">
              <a:latin typeface="Barlow"/>
              <a:ea typeface="Barlow"/>
              <a:cs typeface="Barlow"/>
              <a:sym typeface="Barlow"/>
            </a:endParaRPr>
          </a:p>
          <a:p>
            <a:pPr indent="457200" lvl="0" marL="0" rtl="0" algn="l">
              <a:spcBef>
                <a:spcPts val="0"/>
              </a:spcBef>
              <a:spcAft>
                <a:spcPts val="0"/>
              </a:spcAft>
              <a:buNone/>
            </a:pPr>
            <a:r>
              <a:rPr lang="en" sz="1200" u="sng">
                <a:solidFill>
                  <a:schemeClr val="accent2"/>
                </a:solidFill>
                <a:latin typeface="Barlow Light"/>
                <a:ea typeface="Barlow Light"/>
                <a:cs typeface="Barlow Light"/>
                <a:sym typeface="Barlow Light"/>
                <a:hlinkClick r:id="rId3"/>
              </a:rPr>
              <a:t>https://github.com/Mertric/ENSE-374Project</a:t>
            </a:r>
            <a:r>
              <a:rPr lang="en" sz="1200">
                <a:latin typeface="Barlow Light"/>
                <a:ea typeface="Barlow Light"/>
                <a:cs typeface="Barlow Light"/>
                <a:sym typeface="Barlow Light"/>
              </a:rPr>
              <a:t> </a:t>
            </a:r>
            <a:endParaRPr sz="1200">
              <a:latin typeface="Barlow Light"/>
              <a:ea typeface="Barlow Light"/>
              <a:cs typeface="Barlow Light"/>
              <a:sym typeface="Barlow Light"/>
            </a:endParaRPr>
          </a:p>
          <a:p>
            <a:pPr indent="0" lvl="0" marL="0" rtl="0" algn="l">
              <a:spcBef>
                <a:spcPts val="0"/>
              </a:spcBef>
              <a:spcAft>
                <a:spcPts val="0"/>
              </a:spcAft>
              <a:buNone/>
            </a:pPr>
            <a:r>
              <a:rPr b="1" lang="en">
                <a:latin typeface="Barlow"/>
                <a:ea typeface="Barlow"/>
                <a:cs typeface="Barlow"/>
                <a:sym typeface="Barlow"/>
              </a:rPr>
              <a:t>  </a:t>
            </a:r>
            <a:endParaRPr b="1">
              <a:latin typeface="Barlow"/>
              <a:ea typeface="Barlow"/>
              <a:cs typeface="Barlow"/>
              <a:sym typeface="Barlow"/>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