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leway SemiBold"/>
      <p:regular r:id="rId21"/>
      <p:bold r:id="rId22"/>
      <p:italic r:id="rId23"/>
      <p:boldItalic r:id="rId24"/>
    </p:embeddedFont>
    <p:embeddedFont>
      <p:font typeface="Raleway"/>
      <p:regular r:id="rId25"/>
      <p:bold r:id="rId26"/>
      <p:italic r:id="rId27"/>
      <p:boldItalic r:id="rId28"/>
    </p:embeddedFont>
    <p:embeddedFont>
      <p:font typeface="Barlow Light"/>
      <p:regular r:id="rId29"/>
      <p:bold r:id="rId30"/>
      <p:italic r:id="rId31"/>
      <p:boldItalic r:id="rId32"/>
    </p:embeddedFont>
    <p:embeddedFont>
      <p:font typeface="Barlow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SemiBold-bold.fntdata"/><Relationship Id="rId21" Type="http://schemas.openxmlformats.org/officeDocument/2006/relationships/font" Target="fonts/RalewaySemiBold-regular.fntdata"/><Relationship Id="rId24" Type="http://schemas.openxmlformats.org/officeDocument/2006/relationships/font" Target="fonts/RalewaySemiBold-boldItalic.fntdata"/><Relationship Id="rId23" Type="http://schemas.openxmlformats.org/officeDocument/2006/relationships/font" Target="fonts/Raleway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Light-italic.fntdata"/><Relationship Id="rId30" Type="http://schemas.openxmlformats.org/officeDocument/2006/relationships/font" Target="fonts/BarlowLight-bold.fntdata"/><Relationship Id="rId11" Type="http://schemas.openxmlformats.org/officeDocument/2006/relationships/slide" Target="slides/slide7.xml"/><Relationship Id="rId33" Type="http://schemas.openxmlformats.org/officeDocument/2006/relationships/font" Target="fonts/Barlow-regular.fntdata"/><Relationship Id="rId10" Type="http://schemas.openxmlformats.org/officeDocument/2006/relationships/slide" Target="slides/slide6.xml"/><Relationship Id="rId32" Type="http://schemas.openxmlformats.org/officeDocument/2006/relationships/font" Target="fonts/BarlowLight-boldItalic.fntdata"/><Relationship Id="rId13" Type="http://schemas.openxmlformats.org/officeDocument/2006/relationships/slide" Target="slides/slide9.xml"/><Relationship Id="rId35" Type="http://schemas.openxmlformats.org/officeDocument/2006/relationships/font" Target="fonts/Barlow-italic.fntdata"/><Relationship Id="rId12" Type="http://schemas.openxmlformats.org/officeDocument/2006/relationships/slide" Target="slides/slide8.xml"/><Relationship Id="rId34" Type="http://schemas.openxmlformats.org/officeDocument/2006/relationships/font" Target="fonts/Barlow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Barlow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6b1f6b59c8_0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6b1f6b59c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Requirments,  misspelled. (requirements-fixed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6b1f6b59c8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6b1f6b59c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6b1f6b59c8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6b1f6b59c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6b1f6b59c8_2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6b1f6b59c8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speaker:Xia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6b1f6b59c8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6b1f6b59c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TIM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b1f6b59c8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b1f6b59c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43a62745d_2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43a62745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6b1f6b59c8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6b1f6b59c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gurindeer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6b1f6b59c8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6b1f6b59c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XIA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6b1f6b59c8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6b1f6b59c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 misspelled. (response)-fixed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Mertric/ENSE-374Project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 374, Milestone 3</a:t>
            </a:r>
            <a:endParaRPr/>
          </a:p>
        </p:txBody>
      </p:sp>
      <p:sp>
        <p:nvSpPr>
          <p:cNvPr id="339" name="Google Shape;339;p12"/>
          <p:cNvSpPr txBox="1"/>
          <p:nvPr/>
        </p:nvSpPr>
        <p:spPr>
          <a:xfrm>
            <a:off x="120575" y="3465825"/>
            <a:ext cx="4731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Consilium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Gurinder Brar, Xia Hua, Tim Pasion, Jonathan Vargas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November 13, 2019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2" name="Google Shape;672;p21"/>
          <p:cNvSpPr txBox="1"/>
          <p:nvPr/>
        </p:nvSpPr>
        <p:spPr>
          <a:xfrm>
            <a:off x="368600" y="234550"/>
            <a:ext cx="45738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73" name="Google Shape;673;p21"/>
          <p:cNvSpPr txBox="1"/>
          <p:nvPr>
            <p:ph idx="4294967295" type="title"/>
          </p:nvPr>
        </p:nvSpPr>
        <p:spPr>
          <a:xfrm>
            <a:off x="70600" y="-1550"/>
            <a:ext cx="6787500" cy="10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</a:t>
            </a:r>
            <a:endParaRPr/>
          </a:p>
        </p:txBody>
      </p:sp>
      <p:pic>
        <p:nvPicPr>
          <p:cNvPr id="674" name="Google Shape;6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00" y="854350"/>
            <a:ext cx="7872799" cy="397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2"/>
          <p:cNvSpPr txBox="1"/>
          <p:nvPr>
            <p:ph idx="4294967295" type="title"/>
          </p:nvPr>
        </p:nvSpPr>
        <p:spPr>
          <a:xfrm>
            <a:off x="138875" y="102975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680" name="Google Shape;680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1" name="Google Shape;6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00" y="1063550"/>
            <a:ext cx="7678425" cy="36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7" name="Google Shape;687;p2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lo-fidelity</a:t>
            </a:r>
            <a:endParaRPr/>
          </a:p>
        </p:txBody>
      </p:sp>
      <p:pic>
        <p:nvPicPr>
          <p:cNvPr id="688" name="Google Shape;6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675" y="1206425"/>
            <a:ext cx="2741097" cy="3654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200" y="1402675"/>
            <a:ext cx="2362802" cy="3150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5" name="Google Shape;695;p24"/>
          <p:cNvSpPr txBox="1"/>
          <p:nvPr>
            <p:ph type="title"/>
          </p:nvPr>
        </p:nvSpPr>
        <p:spPr>
          <a:xfrm>
            <a:off x="305925" y="269425"/>
            <a:ext cx="81120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MVP-2</a:t>
            </a:r>
            <a:endParaRPr/>
          </a:p>
        </p:txBody>
      </p:sp>
      <p:sp>
        <p:nvSpPr>
          <p:cNvPr id="696" name="Google Shape;696;p24"/>
          <p:cNvSpPr txBox="1"/>
          <p:nvPr/>
        </p:nvSpPr>
        <p:spPr>
          <a:xfrm>
            <a:off x="991725" y="1167175"/>
            <a:ext cx="7426200" cy="3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AutoNum type="arabicPeriod"/>
            </a:pPr>
            <a:r>
              <a:rPr lang="en" sz="2400">
                <a:latin typeface="Barlow Light"/>
                <a:ea typeface="Barlow Light"/>
                <a:cs typeface="Barlow Light"/>
                <a:sym typeface="Barlow Light"/>
              </a:rPr>
              <a:t>New features(user,alert , holidays,style choose)</a:t>
            </a:r>
            <a:endParaRPr sz="24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arlow Light"/>
                <a:ea typeface="Barlow Light"/>
                <a:cs typeface="Barlow Light"/>
                <a:sym typeface="Barlow Light"/>
              </a:rPr>
              <a:t>User:user account.</a:t>
            </a:r>
            <a:endParaRPr sz="24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arlow Light"/>
                <a:ea typeface="Barlow Light"/>
                <a:cs typeface="Barlow Light"/>
                <a:sym typeface="Barlow Light"/>
              </a:rPr>
              <a:t> Alert:a reminder.How often?When?What style?</a:t>
            </a:r>
            <a:endParaRPr sz="24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arlow Light"/>
                <a:ea typeface="Barlow Light"/>
                <a:cs typeface="Barlow Light"/>
                <a:sym typeface="Barlow Light"/>
              </a:rPr>
              <a:t>Holidays:set a plan for holidays.</a:t>
            </a:r>
            <a:endParaRPr sz="24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arlow Light"/>
                <a:ea typeface="Barlow Light"/>
                <a:cs typeface="Barlow Light"/>
                <a:sym typeface="Barlow Light"/>
              </a:rPr>
              <a:t>Style:change favor style of interface.</a:t>
            </a:r>
            <a:endParaRPr sz="24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AutoNum type="arabicPeriod"/>
            </a:pPr>
            <a:r>
              <a:rPr lang="en" sz="2400">
                <a:latin typeface="Barlow Light"/>
                <a:ea typeface="Barlow Light"/>
                <a:cs typeface="Barlow Light"/>
                <a:sym typeface="Barlow Light"/>
              </a:rPr>
              <a:t>Doable?</a:t>
            </a:r>
            <a:endParaRPr sz="24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AutoNum type="arabicPeriod"/>
            </a:pPr>
            <a:r>
              <a:rPr lang="en" sz="2400">
                <a:latin typeface="Barlow Light"/>
                <a:ea typeface="Barlow Light"/>
                <a:cs typeface="Barlow Light"/>
                <a:sym typeface="Barlow Light"/>
              </a:rPr>
              <a:t>Barriers to success? Set alert template</a:t>
            </a:r>
            <a:endParaRPr sz="24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5"/>
          <p:cNvSpPr txBox="1"/>
          <p:nvPr>
            <p:ph type="title"/>
          </p:nvPr>
        </p:nvSpPr>
        <p:spPr>
          <a:xfrm>
            <a:off x="457200" y="605600"/>
            <a:ext cx="81120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and kanban board</a:t>
            </a:r>
            <a:endParaRPr/>
          </a:p>
        </p:txBody>
      </p:sp>
      <p:sp>
        <p:nvSpPr>
          <p:cNvPr id="702" name="Google Shape;702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3" name="Google Shape;703;p25"/>
          <p:cNvSpPr txBox="1"/>
          <p:nvPr/>
        </p:nvSpPr>
        <p:spPr>
          <a:xfrm>
            <a:off x="457200" y="1688300"/>
            <a:ext cx="7675200" cy="28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Barlow Light"/>
              <a:buChar char="●"/>
            </a:pPr>
            <a:r>
              <a:rPr lang="en" sz="1700">
                <a:latin typeface="Barlow Light"/>
                <a:ea typeface="Barlow Light"/>
                <a:cs typeface="Barlow Light"/>
                <a:sym typeface="Barlow Light"/>
              </a:rPr>
              <a:t>Needed interactivity with the kanban board</a:t>
            </a:r>
            <a:endParaRPr sz="17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Barlow Light"/>
              <a:buChar char="●"/>
            </a:pPr>
            <a:r>
              <a:rPr lang="en" sz="1700">
                <a:latin typeface="Barlow Light"/>
                <a:ea typeface="Barlow Light"/>
                <a:cs typeface="Barlow Light"/>
                <a:sym typeface="Barlow Light"/>
              </a:rPr>
              <a:t>Implemented issues and milestones</a:t>
            </a:r>
            <a:endParaRPr sz="17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Barlow Light"/>
              <a:buChar char="●"/>
            </a:pPr>
            <a:r>
              <a:rPr lang="en" sz="1700">
                <a:latin typeface="Barlow Light"/>
                <a:ea typeface="Barlow Light"/>
                <a:cs typeface="Barlow Light"/>
                <a:sym typeface="Barlow Light"/>
              </a:rPr>
              <a:t>Naming convention for documentation</a:t>
            </a:r>
            <a:endParaRPr sz="17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https://github.com/Mertric/ENSE-374Project</a:t>
            </a:r>
            <a:r>
              <a:rPr lang="en" sz="1700"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17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704" name="Google Shape;7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130" y="2222050"/>
            <a:ext cx="3842198" cy="28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6"/>
          <p:cNvSpPr txBox="1"/>
          <p:nvPr>
            <p:ph type="title"/>
          </p:nvPr>
        </p:nvSpPr>
        <p:spPr>
          <a:xfrm>
            <a:off x="439275" y="112750"/>
            <a:ext cx="5640900" cy="58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710" name="Google Shape;710;p26"/>
          <p:cNvSpPr txBox="1"/>
          <p:nvPr>
            <p:ph idx="2" type="body"/>
          </p:nvPr>
        </p:nvSpPr>
        <p:spPr>
          <a:xfrm>
            <a:off x="46800" y="695050"/>
            <a:ext cx="9050400" cy="46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did you feel about this milestone? What did you like about it? What did you dislike?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milestone was an important one, as this is the milestone in which we felt like we are closer to develop our application by the deadline. We did a lot of coding. We liked the knowledge we gained from clean code as it will help us in future in writing code.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did you learn about yourself as you collaborated and worked through this milestone?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 and brainstorm ideas before starting the work, so that the overall changes later on can be minimize.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will you use what you have learned going forward?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 things out before actually executing the ideas behind them. Changes become more costly as the project progresses.</a:t>
            </a:r>
            <a:endParaRPr sz="2400"/>
          </a:p>
        </p:txBody>
      </p:sp>
      <p:sp>
        <p:nvSpPr>
          <p:cNvPr id="711" name="Google Shape;711;p26"/>
          <p:cNvSpPr txBox="1"/>
          <p:nvPr>
            <p:ph idx="3" type="body"/>
          </p:nvPr>
        </p:nvSpPr>
        <p:spPr>
          <a:xfrm>
            <a:off x="4349484" y="1228651"/>
            <a:ext cx="4586100" cy="132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6"/>
          <p:cNvSpPr txBox="1"/>
          <p:nvPr>
            <p:ph idx="12" type="sldNum"/>
          </p:nvPr>
        </p:nvSpPr>
        <p:spPr>
          <a:xfrm>
            <a:off x="5957325" y="483230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Google Shape;718;p27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719" name="Google Shape;719;p27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6" name="Google Shape;776;p27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777" name="Google Shape;777;p27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778" name="Google Shape;778;p27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27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27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81" name="Google Shape;781;p27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782" name="Google Shape;782;p27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3" name="Google Shape;783;p27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84" name="Google Shape;784;p27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5" name="Google Shape;785;p27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6" name="Google Shape;786;p27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27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27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27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27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27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p27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27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p27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p27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Google Shape;796;p27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7" name="Google Shape;797;p27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p27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9" name="Google Shape;799;p27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0" name="Google Shape;800;p27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1" name="Google Shape;801;p27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2" name="Google Shape;802;p27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3" name="Google Shape;803;p27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4" name="Google Shape;804;p27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5" name="Google Shape;805;p27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6" name="Google Shape;806;p27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7" name="Google Shape;807;p27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8" name="Google Shape;808;p27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9" name="Google Shape;809;p27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0" name="Google Shape;810;p27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1" name="Google Shape;811;p27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2" name="Google Shape;812;p27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3" name="Google Shape;813;p27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27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27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27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7" name="Google Shape;817;p27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8" name="Google Shape;818;p27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9" name="Google Shape;819;p27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0" name="Google Shape;820;p27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1" name="Google Shape;821;p27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2" name="Google Shape;822;p27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3" name="Google Shape;823;p27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4" name="Google Shape;824;p27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5" name="Google Shape;825;p27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6" name="Google Shape;826;p27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7" name="Google Shape;827;p27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8" name="Google Shape;828;p27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9" name="Google Shape;829;p27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0" name="Google Shape;830;p27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1" name="Google Shape;831;p27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2" name="Google Shape;832;p27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3" name="Google Shape;833;p27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27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27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6" name="Google Shape;836;p27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7" name="Google Shape;837;p27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8" name="Google Shape;838;p27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9" name="Google Shape;839;p27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0" name="Google Shape;840;p27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1" name="Google Shape;841;p27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2" name="Google Shape;842;p27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3" name="Google Shape;843;p27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4" name="Google Shape;844;p27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5" name="Google Shape;845;p27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6" name="Google Shape;846;p27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7" name="Google Shape;847;p27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48" name="Google Shape;848;p27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849" name="Google Shape;849;p27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850" name="Google Shape;850;p27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1" name="Google Shape;851;p27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2" name="Google Shape;852;p27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3" name="Google Shape;853;p27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4" name="Google Shape;854;p27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55" name="Google Shape;855;p27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6" name="Google Shape;856;p27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27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58" name="Google Shape;858;p27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27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27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27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4" name="Google Shape;864;p27"/>
          <p:cNvSpPr txBox="1"/>
          <p:nvPr>
            <p:ph idx="4294967295" type="ctrTitle"/>
          </p:nvPr>
        </p:nvSpPr>
        <p:spPr>
          <a:xfrm>
            <a:off x="685800" y="1202450"/>
            <a:ext cx="5071800" cy="8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</a:t>
            </a:r>
            <a:endParaRPr sz="7200"/>
          </a:p>
        </p:txBody>
      </p:sp>
      <p:sp>
        <p:nvSpPr>
          <p:cNvPr id="865" name="Google Shape;865;p27"/>
          <p:cNvSpPr txBox="1"/>
          <p:nvPr>
            <p:ph idx="4294967295" type="subTitle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b="1" sz="36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"/>
          <p:cNvSpPr txBox="1"/>
          <p:nvPr>
            <p:ph idx="4294967295" type="ctrTitle"/>
          </p:nvPr>
        </p:nvSpPr>
        <p:spPr>
          <a:xfrm>
            <a:off x="685800" y="1202450"/>
            <a:ext cx="5869200" cy="8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CONSILIUM</a:t>
            </a:r>
            <a:endParaRPr sz="7200"/>
          </a:p>
        </p:txBody>
      </p:sp>
      <p:sp>
        <p:nvSpPr>
          <p:cNvPr id="345" name="Google Shape;345;p13"/>
          <p:cNvSpPr txBox="1"/>
          <p:nvPr>
            <p:ph idx="4294967295" type="subTitle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To plan your tasks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This application will increase productivity levels, and reduce procrastination. </a:t>
            </a:r>
            <a:endParaRPr b="1" sz="1800"/>
          </a:p>
        </p:txBody>
      </p:sp>
      <p:sp>
        <p:nvSpPr>
          <p:cNvPr id="346" name="Google Shape;346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7" name="Google Shape;347;p13"/>
          <p:cNvGrpSpPr/>
          <p:nvPr/>
        </p:nvGrpSpPr>
        <p:grpSpPr>
          <a:xfrm>
            <a:off x="6154584" y="524473"/>
            <a:ext cx="1842985" cy="3822716"/>
            <a:chOff x="2547150" y="238125"/>
            <a:chExt cx="2525675" cy="5238750"/>
          </a:xfrm>
        </p:grpSpPr>
        <p:sp>
          <p:nvSpPr>
            <p:cNvPr id="348" name="Google Shape;348;p1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13"/>
          <p:cNvGrpSpPr/>
          <p:nvPr/>
        </p:nvGrpSpPr>
        <p:grpSpPr>
          <a:xfrm>
            <a:off x="7606802" y="2097250"/>
            <a:ext cx="1042234" cy="2747998"/>
            <a:chOff x="2217389" y="2145281"/>
            <a:chExt cx="771968" cy="2035404"/>
          </a:xfrm>
        </p:grpSpPr>
        <p:sp>
          <p:nvSpPr>
            <p:cNvPr id="353" name="Google Shape;353;p13"/>
            <p:cNvSpPr/>
            <p:nvPr/>
          </p:nvSpPr>
          <p:spPr>
            <a:xfrm>
              <a:off x="2315715" y="3791112"/>
              <a:ext cx="673642" cy="389572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2657140" y="3935803"/>
              <a:ext cx="195392" cy="151201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2658204" y="3985466"/>
              <a:ext cx="194423" cy="101603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2457350" y="3860101"/>
              <a:ext cx="195266" cy="145651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2457756" y="3906656"/>
              <a:ext cx="194423" cy="101614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2506461" y="2987362"/>
              <a:ext cx="335881" cy="964766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2582229" y="2387101"/>
              <a:ext cx="215046" cy="209600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2243240" y="2453762"/>
              <a:ext cx="324472" cy="463496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2217389" y="2839467"/>
              <a:ext cx="154848" cy="101346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2221873" y="2861121"/>
              <a:ext cx="101110" cy="84281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2506235" y="2416390"/>
              <a:ext cx="349777" cy="704234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2790960" y="2560359"/>
              <a:ext cx="135542" cy="622117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2573358" y="2169926"/>
              <a:ext cx="232033" cy="283078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2582180" y="2145281"/>
              <a:ext cx="245303" cy="242358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2773661" y="2522433"/>
              <a:ext cx="151977" cy="206889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2459309" y="2417031"/>
              <a:ext cx="123487" cy="199128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9" name="Google Shape;3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875" y="1488500"/>
            <a:ext cx="2548450" cy="182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14"/>
          <p:cNvSpPr txBox="1"/>
          <p:nvPr/>
        </p:nvSpPr>
        <p:spPr>
          <a:xfrm>
            <a:off x="69250" y="69650"/>
            <a:ext cx="9036600" cy="10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Screen Shots and Demo</a:t>
            </a:r>
            <a:endParaRPr sz="4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76" name="Google Shape;3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00" y="1235150"/>
            <a:ext cx="4643274" cy="25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250" y="1235150"/>
            <a:ext cx="4160106" cy="25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15"/>
          <p:cNvSpPr txBox="1"/>
          <p:nvPr/>
        </p:nvSpPr>
        <p:spPr>
          <a:xfrm>
            <a:off x="125800" y="51800"/>
            <a:ext cx="89475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D9EEB"/>
                </a:solidFill>
                <a:latin typeface="Barlow Light"/>
                <a:ea typeface="Barlow Light"/>
                <a:cs typeface="Barlow Light"/>
                <a:sym typeface="Barlow Light"/>
              </a:rPr>
              <a:t>Screen Shots</a:t>
            </a:r>
            <a:r>
              <a:rPr lang="en" sz="4800">
                <a:latin typeface="Barlow Light"/>
                <a:ea typeface="Barlow Light"/>
                <a:cs typeface="Barlow Light"/>
                <a:sym typeface="Barlow Light"/>
              </a:rPr>
              <a:t>  </a:t>
            </a:r>
            <a:endParaRPr sz="4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384" name="Google Shape;3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00" y="897313"/>
            <a:ext cx="3710774" cy="311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750" y="0"/>
            <a:ext cx="2871499" cy="25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4750" y="2687698"/>
            <a:ext cx="2871499" cy="2417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MVP 1</a:t>
            </a:r>
            <a:endParaRPr/>
          </a:p>
        </p:txBody>
      </p:sp>
      <p:sp>
        <p:nvSpPr>
          <p:cNvPr id="392" name="Google Shape;392;p16"/>
          <p:cNvSpPr txBox="1"/>
          <p:nvPr>
            <p:ph idx="1" type="body"/>
          </p:nvPr>
        </p:nvSpPr>
        <p:spPr>
          <a:xfrm>
            <a:off x="457200" y="1497150"/>
            <a:ext cx="5640900" cy="313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Were we successful?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Somewhat. Some functionalities were lost as we got carried away with adding too many bells and whistles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Focused on bare minimum (adding and viewing events)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4" name="Google Shape;394;p16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395" name="Google Shape;395;p16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7" name="Google Shape;417;p16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418" name="Google Shape;418;p16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419" name="Google Shape;419;p16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16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16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22" name="Google Shape;422;p16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423" name="Google Shape;423;p16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4" name="Google Shape;424;p16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25" name="Google Shape;425;p16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" name="Google Shape;426;p16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" name="Google Shape;427;p16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429;p16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16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16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16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16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16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16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16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" name="Google Shape;437;p16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" name="Google Shape;438;p16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439;p16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" name="Google Shape;440;p16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" name="Google Shape;441;p16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16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443;p16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444;p16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445;p16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446;p16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16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6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16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16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6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16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16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16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16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16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16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8" name="Google Shape;458;p16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Google Shape;459;p16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460;p16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461;p16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Google Shape;462;p16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463;p16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Google Shape;464;p16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Google Shape;465;p16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Google Shape;466;p16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467;p16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468;p16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Google Shape;469;p16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16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16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472;p16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" name="Google Shape;473;p16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4" name="Google Shape;474;p16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475;p16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76;p16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16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16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16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16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16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2" name="Google Shape;482;p16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3" name="Google Shape;483;p16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" name="Google Shape;484;p16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5" name="Google Shape;485;p16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6" name="Google Shape;486;p16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7" name="Google Shape;487;p16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8" name="Google Shape;488;p16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89" name="Google Shape;489;p16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490" name="Google Shape;490;p16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491" name="Google Shape;491;p16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2" name="Google Shape;492;p16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3" name="Google Shape;493;p16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4" name="Google Shape;494;p16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5" name="Google Shape;495;p16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96" name="Google Shape;496;p16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7" name="Google Shape;497;p16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8" name="Google Shape;498;p16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99" name="Google Shape;499;p16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6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6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6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6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6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8" name="Google Shape;528;p16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529" name="Google Shape;529;p16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16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16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16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16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7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Construction &amp; development changes</a:t>
            </a:r>
            <a:endParaRPr/>
          </a:p>
        </p:txBody>
      </p:sp>
      <p:sp>
        <p:nvSpPr>
          <p:cNvPr id="539" name="Google Shape;539;p17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in our methodology</a:t>
            </a:r>
            <a:endParaRPr/>
          </a:p>
        </p:txBody>
      </p:sp>
      <p:sp>
        <p:nvSpPr>
          <p:cNvPr id="540" name="Google Shape;540;p17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541" name="Google Shape;541;p17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542" name="Google Shape;542;p17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3" name="Google Shape;563;p17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564" name="Google Shape;564;p17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7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7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7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7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7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7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7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17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17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17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17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17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17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17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17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17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17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17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17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17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17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17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17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17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17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17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17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17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17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17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17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17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17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17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17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17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17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17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17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4" name="Google Shape;604;p17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3" name="Google Shape;633;p17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634" name="Google Shape;634;p17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17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17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17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17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17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17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17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17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17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17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17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17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8"/>
          <p:cNvSpPr txBox="1"/>
          <p:nvPr>
            <p:ph type="title"/>
          </p:nvPr>
        </p:nvSpPr>
        <p:spPr>
          <a:xfrm>
            <a:off x="457200" y="605600"/>
            <a:ext cx="81918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Clean Code and Our FRD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yes, we think our code is clean because we made sure all our group members and other people understands code properly.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variables had meaningful names and were declared close to its usage.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Its low coupling, each function does not rely on each other.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variables were camel case for eg. iPhone,eBay etc.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2" name="Google Shape;652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9"/>
          <p:cNvSpPr txBox="1"/>
          <p:nvPr>
            <p:ph type="title"/>
          </p:nvPr>
        </p:nvSpPr>
        <p:spPr>
          <a:xfrm>
            <a:off x="457200" y="605600"/>
            <a:ext cx="64791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Driven Design</a:t>
            </a:r>
            <a:endParaRPr/>
          </a:p>
        </p:txBody>
      </p:sp>
      <p:sp>
        <p:nvSpPr>
          <p:cNvPr id="658" name="Google Shape;658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9" name="Google Shape;6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400" y="1211650"/>
            <a:ext cx="6698225" cy="37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5" name="Google Shape;6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673" y="1027925"/>
            <a:ext cx="6190900" cy="393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20"/>
          <p:cNvSpPr txBox="1"/>
          <p:nvPr>
            <p:ph idx="4294967295" type="title"/>
          </p:nvPr>
        </p:nvSpPr>
        <p:spPr>
          <a:xfrm>
            <a:off x="138875" y="102975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</a:t>
            </a:r>
            <a:r>
              <a:rPr lang="en"/>
              <a:t> Diagram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