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59" r:id="rId4"/>
    <p:sldId id="260" r:id="rId5"/>
    <p:sldId id="261" r:id="rId6"/>
    <p:sldId id="264" r:id="rId7"/>
    <p:sldId id="263" r:id="rId8"/>
    <p:sldId id="265" r:id="rId9"/>
    <p:sldId id="266" r:id="rId10"/>
    <p:sldId id="262" r:id="rId11"/>
    <p:sldId id="267" r:id="rId1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55" d="100"/>
          <a:sy n="55" d="100"/>
        </p:scale>
        <p:origin x="67" y="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oleObject" Target="file:///C:\Users\&#1045;&#1082;&#1072;&#1090;&#1077;&#1088;&#1080;&#1085;&#1072;\AppData\Local\Microsoft\Windows\INetCache\IE\0ENN5XJ4\&#1042;&#1090;&#1086;&#1088;&#1072;&#1103;%20&#1095;&#1072;&#1089;&#1090;&#1100;%20&#1101;&#1082;&#1089;&#1077;&#1083;&#1100;%20&#1095;&#1072;&#1089;&#1090;&#1100;%5b1%5d.xlsx" TargetMode="External"/><Relationship Id="rId4" Type="http://schemas.openxmlformats.org/officeDocument/2006/relationships/image" Target="../media/image16.jpeg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045;&#1082;&#1072;&#1090;&#1077;&#1088;&#1080;&#1085;&#1072;\AppData\Local\Microsoft\Windows\INetCache\IE\0ENN5XJ4\&#1042;&#1090;&#1086;&#1088;&#1072;&#1103;%20&#1095;&#1072;&#1089;&#1090;&#1100;%20&#1101;&#1082;&#1089;&#1077;&#1083;&#1100;%20&#1095;&#1072;&#1089;&#1090;&#1100;%5b1%5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Рост</a:t>
            </a:r>
            <a:r>
              <a:rPr lang="ru-RU" baseline="0"/>
              <a:t> выручки при замене смс на </a:t>
            </a:r>
            <a:r>
              <a:rPr lang="en-US" baseline="0"/>
              <a:t>push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'1'!$F$7</c:f>
              <c:strCache>
                <c:ptCount val="1"/>
                <c:pt idx="0">
                  <c:v>выручка по точке была</c:v>
                </c:pt>
              </c:strCache>
            </c:strRef>
          </c:tx>
          <c:spPr>
            <a:blipFill>
              <a:blip xmlns:r="http://schemas.openxmlformats.org/officeDocument/2006/relationships" r:embed="rId3"/>
              <a:tile tx="0" ty="0" sx="100000" sy="100000" flip="none" algn="tl"/>
            </a:blipFill>
            <a:ln>
              <a:noFill/>
            </a:ln>
            <a:effectLst/>
            <a:sp3d/>
          </c:spPr>
          <c:invertIfNegative val="0"/>
          <c:dLbls>
            <c:dLbl>
              <c:idx val="2"/>
              <c:layout>
                <c:manualLayout>
                  <c:x val="9.166666666666666E-2"/>
                  <c:y val="0.2222222222222222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345-4F60-BBB1-8EE5089FB5B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'1'!$G$7:$I$7</c:f>
              <c:numCache>
                <c:formatCode>General</c:formatCode>
                <c:ptCount val="3"/>
                <c:pt idx="2" formatCode="0.00">
                  <c:v>3882879.3481918792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45-4F60-BBB1-8EE5089FB5B1}"/>
            </c:ext>
          </c:extLst>
        </c:ser>
        <c:ser>
          <c:idx val="1"/>
          <c:order val="1"/>
          <c:tx>
            <c:strRef>
              <c:f>'1'!$F$8</c:f>
              <c:strCache>
                <c:ptCount val="1"/>
                <c:pt idx="0">
                  <c:v>выручка по точке стала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  <a:sp3d/>
          </c:spPr>
          <c:invertIfNegative val="0"/>
          <c:dPt>
            <c:idx val="2"/>
            <c:invertIfNegative val="0"/>
            <c:bubble3D val="0"/>
            <c:spPr>
              <a:blipFill>
                <a:blip xmlns:r="http://schemas.openxmlformats.org/officeDocument/2006/relationships" r:embed="rId4"/>
                <a:tile tx="0" ty="0" sx="100000" sy="100000" flip="none" algn="tl"/>
              </a:blip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3345-4F60-BBB1-8EE5089FB5B1}"/>
              </c:ext>
            </c:extLst>
          </c:dPt>
          <c:dLbls>
            <c:dLbl>
              <c:idx val="2"/>
              <c:layout>
                <c:manualLayout>
                  <c:x val="0.16520558099912866"/>
                  <c:y val="0.34421417267564075"/>
                </c:manualLayout>
              </c:layout>
              <c:tx>
                <c:rich>
                  <a:bodyPr/>
                  <a:lstStyle/>
                  <a:p>
                    <a:fld id="{540BB791-0662-4DCB-9671-2160884B5440}" type="VALUE">
                      <a:rPr lang="en-US" sz="1200"/>
                      <a:pPr/>
                      <a:t>[ЗНАЧЕНИЕ]</a:t>
                    </a:fld>
                    <a:endParaRPr lang="ru-RU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3345-4F60-BBB1-8EE5089FB5B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'1'!$G$8:$I$8</c:f>
              <c:numCache>
                <c:formatCode>General</c:formatCode>
                <c:ptCount val="3"/>
                <c:pt idx="2" formatCode="0.00">
                  <c:v>3884212.9658777015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45-4F60-BBB1-8EE5089FB5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1575025024"/>
        <c:axId val="1483391152"/>
        <c:axId val="1574650768"/>
      </c:bar3DChart>
      <c:catAx>
        <c:axId val="15750250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83391152"/>
        <c:crosses val="autoZero"/>
        <c:auto val="1"/>
        <c:lblAlgn val="ctr"/>
        <c:lblOffset val="100"/>
        <c:noMultiLvlLbl val="0"/>
      </c:catAx>
      <c:valAx>
        <c:axId val="1483391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75025024"/>
        <c:crosses val="autoZero"/>
        <c:crossBetween val="between"/>
      </c:valAx>
      <c:serAx>
        <c:axId val="1574650768"/>
        <c:scaling>
          <c:orientation val="minMax"/>
        </c:scaling>
        <c:delete val="1"/>
        <c:axPos val="b"/>
        <c:majorTickMark val="none"/>
        <c:minorTickMark val="none"/>
        <c:tickLblPos val="nextTo"/>
        <c:crossAx val="1483391152"/>
        <c:crosses val="autoZero"/>
      </c:ser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118141796640493"/>
          <c:y val="0.7703822475196066"/>
          <c:w val="0.64760344066732811"/>
          <c:h val="0.2026583009814018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5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Потери</a:t>
            </a:r>
            <a:r>
              <a:rPr lang="ru-RU" baseline="0"/>
              <a:t> выручки при замене алгоритма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1602537182852143"/>
          <c:y val="4.6296296296296294E-2"/>
          <c:w val="0.58967585301837266"/>
          <c:h val="0.83762321376494608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'-1'!$F$7</c:f>
              <c:strCache>
                <c:ptCount val="1"/>
                <c:pt idx="0">
                  <c:v>выручка по точке была</c:v>
                </c:pt>
              </c:strCache>
            </c:strRef>
          </c:tx>
          <c:spPr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  <a:sp3d/>
          </c:spPr>
          <c:invertIfNegative val="0"/>
          <c:dLbls>
            <c:dLbl>
              <c:idx val="2"/>
              <c:layout>
                <c:manualLayout>
                  <c:x val="0.24444444444444444"/>
                  <c:y val="2.77777777777777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67B-46ED-8783-4652DB0959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'-1'!$G$7:$I$7</c:f>
              <c:numCache>
                <c:formatCode>General</c:formatCode>
                <c:ptCount val="3"/>
                <c:pt idx="2" formatCode="0.00">
                  <c:v>1219016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7B-46ED-8783-4652DB09591C}"/>
            </c:ext>
          </c:extLst>
        </c:ser>
        <c:ser>
          <c:idx val="1"/>
          <c:order val="1"/>
          <c:tx>
            <c:strRef>
              <c:f>'-1'!$F$8</c:f>
              <c:strCache>
                <c:ptCount val="1"/>
                <c:pt idx="0">
                  <c:v>выручка по точке стала</c:v>
                </c:pt>
              </c:strCache>
            </c:strRef>
          </c:tx>
          <c:spPr>
            <a:gradFill flip="none" rotWithShape="1">
              <a:gsLst>
                <a:gs pos="0">
                  <a:srgbClr val="C00000">
                    <a:tint val="66000"/>
                    <a:satMod val="160000"/>
                  </a:srgbClr>
                </a:gs>
                <a:gs pos="48000">
                  <a:srgbClr val="C00000"/>
                </a:gs>
                <a:gs pos="100000">
                  <a:srgbClr val="C00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  <a:sp3d/>
          </c:spPr>
          <c:invertIfNegative val="0"/>
          <c:dLbls>
            <c:dLbl>
              <c:idx val="2"/>
              <c:layout>
                <c:manualLayout>
                  <c:x val="0.29444444444444445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67B-46ED-8783-4652DB0959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'-1'!$G$8:$I$8</c:f>
              <c:numCache>
                <c:formatCode>General</c:formatCode>
                <c:ptCount val="3"/>
                <c:pt idx="2" formatCode="0.00">
                  <c:v>1201761.6149732622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67B-46ED-8783-4652DB09591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gapDepth val="0"/>
        <c:shape val="box"/>
        <c:axId val="1488070528"/>
        <c:axId val="1492041936"/>
        <c:axId val="1589468448"/>
      </c:bar3DChart>
      <c:catAx>
        <c:axId val="14880705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92041936"/>
        <c:crosses val="autoZero"/>
        <c:auto val="1"/>
        <c:lblAlgn val="ctr"/>
        <c:lblOffset val="100"/>
        <c:noMultiLvlLbl val="0"/>
      </c:catAx>
      <c:valAx>
        <c:axId val="1492041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88070528"/>
        <c:crosses val="autoZero"/>
        <c:crossBetween val="between"/>
      </c:valAx>
      <c:serAx>
        <c:axId val="1589468448"/>
        <c:scaling>
          <c:orientation val="minMax"/>
        </c:scaling>
        <c:delete val="1"/>
        <c:axPos val="b"/>
        <c:majorTickMark val="none"/>
        <c:minorTickMark val="none"/>
        <c:tickLblPos val="nextTo"/>
        <c:crossAx val="1492041936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alpha val="0"/>
            </a:schemeClr>
          </a:gs>
          <a:gs pos="50000">
            <a:schemeClr val="phClr"/>
          </a:gs>
        </a:gsLst>
        <a:lin ang="5400000" scaled="0"/>
      </a:gradFill>
      <a:sp3d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alpha val="0"/>
            </a:schemeClr>
          </a:gs>
          <a:gs pos="50000">
            <a:schemeClr val="phClr"/>
          </a:gs>
        </a:gsLst>
        <a:lin ang="5400000" scaled="0"/>
      </a:gradFill>
      <a:sp3d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E51D080-0FA4-452C-BE9C-57B885F95115}" type="datetime1">
              <a:rPr lang="ru-RU" smtClean="0"/>
              <a:t>21.11.2023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68A2903-BD5A-4833-B0CA-AB5B8165171B}" type="datetime1">
              <a:rPr lang="ru-RU" smtClean="0"/>
              <a:t>21.11.2023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  <a:cs typeface="FreesiaUPC" panose="020B0502040204020203" pitchFamily="34" charset="-34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4DAEB3-2211-4CA3-9D23-0143FCF3926F}" type="datetime1">
              <a:rPr lang="ru-RU" smtClean="0"/>
              <a:t>21.11.2023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2E9B35-0826-45CC-9C2C-707B22DFAA83}" type="datetime1">
              <a:rPr lang="ru-RU" smtClean="0"/>
              <a:t>21.11.2023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C0063D-EDF2-4190-A726-B9B651F864E7}" type="datetime1">
              <a:rPr lang="ru-RU" smtClean="0"/>
              <a:t>21.11.2023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289488-0C23-4DC8-A9FA-240659547385}" type="datetime1">
              <a:rPr lang="ru-RU" smtClean="0"/>
              <a:t>21.11.2023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EFA117-2261-4A1D-8BE7-0B7E6A1366C0}" type="datetime1">
              <a:rPr lang="ru-RU" smtClean="0"/>
              <a:t>21.11.2023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9279E9-B6DA-4AB3-A7CE-B748E56BEA69}" type="datetime1">
              <a:rPr lang="ru-RU" smtClean="0"/>
              <a:t>21.11.2023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CF7452-61A3-4CDC-ACAB-74E5B4A7EF57}" type="datetime1">
              <a:rPr lang="ru-RU" smtClean="0"/>
              <a:t>21.11.2023</a:t>
            </a:fld>
            <a:endParaRPr lang="en-US" dirty="0"/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Номер слайда 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D00952-BE77-47A2-BE29-2226E2D6BB12}" type="datetime1">
              <a:rPr lang="ru-RU" smtClean="0"/>
              <a:t>21.11.2023</a:t>
            </a:fld>
            <a:endParaRPr lang="en-US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D5EF43-AECB-4459-AE90-3AFB54138C76}" type="datetime1">
              <a:rPr lang="ru-RU" smtClean="0"/>
              <a:t>21.11.2023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FD0FAC8F-653F-479B-B209-9F30C9091843}" type="datetime1">
              <a:rPr lang="ru-RU" smtClean="0"/>
              <a:t>21.11.2023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6FD9FC9-5FD1-4E3B-B719-212F55599717}" type="datetime1">
              <a:rPr lang="ru-RU" smtClean="0"/>
              <a:t>21.11.2023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u" dirty="0"/>
              <a:t>Щелкните, чтобы изменить стили текста образца слайда</a:t>
            </a:r>
          </a:p>
          <a:p>
            <a:pPr lvl="1" rtl="0"/>
            <a:r>
              <a:rPr lang="ru" dirty="0"/>
              <a:t>Второй уровень</a:t>
            </a:r>
          </a:p>
          <a:p>
            <a:pPr lvl="2" rtl="0"/>
            <a:r>
              <a:rPr lang="ru" dirty="0"/>
              <a:t>Третий уровень</a:t>
            </a:r>
          </a:p>
          <a:p>
            <a:pPr lvl="3" rtl="0"/>
            <a:r>
              <a:rPr lang="ru" dirty="0"/>
              <a:t>Четвертый уровень</a:t>
            </a:r>
          </a:p>
          <a:p>
            <a:pPr lvl="4" rtl="0"/>
            <a:r>
              <a:rPr lang="ru" dirty="0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fld id="{428A7F57-8526-4A03-89D8-FFB0245E6649}" type="datetime1">
              <a:rPr lang="ru-RU" smtClean="0"/>
              <a:t>21.11.2023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686223" cy="3686015"/>
          </a:xfrm>
        </p:spPr>
        <p:txBody>
          <a:bodyPr rtlCol="0">
            <a:normAutofit fontScale="90000"/>
          </a:bodyPr>
          <a:lstStyle/>
          <a:p>
            <a:r>
              <a:rPr lang="ru-RU" sz="5400" dirty="0"/>
              <a:t>Текущая задача</a:t>
            </a:r>
            <a:r>
              <a:rPr lang="en-US" sz="5400" dirty="0"/>
              <a:t>:</a:t>
            </a:r>
            <a:br>
              <a:rPr lang="en-US" sz="5400" dirty="0"/>
            </a:br>
            <a:r>
              <a:rPr lang="ru-RU" sz="5400" dirty="0"/>
              <a:t>проанализировать АБ-Тест, проведенный во всех городах. </a:t>
            </a:r>
            <a:endParaRPr lang="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 fontScale="92500" lnSpcReduction="20000"/>
          </a:bodyPr>
          <a:lstStyle/>
          <a:p>
            <a:r>
              <a:rPr lang="ru-RU" dirty="0"/>
              <a:t>крупного ритейлера, который присутствует во многих российских городах. </a:t>
            </a:r>
            <a:endParaRPr lang="ru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Рисунок 4" descr="Изображение здания, места для сидения, скамейки, вид сбоку&#10;&#10;Автоматически созданное описание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5355" y="1881835"/>
            <a:ext cx="5298796" cy="1031227"/>
          </a:xfrm>
        </p:spPr>
        <p:txBody>
          <a:bodyPr rtlCol="0" anchor="ctr">
            <a:normAutofit fontScale="90000"/>
          </a:bodyPr>
          <a:lstStyle/>
          <a:p>
            <a:pPr lvl="0" rtl="0"/>
            <a:r>
              <a:rPr lang="ru-RU" sz="2800" i="1" dirty="0">
                <a:solidFill>
                  <a:schemeClr val="tx1"/>
                </a:solidFill>
              </a:rPr>
              <a:t>Для точек, в которых результата анализа АБ теста мы не получили, рекомендуем провести новые замеры наблюдений в количестве представленном в таблице по точкам 202, 991,9121</a:t>
            </a:r>
            <a:endParaRPr lang="ru" sz="2800" i="1" dirty="0">
              <a:solidFill>
                <a:schemeClr val="tx1"/>
              </a:solidFill>
            </a:endParaRPr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5F7ADF58-D66E-4C4B-A516-17DFFC3A1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54471"/>
              </p:ext>
            </p:extLst>
          </p:nvPr>
        </p:nvGraphicFramePr>
        <p:xfrm>
          <a:off x="344130" y="1312909"/>
          <a:ext cx="3342967" cy="2522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42967">
                  <a:extLst>
                    <a:ext uri="{9D8B030D-6E8A-4147-A177-3AD203B41FA5}">
                      <a16:colId xmlns:a16="http://schemas.microsoft.com/office/drawing/2014/main" val="1846611083"/>
                    </a:ext>
                  </a:extLst>
                </a:gridCol>
              </a:tblGrid>
              <a:tr h="2429781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3. Нейтральные исходы</a:t>
                      </a:r>
                      <a:br>
                        <a:rPr lang="ru-RU" sz="1100" u="none" strike="noStrike" dirty="0">
                          <a:effectLst/>
                        </a:rPr>
                      </a:br>
                      <a:r>
                        <a:rPr lang="ru-RU" sz="1100" u="none" strike="noStrike" dirty="0">
                          <a:effectLst/>
                        </a:rPr>
                        <a:t>Мы предполагаем, что результаты на эти торговых точках не видны, так как мы собрали слишком мало наблюдений. Мы хотим понять, какое количество наблюдений нам потребуется в каждой из этих торговых точек, чтобы разглядеть определенную разницу в средних платежах.</a:t>
                      </a:r>
                      <a:br>
                        <a:rPr lang="ru-RU" sz="1100" u="none" strike="noStrike" dirty="0">
                          <a:effectLst/>
                        </a:rPr>
                      </a:br>
                      <a:r>
                        <a:rPr lang="ru-RU" sz="1100" u="none" strike="noStrike" dirty="0">
                          <a:effectLst/>
                        </a:rPr>
                        <a:t>Внешним параметром должно быть MDE - сумма в рублях (разница между средними платежами в группах), которая считается минимально значимой с точки зрения бизнеса.</a:t>
                      </a:r>
                      <a:br>
                        <a:rPr lang="ru-RU" sz="1100" u="none" strike="noStrike" dirty="0">
                          <a:effectLst/>
                        </a:rPr>
                      </a:br>
                      <a:r>
                        <a:rPr lang="ru-RU" sz="1100" u="none" strike="noStrike" dirty="0">
                          <a:effectLst/>
                        </a:rPr>
                        <a:t>Для каждой торговой точки должно быть рассчитано кол-во наблюдений, необходимое для обнаружения разницы масштаба MDE (рассчитывать на основании стандартного отклонения платежей).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01106728"/>
                  </a:ext>
                </a:extLst>
              </a:tr>
            </a:tbl>
          </a:graphicData>
        </a:graphic>
      </p:graphicFrame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C3A103E-15F9-400E-9932-03D8D426D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468389"/>
              </p:ext>
            </p:extLst>
          </p:nvPr>
        </p:nvGraphicFramePr>
        <p:xfrm>
          <a:off x="4029720" y="1312909"/>
          <a:ext cx="2066280" cy="27130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8754">
                  <a:extLst>
                    <a:ext uri="{9D8B030D-6E8A-4147-A177-3AD203B41FA5}">
                      <a16:colId xmlns:a16="http://schemas.microsoft.com/office/drawing/2014/main" val="274753228"/>
                    </a:ext>
                  </a:extLst>
                </a:gridCol>
                <a:gridCol w="1107526">
                  <a:extLst>
                    <a:ext uri="{9D8B030D-6E8A-4147-A177-3AD203B41FA5}">
                      <a16:colId xmlns:a16="http://schemas.microsoft.com/office/drawing/2014/main" val="2486465842"/>
                    </a:ext>
                  </a:extLst>
                </a:gridCol>
              </a:tblGrid>
              <a:tr h="264569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Названия строк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Минимум по полю </a:t>
                      </a:r>
                      <a:r>
                        <a:rPr lang="en-US" sz="1100" u="none" strike="noStrike">
                          <a:effectLst/>
                        </a:rPr>
                        <a:t>diff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80169432"/>
                  </a:ext>
                </a:extLst>
              </a:tr>
              <a:tr h="264569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Владимир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139,1243783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41668725"/>
                  </a:ext>
                </a:extLst>
              </a:tr>
              <a:tr h="264569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Казань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209,2057001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50193609"/>
                  </a:ext>
                </a:extLst>
              </a:tr>
              <a:tr h="264569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Красноярск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123,4938585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38289944"/>
                  </a:ext>
                </a:extLst>
              </a:tr>
              <a:tr h="264569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Москва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80,65911021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7055957"/>
                  </a:ext>
                </a:extLst>
              </a:tr>
              <a:tr h="264569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Мурманск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195,7582478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59598542"/>
                  </a:ext>
                </a:extLst>
              </a:tr>
              <a:tr h="264569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Самара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485,1331081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6744366"/>
                  </a:ext>
                </a:extLst>
              </a:tr>
              <a:tr h="264569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Санкт-Петербург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119,3739065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36958"/>
                  </a:ext>
                </a:extLst>
              </a:tr>
              <a:tr h="141103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Сахалинск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840,047619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56074065"/>
                  </a:ext>
                </a:extLst>
              </a:tr>
              <a:tr h="264569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Общий итог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80,65911021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32981255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8E45CD7E-866B-476C-B229-204BB7925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613990"/>
              </p:ext>
            </p:extLst>
          </p:nvPr>
        </p:nvGraphicFramePr>
        <p:xfrm>
          <a:off x="240890" y="4166793"/>
          <a:ext cx="11066207" cy="23618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0405">
                  <a:extLst>
                    <a:ext uri="{9D8B030D-6E8A-4147-A177-3AD203B41FA5}">
                      <a16:colId xmlns:a16="http://schemas.microsoft.com/office/drawing/2014/main" val="3550171021"/>
                    </a:ext>
                  </a:extLst>
                </a:gridCol>
                <a:gridCol w="349574">
                  <a:extLst>
                    <a:ext uri="{9D8B030D-6E8A-4147-A177-3AD203B41FA5}">
                      <a16:colId xmlns:a16="http://schemas.microsoft.com/office/drawing/2014/main" val="3692383174"/>
                    </a:ext>
                  </a:extLst>
                </a:gridCol>
                <a:gridCol w="557133">
                  <a:extLst>
                    <a:ext uri="{9D8B030D-6E8A-4147-A177-3AD203B41FA5}">
                      <a16:colId xmlns:a16="http://schemas.microsoft.com/office/drawing/2014/main" val="522596540"/>
                    </a:ext>
                  </a:extLst>
                </a:gridCol>
                <a:gridCol w="447892">
                  <a:extLst>
                    <a:ext uri="{9D8B030D-6E8A-4147-A177-3AD203B41FA5}">
                      <a16:colId xmlns:a16="http://schemas.microsoft.com/office/drawing/2014/main" val="2829997213"/>
                    </a:ext>
                  </a:extLst>
                </a:gridCol>
                <a:gridCol w="458816">
                  <a:extLst>
                    <a:ext uri="{9D8B030D-6E8A-4147-A177-3AD203B41FA5}">
                      <a16:colId xmlns:a16="http://schemas.microsoft.com/office/drawing/2014/main" val="3207883781"/>
                    </a:ext>
                  </a:extLst>
                </a:gridCol>
                <a:gridCol w="426043">
                  <a:extLst>
                    <a:ext uri="{9D8B030D-6E8A-4147-A177-3AD203B41FA5}">
                      <a16:colId xmlns:a16="http://schemas.microsoft.com/office/drawing/2014/main" val="119396776"/>
                    </a:ext>
                  </a:extLst>
                </a:gridCol>
                <a:gridCol w="447892">
                  <a:extLst>
                    <a:ext uri="{9D8B030D-6E8A-4147-A177-3AD203B41FA5}">
                      <a16:colId xmlns:a16="http://schemas.microsoft.com/office/drawing/2014/main" val="57900421"/>
                    </a:ext>
                  </a:extLst>
                </a:gridCol>
                <a:gridCol w="491588">
                  <a:extLst>
                    <a:ext uri="{9D8B030D-6E8A-4147-A177-3AD203B41FA5}">
                      <a16:colId xmlns:a16="http://schemas.microsoft.com/office/drawing/2014/main" val="3940627539"/>
                    </a:ext>
                  </a:extLst>
                </a:gridCol>
                <a:gridCol w="578982">
                  <a:extLst>
                    <a:ext uri="{9D8B030D-6E8A-4147-A177-3AD203B41FA5}">
                      <a16:colId xmlns:a16="http://schemas.microsoft.com/office/drawing/2014/main" val="2846429771"/>
                    </a:ext>
                  </a:extLst>
                </a:gridCol>
                <a:gridCol w="502513">
                  <a:extLst>
                    <a:ext uri="{9D8B030D-6E8A-4147-A177-3AD203B41FA5}">
                      <a16:colId xmlns:a16="http://schemas.microsoft.com/office/drawing/2014/main" val="528766447"/>
                    </a:ext>
                  </a:extLst>
                </a:gridCol>
                <a:gridCol w="502513">
                  <a:extLst>
                    <a:ext uri="{9D8B030D-6E8A-4147-A177-3AD203B41FA5}">
                      <a16:colId xmlns:a16="http://schemas.microsoft.com/office/drawing/2014/main" val="989265823"/>
                    </a:ext>
                  </a:extLst>
                </a:gridCol>
                <a:gridCol w="502513">
                  <a:extLst>
                    <a:ext uri="{9D8B030D-6E8A-4147-A177-3AD203B41FA5}">
                      <a16:colId xmlns:a16="http://schemas.microsoft.com/office/drawing/2014/main" val="216263874"/>
                    </a:ext>
                  </a:extLst>
                </a:gridCol>
                <a:gridCol w="480664">
                  <a:extLst>
                    <a:ext uri="{9D8B030D-6E8A-4147-A177-3AD203B41FA5}">
                      <a16:colId xmlns:a16="http://schemas.microsoft.com/office/drawing/2014/main" val="1801115040"/>
                    </a:ext>
                  </a:extLst>
                </a:gridCol>
                <a:gridCol w="863011">
                  <a:extLst>
                    <a:ext uri="{9D8B030D-6E8A-4147-A177-3AD203B41FA5}">
                      <a16:colId xmlns:a16="http://schemas.microsoft.com/office/drawing/2014/main" val="3126402628"/>
                    </a:ext>
                  </a:extLst>
                </a:gridCol>
                <a:gridCol w="360499">
                  <a:extLst>
                    <a:ext uri="{9D8B030D-6E8A-4147-A177-3AD203B41FA5}">
                      <a16:colId xmlns:a16="http://schemas.microsoft.com/office/drawing/2014/main" val="1745851778"/>
                    </a:ext>
                  </a:extLst>
                </a:gridCol>
                <a:gridCol w="469741">
                  <a:extLst>
                    <a:ext uri="{9D8B030D-6E8A-4147-A177-3AD203B41FA5}">
                      <a16:colId xmlns:a16="http://schemas.microsoft.com/office/drawing/2014/main" val="2278161314"/>
                    </a:ext>
                  </a:extLst>
                </a:gridCol>
                <a:gridCol w="535286">
                  <a:extLst>
                    <a:ext uri="{9D8B030D-6E8A-4147-A177-3AD203B41FA5}">
                      <a16:colId xmlns:a16="http://schemas.microsoft.com/office/drawing/2014/main" val="3630120004"/>
                    </a:ext>
                  </a:extLst>
                </a:gridCol>
                <a:gridCol w="677300">
                  <a:extLst>
                    <a:ext uri="{9D8B030D-6E8A-4147-A177-3AD203B41FA5}">
                      <a16:colId xmlns:a16="http://schemas.microsoft.com/office/drawing/2014/main" val="1364348165"/>
                    </a:ext>
                  </a:extLst>
                </a:gridCol>
                <a:gridCol w="753769">
                  <a:extLst>
                    <a:ext uri="{9D8B030D-6E8A-4147-A177-3AD203B41FA5}">
                      <a16:colId xmlns:a16="http://schemas.microsoft.com/office/drawing/2014/main" val="2334821934"/>
                    </a:ext>
                  </a:extLst>
                </a:gridCol>
                <a:gridCol w="710073">
                  <a:extLst>
                    <a:ext uri="{9D8B030D-6E8A-4147-A177-3AD203B41FA5}">
                      <a16:colId xmlns:a16="http://schemas.microsoft.com/office/drawing/2014/main" val="3038697525"/>
                    </a:ext>
                  </a:extLst>
                </a:gridCol>
              </a:tblGrid>
              <a:tr h="1192772"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id_trading_point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city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count_all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count_test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count_control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 dirty="0" err="1">
                          <a:effectLst/>
                        </a:rPr>
                        <a:t>percent_count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avg_payment_test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avg_payment_control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diff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sigma_test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sigma_control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ttest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pvalue_ttest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flag_p_val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MDE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900" u="none" strike="noStrike">
                          <a:effectLst/>
                        </a:rPr>
                        <a:t>Средний чек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900" u="none" strike="noStrike">
                          <a:effectLst/>
                        </a:rPr>
                        <a:t>Дисперсия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900" u="none" strike="noStrike">
                          <a:effectLst/>
                        </a:rPr>
                        <a:t>Кол-во наблюдений(что б заполнить меньшую группу)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900" u="none" strike="noStrike">
                          <a:effectLst/>
                        </a:rPr>
                        <a:t>Наблюдений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/>
                </a:tc>
                <a:extLst>
                  <a:ext uri="{0D108BD9-81ED-4DB2-BD59-A6C34878D82A}">
                    <a16:rowId xmlns:a16="http://schemas.microsoft.com/office/drawing/2014/main" val="3438972054"/>
                  </a:ext>
                </a:extLst>
              </a:tr>
              <a:tr h="389685">
                <a:tc>
                  <a:txBody>
                    <a:bodyPr/>
                    <a:lstStyle/>
                    <a:p>
                      <a:pPr algn="ctr" fontAlgn="t"/>
                      <a:r>
                        <a:rPr lang="ru-RU" sz="900" u="none" strike="noStrike">
                          <a:effectLst/>
                        </a:rPr>
                        <a:t>18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202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Красноярск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891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441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450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0,4949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3657,52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3428,1422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229,375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1449,79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1404,82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-2,3958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0,016792215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123,49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3657,52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2052522,14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2153,36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4350,67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 anchor="b"/>
                </a:tc>
                <a:extLst>
                  <a:ext uri="{0D108BD9-81ED-4DB2-BD59-A6C34878D82A}">
                    <a16:rowId xmlns:a16="http://schemas.microsoft.com/office/drawing/2014/main" val="2225560422"/>
                  </a:ext>
                </a:extLst>
              </a:tr>
              <a:tr h="389685">
                <a:tc>
                  <a:txBody>
                    <a:bodyPr/>
                    <a:lstStyle/>
                    <a:p>
                      <a:pPr algn="ctr" fontAlgn="t"/>
                      <a:r>
                        <a:rPr lang="ru-RU" sz="900" u="none" strike="noStrike">
                          <a:effectLst/>
                        </a:rPr>
                        <a:t>37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991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Казань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425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225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200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0,5294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3899,14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3605,89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293,248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1344,35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1483,37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-2,1328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0,033517143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209,21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3899,14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2018444,63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737,89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1393,79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 anchor="b"/>
                </a:tc>
                <a:extLst>
                  <a:ext uri="{0D108BD9-81ED-4DB2-BD59-A6C34878D82A}">
                    <a16:rowId xmlns:a16="http://schemas.microsoft.com/office/drawing/2014/main" val="1059154981"/>
                  </a:ext>
                </a:extLst>
              </a:tr>
              <a:tr h="389685">
                <a:tc>
                  <a:txBody>
                    <a:bodyPr/>
                    <a:lstStyle/>
                    <a:p>
                      <a:pPr algn="ctr" fontAlgn="t"/>
                      <a:r>
                        <a:rPr lang="ru-RU" sz="900" u="none" strike="noStrike">
                          <a:effectLst/>
                        </a:rPr>
                        <a:t>49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9121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Москва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128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67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61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0,5234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3865,19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3287,7049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577,489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1490,26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1288,96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-2,316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0,022176248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80,66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3865,19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2053491,39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5050,17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9648,09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8" marR="5958" marT="5958" marB="0" anchor="b"/>
                </a:tc>
                <a:extLst>
                  <a:ext uri="{0D108BD9-81ED-4DB2-BD59-A6C34878D82A}">
                    <a16:rowId xmlns:a16="http://schemas.microsoft.com/office/drawing/2014/main" val="911310505"/>
                  </a:ext>
                </a:extLst>
              </a:tr>
            </a:tbl>
          </a:graphicData>
        </a:graphic>
      </p:graphicFrame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006C3D2-4821-4CAA-902F-B48FA1DBD845}"/>
              </a:ext>
            </a:extLst>
          </p:cNvPr>
          <p:cNvSpPr txBox="1">
            <a:spLocks/>
          </p:cNvSpPr>
          <p:nvPr/>
        </p:nvSpPr>
        <p:spPr>
          <a:xfrm>
            <a:off x="322082" y="293241"/>
            <a:ext cx="8855540" cy="1031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i="1" dirty="0">
                <a:solidFill>
                  <a:schemeClr val="tx1"/>
                </a:solidFill>
              </a:rPr>
              <a:t>Для каждой категории результатов АБ теста проводим дополнительные исследования в </a:t>
            </a:r>
            <a:r>
              <a:rPr lang="en-US" sz="2800" i="1" dirty="0">
                <a:solidFill>
                  <a:schemeClr val="tx1"/>
                </a:solidFill>
              </a:rPr>
              <a:t>excel</a:t>
            </a:r>
            <a:endParaRPr lang="ru" sz="28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211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482" y="302417"/>
            <a:ext cx="10227081" cy="1031227"/>
          </a:xfrm>
        </p:spPr>
        <p:txBody>
          <a:bodyPr rtlCol="0" anchor="ctr">
            <a:normAutofit fontScale="90000"/>
          </a:bodyPr>
          <a:lstStyle/>
          <a:p>
            <a:pPr lvl="0" rtl="0"/>
            <a:r>
              <a:rPr lang="ru-RU" sz="2800" i="1" dirty="0">
                <a:solidFill>
                  <a:schemeClr val="tx1"/>
                </a:solidFill>
              </a:rPr>
              <a:t>Более подробно ознакомиться с результатами АБ теста можно в прикрепленном файле а так же в </a:t>
            </a:r>
            <a:r>
              <a:rPr lang="en-US" sz="2800" i="1" dirty="0" err="1">
                <a:solidFill>
                  <a:schemeClr val="tx1"/>
                </a:solidFill>
              </a:rPr>
              <a:t>jupyter</a:t>
            </a:r>
            <a:r>
              <a:rPr lang="ru-RU" sz="2800" i="1" dirty="0">
                <a:solidFill>
                  <a:schemeClr val="tx1"/>
                </a:solidFill>
              </a:rPr>
              <a:t> </a:t>
            </a:r>
            <a:r>
              <a:rPr lang="en-US" sz="2800" i="1" dirty="0">
                <a:solidFill>
                  <a:schemeClr val="tx1"/>
                </a:solidFill>
              </a:rPr>
              <a:t>notebook</a:t>
            </a:r>
            <a:endParaRPr lang="ru" sz="2800" i="1" dirty="0">
              <a:solidFill>
                <a:schemeClr val="tx1"/>
              </a:solidFill>
            </a:endParaRPr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A4A3A67-0824-46E2-9A5A-9F3DEEFF0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0" y="1839335"/>
            <a:ext cx="5515649" cy="43815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C4BDC01-E594-4859-85D0-22AD03B58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068" y="1839335"/>
            <a:ext cx="6578981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9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682" y="140841"/>
            <a:ext cx="8855540" cy="1031227"/>
          </a:xfrm>
        </p:spPr>
        <p:txBody>
          <a:bodyPr rtlCol="0" anchor="ctr">
            <a:normAutofit/>
          </a:bodyPr>
          <a:lstStyle/>
          <a:p>
            <a:pPr lvl="0" rtl="0"/>
            <a:r>
              <a:rPr lang="ru-RU" sz="4800" i="1" dirty="0">
                <a:solidFill>
                  <a:srgbClr val="FFFFFF"/>
                </a:solidFill>
              </a:rPr>
              <a:t>Описание задачи</a:t>
            </a:r>
            <a:r>
              <a:rPr lang="en-US" sz="4800" i="1" dirty="0">
                <a:solidFill>
                  <a:srgbClr val="FFFFFF"/>
                </a:solidFill>
              </a:rPr>
              <a:t>:</a:t>
            </a:r>
            <a:endParaRPr lang="ru" sz="4800" i="1" dirty="0">
              <a:solidFill>
                <a:srgbClr val="FFFFFF"/>
              </a:solidFill>
            </a:endParaRPr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98301F3-F656-4ABE-B5B1-5BC631C4CB20}"/>
              </a:ext>
            </a:extLst>
          </p:cNvPr>
          <p:cNvSpPr/>
          <p:nvPr/>
        </p:nvSpPr>
        <p:spPr>
          <a:xfrm>
            <a:off x="552747" y="896863"/>
            <a:ext cx="8211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Анализ АБ-теста, проведенного во всех городах отделом продуктовой аналитики 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07742AD-2CCB-4840-97BF-BE2F486EB4A1}"/>
              </a:ext>
            </a:extLst>
          </p:cNvPr>
          <p:cNvSpPr/>
          <p:nvPr/>
        </p:nvSpPr>
        <p:spPr>
          <a:xfrm>
            <a:off x="552747" y="1261144"/>
            <a:ext cx="1081552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Цель эксперимента </a:t>
            </a:r>
            <a:r>
              <a:rPr lang="en-US" b="1" dirty="0"/>
              <a:t>:</a:t>
            </a:r>
          </a:p>
          <a:p>
            <a:r>
              <a:rPr lang="ru-RU" dirty="0"/>
              <a:t>Исследование альтернативного метода воздействия на клиентские покупки с помощью </a:t>
            </a:r>
            <a:r>
              <a:rPr lang="ru-RU" dirty="0" err="1"/>
              <a:t>пуш</a:t>
            </a:r>
            <a:r>
              <a:rPr lang="ru-RU" dirty="0"/>
              <a:t>-уведомлений.</a:t>
            </a:r>
          </a:p>
          <a:p>
            <a:r>
              <a:rPr lang="ru-RU" dirty="0"/>
              <a:t>Воздействие “</a:t>
            </a:r>
            <a:r>
              <a:rPr lang="ru-RU" b="1" i="1" dirty="0">
                <a:solidFill>
                  <a:srgbClr val="FF0000"/>
                </a:solidFill>
              </a:rPr>
              <a:t>контроль</a:t>
            </a:r>
            <a:r>
              <a:rPr lang="ru-RU" dirty="0">
                <a:solidFill>
                  <a:srgbClr val="FF0000"/>
                </a:solidFill>
              </a:rPr>
              <a:t>” </a:t>
            </a:r>
            <a:r>
              <a:rPr lang="ru-RU" dirty="0"/>
              <a:t>- уведомление о новых товарах и скидках с помощью баннера в приложении</a:t>
            </a:r>
          </a:p>
          <a:p>
            <a:r>
              <a:rPr lang="ru-RU" dirty="0"/>
              <a:t>Воздействие “</a:t>
            </a:r>
            <a:r>
              <a:rPr lang="ru-RU" b="1" i="1" dirty="0">
                <a:solidFill>
                  <a:srgbClr val="00B050"/>
                </a:solidFill>
              </a:rPr>
              <a:t>тест</a:t>
            </a:r>
            <a:r>
              <a:rPr lang="ru-RU" dirty="0"/>
              <a:t>” - уведомление с помощью пуша </a:t>
            </a:r>
          </a:p>
          <a:p>
            <a:r>
              <a:rPr lang="ru-RU" dirty="0"/>
              <a:t>(сообщение о товарах и скидках появится в уведомлениях приложения).</a:t>
            </a:r>
          </a:p>
          <a:p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E6739A8-85C3-4EF7-9441-782FC31DEE13}"/>
              </a:ext>
            </a:extLst>
          </p:cNvPr>
          <p:cNvSpPr/>
          <p:nvPr/>
        </p:nvSpPr>
        <p:spPr>
          <a:xfrm>
            <a:off x="552747" y="269166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/>
              <a:t>Дизайн эксперимента</a:t>
            </a:r>
          </a:p>
          <a:p>
            <a:r>
              <a:rPr lang="ru-RU" dirty="0"/>
              <a:t>Длительность эксперимента - 3 месяца.</a:t>
            </a:r>
          </a:p>
          <a:p>
            <a:r>
              <a:rPr lang="ru-RU" dirty="0"/>
              <a:t>География: в эксперименте задействованы все города присутствия в России.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28BBA4D-0348-47F5-8539-EC5E417A93F0}"/>
              </a:ext>
            </a:extLst>
          </p:cNvPr>
          <p:cNvSpPr/>
          <p:nvPr/>
        </p:nvSpPr>
        <p:spPr>
          <a:xfrm>
            <a:off x="552747" y="398100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/>
              <a:t>Сплит-система</a:t>
            </a:r>
          </a:p>
          <a:p>
            <a:r>
              <a:rPr lang="ru-RU" dirty="0"/>
              <a:t>Клиенты разбиты на две группы одинакового размера случайным образом.</a:t>
            </a:r>
          </a:p>
          <a:p>
            <a:endParaRPr lang="en-US" b="1" dirty="0"/>
          </a:p>
          <a:p>
            <a:r>
              <a:rPr lang="ru-RU" b="1" dirty="0" err="1">
                <a:solidFill>
                  <a:schemeClr val="bg1"/>
                </a:solidFill>
              </a:rPr>
              <a:t>Таргет</a:t>
            </a:r>
            <a:r>
              <a:rPr lang="ru-RU" b="1" dirty="0">
                <a:solidFill>
                  <a:schemeClr val="bg1"/>
                </a:solidFill>
              </a:rPr>
              <a:t>-метрики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Конверсия из рекламы в покупку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Средний чек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682" y="140841"/>
            <a:ext cx="8855540" cy="1031227"/>
          </a:xfrm>
        </p:spPr>
        <p:txBody>
          <a:bodyPr rtlCol="0" anchor="ctr">
            <a:normAutofit fontScale="90000"/>
          </a:bodyPr>
          <a:lstStyle/>
          <a:p>
            <a:pPr lvl="0" rtl="0"/>
            <a:r>
              <a:rPr lang="ru-RU" sz="4800" i="1" dirty="0">
                <a:solidFill>
                  <a:srgbClr val="FFFFFF"/>
                </a:solidFill>
              </a:rPr>
              <a:t>Данные представлены в </a:t>
            </a:r>
            <a:r>
              <a:rPr lang="en-US" sz="4800" i="1" dirty="0">
                <a:solidFill>
                  <a:srgbClr val="FFFFFF"/>
                </a:solidFill>
              </a:rPr>
              <a:t>excel:</a:t>
            </a:r>
            <a:endParaRPr lang="ru" sz="4800" i="1" dirty="0">
              <a:solidFill>
                <a:srgbClr val="FFFFFF"/>
              </a:solidFill>
            </a:endParaRPr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1553A37-088F-4103-ABE5-21A356476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34" y="999529"/>
            <a:ext cx="2553927" cy="412601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FBCC939-7E98-43B8-9A8E-A9DEAE43A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410" y="912955"/>
            <a:ext cx="2775573" cy="412601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5416F78-E5CF-4FD9-8CF0-C2B412DA2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103" y="965016"/>
            <a:ext cx="1823119" cy="4060074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978A93A-945F-47BA-A0D0-4C15DDACAE55}"/>
              </a:ext>
            </a:extLst>
          </p:cNvPr>
          <p:cNvSpPr/>
          <p:nvPr/>
        </p:nvSpPr>
        <p:spPr>
          <a:xfrm>
            <a:off x="225040" y="5231876"/>
            <a:ext cx="26407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i="1" dirty="0">
                <a:solidFill>
                  <a:schemeClr val="bg1"/>
                </a:solidFill>
              </a:rPr>
              <a:t>Вкладка “Данные”</a:t>
            </a:r>
            <a:r>
              <a:rPr lang="ru-RU" sz="1200" dirty="0">
                <a:solidFill>
                  <a:schemeClr val="bg1"/>
                </a:solidFill>
              </a:rPr>
              <a:t> - </a:t>
            </a:r>
            <a:r>
              <a:rPr lang="ru-RU" sz="1200" i="1" dirty="0" err="1">
                <a:solidFill>
                  <a:schemeClr val="bg1"/>
                </a:solidFill>
              </a:rPr>
              <a:t>id_order</a:t>
            </a:r>
            <a:r>
              <a:rPr lang="ru-RU" sz="1200" i="1" dirty="0">
                <a:solidFill>
                  <a:schemeClr val="bg1"/>
                </a:solidFill>
              </a:rPr>
              <a:t> </a:t>
            </a:r>
            <a:r>
              <a:rPr lang="ru-RU" sz="1200" dirty="0">
                <a:solidFill>
                  <a:schemeClr val="bg1"/>
                </a:solidFill>
              </a:rPr>
              <a:t>- уникальный идентификатор покупки. - </a:t>
            </a:r>
            <a:r>
              <a:rPr lang="ru-RU" sz="1200" i="1" dirty="0" err="1">
                <a:solidFill>
                  <a:schemeClr val="bg1"/>
                </a:solidFill>
              </a:rPr>
              <a:t>id_client</a:t>
            </a:r>
            <a:r>
              <a:rPr lang="ru-RU" sz="1200" i="1" dirty="0">
                <a:solidFill>
                  <a:schemeClr val="bg1"/>
                </a:solidFill>
              </a:rPr>
              <a:t> </a:t>
            </a:r>
            <a:r>
              <a:rPr lang="ru-RU" sz="1200" dirty="0">
                <a:solidFill>
                  <a:schemeClr val="bg1"/>
                </a:solidFill>
              </a:rPr>
              <a:t>- уникальный идентификатор клиента. - </a:t>
            </a:r>
            <a:r>
              <a:rPr lang="ru-RU" sz="1200" i="1" dirty="0" err="1">
                <a:solidFill>
                  <a:schemeClr val="bg1"/>
                </a:solidFill>
              </a:rPr>
              <a:t>amt_payment</a:t>
            </a:r>
            <a:r>
              <a:rPr lang="ru-RU" sz="1200" dirty="0">
                <a:solidFill>
                  <a:schemeClr val="bg1"/>
                </a:solidFill>
              </a:rPr>
              <a:t> - размер платежа. - </a:t>
            </a:r>
            <a:r>
              <a:rPr lang="ru-RU" sz="1200" i="1" dirty="0" err="1">
                <a:solidFill>
                  <a:schemeClr val="bg1"/>
                </a:solidFill>
              </a:rPr>
              <a:t>dtime_pay</a:t>
            </a:r>
            <a:r>
              <a:rPr lang="ru-RU" sz="1200" dirty="0">
                <a:solidFill>
                  <a:schemeClr val="bg1"/>
                </a:solidFill>
              </a:rPr>
              <a:t> - дата и время оплаты.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97284A5-37F7-4493-9B31-671631206204}"/>
              </a:ext>
            </a:extLst>
          </p:cNvPr>
          <p:cNvSpPr/>
          <p:nvPr/>
        </p:nvSpPr>
        <p:spPr>
          <a:xfrm>
            <a:off x="3320410" y="4985772"/>
            <a:ext cx="29034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i="1" dirty="0">
                <a:solidFill>
                  <a:schemeClr val="bg1"/>
                </a:solidFill>
              </a:rPr>
              <a:t>Вкладка “</a:t>
            </a:r>
            <a:r>
              <a:rPr lang="ru-RU" sz="1200" b="1" i="1" dirty="0" err="1">
                <a:solidFill>
                  <a:schemeClr val="bg1"/>
                </a:solidFill>
              </a:rPr>
              <a:t>Clients</a:t>
            </a:r>
            <a:r>
              <a:rPr lang="ru-RU" sz="1200" b="1" i="1" dirty="0">
                <a:solidFill>
                  <a:schemeClr val="bg1"/>
                </a:solidFill>
              </a:rPr>
              <a:t>” </a:t>
            </a:r>
            <a:r>
              <a:rPr lang="ru-RU" sz="1200" dirty="0">
                <a:solidFill>
                  <a:schemeClr val="bg1"/>
                </a:solidFill>
              </a:rPr>
              <a:t>- </a:t>
            </a:r>
            <a:r>
              <a:rPr lang="ru-RU" sz="1200" i="1" dirty="0" err="1">
                <a:solidFill>
                  <a:schemeClr val="bg1"/>
                </a:solidFill>
              </a:rPr>
              <a:t>id_client</a:t>
            </a:r>
            <a:r>
              <a:rPr lang="ru-RU" sz="1200" i="1" dirty="0">
                <a:solidFill>
                  <a:schemeClr val="bg1"/>
                </a:solidFill>
              </a:rPr>
              <a:t> </a:t>
            </a:r>
            <a:r>
              <a:rPr lang="ru-RU" sz="1200" dirty="0">
                <a:solidFill>
                  <a:schemeClr val="bg1"/>
                </a:solidFill>
              </a:rPr>
              <a:t>- уникальный идентификатор клиента. - </a:t>
            </a:r>
            <a:r>
              <a:rPr lang="ru-RU" sz="1200" i="1" dirty="0" err="1">
                <a:solidFill>
                  <a:schemeClr val="bg1"/>
                </a:solidFill>
              </a:rPr>
              <a:t>dtime_ad</a:t>
            </a:r>
            <a:r>
              <a:rPr lang="ru-RU" sz="1200" i="1" dirty="0">
                <a:solidFill>
                  <a:schemeClr val="bg1"/>
                </a:solidFill>
              </a:rPr>
              <a:t> </a:t>
            </a:r>
            <a:r>
              <a:rPr lang="ru-RU" sz="1200" dirty="0">
                <a:solidFill>
                  <a:schemeClr val="bg1"/>
                </a:solidFill>
              </a:rPr>
              <a:t>- дата и время показа рекламного объявления (или баннером в приложении, или </a:t>
            </a:r>
            <a:r>
              <a:rPr lang="ru-RU" sz="1200" dirty="0" err="1">
                <a:solidFill>
                  <a:schemeClr val="bg1"/>
                </a:solidFill>
              </a:rPr>
              <a:t>пуш</a:t>
            </a:r>
            <a:r>
              <a:rPr lang="ru-RU" sz="1200" dirty="0">
                <a:solidFill>
                  <a:schemeClr val="bg1"/>
                </a:solidFill>
              </a:rPr>
              <a:t>-уведомлением, в зависимости от группы). - </a:t>
            </a:r>
            <a:r>
              <a:rPr lang="ru-RU" sz="1200" i="1" dirty="0" err="1">
                <a:solidFill>
                  <a:schemeClr val="bg1"/>
                </a:solidFill>
              </a:rPr>
              <a:t>nflag_test</a:t>
            </a:r>
            <a:r>
              <a:rPr lang="ru-RU" sz="1200" dirty="0">
                <a:solidFill>
                  <a:schemeClr val="bg1"/>
                </a:solidFill>
              </a:rPr>
              <a:t> - группа эксперимента (0 - контроль, 1 -тест). - </a:t>
            </a:r>
            <a:r>
              <a:rPr lang="ru-RU" sz="1200" i="1" dirty="0" err="1">
                <a:solidFill>
                  <a:schemeClr val="bg1"/>
                </a:solidFill>
              </a:rPr>
              <a:t>id_trading_point</a:t>
            </a:r>
            <a:r>
              <a:rPr lang="ru-RU" sz="1200" dirty="0">
                <a:solidFill>
                  <a:schemeClr val="bg1"/>
                </a:solidFill>
              </a:rPr>
              <a:t> - идентификатор торговой точки, к которой прикреплен данный пользователь.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F6C4664-F54B-4838-A88E-C234F44E86FA}"/>
              </a:ext>
            </a:extLst>
          </p:cNvPr>
          <p:cNvSpPr/>
          <p:nvPr/>
        </p:nvSpPr>
        <p:spPr>
          <a:xfrm>
            <a:off x="7202103" y="5058996"/>
            <a:ext cx="23441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i="1" dirty="0">
                <a:solidFill>
                  <a:schemeClr val="bg1"/>
                </a:solidFill>
              </a:rPr>
              <a:t>Вкладка “</a:t>
            </a:r>
            <a:r>
              <a:rPr lang="ru-RU" sz="1200" b="1" i="1" dirty="0" err="1">
                <a:solidFill>
                  <a:schemeClr val="bg1"/>
                </a:solidFill>
              </a:rPr>
              <a:t>Region_Dict</a:t>
            </a:r>
            <a:r>
              <a:rPr lang="ru-RU" sz="1200" b="1" i="1" dirty="0">
                <a:solidFill>
                  <a:schemeClr val="bg1"/>
                </a:solidFill>
              </a:rPr>
              <a:t>”</a:t>
            </a:r>
            <a:r>
              <a:rPr lang="ru-RU" sz="1200" dirty="0">
                <a:solidFill>
                  <a:schemeClr val="bg1"/>
                </a:solidFill>
              </a:rPr>
              <a:t> - </a:t>
            </a:r>
            <a:r>
              <a:rPr lang="ru-RU" sz="1200" i="1" dirty="0" err="1">
                <a:solidFill>
                  <a:schemeClr val="bg1"/>
                </a:solidFill>
              </a:rPr>
              <a:t>id_trading_point</a:t>
            </a:r>
            <a:r>
              <a:rPr lang="ru-RU" sz="1200" dirty="0">
                <a:solidFill>
                  <a:schemeClr val="bg1"/>
                </a:solidFill>
              </a:rPr>
              <a:t> - уникальный идентификатор торговой точки, к которой прикреплен данный пользователь. - </a:t>
            </a:r>
            <a:r>
              <a:rPr lang="ru-RU" sz="1200" i="1" dirty="0" err="1">
                <a:solidFill>
                  <a:schemeClr val="bg1"/>
                </a:solidFill>
              </a:rPr>
              <a:t>city</a:t>
            </a:r>
            <a:r>
              <a:rPr lang="ru-RU" sz="1200" i="1" dirty="0">
                <a:solidFill>
                  <a:schemeClr val="bg1"/>
                </a:solidFill>
              </a:rPr>
              <a:t> </a:t>
            </a:r>
            <a:r>
              <a:rPr lang="ru-RU" sz="1200" dirty="0">
                <a:solidFill>
                  <a:schemeClr val="bg1"/>
                </a:solidFill>
              </a:rPr>
              <a:t>- название города.</a:t>
            </a:r>
          </a:p>
        </p:txBody>
      </p:sp>
    </p:spTree>
    <p:extLst>
      <p:ext uri="{BB962C8B-B14F-4D97-AF65-F5344CB8AC3E}">
        <p14:creationId xmlns:p14="http://schemas.microsoft.com/office/powerpoint/2010/main" val="3214268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682" y="140841"/>
            <a:ext cx="11481544" cy="783391"/>
          </a:xfrm>
        </p:spPr>
        <p:txBody>
          <a:bodyPr rtlCol="0" anchor="ctr">
            <a:normAutofit/>
          </a:bodyPr>
          <a:lstStyle/>
          <a:p>
            <a:pPr lvl="0" rtl="0"/>
            <a:r>
              <a:rPr lang="ru-RU" sz="4800" i="1" dirty="0">
                <a:solidFill>
                  <a:srgbClr val="FFFFFF"/>
                </a:solidFill>
              </a:rPr>
              <a:t>Структура бизнеса </a:t>
            </a:r>
            <a:endParaRPr lang="ru" sz="4800" i="1" dirty="0">
              <a:solidFill>
                <a:srgbClr val="FFFFFF"/>
              </a:solidFill>
            </a:endParaRPr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5BE08EC-0459-42D1-AF88-A4F14097F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44" y="1300316"/>
            <a:ext cx="3891730" cy="330797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3CF0C5-9F1A-43F2-A2EC-7EF2AFF19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287" y="3815828"/>
            <a:ext cx="7078069" cy="96481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5B281A-029A-4214-AC2B-C36ED560B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953" y="955547"/>
            <a:ext cx="6921757" cy="277410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213AEF9-8BB6-45E4-B05F-CBFF99F429D5}"/>
              </a:ext>
            </a:extLst>
          </p:cNvPr>
          <p:cNvSpPr txBox="1">
            <a:spLocks/>
          </p:cNvSpPr>
          <p:nvPr/>
        </p:nvSpPr>
        <p:spPr>
          <a:xfrm rot="10800000" flipV="1">
            <a:off x="322082" y="1076632"/>
            <a:ext cx="4485205" cy="2236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200" i="1" dirty="0">
                <a:solidFill>
                  <a:srgbClr val="FFFFFF"/>
                </a:solidFill>
              </a:rPr>
              <a:t>Количество точек продаж по городам </a:t>
            </a:r>
            <a:endParaRPr lang="ru" sz="1200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285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811" y="29510"/>
            <a:ext cx="8855540" cy="1031227"/>
          </a:xfrm>
        </p:spPr>
        <p:txBody>
          <a:bodyPr rtlCol="0" anchor="ctr">
            <a:normAutofit/>
          </a:bodyPr>
          <a:lstStyle/>
          <a:p>
            <a:pPr lvl="0" rtl="0"/>
            <a:r>
              <a:rPr lang="ru-RU" sz="2000" i="1" dirty="0">
                <a:solidFill>
                  <a:schemeClr val="tx1"/>
                </a:solidFill>
              </a:rPr>
              <a:t>Мы предполагаем, что замена смс уведомления(контрольная группа) на </a:t>
            </a:r>
            <a:r>
              <a:rPr lang="en-US" sz="2000" i="1" dirty="0">
                <a:solidFill>
                  <a:schemeClr val="tx1"/>
                </a:solidFill>
              </a:rPr>
              <a:t>push</a:t>
            </a:r>
            <a:r>
              <a:rPr lang="ru-RU" sz="2000" i="1" dirty="0">
                <a:solidFill>
                  <a:schemeClr val="tx1"/>
                </a:solidFill>
              </a:rPr>
              <a:t> уведомление( тестовая группа) увеличит средний чек.</a:t>
            </a:r>
            <a:endParaRPr lang="ru" sz="2000" i="1" dirty="0">
              <a:solidFill>
                <a:schemeClr val="tx1"/>
              </a:solidFill>
            </a:endParaRPr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39EDA28-7545-411A-922B-67D101E89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88" y="1019686"/>
            <a:ext cx="4955972" cy="3707172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B1E3EFA-166B-407B-A0A4-DF9E55002B09}"/>
              </a:ext>
            </a:extLst>
          </p:cNvPr>
          <p:cNvSpPr txBox="1">
            <a:spLocks/>
          </p:cNvSpPr>
          <p:nvPr/>
        </p:nvSpPr>
        <p:spPr>
          <a:xfrm>
            <a:off x="6562732" y="780363"/>
            <a:ext cx="4931784" cy="1422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b="1" i="1" dirty="0">
                <a:solidFill>
                  <a:schemeClr val="tx1"/>
                </a:solidFill>
              </a:rPr>
              <a:t>Так же предполагаем то, что не в каждой торговой точке замена произведет положительный эффект. Ниже представлена гистограмма</a:t>
            </a:r>
            <a:endParaRPr lang="ru" sz="1400" b="1" i="1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9EB636A-5105-4B4E-A10B-BBAAF3B2C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732" y="1922798"/>
            <a:ext cx="3950724" cy="286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79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179" y="484970"/>
            <a:ext cx="8855540" cy="1031227"/>
          </a:xfrm>
        </p:spPr>
        <p:txBody>
          <a:bodyPr rtlCol="0" anchor="ctr">
            <a:noAutofit/>
          </a:bodyPr>
          <a:lstStyle/>
          <a:p>
            <a:r>
              <a:rPr lang="ru-RU" sz="2800" b="1" i="1" dirty="0">
                <a:solidFill>
                  <a:schemeClr val="tx1"/>
                </a:solidFill>
              </a:rPr>
              <a:t>Для проверки нулевой гипотезы мы воспользовались статистическим критерием </a:t>
            </a:r>
            <a:r>
              <a:rPr lang="ru-RU" sz="2800" b="1" dirty="0">
                <a:solidFill>
                  <a:schemeClr val="tx1"/>
                </a:solidFill>
              </a:rPr>
              <a:t>Стьюдента для сравнения средних платежей</a:t>
            </a:r>
            <a:br>
              <a:rPr lang="ru-RU" sz="2800" b="1" dirty="0">
                <a:solidFill>
                  <a:schemeClr val="tx1"/>
                </a:solidFill>
              </a:rPr>
            </a:br>
            <a:endParaRPr lang="ru" sz="2800" b="1" i="1" dirty="0">
              <a:solidFill>
                <a:schemeClr val="tx1"/>
              </a:solidFill>
            </a:endParaRPr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17F38F4-E6D1-44E5-8157-F8730D580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79" y="1661652"/>
            <a:ext cx="7393467" cy="1817765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2CF9163-B2A0-43BF-824E-19A87D7430BA}"/>
              </a:ext>
            </a:extLst>
          </p:cNvPr>
          <p:cNvSpPr txBox="1">
            <a:spLocks/>
          </p:cNvSpPr>
          <p:nvPr/>
        </p:nvSpPr>
        <p:spPr>
          <a:xfrm>
            <a:off x="8111611" y="2913386"/>
            <a:ext cx="3067665" cy="1349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/>
                </a:solidFill>
              </a:rPr>
              <a:t>Проводим анализ используя данные критерия Стьюдента и разницы средних платежей по точкам</a:t>
            </a:r>
          </a:p>
          <a:p>
            <a:r>
              <a:rPr lang="ru-RU" sz="1400" dirty="0">
                <a:solidFill>
                  <a:schemeClr val="tx1"/>
                </a:solidFill>
              </a:rPr>
              <a:t>Если результат (поле </a:t>
            </a:r>
            <a:r>
              <a:rPr lang="ru-RU" sz="1400" dirty="0" err="1">
                <a:solidFill>
                  <a:schemeClr val="tx1"/>
                </a:solidFill>
              </a:rPr>
              <a:t>diff</a:t>
            </a:r>
            <a:r>
              <a:rPr lang="ru-RU" sz="1400" dirty="0">
                <a:solidFill>
                  <a:schemeClr val="tx1"/>
                </a:solidFill>
              </a:rPr>
              <a:t>) положительный, и разница на самом деле есть (на основании </a:t>
            </a:r>
            <a:r>
              <a:rPr lang="ru-RU" sz="1400" dirty="0" err="1">
                <a:solidFill>
                  <a:schemeClr val="tx1"/>
                </a:solidFill>
              </a:rPr>
              <a:t>p_value</a:t>
            </a:r>
            <a:r>
              <a:rPr lang="ru-RU" sz="1400" dirty="0">
                <a:solidFill>
                  <a:schemeClr val="tx1"/>
                </a:solidFill>
              </a:rPr>
              <a:t>), то это положительный исход</a:t>
            </a:r>
          </a:p>
          <a:p>
            <a:r>
              <a:rPr lang="ru-RU" sz="1400" dirty="0">
                <a:solidFill>
                  <a:schemeClr val="tx1"/>
                </a:solidFill>
              </a:rPr>
              <a:t>Если результат (поле </a:t>
            </a:r>
            <a:r>
              <a:rPr lang="ru-RU" sz="1400" dirty="0" err="1">
                <a:solidFill>
                  <a:schemeClr val="tx1"/>
                </a:solidFill>
              </a:rPr>
              <a:t>diff</a:t>
            </a:r>
            <a:r>
              <a:rPr lang="ru-RU" sz="1400" dirty="0">
                <a:solidFill>
                  <a:schemeClr val="tx1"/>
                </a:solidFill>
              </a:rPr>
              <a:t>) отрицательный, и разница на самом деле есть (на основании </a:t>
            </a:r>
            <a:r>
              <a:rPr lang="ru-RU" sz="1400" dirty="0" err="1">
                <a:solidFill>
                  <a:schemeClr val="tx1"/>
                </a:solidFill>
              </a:rPr>
              <a:t>p_value</a:t>
            </a:r>
            <a:r>
              <a:rPr lang="ru-RU" sz="1400" dirty="0">
                <a:solidFill>
                  <a:schemeClr val="tx1"/>
                </a:solidFill>
              </a:rPr>
              <a:t>), то это отрицательный исход</a:t>
            </a:r>
          </a:p>
          <a:p>
            <a:r>
              <a:rPr lang="ru-RU" sz="1400" dirty="0">
                <a:solidFill>
                  <a:schemeClr val="tx1"/>
                </a:solidFill>
              </a:rPr>
              <a:t>Если разницы на самом деле нет (на основании </a:t>
            </a:r>
            <a:r>
              <a:rPr lang="ru-RU" sz="1400" dirty="0" err="1">
                <a:solidFill>
                  <a:schemeClr val="tx1"/>
                </a:solidFill>
              </a:rPr>
              <a:t>p_value</a:t>
            </a:r>
            <a:r>
              <a:rPr lang="ru-RU" sz="1400" dirty="0">
                <a:solidFill>
                  <a:schemeClr val="tx1"/>
                </a:solidFill>
              </a:rPr>
              <a:t>), то это нейтральный исход</a:t>
            </a:r>
          </a:p>
          <a:p>
            <a:br>
              <a:rPr lang="ru-RU" sz="2800" b="1" dirty="0">
                <a:solidFill>
                  <a:schemeClr val="tx1"/>
                </a:solidFill>
              </a:rPr>
            </a:br>
            <a:endParaRPr lang="ru" sz="2800" b="1" i="1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8B47FF-F3D8-4AA6-9990-034CFE618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79" y="3587949"/>
            <a:ext cx="7393467" cy="316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32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682" y="140841"/>
            <a:ext cx="8855540" cy="1031227"/>
          </a:xfrm>
        </p:spPr>
        <p:txBody>
          <a:bodyPr rtlCol="0" anchor="ctr">
            <a:normAutofit fontScale="90000"/>
          </a:bodyPr>
          <a:lstStyle/>
          <a:p>
            <a:pPr lvl="0" rtl="0"/>
            <a:r>
              <a:rPr lang="ru-RU" sz="4800" i="1" dirty="0">
                <a:solidFill>
                  <a:srgbClr val="FFFFFF"/>
                </a:solidFill>
              </a:rPr>
              <a:t> </a:t>
            </a:r>
            <a:r>
              <a:rPr lang="ru-RU" sz="4800" i="1" dirty="0">
                <a:solidFill>
                  <a:schemeClr val="tx1"/>
                </a:solidFill>
              </a:rPr>
              <a:t>На </a:t>
            </a:r>
            <a:r>
              <a:rPr lang="ru-RU" sz="4900" i="1" dirty="0">
                <a:solidFill>
                  <a:schemeClr val="tx1"/>
                </a:solidFill>
              </a:rPr>
              <a:t>гистограмме</a:t>
            </a:r>
            <a:r>
              <a:rPr lang="ru-RU" sz="4800" i="1" dirty="0">
                <a:solidFill>
                  <a:schemeClr val="tx1"/>
                </a:solidFill>
              </a:rPr>
              <a:t> представлены результаты АВ </a:t>
            </a:r>
            <a:r>
              <a:rPr lang="ru-RU" sz="4800" i="1" dirty="0">
                <a:solidFill>
                  <a:srgbClr val="FFFFFF"/>
                </a:solidFill>
              </a:rPr>
              <a:t>теста</a:t>
            </a:r>
            <a:endParaRPr lang="ru" sz="4800" i="1" dirty="0">
              <a:solidFill>
                <a:srgbClr val="FFFFFF"/>
              </a:solidFill>
            </a:endParaRPr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4EEEADD-0EED-49F8-8B5F-67B2BE380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34" y="880601"/>
            <a:ext cx="1056036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34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776BB19-9A59-412A-8123-C6782CF6664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9863" y="141288"/>
            <a:ext cx="8855075" cy="1030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i="1" dirty="0">
                <a:solidFill>
                  <a:schemeClr val="tx1"/>
                </a:solidFill>
              </a:rPr>
              <a:t>Для каждой категории результатов АБ теста проводим дополнительные исследования в </a:t>
            </a:r>
            <a:r>
              <a:rPr lang="en-US" sz="2800" i="1" dirty="0">
                <a:solidFill>
                  <a:schemeClr val="tx1"/>
                </a:solidFill>
              </a:rPr>
              <a:t>excel</a:t>
            </a:r>
            <a:endParaRPr lang="ru" sz="2800" i="1" dirty="0">
              <a:solidFill>
                <a:schemeClr val="tx1"/>
              </a:solidFill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777F4D6F-A228-480B-A90C-616B81C37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751804"/>
              </p:ext>
            </p:extLst>
          </p:nvPr>
        </p:nvGraphicFramePr>
        <p:xfrm>
          <a:off x="169863" y="1171576"/>
          <a:ext cx="6899531" cy="578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99531">
                  <a:extLst>
                    <a:ext uri="{9D8B030D-6E8A-4147-A177-3AD203B41FA5}">
                      <a16:colId xmlns:a16="http://schemas.microsoft.com/office/drawing/2014/main" val="1910366981"/>
                    </a:ext>
                  </a:extLst>
                </a:gridCol>
              </a:tblGrid>
              <a:tr h="578566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Для положительных исходов строим калькулятор выгоды при замене алгоритмов при условии, что ей воспользуются N клиентов.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65639916"/>
                  </a:ext>
                </a:extLst>
              </a:tr>
            </a:tbl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07DD250-155E-459A-94CB-1D751F702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63" y="1905000"/>
            <a:ext cx="3095625" cy="26479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CCB7523-7906-40FB-9F7A-31161481A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41" y="4552950"/>
            <a:ext cx="12192000" cy="2305050"/>
          </a:xfrm>
          <a:prstGeom prst="rect">
            <a:avLst/>
          </a:prstGeom>
        </p:spPr>
      </p:pic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2CAD1C4C-142C-4154-8668-CB0AC2E294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4127225"/>
              </p:ext>
            </p:extLst>
          </p:nvPr>
        </p:nvGraphicFramePr>
        <p:xfrm>
          <a:off x="5043948" y="1571624"/>
          <a:ext cx="5860026" cy="2826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48348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776BB19-9A59-412A-8123-C6782CF6664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9863" y="141288"/>
            <a:ext cx="8855075" cy="1030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i="1" dirty="0">
                <a:solidFill>
                  <a:schemeClr val="tx1"/>
                </a:solidFill>
              </a:rPr>
              <a:t>Для каждой категории результатов АБ теста проводим дополнительные исследования в </a:t>
            </a:r>
            <a:r>
              <a:rPr lang="en-US" sz="2800" i="1" dirty="0">
                <a:solidFill>
                  <a:schemeClr val="tx1"/>
                </a:solidFill>
              </a:rPr>
              <a:t>excel</a:t>
            </a:r>
            <a:endParaRPr lang="ru" sz="2800" i="1" dirty="0">
              <a:solidFill>
                <a:schemeClr val="tx1"/>
              </a:solidFill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777F4D6F-A228-480B-A90C-616B81C37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984970"/>
              </p:ext>
            </p:extLst>
          </p:nvPr>
        </p:nvGraphicFramePr>
        <p:xfrm>
          <a:off x="169863" y="1171576"/>
          <a:ext cx="6899531" cy="578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99531">
                  <a:extLst>
                    <a:ext uri="{9D8B030D-6E8A-4147-A177-3AD203B41FA5}">
                      <a16:colId xmlns:a16="http://schemas.microsoft.com/office/drawing/2014/main" val="1910366981"/>
                    </a:ext>
                  </a:extLst>
                </a:gridCol>
              </a:tblGrid>
              <a:tr h="578566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Для отрицательных исходов строим калькулятор потерь при замене алгоритмов при условии, что ей воспользуются N клиентов.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65639916"/>
                  </a:ext>
                </a:extLst>
              </a:tr>
            </a:tbl>
          </a:graphicData>
        </a:graphic>
      </p:graphicFrame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B968CC3-DED6-4963-B853-5794566A8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63" y="2016841"/>
            <a:ext cx="6372225" cy="2114550"/>
          </a:xfrm>
          <a:prstGeom prst="rect">
            <a:avLst/>
          </a:prstGeom>
        </p:spPr>
      </p:pic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A8B77CCF-2E09-436D-BA11-69E357A271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3569397"/>
              </p:ext>
            </p:extLst>
          </p:nvPr>
        </p:nvGraphicFramePr>
        <p:xfrm>
          <a:off x="6617109" y="983226"/>
          <a:ext cx="5405027" cy="3462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1C6FC6EC-9C74-4261-9174-39DD5B06F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987609"/>
              </p:ext>
            </p:extLst>
          </p:nvPr>
        </p:nvGraphicFramePr>
        <p:xfrm>
          <a:off x="0" y="4398090"/>
          <a:ext cx="12191991" cy="24599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1207">
                  <a:extLst>
                    <a:ext uri="{9D8B030D-6E8A-4147-A177-3AD203B41FA5}">
                      <a16:colId xmlns:a16="http://schemas.microsoft.com/office/drawing/2014/main" val="1173800198"/>
                    </a:ext>
                  </a:extLst>
                </a:gridCol>
                <a:gridCol w="451207">
                  <a:extLst>
                    <a:ext uri="{9D8B030D-6E8A-4147-A177-3AD203B41FA5}">
                      <a16:colId xmlns:a16="http://schemas.microsoft.com/office/drawing/2014/main" val="3473216476"/>
                    </a:ext>
                  </a:extLst>
                </a:gridCol>
                <a:gridCol w="799013">
                  <a:extLst>
                    <a:ext uri="{9D8B030D-6E8A-4147-A177-3AD203B41FA5}">
                      <a16:colId xmlns:a16="http://schemas.microsoft.com/office/drawing/2014/main" val="1386544354"/>
                    </a:ext>
                  </a:extLst>
                </a:gridCol>
                <a:gridCol w="451207">
                  <a:extLst>
                    <a:ext uri="{9D8B030D-6E8A-4147-A177-3AD203B41FA5}">
                      <a16:colId xmlns:a16="http://schemas.microsoft.com/office/drawing/2014/main" val="1569622982"/>
                    </a:ext>
                  </a:extLst>
                </a:gridCol>
                <a:gridCol w="451207">
                  <a:extLst>
                    <a:ext uri="{9D8B030D-6E8A-4147-A177-3AD203B41FA5}">
                      <a16:colId xmlns:a16="http://schemas.microsoft.com/office/drawing/2014/main" val="211369494"/>
                    </a:ext>
                  </a:extLst>
                </a:gridCol>
                <a:gridCol w="451207">
                  <a:extLst>
                    <a:ext uri="{9D8B030D-6E8A-4147-A177-3AD203B41FA5}">
                      <a16:colId xmlns:a16="http://schemas.microsoft.com/office/drawing/2014/main" val="3278196320"/>
                    </a:ext>
                  </a:extLst>
                </a:gridCol>
                <a:gridCol w="451207">
                  <a:extLst>
                    <a:ext uri="{9D8B030D-6E8A-4147-A177-3AD203B41FA5}">
                      <a16:colId xmlns:a16="http://schemas.microsoft.com/office/drawing/2014/main" val="2154085492"/>
                    </a:ext>
                  </a:extLst>
                </a:gridCol>
                <a:gridCol w="836613">
                  <a:extLst>
                    <a:ext uri="{9D8B030D-6E8A-4147-A177-3AD203B41FA5}">
                      <a16:colId xmlns:a16="http://schemas.microsoft.com/office/drawing/2014/main" val="1286931881"/>
                    </a:ext>
                  </a:extLst>
                </a:gridCol>
                <a:gridCol w="1034016">
                  <a:extLst>
                    <a:ext uri="{9D8B030D-6E8A-4147-A177-3AD203B41FA5}">
                      <a16:colId xmlns:a16="http://schemas.microsoft.com/office/drawing/2014/main" val="2500664643"/>
                    </a:ext>
                  </a:extLst>
                </a:gridCol>
                <a:gridCol w="451207">
                  <a:extLst>
                    <a:ext uri="{9D8B030D-6E8A-4147-A177-3AD203B41FA5}">
                      <a16:colId xmlns:a16="http://schemas.microsoft.com/office/drawing/2014/main" val="376423443"/>
                    </a:ext>
                  </a:extLst>
                </a:gridCol>
                <a:gridCol w="451207">
                  <a:extLst>
                    <a:ext uri="{9D8B030D-6E8A-4147-A177-3AD203B41FA5}">
                      <a16:colId xmlns:a16="http://schemas.microsoft.com/office/drawing/2014/main" val="3603175853"/>
                    </a:ext>
                  </a:extLst>
                </a:gridCol>
                <a:gridCol w="451207">
                  <a:extLst>
                    <a:ext uri="{9D8B030D-6E8A-4147-A177-3AD203B41FA5}">
                      <a16:colId xmlns:a16="http://schemas.microsoft.com/office/drawing/2014/main" val="3502503625"/>
                    </a:ext>
                  </a:extLst>
                </a:gridCol>
                <a:gridCol w="451207">
                  <a:extLst>
                    <a:ext uri="{9D8B030D-6E8A-4147-A177-3AD203B41FA5}">
                      <a16:colId xmlns:a16="http://schemas.microsoft.com/office/drawing/2014/main" val="1285477553"/>
                    </a:ext>
                  </a:extLst>
                </a:gridCol>
                <a:gridCol w="451207">
                  <a:extLst>
                    <a:ext uri="{9D8B030D-6E8A-4147-A177-3AD203B41FA5}">
                      <a16:colId xmlns:a16="http://schemas.microsoft.com/office/drawing/2014/main" val="2055352592"/>
                    </a:ext>
                  </a:extLst>
                </a:gridCol>
                <a:gridCol w="451207">
                  <a:extLst>
                    <a:ext uri="{9D8B030D-6E8A-4147-A177-3AD203B41FA5}">
                      <a16:colId xmlns:a16="http://schemas.microsoft.com/office/drawing/2014/main" val="2758863878"/>
                    </a:ext>
                  </a:extLst>
                </a:gridCol>
                <a:gridCol w="705012">
                  <a:extLst>
                    <a:ext uri="{9D8B030D-6E8A-4147-A177-3AD203B41FA5}">
                      <a16:colId xmlns:a16="http://schemas.microsoft.com/office/drawing/2014/main" val="1140651406"/>
                    </a:ext>
                  </a:extLst>
                </a:gridCol>
                <a:gridCol w="451207">
                  <a:extLst>
                    <a:ext uri="{9D8B030D-6E8A-4147-A177-3AD203B41FA5}">
                      <a16:colId xmlns:a16="http://schemas.microsoft.com/office/drawing/2014/main" val="2263816110"/>
                    </a:ext>
                  </a:extLst>
                </a:gridCol>
                <a:gridCol w="451207">
                  <a:extLst>
                    <a:ext uri="{9D8B030D-6E8A-4147-A177-3AD203B41FA5}">
                      <a16:colId xmlns:a16="http://schemas.microsoft.com/office/drawing/2014/main" val="1310841045"/>
                    </a:ext>
                  </a:extLst>
                </a:gridCol>
                <a:gridCol w="451207">
                  <a:extLst>
                    <a:ext uri="{9D8B030D-6E8A-4147-A177-3AD203B41FA5}">
                      <a16:colId xmlns:a16="http://schemas.microsoft.com/office/drawing/2014/main" val="352339933"/>
                    </a:ext>
                  </a:extLst>
                </a:gridCol>
                <a:gridCol w="573409">
                  <a:extLst>
                    <a:ext uri="{9D8B030D-6E8A-4147-A177-3AD203B41FA5}">
                      <a16:colId xmlns:a16="http://schemas.microsoft.com/office/drawing/2014/main" val="783311229"/>
                    </a:ext>
                  </a:extLst>
                </a:gridCol>
                <a:gridCol w="573409">
                  <a:extLst>
                    <a:ext uri="{9D8B030D-6E8A-4147-A177-3AD203B41FA5}">
                      <a16:colId xmlns:a16="http://schemas.microsoft.com/office/drawing/2014/main" val="2255833049"/>
                    </a:ext>
                  </a:extLst>
                </a:gridCol>
                <a:gridCol w="451207">
                  <a:extLst>
                    <a:ext uri="{9D8B030D-6E8A-4147-A177-3AD203B41FA5}">
                      <a16:colId xmlns:a16="http://schemas.microsoft.com/office/drawing/2014/main" val="2744426749"/>
                    </a:ext>
                  </a:extLst>
                </a:gridCol>
                <a:gridCol w="451207">
                  <a:extLst>
                    <a:ext uri="{9D8B030D-6E8A-4147-A177-3AD203B41FA5}">
                      <a16:colId xmlns:a16="http://schemas.microsoft.com/office/drawing/2014/main" val="3094397240"/>
                    </a:ext>
                  </a:extLst>
                </a:gridCol>
              </a:tblGrid>
              <a:tr h="797573"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id_trading_point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city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count_all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count_test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count_control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percent_count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avg_payment_test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avg_payment_control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diff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sigma_test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sigma_control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ttest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pvalue_ttest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flag_p_val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600" u="none" strike="noStrike">
                          <a:effectLst/>
                        </a:rPr>
                        <a:t>Средняя выручка по точке было</a:t>
                      </a:r>
                      <a:endParaRPr lang="ru-RU" sz="600" b="1" i="0" u="none" strike="noStrike">
                        <a:solidFill>
                          <a:srgbClr val="0D0D0D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600" u="none" strike="noStrike">
                          <a:effectLst/>
                        </a:rPr>
                        <a:t>увеличение от замены механики на</a:t>
                      </a:r>
                      <a:endParaRPr lang="ru-RU" sz="600" b="1" i="0" u="none" strike="noStrike">
                        <a:solidFill>
                          <a:srgbClr val="0D0D0D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count_test new</a:t>
                      </a:r>
                      <a:endParaRPr lang="en-US" sz="600" b="1" i="0" u="none" strike="noStrike">
                        <a:solidFill>
                          <a:srgbClr val="0D0D0D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count_control new</a:t>
                      </a:r>
                      <a:endParaRPr lang="en-US" sz="600" b="1" i="0" u="none" strike="noStrike">
                        <a:solidFill>
                          <a:srgbClr val="0D0D0D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600" u="none" strike="noStrike">
                          <a:effectLst/>
                        </a:rPr>
                        <a:t>Средняя выручка по точке при замене  для N клиентов</a:t>
                      </a:r>
                      <a:endParaRPr lang="ru-RU" sz="600" b="1" i="0" u="none" strike="noStrike">
                        <a:solidFill>
                          <a:srgbClr val="0D0D0D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600" u="none" strike="noStrike">
                          <a:effectLst/>
                        </a:rPr>
                        <a:t>Дельта изменения доли</a:t>
                      </a:r>
                      <a:endParaRPr lang="ru-RU" sz="600" b="1" i="0" u="none" strike="noStrike">
                        <a:solidFill>
                          <a:srgbClr val="0D0D0D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600" u="none" strike="noStrike">
                          <a:effectLst/>
                        </a:rPr>
                        <a:t>Доля торговой точки (</a:t>
                      </a:r>
                      <a:r>
                        <a:rPr lang="en-US" sz="600" u="none" strike="noStrike">
                          <a:effectLst/>
                        </a:rPr>
                        <a:t>new)</a:t>
                      </a:r>
                      <a:endParaRPr lang="en-US" sz="600" b="1" i="0" u="none" strike="noStrike">
                        <a:solidFill>
                          <a:srgbClr val="0D0D0D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600" u="none" strike="noStrike">
                          <a:effectLst/>
                        </a:rPr>
                        <a:t>Доля торговой точки было</a:t>
                      </a:r>
                      <a:endParaRPr lang="ru-RU" sz="600" b="1" i="0" u="none" strike="noStrike">
                        <a:solidFill>
                          <a:srgbClr val="0D0D0D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74254805"/>
                  </a:ext>
                </a:extLst>
              </a:tr>
              <a:tr h="237477"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u="none" strike="noStrike">
                          <a:effectLst/>
                        </a:rPr>
                        <a:t>0</a:t>
                      </a:r>
                      <a:endParaRPr lang="ru-RU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Дмитров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24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15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9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0,625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3012,533333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3813,888889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-801,356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1195,072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967,4625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1,631732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0,116969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-1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79513,00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0,00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15,00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9,00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79513,00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0,00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0,00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0,00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74120081"/>
                  </a:ext>
                </a:extLst>
              </a:tr>
              <a:tr h="237477"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u="none" strike="noStrike">
                          <a:effectLst/>
                        </a:rPr>
                        <a:t>2</a:t>
                      </a:r>
                      <a:endParaRPr lang="ru-RU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19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Тюмень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153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80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73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0,522876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3321,2125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3486,753425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-165,541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1393,523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1410,28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0,724941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0,46961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-1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520230,00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0,00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80,00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73,00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520230,00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0,00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0,01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0,01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82246147"/>
                  </a:ext>
                </a:extLst>
              </a:tr>
              <a:tr h="237477"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u="none" strike="noStrike">
                          <a:effectLst/>
                        </a:rPr>
                        <a:t>5</a:t>
                      </a:r>
                      <a:endParaRPr lang="ru-RU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35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Самара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257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175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82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0,680934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3377,805714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3569,682927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-191,877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1487,349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1451,932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0,967517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0,334202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-1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883830,00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0,00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175,00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82,00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883830,00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0,00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0,02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0,02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24749722"/>
                  </a:ext>
                </a:extLst>
              </a:tr>
              <a:tr h="237477"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u="none" strike="noStrike">
                          <a:effectLst/>
                        </a:rPr>
                        <a:t>8</a:t>
                      </a:r>
                      <a:endParaRPr lang="ru-RU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55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Мурманск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518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266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252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0,513514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3346,026316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3560,678571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-214,652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1444,331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1388,645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1,719271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0,086165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-1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1787334,00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0,00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266,00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252,00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1787334,00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0,00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0,03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0,03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67775493"/>
                  </a:ext>
                </a:extLst>
              </a:tr>
              <a:tr h="237477"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u="none" strike="noStrike">
                          <a:effectLst/>
                        </a:rPr>
                        <a:t>9</a:t>
                      </a:r>
                      <a:endParaRPr lang="ru-RU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66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Волгоград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980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450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530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0,459184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3341,751111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3451,015094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-109,264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1424,443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1482,814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1,169266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0,242581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-1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3332826,00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0,00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450,00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530,00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3332826,00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0,00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0,06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0,06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62879944"/>
                  </a:ext>
                </a:extLst>
              </a:tr>
              <a:tr h="237477"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u="none" strike="noStrike">
                          <a:effectLst/>
                        </a:rPr>
                        <a:t>11</a:t>
                      </a:r>
                      <a:endParaRPr lang="ru-RU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72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Сочи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866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412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454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0,475751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3505,347087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3551,623348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-46,2763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1412,31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1371,623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0,488322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0,625445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-1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3056640,00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0,00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412,00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454,00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3056640,00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0,00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0,06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0,06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15309735"/>
                  </a:ext>
                </a:extLst>
              </a:tr>
              <a:tr h="237477"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u="none" strike="noStrike">
                          <a:effectLst/>
                        </a:rPr>
                        <a:t>12</a:t>
                      </a:r>
                      <a:endParaRPr lang="ru-RU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73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Сочи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234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118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116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0,504274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3315,576271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3630,75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-315,174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1312,939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1536,163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1,680856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0,094137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-1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812405,00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0,00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118,00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116,00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812405,00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0,00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0,02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 dirty="0">
                          <a:effectLst/>
                        </a:rPr>
                        <a:t>0,02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02751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240358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ие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95_TF56160789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{033C4957-2F16-4D80-A20D-2CCE3CB4F239}tf56160789_win32</Template>
  <TotalTime>151</TotalTime>
  <Words>1054</Words>
  <Application>Microsoft Office PowerPoint</Application>
  <PresentationFormat>Широкоэкранный</PresentationFormat>
  <Paragraphs>329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Bahnschrift Light</vt:lpstr>
      <vt:lpstr>Bookman Old Style</vt:lpstr>
      <vt:lpstr>Calibri</vt:lpstr>
      <vt:lpstr>Franklin Gothic Book</vt:lpstr>
      <vt:lpstr>Пользовательские</vt:lpstr>
      <vt:lpstr>Текущая задача: проанализировать АБ-Тест, проведенный во всех городах. </vt:lpstr>
      <vt:lpstr>Описание задачи:</vt:lpstr>
      <vt:lpstr>Данные представлены в excel:</vt:lpstr>
      <vt:lpstr>Структура бизнеса </vt:lpstr>
      <vt:lpstr>Мы предполагаем, что замена смс уведомления(контрольная группа) на push уведомление( тестовая группа) увеличит средний чек.</vt:lpstr>
      <vt:lpstr>Для проверки нулевой гипотезы мы воспользовались статистическим критерием Стьюдента для сравнения средних платежей </vt:lpstr>
      <vt:lpstr> На гистограмме представлены результаты АВ теста</vt:lpstr>
      <vt:lpstr>Для каждой категории результатов АБ теста проводим дополнительные исследования в excel</vt:lpstr>
      <vt:lpstr>Для каждой категории результатов АБ теста проводим дополнительные исследования в excel</vt:lpstr>
      <vt:lpstr>Для точек, в которых результата анализа АБ теста мы не получили, рекомендуем провести новые замеры наблюдений в количестве представленном в таблице по точкам 202, 991,9121</vt:lpstr>
      <vt:lpstr>Более подробно ознакомиться с результатами АБ теста можно в прикрепленном файле а так же в jupyter notebook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Текущая задача: проанализировать АБ-Тест, проведенный во всех городах.</dc:title>
  <dc:creator>екатерина щербина</dc:creator>
  <cp:lastModifiedBy>екатерина щербина</cp:lastModifiedBy>
  <cp:revision>7</cp:revision>
  <dcterms:created xsi:type="dcterms:W3CDTF">2023-11-17T14:38:56Z</dcterms:created>
  <dcterms:modified xsi:type="dcterms:W3CDTF">2023-11-21T11:52:44Z</dcterms:modified>
</cp:coreProperties>
</file>