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3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1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Katy\Dropbox\&#1050;&#1091;&#1088;&#1089;&#1086;&#1074;&#1072;&#1103;%20&#1088;&#1072;&#1073;&#1086;&#1090;&#1072;\&#1063;&#1072;&#1089;&#1090;&#1100;%203\&#1063;&#1072;&#1089;&#1090;&#1100;%203%20&#1087;&#1086;&#1089;&#1083;&#1077;&#1076;&#1085;&#1103;&#1103;%20&#1074;&#1077;&#1088;&#1089;&#1080;&#1103;%2022..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Лист1!$M$5</c:f>
              <c:strCache>
                <c:ptCount val="1"/>
                <c:pt idx="0">
                  <c:v>id 411922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Лист1!$M$6:$M$11</c:f>
              <c:numCache>
                <c:formatCode>General</c:formatCode>
                <c:ptCount val="6"/>
                <c:pt idx="0">
                  <c:v>23</c:v>
                </c:pt>
                <c:pt idx="1">
                  <c:v>981</c:v>
                </c:pt>
                <c:pt idx="2">
                  <c:v>2154</c:v>
                </c:pt>
                <c:pt idx="3">
                  <c:v>2036</c:v>
                </c:pt>
                <c:pt idx="4">
                  <c:v>1851</c:v>
                </c:pt>
                <c:pt idx="5">
                  <c:v>1026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B0-4C51-B60E-CE9BDDED2206}"/>
            </c:ext>
          </c:extLst>
        </c:ser>
        <c:ser>
          <c:idx val="1"/>
          <c:order val="1"/>
          <c:tx>
            <c:strRef>
              <c:f>Лист1!$N$5</c:f>
              <c:strCache>
                <c:ptCount val="1"/>
                <c:pt idx="0">
                  <c:v>id 250679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Лист1!$N$6:$N$11</c:f>
              <c:numCache>
                <c:formatCode>General</c:formatCode>
                <c:ptCount val="6"/>
                <c:pt idx="0">
                  <c:v>7</c:v>
                </c:pt>
                <c:pt idx="1">
                  <c:v>498</c:v>
                </c:pt>
                <c:pt idx="2">
                  <c:v>1220</c:v>
                </c:pt>
                <c:pt idx="3">
                  <c:v>1253</c:v>
                </c:pt>
                <c:pt idx="4">
                  <c:v>1233</c:v>
                </c:pt>
                <c:pt idx="5">
                  <c:v>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B0-4C51-B60E-CE9BDDED2206}"/>
            </c:ext>
          </c:extLst>
        </c:ser>
        <c:ser>
          <c:idx val="2"/>
          <c:order val="2"/>
          <c:tx>
            <c:strRef>
              <c:f>Лист1!$O$5</c:f>
              <c:strCache>
                <c:ptCount val="1"/>
                <c:pt idx="0">
                  <c:v>id 158978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Лист1!$O$6:$O$11</c:f>
              <c:numCache>
                <c:formatCode>General</c:formatCode>
                <c:ptCount val="6"/>
                <c:pt idx="0">
                  <c:v>9</c:v>
                </c:pt>
                <c:pt idx="1">
                  <c:v>395</c:v>
                </c:pt>
                <c:pt idx="2">
                  <c:v>911</c:v>
                </c:pt>
                <c:pt idx="3">
                  <c:v>1136</c:v>
                </c:pt>
                <c:pt idx="4">
                  <c:v>983</c:v>
                </c:pt>
                <c:pt idx="5">
                  <c:v>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B0-4C51-B60E-CE9BDDED2206}"/>
            </c:ext>
          </c:extLst>
        </c:ser>
        <c:ser>
          <c:idx val="3"/>
          <c:order val="3"/>
          <c:tx>
            <c:strRef>
              <c:f>Лист1!$P$5</c:f>
              <c:strCache>
                <c:ptCount val="1"/>
                <c:pt idx="0">
                  <c:v>id 230507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Лист1!$P$6:$P$11</c:f>
              <c:numCache>
                <c:formatCode>General</c:formatCode>
                <c:ptCount val="6"/>
                <c:pt idx="0">
                  <c:v>6</c:v>
                </c:pt>
                <c:pt idx="1">
                  <c:v>340</c:v>
                </c:pt>
                <c:pt idx="2">
                  <c:v>875</c:v>
                </c:pt>
                <c:pt idx="3">
                  <c:v>960</c:v>
                </c:pt>
                <c:pt idx="4">
                  <c:v>938</c:v>
                </c:pt>
                <c:pt idx="5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B0-4C51-B60E-CE9BDDED2206}"/>
            </c:ext>
          </c:extLst>
        </c:ser>
        <c:ser>
          <c:idx val="4"/>
          <c:order val="4"/>
          <c:tx>
            <c:strRef>
              <c:f>Лист1!$Q$5</c:f>
              <c:strCache>
                <c:ptCount val="1"/>
                <c:pt idx="0">
                  <c:v>id 351192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Лист1!$Q$6:$Q$11</c:f>
              <c:numCache>
                <c:formatCode>General</c:formatCode>
                <c:ptCount val="6"/>
                <c:pt idx="0">
                  <c:v>5</c:v>
                </c:pt>
                <c:pt idx="1">
                  <c:v>283</c:v>
                </c:pt>
                <c:pt idx="2">
                  <c:v>786</c:v>
                </c:pt>
                <c:pt idx="3">
                  <c:v>857</c:v>
                </c:pt>
                <c:pt idx="4">
                  <c:v>900</c:v>
                </c:pt>
                <c:pt idx="5">
                  <c:v>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B0-4C51-B60E-CE9BDDED2206}"/>
            </c:ext>
          </c:extLst>
        </c:ser>
        <c:ser>
          <c:idx val="5"/>
          <c:order val="5"/>
          <c:tx>
            <c:strRef>
              <c:f>Лист1!$R$5</c:f>
              <c:strCache>
                <c:ptCount val="1"/>
                <c:pt idx="0">
                  <c:v>id 347008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Лист1!$R$6:$R$11</c:f>
              <c:numCache>
                <c:formatCode>General</c:formatCode>
                <c:ptCount val="6"/>
                <c:pt idx="1">
                  <c:v>214</c:v>
                </c:pt>
                <c:pt idx="2">
                  <c:v>531</c:v>
                </c:pt>
                <c:pt idx="3">
                  <c:v>624</c:v>
                </c:pt>
                <c:pt idx="4">
                  <c:v>635</c:v>
                </c:pt>
                <c:pt idx="5">
                  <c:v>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B0-4C51-B60E-CE9BDDED2206}"/>
            </c:ext>
          </c:extLst>
        </c:ser>
        <c:ser>
          <c:idx val="6"/>
          <c:order val="6"/>
          <c:tx>
            <c:strRef>
              <c:f>Лист1!$S$5</c:f>
              <c:strCache>
                <c:ptCount val="1"/>
                <c:pt idx="0">
                  <c:v>id 118549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Лист1!$S$6:$S$11</c:f>
              <c:numCache>
                <c:formatCode>General</c:formatCode>
                <c:ptCount val="6"/>
                <c:pt idx="0">
                  <c:v>3</c:v>
                </c:pt>
                <c:pt idx="1">
                  <c:v>180</c:v>
                </c:pt>
                <c:pt idx="2">
                  <c:v>503</c:v>
                </c:pt>
                <c:pt idx="3">
                  <c:v>540</c:v>
                </c:pt>
                <c:pt idx="4">
                  <c:v>589</c:v>
                </c:pt>
                <c:pt idx="5">
                  <c:v>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1B0-4C51-B60E-CE9BDDED2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555672"/>
        <c:axId val="728557832"/>
      </c:lineChart>
      <c:catAx>
        <c:axId val="72855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8557832"/>
        <c:crosses val="autoZero"/>
        <c:auto val="1"/>
        <c:lblAlgn val="ctr"/>
        <c:lblOffset val="100"/>
        <c:noMultiLvlLbl val="0"/>
      </c:catAx>
      <c:valAx>
        <c:axId val="72855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855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05.21-08.21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B2B9-40C6-9065-5805CA0C71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B2B9-40C6-9065-5805CA0C71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B2B9-40C6-9065-5805CA0C711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B2B9-40C6-9065-5805CA0C71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'Юнит-экономика'!$B$11:$B$14</c:f>
              <c:strCache>
                <c:ptCount val="4"/>
                <c:pt idx="0">
                  <c:v>CAC на юнит</c:v>
                </c:pt>
                <c:pt idx="1">
                  <c:v>Fixed Costs на юнит</c:v>
                </c:pt>
                <c:pt idx="3">
                  <c:v>Маржинальность</c:v>
                </c:pt>
              </c:strCache>
            </c:strRef>
          </c:cat>
          <c:val>
            <c:numRef>
              <c:f>'Юнит-экономика'!$C$11:$C$14</c:f>
              <c:numCache>
                <c:formatCode>0%</c:formatCode>
                <c:ptCount val="4"/>
                <c:pt idx="0">
                  <c:v>1.3784363833617232</c:v>
                </c:pt>
                <c:pt idx="1">
                  <c:v>0.55909013392518114</c:v>
                </c:pt>
                <c:pt idx="3">
                  <c:v>-0.93752651728690439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B9-40C6-9065-5805CA0C7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09.21-02.22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CC7-4752-AC66-D24555D4688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CC7-4752-AC66-D24555D4688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CC7-4752-AC66-D24555D4688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CCC7-4752-AC66-D24555D468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'Юнит-экономика'!$B$11:$B$14</c:f>
              <c:strCache>
                <c:ptCount val="4"/>
                <c:pt idx="0">
                  <c:v>CAC на юнит</c:v>
                </c:pt>
                <c:pt idx="1">
                  <c:v>Fixed Costs на юнит</c:v>
                </c:pt>
                <c:pt idx="3">
                  <c:v>Маржинальность</c:v>
                </c:pt>
              </c:strCache>
            </c:strRef>
          </c:cat>
          <c:val>
            <c:numRef>
              <c:f>'Юнит-экономика'!$E$11:$E$14</c:f>
              <c:numCache>
                <c:formatCode>0%</c:formatCode>
                <c:ptCount val="4"/>
                <c:pt idx="0">
                  <c:v>0.62581170553635046</c:v>
                </c:pt>
                <c:pt idx="1">
                  <c:v>0.12134354153434286</c:v>
                </c:pt>
                <c:pt idx="3">
                  <c:v>0.25284475292930664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C7-4752-AC66-D24555D46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B00-4BC8-97C6-E1276E63F4E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B00-4BC8-97C6-E1276E63F4E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B00-4BC8-97C6-E1276E63F4E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5B00-4BC8-97C6-E1276E63F4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'Юнит-экономика'!$B$11:$B$14</c:f>
              <c:strCache>
                <c:ptCount val="4"/>
                <c:pt idx="0">
                  <c:v>CAC на юнит</c:v>
                </c:pt>
                <c:pt idx="1">
                  <c:v>Fixed Costs на юнит</c:v>
                </c:pt>
                <c:pt idx="3">
                  <c:v>Маржинальность</c:v>
                </c:pt>
              </c:strCache>
            </c:strRef>
          </c:cat>
          <c:val>
            <c:numRef>
              <c:f>'Юнит-экономика'!$E$11:$E$14</c:f>
              <c:numCache>
                <c:formatCode>0%</c:formatCode>
                <c:ptCount val="4"/>
                <c:pt idx="0">
                  <c:v>0.62581170553635046</c:v>
                </c:pt>
                <c:pt idx="1">
                  <c:v>0.12134354153434286</c:v>
                </c:pt>
                <c:pt idx="3">
                  <c:v>0.25284475292930664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00-4BC8-97C6-E1276E63F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Количество подписок по месяцам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'Гп часть - 1'!$B$5:$B$10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'Гп часть - 1'!$C$5:$C$10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05-42B6-9E42-27A33619D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2246872"/>
        <c:axId val="922247592"/>
      </c:lineChart>
      <c:catAx>
        <c:axId val="92224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2247592"/>
        <c:crosses val="autoZero"/>
        <c:auto val="1"/>
        <c:lblAlgn val="ctr"/>
        <c:lblOffset val="100"/>
        <c:noMultiLvlLbl val="0"/>
      </c:catAx>
      <c:valAx>
        <c:axId val="92224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2246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Количество просмотров для пользователя каждый месяц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'Гп часть - 1'!$J$4:$J$9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'Гп часть - 1'!$K$4:$K$9</c:f>
              <c:numCache>
                <c:formatCode>General</c:formatCode>
                <c:ptCount val="6"/>
                <c:pt idx="0">
                  <c:v>164</c:v>
                </c:pt>
                <c:pt idx="1">
                  <c:v>4906</c:v>
                </c:pt>
                <c:pt idx="2">
                  <c:v>4322</c:v>
                </c:pt>
                <c:pt idx="3">
                  <c:v>3088</c:v>
                </c:pt>
                <c:pt idx="4">
                  <c:v>1756</c:v>
                </c:pt>
                <c:pt idx="5">
                  <c:v>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79-466B-9B07-F216AE852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2397648"/>
        <c:axId val="922397288"/>
      </c:lineChart>
      <c:catAx>
        <c:axId val="92239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2397288"/>
        <c:crosses val="autoZero"/>
        <c:auto val="1"/>
        <c:lblAlgn val="ctr"/>
        <c:lblOffset val="100"/>
        <c:noMultiLvlLbl val="0"/>
      </c:catAx>
      <c:valAx>
        <c:axId val="92239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239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Пользователи и интенсивность просмотров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Визуализация!$B$25</c:f>
              <c:strCache>
                <c:ptCount val="1"/>
                <c:pt idx="0">
                  <c:v>Пользователи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EE-4CB9-8747-39E4AA753AEE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EE-4CB9-8747-39E4AA753AEE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7EE-4CB9-8747-39E4AA753AE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7EE-4CB9-8747-39E4AA753AEE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D7EE-4CB9-8747-39E4AA753AEE}"/>
              </c:ext>
            </c:extLst>
          </c:dPt>
          <c:cat>
            <c:strRef>
              <c:f>Визуализация!$A$26:$A$31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Визуализация!$B$26:$B$31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EE-4CB9-8747-39E4AA753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928336"/>
        <c:axId val="1821913776"/>
      </c:barChart>
      <c:lineChart>
        <c:grouping val="standard"/>
        <c:varyColors val="0"/>
        <c:ser>
          <c:idx val="2"/>
          <c:order val="1"/>
          <c:tx>
            <c:strRef>
              <c:f>Визуализация!$D$25</c:f>
              <c:strCache>
                <c:ptCount val="1"/>
                <c:pt idx="0">
                  <c:v>Интенсивность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Визуализация!$A$26:$A$31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Визуализация!$D$26:$D$31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2.26332412159495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7EE-4CB9-8747-39E4AA753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1914608"/>
        <c:axId val="1821909616"/>
      </c:lineChart>
      <c:catAx>
        <c:axId val="18219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1913776"/>
        <c:crosses val="autoZero"/>
        <c:auto val="1"/>
        <c:lblAlgn val="ctr"/>
        <c:lblOffset val="100"/>
        <c:noMultiLvlLbl val="0"/>
      </c:catAx>
      <c:valAx>
        <c:axId val="182191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1928336"/>
        <c:crosses val="autoZero"/>
        <c:crossBetween val="between"/>
      </c:valAx>
      <c:valAx>
        <c:axId val="1821909616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21914608"/>
        <c:crosses val="max"/>
        <c:crossBetween val="between"/>
      </c:valAx>
      <c:catAx>
        <c:axId val="1821914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1909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Визуализация!$B$44</c:f>
              <c:strCache>
                <c:ptCount val="1"/>
                <c:pt idx="0">
                  <c:v>Retention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Визуализация!$A$45:$A$49</c:f>
              <c:numCache>
                <c:formatCode>mmm\-yy</c:formatCode>
                <c:ptCount val="5"/>
                <c:pt idx="0">
                  <c:v>44287</c:v>
                </c:pt>
                <c:pt idx="1">
                  <c:v>44317</c:v>
                </c:pt>
                <c:pt idx="2">
                  <c:v>44348</c:v>
                </c:pt>
                <c:pt idx="3">
                  <c:v>44378</c:v>
                </c:pt>
                <c:pt idx="4">
                  <c:v>44409</c:v>
                </c:pt>
              </c:numCache>
            </c:numRef>
          </c:cat>
          <c:val>
            <c:numRef>
              <c:f>Визуализация!$B$45:$B$49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A-478A-ADB5-190BB262B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37188656"/>
        <c:axId val="1937211120"/>
      </c:barChart>
      <c:dateAx>
        <c:axId val="193718865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37211120"/>
        <c:crosses val="autoZero"/>
        <c:auto val="1"/>
        <c:lblOffset val="100"/>
        <c:baseTimeUnit val="months"/>
      </c:dateAx>
      <c:valAx>
        <c:axId val="193721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3718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ТОП-10 фильмов по просмотрам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2968387363423445E-2"/>
          <c:y val="0.25833119345505934"/>
          <c:w val="0.92088087239431549"/>
          <c:h val="0.641730102609000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Визуализация!$B$7</c:f>
              <c:strCache>
                <c:ptCount val="1"/>
                <c:pt idx="0">
                  <c:v>views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Визуализация!$A$8:$A$17</c:f>
              <c:numCache>
                <c:formatCode>General</c:formatCod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Визуализация!$B$8:$B$17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E-4278-ADDD-85BEA09F18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7387648"/>
        <c:axId val="757388064"/>
      </c:barChart>
      <c:catAx>
        <c:axId val="7573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7388064"/>
        <c:crosses val="autoZero"/>
        <c:auto val="1"/>
        <c:lblAlgn val="ctr"/>
        <c:lblOffset val="100"/>
        <c:noMultiLvlLbl val="0"/>
      </c:catAx>
      <c:valAx>
        <c:axId val="75738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573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Просмотры популярных фильмов</a:t>
            </a:r>
          </a:p>
        </c:rich>
      </c:tx>
      <c:layout>
        <c:manualLayout>
          <c:xMode val="edge"/>
          <c:yMode val="edge"/>
          <c:x val="0.109458223972003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Лист1!$M$5</c:f>
              <c:strCache>
                <c:ptCount val="1"/>
                <c:pt idx="0">
                  <c:v>id 411922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Лист1!$M$6:$M$11</c:f>
              <c:numCache>
                <c:formatCode>General</c:formatCode>
                <c:ptCount val="6"/>
                <c:pt idx="0">
                  <c:v>23</c:v>
                </c:pt>
                <c:pt idx="1">
                  <c:v>981</c:v>
                </c:pt>
                <c:pt idx="2">
                  <c:v>2154</c:v>
                </c:pt>
                <c:pt idx="3">
                  <c:v>2036</c:v>
                </c:pt>
                <c:pt idx="4">
                  <c:v>1851</c:v>
                </c:pt>
                <c:pt idx="5">
                  <c:v>1026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42-4D05-9CF7-C178071A8C76}"/>
            </c:ext>
          </c:extLst>
        </c:ser>
        <c:ser>
          <c:idx val="1"/>
          <c:order val="1"/>
          <c:tx>
            <c:strRef>
              <c:f>Лист1!$N$5</c:f>
              <c:strCache>
                <c:ptCount val="1"/>
                <c:pt idx="0">
                  <c:v>id 250679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Лист1!$N$6:$N$11</c:f>
              <c:numCache>
                <c:formatCode>General</c:formatCode>
                <c:ptCount val="6"/>
                <c:pt idx="0">
                  <c:v>7</c:v>
                </c:pt>
                <c:pt idx="1">
                  <c:v>498</c:v>
                </c:pt>
                <c:pt idx="2">
                  <c:v>1220</c:v>
                </c:pt>
                <c:pt idx="3">
                  <c:v>1253</c:v>
                </c:pt>
                <c:pt idx="4">
                  <c:v>1233</c:v>
                </c:pt>
                <c:pt idx="5">
                  <c:v>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42-4D05-9CF7-C178071A8C76}"/>
            </c:ext>
          </c:extLst>
        </c:ser>
        <c:ser>
          <c:idx val="2"/>
          <c:order val="2"/>
          <c:tx>
            <c:strRef>
              <c:f>Лист1!$O$5</c:f>
              <c:strCache>
                <c:ptCount val="1"/>
                <c:pt idx="0">
                  <c:v>id 158978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Лист1!$O$6:$O$11</c:f>
              <c:numCache>
                <c:formatCode>General</c:formatCode>
                <c:ptCount val="6"/>
                <c:pt idx="0">
                  <c:v>9</c:v>
                </c:pt>
                <c:pt idx="1">
                  <c:v>395</c:v>
                </c:pt>
                <c:pt idx="2">
                  <c:v>911</c:v>
                </c:pt>
                <c:pt idx="3">
                  <c:v>1136</c:v>
                </c:pt>
                <c:pt idx="4">
                  <c:v>983</c:v>
                </c:pt>
                <c:pt idx="5">
                  <c:v>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42-4D05-9CF7-C178071A8C76}"/>
            </c:ext>
          </c:extLst>
        </c:ser>
        <c:ser>
          <c:idx val="3"/>
          <c:order val="3"/>
          <c:tx>
            <c:strRef>
              <c:f>Лист1!$P$5</c:f>
              <c:strCache>
                <c:ptCount val="1"/>
                <c:pt idx="0">
                  <c:v>id 230507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Лист1!$P$6:$P$11</c:f>
              <c:numCache>
                <c:formatCode>General</c:formatCode>
                <c:ptCount val="6"/>
                <c:pt idx="0">
                  <c:v>6</c:v>
                </c:pt>
                <c:pt idx="1">
                  <c:v>340</c:v>
                </c:pt>
                <c:pt idx="2">
                  <c:v>875</c:v>
                </c:pt>
                <c:pt idx="3">
                  <c:v>960</c:v>
                </c:pt>
                <c:pt idx="4">
                  <c:v>938</c:v>
                </c:pt>
                <c:pt idx="5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42-4D05-9CF7-C178071A8C76}"/>
            </c:ext>
          </c:extLst>
        </c:ser>
        <c:ser>
          <c:idx val="4"/>
          <c:order val="4"/>
          <c:tx>
            <c:strRef>
              <c:f>Лист1!$Q$5</c:f>
              <c:strCache>
                <c:ptCount val="1"/>
                <c:pt idx="0">
                  <c:v>id 351192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Лист1!$Q$6:$Q$11</c:f>
              <c:numCache>
                <c:formatCode>General</c:formatCode>
                <c:ptCount val="6"/>
                <c:pt idx="0">
                  <c:v>5</c:v>
                </c:pt>
                <c:pt idx="1">
                  <c:v>283</c:v>
                </c:pt>
                <c:pt idx="2">
                  <c:v>786</c:v>
                </c:pt>
                <c:pt idx="3">
                  <c:v>857</c:v>
                </c:pt>
                <c:pt idx="4">
                  <c:v>900</c:v>
                </c:pt>
                <c:pt idx="5">
                  <c:v>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42-4D05-9CF7-C178071A8C76}"/>
            </c:ext>
          </c:extLst>
        </c:ser>
        <c:ser>
          <c:idx val="5"/>
          <c:order val="5"/>
          <c:tx>
            <c:strRef>
              <c:f>Лист1!$R$5</c:f>
              <c:strCache>
                <c:ptCount val="1"/>
                <c:pt idx="0">
                  <c:v>id 347008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Лист1!$R$6:$R$11</c:f>
              <c:numCache>
                <c:formatCode>General</c:formatCode>
                <c:ptCount val="6"/>
                <c:pt idx="1">
                  <c:v>214</c:v>
                </c:pt>
                <c:pt idx="2">
                  <c:v>531</c:v>
                </c:pt>
                <c:pt idx="3">
                  <c:v>624</c:v>
                </c:pt>
                <c:pt idx="4">
                  <c:v>635</c:v>
                </c:pt>
                <c:pt idx="5">
                  <c:v>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42-4D05-9CF7-C178071A8C76}"/>
            </c:ext>
          </c:extLst>
        </c:ser>
        <c:ser>
          <c:idx val="6"/>
          <c:order val="6"/>
          <c:tx>
            <c:strRef>
              <c:f>Лист1!$S$5</c:f>
              <c:strCache>
                <c:ptCount val="1"/>
                <c:pt idx="0">
                  <c:v>id 118549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Лист1!$L$6:$L$11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Лист1!$S$6:$S$11</c:f>
              <c:numCache>
                <c:formatCode>General</c:formatCode>
                <c:ptCount val="6"/>
                <c:pt idx="0">
                  <c:v>3</c:v>
                </c:pt>
                <c:pt idx="1">
                  <c:v>180</c:v>
                </c:pt>
                <c:pt idx="2">
                  <c:v>503</c:v>
                </c:pt>
                <c:pt idx="3">
                  <c:v>540</c:v>
                </c:pt>
                <c:pt idx="4">
                  <c:v>589</c:v>
                </c:pt>
                <c:pt idx="5">
                  <c:v>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42-4D05-9CF7-C178071A8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555672"/>
        <c:axId val="728557832"/>
      </c:lineChart>
      <c:catAx>
        <c:axId val="72855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8557832"/>
        <c:crosses val="autoZero"/>
        <c:auto val="1"/>
        <c:lblAlgn val="ctr"/>
        <c:lblOffset val="100"/>
        <c:noMultiLvlLbl val="0"/>
      </c:catAx>
      <c:valAx>
        <c:axId val="72855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855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/>
              <a:t>Просмотры по</a:t>
            </a:r>
            <a:r>
              <a:rPr lang="ru-RU" baseline="0" dirty="0"/>
              <a:t> дням недели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2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EE3-464E-8A31-0DA9E02B195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EE3-464E-8A31-0DA9E02B195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EE3-464E-8A31-0DA9E02B195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EE3-464E-8A31-0DA9E02B195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DEE3-464E-8A31-0DA9E02B195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DEE3-464E-8A31-0DA9E02B195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DEE3-464E-8A31-0DA9E02B1959}"/>
              </c:ext>
            </c:extLst>
          </c:dPt>
          <c:dLbls>
            <c:dLbl>
              <c:idx val="0"/>
              <c:layout>
                <c:manualLayout>
                  <c:x val="5.9484470691163603E-2"/>
                  <c:y val="5.92290026246719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E3-464E-8A31-0DA9E02B1959}"/>
                </c:ext>
              </c:extLst>
            </c:dLbl>
            <c:dLbl>
              <c:idx val="1"/>
              <c:layout>
                <c:manualLayout>
                  <c:x val="-4.8501312335958002E-2"/>
                  <c:y val="3.38301983085446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E3-464E-8A31-0DA9E02B1959}"/>
                </c:ext>
              </c:extLst>
            </c:dLbl>
            <c:dLbl>
              <c:idx val="2"/>
              <c:layout>
                <c:manualLayout>
                  <c:x val="-4.7942257217847874E-2"/>
                  <c:y val="-4.70505249343832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E3-464E-8A31-0DA9E02B1959}"/>
                </c:ext>
              </c:extLst>
            </c:dLbl>
            <c:dLbl>
              <c:idx val="3"/>
              <c:layout>
                <c:manualLayout>
                  <c:x val="-6.1359798775153108E-2"/>
                  <c:y val="-5.49263633712452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E3-464E-8A31-0DA9E02B1959}"/>
                </c:ext>
              </c:extLst>
            </c:dLbl>
            <c:dLbl>
              <c:idx val="4"/>
              <c:layout>
                <c:manualLayout>
                  <c:x val="-4.025940507436572E-2"/>
                  <c:y val="-4.07925051035287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E3-464E-8A31-0DA9E02B1959}"/>
                </c:ext>
              </c:extLst>
            </c:dLbl>
            <c:dLbl>
              <c:idx val="5"/>
              <c:layout>
                <c:manualLayout>
                  <c:x val="1.1454505686788962E-3"/>
                  <c:y val="-0.1036297025371828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EE3-464E-8A31-0DA9E02B1959}"/>
                </c:ext>
              </c:extLst>
            </c:dLbl>
            <c:dLbl>
              <c:idx val="6"/>
              <c:layout>
                <c:manualLayout>
                  <c:x val="-5.4361329833770775E-3"/>
                  <c:y val="3.912948381452276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EE3-464E-8A31-0DA9E02B19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Просмотры!$T$53:$Z$53</c:f>
              <c:strCache>
                <c:ptCount val="7"/>
                <c:pt idx="0">
                  <c:v>пн</c:v>
                </c:pt>
                <c:pt idx="1">
                  <c:v>вт</c:v>
                </c:pt>
                <c:pt idx="2">
                  <c:v>ср</c:v>
                </c:pt>
                <c:pt idx="3">
                  <c:v>чт</c:v>
                </c:pt>
                <c:pt idx="4">
                  <c:v>пт</c:v>
                </c:pt>
                <c:pt idx="5">
                  <c:v>сб</c:v>
                </c:pt>
                <c:pt idx="6">
                  <c:v>вс</c:v>
                </c:pt>
              </c:strCache>
            </c:strRef>
          </c:cat>
          <c:val>
            <c:numRef>
              <c:f>Просмотры!$T$60:$Z$60</c:f>
              <c:numCache>
                <c:formatCode>General</c:formatCode>
                <c:ptCount val="7"/>
                <c:pt idx="0">
                  <c:v>24468</c:v>
                </c:pt>
                <c:pt idx="1">
                  <c:v>16101</c:v>
                </c:pt>
                <c:pt idx="2">
                  <c:v>15939</c:v>
                </c:pt>
                <c:pt idx="3">
                  <c:v>16881</c:v>
                </c:pt>
                <c:pt idx="4">
                  <c:v>16417</c:v>
                </c:pt>
                <c:pt idx="5">
                  <c:v>23250</c:v>
                </c:pt>
                <c:pt idx="6">
                  <c:v>27512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EE3-464E-8A31-0DA9E02B1959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Лист1!$B$4:$D$4</cx:f>
        <cx:lvl ptCount="3">
          <cx:pt idx="0">Заходы</cx:pt>
          <cx:pt idx="1">первая оплата</cx:pt>
          <cx:pt idx="2">привлечение с переходом в постоянные</cx:pt>
        </cx:lvl>
      </cx:strDim>
      <cx:numDim type="val">
        <cx:f dir="row">Лист1!$B$6:$D$6</cx:f>
        <cx:lvl ptCount="3" formatCode="0">
          <cx:pt idx="0">5289</cx:pt>
          <cx:pt idx="1">5122</cx:pt>
          <cx:pt idx="2">4427.1691890653128</cx:pt>
        </cx:lvl>
      </cx:numDim>
    </cx:data>
  </cx:chartData>
  <cx:chart>
    <cx:title pos="t" align="ctr" overlay="0">
      <cx:tx>
        <cx:txData>
          <cx:v>Воронка продаж апреля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rgbClr val="FFFF00"/>
              </a:solidFill>
            </a:defRPr>
          </a:pPr>
          <a:r>
            <a:rPr lang="ru-RU" sz="1400" b="0" i="0" u="none" strike="noStrike" baseline="0">
              <a:solidFill>
                <a:srgbClr val="FFFF00"/>
              </a:solidFill>
              <a:latin typeface="Calibri" panose="020F0502020204030204"/>
            </a:rPr>
            <a:t>Воронка продаж апреля</a:t>
          </a:r>
        </a:p>
      </cx:txPr>
    </cx:title>
    <cx:plotArea>
      <cx:plotAreaRegion>
        <cx:series layoutId="funnel" uniqueId="{5DA9AC45-9FA0-463E-BFBB-166468FC4470}">
          <cx:spPr>
            <a:solidFill>
              <a:srgbClr val="FFFF00"/>
            </a:solidFill>
          </cx:spPr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Лист1!$B$4:$D$4</cx:f>
        <cx:lvl ptCount="3">
          <cx:pt idx="0">Заходы</cx:pt>
          <cx:pt idx="1">первая оплата</cx:pt>
          <cx:pt idx="2">привлечение с переходом в постоянные</cx:pt>
        </cx:lvl>
      </cx:strDim>
      <cx:numDim type="val">
        <cx:f dir="row">Лист1!$B$8:$D$8</cx:f>
        <cx:lvl ptCount="3" formatCode="0">
          <cx:pt idx="0">10322.717485852865</cx:pt>
          <cx:pt idx="1">3255</cx:pt>
          <cx:pt idx="2">1014.7765659755605</cx:pt>
        </cx:lvl>
      </cx:numDim>
    </cx:data>
  </cx:chartData>
  <cx:chart>
    <cx:title pos="t" align="ctr" overlay="0">
      <cx:tx>
        <cx:txData>
          <cx:v>Воронка продаж июнь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rgbClr val="FF0000"/>
              </a:solidFill>
            </a:defRPr>
          </a:pPr>
          <a:r>
            <a:rPr lang="ru-RU" sz="1600" b="1" i="0" u="none" strike="noStrike" spc="100" baseline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Воронка продаж июнь</a:t>
          </a:r>
        </a:p>
      </cx:txPr>
    </cx:title>
    <cx:plotArea>
      <cx:plotAreaRegion>
        <cx:series layoutId="funnel" uniqueId="{590ECB27-3190-4CFF-B5FB-00CE33724FBE}">
          <cx:spPr>
            <a:solidFill>
              <a:srgbClr val="FF0000"/>
            </a:solidFill>
          </cx:spPr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Лист1!$B$4:$D$4</cx:f>
        <cx:lvl ptCount="3">
          <cx:pt idx="0">Заходы</cx:pt>
          <cx:pt idx="1">первая оплата</cx:pt>
          <cx:pt idx="2">привлечение с переходом в постоянные</cx:pt>
        </cx:lvl>
      </cx:strDim>
      <cx:numDim type="val">
        <cx:f dir="row">Лист1!$B$9:$D$9</cx:f>
        <cx:lvl ptCount="3" formatCode="0">
          <cx:pt idx="0">9998.4940518284257</cx:pt>
          <cx:pt idx="1">1916</cx:pt>
          <cx:pt idx="2">-428.29844296368083</cx:pt>
        </cx:lvl>
      </cx:numDim>
    </cx:data>
  </cx:chartData>
  <cx:chart>
    <cx:title pos="t" align="ctr" overlay="0">
      <cx:tx>
        <cx:txData>
          <cx:v>Воронка продаж июль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ru-RU" sz="1600" b="1" i="0" u="none" strike="noStrike" spc="100" baseline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Воронка продаж июль</a:t>
          </a:r>
        </a:p>
      </cx:txPr>
    </cx:title>
    <cx:plotArea>
      <cx:plotAreaRegion>
        <cx:series layoutId="funnel" uniqueId="{B42429BB-CA7E-40A4-AEAC-68BD6E6551B0}"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0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9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74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0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0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00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1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50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43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0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9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9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7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82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50FE79-B98F-4CA2-9FFE-03C68A36D930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2BAC-F8CB-43FF-9C6F-103C8D023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62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3.xml"/><Relationship Id="rId5" Type="http://schemas.openxmlformats.org/officeDocument/2006/relationships/image" Target="../media/image8.png"/><Relationship Id="rId4" Type="http://schemas.microsoft.com/office/2014/relationships/chartEx" Target="../charts/chartEx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3F591-F656-49CD-48B0-1A2612C7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6255" y="355136"/>
            <a:ext cx="9144000" cy="3416320"/>
          </a:xfr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Задача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4EA82C-F852-F1C0-0AFB-ABEA5E9BD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334" y="2063296"/>
            <a:ext cx="6690610" cy="3898095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Задачей нашей команды является</a:t>
            </a:r>
            <a:r>
              <a:rPr lang="en-US" dirty="0">
                <a:solidFill>
                  <a:srgbClr val="242D34"/>
                </a:solidFill>
                <a:latin typeface="var(--sky-ui-kit-font-family)"/>
              </a:rPr>
              <a:t>:</a:t>
            </a:r>
          </a:p>
          <a:p>
            <a:pPr algn="l"/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Анализ действующей Бизнес-модели работы кинотеатра. </a:t>
            </a:r>
          </a:p>
          <a:p>
            <a:pPr algn="l"/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Визуализация кто, где и в каком объеме смотрит фильмы на нашей платформе.</a:t>
            </a:r>
          </a:p>
          <a:p>
            <a:pPr algn="l"/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Презентация новой бизнес-модели работы кинотеатра. А еще мы хотим выйти на 25-процентную маржинальность.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4014FB8-07C9-1A98-B02D-BABF7783C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121649"/>
              </p:ext>
            </p:extLst>
          </p:nvPr>
        </p:nvGraphicFramePr>
        <p:xfrm>
          <a:off x="401900" y="355136"/>
          <a:ext cx="5124473" cy="312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F57B1540-B0E2-B282-C328-6996212C0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358220"/>
              </p:ext>
            </p:extLst>
          </p:nvPr>
        </p:nvGraphicFramePr>
        <p:xfrm>
          <a:off x="254833" y="3771456"/>
          <a:ext cx="5271540" cy="2731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681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519C9-3BC6-AC60-C480-A5C6793EA44B}"/>
              </a:ext>
            </a:extLst>
          </p:cNvPr>
          <p:cNvSpPr txBox="1">
            <a:spLocks/>
          </p:cNvSpPr>
          <p:nvPr/>
        </p:nvSpPr>
        <p:spPr>
          <a:xfrm>
            <a:off x="236095" y="0"/>
            <a:ext cx="11719810" cy="20313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Калькулятор юнит экономики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3EE139-250C-DC23-D2B9-4E449A18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5" y="1015662"/>
            <a:ext cx="6482684" cy="3166594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9A1946B-43CB-E54D-EEAE-15679F573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521809"/>
              </p:ext>
            </p:extLst>
          </p:nvPr>
        </p:nvGraphicFramePr>
        <p:xfrm>
          <a:off x="6925456" y="1107288"/>
          <a:ext cx="4856814" cy="4753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0B97D9C-CE05-59C8-FBD6-5FCD9E48C705}"/>
              </a:ext>
            </a:extLst>
          </p:cNvPr>
          <p:cNvSpPr txBox="1">
            <a:spLocks/>
          </p:cNvSpPr>
          <p:nvPr/>
        </p:nvSpPr>
        <p:spPr>
          <a:xfrm>
            <a:off x="634155" y="4531971"/>
            <a:ext cx="5721675" cy="33395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Нами разработан калькулятор бизнес-экономике, представлен в отдельном файле </a:t>
            </a:r>
            <a:r>
              <a:rPr lang="en-US" dirty="0">
                <a:solidFill>
                  <a:srgbClr val="242D34"/>
                </a:solidFill>
                <a:latin typeface="var(--sky-ui-kit-font-family)"/>
              </a:rPr>
              <a:t>excel</a:t>
            </a: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 в приложении.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Данная диаграмма демонстрирует проблемы в нашем бизнес</a:t>
            </a: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66059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8842D-99D7-3EE9-BCAE-655FD010995F}"/>
              </a:ext>
            </a:extLst>
          </p:cNvPr>
          <p:cNvSpPr txBox="1">
            <a:spLocks/>
          </p:cNvSpPr>
          <p:nvPr/>
        </p:nvSpPr>
        <p:spPr>
          <a:xfrm>
            <a:off x="472190" y="254832"/>
            <a:ext cx="11719810" cy="267765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Нашей командой предлагается следующий план развития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3C7D2B-38CB-4DE6-6B42-2BB69B1C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1593660"/>
            <a:ext cx="6482684" cy="3166594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B0D6F48-05B7-4C95-1C81-899D2F6CA48F}"/>
              </a:ext>
            </a:extLst>
          </p:cNvPr>
          <p:cNvSpPr txBox="1">
            <a:spLocks/>
          </p:cNvSpPr>
          <p:nvPr/>
        </p:nvSpPr>
        <p:spPr>
          <a:xfrm>
            <a:off x="7169867" y="1924792"/>
            <a:ext cx="4402540" cy="39663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В результате добавления на платформу новых актуальных на сентябрь популярных фильмов увеличить </a:t>
            </a:r>
            <a:r>
              <a:rPr lang="en-US" dirty="0">
                <a:solidFill>
                  <a:srgbClr val="242D34"/>
                </a:solidFill>
                <a:latin typeface="var(--sky-ui-kit-font-family)"/>
              </a:rPr>
              <a:t>retention </a:t>
            </a: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на 7%, целевой таргетированной рекламе на часовые полюса </a:t>
            </a:r>
            <a:r>
              <a:rPr lang="en-US" dirty="0">
                <a:solidFill>
                  <a:srgbClr val="242D34"/>
                </a:solidFill>
                <a:latin typeface="var(--sky-ui-kit-font-family)"/>
              </a:rPr>
              <a:t>UTC + 0, UTC +1, UTC +2, UTC +3,</a:t>
            </a: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 целевое время с 16 до 21, приоритетность рекламы с субботы по понедельник – предлагается снизить САС на 22%, объем скидок на 15% и увеличить цену на 20%.  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Так же поставить задачу на привлечение 3000 новых пользователей ежемесячно</a:t>
            </a: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07469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D8166-7425-6B27-5469-1420F929DC19}"/>
              </a:ext>
            </a:extLst>
          </p:cNvPr>
          <p:cNvSpPr txBox="1">
            <a:spLocks/>
          </p:cNvSpPr>
          <p:nvPr/>
        </p:nvSpPr>
        <p:spPr>
          <a:xfrm>
            <a:off x="472190" y="254832"/>
            <a:ext cx="11719810" cy="33239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При таком развитии мы выходим на 25% Маржи по результатам следующего полугодия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F57B1540-B0E2-B282-C328-6996212C0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081945"/>
              </p:ext>
            </p:extLst>
          </p:nvPr>
        </p:nvGraphicFramePr>
        <p:xfrm>
          <a:off x="7012395" y="2513489"/>
          <a:ext cx="5179605" cy="309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56F27C6-6A58-9FEB-7BE8-72D361AB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79812"/>
              </p:ext>
            </p:extLst>
          </p:nvPr>
        </p:nvGraphicFramePr>
        <p:xfrm>
          <a:off x="0" y="1819275"/>
          <a:ext cx="7012395" cy="4161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616">
                  <a:extLst>
                    <a:ext uri="{9D8B030D-6E8A-4147-A177-3AD203B41FA5}">
                      <a16:colId xmlns:a16="http://schemas.microsoft.com/office/drawing/2014/main" val="1316306385"/>
                    </a:ext>
                  </a:extLst>
                </a:gridCol>
                <a:gridCol w="764499">
                  <a:extLst>
                    <a:ext uri="{9D8B030D-6E8A-4147-A177-3AD203B41FA5}">
                      <a16:colId xmlns:a16="http://schemas.microsoft.com/office/drawing/2014/main" val="4265747324"/>
                    </a:ext>
                  </a:extLst>
                </a:gridCol>
                <a:gridCol w="704537">
                  <a:extLst>
                    <a:ext uri="{9D8B030D-6E8A-4147-A177-3AD203B41FA5}">
                      <a16:colId xmlns:a16="http://schemas.microsoft.com/office/drawing/2014/main" val="439046626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1212713575"/>
                    </a:ext>
                  </a:extLst>
                </a:gridCol>
                <a:gridCol w="1439056">
                  <a:extLst>
                    <a:ext uri="{9D8B030D-6E8A-4147-A177-3AD203B41FA5}">
                      <a16:colId xmlns:a16="http://schemas.microsoft.com/office/drawing/2014/main" val="4108881740"/>
                    </a:ext>
                  </a:extLst>
                </a:gridCol>
                <a:gridCol w="1484026">
                  <a:extLst>
                    <a:ext uri="{9D8B030D-6E8A-4147-A177-3AD203B41FA5}">
                      <a16:colId xmlns:a16="http://schemas.microsoft.com/office/drawing/2014/main" val="4126485869"/>
                    </a:ext>
                  </a:extLst>
                </a:gridCol>
                <a:gridCol w="1496015">
                  <a:extLst>
                    <a:ext uri="{9D8B030D-6E8A-4147-A177-3AD203B41FA5}">
                      <a16:colId xmlns:a16="http://schemas.microsoft.com/office/drawing/2014/main" val="3157773917"/>
                    </a:ext>
                  </a:extLst>
                </a:gridCol>
              </a:tblGrid>
              <a:tr h="151404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Юзнров за месяц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Количество повторных оплат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Новые юзеры на портале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Расходы на маркетинг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Выручка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Постоянные расходы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407026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сен.21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12314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9314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5 275 582,22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4 761 851,95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1 300 000,00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7263722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окт.21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17279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14279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5 275 582,22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6 681 849,24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1 300 000,00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1666653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ноя.21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23036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5 275 582,22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8 908 235,66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1 300 000,00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560549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дек.21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29712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26712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5 275 582,22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11 489 904,15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1 300 000,00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856153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янв.22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37454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34454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5 275 582,22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14 483 549,87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1 300 000,00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84713"/>
                  </a:ext>
                </a:extLst>
              </a:tr>
              <a:tr h="44129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фев.22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46431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43431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5 275 582,22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17 954 915,29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           1 300 000,00 ₽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55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8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A6E5A-531D-EFAB-D7BB-6A22746373F3}"/>
              </a:ext>
            </a:extLst>
          </p:cNvPr>
          <p:cNvSpPr txBox="1">
            <a:spLocks/>
          </p:cNvSpPr>
          <p:nvPr/>
        </p:nvSpPr>
        <p:spPr>
          <a:xfrm>
            <a:off x="325873" y="235866"/>
            <a:ext cx="9144000" cy="267765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Количество пользователей и интенсивность просмотров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A87061B-AF3F-2DD4-B24B-EDE0AEDB7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233671"/>
              </p:ext>
            </p:extLst>
          </p:nvPr>
        </p:nvGraphicFramePr>
        <p:xfrm>
          <a:off x="325873" y="2057399"/>
          <a:ext cx="6419484" cy="395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7C1D6FC-4297-F7D2-4F9A-DFCA8584B831}"/>
              </a:ext>
            </a:extLst>
          </p:cNvPr>
          <p:cNvSpPr txBox="1">
            <a:spLocks/>
          </p:cNvSpPr>
          <p:nvPr/>
        </p:nvSpPr>
        <p:spPr>
          <a:xfrm>
            <a:off x="7113159" y="2057399"/>
            <a:ext cx="4752968" cy="33395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Пик подписок приходится на апрель, далее стремительно идет на спад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Так же видно, что начиная с апреля ухудшается и количество просмотров для пользователя каждый месяц</a:t>
            </a: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E3FABCD-6739-2634-C763-A498C1AD7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848092"/>
              </p:ext>
            </p:extLst>
          </p:nvPr>
        </p:nvGraphicFramePr>
        <p:xfrm>
          <a:off x="7203643" y="39444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09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34195-0137-CD82-4CF2-B28EAB4EA3E9}"/>
              </a:ext>
            </a:extLst>
          </p:cNvPr>
          <p:cNvSpPr txBox="1">
            <a:spLocks/>
          </p:cNvSpPr>
          <p:nvPr/>
        </p:nvSpPr>
        <p:spPr>
          <a:xfrm>
            <a:off x="405386" y="-135574"/>
            <a:ext cx="9144000" cy="267765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Ниже представлены сравнительные воронки продаж 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" name="Диаграмма 2">
                <a:extLst>
                  <a:ext uri="{FF2B5EF4-FFF2-40B4-BE49-F238E27FC236}">
                    <a16:creationId xmlns:a16="http://schemas.microsoft.com/office/drawing/2014/main" id="{6A9D512E-73FC-B498-346B-2395ABC54B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8488388"/>
                  </p:ext>
                </p:extLst>
              </p:nvPr>
            </p:nvGraphicFramePr>
            <p:xfrm>
              <a:off x="271669" y="1388165"/>
              <a:ext cx="7401340" cy="17738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Диаграмма 2">
                <a:extLst>
                  <a:ext uri="{FF2B5EF4-FFF2-40B4-BE49-F238E27FC236}">
                    <a16:creationId xmlns:a16="http://schemas.microsoft.com/office/drawing/2014/main" id="{6A9D512E-73FC-B498-346B-2395ABC54B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669" y="1388165"/>
                <a:ext cx="7401340" cy="1773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" name="Диаграмма 3">
                <a:extLst>
                  <a:ext uri="{FF2B5EF4-FFF2-40B4-BE49-F238E27FC236}">
                    <a16:creationId xmlns:a16="http://schemas.microsoft.com/office/drawing/2014/main" id="{A36E7FC6-E300-2E66-280F-EA99B333DBE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15363"/>
                  </p:ext>
                </p:extLst>
              </p:nvPr>
            </p:nvGraphicFramePr>
            <p:xfrm>
              <a:off x="271669" y="3162000"/>
              <a:ext cx="7401340" cy="20408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Диаграмма 3">
                <a:extLst>
                  <a:ext uri="{FF2B5EF4-FFF2-40B4-BE49-F238E27FC236}">
                    <a16:creationId xmlns:a16="http://schemas.microsoft.com/office/drawing/2014/main" id="{A36E7FC6-E300-2E66-280F-EA99B333DB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669" y="3162000"/>
                <a:ext cx="7401340" cy="2040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Диаграмма 4">
                <a:extLst>
                  <a:ext uri="{FF2B5EF4-FFF2-40B4-BE49-F238E27FC236}">
                    <a16:creationId xmlns:a16="http://schemas.microsoft.com/office/drawing/2014/main" id="{7519BEA8-CF56-1DBE-FE42-E773360EEE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61300789"/>
                  </p:ext>
                </p:extLst>
              </p:nvPr>
            </p:nvGraphicFramePr>
            <p:xfrm>
              <a:off x="271669" y="5202836"/>
              <a:ext cx="7401340" cy="15425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5" name="Диаграмма 4">
                <a:extLst>
                  <a:ext uri="{FF2B5EF4-FFF2-40B4-BE49-F238E27FC236}">
                    <a16:creationId xmlns:a16="http://schemas.microsoft.com/office/drawing/2014/main" id="{7519BEA8-CF56-1DBE-FE42-E773360EEE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669" y="5202836"/>
                <a:ext cx="7401340" cy="154252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2578939-44D4-5D54-E527-46ABF75AF80F}"/>
              </a:ext>
            </a:extLst>
          </p:cNvPr>
          <p:cNvSpPr txBox="1">
            <a:spLocks/>
          </p:cNvSpPr>
          <p:nvPr/>
        </p:nvSpPr>
        <p:spPr>
          <a:xfrm>
            <a:off x="8046243" y="1759226"/>
            <a:ext cx="3740371" cy="33395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На данных воронках продаж продемонстрирован эталонный апрель, на котором видно бурный рост подписчиков перешедших в наши постоянные клиенты и дальнейшее падение, июль демонстрирует отток подписчиков с платформы</a:t>
            </a: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62200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9DF10-CCBE-D6E6-2A9C-3722568C6FEF}"/>
              </a:ext>
            </a:extLst>
          </p:cNvPr>
          <p:cNvSpPr txBox="1">
            <a:spLocks/>
          </p:cNvSpPr>
          <p:nvPr/>
        </p:nvSpPr>
        <p:spPr>
          <a:xfrm>
            <a:off x="405386" y="-135574"/>
            <a:ext cx="9144000" cy="267765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Интенсивность просмотров пользователями и топ фильмов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F1D8235D-9378-409D-A3E4-851A78837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634526"/>
              </p:ext>
            </p:extLst>
          </p:nvPr>
        </p:nvGraphicFramePr>
        <p:xfrm>
          <a:off x="405386" y="1542946"/>
          <a:ext cx="7494430" cy="218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A9C7477-0250-B6D9-57D4-AF5F34D8FD70}"/>
              </a:ext>
            </a:extLst>
          </p:cNvPr>
          <p:cNvSpPr txBox="1">
            <a:spLocks/>
          </p:cNvSpPr>
          <p:nvPr/>
        </p:nvSpPr>
        <p:spPr>
          <a:xfrm>
            <a:off x="8414697" y="2273680"/>
            <a:ext cx="3740371" cy="33395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Падение пользовательской активности начинается с июля.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Данные подтверждаются графиком </a:t>
            </a:r>
            <a:r>
              <a:rPr lang="en-US" dirty="0">
                <a:solidFill>
                  <a:srgbClr val="242D34"/>
                </a:solidFill>
                <a:latin typeface="var(--sky-ui-kit-font-family)"/>
              </a:rPr>
              <a:t>retention</a:t>
            </a: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Однако интенсивность просмотров растет. Может означать что существующие старые пользователи стали активнее пользоваться кинотеатром</a:t>
            </a: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A987137E-A7E6-45DC-9C7A-8EEFE72BF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935678"/>
              </p:ext>
            </p:extLst>
          </p:nvPr>
        </p:nvGraphicFramePr>
        <p:xfrm>
          <a:off x="574544" y="3943454"/>
          <a:ext cx="69056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901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978E9133-8B2B-44C2-93D8-ECD95D6C3C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67106"/>
              </p:ext>
            </p:extLst>
          </p:nvPr>
        </p:nvGraphicFramePr>
        <p:xfrm>
          <a:off x="110579" y="596766"/>
          <a:ext cx="5703106" cy="294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91FF426-5518-6DF4-1C1B-849066190840}"/>
              </a:ext>
            </a:extLst>
          </p:cNvPr>
          <p:cNvSpPr txBox="1">
            <a:spLocks/>
          </p:cNvSpPr>
          <p:nvPr/>
        </p:nvSpPr>
        <p:spPr>
          <a:xfrm>
            <a:off x="0" y="-134083"/>
            <a:ext cx="9144000" cy="20313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Рассмотрим фильмы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E6FE7061-0C4E-49D8-FE74-B935699A1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501405"/>
              </p:ext>
            </p:extLst>
          </p:nvPr>
        </p:nvGraphicFramePr>
        <p:xfrm>
          <a:off x="6581763" y="596766"/>
          <a:ext cx="5124473" cy="312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EEF4883-9158-BF6F-872E-CC335B3DCEE9}"/>
              </a:ext>
            </a:extLst>
          </p:cNvPr>
          <p:cNvSpPr txBox="1">
            <a:spLocks/>
          </p:cNvSpPr>
          <p:nvPr/>
        </p:nvSpPr>
        <p:spPr>
          <a:xfrm>
            <a:off x="6611092" y="3722635"/>
            <a:ext cx="5336495" cy="3898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Из данных графиков видно, что фильмы привлёкшие внимание и пользующиеся повышенным спросом у пользователей теряют актуальность</a:t>
            </a:r>
            <a:r>
              <a:rPr lang="en-US" dirty="0">
                <a:solidFill>
                  <a:srgbClr val="242D34"/>
                </a:solidFill>
                <a:latin typeface="var(--sky-ui-kit-font-family)"/>
              </a:rPr>
              <a:t>:</a:t>
            </a:r>
            <a:endParaRPr lang="ru-RU" dirty="0">
              <a:solidFill>
                <a:srgbClr val="242D34"/>
              </a:solidFill>
              <a:latin typeface="var(--sky-ui-kit-font-family)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При этом из таблицы популярных фильмов видно, что на смену им не пришли новые популярные фильмы, то есть в августу нет достойных конкурентов фильмам имевшим популярность в апреле и мае</a:t>
            </a: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EC63008-98A2-B92B-C2A1-9825C4D4D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74017"/>
              </p:ext>
            </p:extLst>
          </p:nvPr>
        </p:nvGraphicFramePr>
        <p:xfrm>
          <a:off x="201599" y="3551827"/>
          <a:ext cx="5336492" cy="3233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356">
                  <a:extLst>
                    <a:ext uri="{9D8B030D-6E8A-4147-A177-3AD203B41FA5}">
                      <a16:colId xmlns:a16="http://schemas.microsoft.com/office/drawing/2014/main" val="197202849"/>
                    </a:ext>
                  </a:extLst>
                </a:gridCol>
                <a:gridCol w="762356">
                  <a:extLst>
                    <a:ext uri="{9D8B030D-6E8A-4147-A177-3AD203B41FA5}">
                      <a16:colId xmlns:a16="http://schemas.microsoft.com/office/drawing/2014/main" val="2097015774"/>
                    </a:ext>
                  </a:extLst>
                </a:gridCol>
                <a:gridCol w="762356">
                  <a:extLst>
                    <a:ext uri="{9D8B030D-6E8A-4147-A177-3AD203B41FA5}">
                      <a16:colId xmlns:a16="http://schemas.microsoft.com/office/drawing/2014/main" val="607837739"/>
                    </a:ext>
                  </a:extLst>
                </a:gridCol>
                <a:gridCol w="762356">
                  <a:extLst>
                    <a:ext uri="{9D8B030D-6E8A-4147-A177-3AD203B41FA5}">
                      <a16:colId xmlns:a16="http://schemas.microsoft.com/office/drawing/2014/main" val="2888847122"/>
                    </a:ext>
                  </a:extLst>
                </a:gridCol>
                <a:gridCol w="762356">
                  <a:extLst>
                    <a:ext uri="{9D8B030D-6E8A-4147-A177-3AD203B41FA5}">
                      <a16:colId xmlns:a16="http://schemas.microsoft.com/office/drawing/2014/main" val="1128795449"/>
                    </a:ext>
                  </a:extLst>
                </a:gridCol>
                <a:gridCol w="762356">
                  <a:extLst>
                    <a:ext uri="{9D8B030D-6E8A-4147-A177-3AD203B41FA5}">
                      <a16:colId xmlns:a16="http://schemas.microsoft.com/office/drawing/2014/main" val="1511714814"/>
                    </a:ext>
                  </a:extLst>
                </a:gridCol>
                <a:gridCol w="762356">
                  <a:extLst>
                    <a:ext uri="{9D8B030D-6E8A-4147-A177-3AD203B41FA5}">
                      <a16:colId xmlns:a16="http://schemas.microsoft.com/office/drawing/2014/main" val="1486829661"/>
                    </a:ext>
                  </a:extLst>
                </a:gridCol>
              </a:tblGrid>
              <a:tr h="28769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Названия строк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мар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апр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май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июн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июл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авг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5948851"/>
                  </a:ext>
                </a:extLst>
              </a:tr>
              <a:tr h="28769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Общий итог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11466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29990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34863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35348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28736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305423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411922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1851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1026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949623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250679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498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868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875740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158978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395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401111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230507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960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298903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351192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786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857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670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260684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347008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985376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118549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589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62098951"/>
                  </a:ext>
                </a:extLst>
              </a:tr>
              <a:tr h="14384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347393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398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2289383"/>
                  </a:ext>
                </a:extLst>
              </a:tr>
              <a:tr h="14384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470762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2158397"/>
                  </a:ext>
                </a:extLst>
              </a:tr>
              <a:tr h="14384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21760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3331131"/>
                  </a:ext>
                </a:extLst>
              </a:tr>
              <a:tr h="14384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182191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0794057"/>
                  </a:ext>
                </a:extLst>
              </a:tr>
              <a:tr h="14384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154256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49621889"/>
                  </a:ext>
                </a:extLst>
              </a:tr>
              <a:tr h="14384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153893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4677848"/>
                  </a:ext>
                </a:extLst>
              </a:tr>
              <a:tr h="14384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439981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3954897"/>
                  </a:ext>
                </a:extLst>
              </a:tr>
              <a:tr h="14384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227775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242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669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6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E68733EC-BC14-1386-56F5-3899C17CD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362630"/>
              </p:ext>
            </p:extLst>
          </p:nvPr>
        </p:nvGraphicFramePr>
        <p:xfrm>
          <a:off x="212359" y="1753849"/>
          <a:ext cx="6833017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E481425-4ECE-A9AD-D687-36DD4654AF0D}"/>
              </a:ext>
            </a:extLst>
          </p:cNvPr>
          <p:cNvSpPr txBox="1">
            <a:spLocks/>
          </p:cNvSpPr>
          <p:nvPr/>
        </p:nvSpPr>
        <p:spPr>
          <a:xfrm>
            <a:off x="212360" y="180710"/>
            <a:ext cx="9144000" cy="33239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Ниже представлен анализ активности пользователей</a:t>
            </a:r>
          </a:p>
          <a:p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5CEEBE28-CE1E-C4E1-0FEA-DE03520AAF11}"/>
              </a:ext>
            </a:extLst>
          </p:cNvPr>
          <p:cNvSpPr txBox="1">
            <a:spLocks/>
          </p:cNvSpPr>
          <p:nvPr/>
        </p:nvSpPr>
        <p:spPr>
          <a:xfrm>
            <a:off x="7240680" y="2090801"/>
            <a:ext cx="4166836" cy="3898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Диаграмма демонстрирует популярность нашей платформы в зависимости от дней недели.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Лидирующую позицию 20% занимает воскресенье.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Второе место делят Понедельник и Суббота.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В эти дни следует вбрасывать максимальное количество рекламы и перераспределить бюджет маркетинга на эти дни в пропорциях просмотров</a:t>
            </a: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71400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895580-3F3C-7BDF-6E19-A83FAA6A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4" y="1034321"/>
            <a:ext cx="6444833" cy="4347148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DF7C8F-BAC5-A0C2-3A8D-5C585B3974E6}"/>
              </a:ext>
            </a:extLst>
          </p:cNvPr>
          <p:cNvSpPr txBox="1">
            <a:spLocks/>
          </p:cNvSpPr>
          <p:nvPr/>
        </p:nvSpPr>
        <p:spPr>
          <a:xfrm>
            <a:off x="7240680" y="2090801"/>
            <a:ext cx="4166836" cy="3898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Диаграмма демонстрирует популярность нашей платформы в зависимости от времени суток.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Наибольшая популярность платформы в 16, 17,18 и 19 часов, до 11 утра просмотры  минимальны и составляют 1-2%.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После 20 часов активность начинает спадать и к 11 вечера уж минимальна.</a:t>
            </a:r>
          </a:p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Эти данные так же стоит учитывать маркетинговому отделу</a:t>
            </a:r>
          </a:p>
          <a:p>
            <a:pPr marL="0" indent="0">
              <a:buNone/>
            </a:pP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0064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11F181-67E2-B685-C488-20803FA3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7" y="1852964"/>
            <a:ext cx="7679570" cy="459795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FD342513-AB28-EE5B-91D6-822EA37F6D80}"/>
              </a:ext>
            </a:extLst>
          </p:cNvPr>
          <p:cNvSpPr txBox="1">
            <a:spLocks/>
          </p:cNvSpPr>
          <p:nvPr/>
        </p:nvSpPr>
        <p:spPr>
          <a:xfrm>
            <a:off x="329824" y="253848"/>
            <a:ext cx="11137651" cy="3898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Диаграмма представленная ниже демонстрирует то, что наши подписчики имеют следующие локации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242D34"/>
                </a:solidFill>
                <a:latin typeface="var(--sky-ui-kit-font-family)"/>
              </a:rPr>
              <a:t>UTC +1 (30%)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242D34"/>
                </a:solidFill>
                <a:latin typeface="var(--sky-ui-kit-font-family)"/>
              </a:rPr>
              <a:t>UTC+2 (21%)                     UTC+0(16%)       UTC +3(14%)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EBB047-4B71-3CC3-7910-F86CC8B6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66" y="673898"/>
            <a:ext cx="2943225" cy="365760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4C1425E-E3A0-2C5F-EBB7-D6BA3589546F}"/>
              </a:ext>
            </a:extLst>
          </p:cNvPr>
          <p:cNvSpPr txBox="1">
            <a:spLocks/>
          </p:cNvSpPr>
          <p:nvPr/>
        </p:nvSpPr>
        <p:spPr>
          <a:xfrm>
            <a:off x="8086842" y="3943770"/>
            <a:ext cx="2943225" cy="3898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9B808EED-436D-3153-F2C4-47585FEFDA4C}"/>
              </a:ext>
            </a:extLst>
          </p:cNvPr>
          <p:cNvSpPr txBox="1">
            <a:spLocks/>
          </p:cNvSpPr>
          <p:nvPr/>
        </p:nvSpPr>
        <p:spPr>
          <a:xfrm>
            <a:off x="8429040" y="4681872"/>
            <a:ext cx="3543541" cy="33395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242D34"/>
                </a:solidFill>
                <a:latin typeface="var(--sky-ui-kit-font-family)"/>
              </a:rPr>
              <a:t>Данные локации являются приоритетными по маркетинговым затратам в процентном соотношении</a:t>
            </a:r>
            <a:endParaRPr lang="en-US" dirty="0">
              <a:solidFill>
                <a:srgbClr val="242D34"/>
              </a:solidFill>
              <a:latin typeface="var(--sky-ui-ki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69964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A02965E-3CA9-B89F-29C3-3FB2F579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30554"/>
              </p:ext>
            </p:extLst>
          </p:nvPr>
        </p:nvGraphicFramePr>
        <p:xfrm>
          <a:off x="-1" y="2218544"/>
          <a:ext cx="12192001" cy="4212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247">
                  <a:extLst>
                    <a:ext uri="{9D8B030D-6E8A-4147-A177-3AD203B41FA5}">
                      <a16:colId xmlns:a16="http://schemas.microsoft.com/office/drawing/2014/main" val="253808452"/>
                    </a:ext>
                  </a:extLst>
                </a:gridCol>
                <a:gridCol w="1017077">
                  <a:extLst>
                    <a:ext uri="{9D8B030D-6E8A-4147-A177-3AD203B41FA5}">
                      <a16:colId xmlns:a16="http://schemas.microsoft.com/office/drawing/2014/main" val="2423894918"/>
                    </a:ext>
                  </a:extLst>
                </a:gridCol>
                <a:gridCol w="1004139">
                  <a:extLst>
                    <a:ext uri="{9D8B030D-6E8A-4147-A177-3AD203B41FA5}">
                      <a16:colId xmlns:a16="http://schemas.microsoft.com/office/drawing/2014/main" val="673865876"/>
                    </a:ext>
                  </a:extLst>
                </a:gridCol>
                <a:gridCol w="983434">
                  <a:extLst>
                    <a:ext uri="{9D8B030D-6E8A-4147-A177-3AD203B41FA5}">
                      <a16:colId xmlns:a16="http://schemas.microsoft.com/office/drawing/2014/main" val="1564383187"/>
                    </a:ext>
                  </a:extLst>
                </a:gridCol>
                <a:gridCol w="983434">
                  <a:extLst>
                    <a:ext uri="{9D8B030D-6E8A-4147-A177-3AD203B41FA5}">
                      <a16:colId xmlns:a16="http://schemas.microsoft.com/office/drawing/2014/main" val="732207909"/>
                    </a:ext>
                  </a:extLst>
                </a:gridCol>
                <a:gridCol w="1242508">
                  <a:extLst>
                    <a:ext uri="{9D8B030D-6E8A-4147-A177-3AD203B41FA5}">
                      <a16:colId xmlns:a16="http://schemas.microsoft.com/office/drawing/2014/main" val="398598832"/>
                    </a:ext>
                  </a:extLst>
                </a:gridCol>
                <a:gridCol w="734714">
                  <a:extLst>
                    <a:ext uri="{9D8B030D-6E8A-4147-A177-3AD203B41FA5}">
                      <a16:colId xmlns:a16="http://schemas.microsoft.com/office/drawing/2014/main" val="620758276"/>
                    </a:ext>
                  </a:extLst>
                </a:gridCol>
                <a:gridCol w="830742">
                  <a:extLst>
                    <a:ext uri="{9D8B030D-6E8A-4147-A177-3AD203B41FA5}">
                      <a16:colId xmlns:a16="http://schemas.microsoft.com/office/drawing/2014/main" val="4200571044"/>
                    </a:ext>
                  </a:extLst>
                </a:gridCol>
                <a:gridCol w="1180121">
                  <a:extLst>
                    <a:ext uri="{9D8B030D-6E8A-4147-A177-3AD203B41FA5}">
                      <a16:colId xmlns:a16="http://schemas.microsoft.com/office/drawing/2014/main" val="3450787761"/>
                    </a:ext>
                  </a:extLst>
                </a:gridCol>
                <a:gridCol w="567251">
                  <a:extLst>
                    <a:ext uri="{9D8B030D-6E8A-4147-A177-3AD203B41FA5}">
                      <a16:colId xmlns:a16="http://schemas.microsoft.com/office/drawing/2014/main" val="3461191474"/>
                    </a:ext>
                  </a:extLst>
                </a:gridCol>
                <a:gridCol w="674983">
                  <a:extLst>
                    <a:ext uri="{9D8B030D-6E8A-4147-A177-3AD203B41FA5}">
                      <a16:colId xmlns:a16="http://schemas.microsoft.com/office/drawing/2014/main" val="3950333235"/>
                    </a:ext>
                  </a:extLst>
                </a:gridCol>
                <a:gridCol w="621117">
                  <a:extLst>
                    <a:ext uri="{9D8B030D-6E8A-4147-A177-3AD203B41FA5}">
                      <a16:colId xmlns:a16="http://schemas.microsoft.com/office/drawing/2014/main" val="3048135684"/>
                    </a:ext>
                  </a:extLst>
                </a:gridCol>
                <a:gridCol w="621117">
                  <a:extLst>
                    <a:ext uri="{9D8B030D-6E8A-4147-A177-3AD203B41FA5}">
                      <a16:colId xmlns:a16="http://schemas.microsoft.com/office/drawing/2014/main" val="1654681617"/>
                    </a:ext>
                  </a:extLst>
                </a:gridCol>
                <a:gridCol w="621117">
                  <a:extLst>
                    <a:ext uri="{9D8B030D-6E8A-4147-A177-3AD203B41FA5}">
                      <a16:colId xmlns:a16="http://schemas.microsoft.com/office/drawing/2014/main" val="4201732577"/>
                    </a:ext>
                  </a:extLst>
                </a:gridCol>
              </a:tblGrid>
              <a:tr h="1291105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baseline="0" dirty="0">
                          <a:effectLst/>
                        </a:rPr>
                        <a:t> </a:t>
                      </a:r>
                      <a:endParaRPr lang="ru-RU" sz="15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baseline="0">
                          <a:effectLst/>
                        </a:rPr>
                        <a:t>Юзнров за месяц</a:t>
                      </a:r>
                      <a:endParaRPr lang="ru-RU" sz="15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baseline="0" dirty="0">
                          <a:effectLst/>
                        </a:rPr>
                        <a:t>Количество повторных заходов</a:t>
                      </a:r>
                      <a:endParaRPr lang="ru-RU" sz="15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baseline="0">
                          <a:effectLst/>
                        </a:rPr>
                        <a:t>Новые юзеры на портале</a:t>
                      </a:r>
                      <a:endParaRPr lang="ru-RU" sz="15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baseline="0">
                          <a:effectLst/>
                        </a:rPr>
                        <a:t>Расходы на маркетинг</a:t>
                      </a:r>
                      <a:endParaRPr lang="ru-RU" sz="15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baseline="0">
                          <a:effectLst/>
                        </a:rPr>
                        <a:t>Выручка</a:t>
                      </a:r>
                      <a:endParaRPr lang="ru-RU" sz="15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baseline="0">
                          <a:effectLst/>
                        </a:rPr>
                        <a:t>Постоянные расходы</a:t>
                      </a:r>
                      <a:endParaRPr lang="ru-RU" sz="15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baseline="0">
                          <a:effectLst/>
                        </a:rPr>
                        <a:t>САС</a:t>
                      </a:r>
                      <a:endParaRPr lang="ru-RU" sz="15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baseline="0">
                          <a:effectLst/>
                        </a:rPr>
                        <a:t>Retention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baseline="0">
                          <a:effectLst/>
                        </a:rPr>
                        <a:t>LT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baseline="0">
                          <a:effectLst/>
                        </a:rPr>
                        <a:t>LTR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baseline="0" dirty="0">
                          <a:effectLst/>
                        </a:rPr>
                        <a:t>%CAC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baseline="0" dirty="0">
                          <a:effectLst/>
                        </a:rPr>
                        <a:t>% F</a:t>
                      </a:r>
                      <a:r>
                        <a:rPr lang="ru-RU" sz="1500" u="none" strike="noStrike" baseline="0" dirty="0">
                          <a:effectLst/>
                        </a:rPr>
                        <a:t>С</a:t>
                      </a:r>
                      <a:endParaRPr lang="en-US" sz="15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u="none" strike="noStrike" baseline="0" dirty="0">
                          <a:effectLst/>
                        </a:rPr>
                        <a:t>% Маржа</a:t>
                      </a:r>
                      <a:endParaRPr lang="ru-RU" sz="15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extLst>
                  <a:ext uri="{0D108BD9-81ED-4DB2-BD59-A6C34878D82A}">
                    <a16:rowId xmlns:a16="http://schemas.microsoft.com/office/drawing/2014/main" val="3983769265"/>
                  </a:ext>
                </a:extLst>
              </a:tr>
              <a:tr h="48685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мар.21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201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              205 </a:t>
                      </a:r>
                      <a:r>
                        <a:rPr lang="ru-RU" sz="1000" u="none" strike="noStrike" cap="all" baseline="0" dirty="0">
                          <a:effectLst/>
                        </a:rPr>
                        <a:t>731,00</a:t>
                      </a:r>
                      <a:r>
                        <a:rPr lang="ru-RU" sz="1000" u="none" strike="noStrike" dirty="0">
                          <a:effectLst/>
                        </a:rPr>
                        <a:t> ₽ 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      58 946,27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1 200 000,00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 1 023,54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1,00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317,36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62,58%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2035,75%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-1998,33%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extLst>
                  <a:ext uri="{0D108BD9-81ED-4DB2-BD59-A6C34878D82A}">
                    <a16:rowId xmlns:a16="http://schemas.microsoft.com/office/drawing/2014/main" val="2935525010"/>
                  </a:ext>
                </a:extLst>
              </a:tr>
              <a:tr h="48685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апр.21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5289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167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5122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         10 219 571,90 ₽ 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1 608 279,12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1 200 000,00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 1 995,23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83,08%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5,91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1 876,14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121,99%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74,61%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-96,60%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extLst>
                  <a:ext uri="{0D108BD9-81ED-4DB2-BD59-A6C34878D82A}">
                    <a16:rowId xmlns:a16="http://schemas.microsoft.com/office/drawing/2014/main" val="3051010667"/>
                  </a:ext>
                </a:extLst>
              </a:tr>
              <a:tr h="48685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май.21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8990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4594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4396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8 554 785,12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2 861 480,95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1 300 000,00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 1 946,04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86,86%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7,61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2 415,69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118,98%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45,43%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-64,41%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extLst>
                  <a:ext uri="{0D108BD9-81ED-4DB2-BD59-A6C34878D82A}">
                    <a16:rowId xmlns:a16="http://schemas.microsoft.com/office/drawing/2014/main" val="1445888303"/>
                  </a:ext>
                </a:extLst>
              </a:tr>
              <a:tr h="48685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июн.21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10323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7068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3255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8 365 576,86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3 291 759,77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1 300 000,00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 2 570,07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78,62%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4,68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    1 484,09 ₽ 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157,14%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39,49%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-96,63%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extLst>
                  <a:ext uri="{0D108BD9-81ED-4DB2-BD59-A6C34878D82A}">
                    <a16:rowId xmlns:a16="http://schemas.microsoft.com/office/drawing/2014/main" val="3185795959"/>
                  </a:ext>
                </a:extLst>
              </a:tr>
              <a:tr h="48685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июл.21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9998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8082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1916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5 982 209,92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3 205 517,19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1 300 000,00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  3 122,24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78,30%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4,61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1 462,35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190,90%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40,56%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-131,45%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extLst>
                  <a:ext uri="{0D108BD9-81ED-4DB2-BD59-A6C34878D82A}">
                    <a16:rowId xmlns:a16="http://schemas.microsoft.com/office/drawing/2014/main" val="1444484764"/>
                  </a:ext>
                </a:extLst>
              </a:tr>
              <a:tr h="486855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>
                          <a:effectLst/>
                        </a:rPr>
                        <a:t>авг.21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8032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7654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378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1 094 171,90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            2 567 531,49 ₽ 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       1 300 000,00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             2 894,63 ₽ 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76,55%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4,27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    1 353,53 ₽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176,98%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50,63%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-127,61%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1" marR="5701" marT="5701" marB="0" anchor="b"/>
                </a:tc>
                <a:extLst>
                  <a:ext uri="{0D108BD9-81ED-4DB2-BD59-A6C34878D82A}">
                    <a16:rowId xmlns:a16="http://schemas.microsoft.com/office/drawing/2014/main" val="4247993648"/>
                  </a:ext>
                </a:extLst>
              </a:tr>
            </a:tbl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2CD6003-F109-6C2F-7370-DB8F8D64EE89}"/>
              </a:ext>
            </a:extLst>
          </p:cNvPr>
          <p:cNvSpPr txBox="1">
            <a:spLocks/>
          </p:cNvSpPr>
          <p:nvPr/>
        </p:nvSpPr>
        <p:spPr>
          <a:xfrm>
            <a:off x="236095" y="0"/>
            <a:ext cx="11719810" cy="33239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Существующая бизнес-модель нежизнеспособна и демонстрирует отрицательную % Маржи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44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1059</Words>
  <Application>Microsoft Office PowerPoint</Application>
  <PresentationFormat>Широкоэкранный</PresentationFormat>
  <Paragraphs>317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var(--sky-ui-kit-font-family)</vt:lpstr>
      <vt:lpstr>Wingdings 3</vt:lpstr>
      <vt:lpstr>Ион</vt:lpstr>
      <vt:lpstr>Задача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</dc:title>
  <dc:creator>b2311</dc:creator>
  <cp:lastModifiedBy>b2311</cp:lastModifiedBy>
  <cp:revision>9</cp:revision>
  <dcterms:created xsi:type="dcterms:W3CDTF">2023-04-22T17:08:28Z</dcterms:created>
  <dcterms:modified xsi:type="dcterms:W3CDTF">2023-04-29T00:06:10Z</dcterms:modified>
</cp:coreProperties>
</file>