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10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5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67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70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037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78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7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8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4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1B3FE15-B2FE-4175-9EEC-40329F4C0451}" type="datetimeFigureOut">
              <a:rPr lang="tr-TR" smtClean="0"/>
              <a:t>10.03.2017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2D32F75-85B1-4771-910F-646422E47D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09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Cocomo</a:t>
            </a:r>
            <a:r>
              <a:rPr lang="tr-TR" dirty="0" smtClean="0"/>
              <a:t> modeli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MERTCAN ŞAHİN</a:t>
            </a:r>
          </a:p>
          <a:p>
            <a:r>
              <a:rPr lang="tr-TR" dirty="0" smtClean="0"/>
              <a:t>2164257015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979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COCOMO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93531" y="1863969"/>
            <a:ext cx="10134717" cy="4308231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 smtClean="0"/>
              <a:t>COCOMO </a:t>
            </a:r>
            <a:r>
              <a:rPr lang="tr-TR" dirty="0"/>
              <a:t>modeli regresyon tabanlı bir yazılım maliyet tahmin yöntemidir 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 err="1"/>
              <a:t>Bary</a:t>
            </a:r>
            <a:r>
              <a:rPr lang="tr-TR" dirty="0"/>
              <a:t> </a:t>
            </a:r>
            <a:r>
              <a:rPr lang="tr-TR" dirty="0" err="1"/>
              <a:t>Boehm</a:t>
            </a:r>
            <a:r>
              <a:rPr lang="tr-TR" dirty="0"/>
              <a:t> tarafından 1981 yılında geliştirilmiş ve dünyada şu an en çok kullanılan ve en çok atıf yapılan yöntemdir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Tek </a:t>
            </a:r>
            <a:r>
              <a:rPr lang="tr-TR" dirty="0"/>
              <a:t>değişkenli ve büyük ölçekli projeler için lineer olmayan bir yöntemdir. COCOMO modelinde proje büyüklüğü belirlendikten sonra proje boyutuna göre belirli parametreler kullanılarak hesaplamalar </a:t>
            </a:r>
            <a:r>
              <a:rPr lang="tr-TR" dirty="0" smtClean="0"/>
              <a:t>yapılır</a:t>
            </a:r>
          </a:p>
          <a:p>
            <a:r>
              <a:rPr lang="tr-TR" dirty="0" smtClean="0"/>
              <a:t>Model </a:t>
            </a:r>
            <a:r>
              <a:rPr lang="tr-TR" dirty="0"/>
              <a:t>proje boyutlarına göre belirli tiplere ayrılır. Ayrıca modelin doğru sonuç vermesi de garanti edilemez. Projeniz için yapacağınız hesabın doğruya yakın sonuç vermesi </a:t>
            </a:r>
            <a:r>
              <a:rPr lang="tr-TR" dirty="0" err="1"/>
              <a:t>Boehm’in</a:t>
            </a:r>
            <a:r>
              <a:rPr lang="tr-TR" dirty="0"/>
              <a:t> yaptığı çalışmalara ne kadar yakın olduğu ile alakalıdır.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43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COCOMO – BASIC COCOMO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tr-TR" dirty="0" smtClean="0"/>
              <a:t>asic </a:t>
            </a:r>
            <a:r>
              <a:rPr lang="tr-TR" dirty="0"/>
              <a:t>COCOMO modeli hızlı maliyet tahmini yapılması gereken durumlarda kullanılır. Bu yöntemde projenin maliyetini belirleyecek olan değişkenler tam olarak belli olmadığından, proje maliyeti belirlenmesinde hata olasılığı yüksektir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Basic COCOMO, proje için harcanan eforu ve geliştirme için gerekli olan süreyi proje büyüklüğünün bir fonksiyonu olarak kod satır sayısı cinsinden hesaplar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Efor </a:t>
            </a:r>
            <a:r>
              <a:rPr lang="tr-TR" dirty="0"/>
              <a:t>= </a:t>
            </a:r>
            <a:r>
              <a:rPr lang="tr-TR" dirty="0" err="1"/>
              <a:t>ABasic</a:t>
            </a:r>
            <a:r>
              <a:rPr lang="tr-TR" dirty="0"/>
              <a:t> x (LOC)^</a:t>
            </a:r>
            <a:r>
              <a:rPr lang="tr-TR" dirty="0" err="1"/>
              <a:t>BBasic</a:t>
            </a:r>
            <a:r>
              <a:rPr lang="tr-TR" dirty="0"/>
              <a:t> (Adam x Ay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Geliştirme </a:t>
            </a:r>
            <a:r>
              <a:rPr lang="tr-TR" dirty="0"/>
              <a:t>Süresi = </a:t>
            </a:r>
            <a:r>
              <a:rPr lang="tr-TR" dirty="0" err="1"/>
              <a:t>CBasic</a:t>
            </a:r>
            <a:r>
              <a:rPr lang="tr-TR" dirty="0"/>
              <a:t> x (LOC)^</a:t>
            </a:r>
            <a:r>
              <a:rPr lang="tr-TR" dirty="0" err="1"/>
              <a:t>DBasic</a:t>
            </a:r>
            <a:r>
              <a:rPr lang="tr-TR" dirty="0"/>
              <a:t> (Ay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Gerekli </a:t>
            </a:r>
            <a:r>
              <a:rPr lang="tr-TR" dirty="0"/>
              <a:t>Çalışan Sayısı = Efor /Geliştirme Süresi (Adam)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10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COCOMO – BASIC COCOMO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Farklı </a:t>
            </a:r>
            <a:r>
              <a:rPr lang="tr-TR" dirty="0"/>
              <a:t>proje türlerine göre Basic COCOMO </a:t>
            </a:r>
            <a:r>
              <a:rPr lang="tr-TR" dirty="0" err="1"/>
              <a:t>hesabıyapabilmek</a:t>
            </a:r>
            <a:r>
              <a:rPr lang="tr-TR" dirty="0"/>
              <a:t> için </a:t>
            </a:r>
            <a:r>
              <a:rPr lang="tr-TR" dirty="0" err="1"/>
              <a:t>ABasic</a:t>
            </a:r>
            <a:r>
              <a:rPr lang="tr-TR" dirty="0"/>
              <a:t>, </a:t>
            </a:r>
            <a:r>
              <a:rPr lang="tr-TR" dirty="0" err="1"/>
              <a:t>BBasic</a:t>
            </a:r>
            <a:r>
              <a:rPr lang="tr-TR" dirty="0"/>
              <a:t>, </a:t>
            </a:r>
            <a:r>
              <a:rPr lang="tr-TR" dirty="0" err="1"/>
              <a:t>CBasic</a:t>
            </a:r>
            <a:r>
              <a:rPr lang="tr-TR" dirty="0"/>
              <a:t>, </a:t>
            </a:r>
            <a:r>
              <a:rPr lang="tr-TR" dirty="0" err="1"/>
              <a:t>DBasicparametrelerinin</a:t>
            </a:r>
            <a:r>
              <a:rPr lang="tr-TR" dirty="0"/>
              <a:t> değerleri Şekil 1’de verilmiştir 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   (</a:t>
            </a:r>
            <a:r>
              <a:rPr lang="tr-TR" dirty="0" err="1"/>
              <a:t>Boehm</a:t>
            </a:r>
            <a:r>
              <a:rPr lang="tr-TR" dirty="0"/>
              <a:t>, 1981, </a:t>
            </a:r>
            <a:r>
              <a:rPr lang="tr-TR" dirty="0" err="1"/>
              <a:t>pp</a:t>
            </a:r>
            <a:r>
              <a:rPr lang="tr-TR" dirty="0"/>
              <a:t>. 57-71)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2" y="4211517"/>
            <a:ext cx="9941286" cy="15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5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COCOMO – </a:t>
            </a:r>
            <a:r>
              <a:rPr lang="tr-TR" dirty="0" err="1" smtClean="0"/>
              <a:t>Intermedıate</a:t>
            </a:r>
            <a:r>
              <a:rPr lang="tr-TR" dirty="0" smtClean="0"/>
              <a:t> COCOMO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İntermediate</a:t>
            </a:r>
            <a:r>
              <a:rPr lang="tr-TR" dirty="0" smtClean="0"/>
              <a:t> </a:t>
            </a:r>
            <a:r>
              <a:rPr lang="tr-TR" dirty="0" err="1"/>
              <a:t>COCOMO’da</a:t>
            </a:r>
            <a:r>
              <a:rPr lang="tr-TR" dirty="0"/>
              <a:t> aynı denklem kullanılır ancak bu </a:t>
            </a:r>
            <a:r>
              <a:rPr lang="tr-TR" dirty="0" smtClean="0"/>
              <a:t>tipte kullanılan </a:t>
            </a:r>
            <a:r>
              <a:rPr lang="tr-TR" dirty="0"/>
              <a:t>hesaplamalarda proje karakteristiklerini belirleyen ve 20’yekadar çıkabilen yeni çarpanlar eklenir. Daha detaylı ve güvenilir </a:t>
            </a:r>
            <a:r>
              <a:rPr lang="tr-TR" dirty="0" smtClean="0"/>
              <a:t>bir hesaplama </a:t>
            </a:r>
            <a:r>
              <a:rPr lang="tr-TR" dirty="0"/>
              <a:t>yapılır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Her </a:t>
            </a:r>
            <a:r>
              <a:rPr lang="tr-TR" dirty="0"/>
              <a:t>karakteristik için çok az dan çok fazlaya doğru olan bir </a:t>
            </a:r>
            <a:r>
              <a:rPr lang="tr-TR" dirty="0" smtClean="0"/>
              <a:t>spektrumda değer </a:t>
            </a:r>
            <a:r>
              <a:rPr lang="tr-TR" dirty="0"/>
              <a:t>belirlenir ve bu değere karşılık gelen çarpan </a:t>
            </a:r>
            <a:r>
              <a:rPr lang="tr-TR" dirty="0" err="1"/>
              <a:t>hesaplamayakatılır.Bu</a:t>
            </a:r>
            <a:r>
              <a:rPr lang="tr-TR" dirty="0"/>
              <a:t> bilgilerin tutulduğu tabloya “</a:t>
            </a:r>
            <a:r>
              <a:rPr lang="tr-TR" dirty="0" err="1"/>
              <a:t>Effort</a:t>
            </a:r>
            <a:r>
              <a:rPr lang="tr-TR" dirty="0"/>
              <a:t> </a:t>
            </a:r>
            <a:r>
              <a:rPr lang="tr-TR" dirty="0" err="1"/>
              <a:t>Adjustment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(EAF)”tablosu denir. Eğer bir tip risk normal olarak belirleniyorsa </a:t>
            </a:r>
            <a:r>
              <a:rPr lang="tr-TR" dirty="0" smtClean="0"/>
              <a:t>buna karşılık </a:t>
            </a:r>
            <a:r>
              <a:rPr lang="tr-TR" dirty="0"/>
              <a:t>gelen çarpan “1” </a:t>
            </a:r>
            <a:r>
              <a:rPr lang="tr-TR" dirty="0" err="1"/>
              <a:t>dir</a:t>
            </a:r>
            <a:r>
              <a:rPr lang="tr-TR" dirty="0"/>
              <a:t> ve toplam hesapta bir değişikliye yol açmaz</a:t>
            </a:r>
            <a:r>
              <a:rPr lang="tr-TR" dirty="0" smtClean="0"/>
              <a:t>. </a:t>
            </a:r>
            <a:r>
              <a:rPr lang="tr-TR" dirty="0" err="1" smtClean="0"/>
              <a:t>Intermediate</a:t>
            </a:r>
            <a:r>
              <a:rPr lang="tr-TR" dirty="0" smtClean="0"/>
              <a:t> </a:t>
            </a:r>
            <a:r>
              <a:rPr lang="tr-TR" dirty="0"/>
              <a:t>COCOMO hesabında kullanılan parametreler Şekil 2’deverilmiştir.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918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COCOMO – </a:t>
            </a:r>
            <a:r>
              <a:rPr lang="tr-TR" dirty="0" err="1"/>
              <a:t>Intermedıate</a:t>
            </a:r>
            <a:r>
              <a:rPr lang="tr-TR" dirty="0"/>
              <a:t> COCOMO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4" y="2093976"/>
            <a:ext cx="4744286" cy="4051300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41" y="4445443"/>
            <a:ext cx="6626987" cy="1765391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653454" y="2813538"/>
            <a:ext cx="589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Efor = </a:t>
            </a:r>
            <a:r>
              <a:rPr lang="tr-TR" dirty="0" err="1"/>
              <a:t>AInt</a:t>
            </a:r>
            <a:r>
              <a:rPr lang="tr-TR" dirty="0"/>
              <a:t>. x (KLOC)^</a:t>
            </a:r>
            <a:r>
              <a:rPr lang="tr-TR" dirty="0" err="1"/>
              <a:t>BInt</a:t>
            </a:r>
            <a:r>
              <a:rPr lang="tr-TR" dirty="0"/>
              <a:t>. x EAF (Adam x Ay) Geliştirme Süresi = </a:t>
            </a:r>
            <a:r>
              <a:rPr lang="tr-TR" dirty="0" err="1"/>
              <a:t>CInt</a:t>
            </a:r>
            <a:r>
              <a:rPr lang="tr-TR" dirty="0"/>
              <a:t>. x (KLOC)^</a:t>
            </a:r>
            <a:r>
              <a:rPr lang="tr-TR" dirty="0" err="1"/>
              <a:t>DInt</a:t>
            </a:r>
            <a:r>
              <a:rPr lang="tr-TR" dirty="0"/>
              <a:t>. (Ay)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570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Cocomo</a:t>
            </a:r>
            <a:r>
              <a:rPr lang="tr-TR" dirty="0"/>
              <a:t> </a:t>
            </a:r>
            <a:r>
              <a:rPr lang="tr-TR" dirty="0" smtClean="0"/>
              <a:t>– </a:t>
            </a:r>
            <a:r>
              <a:rPr lang="tr-TR" dirty="0" err="1" smtClean="0"/>
              <a:t>detaıled</a:t>
            </a:r>
            <a:r>
              <a:rPr lang="tr-TR" dirty="0" smtClean="0"/>
              <a:t> </a:t>
            </a:r>
            <a:r>
              <a:rPr lang="tr-TR" dirty="0" err="1" smtClean="0"/>
              <a:t>cocomo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7" y="3024554"/>
            <a:ext cx="10562376" cy="3147646"/>
          </a:xfrm>
        </p:spPr>
        <p:txBody>
          <a:bodyPr/>
          <a:lstStyle/>
          <a:p>
            <a:r>
              <a:rPr lang="tr-TR" dirty="0" err="1"/>
              <a:t>Detailed</a:t>
            </a:r>
            <a:r>
              <a:rPr lang="tr-TR" dirty="0"/>
              <a:t> </a:t>
            </a:r>
            <a:r>
              <a:rPr lang="tr-TR" dirty="0" smtClean="0"/>
              <a:t>COCOMO </a:t>
            </a:r>
            <a:r>
              <a:rPr lang="tr-TR" dirty="0" err="1" smtClean="0"/>
              <a:t>Intermediate</a:t>
            </a:r>
            <a:r>
              <a:rPr lang="tr-TR" dirty="0" smtClean="0"/>
              <a:t> </a:t>
            </a:r>
            <a:r>
              <a:rPr lang="tr-TR" dirty="0" err="1" smtClean="0"/>
              <a:t>COCOMO’nun</a:t>
            </a:r>
            <a:r>
              <a:rPr lang="tr-TR" dirty="0" smtClean="0"/>
              <a:t> üzerine </a:t>
            </a:r>
            <a:r>
              <a:rPr lang="tr-TR" dirty="0"/>
              <a:t>projenin test, </a:t>
            </a:r>
            <a:r>
              <a:rPr lang="tr-TR" dirty="0" err="1"/>
              <a:t>development</a:t>
            </a:r>
            <a:r>
              <a:rPr lang="tr-TR" dirty="0"/>
              <a:t> </a:t>
            </a:r>
            <a:r>
              <a:rPr lang="tr-TR" dirty="0" smtClean="0"/>
              <a:t>ve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 err="1"/>
              <a:t>design</a:t>
            </a:r>
            <a:r>
              <a:rPr lang="tr-TR" dirty="0"/>
              <a:t> vb</a:t>
            </a:r>
            <a:r>
              <a:rPr lang="tr-TR" dirty="0" smtClean="0"/>
              <a:t>. Fazlarının </a:t>
            </a:r>
            <a:r>
              <a:rPr lang="tr-TR" dirty="0"/>
              <a:t>ve ürünün </a:t>
            </a:r>
            <a:r>
              <a:rPr lang="tr-TR" dirty="0" err="1"/>
              <a:t>system</a:t>
            </a:r>
            <a:r>
              <a:rPr lang="tr-TR" dirty="0"/>
              <a:t>, alt-sistem ve modül </a:t>
            </a:r>
            <a:r>
              <a:rPr lang="tr-TR" dirty="0" smtClean="0"/>
              <a:t>gibi 3 </a:t>
            </a:r>
            <a:r>
              <a:rPr lang="tr-TR" dirty="0"/>
              <a:t>farklı seviyesine </a:t>
            </a:r>
            <a:r>
              <a:rPr lang="tr-TR" dirty="0" smtClean="0"/>
              <a:t>göre </a:t>
            </a:r>
          </a:p>
          <a:p>
            <a:pPr marL="0" indent="0">
              <a:buNone/>
            </a:pPr>
            <a:r>
              <a:rPr lang="tr-TR" dirty="0" smtClean="0"/>
              <a:t> maliyet hesaplamalarının yapıldığı </a:t>
            </a:r>
            <a:r>
              <a:rPr lang="tr-TR" dirty="0"/>
              <a:t>COCOMO modelidir.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4089478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Mertcan </a:t>
            </a:r>
            <a:r>
              <a:rPr lang="tr-TR" dirty="0" err="1"/>
              <a:t>sahın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2164257014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510904" y="1314381"/>
            <a:ext cx="65149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DİNLEDİĞİNİZ İÇİN </a:t>
            </a:r>
          </a:p>
          <a:p>
            <a:pPr algn="ctr"/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TEŞEKKÜRLER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090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Wood Type Yazı Tip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 Yazı Tipi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 Yazı Tipi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32</TotalTime>
  <Words>400</Words>
  <Application>Microsoft Office PowerPoint</Application>
  <PresentationFormat>Geniş ekran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 Yazı Tipi</vt:lpstr>
      <vt:lpstr>Cocomo modeli</vt:lpstr>
      <vt:lpstr>COCOMO NEDIR?</vt:lpstr>
      <vt:lpstr>COCOMO – BASIC COCOMO</vt:lpstr>
      <vt:lpstr>COCOMO – BASIC COCOMO</vt:lpstr>
      <vt:lpstr>COCOMO – Intermedıate COCOMO</vt:lpstr>
      <vt:lpstr>COCOMO – Intermedıate COCOMO</vt:lpstr>
      <vt:lpstr>Cocomo – detaıled cocomo</vt:lpstr>
      <vt:lpstr> Mertcan sahın   2164257014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Cocomo modeli</dc:title>
  <dc:creator>ronaldinho424</dc:creator>
  <cp:lastModifiedBy>ronaldinho424</cp:lastModifiedBy>
  <cp:revision>4</cp:revision>
  <dcterms:created xsi:type="dcterms:W3CDTF">2017-03-10T16:23:50Z</dcterms:created>
  <dcterms:modified xsi:type="dcterms:W3CDTF">2017-03-10T16:56:26Z</dcterms:modified>
</cp:coreProperties>
</file>