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4" r:id="rId4"/>
    <p:sldId id="260" r:id="rId5"/>
    <p:sldId id="257" r:id="rId6"/>
    <p:sldId id="261" r:id="rId7"/>
    <p:sldId id="265" r:id="rId8"/>
    <p:sldId id="264" r:id="rId9"/>
    <p:sldId id="263" r:id="rId10"/>
    <p:sldId id="266" r:id="rId11"/>
    <p:sldId id="268" r:id="rId12"/>
    <p:sldId id="262" r:id="rId13"/>
    <p:sldId id="267" r:id="rId14"/>
    <p:sldId id="269" r:id="rId15"/>
    <p:sldId id="273" r:id="rId16"/>
    <p:sldId id="271" r:id="rId17"/>
    <p:sldId id="27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p:scale>
          <a:sx n="75" d="100"/>
          <a:sy n="75" d="100"/>
        </p:scale>
        <p:origin x="-468" y="-5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197189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90074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34189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79295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412086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162782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210734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387052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248345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149740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6FE548-9144-4786-8927-A33AB617EA27}" type="datetimeFigureOut">
              <a:rPr lang="en-IN" smtClean="0"/>
              <a:pPr/>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68144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FE548-9144-4786-8927-A33AB617EA27}" type="datetimeFigureOut">
              <a:rPr lang="en-IN" smtClean="0"/>
              <a:pPr/>
              <a:t>16-08-2021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13746-47FB-47B5-91A4-9A741B920F3A}" type="slidenum">
              <a:rPr lang="en-IN" smtClean="0"/>
              <a:pPr/>
              <a:t>‹#›</a:t>
            </a:fld>
            <a:endParaRPr lang="en-IN"/>
          </a:p>
        </p:txBody>
      </p:sp>
    </p:spTree>
    <p:extLst>
      <p:ext uri="{BB962C8B-B14F-4D97-AF65-F5344CB8AC3E}">
        <p14:creationId xmlns:p14="http://schemas.microsoft.com/office/powerpoint/2010/main" xmlns="" val="924094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819"/>
            <a:ext cx="10429568" cy="845575"/>
          </a:xfrm>
        </p:spPr>
        <p:txBody>
          <a:bodyPr>
            <a:normAutofit fontScale="90000"/>
          </a:bodyPr>
          <a:lstStyle/>
          <a:p>
            <a:r>
              <a:rPr lang="en-IN" b="1" dirty="0" smtClean="0"/>
              <a:t>			Course Content</a:t>
            </a:r>
            <a:r>
              <a:rPr lang="en-IN" dirty="0" smtClean="0"/>
              <a:t/>
            </a:r>
            <a:br>
              <a:rPr lang="en-IN" dirty="0" smtClean="0"/>
            </a:br>
            <a:endParaRPr lang="en-IN" dirty="0"/>
          </a:p>
        </p:txBody>
      </p:sp>
      <p:sp>
        <p:nvSpPr>
          <p:cNvPr id="3" name="Content Placeholder 2"/>
          <p:cNvSpPr>
            <a:spLocks noGrp="1"/>
          </p:cNvSpPr>
          <p:nvPr>
            <p:ph idx="1"/>
          </p:nvPr>
        </p:nvSpPr>
        <p:spPr>
          <a:xfrm>
            <a:off x="838200" y="678426"/>
            <a:ext cx="10515600" cy="5958348"/>
          </a:xfrm>
        </p:spPr>
        <p:txBody>
          <a:bodyPr>
            <a:normAutofit fontScale="85000" lnSpcReduction="20000"/>
          </a:bodyPr>
          <a:lstStyle/>
          <a:p>
            <a:pPr marL="0" indent="0">
              <a:buNone/>
            </a:pPr>
            <a:r>
              <a:rPr lang="en-IN" dirty="0"/>
              <a:t>	</a:t>
            </a:r>
            <a:r>
              <a:rPr lang="en-IN" sz="2100" dirty="0" smtClean="0"/>
              <a:t>What is web Application.</a:t>
            </a:r>
          </a:p>
          <a:p>
            <a:r>
              <a:rPr lang="en-IN" sz="2100" dirty="0" smtClean="0"/>
              <a:t>Multi Page web Application.</a:t>
            </a:r>
          </a:p>
          <a:p>
            <a:r>
              <a:rPr lang="en-IN" sz="2100" dirty="0" smtClean="0"/>
              <a:t>single page web Application (SPA).</a:t>
            </a:r>
          </a:p>
          <a:p>
            <a:r>
              <a:rPr lang="en-IN" sz="2100" dirty="0" smtClean="0"/>
              <a:t>Angular Introduction.</a:t>
            </a:r>
          </a:p>
          <a:p>
            <a:r>
              <a:rPr lang="en-IN" sz="2100" dirty="0" smtClean="0"/>
              <a:t>Angular JS vs Angular Framework.</a:t>
            </a:r>
          </a:p>
          <a:p>
            <a:r>
              <a:rPr lang="en-IN" sz="2100" dirty="0" smtClean="0"/>
              <a:t>Angular Framework version history.</a:t>
            </a:r>
          </a:p>
          <a:p>
            <a:r>
              <a:rPr lang="en-IN" sz="2100" dirty="0" smtClean="0"/>
              <a:t>Advantages of Angular</a:t>
            </a:r>
          </a:p>
          <a:p>
            <a:r>
              <a:rPr lang="en-IN" sz="2100" dirty="0" smtClean="0"/>
              <a:t>Angular Architecture.</a:t>
            </a:r>
          </a:p>
          <a:p>
            <a:pPr marL="0" indent="0">
              <a:buNone/>
            </a:pPr>
            <a:r>
              <a:rPr lang="en-IN" sz="2100" b="1" dirty="0" err="1" smtClean="0"/>
              <a:t>TypeScript</a:t>
            </a:r>
            <a:r>
              <a:rPr lang="en-IN" sz="2100" b="1" dirty="0" smtClean="0"/>
              <a:t> Introduction.</a:t>
            </a:r>
          </a:p>
          <a:p>
            <a:r>
              <a:rPr lang="en-IN" sz="2100" dirty="0" err="1" smtClean="0"/>
              <a:t>Advan</a:t>
            </a:r>
            <a:r>
              <a:rPr lang="en-IN" sz="2100" dirty="0" smtClean="0"/>
              <a:t> Of Type script.</a:t>
            </a:r>
          </a:p>
          <a:p>
            <a:r>
              <a:rPr lang="en-IN" sz="2100" dirty="0" smtClean="0"/>
              <a:t>Java Script Vs Type Script.</a:t>
            </a:r>
          </a:p>
          <a:p>
            <a:r>
              <a:rPr lang="en-IN" sz="2100" dirty="0" smtClean="0"/>
              <a:t>Environment Setup</a:t>
            </a:r>
          </a:p>
          <a:p>
            <a:r>
              <a:rPr lang="en-IN" sz="2100" dirty="0" err="1" smtClean="0"/>
              <a:t>Varibles</a:t>
            </a:r>
            <a:endParaRPr lang="en-IN" sz="2100" dirty="0" smtClean="0"/>
          </a:p>
          <a:p>
            <a:r>
              <a:rPr lang="en-IN" sz="2100" dirty="0" smtClean="0"/>
              <a:t>Data Types.</a:t>
            </a:r>
          </a:p>
          <a:p>
            <a:r>
              <a:rPr lang="en-IN" sz="2100" dirty="0" smtClean="0"/>
              <a:t>Oops</a:t>
            </a:r>
          </a:p>
          <a:p>
            <a:r>
              <a:rPr lang="en-IN" sz="2100" dirty="0" smtClean="0"/>
              <a:t>class</a:t>
            </a:r>
          </a:p>
          <a:p>
            <a:r>
              <a:rPr lang="en-IN" sz="2100" dirty="0" smtClean="0"/>
              <a:t>Object</a:t>
            </a:r>
          </a:p>
          <a:p>
            <a:r>
              <a:rPr lang="en-IN" sz="2100" dirty="0" smtClean="0"/>
              <a:t>Constructor</a:t>
            </a:r>
          </a:p>
          <a:p>
            <a:pPr marL="0" indent="0">
              <a:buNone/>
            </a:pPr>
            <a:endParaRPr lang="en-IN" sz="2000" dirty="0" smtClean="0"/>
          </a:p>
          <a:p>
            <a:endParaRPr lang="en-IN" dirty="0" smtClean="0"/>
          </a:p>
          <a:p>
            <a:endParaRPr lang="en-IN" dirty="0" smtClean="0"/>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xmlns="" val="1538441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09" y="170823"/>
            <a:ext cx="11746523" cy="673239"/>
          </a:xfrm>
        </p:spPr>
        <p:txBody>
          <a:bodyPr>
            <a:normAutofit fontScale="90000"/>
          </a:bodyPr>
          <a:lstStyle/>
          <a:p>
            <a:r>
              <a:rPr lang="en-GB" dirty="0" smtClean="0"/>
              <a:t>			Intro</a:t>
            </a:r>
            <a:endParaRPr lang="en-IN" dirty="0"/>
          </a:p>
        </p:txBody>
      </p:sp>
      <p:sp>
        <p:nvSpPr>
          <p:cNvPr id="3" name="Content Placeholder 2"/>
          <p:cNvSpPr>
            <a:spLocks noGrp="1"/>
          </p:cNvSpPr>
          <p:nvPr>
            <p:ph idx="1"/>
          </p:nvPr>
        </p:nvSpPr>
        <p:spPr>
          <a:xfrm>
            <a:off x="251209" y="753625"/>
            <a:ext cx="11625943" cy="5423337"/>
          </a:xfrm>
        </p:spPr>
        <p:txBody>
          <a:bodyPr>
            <a:noAutofit/>
          </a:bodyPr>
          <a:lstStyle/>
          <a:p>
            <a:pPr marL="0" indent="0">
              <a:buNone/>
            </a:pPr>
            <a:r>
              <a:rPr lang="en-GB" sz="2000" b="1" dirty="0" smtClean="0"/>
              <a:t>Advantages of SPA </a:t>
            </a:r>
          </a:p>
          <a:p>
            <a:pPr marL="0" indent="0">
              <a:buNone/>
            </a:pPr>
            <a:r>
              <a:rPr lang="en-GB" sz="2000" dirty="0" smtClean="0"/>
              <a:t>-&gt; Development will be easy</a:t>
            </a:r>
          </a:p>
          <a:p>
            <a:pPr marL="0" indent="0">
              <a:buNone/>
            </a:pPr>
            <a:r>
              <a:rPr lang="en-GB" sz="2000" dirty="0" smtClean="0"/>
              <a:t> -&gt; </a:t>
            </a:r>
            <a:r>
              <a:rPr lang="en-GB" sz="2000" dirty="0" err="1" smtClean="0"/>
              <a:t>Maintenence</a:t>
            </a:r>
            <a:r>
              <a:rPr lang="en-GB" sz="2000" dirty="0" smtClean="0"/>
              <a:t> will be simple </a:t>
            </a:r>
          </a:p>
          <a:p>
            <a:pPr marL="0" indent="0">
              <a:buNone/>
            </a:pPr>
            <a:r>
              <a:rPr lang="en-GB" sz="2000" dirty="0" smtClean="0"/>
              <a:t>-&gt; Good Performance Note: In single page application common content will be loaded only one time.</a:t>
            </a:r>
          </a:p>
          <a:p>
            <a:pPr marL="0" indent="0">
              <a:buNone/>
            </a:pPr>
            <a:r>
              <a:rPr lang="en-GB" sz="2000" b="1" dirty="0" smtClean="0"/>
              <a:t> </a:t>
            </a:r>
          </a:p>
        </p:txBody>
      </p:sp>
    </p:spTree>
    <p:extLst>
      <p:ext uri="{BB962C8B-B14F-4D97-AF65-F5344CB8AC3E}">
        <p14:creationId xmlns:p14="http://schemas.microsoft.com/office/powerpoint/2010/main" xmlns="" val="188486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39" y="108155"/>
            <a:ext cx="11098161" cy="737419"/>
          </a:xfrm>
        </p:spPr>
        <p:txBody>
          <a:bodyPr/>
          <a:lstStyle/>
          <a:p>
            <a:pPr marL="0" indent="0"/>
            <a:r>
              <a:rPr lang="en-GB" b="1" dirty="0" smtClean="0"/>
              <a:t>Angular Introduction</a:t>
            </a:r>
          </a:p>
        </p:txBody>
      </p:sp>
      <p:sp>
        <p:nvSpPr>
          <p:cNvPr id="3" name="Content Placeholder 2"/>
          <p:cNvSpPr>
            <a:spLocks noGrp="1"/>
          </p:cNvSpPr>
          <p:nvPr>
            <p:ph idx="1"/>
          </p:nvPr>
        </p:nvSpPr>
        <p:spPr>
          <a:xfrm>
            <a:off x="255639" y="845574"/>
            <a:ext cx="11651226" cy="5850194"/>
          </a:xfrm>
        </p:spPr>
        <p:txBody>
          <a:bodyPr>
            <a:normAutofit lnSpcReduction="10000"/>
          </a:bodyPr>
          <a:lstStyle/>
          <a:p>
            <a:pPr marL="0" indent="0">
              <a:buNone/>
            </a:pPr>
            <a:r>
              <a:rPr lang="en-GB" sz="2000" dirty="0" smtClean="0"/>
              <a:t>-&gt; Angular is a client side framework –</a:t>
            </a:r>
          </a:p>
          <a:p>
            <a:pPr marL="0" indent="0">
              <a:buNone/>
            </a:pPr>
            <a:r>
              <a:rPr lang="en-GB" sz="2000" dirty="0" smtClean="0"/>
              <a:t>-&gt; Angular is used to create Web Applications</a:t>
            </a:r>
          </a:p>
          <a:p>
            <a:pPr marL="0" indent="0">
              <a:buNone/>
            </a:pPr>
            <a:r>
              <a:rPr lang="en-GB" sz="2000" dirty="0" smtClean="0"/>
              <a:t>-&gt; Angular is mainly used for Single Page Applications Development.</a:t>
            </a:r>
          </a:p>
          <a:p>
            <a:pPr marL="0" indent="0">
              <a:buNone/>
            </a:pPr>
            <a:r>
              <a:rPr lang="en-GB" sz="2000" dirty="0" smtClean="0"/>
              <a:t>-&gt; Angular supports all platforms (Desktop and Mobile)</a:t>
            </a:r>
          </a:p>
          <a:p>
            <a:pPr marL="0" indent="0">
              <a:buNone/>
            </a:pPr>
            <a:r>
              <a:rPr lang="en-GB" sz="2000" dirty="0" smtClean="0"/>
              <a:t>-&gt; Angular is free &amp; open source</a:t>
            </a:r>
          </a:p>
          <a:p>
            <a:pPr marL="0" indent="0">
              <a:buNone/>
            </a:pPr>
            <a:r>
              <a:rPr lang="en-GB" sz="2000" dirty="0" smtClean="0"/>
              <a:t>-&gt; Angular is having cross-browser compatibility</a:t>
            </a:r>
          </a:p>
          <a:p>
            <a:pPr marL="0" indent="0">
              <a:buNone/>
            </a:pPr>
            <a:r>
              <a:rPr lang="en-GB" sz="2000" dirty="0" smtClean="0"/>
              <a:t>-&gt; Angular developed by Google. </a:t>
            </a:r>
          </a:p>
          <a:p>
            <a:pPr marL="0" indent="0">
              <a:buNone/>
            </a:pPr>
            <a:r>
              <a:rPr lang="en-GB" sz="2000" b="1" dirty="0" smtClean="0"/>
              <a:t>Angular JS and Angular Framework</a:t>
            </a:r>
            <a:endParaRPr lang="en-IN" sz="2000" dirty="0" smtClean="0"/>
          </a:p>
          <a:p>
            <a:pPr marL="0" indent="0">
              <a:buNone/>
            </a:pPr>
            <a:r>
              <a:rPr lang="en-GB" sz="2000" dirty="0" smtClean="0"/>
              <a:t>-&gt; The initial version of Angular is called as Angular JS (Angular 1.x version's) which is developed by using Java    Script. </a:t>
            </a:r>
          </a:p>
          <a:p>
            <a:pPr marL="0" indent="0">
              <a:buNone/>
            </a:pPr>
            <a:r>
              <a:rPr lang="en-GB" sz="2000" dirty="0" smtClean="0"/>
              <a:t>-&gt; After few days Google realized the problems with Angular JS then they started developing one new       framework to develop web applications that's where Angular Framework came into Market. This Angular framework is developed by using Type Script.</a:t>
            </a:r>
          </a:p>
          <a:p>
            <a:pPr marL="0" indent="0">
              <a:buNone/>
            </a:pPr>
            <a:r>
              <a:rPr lang="en-GB" sz="2000" dirty="0" smtClean="0"/>
              <a:t>-&gt; From Version 2.0 onwards it is called as Angular Framework </a:t>
            </a:r>
          </a:p>
          <a:p>
            <a:pPr marL="0" indent="0">
              <a:buNone/>
            </a:pPr>
            <a:r>
              <a:rPr lang="en-GB" sz="2000" dirty="0" smtClean="0"/>
              <a:t>-&gt; Angular 2.0 is not enhancement for Angular 1.0 because in 2.0 version Google Developers completely re-written Angular framework by using Typescript. </a:t>
            </a:r>
          </a:p>
          <a:p>
            <a:pPr marL="0" indent="0">
              <a:buNone/>
            </a:pPr>
            <a:endParaRPr lang="en-GB" sz="2000" dirty="0" smtClean="0"/>
          </a:p>
          <a:p>
            <a:pPr marL="0" indent="0">
              <a:buNone/>
            </a:pPr>
            <a:endParaRPr lang="en-GB" sz="2000" dirty="0" smtClean="0"/>
          </a:p>
          <a:p>
            <a:endParaRPr lang="en-IN" sz="2000" dirty="0"/>
          </a:p>
        </p:txBody>
      </p:sp>
    </p:spTree>
    <p:extLst>
      <p:ext uri="{BB962C8B-B14F-4D97-AF65-F5344CB8AC3E}">
        <p14:creationId xmlns:p14="http://schemas.microsoft.com/office/powerpoint/2010/main" xmlns="" val="49290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56" y="53635"/>
            <a:ext cx="11585744" cy="478928"/>
          </a:xfrm>
        </p:spPr>
        <p:txBody>
          <a:bodyPr>
            <a:normAutofit fontScale="90000"/>
          </a:bodyPr>
          <a:lstStyle/>
          <a:p>
            <a:r>
              <a:rPr lang="en-GB" b="1" dirty="0" smtClean="0"/>
              <a:t>Angular JS and Angular Framework</a:t>
            </a:r>
            <a:endParaRPr lang="en-IN" dirty="0"/>
          </a:p>
        </p:txBody>
      </p:sp>
      <p:sp>
        <p:nvSpPr>
          <p:cNvPr id="3" name="Content Placeholder 2"/>
          <p:cNvSpPr>
            <a:spLocks noGrp="1"/>
          </p:cNvSpPr>
          <p:nvPr>
            <p:ph idx="1"/>
          </p:nvPr>
        </p:nvSpPr>
        <p:spPr>
          <a:xfrm>
            <a:off x="301456" y="783770"/>
            <a:ext cx="11585744" cy="5838093"/>
          </a:xfrm>
        </p:spPr>
        <p:txBody>
          <a:bodyPr>
            <a:normAutofit/>
          </a:bodyPr>
          <a:lstStyle/>
          <a:p>
            <a:pPr marL="0" indent="0">
              <a:buNone/>
            </a:pPr>
            <a:r>
              <a:rPr lang="en-GB" sz="2000" dirty="0" smtClean="0"/>
              <a:t>-&gt; Typescript developed by Microsoft Company. </a:t>
            </a:r>
          </a:p>
          <a:p>
            <a:pPr marL="0" indent="0">
              <a:buNone/>
            </a:pPr>
            <a:r>
              <a:rPr lang="en-GB" sz="2000" dirty="0" smtClean="0"/>
              <a:t>-&gt; Angular 2+ versions are extensions for Angular 2.0 version</a:t>
            </a:r>
          </a:p>
          <a:p>
            <a:pPr marL="0" indent="0">
              <a:buNone/>
            </a:pPr>
            <a:r>
              <a:rPr lang="en-GB" sz="2000" dirty="0" smtClean="0"/>
              <a:t>-&gt; Angular 1.x versions are called as Angular JS</a:t>
            </a:r>
          </a:p>
          <a:p>
            <a:pPr marL="0" indent="0">
              <a:buNone/>
            </a:pPr>
            <a:r>
              <a:rPr lang="en-GB" sz="2000" dirty="0" smtClean="0"/>
              <a:t>-&gt; Angular 2.0 and later versions are called as Angular Framework versions</a:t>
            </a:r>
          </a:p>
          <a:p>
            <a:pPr marL="0" indent="0">
              <a:buNone/>
            </a:pPr>
            <a:endParaRPr lang="en-GB" sz="2000" dirty="0"/>
          </a:p>
          <a:p>
            <a:pPr marL="0" indent="0">
              <a:buNone/>
            </a:pPr>
            <a:r>
              <a:rPr lang="en-GB" sz="2000" dirty="0" smtClean="0"/>
              <a:t>-&gt; </a:t>
            </a:r>
            <a:r>
              <a:rPr lang="en-GB" sz="2000" b="1" dirty="0" smtClean="0"/>
              <a:t>The current version of Angular is 11(Updated Nov-2020)</a:t>
            </a:r>
          </a:p>
          <a:p>
            <a:pPr marL="0" indent="0">
              <a:buNone/>
            </a:pPr>
            <a:r>
              <a:rPr lang="en-GB" sz="2000" b="1" dirty="0" smtClean="0"/>
              <a:t>Angular Architecture:-</a:t>
            </a:r>
          </a:p>
          <a:p>
            <a:pPr marL="0" indent="0">
              <a:buNone/>
            </a:pPr>
            <a:r>
              <a:rPr lang="en-GB" sz="2000" dirty="0" smtClean="0"/>
              <a:t>1) Components </a:t>
            </a:r>
          </a:p>
          <a:p>
            <a:pPr marL="0" indent="0">
              <a:buNone/>
            </a:pPr>
            <a:r>
              <a:rPr lang="en-GB" sz="2000" dirty="0" smtClean="0"/>
              <a:t>2) Meta Data </a:t>
            </a:r>
          </a:p>
          <a:p>
            <a:pPr marL="0" indent="0">
              <a:buNone/>
            </a:pPr>
            <a:r>
              <a:rPr lang="en-GB" sz="2000" dirty="0" smtClean="0"/>
              <a:t>3) Services </a:t>
            </a:r>
          </a:p>
          <a:p>
            <a:pPr marL="0" indent="0">
              <a:buNone/>
            </a:pPr>
            <a:r>
              <a:rPr lang="en-GB" sz="2000" dirty="0" smtClean="0"/>
              <a:t>4) Templates </a:t>
            </a:r>
          </a:p>
          <a:p>
            <a:pPr marL="0" indent="0">
              <a:buNone/>
            </a:pPr>
            <a:r>
              <a:rPr lang="en-GB" sz="2000" dirty="0" smtClean="0"/>
              <a:t>5) Directives </a:t>
            </a:r>
          </a:p>
          <a:p>
            <a:pPr marL="0" indent="0">
              <a:buNone/>
            </a:pPr>
            <a:r>
              <a:rPr lang="en-GB" sz="2000" dirty="0" smtClean="0"/>
              <a:t>6) Pipes.</a:t>
            </a:r>
            <a:endParaRPr lang="en-IN" sz="2000" dirty="0" smtClean="0"/>
          </a:p>
          <a:p>
            <a:pPr marL="0" indent="0">
              <a:buNone/>
            </a:pPr>
            <a:endParaRPr lang="en-IN" sz="2000" dirty="0"/>
          </a:p>
        </p:txBody>
      </p:sp>
    </p:spTree>
    <p:extLst>
      <p:ext uri="{BB962C8B-B14F-4D97-AF65-F5344CB8AC3E}">
        <p14:creationId xmlns:p14="http://schemas.microsoft.com/office/powerpoint/2010/main" xmlns="" val="337125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127819"/>
            <a:ext cx="11739716" cy="540775"/>
          </a:xfrm>
        </p:spPr>
        <p:txBody>
          <a:bodyPr>
            <a:normAutofit fontScale="90000"/>
          </a:bodyPr>
          <a:lstStyle/>
          <a:p>
            <a:r>
              <a:rPr lang="en-GB" dirty="0"/>
              <a:t>	</a:t>
            </a:r>
            <a:r>
              <a:rPr lang="en-GB" dirty="0" smtClean="0"/>
              <a:t>Architecture Of Angular</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86000" y="1100137"/>
            <a:ext cx="7620000" cy="5410200"/>
          </a:xfrm>
        </p:spPr>
      </p:pic>
    </p:spTree>
    <p:extLst>
      <p:ext uri="{BB962C8B-B14F-4D97-AF65-F5344CB8AC3E}">
        <p14:creationId xmlns:p14="http://schemas.microsoft.com/office/powerpoint/2010/main" xmlns="" val="65482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5575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107403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85528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400971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59304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Syllabus</a:t>
            </a:r>
            <a:endParaRPr lang="en-IN" dirty="0"/>
          </a:p>
        </p:txBody>
      </p:sp>
      <p:sp>
        <p:nvSpPr>
          <p:cNvPr id="3" name="Content Placeholder 2"/>
          <p:cNvSpPr>
            <a:spLocks noGrp="1"/>
          </p:cNvSpPr>
          <p:nvPr>
            <p:ph idx="1"/>
          </p:nvPr>
        </p:nvSpPr>
        <p:spPr/>
        <p:txBody>
          <a:bodyPr>
            <a:normAutofit/>
          </a:bodyPr>
          <a:lstStyle/>
          <a:p>
            <a:endParaRPr lang="en-IN" sz="2000" dirty="0" smtClean="0"/>
          </a:p>
          <a:p>
            <a:r>
              <a:rPr lang="en-IN" sz="2000" dirty="0" smtClean="0"/>
              <a:t>Inheritance</a:t>
            </a:r>
          </a:p>
          <a:p>
            <a:r>
              <a:rPr lang="en-IN" sz="2000" dirty="0" smtClean="0"/>
              <a:t>Access Modifiers</a:t>
            </a:r>
          </a:p>
          <a:p>
            <a:r>
              <a:rPr lang="en-IN" sz="2000" dirty="0" smtClean="0"/>
              <a:t>Interfaces</a:t>
            </a:r>
          </a:p>
          <a:p>
            <a:r>
              <a:rPr lang="en-IN" sz="2000" dirty="0" smtClean="0"/>
              <a:t>Enumerations</a:t>
            </a:r>
          </a:p>
          <a:p>
            <a:r>
              <a:rPr lang="en-IN" sz="2000" dirty="0" smtClean="0"/>
              <a:t>Modules</a:t>
            </a:r>
          </a:p>
          <a:p>
            <a:r>
              <a:rPr lang="en-IN" sz="2000" dirty="0" smtClean="0"/>
              <a:t>Examples </a:t>
            </a:r>
            <a:r>
              <a:rPr lang="en-IN" sz="2000" dirty="0" err="1" smtClean="0"/>
              <a:t>usng</a:t>
            </a:r>
            <a:r>
              <a:rPr lang="en-IN" sz="2000" dirty="0" smtClean="0"/>
              <a:t> type script...</a:t>
            </a:r>
          </a:p>
          <a:p>
            <a:endParaRPr lang="en-IN" sz="2000" dirty="0" smtClean="0"/>
          </a:p>
          <a:p>
            <a:endParaRPr lang="en-IN" sz="2000" dirty="0" smtClean="0"/>
          </a:p>
          <a:p>
            <a:endParaRPr lang="en-IN" sz="2000" dirty="0" smtClean="0"/>
          </a:p>
          <a:p>
            <a:endParaRPr lang="en-IN" dirty="0"/>
          </a:p>
        </p:txBody>
      </p:sp>
    </p:spTree>
    <p:extLst>
      <p:ext uri="{BB962C8B-B14F-4D97-AF65-F5344CB8AC3E}">
        <p14:creationId xmlns:p14="http://schemas.microsoft.com/office/powerpoint/2010/main" xmlns="" val="665742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03201"/>
            <a:ext cx="11811000" cy="825499"/>
          </a:xfrm>
        </p:spPr>
        <p:txBody>
          <a:bodyPr/>
          <a:lstStyle/>
          <a:p>
            <a:r>
              <a:rPr lang="en-GB" b="1" dirty="0" smtClean="0"/>
              <a:t>					Commands</a:t>
            </a:r>
            <a:endParaRPr lang="en-GB" b="1" dirty="0"/>
          </a:p>
        </p:txBody>
      </p:sp>
      <p:sp>
        <p:nvSpPr>
          <p:cNvPr id="3" name="Content Placeholder 2"/>
          <p:cNvSpPr>
            <a:spLocks noGrp="1"/>
          </p:cNvSpPr>
          <p:nvPr>
            <p:ph idx="1"/>
          </p:nvPr>
        </p:nvSpPr>
        <p:spPr>
          <a:xfrm>
            <a:off x="304800" y="1168400"/>
            <a:ext cx="11684000" cy="5410200"/>
          </a:xfrm>
        </p:spPr>
        <p:txBody>
          <a:bodyPr/>
          <a:lstStyle/>
          <a:p>
            <a:r>
              <a:rPr lang="en-IN" dirty="0" smtClean="0"/>
              <a:t>To create Angular file the command </a:t>
            </a:r>
            <a:r>
              <a:rPr lang="en-IN" dirty="0" smtClean="0"/>
              <a:t>is -&gt; </a:t>
            </a:r>
            <a:r>
              <a:rPr lang="en-IN" b="1" dirty="0" smtClean="0"/>
              <a:t>Ng </a:t>
            </a:r>
            <a:r>
              <a:rPr lang="en-IN" b="1" dirty="0" smtClean="0"/>
              <a:t>new Filename</a:t>
            </a:r>
          </a:p>
          <a:p>
            <a:r>
              <a:rPr lang="en-IN" dirty="0" smtClean="0"/>
              <a:t>To Create </a:t>
            </a:r>
            <a:r>
              <a:rPr lang="en-IN" smtClean="0"/>
              <a:t>Child </a:t>
            </a:r>
            <a:r>
              <a:rPr lang="en-IN" smtClean="0"/>
              <a:t>Module -&gt; </a:t>
            </a:r>
            <a:r>
              <a:rPr lang="en-IN" b="1" dirty="0" err="1" smtClean="0"/>
              <a:t>ng</a:t>
            </a:r>
            <a:r>
              <a:rPr lang="en-IN" b="1" dirty="0" smtClean="0"/>
              <a:t> g c header</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err="1" smtClean="0"/>
              <a:t>FuLL</a:t>
            </a:r>
            <a:r>
              <a:rPr lang="en-GB" dirty="0" smtClean="0"/>
              <a:t> Stack Development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84904" y="1815318"/>
            <a:ext cx="10734846" cy="4860785"/>
          </a:xfrm>
        </p:spPr>
      </p:pic>
    </p:spTree>
    <p:extLst>
      <p:ext uri="{BB962C8B-B14F-4D97-AF65-F5344CB8AC3E}">
        <p14:creationId xmlns:p14="http://schemas.microsoft.com/office/powerpoint/2010/main" xmlns="" val="2949941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491"/>
            <a:ext cx="10341077" cy="639096"/>
          </a:xfrm>
        </p:spPr>
        <p:txBody>
          <a:bodyPr>
            <a:normAutofit fontScale="90000"/>
          </a:bodyPr>
          <a:lstStyle/>
          <a:p>
            <a:r>
              <a:rPr lang="en-GB" dirty="0" smtClean="0"/>
              <a:t>			</a:t>
            </a:r>
            <a:r>
              <a:rPr lang="en-GB" b="1" dirty="0" smtClean="0"/>
              <a:t>Web Application</a:t>
            </a:r>
            <a:endParaRPr lang="en-IN" b="1" dirty="0"/>
          </a:p>
        </p:txBody>
      </p:sp>
      <p:sp>
        <p:nvSpPr>
          <p:cNvPr id="3" name="Content Placeholder 2"/>
          <p:cNvSpPr>
            <a:spLocks noGrp="1"/>
          </p:cNvSpPr>
          <p:nvPr>
            <p:ph idx="1"/>
          </p:nvPr>
        </p:nvSpPr>
        <p:spPr>
          <a:xfrm>
            <a:off x="353961" y="727586"/>
            <a:ext cx="10825316" cy="5909187"/>
          </a:xfrm>
        </p:spPr>
        <p:txBody>
          <a:bodyPr>
            <a:normAutofit lnSpcReduction="10000"/>
          </a:bodyPr>
          <a:lstStyle/>
          <a:p>
            <a:r>
              <a:rPr lang="en-GB" dirty="0" smtClean="0"/>
              <a:t>We Have 2  types of web Applications</a:t>
            </a:r>
          </a:p>
          <a:p>
            <a:pPr marL="0" indent="0">
              <a:buNone/>
            </a:pPr>
            <a:r>
              <a:rPr lang="en-GB" dirty="0" smtClean="0"/>
              <a:t>1.Multi page Web applications</a:t>
            </a:r>
          </a:p>
          <a:p>
            <a:pPr marL="0" indent="0">
              <a:buNone/>
            </a:pPr>
            <a:r>
              <a:rPr lang="en-GB" dirty="0" smtClean="0"/>
              <a:t>2.Single page Web applications</a:t>
            </a:r>
          </a:p>
          <a:p>
            <a:pPr marL="0" indent="0">
              <a:buNone/>
            </a:pPr>
            <a:r>
              <a:rPr lang="en-GB" b="1" dirty="0" smtClean="0"/>
              <a:t>Web Application</a:t>
            </a:r>
            <a:r>
              <a:rPr lang="en-GB" dirty="0" smtClean="0"/>
              <a:t>: A application which is running on the server is called we application.</a:t>
            </a:r>
          </a:p>
          <a:p>
            <a:pPr marL="0" indent="0">
              <a:buNone/>
            </a:pPr>
            <a:r>
              <a:rPr lang="en-GB" dirty="0" smtClean="0"/>
              <a:t>1.</a:t>
            </a:r>
            <a:r>
              <a:rPr lang="en-GB" b="1" dirty="0" smtClean="0"/>
              <a:t>Multi page Web applications:</a:t>
            </a:r>
          </a:p>
          <a:p>
            <a:pPr marL="0" indent="0">
              <a:buNone/>
            </a:pPr>
            <a:r>
              <a:rPr lang="en-GB" b="1" dirty="0"/>
              <a:t>	</a:t>
            </a:r>
            <a:r>
              <a:rPr lang="en-GB" dirty="0" smtClean="0"/>
              <a:t>In multi Page Web Application All the actions are every time Reloaded like Toolbar, Side navibar and Common data will be loaded as a again and again So performance of the applications will reduced. At Every time the page handler was loaded</a:t>
            </a:r>
          </a:p>
          <a:p>
            <a:pPr marL="0" indent="0">
              <a:buNone/>
            </a:pPr>
            <a:r>
              <a:rPr lang="en-GB" dirty="0" smtClean="0"/>
              <a:t>&gt; In multi page applications Multiple pages are available. If client sends a req and server sent the </a:t>
            </a:r>
            <a:r>
              <a:rPr lang="en-GB" dirty="0" err="1" smtClean="0"/>
              <a:t>resp</a:t>
            </a:r>
            <a:r>
              <a:rPr lang="en-GB" dirty="0" smtClean="0"/>
              <a:t> as a web page. </a:t>
            </a:r>
          </a:p>
          <a:p>
            <a:pPr marL="0" indent="0">
              <a:buNone/>
            </a:pPr>
            <a:r>
              <a:rPr lang="en-GB" b="1" dirty="0" smtClean="0"/>
              <a:t>&gt;</a:t>
            </a:r>
            <a:r>
              <a:rPr lang="en-GB" dirty="0" smtClean="0"/>
              <a:t>To Avoid that problem we are going to single page applications</a:t>
            </a:r>
          </a:p>
          <a:p>
            <a:pPr marL="0" indent="0">
              <a:buNone/>
            </a:pPr>
            <a:endParaRPr lang="en-GB" dirty="0" smtClean="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xmlns="" val="379742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491"/>
            <a:ext cx="10409903" cy="580103"/>
          </a:xfrm>
        </p:spPr>
        <p:txBody>
          <a:bodyPr>
            <a:normAutofit fontScale="90000"/>
          </a:bodyPr>
          <a:lstStyle/>
          <a:p>
            <a:r>
              <a:rPr lang="en-GB" dirty="0" smtClean="0"/>
              <a:t>	    </a:t>
            </a:r>
            <a:r>
              <a:rPr lang="en-GB" sz="4000" b="1" dirty="0" smtClean="0"/>
              <a:t>Multipage Application Example</a:t>
            </a:r>
            <a:endParaRPr lang="en-IN" b="1" dirty="0"/>
          </a:p>
        </p:txBody>
      </p:sp>
      <p:sp>
        <p:nvSpPr>
          <p:cNvPr id="3" name="Content Placeholder 2"/>
          <p:cNvSpPr>
            <a:spLocks noGrp="1"/>
          </p:cNvSpPr>
          <p:nvPr>
            <p:ph idx="1"/>
          </p:nvPr>
        </p:nvSpPr>
        <p:spPr>
          <a:xfrm>
            <a:off x="838200" y="668594"/>
            <a:ext cx="10515600" cy="5508369"/>
          </a:xfrm>
          <a:ln>
            <a:solidFill>
              <a:schemeClr val="accent1"/>
            </a:solidFill>
          </a:ln>
        </p:spPr>
        <p:txBody>
          <a:bodyPr anchor="t"/>
          <a:lstStyle/>
          <a:p>
            <a:pPr marL="0" indent="0">
              <a:buNone/>
            </a:pPr>
            <a:r>
              <a:rPr lang="en-GB" dirty="0" smtClean="0">
                <a:solidFill>
                  <a:srgbClr val="FF0000"/>
                </a:solidFill>
              </a:rPr>
              <a:t>	Client								Server</a:t>
            </a:r>
            <a:endParaRPr lang="en-IN" dirty="0">
              <a:solidFill>
                <a:srgbClr val="FF0000"/>
              </a:solidFill>
            </a:endParaRPr>
          </a:p>
        </p:txBody>
      </p:sp>
      <p:sp>
        <p:nvSpPr>
          <p:cNvPr id="4" name="Rectangle 3"/>
          <p:cNvSpPr/>
          <p:nvPr/>
        </p:nvSpPr>
        <p:spPr>
          <a:xfrm>
            <a:off x="1229032" y="1229032"/>
            <a:ext cx="2615381" cy="47096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436077" y="1101213"/>
            <a:ext cx="2526891" cy="49259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flipV="1">
            <a:off x="3844413" y="1612490"/>
            <a:ext cx="4611329" cy="29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844413" y="1956619"/>
            <a:ext cx="4591664" cy="5899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44413" y="3106994"/>
            <a:ext cx="4611329" cy="196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844413" y="3372465"/>
            <a:ext cx="4591664" cy="9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44413" y="4316361"/>
            <a:ext cx="4611329" cy="1966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844413" y="4503174"/>
            <a:ext cx="4591664" cy="29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779639" y="1612490"/>
            <a:ext cx="1838632" cy="727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Page-1</a:t>
            </a:r>
            <a:endParaRPr lang="en-IN" dirty="0"/>
          </a:p>
        </p:txBody>
      </p:sp>
      <p:sp>
        <p:nvSpPr>
          <p:cNvPr id="19" name="Rounded Rectangle 18"/>
          <p:cNvSpPr/>
          <p:nvPr/>
        </p:nvSpPr>
        <p:spPr>
          <a:xfrm>
            <a:off x="1779639" y="3018503"/>
            <a:ext cx="1838632" cy="776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Page-2</a:t>
            </a:r>
          </a:p>
        </p:txBody>
      </p:sp>
      <p:sp>
        <p:nvSpPr>
          <p:cNvPr id="20" name="Rounded Rectangle 19"/>
          <p:cNvSpPr/>
          <p:nvPr/>
        </p:nvSpPr>
        <p:spPr>
          <a:xfrm>
            <a:off x="1779639" y="4316361"/>
            <a:ext cx="1838632" cy="707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Page-3</a:t>
            </a:r>
            <a:endParaRPr lang="en-IN" dirty="0"/>
          </a:p>
        </p:txBody>
      </p:sp>
      <p:sp>
        <p:nvSpPr>
          <p:cNvPr id="21" name="Rectangle 20"/>
          <p:cNvSpPr/>
          <p:nvPr/>
        </p:nvSpPr>
        <p:spPr>
          <a:xfrm>
            <a:off x="5122606" y="1229032"/>
            <a:ext cx="2290917" cy="383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Request-1</a:t>
            </a:r>
            <a:endParaRPr lang="en-IN" dirty="0"/>
          </a:p>
        </p:txBody>
      </p:sp>
      <p:sp>
        <p:nvSpPr>
          <p:cNvPr id="22" name="Rounded Rectangle 21"/>
          <p:cNvSpPr/>
          <p:nvPr/>
        </p:nvSpPr>
        <p:spPr>
          <a:xfrm>
            <a:off x="4945626" y="2841523"/>
            <a:ext cx="2172929" cy="285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Request-2</a:t>
            </a:r>
            <a:endParaRPr lang="en-IN" dirty="0"/>
          </a:p>
        </p:txBody>
      </p:sp>
      <p:sp>
        <p:nvSpPr>
          <p:cNvPr id="23" name="Rounded Rectangle 22"/>
          <p:cNvSpPr/>
          <p:nvPr/>
        </p:nvSpPr>
        <p:spPr>
          <a:xfrm>
            <a:off x="4945626" y="4100052"/>
            <a:ext cx="2467897" cy="216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Request-3</a:t>
            </a:r>
            <a:endParaRPr lang="en-IN" dirty="0"/>
          </a:p>
        </p:txBody>
      </p:sp>
    </p:spTree>
    <p:extLst>
      <p:ext uri="{BB962C8B-B14F-4D97-AF65-F5344CB8AC3E}">
        <p14:creationId xmlns:p14="http://schemas.microsoft.com/office/powerpoint/2010/main" xmlns="" val="265768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137653"/>
            <a:ext cx="11818374" cy="668592"/>
          </a:xfrm>
        </p:spPr>
        <p:txBody>
          <a:bodyPr>
            <a:normAutofit fontScale="90000"/>
          </a:bodyPr>
          <a:lstStyle/>
          <a:p>
            <a:r>
              <a:rPr lang="en-GB" dirty="0" smtClean="0"/>
              <a:t>			</a:t>
            </a:r>
            <a:r>
              <a:rPr lang="en-GB" b="1" dirty="0" smtClean="0"/>
              <a:t>Single page application</a:t>
            </a:r>
            <a:endParaRPr lang="en-IN" b="1" dirty="0"/>
          </a:p>
        </p:txBody>
      </p:sp>
      <p:sp>
        <p:nvSpPr>
          <p:cNvPr id="3" name="Content Placeholder 2"/>
          <p:cNvSpPr>
            <a:spLocks noGrp="1"/>
          </p:cNvSpPr>
          <p:nvPr>
            <p:ph idx="1"/>
          </p:nvPr>
        </p:nvSpPr>
        <p:spPr>
          <a:xfrm>
            <a:off x="265471" y="806245"/>
            <a:ext cx="11651226" cy="5692878"/>
          </a:xfrm>
        </p:spPr>
        <p:txBody>
          <a:bodyPr/>
          <a:lstStyle/>
          <a:p>
            <a:pPr marL="0" indent="0">
              <a:buNone/>
            </a:pPr>
            <a:endParaRPr lang="en-GB" dirty="0" smtClean="0"/>
          </a:p>
          <a:p>
            <a:pPr marL="0" indent="0">
              <a:buNone/>
            </a:pPr>
            <a:r>
              <a:rPr lang="en-GB" dirty="0"/>
              <a:t>	</a:t>
            </a:r>
            <a:r>
              <a:rPr lang="en-GB" dirty="0" smtClean="0"/>
              <a:t>Client									Server</a:t>
            </a:r>
            <a:endParaRPr lang="en-IN" dirty="0"/>
          </a:p>
        </p:txBody>
      </p:sp>
      <p:sp>
        <p:nvSpPr>
          <p:cNvPr id="4" name="Rectangle 3"/>
          <p:cNvSpPr/>
          <p:nvPr/>
        </p:nvSpPr>
        <p:spPr>
          <a:xfrm>
            <a:off x="476864" y="1892710"/>
            <a:ext cx="11228439" cy="435569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ed Rectangle 4"/>
          <p:cNvSpPr/>
          <p:nvPr/>
        </p:nvSpPr>
        <p:spPr>
          <a:xfrm>
            <a:off x="776748" y="2153265"/>
            <a:ext cx="2113936" cy="383458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HHHHtml</a:t>
            </a: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smtClean="0"/>
          </a:p>
          <a:p>
            <a:pPr algn="ctr"/>
            <a:r>
              <a:rPr lang="en-GB" dirty="0" smtClean="0"/>
              <a:t>HTML Single page</a:t>
            </a:r>
            <a:endParaRPr lang="en-GB" dirty="0"/>
          </a:p>
        </p:txBody>
      </p:sp>
      <p:sp>
        <p:nvSpPr>
          <p:cNvPr id="6" name="Rounded Rectangle 5"/>
          <p:cNvSpPr/>
          <p:nvPr/>
        </p:nvSpPr>
        <p:spPr>
          <a:xfrm>
            <a:off x="8701548" y="2310581"/>
            <a:ext cx="1966452" cy="360843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1101213" y="2536723"/>
            <a:ext cx="1465006" cy="233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endParaRPr lang="en-IN" dirty="0"/>
          </a:p>
        </p:txBody>
      </p:sp>
      <p:cxnSp>
        <p:nvCxnSpPr>
          <p:cNvPr id="9" name="Straight Arrow Connector 8"/>
          <p:cNvCxnSpPr/>
          <p:nvPr/>
        </p:nvCxnSpPr>
        <p:spPr>
          <a:xfrm flipV="1">
            <a:off x="2890684" y="2595720"/>
            <a:ext cx="5810864" cy="98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890684" y="3979606"/>
            <a:ext cx="5810863" cy="196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890684" y="3669892"/>
            <a:ext cx="5810864" cy="98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890684" y="5073445"/>
            <a:ext cx="5810865" cy="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890684" y="5373329"/>
            <a:ext cx="5810864" cy="98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885772" y="2794812"/>
            <a:ext cx="5810863" cy="196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4630992" y="2140962"/>
            <a:ext cx="1720646" cy="29496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ln>
                <a:solidFill>
                  <a:schemeClr val="tx1"/>
                </a:solidFill>
              </a:ln>
            </a:endParaRPr>
          </a:p>
          <a:p>
            <a:pPr algn="ctr"/>
            <a:r>
              <a:rPr lang="en-GB" dirty="0" smtClean="0">
                <a:ln>
                  <a:solidFill>
                    <a:schemeClr val="tx1"/>
                  </a:solidFill>
                </a:ln>
              </a:rPr>
              <a:t>Request-1</a:t>
            </a:r>
            <a:endParaRPr lang="en-IN" dirty="0">
              <a:ln>
                <a:solidFill>
                  <a:schemeClr val="tx1"/>
                </a:solidFill>
              </a:ln>
            </a:endParaRPr>
          </a:p>
        </p:txBody>
      </p:sp>
      <p:sp>
        <p:nvSpPr>
          <p:cNvPr id="25" name="Rounded Rectangle 24"/>
          <p:cNvSpPr/>
          <p:nvPr/>
        </p:nvSpPr>
        <p:spPr>
          <a:xfrm>
            <a:off x="4984955" y="2910348"/>
            <a:ext cx="1238864" cy="383458"/>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Respose-1</a:t>
            </a:r>
            <a:endParaRPr lang="en-IN" dirty="0"/>
          </a:p>
        </p:txBody>
      </p:sp>
      <p:sp>
        <p:nvSpPr>
          <p:cNvPr id="26" name="Rounded Rectangle 25"/>
          <p:cNvSpPr/>
          <p:nvPr/>
        </p:nvSpPr>
        <p:spPr>
          <a:xfrm>
            <a:off x="3480619" y="3372465"/>
            <a:ext cx="1406013" cy="297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Request-2</a:t>
            </a:r>
            <a:endParaRPr lang="en-IN" dirty="0"/>
          </a:p>
        </p:txBody>
      </p:sp>
      <p:sp>
        <p:nvSpPr>
          <p:cNvPr id="27" name="Rounded Rectangle 26"/>
          <p:cNvSpPr/>
          <p:nvPr/>
        </p:nvSpPr>
        <p:spPr>
          <a:xfrm>
            <a:off x="4886632" y="4100052"/>
            <a:ext cx="2035278" cy="3539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Json Data</a:t>
            </a:r>
            <a:endParaRPr lang="en-IN" dirty="0"/>
          </a:p>
        </p:txBody>
      </p:sp>
      <p:sp>
        <p:nvSpPr>
          <p:cNvPr id="28" name="Rounded Rectangle 27"/>
          <p:cNvSpPr/>
          <p:nvPr/>
        </p:nvSpPr>
        <p:spPr>
          <a:xfrm>
            <a:off x="3382297" y="4744063"/>
            <a:ext cx="1533832" cy="319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Req-3</a:t>
            </a:r>
            <a:endParaRPr lang="en-IN" dirty="0"/>
          </a:p>
        </p:txBody>
      </p:sp>
      <p:sp>
        <p:nvSpPr>
          <p:cNvPr id="29" name="Rounded Rectangle 28"/>
          <p:cNvSpPr/>
          <p:nvPr/>
        </p:nvSpPr>
        <p:spPr>
          <a:xfrm>
            <a:off x="4984955" y="5383162"/>
            <a:ext cx="2458064" cy="378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Json Data</a:t>
            </a:r>
            <a:endParaRPr lang="en-IN" dirty="0"/>
          </a:p>
        </p:txBody>
      </p:sp>
    </p:spTree>
    <p:extLst>
      <p:ext uri="{BB962C8B-B14F-4D97-AF65-F5344CB8AC3E}">
        <p14:creationId xmlns:p14="http://schemas.microsoft.com/office/powerpoint/2010/main" xmlns="" val="152142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 y="127819"/>
            <a:ext cx="11700388" cy="570271"/>
          </a:xfrm>
        </p:spPr>
        <p:txBody>
          <a:bodyPr>
            <a:normAutofit fontScale="90000"/>
          </a:bodyPr>
          <a:lstStyle/>
          <a:p>
            <a:r>
              <a:rPr lang="en-GB" dirty="0" smtClean="0"/>
              <a:t>			Single Page Application</a:t>
            </a:r>
            <a:endParaRPr lang="en-IN" dirty="0"/>
          </a:p>
        </p:txBody>
      </p:sp>
      <p:sp>
        <p:nvSpPr>
          <p:cNvPr id="3" name="Content Placeholder 2"/>
          <p:cNvSpPr>
            <a:spLocks noGrp="1"/>
          </p:cNvSpPr>
          <p:nvPr>
            <p:ph idx="1"/>
          </p:nvPr>
        </p:nvSpPr>
        <p:spPr>
          <a:xfrm>
            <a:off x="206476" y="776748"/>
            <a:ext cx="11818375" cy="5869858"/>
          </a:xfrm>
        </p:spPr>
        <p:txBody>
          <a:bodyPr>
            <a:normAutofit/>
          </a:bodyPr>
          <a:lstStyle/>
          <a:p>
            <a:r>
              <a:rPr lang="en-GB" sz="2000" dirty="0" smtClean="0"/>
              <a:t>In SPA The data should send as a req and acpt as Json Data in SPA.</a:t>
            </a:r>
          </a:p>
          <a:p>
            <a:r>
              <a:rPr lang="en-GB" sz="2000" dirty="0" smtClean="0"/>
              <a:t>In MPA for every req new web page will be loaded at client </a:t>
            </a:r>
            <a:r>
              <a:rPr lang="en-GB" sz="2000" dirty="0" err="1" smtClean="0"/>
              <a:t>side.Here</a:t>
            </a:r>
            <a:r>
              <a:rPr lang="en-GB" sz="2000" dirty="0" smtClean="0"/>
              <a:t> Every time </a:t>
            </a:r>
            <a:r>
              <a:rPr lang="en-GB" sz="2000" dirty="0" err="1" smtClean="0"/>
              <a:t>Pge</a:t>
            </a:r>
            <a:r>
              <a:rPr lang="en-GB" sz="2000" dirty="0" smtClean="0"/>
              <a:t> will be reloaded.</a:t>
            </a:r>
          </a:p>
          <a:p>
            <a:r>
              <a:rPr lang="en-GB" sz="2000" dirty="0" smtClean="0"/>
              <a:t>In single page web Application web page will be loaded </a:t>
            </a:r>
            <a:r>
              <a:rPr lang="en-GB" sz="2000" dirty="0"/>
              <a:t>o</a:t>
            </a:r>
            <a:r>
              <a:rPr lang="en-GB" sz="2000" dirty="0" smtClean="0"/>
              <a:t>nly for </a:t>
            </a:r>
            <a:r>
              <a:rPr lang="en-GB" sz="2000" dirty="0" err="1" smtClean="0"/>
              <a:t>frt</a:t>
            </a:r>
            <a:r>
              <a:rPr lang="en-GB" sz="2000" dirty="0" smtClean="0"/>
              <a:t> req.</a:t>
            </a:r>
          </a:p>
          <a:p>
            <a:pPr marL="0" indent="0">
              <a:buNone/>
            </a:pPr>
            <a:r>
              <a:rPr lang="en-GB" sz="2000" dirty="0" smtClean="0"/>
              <a:t>   From sec req onwards only content will be updated </a:t>
            </a:r>
            <a:r>
              <a:rPr lang="en-GB" sz="2000" dirty="0" err="1" smtClean="0"/>
              <a:t>vthout</a:t>
            </a:r>
            <a:r>
              <a:rPr lang="en-GB" sz="2000" dirty="0" smtClean="0"/>
              <a:t> reloading the entire          </a:t>
            </a:r>
            <a:r>
              <a:rPr lang="en-GB" sz="2000" dirty="0" err="1" smtClean="0"/>
              <a:t>page.EX:Gmail</a:t>
            </a:r>
            <a:r>
              <a:rPr lang="en-GB" sz="2000" dirty="0" smtClean="0"/>
              <a:t>…. </a:t>
            </a:r>
          </a:p>
          <a:p>
            <a:pPr marL="0" indent="0">
              <a:buNone/>
            </a:pPr>
            <a:endParaRPr lang="en-GB" sz="2000" dirty="0"/>
          </a:p>
          <a:p>
            <a:pPr marL="0" indent="0">
              <a:buNone/>
            </a:pPr>
            <a:r>
              <a:rPr lang="en-GB" sz="2000" dirty="0" smtClean="0"/>
              <a:t> What is Full stack Development?</a:t>
            </a:r>
          </a:p>
          <a:p>
            <a:pPr marL="0" indent="0">
              <a:buNone/>
            </a:pPr>
            <a:r>
              <a:rPr lang="en-GB" sz="2000" dirty="0" smtClean="0"/>
              <a:t>-&gt; As part of full stack development we should develop backend Rest Apis and Front End user Interface. </a:t>
            </a:r>
          </a:p>
          <a:p>
            <a:pPr marL="0" indent="0">
              <a:buNone/>
            </a:pPr>
            <a:r>
              <a:rPr lang="en-GB" sz="2000" dirty="0" smtClean="0"/>
              <a:t>-&gt; To develop backend rest apis we will use "Spring Boot &amp; Micro services“</a:t>
            </a:r>
          </a:p>
          <a:p>
            <a:pPr marL="0" indent="0">
              <a:buNone/>
            </a:pPr>
            <a:r>
              <a:rPr lang="en-GB" sz="2000" dirty="0" smtClean="0"/>
              <a:t>-&gt; To develop frontend user interface we will use below technologies .</a:t>
            </a:r>
          </a:p>
          <a:p>
            <a:pPr marL="0" indent="0">
              <a:buNone/>
            </a:pPr>
            <a:r>
              <a:rPr lang="en-GB" sz="2000" dirty="0" smtClean="0"/>
              <a:t>		HTML 		</a:t>
            </a:r>
          </a:p>
          <a:p>
            <a:pPr marL="0" indent="0">
              <a:buNone/>
            </a:pPr>
            <a:r>
              <a:rPr lang="en-GB" sz="2000" dirty="0" smtClean="0"/>
              <a:t>		CSS </a:t>
            </a:r>
          </a:p>
          <a:p>
            <a:pPr marL="0" indent="0">
              <a:buNone/>
            </a:pPr>
            <a:r>
              <a:rPr lang="en-GB" sz="2000" dirty="0" smtClean="0"/>
              <a:t>		Java Script</a:t>
            </a:r>
          </a:p>
          <a:p>
            <a:pPr marL="0" indent="0">
              <a:buNone/>
            </a:pPr>
            <a:r>
              <a:rPr lang="en-GB" sz="2000" dirty="0" smtClean="0"/>
              <a:t> 		Bootstrap</a:t>
            </a:r>
          </a:p>
          <a:p>
            <a:pPr marL="0" indent="0">
              <a:buNone/>
            </a:pPr>
            <a:r>
              <a:rPr lang="en-GB" sz="2000" dirty="0" smtClean="0"/>
              <a:t>2</a:t>
            </a:r>
            <a:r>
              <a:rPr lang="en-GB" sz="2000" baseline="30000" dirty="0" smtClean="0"/>
              <a:t>nd</a:t>
            </a:r>
            <a:r>
              <a:rPr lang="en-GB" sz="2000" dirty="0" smtClean="0"/>
              <a:t> </a:t>
            </a:r>
            <a:r>
              <a:rPr lang="en-GB" sz="2000" dirty="0" err="1" smtClean="0"/>
              <a:t>Cls</a:t>
            </a:r>
            <a:r>
              <a:rPr lang="en-GB" sz="2000" dirty="0" smtClean="0"/>
              <a:t>….</a:t>
            </a:r>
          </a:p>
          <a:p>
            <a:pPr marL="0" indent="0">
              <a:buNone/>
            </a:pPr>
            <a:endParaRPr lang="en-IN" sz="2000" dirty="0"/>
          </a:p>
        </p:txBody>
      </p:sp>
    </p:spTree>
    <p:extLst>
      <p:ext uri="{BB962C8B-B14F-4D97-AF65-F5344CB8AC3E}">
        <p14:creationId xmlns:p14="http://schemas.microsoft.com/office/powerpoint/2010/main" xmlns="" val="365066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08" y="80387"/>
            <a:ext cx="11857055" cy="432079"/>
          </a:xfrm>
        </p:spPr>
        <p:txBody>
          <a:bodyPr>
            <a:normAutofit fontScale="90000"/>
          </a:bodyPr>
          <a:lstStyle/>
          <a:p>
            <a:endParaRPr lang="en-IN" dirty="0"/>
          </a:p>
        </p:txBody>
      </p:sp>
      <p:sp>
        <p:nvSpPr>
          <p:cNvPr id="3" name="Content Placeholder 2"/>
          <p:cNvSpPr>
            <a:spLocks noGrp="1"/>
          </p:cNvSpPr>
          <p:nvPr>
            <p:ph idx="1"/>
          </p:nvPr>
        </p:nvSpPr>
        <p:spPr>
          <a:xfrm>
            <a:off x="160775" y="693336"/>
            <a:ext cx="11947488" cy="5948624"/>
          </a:xfrm>
        </p:spPr>
        <p:txBody>
          <a:bodyPr>
            <a:noAutofit/>
          </a:bodyPr>
          <a:lstStyle/>
          <a:p>
            <a:pPr marL="0" indent="0">
              <a:buNone/>
            </a:pPr>
            <a:r>
              <a:rPr lang="en-GB" sz="2000" b="1" dirty="0" smtClean="0"/>
              <a:t>Angular or React JS </a:t>
            </a:r>
          </a:p>
          <a:p>
            <a:pPr marL="0" indent="0">
              <a:buNone/>
            </a:pPr>
            <a:r>
              <a:rPr lang="en-GB" sz="2000" dirty="0" smtClean="0"/>
              <a:t>-&gt; The resource who can develop both frontend and backend logics is called as Full stack developer. </a:t>
            </a:r>
          </a:p>
          <a:p>
            <a:pPr marL="0" indent="0">
              <a:buNone/>
            </a:pPr>
            <a:r>
              <a:rPr lang="en-GB" sz="2000" dirty="0" smtClean="0"/>
              <a:t>-&gt; Full stack developers are having lot of demand in the market and companies are providing high packages for full stack developers. </a:t>
            </a:r>
          </a:p>
          <a:p>
            <a:pPr marL="0" indent="0">
              <a:buNone/>
            </a:pPr>
            <a:r>
              <a:rPr lang="en-GB" sz="2000" b="1" dirty="0" smtClean="0"/>
              <a:t>What is Web Application? </a:t>
            </a:r>
          </a:p>
          <a:p>
            <a:pPr marL="0" indent="0">
              <a:buNone/>
            </a:pPr>
            <a:r>
              <a:rPr lang="en-GB" sz="2000" dirty="0" smtClean="0"/>
              <a:t>-&gt; The application which runs in the server is called as Web Application.</a:t>
            </a:r>
          </a:p>
          <a:p>
            <a:pPr marL="0" indent="0">
              <a:buNone/>
            </a:pPr>
            <a:r>
              <a:rPr lang="en-GB" sz="2000" dirty="0" smtClean="0"/>
              <a:t> -&gt; Multiple users can access web applications at a time. 	</a:t>
            </a:r>
          </a:p>
          <a:p>
            <a:pPr marL="0" indent="0">
              <a:buNone/>
            </a:pPr>
            <a:r>
              <a:rPr lang="en-GB" sz="2000" dirty="0" smtClean="0"/>
              <a:t>	Ex : Gmail, Facebook, IRCTC, Net Banking etc... </a:t>
            </a:r>
          </a:p>
          <a:p>
            <a:pPr marL="0" indent="0">
              <a:buNone/>
            </a:pPr>
            <a:r>
              <a:rPr lang="en-GB" sz="2000" dirty="0" smtClean="0"/>
              <a:t>-&gt; Now a days web applications are divided into 2 types 		</a:t>
            </a:r>
          </a:p>
          <a:p>
            <a:pPr marL="0" indent="0">
              <a:buNone/>
            </a:pPr>
            <a:r>
              <a:rPr lang="en-GB" sz="2000" dirty="0"/>
              <a:t>	</a:t>
            </a:r>
            <a:r>
              <a:rPr lang="en-GB" sz="2000" dirty="0" smtClean="0"/>
              <a:t>		1</a:t>
            </a:r>
            <a:r>
              <a:rPr lang="en-GB" sz="3200" dirty="0" smtClean="0"/>
              <a:t>.</a:t>
            </a:r>
            <a:r>
              <a:rPr lang="en-GB" sz="1800" dirty="0" smtClean="0"/>
              <a:t>Multi Page Web applications (MPA) </a:t>
            </a:r>
            <a:r>
              <a:rPr lang="en-GB" sz="1200" dirty="0" smtClean="0"/>
              <a:t>		</a:t>
            </a:r>
          </a:p>
          <a:p>
            <a:pPr marL="2286000" lvl="5" indent="0">
              <a:buNone/>
            </a:pPr>
            <a:r>
              <a:rPr lang="en-GB" sz="1000" dirty="0" smtClean="0"/>
              <a:t>	</a:t>
            </a:r>
            <a:r>
              <a:rPr lang="en-GB" sz="2000" dirty="0" smtClean="0"/>
              <a:t>2.  Single Page Web applications (SPA) </a:t>
            </a:r>
          </a:p>
          <a:p>
            <a:pPr marL="0" indent="0">
              <a:buNone/>
            </a:pPr>
            <a:r>
              <a:rPr lang="en-GB" sz="2000" dirty="0" smtClean="0"/>
              <a:t>-&gt; In Multi Page Web Application for every request new web page will be loaded at the client side.</a:t>
            </a:r>
          </a:p>
          <a:p>
            <a:pPr marL="0" indent="0">
              <a:buNone/>
            </a:pPr>
            <a:r>
              <a:rPr lang="en-GB" sz="2000" dirty="0" smtClean="0"/>
              <a:t> -&gt; In Single Page web application only one web page will be available for every request just content will be updated without reloading the entire page. </a:t>
            </a:r>
          </a:p>
          <a:p>
            <a:pPr marL="0" indent="0">
              <a:buNone/>
            </a:pPr>
            <a:r>
              <a:rPr lang="en-GB" sz="2000" dirty="0" smtClean="0"/>
              <a:t>	Ex : Gmail, angular.io etc.... </a:t>
            </a:r>
          </a:p>
          <a:p>
            <a:pPr marL="0" indent="0">
              <a:buNone/>
            </a:pPr>
            <a:endParaRPr lang="en-IN" sz="2000" dirty="0"/>
          </a:p>
        </p:txBody>
      </p:sp>
    </p:spTree>
    <p:extLst>
      <p:ext uri="{BB962C8B-B14F-4D97-AF65-F5344CB8AC3E}">
        <p14:creationId xmlns:p14="http://schemas.microsoft.com/office/powerpoint/2010/main" xmlns="" val="3110244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557</Words>
  <Application>Microsoft Office PowerPoint</Application>
  <PresentationFormat>Custom</PresentationFormat>
  <Paragraphs>138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Course Content </vt:lpstr>
      <vt:lpstr>Syllabus</vt:lpstr>
      <vt:lpstr>     Commands</vt:lpstr>
      <vt:lpstr>  FuLL Stack Development</vt:lpstr>
      <vt:lpstr>   Web Application</vt:lpstr>
      <vt:lpstr>     Multipage Application Example</vt:lpstr>
      <vt:lpstr>   Single page application</vt:lpstr>
      <vt:lpstr>   Single Page Application</vt:lpstr>
      <vt:lpstr>Slide 9</vt:lpstr>
      <vt:lpstr>   Intro</vt:lpstr>
      <vt:lpstr>Angular Introduction</vt:lpstr>
      <vt:lpstr>Angular JS and Angular Framework</vt:lpstr>
      <vt:lpstr> Architecture Of Angular</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Eshwar Merugu</dc:creator>
  <cp:lastModifiedBy>Merugu Eshwar</cp:lastModifiedBy>
  <cp:revision>19</cp:revision>
  <dcterms:created xsi:type="dcterms:W3CDTF">2021-07-24T06:27:31Z</dcterms:created>
  <dcterms:modified xsi:type="dcterms:W3CDTF">2021-08-16T17:00:07Z</dcterms:modified>
</cp:coreProperties>
</file>