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3"/>
  </p:notesMasterIdLst>
  <p:sldIdLst>
    <p:sldId id="256" r:id="rId2"/>
    <p:sldId id="263" r:id="rId3"/>
    <p:sldId id="265" r:id="rId4"/>
    <p:sldId id="257" r:id="rId5"/>
    <p:sldId id="258" r:id="rId6"/>
    <p:sldId id="259" r:id="rId7"/>
    <p:sldId id="260" r:id="rId8"/>
    <p:sldId id="261" r:id="rId9"/>
    <p:sldId id="394" r:id="rId10"/>
    <p:sldId id="395" r:id="rId11"/>
    <p:sldId id="396" r:id="rId12"/>
    <p:sldId id="262" r:id="rId13"/>
    <p:sldId id="266" r:id="rId14"/>
    <p:sldId id="267" r:id="rId15"/>
    <p:sldId id="268" r:id="rId16"/>
    <p:sldId id="403" r:id="rId17"/>
    <p:sldId id="404"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2" r:id="rId31"/>
    <p:sldId id="283" r:id="rId32"/>
    <p:sldId id="281" r:id="rId33"/>
    <p:sldId id="284" r:id="rId34"/>
    <p:sldId id="285" r:id="rId35"/>
    <p:sldId id="287" r:id="rId36"/>
    <p:sldId id="286" r:id="rId37"/>
    <p:sldId id="288" r:id="rId38"/>
    <p:sldId id="289" r:id="rId39"/>
    <p:sldId id="290" r:id="rId40"/>
    <p:sldId id="291" r:id="rId41"/>
    <p:sldId id="292" r:id="rId42"/>
    <p:sldId id="293" r:id="rId43"/>
    <p:sldId id="294" r:id="rId44"/>
    <p:sldId id="295" r:id="rId45"/>
    <p:sldId id="296" r:id="rId46"/>
    <p:sldId id="297" r:id="rId47"/>
    <p:sldId id="298" r:id="rId48"/>
    <p:sldId id="301" r:id="rId49"/>
    <p:sldId id="302" r:id="rId50"/>
    <p:sldId id="304" r:id="rId51"/>
    <p:sldId id="303"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23" r:id="rId66"/>
    <p:sldId id="318" r:id="rId67"/>
    <p:sldId id="319" r:id="rId68"/>
    <p:sldId id="320" r:id="rId69"/>
    <p:sldId id="299" r:id="rId70"/>
    <p:sldId id="300" r:id="rId71"/>
    <p:sldId id="321" r:id="rId72"/>
    <p:sldId id="322" r:id="rId73"/>
    <p:sldId id="324" r:id="rId74"/>
    <p:sldId id="325" r:id="rId75"/>
    <p:sldId id="326" r:id="rId76"/>
    <p:sldId id="327" r:id="rId77"/>
    <p:sldId id="329" r:id="rId78"/>
    <p:sldId id="328" r:id="rId79"/>
    <p:sldId id="330" r:id="rId80"/>
    <p:sldId id="331" r:id="rId81"/>
    <p:sldId id="332" r:id="rId82"/>
    <p:sldId id="333" r:id="rId83"/>
    <p:sldId id="334" r:id="rId84"/>
    <p:sldId id="335" r:id="rId85"/>
    <p:sldId id="336" r:id="rId86"/>
    <p:sldId id="337" r:id="rId87"/>
    <p:sldId id="338" r:id="rId88"/>
    <p:sldId id="339" r:id="rId89"/>
    <p:sldId id="340" r:id="rId90"/>
    <p:sldId id="342" r:id="rId91"/>
    <p:sldId id="346" r:id="rId92"/>
    <p:sldId id="343" r:id="rId93"/>
    <p:sldId id="344" r:id="rId94"/>
    <p:sldId id="347" r:id="rId95"/>
    <p:sldId id="348" r:id="rId96"/>
    <p:sldId id="349" r:id="rId97"/>
    <p:sldId id="345" r:id="rId98"/>
    <p:sldId id="350" r:id="rId99"/>
    <p:sldId id="358" r:id="rId100"/>
    <p:sldId id="359" r:id="rId101"/>
    <p:sldId id="351" r:id="rId102"/>
    <p:sldId id="353" r:id="rId103"/>
    <p:sldId id="361" r:id="rId104"/>
    <p:sldId id="352" r:id="rId105"/>
    <p:sldId id="363" r:id="rId106"/>
    <p:sldId id="364" r:id="rId107"/>
    <p:sldId id="365" r:id="rId108"/>
    <p:sldId id="360" r:id="rId109"/>
    <p:sldId id="370" r:id="rId110"/>
    <p:sldId id="371" r:id="rId111"/>
    <p:sldId id="354" r:id="rId112"/>
    <p:sldId id="362" r:id="rId113"/>
    <p:sldId id="366" r:id="rId114"/>
    <p:sldId id="372" r:id="rId115"/>
    <p:sldId id="367" r:id="rId116"/>
    <p:sldId id="368" r:id="rId117"/>
    <p:sldId id="369" r:id="rId118"/>
    <p:sldId id="373" r:id="rId119"/>
    <p:sldId id="374" r:id="rId120"/>
    <p:sldId id="375" r:id="rId121"/>
    <p:sldId id="377" r:id="rId122"/>
    <p:sldId id="378" r:id="rId123"/>
    <p:sldId id="379" r:id="rId124"/>
    <p:sldId id="380" r:id="rId125"/>
    <p:sldId id="382" r:id="rId126"/>
    <p:sldId id="381" r:id="rId127"/>
    <p:sldId id="383" r:id="rId128"/>
    <p:sldId id="376" r:id="rId129"/>
    <p:sldId id="384" r:id="rId130"/>
    <p:sldId id="385" r:id="rId131"/>
    <p:sldId id="386" r:id="rId132"/>
    <p:sldId id="387" r:id="rId133"/>
    <p:sldId id="388" r:id="rId134"/>
    <p:sldId id="389" r:id="rId135"/>
    <p:sldId id="390" r:id="rId136"/>
    <p:sldId id="391" r:id="rId137"/>
    <p:sldId id="392" r:id="rId138"/>
    <p:sldId id="393" r:id="rId139"/>
    <p:sldId id="397" r:id="rId140"/>
    <p:sldId id="398" r:id="rId141"/>
    <p:sldId id="399" r:id="rId142"/>
    <p:sldId id="400" r:id="rId143"/>
    <p:sldId id="401" r:id="rId144"/>
    <p:sldId id="402" r:id="rId145"/>
    <p:sldId id="407" r:id="rId146"/>
    <p:sldId id="406" r:id="rId147"/>
    <p:sldId id="408" r:id="rId148"/>
    <p:sldId id="409" r:id="rId149"/>
    <p:sldId id="410" r:id="rId150"/>
    <p:sldId id="414" r:id="rId151"/>
    <p:sldId id="415" r:id="rId152"/>
    <p:sldId id="411" r:id="rId153"/>
    <p:sldId id="412" r:id="rId154"/>
    <p:sldId id="413" r:id="rId155"/>
    <p:sldId id="422" r:id="rId156"/>
    <p:sldId id="420" r:id="rId157"/>
    <p:sldId id="416" r:id="rId158"/>
    <p:sldId id="417" r:id="rId159"/>
    <p:sldId id="418" r:id="rId160"/>
    <p:sldId id="419" r:id="rId161"/>
    <p:sldId id="421" r:id="rId162"/>
    <p:sldId id="423" r:id="rId163"/>
    <p:sldId id="429" r:id="rId164"/>
    <p:sldId id="431" r:id="rId165"/>
    <p:sldId id="430" r:id="rId166"/>
    <p:sldId id="424" r:id="rId167"/>
    <p:sldId id="425" r:id="rId168"/>
    <p:sldId id="452" r:id="rId169"/>
    <p:sldId id="426" r:id="rId170"/>
    <p:sldId id="427" r:id="rId171"/>
    <p:sldId id="428" r:id="rId172"/>
    <p:sldId id="432" r:id="rId173"/>
    <p:sldId id="433" r:id="rId174"/>
    <p:sldId id="434" r:id="rId175"/>
    <p:sldId id="435" r:id="rId176"/>
    <p:sldId id="436" r:id="rId177"/>
    <p:sldId id="437" r:id="rId178"/>
    <p:sldId id="438" r:id="rId179"/>
    <p:sldId id="439" r:id="rId180"/>
    <p:sldId id="440" r:id="rId181"/>
    <p:sldId id="441" r:id="rId182"/>
    <p:sldId id="443" r:id="rId183"/>
    <p:sldId id="442" r:id="rId184"/>
    <p:sldId id="444" r:id="rId185"/>
    <p:sldId id="445" r:id="rId186"/>
    <p:sldId id="446" r:id="rId187"/>
    <p:sldId id="447" r:id="rId188"/>
    <p:sldId id="448" r:id="rId189"/>
    <p:sldId id="449" r:id="rId190"/>
    <p:sldId id="450" r:id="rId191"/>
    <p:sldId id="451" r:id="rId1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p:cViewPr varScale="1">
        <p:scale>
          <a:sx n="78" d="100"/>
          <a:sy n="78" d="100"/>
        </p:scale>
        <p:origin x="158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80EA7C-BF34-407A-A068-E726D0C79BB4}" type="datetimeFigureOut">
              <a:rPr lang="en-US" smtClean="0"/>
              <a:pPr/>
              <a:t>10/3/2023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63B3A-BD49-45BE-896E-5E9E33A4F4F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663B3A-BD49-45BE-896E-5E9E33A4F4F6}" type="slidenum">
              <a:rPr lang="en-US" smtClean="0"/>
              <a:pPr/>
              <a:t>108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663B3A-BD49-45BE-896E-5E9E33A4F4F6}" type="slidenum">
              <a:rPr lang="en-US" smtClean="0"/>
              <a:pPr/>
              <a:t>128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663B3A-BD49-45BE-896E-5E9E33A4F4F6}" type="slidenum">
              <a:rPr lang="en-US" smtClean="0"/>
              <a:pPr/>
              <a:t>142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40CEE44-CFB5-4549-8522-FFBAD3DB9448}" type="datetimeFigureOut">
              <a:rPr lang="en-US" smtClean="0"/>
              <a:pPr/>
              <a:t>10/3/2023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B0E2BC5-ED97-479B-9D62-690CD843346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0CEE44-CFB5-4549-8522-FFBAD3DB9448}"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E2BC5-ED97-479B-9D62-690CD84334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0CEE44-CFB5-4549-8522-FFBAD3DB9448}"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E2BC5-ED97-479B-9D62-690CD84334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0CEE44-CFB5-4549-8522-FFBAD3DB9448}"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E2BC5-ED97-479B-9D62-690CD84334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40CEE44-CFB5-4549-8522-FFBAD3DB9448}"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E2BC5-ED97-479B-9D62-690CD843346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40CEE44-CFB5-4549-8522-FFBAD3DB9448}"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E2BC5-ED97-479B-9D62-690CD84334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40CEE44-CFB5-4549-8522-FFBAD3DB9448}" type="datetimeFigureOut">
              <a:rPr lang="en-US" smtClean="0"/>
              <a:pPr/>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E2BC5-ED97-479B-9D62-690CD84334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40CEE44-CFB5-4549-8522-FFBAD3DB9448}" type="datetimeFigureOut">
              <a:rPr lang="en-US" smtClean="0"/>
              <a:pPr/>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E2BC5-ED97-479B-9D62-690CD84334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CEE44-CFB5-4549-8522-FFBAD3DB9448}"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0E2BC5-ED97-479B-9D62-690CD84334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40CEE44-CFB5-4549-8522-FFBAD3DB9448}"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E2BC5-ED97-479B-9D62-690CD84334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40CEE44-CFB5-4549-8522-FFBAD3DB9448}"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B0E2BC5-ED97-479B-9D62-690CD843346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40CEE44-CFB5-4549-8522-FFBAD3DB9448}" type="datetimeFigureOut">
              <a:rPr lang="en-US" smtClean="0"/>
              <a:pPr/>
              <a:t>10/3/2023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0E2BC5-ED97-479B-9D62-690CD843346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www.flipkart.co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s://www.booking.com/" TargetMode="External"/><Relationship Id="rId2" Type="http://schemas.openxmlformats.org/officeDocument/2006/relationships/hyperlink" Target="https://phptravels.org/register.php"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amazon.in/"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hyperlink" Target="https://www.javatpoint.com/array-in-java"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hyperlink" Target="https://www.sebi.gov.in/sebiweb/home/HomeAction.do?doListing=yes&amp;sid=3&amp;ssid=15&amp;smid=1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s://www.sebi.gov.in/sebiweb/home/HomeAction.do?doListing=yes&amp;sid=3&amp;ssid=15&amp;smid=10"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s://www.autoitscript.com/site/autoit/downloads/"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s://www.selenium.dev/documentation/webdriver/" TargetMode="External"/><Relationship Id="rId2" Type="http://schemas.openxmlformats.org/officeDocument/2006/relationships/hyperlink" Target="https://bonigarcia.dev/webdrivermanager/"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javatpoint.com/simple-program-of-java"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https://www.browserstack.com/users/sign_in"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hyperlink" Target="https://www.guru99.com/top-10-cross-browser-testing-tools.html"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s://www.toolsqa.com/python/what-is-programming/"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hyperlink" Target="https://www.toolsqa.com/testng/testng-annotations/" TargetMode="External"/><Relationship Id="rId2" Type="http://schemas.openxmlformats.org/officeDocument/2006/relationships/hyperlink" Target="https://www.toolsqa.com/testng/testng-test/"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hyperlink" Target="https://www.youtube.com/watch?v=hQmMmKQ_hbs" TargetMode="External"/><Relationship Id="rId2" Type="http://schemas.openxmlformats.org/officeDocument/2006/relationships/hyperlink" Target="https://www.youtube.com/watch?v=DkOODhZe87A" TargetMode="Externa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hyperlink" Target="https://www.toolsqa.com/selenium-webdriver/selenium-testing/" TargetMode="Externa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hyperlink" Target="https://github.com/login"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s://www.simplilearn.com/tutorials/git-tutorial/git-pull-request" TargetMode="External"/><Relationship Id="rId2" Type="http://schemas.openxmlformats.org/officeDocument/2006/relationships/hyperlink" Target="https://www.simplilearn.com/tutorials/git-tutorial/git-push-command" TargetMode="Externa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hyperlink" Target="https://www.jenkins.io/download/" TargetMode="Externa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java-break" TargetMode="External"/><Relationship Id="rId2" Type="http://schemas.openxmlformats.org/officeDocument/2006/relationships/hyperlink" Target="https://www.javatpoint.com/java-if-els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javatpoint.com/programs-list"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java-for-loo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javatpoint.com/jvm-java-virtual-machin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javatpoint.com/java-constructo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javatpoint.com/java-8-featur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javatpoint.com/java-variables"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uru99.com/parallel-testing.html" TargetMode="External"/><Relationship Id="rId2" Type="http://schemas.openxmlformats.org/officeDocument/2006/relationships/hyperlink" Target="https://www.guru99.com/web-application-testing.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wnload.oracle.com/java/17/latest/jdk-17_windows-x64_bin.exe"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www.browserstack.com/guide/cross-browser-compatibility-testing-beyond-chrome"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www.softwaretestingmaterial.com/interface-in-java/" TargetMode="External"/><Relationship Id="rId2" Type="http://schemas.openxmlformats.org/officeDocument/2006/relationships/hyperlink" Target="https://www.softwaretestingmaterial.com/abstraction-in-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2071678"/>
            <a:ext cx="7286676" cy="3214709"/>
          </a:xfrm>
        </p:spPr>
        <p:txBody>
          <a:bodyPr>
            <a:normAutofit/>
          </a:bodyPr>
          <a:lstStyle/>
          <a:p>
            <a:r>
              <a:rPr lang="en-US" sz="4400" dirty="0">
                <a:solidFill>
                  <a:schemeClr val="bg1"/>
                </a:solidFill>
              </a:rPr>
              <a:t>Selenium Automation Training</a:t>
            </a:r>
            <a:br>
              <a:rPr lang="en-US" sz="4400" dirty="0">
                <a:solidFill>
                  <a:schemeClr val="bg1"/>
                </a:solidFill>
              </a:rPr>
            </a:br>
            <a:br>
              <a:rPr lang="en-US" sz="4400" dirty="0">
                <a:solidFill>
                  <a:schemeClr val="bg1"/>
                </a:solidFill>
              </a:rPr>
            </a:br>
            <a:r>
              <a:rPr lang="en-US" sz="4400" dirty="0">
                <a:solidFill>
                  <a:schemeClr val="bg1"/>
                </a:solidFill>
              </a:rPr>
              <a:t>By Riyaz Shaik  </a:t>
            </a:r>
            <a:br>
              <a:rPr lang="en-US" sz="4400" dirty="0">
                <a:solidFill>
                  <a:schemeClr val="bg1"/>
                </a:solidFill>
              </a:rPr>
            </a:br>
            <a:endParaRPr lang="en-US" sz="4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 </a:t>
            </a:r>
            <a:r>
              <a:rPr lang="en-IN" dirty="0" err="1"/>
              <a:t>JavaHome</a:t>
            </a:r>
            <a:r>
              <a:rPr lang="en-IN" dirty="0"/>
              <a:t> in Mac</a:t>
            </a:r>
            <a:endParaRPr lang="en-US" dirty="0"/>
          </a:p>
        </p:txBody>
      </p:sp>
      <p:sp>
        <p:nvSpPr>
          <p:cNvPr id="3" name="Content Placeholder 2"/>
          <p:cNvSpPr>
            <a:spLocks noGrp="1"/>
          </p:cNvSpPr>
          <p:nvPr>
            <p:ph idx="1"/>
          </p:nvPr>
        </p:nvSpPr>
        <p:spPr/>
        <p:txBody>
          <a:bodyPr/>
          <a:lstStyle/>
          <a:p>
            <a:r>
              <a:rPr lang="en-US" dirty="0"/>
              <a:t>open </a:t>
            </a:r>
            <a:r>
              <a:rPr lang="en-US" i="1" dirty="0"/>
              <a:t>~/.</a:t>
            </a:r>
            <a:r>
              <a:rPr lang="en-US" i="1" dirty="0" err="1"/>
              <a:t>bash_profile</a:t>
            </a:r>
            <a:r>
              <a:rPr lang="en-US" dirty="0"/>
              <a:t> in any text editor and add:</a:t>
            </a:r>
          </a:p>
          <a:p>
            <a:r>
              <a:rPr lang="en-US" dirty="0"/>
              <a:t>export JAVA_HOME=$(/</a:t>
            </a:r>
            <a:r>
              <a:rPr lang="en-US" dirty="0" err="1"/>
              <a:t>usr</a:t>
            </a:r>
            <a:r>
              <a:rPr lang="en-US" dirty="0"/>
              <a:t>/</a:t>
            </a:r>
            <a:r>
              <a:rPr lang="en-US" dirty="0" err="1"/>
              <a:t>libexec</a:t>
            </a:r>
            <a:r>
              <a:rPr lang="en-US" dirty="0"/>
              <a:t>/</a:t>
            </a:r>
            <a:r>
              <a:rPr lang="en-US" dirty="0" err="1"/>
              <a:t>java_home</a:t>
            </a:r>
            <a:r>
              <a:rPr lang="en-US" dirty="0"/>
              <a:t>)</a:t>
            </a:r>
          </a:p>
          <a:p>
            <a:r>
              <a:rPr lang="en-US" dirty="0"/>
              <a:t>Save and close the file.</a:t>
            </a:r>
          </a:p>
          <a:p>
            <a:r>
              <a:rPr lang="en-US" dirty="0"/>
              <a:t>Open a Terminal and run the source command to apply the changes:</a:t>
            </a:r>
          </a:p>
          <a:p>
            <a:r>
              <a:rPr lang="en-US" dirty="0"/>
              <a:t>source ~/.</a:t>
            </a:r>
            <a:r>
              <a:rPr lang="en-US" dirty="0" err="1"/>
              <a:t>bash_profileNow</a:t>
            </a:r>
            <a:r>
              <a:rPr lang="en-US" dirty="0"/>
              <a:t> we can check the value of the </a:t>
            </a:r>
            <a:r>
              <a:rPr lang="en-US" i="1" dirty="0"/>
              <a:t>JAVA_HOME</a:t>
            </a:r>
            <a:r>
              <a:rPr lang="en-US" dirty="0"/>
              <a:t> variable:</a:t>
            </a:r>
          </a:p>
          <a:p>
            <a:r>
              <a:rPr lang="en-US" dirty="0"/>
              <a:t>echo $</a:t>
            </a:r>
            <a:r>
              <a:rPr lang="en-US" dirty="0" err="1"/>
              <a:t>JAVA_HOMEThe</a:t>
            </a:r>
            <a:r>
              <a:rPr lang="en-US" dirty="0"/>
              <a:t> result should be the path to the JDK installation:</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77500" lnSpcReduction="20000"/>
          </a:bodyPr>
          <a:lstStyle/>
          <a:p>
            <a:r>
              <a:rPr lang="en-US" u="sng" dirty="0"/>
              <a:t>Back Command:</a:t>
            </a:r>
          </a:p>
          <a:p>
            <a:pPr>
              <a:buNone/>
            </a:pPr>
            <a:r>
              <a:rPr lang="en-US" b="1" i="1" dirty="0"/>
              <a:t>  back() : void</a:t>
            </a:r>
            <a:r>
              <a:rPr lang="en-US" dirty="0"/>
              <a:t> - This method does the same operation as clicking on the </a:t>
            </a:r>
            <a:r>
              <a:rPr lang="en-US" b="1" i="1" dirty="0"/>
              <a:t>Back Button</a:t>
            </a:r>
            <a:r>
              <a:rPr lang="en-US" dirty="0"/>
              <a:t> of any browser. It neither accepts nor returns anything.</a:t>
            </a:r>
          </a:p>
          <a:p>
            <a:r>
              <a:rPr lang="en-US" b="1" i="1" dirty="0"/>
              <a:t>Command - </a:t>
            </a:r>
            <a:r>
              <a:rPr lang="en-US" b="1" i="1" dirty="0" err="1"/>
              <a:t>driver.navigate</a:t>
            </a:r>
            <a:r>
              <a:rPr lang="en-US" b="1" i="1" dirty="0"/>
              <a:t>().back();</a:t>
            </a:r>
            <a:endParaRPr lang="en-US" dirty="0"/>
          </a:p>
          <a:p>
            <a:r>
              <a:rPr lang="en-US" dirty="0"/>
              <a:t>Takes </a:t>
            </a:r>
            <a:r>
              <a:rPr lang="en-US" dirty="0" err="1"/>
              <a:t>youback</a:t>
            </a:r>
            <a:r>
              <a:rPr lang="en-US" dirty="0"/>
              <a:t> by one page on the browser's history.</a:t>
            </a:r>
          </a:p>
          <a:p>
            <a:r>
              <a:rPr lang="en-US" dirty="0" err="1"/>
              <a:t>driver.navigate</a:t>
            </a:r>
            <a:r>
              <a:rPr lang="en-US" dirty="0"/>
              <a:t>().back();</a:t>
            </a:r>
          </a:p>
          <a:p>
            <a:pPr>
              <a:buNone/>
            </a:pPr>
            <a:endParaRPr lang="en-US" dirty="0"/>
          </a:p>
          <a:p>
            <a:r>
              <a:rPr lang="en-US" i="1" u="sng" dirty="0"/>
              <a:t>Refresh Command:</a:t>
            </a:r>
          </a:p>
          <a:p>
            <a:pPr>
              <a:buNone/>
            </a:pPr>
            <a:r>
              <a:rPr lang="en-US" b="1" i="1" dirty="0"/>
              <a:t>refresh() : void</a:t>
            </a:r>
            <a:r>
              <a:rPr lang="en-US" dirty="0"/>
              <a:t> - This method </a:t>
            </a:r>
            <a:r>
              <a:rPr lang="en-US" b="1" i="1" dirty="0"/>
              <a:t>Refresh</a:t>
            </a:r>
            <a:r>
              <a:rPr lang="en-US" dirty="0"/>
              <a:t> the current page. It neither accepts nor returns anything.</a:t>
            </a:r>
          </a:p>
          <a:p>
            <a:pPr>
              <a:buNone/>
            </a:pPr>
            <a:r>
              <a:rPr lang="en-US" b="1" i="1" dirty="0"/>
              <a:t>    Command - </a:t>
            </a:r>
            <a:r>
              <a:rPr lang="en-US" b="1" i="1" dirty="0" err="1"/>
              <a:t>driver.navigate</a:t>
            </a:r>
            <a:r>
              <a:rPr lang="en-US" b="1" i="1" dirty="0"/>
              <a:t>().refresh();</a:t>
            </a:r>
            <a:endParaRPr lang="en-US" dirty="0"/>
          </a:p>
          <a:p>
            <a:r>
              <a:rPr lang="en-US" dirty="0"/>
              <a:t>Perform the same function as pressing F5 in the browser.</a:t>
            </a:r>
          </a:p>
          <a:p>
            <a:r>
              <a:rPr lang="en-US" dirty="0" err="1"/>
              <a:t>driver.navigate</a:t>
            </a:r>
            <a:r>
              <a:rPr lang="en-US" dirty="0"/>
              <a:t>().refresh();</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Identification</a:t>
            </a:r>
          </a:p>
        </p:txBody>
      </p:sp>
      <p:sp>
        <p:nvSpPr>
          <p:cNvPr id="3" name="Content Placeholder 2"/>
          <p:cNvSpPr>
            <a:spLocks noGrp="1"/>
          </p:cNvSpPr>
          <p:nvPr>
            <p:ph idx="1"/>
          </p:nvPr>
        </p:nvSpPr>
        <p:spPr/>
        <p:txBody>
          <a:bodyPr/>
          <a:lstStyle/>
          <a:p>
            <a:r>
              <a:rPr lang="en-US" dirty="0"/>
              <a:t>Object identification is really important in test automation because without identify elements we can’t perform actions.</a:t>
            </a:r>
          </a:p>
          <a:p>
            <a:r>
              <a:rPr lang="en-US" dirty="0"/>
              <a:t>Selenium </a:t>
            </a:r>
            <a:r>
              <a:rPr lang="en-US" dirty="0" err="1"/>
              <a:t>WebDriver</a:t>
            </a:r>
            <a:r>
              <a:rPr lang="en-US" dirty="0"/>
              <a:t> provides different locators to identify elements.</a:t>
            </a:r>
          </a:p>
          <a:p>
            <a:pPr>
              <a:buNone/>
            </a:pP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 and DOM Structure</a:t>
            </a:r>
          </a:p>
        </p:txBody>
      </p:sp>
      <p:sp>
        <p:nvSpPr>
          <p:cNvPr id="3" name="Content Placeholder 2"/>
          <p:cNvSpPr>
            <a:spLocks noGrp="1"/>
          </p:cNvSpPr>
          <p:nvPr>
            <p:ph idx="1"/>
          </p:nvPr>
        </p:nvSpPr>
        <p:spPr/>
        <p:txBody>
          <a:bodyPr>
            <a:normAutofit fontScale="85000" lnSpcReduction="20000"/>
          </a:bodyPr>
          <a:lstStyle/>
          <a:p>
            <a:r>
              <a:rPr lang="en-US" b="1" dirty="0"/>
              <a:t>DOM</a:t>
            </a:r>
            <a:r>
              <a:rPr lang="en-US" dirty="0"/>
              <a:t> in Selenium </a:t>
            </a:r>
            <a:r>
              <a:rPr lang="en-US" dirty="0" err="1"/>
              <a:t>WebDriver</a:t>
            </a:r>
            <a:r>
              <a:rPr lang="en-US" dirty="0"/>
              <a:t> is an essential component of web development using HTML5 and JavaScript. The full form of DOM is Document Object Model. </a:t>
            </a:r>
          </a:p>
          <a:p>
            <a:r>
              <a:rPr lang="en-US" b="1" dirty="0"/>
              <a:t>HTML Tags:</a:t>
            </a:r>
          </a:p>
          <a:p>
            <a:r>
              <a:rPr lang="en-US" dirty="0"/>
              <a:t>The basic structure of an HTML document includes tags, attributes and elements.</a:t>
            </a:r>
            <a:br>
              <a:rPr lang="en-US" dirty="0"/>
            </a:br>
            <a:r>
              <a:rPr lang="en-US" dirty="0"/>
              <a:t>Each tag represents a document content. HTML contains tags with angle brackets like &lt;html &gt; and plain text. There are two tags one is start tag and second tag is end tag. Every tag should end with a forward slash before the tag name.</a:t>
            </a:r>
          </a:p>
          <a:p>
            <a:pPr>
              <a:buNone/>
            </a:pPr>
            <a:r>
              <a:rPr lang="en-US" b="1" dirty="0"/>
              <a:t>Syntax</a:t>
            </a:r>
            <a:r>
              <a:rPr lang="en-US" dirty="0"/>
              <a:t>:</a:t>
            </a:r>
          </a:p>
          <a:p>
            <a:r>
              <a:rPr lang="en-US" dirty="0"/>
              <a:t>&lt;</a:t>
            </a:r>
            <a:r>
              <a:rPr lang="en-US" dirty="0" err="1"/>
              <a:t>tagname</a:t>
            </a:r>
            <a:r>
              <a:rPr lang="en-US" dirty="0"/>
              <a:t>&gt;content here&lt;/</a:t>
            </a:r>
            <a:r>
              <a:rPr lang="en-US" dirty="0" err="1"/>
              <a:t>tagname</a:t>
            </a:r>
            <a:r>
              <a:rPr lang="en-US" dirty="0"/>
              <a:t>&gt; &lt;</a:t>
            </a:r>
            <a:r>
              <a:rPr lang="en-US" dirty="0" err="1"/>
              <a:t>tagname</a:t>
            </a:r>
            <a:r>
              <a:rPr lang="en-US" dirty="0"/>
              <a:t>&gt;</a:t>
            </a:r>
            <a:r>
              <a:rPr lang="en-US" b="1" dirty="0"/>
              <a:t>is</a:t>
            </a:r>
            <a:r>
              <a:rPr lang="en-US" dirty="0"/>
              <a:t> the opening tag </a:t>
            </a:r>
            <a:r>
              <a:rPr lang="en-US" b="1" dirty="0"/>
              <a:t>and</a:t>
            </a:r>
            <a:r>
              <a:rPr lang="en-US" dirty="0"/>
              <a:t> the&lt;/</a:t>
            </a:r>
            <a:r>
              <a:rPr lang="en-US" dirty="0" err="1"/>
              <a:t>tagname</a:t>
            </a:r>
            <a:r>
              <a:rPr lang="en-US" dirty="0"/>
              <a:t>&gt;</a:t>
            </a:r>
            <a:r>
              <a:rPr lang="en-US" b="1" dirty="0"/>
              <a:t>is</a:t>
            </a:r>
            <a:r>
              <a:rPr lang="en-US" dirty="0"/>
              <a:t> the closing tag </a:t>
            </a:r>
            <a:r>
              <a:rPr lang="en-US" b="1" dirty="0"/>
              <a:t>in</a:t>
            </a:r>
            <a:r>
              <a:rPr lang="en-US" dirty="0"/>
              <a:t> an HTML </a:t>
            </a:r>
            <a:r>
              <a:rPr lang="en-US" b="1" dirty="0"/>
              <a:t>document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and Tags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6429086"/>
              </p:ext>
            </p:extLst>
          </p:nvPr>
        </p:nvGraphicFramePr>
        <p:xfrm>
          <a:off x="457200" y="1935163"/>
          <a:ext cx="5804916" cy="4450080"/>
        </p:xfrm>
        <a:graphic>
          <a:graphicData uri="http://schemas.openxmlformats.org/drawingml/2006/table">
            <a:tbl>
              <a:tblPr firstRow="1" bandRow="1">
                <a:tableStyleId>{5C22544A-7EE6-4342-B048-85BDC9FD1C3A}</a:tableStyleId>
              </a:tblPr>
              <a:tblGrid>
                <a:gridCol w="1690116">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Element</a:t>
                      </a:r>
                      <a:r>
                        <a:rPr lang="en-US" baseline="0" dirty="0"/>
                        <a:t> Type</a:t>
                      </a:r>
                      <a:endParaRPr lang="en-US" dirty="0"/>
                    </a:p>
                  </a:txBody>
                  <a:tcPr/>
                </a:tc>
                <a:tc>
                  <a:txBody>
                    <a:bodyPr/>
                    <a:lstStyle/>
                    <a:p>
                      <a:r>
                        <a:rPr lang="en-US" dirty="0" err="1"/>
                        <a:t>TagName</a:t>
                      </a:r>
                      <a:endParaRPr lang="en-US" dirty="0"/>
                    </a:p>
                  </a:txBody>
                  <a:tcPr/>
                </a:tc>
                <a:extLst>
                  <a:ext uri="{0D108BD9-81ED-4DB2-BD59-A6C34878D82A}">
                    <a16:rowId xmlns:a16="http://schemas.microsoft.com/office/drawing/2014/main" val="10000"/>
                  </a:ext>
                </a:extLst>
              </a:tr>
              <a:tr h="370840">
                <a:tc>
                  <a:txBody>
                    <a:bodyPr/>
                    <a:lstStyle/>
                    <a:p>
                      <a:r>
                        <a:rPr lang="en-US" dirty="0" err="1"/>
                        <a:t>InputBox</a:t>
                      </a:r>
                      <a:endParaRPr lang="en-US" dirty="0"/>
                    </a:p>
                  </a:txBody>
                  <a:tcPr/>
                </a:tc>
                <a:tc>
                  <a:txBody>
                    <a:bodyPr/>
                    <a:lstStyle/>
                    <a:p>
                      <a:r>
                        <a:rPr lang="en-US" dirty="0"/>
                        <a:t>&lt;input&gt;</a:t>
                      </a:r>
                    </a:p>
                  </a:txBody>
                  <a:tcPr/>
                </a:tc>
                <a:extLst>
                  <a:ext uri="{0D108BD9-81ED-4DB2-BD59-A6C34878D82A}">
                    <a16:rowId xmlns:a16="http://schemas.microsoft.com/office/drawing/2014/main" val="10001"/>
                  </a:ext>
                </a:extLst>
              </a:tr>
              <a:tr h="370840">
                <a:tc>
                  <a:txBody>
                    <a:bodyPr/>
                    <a:lstStyle/>
                    <a:p>
                      <a:r>
                        <a:rPr lang="en-US" dirty="0"/>
                        <a:t>Button</a:t>
                      </a:r>
                    </a:p>
                  </a:txBody>
                  <a:tcPr/>
                </a:tc>
                <a:tc>
                  <a:txBody>
                    <a:bodyPr/>
                    <a:lstStyle/>
                    <a:p>
                      <a:r>
                        <a:rPr lang="en-US" dirty="0"/>
                        <a:t>&lt;button&gt;</a:t>
                      </a:r>
                    </a:p>
                  </a:txBody>
                  <a:tcPr/>
                </a:tc>
                <a:extLst>
                  <a:ext uri="{0D108BD9-81ED-4DB2-BD59-A6C34878D82A}">
                    <a16:rowId xmlns:a16="http://schemas.microsoft.com/office/drawing/2014/main" val="10002"/>
                  </a:ext>
                </a:extLst>
              </a:tr>
              <a:tr h="370840">
                <a:tc>
                  <a:txBody>
                    <a:bodyPr/>
                    <a:lstStyle/>
                    <a:p>
                      <a:r>
                        <a:rPr lang="en-US" dirty="0"/>
                        <a:t>Text</a:t>
                      </a:r>
                    </a:p>
                  </a:txBody>
                  <a:tcPr/>
                </a:tc>
                <a:tc>
                  <a:txBody>
                    <a:bodyPr/>
                    <a:lstStyle/>
                    <a:p>
                      <a:r>
                        <a:rPr lang="en-US" dirty="0"/>
                        <a:t>&lt;span&gt;</a:t>
                      </a:r>
                    </a:p>
                  </a:txBody>
                  <a:tcPr/>
                </a:tc>
                <a:extLst>
                  <a:ext uri="{0D108BD9-81ED-4DB2-BD59-A6C34878D82A}">
                    <a16:rowId xmlns:a16="http://schemas.microsoft.com/office/drawing/2014/main" val="10003"/>
                  </a:ext>
                </a:extLst>
              </a:tr>
              <a:tr h="370840">
                <a:tc>
                  <a:txBody>
                    <a:bodyPr/>
                    <a:lstStyle/>
                    <a:p>
                      <a:r>
                        <a:rPr lang="en-US" dirty="0"/>
                        <a:t>Link</a:t>
                      </a:r>
                    </a:p>
                  </a:txBody>
                  <a:tcPr/>
                </a:tc>
                <a:tc>
                  <a:txBody>
                    <a:bodyPr/>
                    <a:lstStyle/>
                    <a:p>
                      <a:r>
                        <a:rPr lang="en-US" dirty="0"/>
                        <a:t>&lt;a&gt;</a:t>
                      </a:r>
                    </a:p>
                  </a:txBody>
                  <a:tcPr/>
                </a:tc>
                <a:extLst>
                  <a:ext uri="{0D108BD9-81ED-4DB2-BD59-A6C34878D82A}">
                    <a16:rowId xmlns:a16="http://schemas.microsoft.com/office/drawing/2014/main" val="10004"/>
                  </a:ext>
                </a:extLst>
              </a:tr>
              <a:tr h="370840">
                <a:tc>
                  <a:txBody>
                    <a:bodyPr/>
                    <a:lstStyle/>
                    <a:p>
                      <a:r>
                        <a:rPr lang="en-US" dirty="0"/>
                        <a:t>Checkbox</a:t>
                      </a:r>
                    </a:p>
                  </a:txBody>
                  <a:tcPr/>
                </a:tc>
                <a:tc>
                  <a:txBody>
                    <a:bodyPr/>
                    <a:lstStyle/>
                    <a:p>
                      <a:r>
                        <a:rPr kumimoji="0" lang="en-US" b="0" i="0" kern="1200" dirty="0">
                          <a:solidFill>
                            <a:schemeClr val="dk1"/>
                          </a:solidFill>
                          <a:latin typeface="+mn-lt"/>
                          <a:ea typeface="+mn-ea"/>
                          <a:cs typeface="+mn-cs"/>
                        </a:rPr>
                        <a:t>&lt;input type="</a:t>
                      </a:r>
                      <a:r>
                        <a:rPr kumimoji="0" lang="en-US" b="1" i="0" kern="1200" dirty="0">
                          <a:solidFill>
                            <a:schemeClr val="dk1"/>
                          </a:solidFill>
                          <a:latin typeface="+mn-lt"/>
                          <a:ea typeface="+mn-ea"/>
                          <a:cs typeface="+mn-cs"/>
                        </a:rPr>
                        <a:t>checkbox</a:t>
                      </a:r>
                      <a:r>
                        <a:rPr kumimoji="0" lang="en-US" b="0" i="0" kern="1200" dirty="0">
                          <a:solidFill>
                            <a:schemeClr val="dk1"/>
                          </a:solidFill>
                          <a:latin typeface="+mn-lt"/>
                          <a:ea typeface="+mn-ea"/>
                          <a:cs typeface="+mn-cs"/>
                        </a:rPr>
                        <a:t>"&gt; </a:t>
                      </a:r>
                      <a:endParaRPr lang="en-US" dirty="0"/>
                    </a:p>
                  </a:txBody>
                  <a:tcPr/>
                </a:tc>
                <a:extLst>
                  <a:ext uri="{0D108BD9-81ED-4DB2-BD59-A6C34878D82A}">
                    <a16:rowId xmlns:a16="http://schemas.microsoft.com/office/drawing/2014/main" val="10005"/>
                  </a:ext>
                </a:extLst>
              </a:tr>
              <a:tr h="370840">
                <a:tc>
                  <a:txBody>
                    <a:bodyPr/>
                    <a:lstStyle/>
                    <a:p>
                      <a:r>
                        <a:rPr lang="en-US" dirty="0"/>
                        <a:t>Dropdown</a:t>
                      </a:r>
                    </a:p>
                  </a:txBody>
                  <a:tcPr/>
                </a:tc>
                <a:tc>
                  <a:txBody>
                    <a:bodyPr/>
                    <a:lstStyle/>
                    <a:p>
                      <a:r>
                        <a:rPr lang="en-US" dirty="0"/>
                        <a:t>&lt;select&gt;</a:t>
                      </a:r>
                    </a:p>
                  </a:txBody>
                  <a:tcPr/>
                </a:tc>
                <a:extLst>
                  <a:ext uri="{0D108BD9-81ED-4DB2-BD59-A6C34878D82A}">
                    <a16:rowId xmlns:a16="http://schemas.microsoft.com/office/drawing/2014/main" val="10006"/>
                  </a:ext>
                </a:extLst>
              </a:tr>
              <a:tr h="370840">
                <a:tc>
                  <a:txBody>
                    <a:bodyPr/>
                    <a:lstStyle/>
                    <a:p>
                      <a:r>
                        <a:rPr lang="en-US" dirty="0"/>
                        <a:t>Table</a:t>
                      </a:r>
                    </a:p>
                  </a:txBody>
                  <a:tcPr/>
                </a:tc>
                <a:tc>
                  <a:txBody>
                    <a:bodyPr/>
                    <a:lstStyle/>
                    <a:p>
                      <a:r>
                        <a:rPr lang="en-US" dirty="0"/>
                        <a:t>&lt;table&gt;</a:t>
                      </a:r>
                    </a:p>
                  </a:txBody>
                  <a:tcPr/>
                </a:tc>
                <a:extLst>
                  <a:ext uri="{0D108BD9-81ED-4DB2-BD59-A6C34878D82A}">
                    <a16:rowId xmlns:a16="http://schemas.microsoft.com/office/drawing/2014/main" val="10007"/>
                  </a:ext>
                </a:extLst>
              </a:tr>
              <a:tr h="370840">
                <a:tc>
                  <a:txBody>
                    <a:bodyPr/>
                    <a:lstStyle/>
                    <a:p>
                      <a:r>
                        <a:rPr lang="en-US" dirty="0"/>
                        <a:t>Image</a:t>
                      </a:r>
                    </a:p>
                  </a:txBody>
                  <a:tcPr/>
                </a:tc>
                <a:tc>
                  <a:txBody>
                    <a:bodyPr/>
                    <a:lstStyle/>
                    <a:p>
                      <a:r>
                        <a:rPr lang="en-US" dirty="0"/>
                        <a:t>&lt;</a:t>
                      </a:r>
                      <a:r>
                        <a:rPr lang="en-US" dirty="0" err="1"/>
                        <a:t>img</a:t>
                      </a:r>
                      <a:r>
                        <a:rPr lang="en-US" dirty="0"/>
                        <a:t>&gt;</a:t>
                      </a:r>
                    </a:p>
                  </a:txBody>
                  <a:tcPr/>
                </a:tc>
                <a:extLst>
                  <a:ext uri="{0D108BD9-81ED-4DB2-BD59-A6C34878D82A}">
                    <a16:rowId xmlns:a16="http://schemas.microsoft.com/office/drawing/2014/main" val="10008"/>
                  </a:ext>
                </a:extLst>
              </a:tr>
              <a:tr h="370840">
                <a:tc>
                  <a:txBody>
                    <a:bodyPr/>
                    <a:lstStyle/>
                    <a:p>
                      <a:r>
                        <a:rPr lang="en-US" dirty="0"/>
                        <a:t>Header</a:t>
                      </a:r>
                    </a:p>
                  </a:txBody>
                  <a:tcPr/>
                </a:tc>
                <a:tc>
                  <a:txBody>
                    <a:bodyPr/>
                    <a:lstStyle/>
                    <a:p>
                      <a:r>
                        <a:rPr lang="en-US" dirty="0"/>
                        <a:t>&lt;</a:t>
                      </a:r>
                      <a:r>
                        <a:rPr lang="en-US" dirty="0" err="1"/>
                        <a:t>th</a:t>
                      </a:r>
                      <a:r>
                        <a:rPr lang="en-US" dirty="0"/>
                        <a:t>&gt;</a:t>
                      </a:r>
                    </a:p>
                  </a:txBody>
                  <a:tcPr/>
                </a:tc>
                <a:extLst>
                  <a:ext uri="{0D108BD9-81ED-4DB2-BD59-A6C34878D82A}">
                    <a16:rowId xmlns:a16="http://schemas.microsoft.com/office/drawing/2014/main" val="10009"/>
                  </a:ext>
                </a:extLst>
              </a:tr>
              <a:tr h="370840">
                <a:tc>
                  <a:txBody>
                    <a:bodyPr/>
                    <a:lstStyle/>
                    <a:p>
                      <a:r>
                        <a:rPr lang="en-US" dirty="0"/>
                        <a:t>Row</a:t>
                      </a:r>
                    </a:p>
                  </a:txBody>
                  <a:tcPr/>
                </a:tc>
                <a:tc>
                  <a:txBody>
                    <a:bodyPr/>
                    <a:lstStyle/>
                    <a:p>
                      <a:r>
                        <a:rPr lang="en-US" dirty="0"/>
                        <a:t>&lt;</a:t>
                      </a:r>
                      <a:r>
                        <a:rPr lang="en-US" dirty="0" err="1"/>
                        <a:t>tr</a:t>
                      </a:r>
                      <a:r>
                        <a:rPr lang="en-US" dirty="0"/>
                        <a:t>&gt;</a:t>
                      </a:r>
                    </a:p>
                  </a:txBody>
                  <a:tcPr/>
                </a:tc>
                <a:extLst>
                  <a:ext uri="{0D108BD9-81ED-4DB2-BD59-A6C34878D82A}">
                    <a16:rowId xmlns:a16="http://schemas.microsoft.com/office/drawing/2014/main" val="10010"/>
                  </a:ext>
                </a:extLst>
              </a:tr>
              <a:tr h="370840">
                <a:tc>
                  <a:txBody>
                    <a:bodyPr/>
                    <a:lstStyle/>
                    <a:p>
                      <a:r>
                        <a:rPr lang="en-US" dirty="0"/>
                        <a:t>Column/Cell</a:t>
                      </a:r>
                    </a:p>
                  </a:txBody>
                  <a:tcPr/>
                </a:tc>
                <a:tc>
                  <a:txBody>
                    <a:bodyPr/>
                    <a:lstStyle/>
                    <a:p>
                      <a:r>
                        <a:rPr lang="en-US" dirty="0"/>
                        <a:t>&lt;td&gt;</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Locators</a:t>
            </a:r>
          </a:p>
        </p:txBody>
      </p:sp>
      <p:sp>
        <p:nvSpPr>
          <p:cNvPr id="3" name="Content Placeholder 2"/>
          <p:cNvSpPr>
            <a:spLocks noGrp="1"/>
          </p:cNvSpPr>
          <p:nvPr>
            <p:ph idx="1"/>
          </p:nvPr>
        </p:nvSpPr>
        <p:spPr/>
        <p:txBody>
          <a:bodyPr/>
          <a:lstStyle/>
          <a:p>
            <a:r>
              <a:rPr lang="en-US" dirty="0"/>
              <a:t>ID</a:t>
            </a:r>
          </a:p>
          <a:p>
            <a:r>
              <a:rPr lang="en-US" dirty="0" err="1"/>
              <a:t>ClassName</a:t>
            </a:r>
            <a:endParaRPr lang="en-US" dirty="0"/>
          </a:p>
          <a:p>
            <a:r>
              <a:rPr lang="en-US" dirty="0"/>
              <a:t>Name</a:t>
            </a:r>
          </a:p>
          <a:p>
            <a:r>
              <a:rPr lang="en-US" dirty="0"/>
              <a:t>Link Text</a:t>
            </a:r>
          </a:p>
          <a:p>
            <a:r>
              <a:rPr lang="en-US" dirty="0"/>
              <a:t>Partial Link Text</a:t>
            </a:r>
          </a:p>
          <a:p>
            <a:r>
              <a:rPr lang="en-US" dirty="0" err="1"/>
              <a:t>TagName</a:t>
            </a:r>
            <a:endParaRPr lang="en-US" dirty="0"/>
          </a:p>
          <a:p>
            <a:r>
              <a:rPr lang="en-US" dirty="0" err="1"/>
              <a:t>Xpath</a:t>
            </a:r>
            <a:endParaRPr lang="en-US" dirty="0"/>
          </a:p>
          <a:p>
            <a:r>
              <a:rPr lang="en-US" dirty="0"/>
              <a:t>CSS Selector</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FindElement</a:t>
            </a:r>
            <a:r>
              <a:rPr lang="en-US" dirty="0"/>
              <a:t> and </a:t>
            </a:r>
            <a:r>
              <a:rPr lang="en-US" dirty="0" err="1"/>
              <a:t>FindElements</a:t>
            </a:r>
            <a:r>
              <a:rPr lang="en-US" dirty="0"/>
              <a:t> </a:t>
            </a:r>
          </a:p>
        </p:txBody>
      </p:sp>
      <p:sp>
        <p:nvSpPr>
          <p:cNvPr id="3" name="Content Placeholder 2"/>
          <p:cNvSpPr>
            <a:spLocks noGrp="1"/>
          </p:cNvSpPr>
          <p:nvPr>
            <p:ph idx="1"/>
          </p:nvPr>
        </p:nvSpPr>
        <p:spPr/>
        <p:txBody>
          <a:bodyPr/>
          <a:lstStyle/>
          <a:p>
            <a:r>
              <a:rPr lang="en-US" dirty="0"/>
              <a:t>S</a:t>
            </a:r>
            <a:r>
              <a:rPr lang="en-US" i="1" dirty="0"/>
              <a:t>elenium </a:t>
            </a:r>
            <a:r>
              <a:rPr lang="en-US" i="1" dirty="0" err="1"/>
              <a:t>WebDriver</a:t>
            </a:r>
            <a:r>
              <a:rPr lang="en-US" dirty="0"/>
              <a:t> provides two methods using which we can find </a:t>
            </a:r>
            <a:r>
              <a:rPr lang="en-US" i="1" dirty="0"/>
              <a:t>an element</a:t>
            </a:r>
            <a:r>
              <a:rPr lang="en-US" dirty="0"/>
              <a:t> or </a:t>
            </a:r>
            <a:r>
              <a:rPr lang="en-US" i="1" dirty="0"/>
              <a:t>list of elements</a:t>
            </a:r>
            <a:r>
              <a:rPr lang="en-US" dirty="0"/>
              <a:t> on a web page. These are:</a:t>
            </a:r>
          </a:p>
          <a:p>
            <a:r>
              <a:rPr lang="en-US" b="1" i="1" dirty="0" err="1"/>
              <a:t>findElement</a:t>
            </a:r>
            <a:r>
              <a:rPr lang="en-US" b="1" i="1" dirty="0"/>
              <a:t>()</a:t>
            </a:r>
            <a:r>
              <a:rPr lang="en-US" i="1" dirty="0"/>
              <a:t>: This method uniquely finds a web element on the web page.</a:t>
            </a:r>
            <a:endParaRPr lang="en-US" dirty="0"/>
          </a:p>
          <a:p>
            <a:r>
              <a:rPr lang="en-US" b="1" i="1" dirty="0" err="1"/>
              <a:t>findElements</a:t>
            </a:r>
            <a:r>
              <a:rPr lang="en-US" b="1" i="1" dirty="0"/>
              <a:t>()</a:t>
            </a:r>
            <a:r>
              <a:rPr lang="en-US" i="1" dirty="0"/>
              <a:t>: This method finds a list of web elements on the web page.</a:t>
            </a:r>
            <a:endParaRPr lang="en-US" dirty="0"/>
          </a:p>
          <a:p>
            <a:pPr>
              <a:buNone/>
            </a:pP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FindElement</a:t>
            </a:r>
            <a:endParaRPr lang="en-US" dirty="0"/>
          </a:p>
        </p:txBody>
      </p:sp>
      <p:sp>
        <p:nvSpPr>
          <p:cNvPr id="3" name="Content Placeholder 2"/>
          <p:cNvSpPr>
            <a:spLocks noGrp="1"/>
          </p:cNvSpPr>
          <p:nvPr>
            <p:ph idx="1"/>
          </p:nvPr>
        </p:nvSpPr>
        <p:spPr/>
        <p:txBody>
          <a:bodyPr>
            <a:normAutofit fontScale="85000" lnSpcReduction="20000"/>
          </a:bodyPr>
          <a:lstStyle/>
          <a:p>
            <a:r>
              <a:rPr lang="en-US" b="1" i="1" dirty="0" err="1"/>
              <a:t>findElement</a:t>
            </a:r>
            <a:r>
              <a:rPr lang="en-US" b="1" i="1" dirty="0"/>
              <a:t>() in Selenium</a:t>
            </a:r>
            <a:endParaRPr lang="en-US" b="1" dirty="0"/>
          </a:p>
          <a:p>
            <a:pPr>
              <a:buNone/>
            </a:pPr>
            <a:r>
              <a:rPr lang="en-US" dirty="0"/>
              <a:t>    The </a:t>
            </a:r>
            <a:r>
              <a:rPr lang="en-US" i="1" dirty="0" err="1"/>
              <a:t>findElement</a:t>
            </a:r>
            <a:r>
              <a:rPr lang="en-US" i="1" dirty="0"/>
              <a:t>()</a:t>
            </a:r>
            <a:r>
              <a:rPr lang="en-US" dirty="0"/>
              <a:t> method of the </a:t>
            </a:r>
            <a:r>
              <a:rPr lang="en-US" i="1" dirty="0"/>
              <a:t>Selenium </a:t>
            </a:r>
            <a:r>
              <a:rPr lang="en-US" i="1" dirty="0" err="1"/>
              <a:t>WebDriver</a:t>
            </a:r>
            <a:r>
              <a:rPr lang="en-US" dirty="0"/>
              <a:t> finds a unique web element within the webpage.</a:t>
            </a:r>
          </a:p>
          <a:p>
            <a:pPr>
              <a:buNone/>
            </a:pPr>
            <a:endParaRPr lang="en-US" dirty="0"/>
          </a:p>
          <a:p>
            <a:r>
              <a:rPr lang="en-US" dirty="0"/>
              <a:t>It’s syntax looks like below:</a:t>
            </a:r>
          </a:p>
          <a:p>
            <a:r>
              <a:rPr lang="en-US" dirty="0" err="1"/>
              <a:t>WebElement</a:t>
            </a:r>
            <a:r>
              <a:rPr lang="en-US" dirty="0"/>
              <a:t> </a:t>
            </a:r>
            <a:r>
              <a:rPr lang="en-US" dirty="0" err="1"/>
              <a:t>elementName</a:t>
            </a:r>
            <a:r>
              <a:rPr lang="en-US" dirty="0"/>
              <a:t> = </a:t>
            </a:r>
            <a:r>
              <a:rPr lang="en-US" dirty="0" err="1"/>
              <a:t>driver.findElement</a:t>
            </a:r>
            <a:r>
              <a:rPr lang="en-US" dirty="0"/>
              <a:t> (</a:t>
            </a:r>
            <a:r>
              <a:rPr lang="en-US" dirty="0" err="1"/>
              <a:t>By.LocatorStrategy</a:t>
            </a:r>
            <a:r>
              <a:rPr lang="en-US" dirty="0"/>
              <a:t>("</a:t>
            </a:r>
            <a:r>
              <a:rPr lang="en-US" dirty="0" err="1"/>
              <a:t>LocatorValue</a:t>
            </a:r>
            <a:r>
              <a:rPr lang="en-US" dirty="0"/>
              <a:t>")); </a:t>
            </a:r>
          </a:p>
          <a:p>
            <a:endParaRPr lang="en-US" dirty="0"/>
          </a:p>
          <a:p>
            <a:pPr>
              <a:buNone/>
            </a:pPr>
            <a:r>
              <a:rPr lang="en-US" dirty="0"/>
              <a:t>   As shown in the above syntax, this command accepts the </a:t>
            </a:r>
            <a:r>
              <a:rPr lang="en-US" b="1" i="1" dirty="0"/>
              <a:t>"By "</a:t>
            </a:r>
            <a:r>
              <a:rPr lang="en-US" dirty="0"/>
              <a:t> object as the argument and returns a </a:t>
            </a:r>
            <a:r>
              <a:rPr lang="en-US" i="1" dirty="0" err="1"/>
              <a:t>WebElement</a:t>
            </a:r>
            <a:r>
              <a:rPr lang="en-US" dirty="0"/>
              <a:t> object.</a:t>
            </a:r>
          </a:p>
          <a:p>
            <a:r>
              <a:rPr lang="en-US" dirty="0"/>
              <a:t>The </a:t>
            </a:r>
            <a:r>
              <a:rPr lang="en-US" b="1" i="1" dirty="0"/>
              <a:t>"By"</a:t>
            </a:r>
            <a:r>
              <a:rPr lang="en-US" dirty="0"/>
              <a:t> is a locator or query object and accepts the locator. So if we write the line </a:t>
            </a:r>
            <a:r>
              <a:rPr lang="en-US" b="1" i="1" dirty="0"/>
              <a:t>"</a:t>
            </a:r>
            <a:r>
              <a:rPr lang="en-US" b="1" i="1" dirty="0" err="1"/>
              <a:t>driver.findElement</a:t>
            </a:r>
            <a:r>
              <a:rPr lang="en-US" b="1" i="1" dirty="0"/>
              <a:t>( By.)"</a:t>
            </a:r>
            <a:r>
              <a:rPr lang="en-US" dirty="0"/>
              <a:t> then the </a:t>
            </a:r>
            <a:r>
              <a:rPr lang="en-US" b="1" i="1" dirty="0"/>
              <a:t>Eclipse </a:t>
            </a:r>
            <a:r>
              <a:rPr lang="en-US" dirty="0"/>
              <a:t> will give the locator strategies that we can associate with </a:t>
            </a:r>
            <a:r>
              <a:rPr lang="en-US" b="1" i="1" dirty="0"/>
              <a:t>By object.</a:t>
            </a:r>
          </a:p>
          <a:p>
            <a:endParaRPr lang="en-US" dirty="0"/>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FindElements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command </a:t>
            </a:r>
            <a:r>
              <a:rPr lang="en-US" i="1" dirty="0" err="1"/>
              <a:t>findElements</a:t>
            </a:r>
            <a:r>
              <a:rPr lang="en-US" i="1" dirty="0"/>
              <a:t>()</a:t>
            </a:r>
            <a:r>
              <a:rPr lang="en-US" dirty="0"/>
              <a:t> returns a list of web elements that match the specified criteria, unlike </a:t>
            </a:r>
            <a:r>
              <a:rPr lang="en-US" i="1" dirty="0" err="1"/>
              <a:t>findElement</a:t>
            </a:r>
            <a:r>
              <a:rPr lang="en-US" i="1" dirty="0"/>
              <a:t>()</a:t>
            </a:r>
            <a:r>
              <a:rPr lang="en-US" dirty="0"/>
              <a:t> which returned a unique element. </a:t>
            </a:r>
            <a:r>
              <a:rPr lang="en-US" b="1" i="1" dirty="0"/>
              <a:t>If there are no matching elements then an empty list returns.</a:t>
            </a:r>
          </a:p>
          <a:p>
            <a:pPr>
              <a:buNone/>
            </a:pPr>
            <a:endParaRPr lang="en-US" dirty="0"/>
          </a:p>
          <a:p>
            <a:r>
              <a:rPr lang="en-US" dirty="0"/>
              <a:t>The general syntax of </a:t>
            </a:r>
            <a:r>
              <a:rPr lang="en-US" i="1" dirty="0" err="1"/>
              <a:t>findElements</a:t>
            </a:r>
            <a:r>
              <a:rPr lang="en-US" i="1" dirty="0"/>
              <a:t>()</a:t>
            </a:r>
            <a:r>
              <a:rPr lang="en-US" dirty="0"/>
              <a:t> command in </a:t>
            </a:r>
            <a:r>
              <a:rPr lang="en-US" i="1" dirty="0"/>
              <a:t>Selenium </a:t>
            </a:r>
            <a:r>
              <a:rPr lang="en-US" i="1" dirty="0" err="1"/>
              <a:t>WebDriver</a:t>
            </a:r>
            <a:r>
              <a:rPr lang="en-US" dirty="0"/>
              <a:t> is as below:</a:t>
            </a:r>
          </a:p>
          <a:p>
            <a:r>
              <a:rPr lang="en-US" dirty="0"/>
              <a:t>List&lt;</a:t>
            </a:r>
            <a:r>
              <a:rPr lang="en-US" dirty="0" err="1"/>
              <a:t>WebElement</a:t>
            </a:r>
            <a:r>
              <a:rPr lang="en-US" dirty="0"/>
              <a:t>&gt; </a:t>
            </a:r>
            <a:r>
              <a:rPr lang="en-US" dirty="0" err="1"/>
              <a:t>elementName</a:t>
            </a:r>
            <a:r>
              <a:rPr lang="en-US" dirty="0"/>
              <a:t> = </a:t>
            </a:r>
            <a:r>
              <a:rPr lang="en-US" dirty="0" err="1"/>
              <a:t>driver.findElements</a:t>
            </a:r>
            <a:r>
              <a:rPr lang="en-US" dirty="0"/>
              <a:t>(</a:t>
            </a:r>
            <a:r>
              <a:rPr lang="en-US" dirty="0" err="1"/>
              <a:t>By.LocatorStrategy</a:t>
            </a:r>
            <a:r>
              <a:rPr lang="en-US" dirty="0"/>
              <a:t>("</a:t>
            </a:r>
            <a:r>
              <a:rPr lang="en-US" dirty="0" err="1"/>
              <a:t>LocatorValue</a:t>
            </a:r>
            <a:r>
              <a:rPr lang="en-US" dirty="0"/>
              <a:t>"));</a:t>
            </a:r>
          </a:p>
          <a:p>
            <a:endParaRPr lang="en-US" dirty="0"/>
          </a:p>
          <a:p>
            <a:r>
              <a:rPr lang="en-US" dirty="0"/>
              <a:t> Like the </a:t>
            </a:r>
            <a:r>
              <a:rPr lang="en-US" i="1" dirty="0" err="1"/>
              <a:t>findElement</a:t>
            </a:r>
            <a:r>
              <a:rPr lang="en-US" i="1" dirty="0"/>
              <a:t>()</a:t>
            </a:r>
            <a:r>
              <a:rPr lang="en-US" dirty="0"/>
              <a:t> command, this method also accepts the </a:t>
            </a:r>
            <a:r>
              <a:rPr lang="en-US" b="1" i="1" dirty="0"/>
              <a:t>"By "</a:t>
            </a:r>
            <a:r>
              <a:rPr lang="en-US" dirty="0"/>
              <a:t> object as the parameter and returns a </a:t>
            </a:r>
            <a:r>
              <a:rPr lang="en-US" b="1" i="1" dirty="0" err="1"/>
              <a:t>WebElement</a:t>
            </a:r>
            <a:r>
              <a:rPr lang="en-US" dirty="0"/>
              <a:t>  list.</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Exercise – Prog1</a:t>
            </a:r>
          </a:p>
        </p:txBody>
      </p:sp>
      <p:sp>
        <p:nvSpPr>
          <p:cNvPr id="3" name="Content Placeholder 2"/>
          <p:cNvSpPr>
            <a:spLocks noGrp="1"/>
          </p:cNvSpPr>
          <p:nvPr>
            <p:ph idx="1"/>
          </p:nvPr>
        </p:nvSpPr>
        <p:spPr/>
        <p:txBody>
          <a:bodyPr>
            <a:normAutofit/>
          </a:bodyPr>
          <a:lstStyle/>
          <a:p>
            <a:r>
              <a:rPr lang="en-US" b="1" i="1" dirty="0"/>
              <a:t>Practice Exercise</a:t>
            </a:r>
            <a:endParaRPr lang="en-US" b="1" dirty="0"/>
          </a:p>
          <a:p>
            <a:r>
              <a:rPr lang="en-US" i="1" dirty="0"/>
              <a:t>Launch new Browser</a:t>
            </a:r>
            <a:endParaRPr lang="en-US" dirty="0"/>
          </a:p>
          <a:p>
            <a:r>
              <a:rPr lang="en-US" i="1" dirty="0"/>
              <a:t>Open https://cucumber.io/ website</a:t>
            </a:r>
            <a:endParaRPr lang="en-US" dirty="0"/>
          </a:p>
          <a:p>
            <a:r>
              <a:rPr lang="en-US" i="1" dirty="0"/>
              <a:t>Click on Login link</a:t>
            </a:r>
            <a:endParaRPr lang="en-US" dirty="0"/>
          </a:p>
          <a:p>
            <a:r>
              <a:rPr lang="en-US" i="1" dirty="0"/>
              <a:t>Come back to Home page</a:t>
            </a:r>
            <a:endParaRPr lang="en-US" dirty="0"/>
          </a:p>
          <a:p>
            <a:r>
              <a:rPr lang="en-US" i="1" dirty="0"/>
              <a:t>Again go back to Login page </a:t>
            </a:r>
            <a:endParaRPr lang="en-US" dirty="0"/>
          </a:p>
          <a:p>
            <a:r>
              <a:rPr lang="en-US" i="1" dirty="0"/>
              <a:t>Again come back to Home page </a:t>
            </a:r>
            <a:endParaRPr lang="en-US" dirty="0"/>
          </a:p>
          <a:p>
            <a:r>
              <a:rPr lang="en-US" i="1" dirty="0"/>
              <a:t>Refresh the Browser</a:t>
            </a:r>
            <a:endParaRPr lang="en-US" dirty="0"/>
          </a:p>
          <a:p>
            <a:r>
              <a:rPr lang="en-US" i="1" dirty="0"/>
              <a:t>Close the Browser</a:t>
            </a:r>
            <a:endParaRPr lang="en-US" dirty="0"/>
          </a:p>
          <a:p>
            <a:pPr>
              <a:buNone/>
            </a:pP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Selenium Basic Methods</a:t>
            </a:r>
            <a:endParaRPr lang="en-US" dirty="0"/>
          </a:p>
        </p:txBody>
      </p:sp>
      <p:sp>
        <p:nvSpPr>
          <p:cNvPr id="3" name="Content Placeholder 2"/>
          <p:cNvSpPr>
            <a:spLocks noGrp="1"/>
          </p:cNvSpPr>
          <p:nvPr>
            <p:ph idx="1"/>
          </p:nvPr>
        </p:nvSpPr>
        <p:spPr/>
        <p:txBody>
          <a:bodyPr/>
          <a:lstStyle/>
          <a:p>
            <a:r>
              <a:rPr lang="en-IN" dirty="0"/>
              <a:t>Click() : click an element</a:t>
            </a:r>
          </a:p>
          <a:p>
            <a:r>
              <a:rPr lang="en-IN" dirty="0" err="1"/>
              <a:t>sendKeys</a:t>
            </a:r>
            <a:r>
              <a:rPr lang="en-IN" dirty="0"/>
              <a:t>(): will enter the text in the input box</a:t>
            </a:r>
          </a:p>
          <a:p>
            <a:r>
              <a:rPr lang="en-IN" dirty="0" err="1"/>
              <a:t>getText</a:t>
            </a:r>
            <a:r>
              <a:rPr lang="en-IN" dirty="0"/>
              <a:t>(): Capture the text </a:t>
            </a:r>
          </a:p>
          <a:p>
            <a:r>
              <a:rPr lang="en-IN" dirty="0" err="1"/>
              <a:t>isDisplayed</a:t>
            </a:r>
            <a:r>
              <a:rPr lang="en-IN" dirty="0"/>
              <a:t>(): verifies if the element is displayed or not</a:t>
            </a:r>
          </a:p>
          <a:p>
            <a:r>
              <a:rPr lang="en-IN" dirty="0" err="1"/>
              <a:t>isEnabled</a:t>
            </a:r>
            <a:r>
              <a:rPr lang="en-IN" dirty="0"/>
              <a:t>(): verifies if the element is enabled or not</a:t>
            </a:r>
          </a:p>
          <a:p>
            <a:r>
              <a:rPr lang="en-IN" dirty="0"/>
              <a:t>Close() and quit(): closes the browser and closes all the opened tabs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 Java Home on Windows</a:t>
            </a:r>
            <a:endParaRPr lang="en-US" dirty="0"/>
          </a:p>
        </p:txBody>
      </p:sp>
      <p:sp>
        <p:nvSpPr>
          <p:cNvPr id="3" name="Content Placeholder 2"/>
          <p:cNvSpPr>
            <a:spLocks noGrp="1"/>
          </p:cNvSpPr>
          <p:nvPr>
            <p:ph idx="1"/>
          </p:nvPr>
        </p:nvSpPr>
        <p:spPr/>
        <p:txBody>
          <a:bodyPr>
            <a:normAutofit fontScale="92500" lnSpcReduction="10000"/>
          </a:bodyPr>
          <a:lstStyle/>
          <a:p>
            <a:r>
              <a:rPr lang="en-US" dirty="0"/>
              <a:t>Open </a:t>
            </a:r>
            <a:r>
              <a:rPr lang="en-US" b="1" dirty="0"/>
              <a:t>Search </a:t>
            </a:r>
            <a:r>
              <a:rPr lang="en-US" dirty="0"/>
              <a:t>and type </a:t>
            </a:r>
            <a:r>
              <a:rPr lang="en-US" b="1" dirty="0"/>
              <a:t>advanced system settings</a:t>
            </a:r>
            <a:endParaRPr lang="en-US" dirty="0"/>
          </a:p>
          <a:p>
            <a:r>
              <a:rPr lang="en-US" dirty="0"/>
              <a:t>In the shown options, select the </a:t>
            </a:r>
            <a:r>
              <a:rPr lang="en-US" b="1" dirty="0"/>
              <a:t>View advanced system settings</a:t>
            </a:r>
            <a:r>
              <a:rPr lang="en-US" dirty="0"/>
              <a:t> link</a:t>
            </a:r>
          </a:p>
          <a:p>
            <a:r>
              <a:rPr lang="en-US" dirty="0"/>
              <a:t>Under the </a:t>
            </a:r>
            <a:r>
              <a:rPr lang="en-US" b="1" dirty="0"/>
              <a:t>Advanced</a:t>
            </a:r>
            <a:r>
              <a:rPr lang="en-US" dirty="0"/>
              <a:t> tab, click </a:t>
            </a:r>
            <a:r>
              <a:rPr lang="en-US" b="1" dirty="0"/>
              <a:t>Environment Variables</a:t>
            </a:r>
            <a:endParaRPr lang="en-US" dirty="0"/>
          </a:p>
          <a:p>
            <a:r>
              <a:rPr lang="en-US" dirty="0"/>
              <a:t>In the </a:t>
            </a:r>
            <a:r>
              <a:rPr lang="en-US" b="1" dirty="0"/>
              <a:t>System variables</a:t>
            </a:r>
            <a:r>
              <a:rPr lang="en-US" dirty="0"/>
              <a:t> section, click </a:t>
            </a:r>
            <a:r>
              <a:rPr lang="en-US" b="1" dirty="0"/>
              <a:t>New </a:t>
            </a:r>
            <a:r>
              <a:rPr lang="en-US" dirty="0"/>
              <a:t>(or</a:t>
            </a:r>
            <a:r>
              <a:rPr lang="en-US" b="1" dirty="0"/>
              <a:t> User variables</a:t>
            </a:r>
            <a:r>
              <a:rPr lang="en-US" dirty="0"/>
              <a:t> for single user setting)</a:t>
            </a:r>
          </a:p>
          <a:p>
            <a:r>
              <a:rPr lang="en-US" dirty="0"/>
              <a:t>Set </a:t>
            </a:r>
            <a:r>
              <a:rPr lang="en-US" i="1" dirty="0"/>
              <a:t>JAVA_HOME</a:t>
            </a:r>
            <a:r>
              <a:rPr lang="en-US" dirty="0"/>
              <a:t> as the </a:t>
            </a:r>
            <a:r>
              <a:rPr lang="en-US" b="1" dirty="0"/>
              <a:t>Variable name</a:t>
            </a:r>
            <a:r>
              <a:rPr lang="en-US" dirty="0"/>
              <a:t> and the path to the JDK installation as the </a:t>
            </a:r>
            <a:r>
              <a:rPr lang="en-US" b="1" dirty="0"/>
              <a:t>Variable value</a:t>
            </a:r>
            <a:r>
              <a:rPr lang="en-US" dirty="0"/>
              <a:t> and click </a:t>
            </a:r>
            <a:r>
              <a:rPr lang="en-US" b="1" dirty="0"/>
              <a:t>OK</a:t>
            </a:r>
          </a:p>
          <a:p>
            <a:r>
              <a:rPr lang="en-IN" b="1" dirty="0"/>
              <a:t>Set path also with the bin folder path&gt; click path&gt; click new&gt; enter the </a:t>
            </a:r>
            <a:r>
              <a:rPr lang="en-IN" b="1" dirty="0" err="1"/>
              <a:t>jdk</a:t>
            </a:r>
            <a:r>
              <a:rPr lang="en-IN" b="1" dirty="0"/>
              <a:t> bin path</a:t>
            </a:r>
            <a:endParaRPr lang="en-US" dirty="0"/>
          </a:p>
          <a:p>
            <a:r>
              <a:rPr lang="en-US" dirty="0"/>
              <a:t>Click </a:t>
            </a:r>
            <a:r>
              <a:rPr lang="en-US" b="1" dirty="0"/>
              <a:t>OK</a:t>
            </a:r>
            <a:r>
              <a:rPr lang="en-US" dirty="0"/>
              <a:t> and click </a:t>
            </a:r>
            <a:r>
              <a:rPr lang="en-US" b="1" dirty="0"/>
              <a:t>Apply </a:t>
            </a:r>
            <a:r>
              <a:rPr lang="en-US" dirty="0"/>
              <a:t>to apply the changes</a:t>
            </a:r>
          </a:p>
          <a:p>
            <a:pPr>
              <a:buNone/>
            </a:pP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Exercise- II</a:t>
            </a:r>
            <a:endParaRPr lang="en-US" dirty="0"/>
          </a:p>
        </p:txBody>
      </p:sp>
      <p:sp>
        <p:nvSpPr>
          <p:cNvPr id="3" name="Content Placeholder 2"/>
          <p:cNvSpPr>
            <a:spLocks noGrp="1"/>
          </p:cNvSpPr>
          <p:nvPr>
            <p:ph idx="1"/>
          </p:nvPr>
        </p:nvSpPr>
        <p:spPr/>
        <p:txBody>
          <a:bodyPr/>
          <a:lstStyle/>
          <a:p>
            <a:r>
              <a:rPr lang="en-IN" dirty="0"/>
              <a:t>Navigate to </a:t>
            </a:r>
            <a:r>
              <a:rPr lang="en-IN" dirty="0">
                <a:hlinkClick r:id="rId2"/>
              </a:rPr>
              <a:t>https://www.flipkart.com/</a:t>
            </a:r>
            <a:endParaRPr lang="en-IN" dirty="0"/>
          </a:p>
          <a:p>
            <a:r>
              <a:rPr lang="en-IN" dirty="0"/>
              <a:t>Enter the search text “Mobiles”</a:t>
            </a:r>
          </a:p>
          <a:p>
            <a:r>
              <a:rPr lang="en-IN" dirty="0"/>
              <a:t>Verify the mobiles category is displayed in Filters Menu</a:t>
            </a:r>
          </a:p>
          <a:p>
            <a:r>
              <a:rPr lang="en-IN" dirty="0"/>
              <a:t>Click on Cart button</a:t>
            </a:r>
          </a:p>
          <a:p>
            <a:r>
              <a:rPr lang="en-IN" dirty="0"/>
              <a:t>Verify “</a:t>
            </a:r>
            <a:r>
              <a:rPr lang="en-US" dirty="0"/>
              <a:t>Your cart is empty!” message is displayed</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Xpath</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Selenium automation, if the elements are not found by the general locators like id, class, name, etc. then </a:t>
            </a:r>
            <a:r>
              <a:rPr lang="en-US" dirty="0" err="1"/>
              <a:t>XPath</a:t>
            </a:r>
            <a:r>
              <a:rPr lang="en-US" dirty="0"/>
              <a:t> is used to find an element on the web page.</a:t>
            </a:r>
          </a:p>
          <a:p>
            <a:pPr>
              <a:buNone/>
            </a:pPr>
            <a:endParaRPr lang="en-US" dirty="0"/>
          </a:p>
          <a:p>
            <a:r>
              <a:rPr lang="en-US" b="1" dirty="0" err="1"/>
              <a:t>XPath</a:t>
            </a:r>
            <a:r>
              <a:rPr lang="en-US" b="1" dirty="0"/>
              <a:t> in Selenium</a:t>
            </a:r>
            <a:r>
              <a:rPr lang="en-US" dirty="0"/>
              <a:t> is an XML path used for navigation through the HTML structure of the page. It is a syntax or language for finding any element on a web page using XML path expression.</a:t>
            </a:r>
          </a:p>
          <a:p>
            <a:pPr>
              <a:buNone/>
            </a:pPr>
            <a:endParaRPr lang="en-US" dirty="0"/>
          </a:p>
          <a:p>
            <a:r>
              <a:rPr lang="en-US" b="1" dirty="0"/>
              <a:t>Syntax for </a:t>
            </a:r>
            <a:r>
              <a:rPr lang="en-US" b="1" dirty="0" err="1"/>
              <a:t>XPath</a:t>
            </a:r>
            <a:r>
              <a:rPr lang="en-US" b="1" dirty="0"/>
              <a:t> selenium:</a:t>
            </a:r>
            <a:endParaRPr lang="en-US" dirty="0"/>
          </a:p>
          <a:p>
            <a:pPr>
              <a:buNone/>
            </a:pPr>
            <a:r>
              <a:rPr lang="en-US" dirty="0"/>
              <a:t>    </a:t>
            </a:r>
            <a:r>
              <a:rPr lang="en-US" dirty="0" err="1"/>
              <a:t>XPath</a:t>
            </a:r>
            <a:r>
              <a:rPr lang="en-US" dirty="0"/>
              <a:t> contains the path of the element situated at the web page. Standard </a:t>
            </a:r>
            <a:r>
              <a:rPr lang="en-US" dirty="0" err="1"/>
              <a:t>XPath</a:t>
            </a:r>
            <a:r>
              <a:rPr lang="en-US" dirty="0"/>
              <a:t> syntax for creating </a:t>
            </a:r>
            <a:r>
              <a:rPr lang="en-US" dirty="0" err="1"/>
              <a:t>XPath</a:t>
            </a:r>
            <a:r>
              <a:rPr lang="en-US" dirty="0"/>
              <a:t> is.</a:t>
            </a:r>
          </a:p>
          <a:p>
            <a:pPr>
              <a:buNone/>
            </a:pPr>
            <a:r>
              <a:rPr lang="en-US" dirty="0"/>
              <a:t>     </a:t>
            </a:r>
            <a:r>
              <a:rPr lang="en-US" dirty="0" err="1"/>
              <a:t>Xpath</a:t>
            </a:r>
            <a:r>
              <a:rPr lang="en-US" dirty="0"/>
              <a:t>=//</a:t>
            </a:r>
            <a:r>
              <a:rPr lang="en-US" dirty="0" err="1"/>
              <a:t>tagname</a:t>
            </a:r>
            <a:r>
              <a:rPr lang="en-US" dirty="0"/>
              <a:t>[@attribute='value']</a:t>
            </a:r>
            <a:endParaRPr lang="en-US" b="1" dirty="0"/>
          </a:p>
          <a:p>
            <a:pPr>
              <a:buNone/>
            </a:pPr>
            <a:endParaRPr lang="en-US" dirty="0"/>
          </a:p>
          <a:p>
            <a:r>
              <a:rPr lang="en-US" b="1" dirty="0" err="1"/>
              <a:t>Tagname</a:t>
            </a:r>
            <a:r>
              <a:rPr lang="en-US" b="1" dirty="0"/>
              <a:t>: </a:t>
            </a:r>
            <a:r>
              <a:rPr lang="en-US" dirty="0" err="1"/>
              <a:t>Tagname</a:t>
            </a:r>
            <a:r>
              <a:rPr lang="en-US" dirty="0"/>
              <a:t> of the particular node.</a:t>
            </a:r>
          </a:p>
          <a:p>
            <a:r>
              <a:rPr lang="en-US" b="1" dirty="0"/>
              <a:t>@:</a:t>
            </a:r>
            <a:r>
              <a:rPr lang="en-US" dirty="0"/>
              <a:t> Select attribute.</a:t>
            </a:r>
          </a:p>
          <a:p>
            <a:r>
              <a:rPr lang="en-US" b="1" dirty="0"/>
              <a:t>Attribute:</a:t>
            </a:r>
            <a:r>
              <a:rPr lang="en-US" dirty="0"/>
              <a:t> Attribute name of the node.</a:t>
            </a:r>
          </a:p>
          <a:p>
            <a:r>
              <a:rPr lang="en-US" b="1" dirty="0"/>
              <a:t>Value:</a:t>
            </a:r>
            <a:r>
              <a:rPr lang="en-US" dirty="0"/>
              <a:t> Value of the attribute.</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err="1"/>
              <a:t>Xpath</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There are two types of </a:t>
            </a:r>
            <a:r>
              <a:rPr lang="en-US" dirty="0" err="1"/>
              <a:t>XPath</a:t>
            </a:r>
            <a:r>
              <a:rPr lang="en-US" dirty="0"/>
              <a:t>:</a:t>
            </a:r>
          </a:p>
          <a:p>
            <a:r>
              <a:rPr lang="en-US" b="1" dirty="0"/>
              <a:t>1) Absolute </a:t>
            </a:r>
            <a:r>
              <a:rPr lang="en-US" b="1" dirty="0" err="1"/>
              <a:t>XPath</a:t>
            </a:r>
            <a:endParaRPr lang="en-US" dirty="0"/>
          </a:p>
          <a:p>
            <a:r>
              <a:rPr lang="en-US" b="1" dirty="0"/>
              <a:t>2) Relative </a:t>
            </a:r>
            <a:r>
              <a:rPr lang="en-US" b="1" dirty="0" err="1"/>
              <a:t>XPath</a:t>
            </a:r>
            <a:endParaRPr lang="en-US" dirty="0"/>
          </a:p>
          <a:p>
            <a:r>
              <a:rPr lang="en-US" b="1" dirty="0"/>
              <a:t>Absolute </a:t>
            </a:r>
            <a:r>
              <a:rPr lang="en-US" b="1" dirty="0" err="1"/>
              <a:t>XPath</a:t>
            </a:r>
            <a:r>
              <a:rPr lang="en-US" b="1" dirty="0"/>
              <a:t>:</a:t>
            </a:r>
          </a:p>
          <a:p>
            <a:r>
              <a:rPr lang="en-US" dirty="0"/>
              <a:t>It is the direct way to find the element, but the disadvantage of the absolute </a:t>
            </a:r>
            <a:r>
              <a:rPr lang="en-US" dirty="0" err="1"/>
              <a:t>XPath</a:t>
            </a:r>
            <a:r>
              <a:rPr lang="en-US" dirty="0"/>
              <a:t> is that if there are any changes made in the path of the element then that </a:t>
            </a:r>
            <a:r>
              <a:rPr lang="en-US" dirty="0" err="1"/>
              <a:t>XPath</a:t>
            </a:r>
            <a:r>
              <a:rPr lang="en-US" dirty="0"/>
              <a:t> gets failed.</a:t>
            </a:r>
          </a:p>
          <a:p>
            <a:pPr>
              <a:buNone/>
            </a:pPr>
            <a:r>
              <a:rPr lang="en-US" dirty="0"/>
              <a:t>Example: /html/body/div[2]/div[1]/div/h4[1]/b/html[1]/body[1]/div[2]/div[1]/div[1]/h4[1]/b[1]</a:t>
            </a:r>
          </a:p>
          <a:p>
            <a:r>
              <a:rPr lang="en-US" b="1" dirty="0"/>
              <a:t>Relative </a:t>
            </a:r>
            <a:r>
              <a:rPr lang="en-US" b="1" dirty="0" err="1"/>
              <a:t>Xpath</a:t>
            </a:r>
            <a:r>
              <a:rPr lang="en-US" b="1" dirty="0"/>
              <a:t>:</a:t>
            </a:r>
          </a:p>
          <a:p>
            <a:r>
              <a:rPr lang="en-US" b="1" dirty="0"/>
              <a:t>Relative </a:t>
            </a:r>
            <a:r>
              <a:rPr lang="en-US" b="1" dirty="0" err="1"/>
              <a:t>Xpath</a:t>
            </a:r>
            <a:r>
              <a:rPr lang="en-US" dirty="0"/>
              <a:t> starts from the middle of HTML DOM structure. It starts with double forward slash (//). It can search elements anywhere on the webpage, means no need to write a long </a:t>
            </a:r>
            <a:r>
              <a:rPr lang="en-US" dirty="0" err="1"/>
              <a:t>xpath</a:t>
            </a:r>
            <a:r>
              <a:rPr lang="en-US" dirty="0"/>
              <a:t> and you can start from the middle of HTML DOM structure. </a:t>
            </a:r>
          </a:p>
          <a:p>
            <a:pPr>
              <a:buNone/>
            </a:pPr>
            <a:r>
              <a:rPr lang="en-US" dirty="0"/>
              <a:t>Example: </a:t>
            </a:r>
          </a:p>
          <a:p>
            <a:pPr>
              <a:buNone/>
            </a:pPr>
            <a:r>
              <a:rPr lang="en-US" dirty="0"/>
              <a:t>Relative </a:t>
            </a:r>
            <a:r>
              <a:rPr lang="en-US" dirty="0" err="1"/>
              <a:t>XPath</a:t>
            </a:r>
            <a:r>
              <a:rPr lang="en-US" dirty="0"/>
              <a:t>: //div[@class='featured-box cloumnsize1']//h4[1]//b[1]</a:t>
            </a:r>
          </a:p>
          <a:p>
            <a:pPr>
              <a:buNone/>
            </a:pP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1071546"/>
            <a:ext cx="8229600" cy="1143000"/>
          </a:xfrm>
        </p:spPr>
        <p:txBody>
          <a:bodyPr>
            <a:normAutofit fontScale="90000"/>
          </a:bodyPr>
          <a:lstStyle/>
          <a:p>
            <a:r>
              <a:rPr lang="en-US" b="1" dirty="0"/>
              <a:t>Contains():</a:t>
            </a:r>
            <a:br>
              <a:rPr lang="en-US" b="1" dirty="0"/>
            </a:br>
            <a:endParaRPr lang="en-US" dirty="0"/>
          </a:p>
        </p:txBody>
      </p:sp>
      <p:sp>
        <p:nvSpPr>
          <p:cNvPr id="3" name="Content Placeholder 2"/>
          <p:cNvSpPr>
            <a:spLocks noGrp="1"/>
          </p:cNvSpPr>
          <p:nvPr>
            <p:ph idx="1"/>
          </p:nvPr>
        </p:nvSpPr>
        <p:spPr/>
        <p:txBody>
          <a:bodyPr/>
          <a:lstStyle/>
          <a:p>
            <a:r>
              <a:rPr lang="en-US" dirty="0"/>
              <a:t>Contains() is a method used in </a:t>
            </a:r>
            <a:r>
              <a:rPr lang="en-US" dirty="0" err="1"/>
              <a:t>XPath</a:t>
            </a:r>
            <a:r>
              <a:rPr lang="en-US" dirty="0"/>
              <a:t> expression. It is used when the value of any attribute changes dynamically, for example, login information.</a:t>
            </a:r>
          </a:p>
          <a:p>
            <a:r>
              <a:rPr lang="en-US" dirty="0"/>
              <a:t>The contain feature has an ability to find the element with partial text as shown in below </a:t>
            </a:r>
            <a:r>
              <a:rPr lang="en-US" dirty="0" err="1"/>
              <a:t>XPath</a:t>
            </a:r>
            <a:r>
              <a:rPr lang="en-US" dirty="0"/>
              <a:t> example.</a:t>
            </a:r>
          </a:p>
          <a:p>
            <a:r>
              <a:rPr lang="en-IN" dirty="0"/>
              <a:t>//div[contains(@</a:t>
            </a:r>
            <a:r>
              <a:rPr lang="en-IN" dirty="0" err="1"/>
              <a:t>class,'ht</a:t>
            </a:r>
            <a:r>
              <a:rPr lang="en-IN" dirty="0"/>
              <a:t>-devise-</a:t>
            </a:r>
            <a:r>
              <a:rPr lang="en-IN" dirty="0" err="1"/>
              <a:t>page__content</a:t>
            </a:r>
            <a:r>
              <a:rPr lang="en-IN" dirty="0"/>
              <a:t>')]</a:t>
            </a:r>
          </a:p>
          <a:p>
            <a:r>
              <a:rPr lang="en-IN" dirty="0"/>
              <a:t>//div[contains(text(),'ht-devise-</a:t>
            </a:r>
            <a:r>
              <a:rPr lang="en-IN" dirty="0" err="1"/>
              <a:t>page__content</a:t>
            </a:r>
            <a:r>
              <a:rPr lang="en-IN" dirty="0"/>
              <a:t>')]</a:t>
            </a:r>
          </a:p>
          <a:p>
            <a:r>
              <a:rPr lang="en-IN" dirty="0"/>
              <a:t>Example: </a:t>
            </a:r>
            <a:r>
              <a:rPr lang="en-US" dirty="0" err="1"/>
              <a:t>Xpath</a:t>
            </a:r>
            <a:r>
              <a:rPr lang="en-US" dirty="0"/>
              <a:t>=//*[contains(@</a:t>
            </a:r>
            <a:r>
              <a:rPr lang="en-US" dirty="0" err="1"/>
              <a:t>type,'sub</a:t>
            </a:r>
            <a:r>
              <a:rPr lang="en-US" dirty="0"/>
              <a:t>')]</a:t>
            </a:r>
          </a:p>
          <a:p>
            <a:r>
              <a:rPr lang="en-US" dirty="0" err="1"/>
              <a:t>Xpath</a:t>
            </a:r>
            <a:r>
              <a:rPr lang="en-US" dirty="0"/>
              <a:t>=//*[contains(@</a:t>
            </a:r>
            <a:r>
              <a:rPr lang="en-US" dirty="0" err="1"/>
              <a:t>name,'btn</a:t>
            </a:r>
            <a:r>
              <a:rPr lang="en-US" dirty="0"/>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Indexing</a:t>
            </a:r>
            <a:endParaRPr lang="en-US" dirty="0"/>
          </a:p>
        </p:txBody>
      </p:sp>
      <p:sp>
        <p:nvSpPr>
          <p:cNvPr id="3" name="Content Placeholder 2"/>
          <p:cNvSpPr>
            <a:spLocks noGrp="1"/>
          </p:cNvSpPr>
          <p:nvPr>
            <p:ph idx="1"/>
          </p:nvPr>
        </p:nvSpPr>
        <p:spPr/>
        <p:txBody>
          <a:bodyPr/>
          <a:lstStyle/>
          <a:p>
            <a:r>
              <a:rPr lang="en-IN" dirty="0"/>
              <a:t>Syntax: </a:t>
            </a:r>
          </a:p>
          <a:p>
            <a:endParaRPr lang="en-IN" dirty="0"/>
          </a:p>
          <a:p>
            <a:r>
              <a:rPr lang="en-IN" dirty="0"/>
              <a:t>(</a:t>
            </a:r>
            <a:r>
              <a:rPr lang="en-IN" dirty="0" err="1"/>
              <a:t>RegularXpathExpression</a:t>
            </a:r>
            <a:r>
              <a:rPr lang="en-IN" dirty="0"/>
              <a:t>)[index]</a:t>
            </a:r>
          </a:p>
          <a:p>
            <a:pPr>
              <a:buNone/>
            </a:pPr>
            <a:endParaRPr lang="en-IN" dirty="0"/>
          </a:p>
          <a:p>
            <a:r>
              <a:rPr lang="en-IN" dirty="0"/>
              <a:t>Ex: (//div[@class='</a:t>
            </a:r>
            <a:r>
              <a:rPr lang="en-IN" dirty="0" err="1"/>
              <a:t>exehdJ</a:t>
            </a:r>
            <a:r>
              <a:rPr lang="en-IN" dirty="0"/>
              <a:t>'])[1]</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OR &amp; AND:</a:t>
            </a:r>
          </a:p>
        </p:txBody>
      </p:sp>
      <p:sp>
        <p:nvSpPr>
          <p:cNvPr id="3" name="Content Placeholder 2"/>
          <p:cNvSpPr>
            <a:spLocks noGrp="1"/>
          </p:cNvSpPr>
          <p:nvPr>
            <p:ph idx="1"/>
          </p:nvPr>
        </p:nvSpPr>
        <p:spPr/>
        <p:txBody>
          <a:bodyPr>
            <a:normAutofit fontScale="92500" lnSpcReduction="10000"/>
          </a:bodyPr>
          <a:lstStyle/>
          <a:p>
            <a:r>
              <a:rPr lang="en-US" dirty="0"/>
              <a:t>In OR expression, two conditions are used, whether 1st condition OR 2nd condition should be true. It is also applicable if any one condition is true or maybe both. Means any one condition should be true to find the element.</a:t>
            </a:r>
          </a:p>
          <a:p>
            <a:r>
              <a:rPr lang="en-US" dirty="0"/>
              <a:t>In the below </a:t>
            </a:r>
            <a:r>
              <a:rPr lang="en-US" dirty="0" err="1"/>
              <a:t>XPath</a:t>
            </a:r>
            <a:r>
              <a:rPr lang="en-US" dirty="0"/>
              <a:t> expression, it identifies the elements whose single or both conditions are true.</a:t>
            </a:r>
          </a:p>
          <a:p>
            <a:r>
              <a:rPr lang="en-US" dirty="0" err="1"/>
              <a:t>Xpath</a:t>
            </a:r>
            <a:r>
              <a:rPr lang="en-US" dirty="0"/>
              <a:t>=//*[@type='submit' or @name='</a:t>
            </a:r>
            <a:r>
              <a:rPr lang="en-US" dirty="0" err="1"/>
              <a:t>btnReset</a:t>
            </a:r>
            <a:r>
              <a:rPr lang="en-US" dirty="0"/>
              <a:t>']</a:t>
            </a:r>
          </a:p>
          <a:p>
            <a:r>
              <a:rPr lang="en-US" dirty="0"/>
              <a:t>In AND expression, two conditions are used, both conditions should be true to find the element. It fails to find element if any one condition is false.</a:t>
            </a:r>
          </a:p>
          <a:p>
            <a:r>
              <a:rPr lang="en-US" dirty="0" err="1"/>
              <a:t>Xpath</a:t>
            </a:r>
            <a:r>
              <a:rPr lang="en-US" dirty="0"/>
              <a:t>=//input[@type='submit' and @name='</a:t>
            </a:r>
            <a:r>
              <a:rPr lang="en-US" dirty="0" err="1"/>
              <a:t>btnLogin</a:t>
            </a:r>
            <a:r>
              <a:rPr lang="en-US" dirty="0"/>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XPath</a:t>
            </a:r>
            <a:r>
              <a:rPr lang="en-US" b="1" dirty="0"/>
              <a:t> Text() Function</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b="1" dirty="0" err="1"/>
              <a:t>XPath</a:t>
            </a:r>
            <a:r>
              <a:rPr lang="en-US" b="1" dirty="0"/>
              <a:t> text() function</a:t>
            </a:r>
            <a:r>
              <a:rPr lang="en-US" dirty="0"/>
              <a:t> is a built-in function of selenium </a:t>
            </a:r>
            <a:r>
              <a:rPr lang="en-US" dirty="0" err="1"/>
              <a:t>webdriver</a:t>
            </a:r>
            <a:r>
              <a:rPr lang="en-US" dirty="0"/>
              <a:t> which is used to locate elements based on text of a web element. It helps to find the exact text elements and it locates the elements within the set of text nodes. The elements to be located should be in string form.</a:t>
            </a:r>
          </a:p>
          <a:p>
            <a:r>
              <a:rPr lang="en-US" dirty="0"/>
              <a:t>In this expression, with text function, we find the element with exact text match as shown below. In our case, we find the element with text “</a:t>
            </a:r>
            <a:r>
              <a:rPr lang="en-US" dirty="0" err="1"/>
              <a:t>UserID</a:t>
            </a:r>
            <a:r>
              <a:rPr lang="en-US" dirty="0"/>
              <a:t>”.</a:t>
            </a:r>
          </a:p>
          <a:p>
            <a:r>
              <a:rPr lang="en-US" dirty="0" err="1"/>
              <a:t>Xpath</a:t>
            </a:r>
            <a:r>
              <a:rPr lang="en-US" dirty="0"/>
              <a:t>=//td[text()='</a:t>
            </a:r>
            <a:r>
              <a:rPr lang="en-US" dirty="0" err="1"/>
              <a:t>UserID</a:t>
            </a:r>
            <a:r>
              <a:rPr lang="en-US" dirty="0"/>
              <a: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XPath</a:t>
            </a:r>
            <a:r>
              <a:rPr lang="en-US" b="1" dirty="0"/>
              <a:t> axes methods:</a:t>
            </a:r>
          </a:p>
        </p:txBody>
      </p:sp>
      <p:sp>
        <p:nvSpPr>
          <p:cNvPr id="3" name="Content Placeholder 2"/>
          <p:cNvSpPr>
            <a:spLocks noGrp="1"/>
          </p:cNvSpPr>
          <p:nvPr>
            <p:ph idx="1"/>
          </p:nvPr>
        </p:nvSpPr>
        <p:spPr/>
        <p:txBody>
          <a:bodyPr>
            <a:normAutofit fontScale="77500" lnSpcReduction="20000"/>
          </a:bodyPr>
          <a:lstStyle/>
          <a:p>
            <a:r>
              <a:rPr lang="en-US" b="1" dirty="0"/>
              <a:t>Following:</a:t>
            </a:r>
          </a:p>
          <a:p>
            <a:r>
              <a:rPr lang="en-US" dirty="0"/>
              <a:t>Selects all elements in the document of the current node( ) [ </a:t>
            </a:r>
            <a:r>
              <a:rPr lang="en-US" dirty="0" err="1"/>
              <a:t>UserID</a:t>
            </a:r>
            <a:r>
              <a:rPr lang="en-US" dirty="0"/>
              <a:t> input box is the current node] as shown in the below screen.</a:t>
            </a:r>
          </a:p>
          <a:p>
            <a:r>
              <a:rPr lang="en-US" dirty="0" err="1"/>
              <a:t>Xpath</a:t>
            </a:r>
            <a:r>
              <a:rPr lang="en-US" dirty="0"/>
              <a:t>=//*[@type='text']//following::input</a:t>
            </a:r>
          </a:p>
          <a:p>
            <a:r>
              <a:rPr lang="en-US" b="1" dirty="0"/>
              <a:t>Preceding:</a:t>
            </a:r>
          </a:p>
          <a:p>
            <a:r>
              <a:rPr lang="en-US" dirty="0"/>
              <a:t>Select all nodes that come before the current node as shown in the below screen.</a:t>
            </a:r>
          </a:p>
          <a:p>
            <a:r>
              <a:rPr lang="en-US" dirty="0"/>
              <a:t>In the below expression, it identifies all the input elements before “LOGIN” button that is </a:t>
            </a:r>
            <a:r>
              <a:rPr lang="en-US" b="1" dirty="0" err="1"/>
              <a:t>Userid</a:t>
            </a:r>
            <a:r>
              <a:rPr lang="en-US" dirty="0"/>
              <a:t> and </a:t>
            </a:r>
            <a:r>
              <a:rPr lang="en-US" b="1" dirty="0"/>
              <a:t>password</a:t>
            </a:r>
            <a:r>
              <a:rPr lang="en-US" dirty="0"/>
              <a:t> input element.</a:t>
            </a:r>
          </a:p>
          <a:p>
            <a:r>
              <a:rPr lang="en-US" dirty="0" err="1"/>
              <a:t>Xpath</a:t>
            </a:r>
            <a:r>
              <a:rPr lang="en-US" dirty="0"/>
              <a:t>=//*[@type='submit']//preceding::input</a:t>
            </a:r>
          </a:p>
          <a:p>
            <a:r>
              <a:rPr lang="en-US" b="1" dirty="0"/>
              <a:t>Following-sibling:</a:t>
            </a:r>
          </a:p>
          <a:p>
            <a:r>
              <a:rPr lang="en-US" dirty="0"/>
              <a:t>Select the following siblings of the context node. Siblings are at the same level of the current node as shown in the below screen. It will find the element after the current node.</a:t>
            </a:r>
          </a:p>
          <a:p>
            <a:r>
              <a:rPr lang="en-US" dirty="0" err="1"/>
              <a:t>xpath</a:t>
            </a:r>
            <a:r>
              <a:rPr lang="en-US" dirty="0"/>
              <a:t>=//*[@type='submit']//following-sibling::input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Css</a:t>
            </a:r>
            <a:r>
              <a:rPr lang="en-IN" dirty="0"/>
              <a:t> Selector</a:t>
            </a:r>
            <a:endParaRPr lang="en-US" dirty="0"/>
          </a:p>
        </p:txBody>
      </p:sp>
      <p:sp>
        <p:nvSpPr>
          <p:cNvPr id="3" name="Content Placeholder 2"/>
          <p:cNvSpPr>
            <a:spLocks noGrp="1"/>
          </p:cNvSpPr>
          <p:nvPr>
            <p:ph idx="1"/>
          </p:nvPr>
        </p:nvSpPr>
        <p:spPr/>
        <p:txBody>
          <a:bodyPr/>
          <a:lstStyle/>
          <a:p>
            <a:r>
              <a:rPr lang="en-US" dirty="0"/>
              <a:t>CSS Selectors in Selenium are string patterns used to identify an element based on a combination of HTML tag, id, class, and attributes.</a:t>
            </a:r>
          </a:p>
          <a:p>
            <a:r>
              <a:rPr lang="en-US" b="1" dirty="0"/>
              <a:t>Locating by CSS Selector – Tag and ID</a:t>
            </a:r>
          </a:p>
          <a:p>
            <a:r>
              <a:rPr lang="en-IN" dirty="0"/>
              <a:t>Syntax: </a:t>
            </a:r>
            <a:r>
              <a:rPr lang="en-US" dirty="0" err="1"/>
              <a:t>css</a:t>
            </a:r>
            <a:r>
              <a:rPr lang="en-US" dirty="0"/>
              <a:t>=</a:t>
            </a:r>
            <a:r>
              <a:rPr lang="en-US" i="1" dirty="0" err="1"/>
              <a:t>tag</a:t>
            </a:r>
            <a:r>
              <a:rPr lang="en-US" dirty="0" err="1"/>
              <a:t>#</a:t>
            </a:r>
            <a:r>
              <a:rPr lang="en-US" i="1" dirty="0" err="1"/>
              <a:t>id</a:t>
            </a:r>
            <a:endParaRPr lang="en-US" i="1" dirty="0"/>
          </a:p>
          <a:p>
            <a:r>
              <a:rPr lang="en-US" b="1" dirty="0"/>
              <a:t>Locating by CSS Selector – Tag and Class</a:t>
            </a:r>
          </a:p>
          <a:p>
            <a:r>
              <a:rPr lang="en-US" dirty="0" err="1"/>
              <a:t>css</a:t>
            </a:r>
            <a:r>
              <a:rPr lang="en-US" dirty="0"/>
              <a:t>=</a:t>
            </a:r>
            <a:r>
              <a:rPr lang="en-US" i="1" dirty="0" err="1"/>
              <a:t>tag</a:t>
            </a:r>
            <a:r>
              <a:rPr lang="en-US" dirty="0" err="1"/>
              <a:t>.</a:t>
            </a:r>
            <a:r>
              <a:rPr lang="en-US" i="1" dirty="0" err="1"/>
              <a:t>class</a:t>
            </a:r>
            <a:endParaRPr lang="en-US" i="1" dirty="0"/>
          </a:p>
          <a:p>
            <a:r>
              <a:rPr lang="en-US" b="1" dirty="0"/>
              <a:t>Locating by CSS Selector – Tag and Attribute</a:t>
            </a:r>
          </a:p>
          <a:p>
            <a:r>
              <a:rPr lang="en-US" dirty="0" err="1"/>
              <a:t>css</a:t>
            </a:r>
            <a:r>
              <a:rPr lang="en-US" dirty="0"/>
              <a:t>=</a:t>
            </a:r>
            <a:r>
              <a:rPr lang="en-US" i="1" dirty="0"/>
              <a:t>tag</a:t>
            </a:r>
            <a:r>
              <a:rPr lang="en-US" dirty="0"/>
              <a:t>[</a:t>
            </a:r>
            <a:r>
              <a:rPr lang="en-US" i="1" dirty="0"/>
              <a:t>attribute</a:t>
            </a:r>
            <a:r>
              <a:rPr lang="en-US" dirty="0"/>
              <a:t>=</a:t>
            </a:r>
            <a:r>
              <a:rPr lang="en-US" i="1" dirty="0"/>
              <a:t>value</a:t>
            </a:r>
            <a:r>
              <a:rPr lang="en-US" dirty="0"/>
              <a:t>]</a:t>
            </a:r>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a:t>
            </a:r>
            <a:r>
              <a:rPr lang="en-IN" dirty="0" err="1"/>
              <a:t>CheckBox</a:t>
            </a:r>
            <a:endParaRPr lang="en-US" dirty="0"/>
          </a:p>
        </p:txBody>
      </p:sp>
      <p:graphicFrame>
        <p:nvGraphicFramePr>
          <p:cNvPr id="4" name="Content Placeholder 3"/>
          <p:cNvGraphicFramePr>
            <a:graphicFrameLocks noGrp="1"/>
          </p:cNvGraphicFramePr>
          <p:nvPr>
            <p:ph idx="1"/>
          </p:nvPr>
        </p:nvGraphicFramePr>
        <p:xfrm>
          <a:off x="457200" y="1935163"/>
          <a:ext cx="8229600" cy="19253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l"/>
                      <a:r>
                        <a:rPr lang="en-US" dirty="0"/>
                        <a:t>Element</a:t>
                      </a:r>
                    </a:p>
                  </a:txBody>
                  <a:tcPr anchor="ctr"/>
                </a:tc>
                <a:tc>
                  <a:txBody>
                    <a:bodyPr/>
                    <a:lstStyle/>
                    <a:p>
                      <a:pPr algn="l"/>
                      <a:r>
                        <a:rPr lang="en-US"/>
                        <a:t>Command</a:t>
                      </a:r>
                    </a:p>
                  </a:txBody>
                  <a:tcPr anchor="ctr"/>
                </a:tc>
                <a:tc>
                  <a:txBody>
                    <a:bodyPr/>
                    <a:lstStyle/>
                    <a:p>
                      <a:pPr algn="l"/>
                      <a:r>
                        <a:rPr lang="en-US"/>
                        <a:t>Description</a:t>
                      </a:r>
                    </a:p>
                  </a:txBody>
                  <a:tcPr anchor="ctr"/>
                </a:tc>
                <a:extLst>
                  <a:ext uri="{0D108BD9-81ED-4DB2-BD59-A6C34878D82A}">
                    <a16:rowId xmlns:a16="http://schemas.microsoft.com/office/drawing/2014/main" val="10000"/>
                  </a:ext>
                </a:extLst>
              </a:tr>
              <a:tr h="370840">
                <a:tc>
                  <a:txBody>
                    <a:bodyPr/>
                    <a:lstStyle/>
                    <a:p>
                      <a:r>
                        <a:rPr lang="en-US" b="1"/>
                        <a:t>Check Box,</a:t>
                      </a:r>
                      <a:r>
                        <a:rPr lang="en-US"/>
                        <a:t> </a:t>
                      </a:r>
                      <a:r>
                        <a:rPr lang="en-US" b="1"/>
                        <a:t>Radio Button</a:t>
                      </a:r>
                      <a:endParaRPr lang="en-US"/>
                    </a:p>
                  </a:txBody>
                  <a:tcPr anchor="ctr"/>
                </a:tc>
                <a:tc>
                  <a:txBody>
                    <a:bodyPr/>
                    <a:lstStyle/>
                    <a:p>
                      <a:r>
                        <a:rPr lang="en-US"/>
                        <a:t>click()</a:t>
                      </a:r>
                    </a:p>
                  </a:txBody>
                  <a:tcPr anchor="ctr"/>
                </a:tc>
                <a:tc>
                  <a:txBody>
                    <a:bodyPr/>
                    <a:lstStyle/>
                    <a:p>
                      <a:r>
                        <a:rPr lang="en-US" dirty="0"/>
                        <a:t>used to toggle the element on/off</a:t>
                      </a:r>
                    </a:p>
                  </a:txBody>
                  <a:tcPr anchor="ctr"/>
                </a:tc>
                <a:extLst>
                  <a:ext uri="{0D108BD9-81ED-4DB2-BD59-A6C34878D82A}">
                    <a16:rowId xmlns:a16="http://schemas.microsoft.com/office/drawing/2014/main" val="10001"/>
                  </a:ext>
                </a:extLst>
              </a:tr>
              <a:tr h="370840">
                <a:tc>
                  <a:txBody>
                    <a:bodyPr/>
                    <a:lstStyle/>
                    <a:p>
                      <a:r>
                        <a:rPr lang="en-IN" dirty="0" err="1"/>
                        <a:t>isSelected</a:t>
                      </a:r>
                      <a:r>
                        <a:rPr lang="en-IN" dirty="0"/>
                        <a:t>()</a:t>
                      </a:r>
                      <a:endParaRPr lang="en-US" dirty="0"/>
                    </a:p>
                  </a:txBody>
                  <a:tcPr anchor="ctr"/>
                </a:tc>
                <a:tc>
                  <a:txBody>
                    <a:bodyPr/>
                    <a:lstStyle/>
                    <a:p>
                      <a:endParaRPr lang="en-US" dirty="0"/>
                    </a:p>
                  </a:txBody>
                  <a:tcPr anchor="ctr"/>
                </a:tc>
                <a:tc>
                  <a:txBody>
                    <a:bodyPr/>
                    <a:lstStyle/>
                    <a:p>
                      <a:r>
                        <a:rPr lang="en-IN" dirty="0"/>
                        <a:t>Used</a:t>
                      </a:r>
                      <a:r>
                        <a:rPr lang="en-IN" baseline="0" dirty="0"/>
                        <a:t> to check if the checkbox is selected or not</a:t>
                      </a:r>
                      <a:endParaRPr lang="en-US" dirty="0"/>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229600" cy="1143000"/>
          </a:xfrm>
        </p:spPr>
        <p:txBody>
          <a:bodyPr>
            <a:normAutofit/>
          </a:bodyPr>
          <a:lstStyle/>
          <a:p>
            <a:r>
              <a:rPr lang="en-US" sz="4000" dirty="0"/>
              <a:t>Lets look practically</a:t>
            </a:r>
          </a:p>
        </p:txBody>
      </p:sp>
      <p:sp>
        <p:nvSpPr>
          <p:cNvPr id="3" name="Content Placeholder 2"/>
          <p:cNvSpPr>
            <a:spLocks noGrp="1"/>
          </p:cNvSpPr>
          <p:nvPr>
            <p:ph idx="1"/>
          </p:nvPr>
        </p:nvSpPr>
        <p:spPr/>
        <p:txBody>
          <a:bodyPr/>
          <a:lstStyle/>
          <a:p>
            <a:r>
              <a:rPr lang="en-US" dirty="0"/>
              <a:t>Installation of Eclipse IDE</a:t>
            </a:r>
          </a:p>
          <a:p>
            <a:r>
              <a:rPr lang="en-US" dirty="0"/>
              <a:t>How to create new Java Project</a:t>
            </a:r>
          </a:p>
          <a:p>
            <a:r>
              <a:rPr lang="en-US" dirty="0"/>
              <a:t>How to create new Java Class</a:t>
            </a:r>
          </a:p>
          <a:p>
            <a:r>
              <a:rPr lang="en-US" dirty="0"/>
              <a:t>Compiling and Running java class</a:t>
            </a:r>
          </a:p>
          <a:p>
            <a:r>
              <a:rPr lang="en-US" dirty="0"/>
              <a:t>Analyzing the results of java program</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Exercise III</a:t>
            </a:r>
            <a:endParaRPr lang="en-US" dirty="0"/>
          </a:p>
        </p:txBody>
      </p:sp>
      <p:sp>
        <p:nvSpPr>
          <p:cNvPr id="3" name="Content Placeholder 2"/>
          <p:cNvSpPr>
            <a:spLocks noGrp="1"/>
          </p:cNvSpPr>
          <p:nvPr>
            <p:ph idx="1"/>
          </p:nvPr>
        </p:nvSpPr>
        <p:spPr/>
        <p:txBody>
          <a:bodyPr>
            <a:normAutofit fontScale="70000" lnSpcReduction="20000"/>
          </a:bodyPr>
          <a:lstStyle/>
          <a:p>
            <a:r>
              <a:rPr lang="en-IN" dirty="0"/>
              <a:t>Navigate to </a:t>
            </a:r>
            <a:r>
              <a:rPr lang="en-IN" dirty="0">
                <a:hlinkClick r:id="rId2"/>
              </a:rPr>
              <a:t>https://phptravels.org/register.php</a:t>
            </a:r>
            <a:endParaRPr lang="en-IN" dirty="0"/>
          </a:p>
          <a:p>
            <a:r>
              <a:rPr lang="en-IN" dirty="0"/>
              <a:t>Identify the </a:t>
            </a:r>
            <a:r>
              <a:rPr lang="en-IN" dirty="0" err="1"/>
              <a:t>xpath</a:t>
            </a:r>
            <a:r>
              <a:rPr lang="en-IN" dirty="0"/>
              <a:t> of</a:t>
            </a:r>
          </a:p>
          <a:p>
            <a:r>
              <a:rPr lang="en-IN" dirty="0"/>
              <a:t>Register </a:t>
            </a:r>
          </a:p>
          <a:p>
            <a:r>
              <a:rPr lang="en-IN" dirty="0"/>
              <a:t>Login</a:t>
            </a:r>
          </a:p>
          <a:p>
            <a:r>
              <a:rPr lang="en-IN" dirty="0" err="1"/>
              <a:t>FirstName</a:t>
            </a:r>
            <a:endParaRPr lang="en-IN" dirty="0"/>
          </a:p>
          <a:p>
            <a:r>
              <a:rPr lang="en-IN" dirty="0" err="1"/>
              <a:t>LastName</a:t>
            </a:r>
            <a:endParaRPr lang="en-IN" dirty="0"/>
          </a:p>
          <a:p>
            <a:r>
              <a:rPr lang="en-IN" dirty="0" err="1"/>
              <a:t>EmailAddress</a:t>
            </a:r>
            <a:endParaRPr lang="en-IN" dirty="0"/>
          </a:p>
          <a:p>
            <a:r>
              <a:rPr lang="en-IN" dirty="0"/>
              <a:t>Navigate to </a:t>
            </a:r>
            <a:r>
              <a:rPr lang="en-IN" dirty="0">
                <a:hlinkClick r:id="rId3"/>
              </a:rPr>
              <a:t>https://www.booking.com/</a:t>
            </a:r>
            <a:endParaRPr lang="en-IN" dirty="0"/>
          </a:p>
          <a:p>
            <a:r>
              <a:rPr lang="en-IN" dirty="0"/>
              <a:t>Flights</a:t>
            </a:r>
          </a:p>
          <a:p>
            <a:r>
              <a:rPr lang="en-IN" dirty="0"/>
              <a:t>Flight +Hotel</a:t>
            </a:r>
          </a:p>
          <a:p>
            <a:r>
              <a:rPr lang="en-IN" dirty="0"/>
              <a:t>List your property</a:t>
            </a:r>
          </a:p>
          <a:p>
            <a:r>
              <a:rPr lang="en-IN" dirty="0"/>
              <a:t>INR</a:t>
            </a:r>
          </a:p>
          <a:p>
            <a:r>
              <a:rPr lang="en-IN" dirty="0"/>
              <a:t>Flag Image</a:t>
            </a:r>
          </a:p>
          <a:p>
            <a:r>
              <a:rPr lang="en-US" dirty="0"/>
              <a:t>A lifetime of discounts? It's Genius.</a:t>
            </a:r>
          </a:p>
          <a:p>
            <a:r>
              <a:rPr lang="en-US" dirty="0"/>
              <a:t>Browse by property type</a:t>
            </a:r>
          </a:p>
          <a:p>
            <a:pPr>
              <a:buNone/>
            </a:pP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Wait Commands in Selenium</a:t>
            </a:r>
            <a:endParaRPr lang="en-US" dirty="0"/>
          </a:p>
        </p:txBody>
      </p:sp>
      <p:sp>
        <p:nvSpPr>
          <p:cNvPr id="3" name="Content Placeholder 2"/>
          <p:cNvSpPr>
            <a:spLocks noGrp="1"/>
          </p:cNvSpPr>
          <p:nvPr>
            <p:ph idx="1"/>
          </p:nvPr>
        </p:nvSpPr>
        <p:spPr/>
        <p:txBody>
          <a:bodyPr>
            <a:normAutofit lnSpcReduction="10000"/>
          </a:bodyPr>
          <a:lstStyle/>
          <a:p>
            <a:r>
              <a:rPr lang="en-US" dirty="0">
                <a:latin typeface="+mj-lt"/>
              </a:rPr>
              <a:t>The wait commands are essential when it comes to executing Selenium tests. </a:t>
            </a:r>
          </a:p>
          <a:p>
            <a:r>
              <a:rPr lang="en-US" dirty="0">
                <a:latin typeface="+mj-lt"/>
              </a:rPr>
              <a:t>When a web page loads on a browser, various web elements (buttons, links, images) that someone wants to interact with may load at various intervals.</a:t>
            </a:r>
          </a:p>
          <a:p>
            <a:r>
              <a:rPr lang="en-US" dirty="0">
                <a:latin typeface="+mj-lt"/>
              </a:rPr>
              <a:t>Selenium </a:t>
            </a:r>
            <a:r>
              <a:rPr lang="en-US" dirty="0" err="1">
                <a:latin typeface="+mj-lt"/>
              </a:rPr>
              <a:t>WebDriver</a:t>
            </a:r>
            <a:r>
              <a:rPr lang="en-US" dirty="0">
                <a:latin typeface="+mj-lt"/>
              </a:rPr>
              <a:t> provides three commands to implement waits in tests.</a:t>
            </a:r>
          </a:p>
          <a:p>
            <a:r>
              <a:rPr lang="en-US" dirty="0">
                <a:latin typeface="+mj-lt"/>
              </a:rPr>
              <a:t>Implicit Wait</a:t>
            </a:r>
          </a:p>
          <a:p>
            <a:r>
              <a:rPr lang="en-US" dirty="0">
                <a:latin typeface="+mj-lt"/>
              </a:rPr>
              <a:t>Explicit Wait</a:t>
            </a:r>
          </a:p>
          <a:p>
            <a:r>
              <a:rPr lang="en-US" dirty="0">
                <a:latin typeface="+mj-lt"/>
              </a:rPr>
              <a:t>Fluent Wait</a:t>
            </a:r>
          </a:p>
          <a:p>
            <a:endParaRPr lang="en-US" dirty="0">
              <a:latin typeface="+mj-lt"/>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Implicit Wait in Selenium</a:t>
            </a:r>
            <a:endParaRPr lang="en-US" dirty="0"/>
          </a:p>
        </p:txBody>
      </p:sp>
      <p:sp>
        <p:nvSpPr>
          <p:cNvPr id="3" name="Content Placeholder 2"/>
          <p:cNvSpPr>
            <a:spLocks noGrp="1"/>
          </p:cNvSpPr>
          <p:nvPr>
            <p:ph idx="1"/>
          </p:nvPr>
        </p:nvSpPr>
        <p:spPr/>
        <p:txBody>
          <a:bodyPr>
            <a:normAutofit/>
          </a:bodyPr>
          <a:lstStyle/>
          <a:p>
            <a:r>
              <a:rPr lang="en-US" sz="2400" dirty="0">
                <a:latin typeface="+mj-lt"/>
              </a:rPr>
              <a:t>Implicit Wait directs the Selenium </a:t>
            </a:r>
            <a:r>
              <a:rPr lang="en-US" sz="2400" dirty="0" err="1">
                <a:latin typeface="+mj-lt"/>
              </a:rPr>
              <a:t>WebDriver</a:t>
            </a:r>
            <a:r>
              <a:rPr lang="en-US" sz="2400" dirty="0">
                <a:latin typeface="+mj-lt"/>
              </a:rPr>
              <a:t> to wait for a certain measure of time before throwing an exception. Once this time is set, </a:t>
            </a:r>
            <a:r>
              <a:rPr lang="en-US" sz="2400" dirty="0" err="1">
                <a:latin typeface="+mj-lt"/>
              </a:rPr>
              <a:t>WebDriver</a:t>
            </a:r>
            <a:r>
              <a:rPr lang="en-US" sz="2400" dirty="0">
                <a:latin typeface="+mj-lt"/>
              </a:rPr>
              <a:t> will wait for the element before the exception occurs.</a:t>
            </a:r>
          </a:p>
          <a:p>
            <a:r>
              <a:rPr lang="en-US" sz="2400" dirty="0">
                <a:latin typeface="+mj-lt"/>
              </a:rPr>
              <a:t>Once the command is in place, Implicit Wait stays in place for the entire duration for which the browser is open. It’s default setting is 0, and the specific wait time needs to be set by the following protocol.</a:t>
            </a:r>
          </a:p>
          <a:p>
            <a:r>
              <a:rPr lang="en-US" sz="2400" b="1" dirty="0">
                <a:latin typeface="+mj-lt"/>
              </a:rPr>
              <a:t>Syntax</a:t>
            </a:r>
            <a:endParaRPr lang="en-US" sz="2400" dirty="0">
              <a:latin typeface="+mj-lt"/>
            </a:endParaRPr>
          </a:p>
          <a:p>
            <a:r>
              <a:rPr lang="en-US" sz="2400" dirty="0" err="1">
                <a:latin typeface="+mj-lt"/>
              </a:rPr>
              <a:t>driver.manage</a:t>
            </a:r>
            <a:r>
              <a:rPr lang="en-US" sz="2400" dirty="0">
                <a:latin typeface="+mj-lt"/>
              </a:rPr>
              <a:t>().timeouts().</a:t>
            </a:r>
            <a:r>
              <a:rPr lang="en-US" sz="2400" dirty="0" err="1">
                <a:latin typeface="+mj-lt"/>
              </a:rPr>
              <a:t>implicitlyWait</a:t>
            </a:r>
            <a:r>
              <a:rPr lang="en-US" sz="2400" dirty="0">
                <a:latin typeface="+mj-lt"/>
              </a:rPr>
              <a:t>(</a:t>
            </a:r>
            <a:r>
              <a:rPr lang="en-US" sz="2400" dirty="0" err="1">
                <a:latin typeface="+mj-lt"/>
              </a:rPr>
              <a:t>Duration.ofSeconds</a:t>
            </a:r>
            <a:r>
              <a:rPr lang="en-US" sz="2400" dirty="0">
                <a:latin typeface="+mj-lt"/>
              </a:rPr>
              <a:t>(3));</a:t>
            </a:r>
          </a:p>
          <a:p>
            <a:endParaRPr lang="en-US" sz="2400" dirty="0">
              <a:latin typeface="+mj-lt"/>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Explicit Wait in Selenium</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latin typeface="+mj-lt"/>
              </a:rPr>
              <a:t>Setting Explicit Wait is important in cases where there are certain elements that naturally take more time to load. If one sets an implicit wait command, then the browser will wait for the same time frame before loading every web element. This causes an unnecessary delay in executing the test script.</a:t>
            </a:r>
          </a:p>
          <a:p>
            <a:r>
              <a:rPr lang="en-US" dirty="0">
                <a:latin typeface="+mj-lt"/>
              </a:rPr>
              <a:t>Explicit wait is more intelligent, but can only be applied for specified elements. </a:t>
            </a:r>
          </a:p>
          <a:p>
            <a:r>
              <a:rPr lang="en-US" dirty="0">
                <a:latin typeface="+mj-lt"/>
              </a:rPr>
              <a:t>In order to declare explicit wait, one has to use “</a:t>
            </a:r>
            <a:r>
              <a:rPr lang="en-US" dirty="0" err="1">
                <a:latin typeface="+mj-lt"/>
              </a:rPr>
              <a:t>ExpectedConditions</a:t>
            </a:r>
            <a:r>
              <a:rPr lang="en-US" dirty="0">
                <a:latin typeface="+mj-lt"/>
              </a:rPr>
              <a:t>”. The following Expected Conditions can be used in Explicit Wait.</a:t>
            </a:r>
          </a:p>
          <a:p>
            <a:r>
              <a:rPr lang="en-US" dirty="0" err="1">
                <a:latin typeface="+mj-lt"/>
              </a:rPr>
              <a:t>elementToBeClickable</a:t>
            </a:r>
            <a:r>
              <a:rPr lang="en-US" dirty="0">
                <a:latin typeface="+mj-lt"/>
              </a:rPr>
              <a:t>()</a:t>
            </a:r>
          </a:p>
          <a:p>
            <a:r>
              <a:rPr lang="en-US" dirty="0" err="1">
                <a:latin typeface="+mj-lt"/>
              </a:rPr>
              <a:t>visibilityOfTheElementLocated</a:t>
            </a:r>
            <a:r>
              <a:rPr lang="en-US" dirty="0">
                <a:latin typeface="+mj-lt"/>
              </a:rPr>
              <a:t>()</a:t>
            </a:r>
          </a:p>
          <a:p>
            <a:r>
              <a:rPr lang="en-US" dirty="0" err="1">
                <a:latin typeface="+mj-lt"/>
              </a:rPr>
              <a:t>presenceOfElementLocated</a:t>
            </a:r>
            <a:r>
              <a:rPr lang="en-US" dirty="0">
                <a:latin typeface="+mj-lt"/>
              </a:rPr>
              <a:t>()</a:t>
            </a:r>
          </a:p>
          <a:p>
            <a:r>
              <a:rPr lang="en-US" dirty="0" err="1">
                <a:latin typeface="+mj-lt"/>
              </a:rPr>
              <a:t>textToBePresentInElement</a:t>
            </a:r>
            <a:r>
              <a:rPr lang="en-US" dirty="0">
                <a:latin typeface="+mj-lt"/>
              </a:rPr>
              <a:t>()</a:t>
            </a:r>
          </a:p>
          <a:p>
            <a:r>
              <a:rPr lang="en-IN" b="1" dirty="0">
                <a:latin typeface="+mj-lt"/>
              </a:rPr>
              <a:t>Syntax:</a:t>
            </a:r>
          </a:p>
          <a:p>
            <a:r>
              <a:rPr lang="en-US" dirty="0">
                <a:latin typeface="+mj-lt"/>
              </a:rPr>
              <a:t>Initialize A Wait Object using </a:t>
            </a:r>
            <a:r>
              <a:rPr lang="en-US" i="1" dirty="0" err="1">
                <a:latin typeface="+mj-lt"/>
              </a:rPr>
              <a:t>WebDriverWait</a:t>
            </a:r>
            <a:r>
              <a:rPr lang="en-US" dirty="0">
                <a:latin typeface="+mj-lt"/>
              </a:rPr>
              <a:t> Class.</a:t>
            </a:r>
          </a:p>
          <a:p>
            <a:r>
              <a:rPr lang="en-US" dirty="0" err="1">
                <a:latin typeface="+mj-lt"/>
              </a:rPr>
              <a:t>WebDriverWait</a:t>
            </a:r>
            <a:r>
              <a:rPr lang="en-US" dirty="0">
                <a:latin typeface="+mj-lt"/>
              </a:rPr>
              <a:t> wait = new </a:t>
            </a:r>
            <a:r>
              <a:rPr lang="en-US" dirty="0" err="1">
                <a:latin typeface="+mj-lt"/>
              </a:rPr>
              <a:t>WebDriverWait</a:t>
            </a:r>
            <a:r>
              <a:rPr lang="en-US" dirty="0">
                <a:latin typeface="+mj-lt"/>
              </a:rPr>
              <a:t>(driver,30);</a:t>
            </a:r>
          </a:p>
          <a:p>
            <a:endParaRPr lang="en-US" dirty="0">
              <a:latin typeface="+mj-lt"/>
            </a:endParaRPr>
          </a:p>
          <a:p>
            <a:endParaRPr lang="en-US" dirty="0">
              <a:latin typeface="+mj-lt"/>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Fluent Wait in Selenium</a:t>
            </a:r>
            <a:endParaRPr lang="en-US" dirty="0"/>
          </a:p>
        </p:txBody>
      </p:sp>
      <p:sp>
        <p:nvSpPr>
          <p:cNvPr id="3" name="Content Placeholder 2"/>
          <p:cNvSpPr>
            <a:spLocks noGrp="1"/>
          </p:cNvSpPr>
          <p:nvPr>
            <p:ph idx="1"/>
          </p:nvPr>
        </p:nvSpPr>
        <p:spPr/>
        <p:txBody>
          <a:bodyPr>
            <a:normAutofit fontScale="92500" lnSpcReduction="20000"/>
          </a:bodyPr>
          <a:lstStyle/>
          <a:p>
            <a:r>
              <a:rPr lang="en-US" dirty="0">
                <a:latin typeface="+mj-lt"/>
              </a:rPr>
              <a:t>Fluent Wait in Selenium marks the maximum amount of time for Selenium </a:t>
            </a:r>
            <a:r>
              <a:rPr lang="en-US" dirty="0" err="1">
                <a:latin typeface="+mj-lt"/>
              </a:rPr>
              <a:t>WebDriver</a:t>
            </a:r>
            <a:r>
              <a:rPr lang="en-US" dirty="0">
                <a:latin typeface="+mj-lt"/>
              </a:rPr>
              <a:t> to wait for a certain condition (web element) becomes visible. It also defines how frequently </a:t>
            </a:r>
            <a:r>
              <a:rPr lang="en-US" dirty="0" err="1">
                <a:latin typeface="+mj-lt"/>
              </a:rPr>
              <a:t>WebDriver</a:t>
            </a:r>
            <a:r>
              <a:rPr lang="en-US" dirty="0">
                <a:latin typeface="+mj-lt"/>
              </a:rPr>
              <a:t> will check if the condition appears before throwing the “</a:t>
            </a:r>
            <a:r>
              <a:rPr lang="en-US" b="1" dirty="0" err="1">
                <a:latin typeface="+mj-lt"/>
              </a:rPr>
              <a:t>ElementNotVisibleException</a:t>
            </a:r>
            <a:r>
              <a:rPr lang="en-US" dirty="0">
                <a:latin typeface="+mj-lt"/>
              </a:rPr>
              <a:t>”.</a:t>
            </a:r>
          </a:p>
          <a:p>
            <a:r>
              <a:rPr lang="en-US" dirty="0">
                <a:latin typeface="+mj-lt"/>
              </a:rPr>
              <a:t>While using Fluent Wait, it is possible to set a default polling period as needed. The user can configure the wait to ignore any exceptions during the polling period.</a:t>
            </a:r>
          </a:p>
          <a:p>
            <a:r>
              <a:rPr lang="en-US" dirty="0">
                <a:latin typeface="+mj-lt"/>
              </a:rPr>
              <a:t>Fluent waits are also sometimes called smart waits because they don’t wait out the entire duration defined in the code. Instead, the test continues to execute as soon as the element is detected – as soon as the condition specified in .</a:t>
            </a:r>
            <a:r>
              <a:rPr lang="en-US" b="1" dirty="0">
                <a:latin typeface="+mj-lt"/>
              </a:rPr>
              <a:t>until(</a:t>
            </a:r>
            <a:r>
              <a:rPr lang="en-US" b="1" dirty="0" err="1">
                <a:latin typeface="+mj-lt"/>
              </a:rPr>
              <a:t>YourCondition</a:t>
            </a:r>
            <a:r>
              <a:rPr lang="en-US" b="1" dirty="0">
                <a:latin typeface="+mj-lt"/>
              </a:rPr>
              <a:t>)</a:t>
            </a:r>
            <a:r>
              <a:rPr lang="en-US" dirty="0">
                <a:latin typeface="+mj-lt"/>
              </a:rPr>
              <a:t> method becomes true.</a:t>
            </a:r>
          </a:p>
          <a:p>
            <a:pPr>
              <a:buNone/>
            </a:pPr>
            <a:endParaRPr lang="en-US" dirty="0">
              <a:latin typeface="+mj-lt"/>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Implicit Vs Explicit Wait</a:t>
            </a:r>
            <a:endParaRPr lang="en-US" dirty="0"/>
          </a:p>
        </p:txBody>
      </p:sp>
      <p:graphicFrame>
        <p:nvGraphicFramePr>
          <p:cNvPr id="4" name="Content Placeholder 3"/>
          <p:cNvGraphicFramePr>
            <a:graphicFrameLocks noGrp="1"/>
          </p:cNvGraphicFramePr>
          <p:nvPr>
            <p:ph idx="1"/>
          </p:nvPr>
        </p:nvGraphicFramePr>
        <p:xfrm>
          <a:off x="457200" y="1935163"/>
          <a:ext cx="8229600" cy="48463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fontAlgn="t"/>
                      <a:r>
                        <a:rPr lang="en-US" b="1" dirty="0"/>
                        <a:t>Implicit Wait</a:t>
                      </a:r>
                      <a:endParaRPr lang="en-US" dirty="0"/>
                    </a:p>
                  </a:txBody>
                  <a:tcPr marL="160020" marR="160020" marT="160020" marB="160020"/>
                </a:tc>
                <a:tc>
                  <a:txBody>
                    <a:bodyPr/>
                    <a:lstStyle/>
                    <a:p>
                      <a:pPr algn="l" fontAlgn="t"/>
                      <a:r>
                        <a:rPr lang="en-US" b="1"/>
                        <a:t>Explicit Wait</a:t>
                      </a:r>
                      <a:endParaRPr lang="en-US"/>
                    </a:p>
                  </a:txBody>
                  <a:tcPr marL="160020" marR="160020" marT="160020" marB="160020"/>
                </a:tc>
                <a:extLst>
                  <a:ext uri="{0D108BD9-81ED-4DB2-BD59-A6C34878D82A}">
                    <a16:rowId xmlns:a16="http://schemas.microsoft.com/office/drawing/2014/main" val="10000"/>
                  </a:ext>
                </a:extLst>
              </a:tr>
              <a:tr h="370840">
                <a:tc>
                  <a:txBody>
                    <a:bodyPr/>
                    <a:lstStyle/>
                    <a:p>
                      <a:pPr fontAlgn="t"/>
                      <a:r>
                        <a:rPr lang="en-US" b="0"/>
                        <a:t>Applies to all elements in a test script. </a:t>
                      </a:r>
                      <a:endParaRPr lang="en-US"/>
                    </a:p>
                  </a:txBody>
                  <a:tcPr marL="160020" marR="160020" marT="160020" marB="160020"/>
                </a:tc>
                <a:tc>
                  <a:txBody>
                    <a:bodyPr/>
                    <a:lstStyle/>
                    <a:p>
                      <a:pPr fontAlgn="t"/>
                      <a:r>
                        <a:rPr lang="en-US" b="0"/>
                        <a:t>Applies only to specific elements as intended by the user. </a:t>
                      </a:r>
                      <a:endParaRPr lang="en-US"/>
                    </a:p>
                  </a:txBody>
                  <a:tcPr marL="160020" marR="160020" marT="160020" marB="160020"/>
                </a:tc>
                <a:extLst>
                  <a:ext uri="{0D108BD9-81ED-4DB2-BD59-A6C34878D82A}">
                    <a16:rowId xmlns:a16="http://schemas.microsoft.com/office/drawing/2014/main" val="10001"/>
                  </a:ext>
                </a:extLst>
              </a:tr>
              <a:tr h="370840">
                <a:tc>
                  <a:txBody>
                    <a:bodyPr/>
                    <a:lstStyle/>
                    <a:p>
                      <a:pPr fontAlgn="t"/>
                      <a:r>
                        <a:rPr lang="en-US" b="0"/>
                        <a:t>No need to specify “ExpectedConditions” on the element to be located</a:t>
                      </a:r>
                      <a:endParaRPr lang="en-US"/>
                    </a:p>
                  </a:txBody>
                  <a:tcPr marL="160020" marR="160020" marT="160020" marB="160020"/>
                </a:tc>
                <a:tc>
                  <a:txBody>
                    <a:bodyPr/>
                    <a:lstStyle/>
                    <a:p>
                      <a:pPr fontAlgn="t"/>
                      <a:r>
                        <a:rPr lang="en-US" b="0" dirty="0"/>
                        <a:t>Must always specify “</a:t>
                      </a:r>
                      <a:r>
                        <a:rPr lang="en-US" b="0" dirty="0" err="1"/>
                        <a:t>ExpectedConditions</a:t>
                      </a:r>
                      <a:r>
                        <a:rPr lang="en-US" b="0" dirty="0"/>
                        <a:t>” on the element to be located</a:t>
                      </a:r>
                      <a:endParaRPr lang="en-US" dirty="0"/>
                    </a:p>
                  </a:txBody>
                  <a:tcPr marL="160020" marR="160020" marT="160020" marB="160020"/>
                </a:tc>
                <a:extLst>
                  <a:ext uri="{0D108BD9-81ED-4DB2-BD59-A6C34878D82A}">
                    <a16:rowId xmlns:a16="http://schemas.microsoft.com/office/drawing/2014/main" val="10002"/>
                  </a:ext>
                </a:extLst>
              </a:tr>
              <a:tr h="370840">
                <a:tc>
                  <a:txBody>
                    <a:bodyPr/>
                    <a:lstStyle/>
                    <a:p>
                      <a:pPr fontAlgn="t"/>
                      <a:r>
                        <a:rPr lang="en-US" b="0" dirty="0"/>
                        <a:t>Most effective when used in a test case in which the elements are located with the time frame specified in implicit wait</a:t>
                      </a:r>
                      <a:endParaRPr lang="en-US" dirty="0"/>
                    </a:p>
                  </a:txBody>
                  <a:tcPr marL="160020" marR="160020" marT="160020" marB="160020"/>
                </a:tc>
                <a:tc>
                  <a:txBody>
                    <a:bodyPr/>
                    <a:lstStyle/>
                    <a:p>
                      <a:pPr fontAlgn="t"/>
                      <a:r>
                        <a:rPr lang="en-US" b="0" dirty="0"/>
                        <a:t>Most effective when used when the elements are taking a long time to load. Also useful for verifying property of the element such as </a:t>
                      </a:r>
                      <a:r>
                        <a:rPr lang="en-US" b="0" i="1" dirty="0" err="1"/>
                        <a:t>visibilityOfElementLocated</a:t>
                      </a:r>
                      <a:r>
                        <a:rPr lang="en-US" b="0" i="1" dirty="0"/>
                        <a:t>, </a:t>
                      </a:r>
                      <a:r>
                        <a:rPr lang="en-US" b="0" i="1" dirty="0" err="1"/>
                        <a:t>elementToBeClickable,elementToBeSelected</a:t>
                      </a:r>
                      <a:endParaRPr lang="en-US" dirty="0"/>
                    </a:p>
                  </a:txBody>
                  <a:tcPr marL="160020" marR="160020" marT="160020" marB="160020"/>
                </a:tc>
                <a:extLst>
                  <a:ext uri="{0D108BD9-81ED-4DB2-BD59-A6C34878D82A}">
                    <a16:rowId xmlns:a16="http://schemas.microsoft.com/office/drawing/2014/main" val="10003"/>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Fluent Wait Syntax</a:t>
            </a:r>
            <a:endParaRPr lang="en-US" dirty="0"/>
          </a:p>
        </p:txBody>
      </p:sp>
      <p:sp>
        <p:nvSpPr>
          <p:cNvPr id="3" name="Content Placeholder 2"/>
          <p:cNvSpPr>
            <a:spLocks noGrp="1"/>
          </p:cNvSpPr>
          <p:nvPr>
            <p:ph idx="1"/>
          </p:nvPr>
        </p:nvSpPr>
        <p:spPr/>
        <p:txBody>
          <a:bodyPr/>
          <a:lstStyle/>
          <a:p>
            <a:r>
              <a:rPr lang="en-US" b="1" dirty="0"/>
              <a:t>Syntax</a:t>
            </a:r>
            <a:endParaRPr lang="en-US" dirty="0"/>
          </a:p>
          <a:p>
            <a:r>
              <a:rPr lang="en-US" dirty="0"/>
              <a:t>Wait </a:t>
            </a:r>
            <a:r>
              <a:rPr lang="en-US" dirty="0" err="1"/>
              <a:t>wait</a:t>
            </a:r>
            <a:r>
              <a:rPr lang="en-US" dirty="0"/>
              <a:t> = new </a:t>
            </a:r>
            <a:r>
              <a:rPr lang="en-US" dirty="0" err="1"/>
              <a:t>FluentWait</a:t>
            </a:r>
            <a:r>
              <a:rPr lang="en-US" dirty="0"/>
              <a:t>(</a:t>
            </a:r>
            <a:r>
              <a:rPr lang="en-US" dirty="0" err="1"/>
              <a:t>WebDriver</a:t>
            </a:r>
            <a:r>
              <a:rPr lang="en-US" dirty="0"/>
              <a:t> reference) .</a:t>
            </a:r>
            <a:r>
              <a:rPr lang="en-US" dirty="0" err="1"/>
              <a:t>withTimeout</a:t>
            </a:r>
            <a:r>
              <a:rPr lang="en-US" dirty="0"/>
              <a:t>(</a:t>
            </a:r>
            <a:r>
              <a:rPr lang="en-US" dirty="0" err="1"/>
              <a:t>Duration.ofSeconds</a:t>
            </a:r>
            <a:r>
              <a:rPr lang="en-US" dirty="0"/>
              <a:t>()) </a:t>
            </a:r>
          </a:p>
          <a:p>
            <a:pPr>
              <a:buNone/>
            </a:pPr>
            <a:r>
              <a:rPr lang="en-US" dirty="0"/>
              <a:t>    .</a:t>
            </a:r>
            <a:r>
              <a:rPr lang="en-US" dirty="0" err="1"/>
              <a:t>pollingEvery</a:t>
            </a:r>
            <a:r>
              <a:rPr lang="en-US" dirty="0"/>
              <a:t>(</a:t>
            </a:r>
            <a:r>
              <a:rPr lang="en-US" dirty="0" err="1"/>
              <a:t>Duration.ofSeconds</a:t>
            </a:r>
            <a:r>
              <a:rPr lang="en-US" dirty="0"/>
              <a:t>()) .ignoring(</a:t>
            </a:r>
            <a:r>
              <a:rPr lang="en-US" dirty="0" err="1"/>
              <a:t>Exception.class</a:t>
            </a:r>
            <a:r>
              <a:rPr lang="en-US" dirty="0"/>
              <a:t>); </a:t>
            </a:r>
          </a:p>
          <a:p>
            <a:endParaRPr lang="en-US" dirty="0"/>
          </a:p>
          <a:p>
            <a:r>
              <a:rPr lang="en-US" dirty="0" err="1"/>
              <a:t>WebElement</a:t>
            </a:r>
            <a:r>
              <a:rPr lang="en-US" dirty="0"/>
              <a:t> </a:t>
            </a:r>
            <a:r>
              <a:rPr lang="en-US" dirty="0" err="1"/>
              <a:t>foo</a:t>
            </a:r>
            <a:r>
              <a:rPr lang="en-US" dirty="0"/>
              <a:t>=</a:t>
            </a:r>
            <a:r>
              <a:rPr lang="en-US" dirty="0" err="1"/>
              <a:t>wait.until</a:t>
            </a:r>
            <a:r>
              <a:rPr lang="en-US" dirty="0"/>
              <a:t>(new Function&lt;</a:t>
            </a:r>
            <a:r>
              <a:rPr lang="en-US" dirty="0" err="1"/>
              <a:t>WebDriver</a:t>
            </a:r>
            <a:r>
              <a:rPr lang="en-US" dirty="0"/>
              <a:t>, </a:t>
            </a:r>
            <a:r>
              <a:rPr lang="en-US" dirty="0" err="1"/>
              <a:t>WebElement</a:t>
            </a:r>
            <a:r>
              <a:rPr lang="en-US" dirty="0"/>
              <a:t>&gt;() { public </a:t>
            </a:r>
            <a:r>
              <a:rPr lang="en-US" dirty="0" err="1"/>
              <a:t>WebElement</a:t>
            </a:r>
            <a:r>
              <a:rPr lang="en-US" dirty="0"/>
              <a:t> </a:t>
            </a:r>
            <a:r>
              <a:rPr lang="en-US" dirty="0" err="1"/>
              <a:t>applyy</a:t>
            </a:r>
            <a:r>
              <a:rPr lang="en-US" dirty="0"/>
              <a:t>(</a:t>
            </a:r>
            <a:r>
              <a:rPr lang="en-US" dirty="0" err="1"/>
              <a:t>WebDriver</a:t>
            </a:r>
            <a:r>
              <a:rPr lang="en-US" dirty="0"/>
              <a:t> driver) { return </a:t>
            </a:r>
            <a:r>
              <a:rPr lang="en-US" dirty="0" err="1"/>
              <a:t>driver.findElement</a:t>
            </a:r>
            <a:r>
              <a:rPr lang="en-US" dirty="0"/>
              <a:t>(By.id("</a:t>
            </a:r>
            <a:r>
              <a:rPr lang="en-US" dirty="0" err="1"/>
              <a:t>foo</a:t>
            </a:r>
            <a:r>
              <a:rPr lang="en-US" dirty="0"/>
              <a:t>")); } });</a:t>
            </a:r>
          </a:p>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Exercise IV</a:t>
            </a:r>
            <a:endParaRPr lang="en-US" dirty="0"/>
          </a:p>
        </p:txBody>
      </p:sp>
      <p:sp>
        <p:nvSpPr>
          <p:cNvPr id="3" name="Content Placeholder 2"/>
          <p:cNvSpPr>
            <a:spLocks noGrp="1"/>
          </p:cNvSpPr>
          <p:nvPr>
            <p:ph idx="1"/>
          </p:nvPr>
        </p:nvSpPr>
        <p:spPr/>
        <p:txBody>
          <a:bodyPr/>
          <a:lstStyle/>
          <a:p>
            <a:r>
              <a:rPr lang="en-IN" dirty="0"/>
              <a:t>Navigate to </a:t>
            </a:r>
            <a:r>
              <a:rPr lang="en-IN" dirty="0">
                <a:hlinkClick r:id="rId2"/>
              </a:rPr>
              <a:t>https://www.amazon.in/</a:t>
            </a:r>
            <a:endParaRPr lang="en-IN" dirty="0"/>
          </a:p>
          <a:p>
            <a:r>
              <a:rPr lang="en-IN" dirty="0"/>
              <a:t>Enter the text “mobiles” in search bar</a:t>
            </a:r>
          </a:p>
          <a:p>
            <a:r>
              <a:rPr lang="en-IN" dirty="0"/>
              <a:t>Click search</a:t>
            </a:r>
          </a:p>
          <a:p>
            <a:r>
              <a:rPr lang="en-IN" dirty="0"/>
              <a:t>Check the mobiles text is visible or not</a:t>
            </a:r>
          </a:p>
          <a:p>
            <a:r>
              <a:rPr lang="en-IN" dirty="0"/>
              <a:t>Select the checkbox for “Samsung”</a:t>
            </a:r>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a:t>
            </a:r>
            <a:r>
              <a:rPr lang="en-IN" dirty="0" err="1"/>
              <a:t>DropDown</a:t>
            </a:r>
            <a:endParaRPr lang="en-US" dirty="0"/>
          </a:p>
        </p:txBody>
      </p:sp>
      <p:sp>
        <p:nvSpPr>
          <p:cNvPr id="3" name="Content Placeholder 2"/>
          <p:cNvSpPr>
            <a:spLocks noGrp="1"/>
          </p:cNvSpPr>
          <p:nvPr>
            <p:ph idx="1"/>
          </p:nvPr>
        </p:nvSpPr>
        <p:spPr/>
        <p:txBody>
          <a:bodyPr>
            <a:normAutofit fontScale="70000" lnSpcReduction="20000"/>
          </a:bodyPr>
          <a:lstStyle/>
          <a:p>
            <a:r>
              <a:rPr lang="en-IN" dirty="0"/>
              <a:t>Select Class in Selenium</a:t>
            </a:r>
          </a:p>
          <a:p>
            <a:r>
              <a:rPr lang="en-US" dirty="0"/>
              <a:t>The </a:t>
            </a:r>
            <a:r>
              <a:rPr lang="en-US" b="1" dirty="0"/>
              <a:t>Select Class in Selenium</a:t>
            </a:r>
            <a:r>
              <a:rPr lang="en-US" dirty="0"/>
              <a:t> is a method used to implement the HTML SELECT tag. The html select tag provides helper methods to select and deselect the elements.</a:t>
            </a:r>
          </a:p>
          <a:p>
            <a:r>
              <a:rPr lang="en-IN" dirty="0"/>
              <a:t>Syntax:</a:t>
            </a:r>
          </a:p>
          <a:p>
            <a:r>
              <a:rPr lang="en-IN" dirty="0"/>
              <a:t>Select s = new Select(Element);</a:t>
            </a:r>
          </a:p>
          <a:p>
            <a:r>
              <a:rPr lang="en-IN" dirty="0"/>
              <a:t>Methods</a:t>
            </a:r>
          </a:p>
          <a:p>
            <a:r>
              <a:rPr lang="en-IN" b="1" dirty="0"/>
              <a:t>1. </a:t>
            </a:r>
            <a:r>
              <a:rPr lang="en-US" b="1" dirty="0" err="1"/>
              <a:t>selectByVisibleText</a:t>
            </a:r>
            <a:r>
              <a:rPr lang="en-US" b="1" dirty="0"/>
              <a:t>()</a:t>
            </a:r>
          </a:p>
          <a:p>
            <a:r>
              <a:rPr lang="en-US" dirty="0"/>
              <a:t>Selects the option that displays the text matching the parameter.</a:t>
            </a:r>
          </a:p>
          <a:p>
            <a:r>
              <a:rPr lang="en-IN" b="1" dirty="0"/>
              <a:t>2. </a:t>
            </a:r>
            <a:r>
              <a:rPr lang="en-IN" b="1" dirty="0" err="1"/>
              <a:t>selectByValue</a:t>
            </a:r>
            <a:r>
              <a:rPr lang="en-IN" b="1" dirty="0"/>
              <a:t>()</a:t>
            </a:r>
          </a:p>
          <a:p>
            <a:r>
              <a:rPr lang="en-IN" dirty="0"/>
              <a:t>Selects </a:t>
            </a:r>
            <a:r>
              <a:rPr lang="en-US" dirty="0"/>
              <a:t>the option whose “value” attribute matches the specified parameter.</a:t>
            </a:r>
          </a:p>
          <a:p>
            <a:r>
              <a:rPr lang="en-IN" b="1" dirty="0"/>
              <a:t>3.selectByIndex()</a:t>
            </a:r>
          </a:p>
          <a:p>
            <a:r>
              <a:rPr lang="en-IN" dirty="0"/>
              <a:t>Selects the option based on index</a:t>
            </a:r>
          </a:p>
          <a:p>
            <a:r>
              <a:rPr lang="en-IN" b="1" dirty="0"/>
              <a:t>4.getOptions()</a:t>
            </a:r>
          </a:p>
          <a:p>
            <a:r>
              <a:rPr lang="en-IN" dirty="0"/>
              <a:t>Prints list of options displayed in the dropdown</a:t>
            </a:r>
            <a:endParaRPr lang="en-US" dirty="0"/>
          </a:p>
          <a:p>
            <a:endParaRPr lang="en-US" dirty="0"/>
          </a:p>
          <a:p>
            <a:endParaRPr lang="en-US" dirty="0"/>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142984"/>
            <a:ext cx="8229600" cy="1143000"/>
          </a:xfrm>
        </p:spPr>
        <p:txBody>
          <a:bodyPr>
            <a:normAutofit fontScale="90000"/>
          </a:bodyPr>
          <a:lstStyle/>
          <a:p>
            <a:r>
              <a:rPr lang="en-US" b="1" dirty="0"/>
              <a:t>Alert Handling in Selenium</a:t>
            </a:r>
            <a:br>
              <a:rPr lang="en-US" dirty="0"/>
            </a:br>
            <a:endParaRPr lang="en-US" dirty="0"/>
          </a:p>
        </p:txBody>
      </p:sp>
      <p:sp>
        <p:nvSpPr>
          <p:cNvPr id="3" name="Content Placeholder 2"/>
          <p:cNvSpPr>
            <a:spLocks noGrp="1"/>
          </p:cNvSpPr>
          <p:nvPr>
            <p:ph idx="1"/>
          </p:nvPr>
        </p:nvSpPr>
        <p:spPr/>
        <p:txBody>
          <a:bodyPr/>
          <a:lstStyle/>
          <a:p>
            <a:r>
              <a:rPr lang="en-US" b="1" dirty="0"/>
              <a:t>Types of Alerts in Selenium</a:t>
            </a:r>
            <a:endParaRPr lang="en-US" dirty="0"/>
          </a:p>
          <a:p>
            <a:pPr>
              <a:buNone/>
            </a:pPr>
            <a:r>
              <a:rPr lang="en-US" dirty="0"/>
              <a:t>There are mainly 3 types of Alerts, namely:</a:t>
            </a:r>
          </a:p>
          <a:p>
            <a:r>
              <a:rPr lang="en-US" dirty="0"/>
              <a:t>Simple Alert</a:t>
            </a:r>
          </a:p>
          <a:p>
            <a:r>
              <a:rPr lang="en-US" dirty="0"/>
              <a:t>Prompt Alert</a:t>
            </a:r>
          </a:p>
          <a:p>
            <a:r>
              <a:rPr lang="en-US" dirty="0"/>
              <a:t>Confirmation Alert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IN" dirty="0"/>
              <a:t>Data Types</a:t>
            </a:r>
            <a:endParaRPr lang="en-US" dirty="0"/>
          </a:p>
        </p:txBody>
      </p:sp>
      <p:sp>
        <p:nvSpPr>
          <p:cNvPr id="3" name="Content Placeholder 2"/>
          <p:cNvSpPr>
            <a:spLocks noGrp="1"/>
          </p:cNvSpPr>
          <p:nvPr>
            <p:ph idx="1"/>
          </p:nvPr>
        </p:nvSpPr>
        <p:spPr/>
        <p:txBody>
          <a:bodyPr>
            <a:normAutofit lnSpcReduction="10000"/>
          </a:bodyPr>
          <a:lstStyle/>
          <a:p>
            <a:r>
              <a:rPr lang="en-US" dirty="0"/>
              <a:t>a data type is </a:t>
            </a:r>
            <a:r>
              <a:rPr lang="en-US" b="1" dirty="0"/>
              <a:t>an attribute of data which tells the compiler or interpreter how the programmer intends to use the data</a:t>
            </a:r>
            <a:r>
              <a:rPr lang="en-US" dirty="0"/>
              <a:t>. ... This data type defines the operations that can be done on the data, the meaning of the data, and the way values of that type can be stored.</a:t>
            </a:r>
            <a:endParaRPr lang="en-US" b="1" dirty="0"/>
          </a:p>
          <a:p>
            <a:r>
              <a:rPr lang="en-US" b="1" dirty="0"/>
              <a:t>Primitive data types:</a:t>
            </a:r>
            <a:r>
              <a:rPr lang="en-US" dirty="0"/>
              <a:t> The primitive data types include </a:t>
            </a:r>
            <a:r>
              <a:rPr lang="en-US" dirty="0" err="1"/>
              <a:t>boolean</a:t>
            </a:r>
            <a:r>
              <a:rPr lang="en-US" dirty="0"/>
              <a:t>, char, byte, short, </a:t>
            </a:r>
            <a:r>
              <a:rPr lang="en-US" dirty="0" err="1"/>
              <a:t>int</a:t>
            </a:r>
            <a:r>
              <a:rPr lang="en-US" dirty="0"/>
              <a:t>, long, float and double.</a:t>
            </a:r>
          </a:p>
          <a:p>
            <a:r>
              <a:rPr lang="en-US" b="1" dirty="0"/>
              <a:t>Non-primitive data types:</a:t>
            </a:r>
            <a:r>
              <a:rPr lang="en-US" dirty="0"/>
              <a:t> The non-primitive data types include </a:t>
            </a:r>
            <a:r>
              <a:rPr lang="en-US" dirty="0">
                <a:hlinkClick r:id="rId2"/>
              </a:rPr>
              <a:t>Classes</a:t>
            </a:r>
            <a:r>
              <a:rPr lang="en-US" dirty="0"/>
              <a:t>, </a:t>
            </a:r>
            <a:r>
              <a:rPr lang="en-US" dirty="0">
                <a:hlinkClick r:id="rId3"/>
              </a:rPr>
              <a:t>Interfaces</a:t>
            </a:r>
            <a:r>
              <a:rPr lang="en-US" dirty="0"/>
              <a:t>, and </a:t>
            </a:r>
            <a:r>
              <a:rPr lang="en-US" dirty="0">
                <a:hlinkClick r:id="rId4"/>
              </a:rPr>
              <a:t>Arrays</a:t>
            </a:r>
            <a:r>
              <a:rPr lang="en-US" dirty="0"/>
              <a: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 Types</a:t>
            </a:r>
          </a:p>
        </p:txBody>
      </p:sp>
      <p:sp>
        <p:nvSpPr>
          <p:cNvPr id="3" name="Content Placeholder 2"/>
          <p:cNvSpPr>
            <a:spLocks noGrp="1"/>
          </p:cNvSpPr>
          <p:nvPr>
            <p:ph idx="1"/>
          </p:nvPr>
        </p:nvSpPr>
        <p:spPr/>
        <p:txBody>
          <a:bodyPr>
            <a:normAutofit fontScale="77500" lnSpcReduction="20000"/>
          </a:bodyPr>
          <a:lstStyle/>
          <a:p>
            <a:r>
              <a:rPr lang="en-US" b="1" dirty="0"/>
              <a:t>Simple Alert: </a:t>
            </a:r>
            <a:r>
              <a:rPr lang="en-US" dirty="0"/>
              <a:t>A </a:t>
            </a:r>
            <a:r>
              <a:rPr lang="en-US" i="1" dirty="0"/>
              <a:t>simple alert</a:t>
            </a:r>
            <a:r>
              <a:rPr lang="en-US" dirty="0"/>
              <a:t> just has an</a:t>
            </a:r>
            <a:r>
              <a:rPr lang="en-US" b="1" i="1" dirty="0"/>
              <a:t> OK</a:t>
            </a:r>
            <a:r>
              <a:rPr lang="en-US" dirty="0"/>
              <a:t> button on them. They are mainly used to display some information to the user. The following code will read the text from the </a:t>
            </a:r>
            <a:r>
              <a:rPr lang="en-US" i="1" dirty="0"/>
              <a:t>Alert</a:t>
            </a:r>
            <a:r>
              <a:rPr lang="en-US" dirty="0"/>
              <a:t> and then accept the alert.</a:t>
            </a:r>
          </a:p>
          <a:p>
            <a:r>
              <a:rPr lang="en-US" dirty="0"/>
              <a:t>Alert </a:t>
            </a:r>
            <a:r>
              <a:rPr lang="en-US" dirty="0" err="1"/>
              <a:t>simpleAlert</a:t>
            </a:r>
            <a:r>
              <a:rPr lang="en-US" dirty="0"/>
              <a:t> = </a:t>
            </a:r>
            <a:r>
              <a:rPr lang="en-US" dirty="0" err="1"/>
              <a:t>driver.switchTo</a:t>
            </a:r>
            <a:r>
              <a:rPr lang="en-US" dirty="0"/>
              <a:t>().alert();</a:t>
            </a:r>
          </a:p>
          <a:p>
            <a:r>
              <a:rPr lang="en-US" b="1" dirty="0"/>
              <a:t>Prompt Alert</a:t>
            </a:r>
            <a:r>
              <a:rPr lang="en-US" dirty="0"/>
              <a:t>: In prompt alerts, you get an option to add a text field to the alert box. This is specifically used when some input is required from the user. You can use the </a:t>
            </a:r>
            <a:r>
              <a:rPr lang="en-US" b="1" i="1" dirty="0" err="1"/>
              <a:t>sendKeys</a:t>
            </a:r>
            <a:r>
              <a:rPr lang="en-US" b="1" i="1" dirty="0"/>
              <a:t>() </a:t>
            </a:r>
            <a:r>
              <a:rPr lang="en-US" dirty="0"/>
              <a:t>method to type some text in the Prompt alert box. </a:t>
            </a:r>
          </a:p>
          <a:p>
            <a:r>
              <a:rPr lang="en-US" dirty="0"/>
              <a:t>Alert </a:t>
            </a:r>
            <a:r>
              <a:rPr lang="en-US" dirty="0" err="1"/>
              <a:t>promptAlert</a:t>
            </a:r>
            <a:r>
              <a:rPr lang="en-US" dirty="0"/>
              <a:t>= </a:t>
            </a:r>
            <a:r>
              <a:rPr lang="en-US" dirty="0" err="1"/>
              <a:t>driver.switchTo</a:t>
            </a:r>
            <a:r>
              <a:rPr lang="en-US" dirty="0"/>
              <a:t>().alert();</a:t>
            </a:r>
          </a:p>
          <a:p>
            <a:r>
              <a:rPr lang="en-US" dirty="0" err="1"/>
              <a:t>promptAlert.sendKeys</a:t>
            </a:r>
            <a:r>
              <a:rPr lang="en-US" dirty="0"/>
              <a:t>("Accepting the alert");</a:t>
            </a:r>
          </a:p>
          <a:p>
            <a:r>
              <a:rPr lang="en-US" b="1" dirty="0"/>
              <a:t>Confirmation Alert</a:t>
            </a:r>
            <a:r>
              <a:rPr lang="en-US" dirty="0"/>
              <a:t>: This type of alert comes with an option to accept or dismiss the alert. In order to accept the alert, you can use the </a:t>
            </a:r>
            <a:r>
              <a:rPr lang="en-US" dirty="0" err="1"/>
              <a:t>Alert.accept</a:t>
            </a:r>
            <a:r>
              <a:rPr lang="en-US" dirty="0"/>
              <a:t>()and to dismiss, use </a:t>
            </a:r>
            <a:r>
              <a:rPr lang="en-US" dirty="0" err="1"/>
              <a:t>Alert.dismiss</a:t>
            </a:r>
            <a:r>
              <a:rPr lang="en-US" dirty="0"/>
              <a:t>()</a:t>
            </a:r>
          </a:p>
          <a:p>
            <a:r>
              <a:rPr lang="en-US" dirty="0" err="1"/>
              <a:t>confirmationAlert.dismiss</a:t>
            </a:r>
            <a:r>
              <a:rPr lang="en-US" dirty="0"/>
              <a: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t>
            </a:r>
            <a:r>
              <a:rPr lang="en-US" dirty="0" err="1"/>
              <a:t>iFrames</a:t>
            </a:r>
            <a:endParaRPr lang="en-US" dirty="0"/>
          </a:p>
        </p:txBody>
      </p:sp>
      <p:sp>
        <p:nvSpPr>
          <p:cNvPr id="3" name="Content Placeholder 2"/>
          <p:cNvSpPr>
            <a:spLocks noGrp="1"/>
          </p:cNvSpPr>
          <p:nvPr>
            <p:ph idx="1"/>
          </p:nvPr>
        </p:nvSpPr>
        <p:spPr/>
        <p:txBody>
          <a:bodyPr/>
          <a:lstStyle/>
          <a:p>
            <a:r>
              <a:rPr lang="en-US" b="1" dirty="0" err="1"/>
              <a:t>iFrame</a:t>
            </a:r>
            <a:r>
              <a:rPr lang="en-US" b="1" dirty="0"/>
              <a:t> in Selenium </a:t>
            </a:r>
            <a:r>
              <a:rPr lang="en-US" b="1" dirty="0" err="1"/>
              <a:t>Webdriver</a:t>
            </a:r>
            <a:r>
              <a:rPr lang="en-US" dirty="0"/>
              <a:t> is a web page or an inline frame which is embedded in another web page or an HTML document embedded inside another HTML document. The </a:t>
            </a:r>
            <a:r>
              <a:rPr lang="en-US" dirty="0" err="1"/>
              <a:t>iframe</a:t>
            </a:r>
            <a:r>
              <a:rPr lang="en-US" dirty="0"/>
              <a:t> is often used to add content from other sources like an advertisement into a web page. The </a:t>
            </a:r>
            <a:r>
              <a:rPr lang="en-US" dirty="0" err="1"/>
              <a:t>iframe</a:t>
            </a:r>
            <a:r>
              <a:rPr lang="en-US" dirty="0"/>
              <a:t> is defined with the &lt;</a:t>
            </a:r>
            <a:r>
              <a:rPr lang="en-US" b="1" dirty="0" err="1"/>
              <a:t>iframe</a:t>
            </a:r>
            <a:r>
              <a:rPr lang="en-US" dirty="0"/>
              <a:t>&gt; tag.</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switch over the elements in </a:t>
            </a:r>
            <a:r>
              <a:rPr lang="en-US" b="1" dirty="0" err="1"/>
              <a:t>iframes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Basically, we can switch over the elements and handle frames in Selenium using 3 ways.</a:t>
            </a:r>
          </a:p>
          <a:p>
            <a:r>
              <a:rPr lang="en-US" b="1" dirty="0"/>
              <a:t>By Index</a:t>
            </a:r>
            <a:endParaRPr lang="en-US" dirty="0"/>
          </a:p>
          <a:p>
            <a:r>
              <a:rPr lang="en-US" b="1" dirty="0"/>
              <a:t>By Name or Id</a:t>
            </a:r>
            <a:endParaRPr lang="en-US" dirty="0"/>
          </a:p>
          <a:p>
            <a:r>
              <a:rPr lang="en-US" b="1" dirty="0"/>
              <a:t>By Web Element</a:t>
            </a:r>
            <a:endParaRPr lang="en-US" dirty="0"/>
          </a:p>
          <a:p>
            <a:r>
              <a:rPr lang="en-US" b="1" dirty="0"/>
              <a:t>Switch to the frame by index:</a:t>
            </a:r>
            <a:endParaRPr lang="en-US" dirty="0"/>
          </a:p>
          <a:p>
            <a:r>
              <a:rPr lang="en-US" dirty="0"/>
              <a:t>Index is one of the attributes for frame handling in Selenium through which we can switch to it.</a:t>
            </a:r>
          </a:p>
          <a:p>
            <a:r>
              <a:rPr lang="en-US" dirty="0"/>
              <a:t>Index of the </a:t>
            </a:r>
            <a:r>
              <a:rPr lang="en-US" dirty="0" err="1"/>
              <a:t>iframe</a:t>
            </a:r>
            <a:r>
              <a:rPr lang="en-US" dirty="0"/>
              <a:t> starts with ‘0’.</a:t>
            </a:r>
          </a:p>
          <a:p>
            <a:r>
              <a:rPr lang="en-US" dirty="0"/>
              <a:t>Suppose if there are 100 frames in page, we can switch to frame in Selenium by using index.</a:t>
            </a:r>
          </a:p>
          <a:p>
            <a:r>
              <a:rPr lang="en-US" dirty="0" err="1"/>
              <a:t>driver.switchTo</a:t>
            </a:r>
            <a:r>
              <a:rPr lang="en-US" dirty="0"/>
              <a:t>().frame(0);</a:t>
            </a:r>
          </a:p>
          <a:p>
            <a:r>
              <a:rPr lang="en-US" dirty="0" err="1"/>
              <a:t>driver.switchTo</a:t>
            </a:r>
            <a:r>
              <a:rPr lang="en-US" dirty="0"/>
              <a:t>().frame(1);</a:t>
            </a:r>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Switch to the frame by Name or ID:</a:t>
            </a:r>
            <a:endParaRPr lang="en-US" dirty="0"/>
          </a:p>
        </p:txBody>
      </p:sp>
      <p:sp>
        <p:nvSpPr>
          <p:cNvPr id="3" name="Content Placeholder 2"/>
          <p:cNvSpPr>
            <a:spLocks noGrp="1"/>
          </p:cNvSpPr>
          <p:nvPr>
            <p:ph idx="1"/>
          </p:nvPr>
        </p:nvSpPr>
        <p:spPr/>
        <p:txBody>
          <a:bodyPr/>
          <a:lstStyle/>
          <a:p>
            <a:r>
              <a:rPr lang="en-US" dirty="0"/>
              <a:t>Name and ID are attributes for handling frames in Selenium through which we can switch to the </a:t>
            </a:r>
            <a:r>
              <a:rPr lang="en-US" dirty="0" err="1"/>
              <a:t>iframe</a:t>
            </a:r>
            <a:r>
              <a:rPr lang="en-US" dirty="0"/>
              <a:t>.</a:t>
            </a:r>
          </a:p>
          <a:p>
            <a:r>
              <a:rPr lang="en-US" dirty="0" err="1"/>
              <a:t>driver.switchTo</a:t>
            </a:r>
            <a:r>
              <a:rPr lang="en-US" dirty="0"/>
              <a:t>().frame(“iframe1”);</a:t>
            </a:r>
          </a:p>
          <a:p>
            <a:r>
              <a:rPr lang="en-US" dirty="0" err="1"/>
              <a:t>driver.switchTo</a:t>
            </a:r>
            <a:r>
              <a:rPr lang="en-US" dirty="0"/>
              <a:t>().frame(“id of the element”);</a:t>
            </a:r>
          </a:p>
          <a:p>
            <a:pPr>
              <a:buNone/>
            </a:pP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Switch to the frame by Web Element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can even switch to the </a:t>
            </a:r>
            <a:r>
              <a:rPr lang="en-US" dirty="0" err="1"/>
              <a:t>iframe</a:t>
            </a:r>
            <a:r>
              <a:rPr lang="en-US" dirty="0"/>
              <a:t> using web element .</a:t>
            </a:r>
          </a:p>
          <a:p>
            <a:r>
              <a:rPr lang="en-US" dirty="0" err="1"/>
              <a:t>driver.switchTo</a:t>
            </a:r>
            <a:r>
              <a:rPr lang="en-US" dirty="0"/>
              <a:t>().frame(</a:t>
            </a:r>
            <a:r>
              <a:rPr lang="en-US" dirty="0" err="1"/>
              <a:t>WebElement</a:t>
            </a:r>
            <a:r>
              <a:rPr lang="en-US" dirty="0"/>
              <a:t>);</a:t>
            </a:r>
          </a:p>
          <a:p>
            <a:pPr>
              <a:buNone/>
            </a:pPr>
            <a:endParaRPr lang="en-US" dirty="0"/>
          </a:p>
          <a:p>
            <a:r>
              <a:rPr lang="en-US" b="1" dirty="0"/>
              <a:t>How to switch back to the Main Frame</a:t>
            </a:r>
            <a:endParaRPr lang="en-US" dirty="0"/>
          </a:p>
          <a:p>
            <a:r>
              <a:rPr lang="en-US" dirty="0"/>
              <a:t>We have to come out of the </a:t>
            </a:r>
            <a:r>
              <a:rPr lang="en-US" dirty="0" err="1"/>
              <a:t>iframe</a:t>
            </a:r>
            <a:r>
              <a:rPr lang="en-US" dirty="0"/>
              <a:t>.</a:t>
            </a:r>
          </a:p>
          <a:p>
            <a:r>
              <a:rPr lang="en-US" dirty="0"/>
              <a:t>To move back to the parent frame, you can either use </a:t>
            </a:r>
            <a:r>
              <a:rPr lang="en-US" dirty="0" err="1"/>
              <a:t>switchTo</a:t>
            </a:r>
            <a:r>
              <a:rPr lang="en-US" dirty="0"/>
              <a:t>().</a:t>
            </a:r>
            <a:r>
              <a:rPr lang="en-US" dirty="0" err="1"/>
              <a:t>parentFrame</a:t>
            </a:r>
            <a:r>
              <a:rPr lang="en-US" dirty="0"/>
              <a:t>() or if you want to get back to the main (or most parent) frame, you can use </a:t>
            </a:r>
            <a:r>
              <a:rPr lang="en-US" dirty="0" err="1"/>
              <a:t>switchTo</a:t>
            </a:r>
            <a:r>
              <a:rPr lang="en-US" dirty="0"/>
              <a:t>().</a:t>
            </a:r>
            <a:r>
              <a:rPr lang="en-US" dirty="0" err="1"/>
              <a:t>defaultContent</a:t>
            </a:r>
            <a:r>
              <a:rPr lang="en-US" dirty="0"/>
              <a:t>();</a:t>
            </a:r>
          </a:p>
          <a:p>
            <a:r>
              <a:rPr lang="en-US" dirty="0" err="1"/>
              <a:t>driver.switchTo</a:t>
            </a:r>
            <a:r>
              <a:rPr lang="en-US" dirty="0"/>
              <a:t>().</a:t>
            </a:r>
            <a:r>
              <a:rPr lang="en-US" dirty="0" err="1"/>
              <a:t>parentFrame</a:t>
            </a:r>
            <a:r>
              <a:rPr lang="en-US" dirty="0"/>
              <a:t>(); </a:t>
            </a:r>
            <a:r>
              <a:rPr lang="en-US" dirty="0" err="1"/>
              <a:t>driver.switchTo</a:t>
            </a:r>
            <a:r>
              <a:rPr lang="en-US" dirty="0"/>
              <a:t>().</a:t>
            </a:r>
            <a:r>
              <a:rPr lang="en-US" dirty="0" err="1"/>
              <a:t>defaultContent</a:t>
            </a:r>
            <a:r>
              <a:rPr lang="en-US" dirty="0"/>
              <a: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8229600" cy="1143000"/>
          </a:xfrm>
        </p:spPr>
        <p:txBody>
          <a:bodyPr>
            <a:normAutofit fontScale="90000"/>
          </a:bodyPr>
          <a:lstStyle/>
          <a:p>
            <a:r>
              <a:rPr lang="en-US" b="1" dirty="0"/>
              <a:t>Action Class in Selenium</a:t>
            </a:r>
            <a:br>
              <a:rPr lang="en-US" b="1" dirty="0"/>
            </a:br>
            <a:endParaRPr lang="en-US" dirty="0"/>
          </a:p>
        </p:txBody>
      </p:sp>
      <p:sp>
        <p:nvSpPr>
          <p:cNvPr id="3" name="Content Placeholder 2"/>
          <p:cNvSpPr>
            <a:spLocks noGrp="1"/>
          </p:cNvSpPr>
          <p:nvPr>
            <p:ph idx="1"/>
          </p:nvPr>
        </p:nvSpPr>
        <p:spPr/>
        <p:txBody>
          <a:bodyPr/>
          <a:lstStyle/>
          <a:p>
            <a:r>
              <a:rPr lang="en-US" b="1" dirty="0"/>
              <a:t>Actions Class in Selenium</a:t>
            </a:r>
            <a:r>
              <a:rPr lang="en-US" dirty="0"/>
              <a:t> is a built-in feature provided by the selenium for handling keyboard and mouse events. It includes various operations such as multiple events clicking by control key, drag and drop events and many more.</a:t>
            </a:r>
          </a:p>
          <a:p>
            <a:r>
              <a:rPr lang="en-US" dirty="0"/>
              <a:t>Actions builder = new Actions(driver);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357298"/>
            <a:ext cx="8229600" cy="1143000"/>
          </a:xfrm>
        </p:spPr>
        <p:txBody>
          <a:bodyPr>
            <a:normAutofit fontScale="90000"/>
          </a:bodyPr>
          <a:lstStyle/>
          <a:p>
            <a:r>
              <a:rPr lang="en-US" b="1" dirty="0"/>
              <a:t>Building a Series of Multiple Actions</a:t>
            </a:r>
            <a:br>
              <a:rPr lang="en-US" b="1" dirty="0"/>
            </a:br>
            <a:endParaRPr lang="en-US" dirty="0"/>
          </a:p>
        </p:txBody>
      </p:sp>
      <p:sp>
        <p:nvSpPr>
          <p:cNvPr id="3" name="Content Placeholder 2"/>
          <p:cNvSpPr>
            <a:spLocks noGrp="1"/>
          </p:cNvSpPr>
          <p:nvPr>
            <p:ph idx="1"/>
          </p:nvPr>
        </p:nvSpPr>
        <p:spPr/>
        <p:txBody>
          <a:bodyPr/>
          <a:lstStyle/>
          <a:p>
            <a:r>
              <a:rPr lang="en-US" dirty="0"/>
              <a:t>You can build a series of actions using the Action and Actions classes.</a:t>
            </a:r>
          </a:p>
          <a:p>
            <a:endParaRPr lang="en-IN" dirty="0"/>
          </a:p>
          <a:p>
            <a:r>
              <a:rPr lang="en-US" dirty="0"/>
              <a:t>Actions action = new Actions(driver);</a:t>
            </a:r>
          </a:p>
          <a:p>
            <a:endParaRPr lang="en-US" dirty="0"/>
          </a:p>
          <a:p>
            <a:r>
              <a:rPr lang="en-US" dirty="0" err="1"/>
              <a:t>action.moveToElement</a:t>
            </a:r>
            <a:r>
              <a:rPr lang="en-US" dirty="0"/>
              <a:t>(element).click().perform();</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Action Class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Mouse Actions in Selenium:</a:t>
            </a:r>
          </a:p>
          <a:p>
            <a:r>
              <a:rPr lang="en-US" b="1" dirty="0" err="1"/>
              <a:t>doubleClick</a:t>
            </a:r>
            <a:r>
              <a:rPr lang="en-US" b="1" dirty="0"/>
              <a:t>()</a:t>
            </a:r>
            <a:r>
              <a:rPr lang="en-US" dirty="0"/>
              <a:t>: Performs double click on the element</a:t>
            </a:r>
          </a:p>
          <a:p>
            <a:r>
              <a:rPr lang="en-US" b="1" dirty="0" err="1"/>
              <a:t>clickAndHold</a:t>
            </a:r>
            <a:r>
              <a:rPr lang="en-US" b="1" dirty="0"/>
              <a:t>()</a:t>
            </a:r>
            <a:r>
              <a:rPr lang="en-US" dirty="0"/>
              <a:t>: Performs long click on the mouse without releasing it</a:t>
            </a:r>
          </a:p>
          <a:p>
            <a:r>
              <a:rPr lang="en-US" b="1" dirty="0" err="1"/>
              <a:t>dragAndDrop</a:t>
            </a:r>
            <a:r>
              <a:rPr lang="en-US" b="1" dirty="0"/>
              <a:t>()</a:t>
            </a:r>
            <a:r>
              <a:rPr lang="en-US" dirty="0"/>
              <a:t>: Drags the element from one point and drops to another</a:t>
            </a:r>
          </a:p>
          <a:p>
            <a:r>
              <a:rPr lang="en-US" b="1" dirty="0" err="1"/>
              <a:t>moveToElement</a:t>
            </a:r>
            <a:r>
              <a:rPr lang="en-US" b="1" dirty="0"/>
              <a:t>()</a:t>
            </a:r>
            <a:r>
              <a:rPr lang="en-US" dirty="0"/>
              <a:t>: Shifts the mouse pointer to the center of the element</a:t>
            </a:r>
          </a:p>
          <a:p>
            <a:r>
              <a:rPr lang="en-US" b="1" dirty="0" err="1"/>
              <a:t>contextClick</a:t>
            </a:r>
            <a:r>
              <a:rPr lang="en-US" b="1" dirty="0"/>
              <a:t>()</a:t>
            </a:r>
            <a:r>
              <a:rPr lang="en-US" dirty="0"/>
              <a:t>: Performs right-click on the mouse</a:t>
            </a:r>
          </a:p>
          <a:p>
            <a:r>
              <a:rPr lang="en-IN" b="1" dirty="0"/>
              <a:t>Keyboard Actions in Selenium</a:t>
            </a:r>
            <a:r>
              <a:rPr lang="en-IN" dirty="0"/>
              <a:t>:</a:t>
            </a:r>
          </a:p>
          <a:p>
            <a:r>
              <a:rPr lang="en-US" b="1" dirty="0" err="1"/>
              <a:t>sendKeys</a:t>
            </a:r>
            <a:r>
              <a:rPr lang="en-US" b="1" dirty="0"/>
              <a:t>()</a:t>
            </a:r>
            <a:r>
              <a:rPr lang="en-US" dirty="0"/>
              <a:t>: Sends a series of keys to the element</a:t>
            </a:r>
          </a:p>
          <a:p>
            <a:r>
              <a:rPr lang="en-US" b="1" dirty="0" err="1"/>
              <a:t>keyUp</a:t>
            </a:r>
            <a:r>
              <a:rPr lang="en-US" b="1" dirty="0"/>
              <a:t>()</a:t>
            </a:r>
            <a:r>
              <a:rPr lang="en-US" dirty="0"/>
              <a:t>: Performs key release</a:t>
            </a:r>
          </a:p>
          <a:p>
            <a:r>
              <a:rPr lang="en-US" b="1" dirty="0" err="1"/>
              <a:t>keyDown</a:t>
            </a:r>
            <a:r>
              <a:rPr lang="en-US" b="1" dirty="0"/>
              <a:t>()</a:t>
            </a:r>
            <a:r>
              <a:rPr lang="en-US" dirty="0"/>
              <a:t>: Performs </a:t>
            </a:r>
            <a:r>
              <a:rPr lang="en-US" dirty="0" err="1"/>
              <a:t>keypress</a:t>
            </a:r>
            <a:r>
              <a:rPr lang="en-US" dirty="0"/>
              <a:t> without release</a:t>
            </a:r>
          </a:p>
          <a:p>
            <a:pPr>
              <a:buNone/>
            </a:pPr>
            <a:endParaRPr lang="en-US" dirty="0"/>
          </a:p>
          <a:p>
            <a:pPr>
              <a:buNone/>
            </a:pPr>
            <a:endParaRPr lang="en-US" dirty="0"/>
          </a:p>
          <a:p>
            <a:endParaRPr lang="en-US" dirty="0"/>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Keyboard Actions in Selenium:</a:t>
            </a:r>
            <a:endParaRPr lang="en-US" dirty="0"/>
          </a:p>
        </p:txBody>
      </p:sp>
      <p:sp>
        <p:nvSpPr>
          <p:cNvPr id="3" name="Content Placeholder 2"/>
          <p:cNvSpPr>
            <a:spLocks noGrp="1"/>
          </p:cNvSpPr>
          <p:nvPr>
            <p:ph idx="1"/>
          </p:nvPr>
        </p:nvSpPr>
        <p:spPr/>
        <p:txBody>
          <a:bodyPr/>
          <a:lstStyle/>
          <a:p>
            <a:r>
              <a:rPr lang="en-US" b="1" dirty="0" err="1"/>
              <a:t>sendKeys</a:t>
            </a:r>
            <a:r>
              <a:rPr lang="en-US" b="1" dirty="0"/>
              <a:t>()</a:t>
            </a:r>
            <a:r>
              <a:rPr lang="en-US" dirty="0"/>
              <a:t>: Sends a series of keys to the element</a:t>
            </a:r>
          </a:p>
          <a:p>
            <a:r>
              <a:rPr lang="en-US" b="1" dirty="0" err="1"/>
              <a:t>keyUp</a:t>
            </a:r>
            <a:r>
              <a:rPr lang="en-US" b="1" dirty="0"/>
              <a:t>()</a:t>
            </a:r>
            <a:r>
              <a:rPr lang="en-US" dirty="0"/>
              <a:t>: Performs key release</a:t>
            </a:r>
          </a:p>
          <a:p>
            <a:r>
              <a:rPr lang="en-US" b="1" dirty="0" err="1"/>
              <a:t>keyDown</a:t>
            </a:r>
            <a:r>
              <a:rPr lang="en-US" b="1" dirty="0"/>
              <a:t>()</a:t>
            </a:r>
            <a:r>
              <a:rPr lang="en-US" dirty="0"/>
              <a:t>: Performs </a:t>
            </a:r>
            <a:r>
              <a:rPr lang="en-US" dirty="0" err="1"/>
              <a:t>keypress</a:t>
            </a:r>
            <a:r>
              <a:rPr lang="en-US" dirty="0"/>
              <a:t> without release</a:t>
            </a:r>
          </a:p>
          <a:p>
            <a:pPr>
              <a:buNone/>
            </a:pP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Exercises</a:t>
            </a:r>
            <a:endParaRPr lang="en-US" dirty="0"/>
          </a:p>
        </p:txBody>
      </p:sp>
      <p:sp>
        <p:nvSpPr>
          <p:cNvPr id="3" name="Content Placeholder 2"/>
          <p:cNvSpPr>
            <a:spLocks noGrp="1"/>
          </p:cNvSpPr>
          <p:nvPr>
            <p:ph idx="1"/>
          </p:nvPr>
        </p:nvSpPr>
        <p:spPr/>
        <p:txBody>
          <a:bodyPr/>
          <a:lstStyle/>
          <a:p>
            <a:r>
              <a:rPr lang="en-IN" dirty="0"/>
              <a:t>Add the validation steps for Alert and Dropdown validation class files</a:t>
            </a:r>
          </a:p>
          <a:p>
            <a:r>
              <a:rPr lang="en-IN" dirty="0"/>
              <a:t>Create one package and create one class file in the package. Then create a method to launch the browser and open the application </a:t>
            </a:r>
            <a:r>
              <a:rPr lang="en-IN" dirty="0" err="1"/>
              <a:t>url</a:t>
            </a:r>
            <a:r>
              <a:rPr lang="en-IN" dirty="0"/>
              <a:t>. Don’t make the </a:t>
            </a:r>
            <a:r>
              <a:rPr lang="en-IN" dirty="0" err="1"/>
              <a:t>url</a:t>
            </a:r>
            <a:r>
              <a:rPr lang="en-IN" dirty="0"/>
              <a:t> hardcoded , add it as a parameter in the method. Use this method to call in another class to launch the browser and open the </a:t>
            </a:r>
            <a:r>
              <a:rPr lang="en-IN" dirty="0" err="1"/>
              <a:t>url</a:t>
            </a:r>
            <a:endParaRPr lang="en-IN"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IN" dirty="0"/>
              <a:t>Data Types Default Size</a:t>
            </a:r>
            <a:endParaRPr lang="en-US" dirty="0"/>
          </a:p>
        </p:txBody>
      </p:sp>
      <p:graphicFrame>
        <p:nvGraphicFramePr>
          <p:cNvPr id="5" name="Content Placeholder 4"/>
          <p:cNvGraphicFramePr>
            <a:graphicFrameLocks noGrp="1"/>
          </p:cNvGraphicFramePr>
          <p:nvPr>
            <p:ph idx="1"/>
          </p:nvPr>
        </p:nvGraphicFramePr>
        <p:xfrm>
          <a:off x="457200" y="1935163"/>
          <a:ext cx="8229600" cy="36271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l" fontAlgn="t"/>
                      <a:r>
                        <a:rPr lang="en-US" b="1" dirty="0">
                          <a:solidFill>
                            <a:srgbClr val="000000"/>
                          </a:solidFill>
                          <a:latin typeface="inter-bold"/>
                        </a:rPr>
                        <a:t>Data Type</a:t>
                      </a:r>
                      <a:endParaRPr lang="en-US" dirty="0">
                        <a:solidFill>
                          <a:srgbClr val="000000"/>
                        </a:solidFill>
                        <a:latin typeface="times new roman"/>
                      </a:endParaRPr>
                    </a:p>
                  </a:txBody>
                  <a:tcPr marT="91440" marB="91440"/>
                </a:tc>
                <a:tc>
                  <a:txBody>
                    <a:bodyPr/>
                    <a:lstStyle/>
                    <a:p>
                      <a:pPr algn="l" fontAlgn="t"/>
                      <a:r>
                        <a:rPr lang="en-US" b="1" dirty="0">
                          <a:solidFill>
                            <a:srgbClr val="000000"/>
                          </a:solidFill>
                          <a:latin typeface="inter-bold"/>
                        </a:rPr>
                        <a:t>Default Value</a:t>
                      </a:r>
                      <a:endParaRPr lang="en-US" dirty="0">
                        <a:solidFill>
                          <a:srgbClr val="000000"/>
                        </a:solidFill>
                        <a:latin typeface="times new roman"/>
                      </a:endParaRPr>
                    </a:p>
                  </a:txBody>
                  <a:tcPr marT="91440" marB="91440"/>
                </a:tc>
                <a:tc>
                  <a:txBody>
                    <a:bodyPr/>
                    <a:lstStyle/>
                    <a:p>
                      <a:pPr algn="l" fontAlgn="t"/>
                      <a:r>
                        <a:rPr lang="en-US" b="1" dirty="0">
                          <a:solidFill>
                            <a:srgbClr val="000000"/>
                          </a:solidFill>
                          <a:latin typeface="inter-bold"/>
                        </a:rPr>
                        <a:t>Default size</a:t>
                      </a:r>
                      <a:endParaRPr lang="en-US" dirty="0">
                        <a:solidFill>
                          <a:srgbClr val="000000"/>
                        </a:solidFill>
                        <a:latin typeface="times new roman"/>
                      </a:endParaRPr>
                    </a:p>
                  </a:txBody>
                  <a:tcPr marT="91440" marB="91440"/>
                </a:tc>
                <a:extLst>
                  <a:ext uri="{0D108BD9-81ED-4DB2-BD59-A6C34878D82A}">
                    <a16:rowId xmlns:a16="http://schemas.microsoft.com/office/drawing/2014/main" val="10000"/>
                  </a:ext>
                </a:extLst>
              </a:tr>
              <a:tr h="370840">
                <a:tc>
                  <a:txBody>
                    <a:bodyPr/>
                    <a:lstStyle/>
                    <a:p>
                      <a:pPr algn="just" fontAlgn="t"/>
                      <a:r>
                        <a:rPr lang="en-US" dirty="0" err="1">
                          <a:solidFill>
                            <a:srgbClr val="333333"/>
                          </a:solidFill>
                          <a:latin typeface="inter-regular"/>
                        </a:rPr>
                        <a:t>boolean</a:t>
                      </a:r>
                      <a:endParaRPr lang="en-US" dirty="0">
                        <a:solidFill>
                          <a:srgbClr val="333333"/>
                        </a:solidFill>
                        <a:latin typeface="inter-regular"/>
                      </a:endParaRPr>
                    </a:p>
                  </a:txBody>
                  <a:tcPr marL="60960" marR="60960" marT="60960" marB="60960"/>
                </a:tc>
                <a:tc>
                  <a:txBody>
                    <a:bodyPr/>
                    <a:lstStyle/>
                    <a:p>
                      <a:pPr algn="just" fontAlgn="t"/>
                      <a:r>
                        <a:rPr lang="en-US" dirty="0">
                          <a:solidFill>
                            <a:srgbClr val="333333"/>
                          </a:solidFill>
                          <a:latin typeface="inter-regular"/>
                        </a:rPr>
                        <a:t>false</a:t>
                      </a:r>
                    </a:p>
                  </a:txBody>
                  <a:tcPr marL="60960" marR="60960" marT="60960" marB="60960"/>
                </a:tc>
                <a:tc>
                  <a:txBody>
                    <a:bodyPr/>
                    <a:lstStyle/>
                    <a:p>
                      <a:pPr algn="just" fontAlgn="t"/>
                      <a:r>
                        <a:rPr lang="en-US" dirty="0">
                          <a:solidFill>
                            <a:srgbClr val="333333"/>
                          </a:solidFill>
                          <a:latin typeface="inter-regular"/>
                        </a:rPr>
                        <a:t>1 bit</a:t>
                      </a:r>
                    </a:p>
                  </a:txBody>
                  <a:tcPr marL="60960" marR="60960" marT="60960" marB="60960"/>
                </a:tc>
                <a:extLst>
                  <a:ext uri="{0D108BD9-81ED-4DB2-BD59-A6C34878D82A}">
                    <a16:rowId xmlns:a16="http://schemas.microsoft.com/office/drawing/2014/main" val="10001"/>
                  </a:ext>
                </a:extLst>
              </a:tr>
              <a:tr h="370840">
                <a:tc>
                  <a:txBody>
                    <a:bodyPr/>
                    <a:lstStyle/>
                    <a:p>
                      <a:pPr algn="just" fontAlgn="t"/>
                      <a:r>
                        <a:rPr lang="en-US" dirty="0">
                          <a:solidFill>
                            <a:srgbClr val="333333"/>
                          </a:solidFill>
                          <a:latin typeface="inter-regular"/>
                        </a:rPr>
                        <a:t>char</a:t>
                      </a:r>
                    </a:p>
                  </a:txBody>
                  <a:tcPr marL="60960" marR="60960" marT="60960" marB="60960"/>
                </a:tc>
                <a:tc>
                  <a:txBody>
                    <a:bodyPr/>
                    <a:lstStyle/>
                    <a:p>
                      <a:pPr algn="just" fontAlgn="t"/>
                      <a:r>
                        <a:rPr lang="en-US">
                          <a:solidFill>
                            <a:srgbClr val="333333"/>
                          </a:solidFill>
                          <a:latin typeface="inter-regular"/>
                        </a:rPr>
                        <a:t>'\u0000'</a:t>
                      </a:r>
                    </a:p>
                  </a:txBody>
                  <a:tcPr marL="60960" marR="60960" marT="60960" marB="60960"/>
                </a:tc>
                <a:tc>
                  <a:txBody>
                    <a:bodyPr/>
                    <a:lstStyle/>
                    <a:p>
                      <a:pPr algn="just" fontAlgn="t"/>
                      <a:r>
                        <a:rPr lang="en-US" dirty="0">
                          <a:solidFill>
                            <a:srgbClr val="333333"/>
                          </a:solidFill>
                          <a:latin typeface="inter-regular"/>
                        </a:rPr>
                        <a:t>2 byte</a:t>
                      </a:r>
                    </a:p>
                  </a:txBody>
                  <a:tcPr marL="60960" marR="60960" marT="60960" marB="60960"/>
                </a:tc>
                <a:extLst>
                  <a:ext uri="{0D108BD9-81ED-4DB2-BD59-A6C34878D82A}">
                    <a16:rowId xmlns:a16="http://schemas.microsoft.com/office/drawing/2014/main" val="10002"/>
                  </a:ext>
                </a:extLst>
              </a:tr>
              <a:tr h="370840">
                <a:tc>
                  <a:txBody>
                    <a:bodyPr/>
                    <a:lstStyle/>
                    <a:p>
                      <a:pPr algn="just" fontAlgn="t"/>
                      <a:r>
                        <a:rPr lang="en-US" dirty="0">
                          <a:solidFill>
                            <a:srgbClr val="333333"/>
                          </a:solidFill>
                          <a:latin typeface="inter-regular"/>
                        </a:rPr>
                        <a:t>byte</a:t>
                      </a:r>
                    </a:p>
                  </a:txBody>
                  <a:tcPr marL="60960" marR="60960" marT="60960" marB="60960"/>
                </a:tc>
                <a:tc>
                  <a:txBody>
                    <a:bodyPr/>
                    <a:lstStyle/>
                    <a:p>
                      <a:pPr algn="just" fontAlgn="t"/>
                      <a:r>
                        <a:rPr lang="en-US">
                          <a:solidFill>
                            <a:srgbClr val="333333"/>
                          </a:solidFill>
                          <a:latin typeface="inter-regular"/>
                        </a:rPr>
                        <a:t>0</a:t>
                      </a:r>
                    </a:p>
                  </a:txBody>
                  <a:tcPr marL="60960" marR="60960" marT="60960" marB="60960"/>
                </a:tc>
                <a:tc>
                  <a:txBody>
                    <a:bodyPr/>
                    <a:lstStyle/>
                    <a:p>
                      <a:pPr algn="just" fontAlgn="t"/>
                      <a:r>
                        <a:rPr lang="en-US" dirty="0">
                          <a:solidFill>
                            <a:srgbClr val="333333"/>
                          </a:solidFill>
                          <a:latin typeface="inter-regular"/>
                        </a:rPr>
                        <a:t>1 byte</a:t>
                      </a:r>
                    </a:p>
                  </a:txBody>
                  <a:tcPr marL="60960" marR="60960" marT="60960" marB="60960"/>
                </a:tc>
                <a:extLst>
                  <a:ext uri="{0D108BD9-81ED-4DB2-BD59-A6C34878D82A}">
                    <a16:rowId xmlns:a16="http://schemas.microsoft.com/office/drawing/2014/main" val="10003"/>
                  </a:ext>
                </a:extLst>
              </a:tr>
              <a:tr h="370840">
                <a:tc>
                  <a:txBody>
                    <a:bodyPr/>
                    <a:lstStyle/>
                    <a:p>
                      <a:pPr algn="just" fontAlgn="t"/>
                      <a:r>
                        <a:rPr lang="en-US" dirty="0">
                          <a:solidFill>
                            <a:srgbClr val="333333"/>
                          </a:solidFill>
                          <a:latin typeface="inter-regular"/>
                        </a:rPr>
                        <a:t>short</a:t>
                      </a:r>
                    </a:p>
                  </a:txBody>
                  <a:tcPr marL="60960" marR="60960" marT="60960" marB="60960"/>
                </a:tc>
                <a:tc>
                  <a:txBody>
                    <a:bodyPr/>
                    <a:lstStyle/>
                    <a:p>
                      <a:pPr algn="just" fontAlgn="t"/>
                      <a:r>
                        <a:rPr lang="en-US" dirty="0">
                          <a:solidFill>
                            <a:srgbClr val="333333"/>
                          </a:solidFill>
                          <a:latin typeface="inter-regular"/>
                        </a:rPr>
                        <a:t>0</a:t>
                      </a:r>
                    </a:p>
                  </a:txBody>
                  <a:tcPr marL="60960" marR="60960" marT="60960" marB="60960"/>
                </a:tc>
                <a:tc>
                  <a:txBody>
                    <a:bodyPr/>
                    <a:lstStyle/>
                    <a:p>
                      <a:pPr algn="just" fontAlgn="t"/>
                      <a:r>
                        <a:rPr lang="en-US" dirty="0">
                          <a:solidFill>
                            <a:srgbClr val="333333"/>
                          </a:solidFill>
                          <a:latin typeface="inter-regular"/>
                        </a:rPr>
                        <a:t>2 byte</a:t>
                      </a:r>
                    </a:p>
                  </a:txBody>
                  <a:tcPr marL="60960" marR="60960" marT="60960" marB="60960"/>
                </a:tc>
                <a:extLst>
                  <a:ext uri="{0D108BD9-81ED-4DB2-BD59-A6C34878D82A}">
                    <a16:rowId xmlns:a16="http://schemas.microsoft.com/office/drawing/2014/main" val="10004"/>
                  </a:ext>
                </a:extLst>
              </a:tr>
              <a:tr h="370840">
                <a:tc>
                  <a:txBody>
                    <a:bodyPr/>
                    <a:lstStyle/>
                    <a:p>
                      <a:pPr algn="just" fontAlgn="t"/>
                      <a:r>
                        <a:rPr lang="en-US" dirty="0" err="1">
                          <a:solidFill>
                            <a:srgbClr val="333333"/>
                          </a:solidFill>
                          <a:latin typeface="inter-regular"/>
                        </a:rPr>
                        <a:t>int</a:t>
                      </a:r>
                      <a:endParaRPr lang="en-US" dirty="0">
                        <a:solidFill>
                          <a:srgbClr val="333333"/>
                        </a:solidFill>
                        <a:latin typeface="inter-regular"/>
                      </a:endParaRPr>
                    </a:p>
                  </a:txBody>
                  <a:tcPr marL="60960" marR="60960" marT="60960" marB="60960"/>
                </a:tc>
                <a:tc>
                  <a:txBody>
                    <a:bodyPr/>
                    <a:lstStyle/>
                    <a:p>
                      <a:pPr algn="just" fontAlgn="t"/>
                      <a:r>
                        <a:rPr lang="en-US" dirty="0">
                          <a:solidFill>
                            <a:srgbClr val="333333"/>
                          </a:solidFill>
                          <a:latin typeface="inter-regular"/>
                        </a:rPr>
                        <a:t>0</a:t>
                      </a:r>
                    </a:p>
                  </a:txBody>
                  <a:tcPr marL="60960" marR="60960" marT="60960" marB="60960"/>
                </a:tc>
                <a:tc>
                  <a:txBody>
                    <a:bodyPr/>
                    <a:lstStyle/>
                    <a:p>
                      <a:pPr algn="just" fontAlgn="t"/>
                      <a:r>
                        <a:rPr lang="en-US">
                          <a:solidFill>
                            <a:srgbClr val="333333"/>
                          </a:solidFill>
                          <a:latin typeface="inter-regular"/>
                        </a:rPr>
                        <a:t>4 byte</a:t>
                      </a:r>
                    </a:p>
                  </a:txBody>
                  <a:tcPr marL="60960" marR="60960" marT="60960" marB="60960"/>
                </a:tc>
                <a:extLst>
                  <a:ext uri="{0D108BD9-81ED-4DB2-BD59-A6C34878D82A}">
                    <a16:rowId xmlns:a16="http://schemas.microsoft.com/office/drawing/2014/main" val="10005"/>
                  </a:ext>
                </a:extLst>
              </a:tr>
              <a:tr h="370840">
                <a:tc>
                  <a:txBody>
                    <a:bodyPr/>
                    <a:lstStyle/>
                    <a:p>
                      <a:pPr algn="just" fontAlgn="t"/>
                      <a:r>
                        <a:rPr lang="en-US" dirty="0">
                          <a:solidFill>
                            <a:srgbClr val="333333"/>
                          </a:solidFill>
                          <a:latin typeface="inter-regular"/>
                        </a:rPr>
                        <a:t>long</a:t>
                      </a:r>
                    </a:p>
                  </a:txBody>
                  <a:tcPr marL="60960" marR="60960" marT="60960" marB="60960"/>
                </a:tc>
                <a:tc>
                  <a:txBody>
                    <a:bodyPr/>
                    <a:lstStyle/>
                    <a:p>
                      <a:pPr algn="just" fontAlgn="t"/>
                      <a:r>
                        <a:rPr lang="en-US" dirty="0">
                          <a:solidFill>
                            <a:srgbClr val="333333"/>
                          </a:solidFill>
                          <a:latin typeface="inter-regular"/>
                        </a:rPr>
                        <a:t>0L</a:t>
                      </a:r>
                    </a:p>
                  </a:txBody>
                  <a:tcPr marL="60960" marR="60960" marT="60960" marB="60960"/>
                </a:tc>
                <a:tc>
                  <a:txBody>
                    <a:bodyPr/>
                    <a:lstStyle/>
                    <a:p>
                      <a:pPr algn="just" fontAlgn="t"/>
                      <a:r>
                        <a:rPr lang="en-US">
                          <a:solidFill>
                            <a:srgbClr val="333333"/>
                          </a:solidFill>
                          <a:latin typeface="inter-regular"/>
                        </a:rPr>
                        <a:t>8 byte</a:t>
                      </a:r>
                    </a:p>
                  </a:txBody>
                  <a:tcPr marL="60960" marR="60960" marT="60960" marB="60960"/>
                </a:tc>
                <a:extLst>
                  <a:ext uri="{0D108BD9-81ED-4DB2-BD59-A6C34878D82A}">
                    <a16:rowId xmlns:a16="http://schemas.microsoft.com/office/drawing/2014/main" val="10006"/>
                  </a:ext>
                </a:extLst>
              </a:tr>
              <a:tr h="370840">
                <a:tc>
                  <a:txBody>
                    <a:bodyPr/>
                    <a:lstStyle/>
                    <a:p>
                      <a:pPr algn="just" fontAlgn="t"/>
                      <a:r>
                        <a:rPr lang="en-US" dirty="0">
                          <a:solidFill>
                            <a:srgbClr val="333333"/>
                          </a:solidFill>
                          <a:latin typeface="inter-regular"/>
                        </a:rPr>
                        <a:t>float</a:t>
                      </a:r>
                    </a:p>
                  </a:txBody>
                  <a:tcPr marL="60960" marR="60960" marT="60960" marB="60960"/>
                </a:tc>
                <a:tc>
                  <a:txBody>
                    <a:bodyPr/>
                    <a:lstStyle/>
                    <a:p>
                      <a:pPr algn="just" fontAlgn="t"/>
                      <a:r>
                        <a:rPr lang="en-US" dirty="0">
                          <a:solidFill>
                            <a:srgbClr val="333333"/>
                          </a:solidFill>
                          <a:latin typeface="inter-regular"/>
                        </a:rPr>
                        <a:t>0.0f</a:t>
                      </a:r>
                    </a:p>
                  </a:txBody>
                  <a:tcPr marL="60960" marR="60960" marT="60960" marB="60960"/>
                </a:tc>
                <a:tc>
                  <a:txBody>
                    <a:bodyPr/>
                    <a:lstStyle/>
                    <a:p>
                      <a:pPr algn="just" fontAlgn="t"/>
                      <a:r>
                        <a:rPr lang="en-US" dirty="0">
                          <a:solidFill>
                            <a:srgbClr val="333333"/>
                          </a:solidFill>
                          <a:latin typeface="inter-regular"/>
                        </a:rPr>
                        <a:t>4 byte</a:t>
                      </a:r>
                    </a:p>
                  </a:txBody>
                  <a:tcPr marL="60960" marR="60960" marT="60960" marB="60960"/>
                </a:tc>
                <a:extLst>
                  <a:ext uri="{0D108BD9-81ED-4DB2-BD59-A6C34878D82A}">
                    <a16:rowId xmlns:a16="http://schemas.microsoft.com/office/drawing/2014/main" val="10007"/>
                  </a:ext>
                </a:extLst>
              </a:tr>
              <a:tr h="370840">
                <a:tc>
                  <a:txBody>
                    <a:bodyPr/>
                    <a:lstStyle/>
                    <a:p>
                      <a:pPr algn="just" fontAlgn="t"/>
                      <a:r>
                        <a:rPr lang="en-US" dirty="0">
                          <a:solidFill>
                            <a:srgbClr val="333333"/>
                          </a:solidFill>
                          <a:latin typeface="inter-regular"/>
                        </a:rPr>
                        <a:t>double</a:t>
                      </a:r>
                    </a:p>
                  </a:txBody>
                  <a:tcPr marL="60960" marR="60960" marT="60960" marB="60960"/>
                </a:tc>
                <a:tc>
                  <a:txBody>
                    <a:bodyPr/>
                    <a:lstStyle/>
                    <a:p>
                      <a:pPr algn="just" fontAlgn="t"/>
                      <a:r>
                        <a:rPr lang="en-US" dirty="0">
                          <a:solidFill>
                            <a:srgbClr val="333333"/>
                          </a:solidFill>
                          <a:latin typeface="inter-regular"/>
                        </a:rPr>
                        <a:t>0.0d</a:t>
                      </a:r>
                    </a:p>
                  </a:txBody>
                  <a:tcPr marL="60960" marR="60960" marT="60960" marB="60960"/>
                </a:tc>
                <a:tc>
                  <a:txBody>
                    <a:bodyPr/>
                    <a:lstStyle/>
                    <a:p>
                      <a:pPr algn="just" fontAlgn="t"/>
                      <a:r>
                        <a:rPr lang="en-US" dirty="0">
                          <a:solidFill>
                            <a:srgbClr val="333333"/>
                          </a:solidFill>
                          <a:latin typeface="inter-regular"/>
                        </a:rPr>
                        <a:t>8 byte</a:t>
                      </a:r>
                    </a:p>
                  </a:txBody>
                  <a:tcPr marL="60960" marR="60960" marT="60960" marB="60960"/>
                </a:tc>
                <a:extLst>
                  <a:ext uri="{0D108BD9-81ED-4DB2-BD59-A6C34878D82A}">
                    <a16:rowId xmlns:a16="http://schemas.microsoft.com/office/drawing/2014/main" val="10008"/>
                  </a:ext>
                </a:extLst>
              </a:tr>
            </a:tbl>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642918"/>
            <a:ext cx="8229600" cy="1143000"/>
          </a:xfrm>
        </p:spPr>
        <p:txBody>
          <a:bodyPr>
            <a:noAutofit/>
          </a:bodyPr>
          <a:lstStyle/>
          <a:p>
            <a:r>
              <a:rPr lang="en-US" sz="3200" b="1" dirty="0" err="1"/>
              <a:t>Webtable</a:t>
            </a:r>
            <a:r>
              <a:rPr lang="en-US" sz="3200" b="1" dirty="0"/>
              <a:t> Handling in Selenium</a:t>
            </a:r>
            <a:endParaRPr lang="en-US" sz="3200" dirty="0"/>
          </a:p>
        </p:txBody>
      </p:sp>
      <p:sp>
        <p:nvSpPr>
          <p:cNvPr id="3" name="Content Placeholder 2"/>
          <p:cNvSpPr>
            <a:spLocks noGrp="1"/>
          </p:cNvSpPr>
          <p:nvPr>
            <p:ph idx="1"/>
          </p:nvPr>
        </p:nvSpPr>
        <p:spPr>
          <a:xfrm>
            <a:off x="428596" y="2000240"/>
            <a:ext cx="8229600" cy="4389120"/>
          </a:xfrm>
        </p:spPr>
        <p:txBody>
          <a:bodyPr/>
          <a:lstStyle/>
          <a:p>
            <a:r>
              <a:rPr lang="en-US" b="1" dirty="0"/>
              <a:t>What are Web Tables?</a:t>
            </a:r>
            <a:endParaRPr lang="en-US" dirty="0"/>
          </a:p>
          <a:p>
            <a:r>
              <a:rPr lang="en-US" dirty="0"/>
              <a:t>Web Tables are like normal tables where the data is presented in a structured form using rows and columns. The only difference is that they are displayed on the web with the help of HTML code.</a:t>
            </a:r>
          </a:p>
          <a:p>
            <a:r>
              <a:rPr lang="en-US" b="1" dirty="0"/>
              <a:t>&lt;table&gt;</a:t>
            </a:r>
            <a:r>
              <a:rPr lang="en-US" dirty="0"/>
              <a:t> is the HTML tag that is used to define a web table. While </a:t>
            </a:r>
            <a:r>
              <a:rPr lang="en-US" b="1" dirty="0"/>
              <a:t>&lt;</a:t>
            </a:r>
            <a:r>
              <a:rPr lang="en-US" b="1" dirty="0" err="1"/>
              <a:t>th</a:t>
            </a:r>
            <a:r>
              <a:rPr lang="en-US" b="1" dirty="0"/>
              <a:t>&gt;</a:t>
            </a:r>
            <a:r>
              <a:rPr lang="en-US" dirty="0"/>
              <a:t> is used for defining the header of the table, </a:t>
            </a:r>
            <a:r>
              <a:rPr lang="en-US" b="1" dirty="0"/>
              <a:t>&lt;</a:t>
            </a:r>
            <a:r>
              <a:rPr lang="en-US" b="1" dirty="0" err="1"/>
              <a:t>tr</a:t>
            </a:r>
            <a:r>
              <a:rPr lang="en-US" b="1" dirty="0"/>
              <a:t>&gt;</a:t>
            </a:r>
            <a:r>
              <a:rPr lang="en-US" dirty="0"/>
              <a:t> and </a:t>
            </a:r>
            <a:r>
              <a:rPr lang="en-US" b="1" dirty="0"/>
              <a:t>&lt;td&gt;</a:t>
            </a:r>
            <a:r>
              <a:rPr lang="en-US" dirty="0"/>
              <a:t> tags are used for defining rows and columns respectively for the web table.</a:t>
            </a:r>
          </a:p>
          <a:p>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8229600" cy="1143000"/>
          </a:xfrm>
        </p:spPr>
        <p:txBody>
          <a:bodyPr>
            <a:normAutofit fontScale="90000"/>
          </a:bodyPr>
          <a:lstStyle/>
          <a:p>
            <a:r>
              <a:rPr lang="en-US" b="1"/>
              <a:t>Types of Web Tables</a:t>
            </a:r>
            <a:br>
              <a:rPr lang="en-US"/>
            </a:br>
            <a:endParaRPr lang="en-US" dirty="0"/>
          </a:p>
        </p:txBody>
      </p:sp>
      <p:sp>
        <p:nvSpPr>
          <p:cNvPr id="3" name="Content Placeholder 2"/>
          <p:cNvSpPr>
            <a:spLocks noGrp="1"/>
          </p:cNvSpPr>
          <p:nvPr>
            <p:ph idx="1"/>
          </p:nvPr>
        </p:nvSpPr>
        <p:spPr/>
        <p:txBody>
          <a:bodyPr>
            <a:normAutofit fontScale="92500" lnSpcReduction="10000"/>
          </a:bodyPr>
          <a:lstStyle/>
          <a:p>
            <a:r>
              <a:rPr lang="en-US"/>
              <a:t>Depending on the data in the table, web tables can be classified as Static web tables and Dynamic web tables.</a:t>
            </a:r>
          </a:p>
          <a:p>
            <a:r>
              <a:rPr lang="en-US" b="1"/>
              <a:t>1. Static Web Tables</a:t>
            </a:r>
            <a:endParaRPr lang="en-US"/>
          </a:p>
          <a:p>
            <a:r>
              <a:rPr lang="en-US"/>
              <a:t>These tables have fixed data that remains unchanged throughout. Due to the static nature of their content, they are called Static web tables.</a:t>
            </a:r>
          </a:p>
          <a:p>
            <a:r>
              <a:rPr lang="en-US" b="1"/>
              <a:t>2. Dynamic Web Tables</a:t>
            </a:r>
            <a:endParaRPr lang="en-US"/>
          </a:p>
          <a:p>
            <a:r>
              <a:rPr lang="en-US"/>
              <a:t>These tables have data that changes over time, and hence the number of rows and columns might also change depending upon the data shifts. Due to the dynamic nature of their content, they are called Dynamic web tables.</a:t>
            </a:r>
          </a:p>
          <a:p>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Exercise- </a:t>
            </a:r>
            <a:r>
              <a:rPr lang="en-IN" dirty="0" err="1"/>
              <a:t>WebTable</a:t>
            </a:r>
            <a:endParaRPr lang="en-US" dirty="0"/>
          </a:p>
        </p:txBody>
      </p:sp>
      <p:sp>
        <p:nvSpPr>
          <p:cNvPr id="3" name="Content Placeholder 2"/>
          <p:cNvSpPr>
            <a:spLocks noGrp="1"/>
          </p:cNvSpPr>
          <p:nvPr>
            <p:ph idx="1"/>
          </p:nvPr>
        </p:nvSpPr>
        <p:spPr/>
        <p:txBody>
          <a:bodyPr>
            <a:normAutofit/>
          </a:bodyPr>
          <a:lstStyle/>
          <a:p>
            <a:r>
              <a:rPr lang="en-IN" dirty="0"/>
              <a:t>Navigate to </a:t>
            </a:r>
            <a:r>
              <a:rPr lang="en-IN" dirty="0">
                <a:hlinkClick r:id="rId3"/>
              </a:rPr>
              <a:t>https://www.sebi.gov.in/sebiweb/home/HomeAction.do?doListing=yes&amp;sid=3&amp;ssid=15&amp;smid=10</a:t>
            </a:r>
            <a:endParaRPr lang="en-IN" dirty="0"/>
          </a:p>
          <a:p>
            <a:r>
              <a:rPr lang="en-IN" baseline="30000" dirty="0"/>
              <a:t>Verify</a:t>
            </a:r>
            <a:r>
              <a:rPr lang="en-IN" dirty="0"/>
              <a:t> the headers are displayed as </a:t>
            </a:r>
            <a:r>
              <a:rPr lang="en-IN" dirty="0" err="1"/>
              <a:t>Su,Mo,Tu,We,Th,Fr,Sa</a:t>
            </a:r>
            <a:endParaRPr lang="en-IN" dirty="0"/>
          </a:p>
          <a:p>
            <a:r>
              <a:rPr lang="en-IN" dirty="0"/>
              <a:t>Select the from date as April3rd</a:t>
            </a:r>
          </a:p>
          <a:p>
            <a:r>
              <a:rPr lang="en-IN" dirty="0"/>
              <a:t>Select the to date as April 7</a:t>
            </a:r>
            <a:r>
              <a:rPr lang="en-IN" baseline="30000" dirty="0"/>
              <a:t>th</a:t>
            </a:r>
          </a:p>
          <a:p>
            <a:r>
              <a:rPr lang="en-IN" baseline="30000" dirty="0"/>
              <a:t>Identify</a:t>
            </a:r>
            <a:r>
              <a:rPr lang="en-IN" dirty="0"/>
              <a:t> how many </a:t>
            </a:r>
            <a:r>
              <a:rPr lang="en-IN" dirty="0" err="1"/>
              <a:t>no.of</a:t>
            </a:r>
            <a:r>
              <a:rPr lang="en-IN" dirty="0"/>
              <a:t> rows are displayed</a:t>
            </a:r>
          </a:p>
          <a:p>
            <a:r>
              <a:rPr lang="en-IN" baseline="30000" dirty="0"/>
              <a:t>Identify</a:t>
            </a:r>
            <a:r>
              <a:rPr lang="en-IN" dirty="0"/>
              <a:t> how many </a:t>
            </a:r>
            <a:r>
              <a:rPr lang="en-IN" dirty="0" err="1"/>
              <a:t>no.of</a:t>
            </a:r>
            <a:r>
              <a:rPr lang="en-IN" dirty="0"/>
              <a:t> cells are displayed</a:t>
            </a:r>
            <a:endParaRPr lang="en-IN" baseline="300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85860"/>
            <a:ext cx="8229600" cy="1143000"/>
          </a:xfrm>
        </p:spPr>
        <p:txBody>
          <a:bodyPr>
            <a:normAutofit fontScale="90000"/>
          </a:bodyPr>
          <a:lstStyle/>
          <a:p>
            <a:r>
              <a:rPr lang="en-US" b="1" dirty="0"/>
              <a:t>Handling Multiple Windows in Selenium</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user scenario being automated here is: Open a new tab and then switch back to the last window to complete the other pending activities. In such scenarios, Selenium helps to handle multiple windows through window handlers</a:t>
            </a:r>
          </a:p>
          <a:p>
            <a:r>
              <a:rPr lang="en-US" b="1" dirty="0"/>
              <a:t>Syntax</a:t>
            </a:r>
            <a:endParaRPr lang="en-US" dirty="0"/>
          </a:p>
          <a:p>
            <a:r>
              <a:rPr lang="en-US" b="1" dirty="0" err="1"/>
              <a:t>get.windowhandle</a:t>
            </a:r>
            <a:r>
              <a:rPr lang="en-US" b="1" dirty="0"/>
              <a:t>()</a:t>
            </a:r>
            <a:r>
              <a:rPr lang="en-US" dirty="0"/>
              <a:t>: This method helps to get the window handle of the current window</a:t>
            </a:r>
          </a:p>
          <a:p>
            <a:r>
              <a:rPr lang="en-US" b="1" dirty="0" err="1"/>
              <a:t>get.windowhandles</a:t>
            </a:r>
            <a:r>
              <a:rPr lang="en-US" b="1" dirty="0"/>
              <a:t>()</a:t>
            </a:r>
            <a:r>
              <a:rPr lang="en-US" dirty="0"/>
              <a:t>: This method helps to get the handles of all the windows opened</a:t>
            </a:r>
          </a:p>
          <a:p>
            <a:r>
              <a:rPr lang="en-US" b="1" dirty="0"/>
              <a:t>set</a:t>
            </a:r>
            <a:r>
              <a:rPr lang="en-US" dirty="0"/>
              <a:t>: This method helps to set the window handles in the form of a string. </a:t>
            </a:r>
            <a:r>
              <a:rPr lang="en-US" i="1" dirty="0"/>
              <a:t>set&lt;string&gt; set= </a:t>
            </a:r>
            <a:r>
              <a:rPr lang="en-US" i="1" dirty="0" err="1"/>
              <a:t>driver.get.windowhandles</a:t>
            </a:r>
            <a:r>
              <a:rPr lang="en-US" i="1" dirty="0"/>
              <a:t>()</a:t>
            </a:r>
            <a:endParaRPr lang="en-US" dirty="0"/>
          </a:p>
          <a:p>
            <a:r>
              <a:rPr lang="en-US" b="1" dirty="0"/>
              <a:t>switch to:</a:t>
            </a:r>
            <a:r>
              <a:rPr lang="en-US" dirty="0"/>
              <a:t> This method helps to switch between the windows</a:t>
            </a:r>
          </a:p>
          <a:p>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execute:</a:t>
            </a:r>
          </a:p>
        </p:txBody>
      </p:sp>
      <p:sp>
        <p:nvSpPr>
          <p:cNvPr id="3" name="Content Placeholder 2"/>
          <p:cNvSpPr>
            <a:spLocks noGrp="1"/>
          </p:cNvSpPr>
          <p:nvPr>
            <p:ph idx="1"/>
          </p:nvPr>
        </p:nvSpPr>
        <p:spPr/>
        <p:txBody>
          <a:bodyPr>
            <a:normAutofit fontScale="85000" lnSpcReduction="10000"/>
          </a:bodyPr>
          <a:lstStyle/>
          <a:p>
            <a:r>
              <a:rPr lang="en-US" dirty="0"/>
              <a:t>Get the handle of the parent window using the command: </a:t>
            </a:r>
            <a:r>
              <a:rPr lang="en-US" i="1" dirty="0"/>
              <a:t>String </a:t>
            </a:r>
            <a:r>
              <a:rPr lang="en-US" i="1" dirty="0" err="1"/>
              <a:t>parentWindowHandle</a:t>
            </a:r>
            <a:r>
              <a:rPr lang="en-US" i="1" dirty="0"/>
              <a:t> = </a:t>
            </a:r>
            <a:r>
              <a:rPr lang="en-US" i="1" dirty="0" err="1"/>
              <a:t>driver.getWindowHandle</a:t>
            </a:r>
            <a:r>
              <a:rPr lang="en-US" i="1" dirty="0"/>
              <a:t>();</a:t>
            </a:r>
            <a:endParaRPr lang="en-US" dirty="0"/>
          </a:p>
          <a:p>
            <a:r>
              <a:rPr lang="en-US" dirty="0"/>
              <a:t>Print the window handle of the parent window.</a:t>
            </a:r>
          </a:p>
          <a:p>
            <a:r>
              <a:rPr lang="en-US" dirty="0"/>
              <a:t>Find the element on the web page using an ID which is an element locator.</a:t>
            </a:r>
          </a:p>
          <a:p>
            <a:r>
              <a:rPr lang="en-US" dirty="0"/>
              <a:t>Open multiple child windows.</a:t>
            </a:r>
          </a:p>
          <a:p>
            <a:r>
              <a:rPr lang="en-US" dirty="0"/>
              <a:t>Iterate through child windows.</a:t>
            </a:r>
          </a:p>
          <a:p>
            <a:r>
              <a:rPr lang="en-US" dirty="0"/>
              <a:t>Get the handles of all the windows that are currently open using the command: </a:t>
            </a:r>
            <a:r>
              <a:rPr lang="en-US" i="1" dirty="0"/>
              <a:t>Set&lt;String&gt; </a:t>
            </a:r>
            <a:r>
              <a:rPr lang="en-US" i="1" dirty="0" err="1"/>
              <a:t>allWindowHandles</a:t>
            </a:r>
            <a:r>
              <a:rPr lang="en-US" i="1" dirty="0"/>
              <a:t> = </a:t>
            </a:r>
            <a:r>
              <a:rPr lang="en-US" i="1" dirty="0" err="1"/>
              <a:t>driver.getWindowHandles</a:t>
            </a:r>
            <a:r>
              <a:rPr lang="en-US" i="1" dirty="0"/>
              <a:t>();</a:t>
            </a:r>
            <a:r>
              <a:rPr lang="en-US" dirty="0"/>
              <a:t> which returns the set of handles.</a:t>
            </a:r>
          </a:p>
          <a:p>
            <a:r>
              <a:rPr lang="en-US" dirty="0"/>
              <a:t>Use the </a:t>
            </a:r>
            <a:r>
              <a:rPr lang="en-US" b="1" dirty="0" err="1"/>
              <a:t>SwitchTo</a:t>
            </a:r>
            <a:r>
              <a:rPr lang="en-US" dirty="0"/>
              <a:t> command to switch to the desired window and also pass the URL of the web page.</a:t>
            </a:r>
          </a:p>
          <a:p>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Exercise</a:t>
            </a:r>
            <a:endParaRPr lang="en-US" dirty="0"/>
          </a:p>
        </p:txBody>
      </p:sp>
      <p:sp>
        <p:nvSpPr>
          <p:cNvPr id="3" name="Content Placeholder 2"/>
          <p:cNvSpPr>
            <a:spLocks noGrp="1"/>
          </p:cNvSpPr>
          <p:nvPr>
            <p:ph idx="1"/>
          </p:nvPr>
        </p:nvSpPr>
        <p:spPr/>
        <p:txBody>
          <a:bodyPr>
            <a:normAutofit lnSpcReduction="10000"/>
          </a:bodyPr>
          <a:lstStyle/>
          <a:p>
            <a:r>
              <a:rPr lang="en-IN" dirty="0"/>
              <a:t>Navigate to </a:t>
            </a:r>
            <a:r>
              <a:rPr lang="en-IN" dirty="0">
                <a:hlinkClick r:id="rId2"/>
              </a:rPr>
              <a:t>https://www.sebi.gov.in/sebiweb/home/HomeAction.do?doListing=yes&amp;sid=3&amp;ssid=15&amp;smid=10</a:t>
            </a:r>
            <a:endParaRPr lang="en-IN" dirty="0"/>
          </a:p>
          <a:p>
            <a:r>
              <a:rPr lang="en-IN" dirty="0"/>
              <a:t>Capture the text of “</a:t>
            </a:r>
            <a:r>
              <a:rPr lang="en-IN" dirty="0" err="1"/>
              <a:t>Hemani</a:t>
            </a:r>
            <a:r>
              <a:rPr lang="en-IN" dirty="0"/>
              <a:t> Industries Limited” title</a:t>
            </a:r>
          </a:p>
          <a:p>
            <a:r>
              <a:rPr lang="en-IN" dirty="0"/>
              <a:t>Click the link “</a:t>
            </a:r>
            <a:r>
              <a:rPr lang="en-IN" dirty="0" err="1"/>
              <a:t>Hemani</a:t>
            </a:r>
            <a:r>
              <a:rPr lang="en-IN" dirty="0"/>
              <a:t> Industries Limited”</a:t>
            </a:r>
          </a:p>
          <a:p>
            <a:r>
              <a:rPr lang="en-IN" dirty="0"/>
              <a:t>Navigate to the next window</a:t>
            </a:r>
          </a:p>
          <a:p>
            <a:r>
              <a:rPr lang="en-IN" dirty="0"/>
              <a:t>Validate the title of the document is displayed as “</a:t>
            </a:r>
            <a:r>
              <a:rPr lang="en-US" dirty="0" err="1"/>
              <a:t>Hemani</a:t>
            </a:r>
            <a:r>
              <a:rPr lang="en-US" dirty="0"/>
              <a:t> Industries Limited” in the new window</a:t>
            </a:r>
          </a:p>
          <a:p>
            <a:r>
              <a:rPr lang="en-IN" dirty="0"/>
              <a:t>Close the tab</a:t>
            </a:r>
          </a:p>
          <a:p>
            <a:r>
              <a:rPr lang="en-IN" dirty="0"/>
              <a:t>Switch back to the parent tab</a:t>
            </a:r>
          </a:p>
          <a:p>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Upload a file – Auto IT</a:t>
            </a:r>
            <a:endParaRPr lang="en-US" dirty="0"/>
          </a:p>
        </p:txBody>
      </p:sp>
      <p:sp>
        <p:nvSpPr>
          <p:cNvPr id="3" name="Content Placeholder 2"/>
          <p:cNvSpPr>
            <a:spLocks noGrp="1"/>
          </p:cNvSpPr>
          <p:nvPr>
            <p:ph idx="1"/>
          </p:nvPr>
        </p:nvSpPr>
        <p:spPr/>
        <p:txBody>
          <a:bodyPr/>
          <a:lstStyle/>
          <a:p>
            <a:r>
              <a:rPr lang="en-IN" dirty="0"/>
              <a:t>Navigate to </a:t>
            </a:r>
            <a:r>
              <a:rPr lang="en-IN" dirty="0">
                <a:hlinkClick r:id="rId2"/>
              </a:rPr>
              <a:t>https://www.autoitscript.com/site/autoit/downloads/</a:t>
            </a:r>
            <a:endParaRPr lang="en-IN" dirty="0"/>
          </a:p>
          <a:p>
            <a:r>
              <a:rPr lang="en-IN" dirty="0"/>
              <a:t>Download Auto IT</a:t>
            </a:r>
          </a:p>
          <a:p>
            <a:r>
              <a:rPr lang="en-IN" dirty="0"/>
              <a:t>Download Auto IT Editor</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WebDriver</a:t>
            </a:r>
            <a:r>
              <a:rPr lang="en-US" dirty="0"/>
              <a:t> Manager</a:t>
            </a:r>
          </a:p>
        </p:txBody>
      </p:sp>
      <p:sp>
        <p:nvSpPr>
          <p:cNvPr id="3" name="Content Placeholder 2"/>
          <p:cNvSpPr>
            <a:spLocks noGrp="1"/>
          </p:cNvSpPr>
          <p:nvPr>
            <p:ph idx="1"/>
          </p:nvPr>
        </p:nvSpPr>
        <p:spPr/>
        <p:txBody>
          <a:bodyPr/>
          <a:lstStyle/>
          <a:p>
            <a:r>
              <a:rPr lang="en-US" dirty="0" err="1">
                <a:hlinkClick r:id="rId2"/>
              </a:rPr>
              <a:t>WebDriverManager</a:t>
            </a:r>
            <a:r>
              <a:rPr lang="en-US" dirty="0"/>
              <a:t> is an open-source Java library that carries out the management (i.e., download, setup, and maintenance) of the drivers required by </a:t>
            </a:r>
            <a:r>
              <a:rPr lang="en-US" dirty="0">
                <a:hlinkClick r:id="rId3"/>
              </a:rPr>
              <a:t>Selenium </a:t>
            </a:r>
            <a:r>
              <a:rPr lang="en-US" dirty="0" err="1">
                <a:hlinkClick r:id="rId3"/>
              </a:rPr>
              <a:t>WebDriver</a:t>
            </a:r>
            <a:r>
              <a:rPr lang="en-US" dirty="0"/>
              <a:t> (e.g., </a:t>
            </a:r>
            <a:r>
              <a:rPr lang="en-US" dirty="0" err="1"/>
              <a:t>chromedriver</a:t>
            </a:r>
            <a:r>
              <a:rPr lang="en-US" dirty="0"/>
              <a:t>, </a:t>
            </a:r>
            <a:r>
              <a:rPr lang="en-US" dirty="0" err="1"/>
              <a:t>geckodriver</a:t>
            </a:r>
            <a:r>
              <a:rPr lang="en-US" dirty="0"/>
              <a:t>, </a:t>
            </a:r>
            <a:r>
              <a:rPr lang="en-US" dirty="0" err="1"/>
              <a:t>msedgedriver</a:t>
            </a:r>
            <a:r>
              <a:rPr lang="en-US" dirty="0"/>
              <a:t>, etc.) in a fully automated manner.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POI</a:t>
            </a:r>
          </a:p>
        </p:txBody>
      </p:sp>
      <p:sp>
        <p:nvSpPr>
          <p:cNvPr id="3" name="Content Placeholder 2"/>
          <p:cNvSpPr>
            <a:spLocks noGrp="1"/>
          </p:cNvSpPr>
          <p:nvPr>
            <p:ph idx="1"/>
          </p:nvPr>
        </p:nvSpPr>
        <p:spPr/>
        <p:txBody>
          <a:bodyPr/>
          <a:lstStyle/>
          <a:p>
            <a:r>
              <a:rPr lang="en-US" dirty="0"/>
              <a:t>Apache POI is a popular API that allows programmers to create, modify, and display MS Office files using Java programs. It is an open source library developed and distributed by Apache Software Foundation to design or modify Microsoft Office files using Java program. It contains classes and methods to decode the user input data or a file into MS Office documents.</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read/Write Excel</a:t>
            </a:r>
          </a:p>
        </p:txBody>
      </p:sp>
      <p:sp>
        <p:nvSpPr>
          <p:cNvPr id="3" name="Content Placeholder 2"/>
          <p:cNvSpPr>
            <a:spLocks noGrp="1"/>
          </p:cNvSpPr>
          <p:nvPr>
            <p:ph idx="1"/>
          </p:nvPr>
        </p:nvSpPr>
        <p:spPr/>
        <p:txBody>
          <a:bodyPr/>
          <a:lstStyle/>
          <a:p>
            <a:r>
              <a:rPr lang="en-US" dirty="0"/>
              <a:t>To read/write an excel file first, one needs to understand the terms in excel file.</a:t>
            </a:r>
          </a:p>
          <a:p>
            <a:r>
              <a:rPr lang="en-US" dirty="0"/>
              <a:t>Every excel file is known as Excel workbook. Each workbook divided into sheets. Each sheet consists of cells. Every cell can contain text/number/date/various data or can be empty. A Range is area from beginning of excel to end of data.</a:t>
            </a:r>
          </a:p>
          <a:p>
            <a:r>
              <a:rPr lang="en-US" dirty="0"/>
              <a:t>So the structure is something like – Workbook-&gt;Sheets-&gt;Cells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428604"/>
            <a:ext cx="8229600" cy="1143000"/>
          </a:xfrm>
        </p:spPr>
        <p:txBody>
          <a:bodyPr/>
          <a:lstStyle/>
          <a:p>
            <a:r>
              <a:rPr lang="en-IN" dirty="0"/>
              <a:t>Java Variable</a:t>
            </a:r>
            <a:endParaRPr lang="en-US" dirty="0"/>
          </a:p>
        </p:txBody>
      </p:sp>
      <p:sp>
        <p:nvSpPr>
          <p:cNvPr id="3" name="Content Placeholder 2"/>
          <p:cNvSpPr>
            <a:spLocks noGrp="1"/>
          </p:cNvSpPr>
          <p:nvPr>
            <p:ph idx="1"/>
          </p:nvPr>
        </p:nvSpPr>
        <p:spPr/>
        <p:txBody>
          <a:bodyPr/>
          <a:lstStyle/>
          <a:p>
            <a:r>
              <a:rPr lang="en-US" dirty="0"/>
              <a:t>A variable is a container which holds the value while the </a:t>
            </a:r>
            <a:r>
              <a:rPr lang="en-US" dirty="0">
                <a:hlinkClick r:id="rId2"/>
              </a:rPr>
              <a:t>Java program</a:t>
            </a:r>
            <a:r>
              <a:rPr lang="en-US" dirty="0"/>
              <a:t> is executed. A variable is assigned with a data type.</a:t>
            </a:r>
          </a:p>
          <a:p>
            <a:r>
              <a:rPr lang="en-US" dirty="0"/>
              <a:t>Variable is a name of memory location. There are three types of variables in java: local, instance and static.</a:t>
            </a:r>
          </a:p>
          <a:p>
            <a:endParaRPr lang="en-US" dirty="0"/>
          </a:p>
        </p:txBody>
      </p:sp>
      <p:pic>
        <p:nvPicPr>
          <p:cNvPr id="4" name="Picture 3" descr="variable.png"/>
          <p:cNvPicPr>
            <a:picLocks noChangeAspect="1"/>
          </p:cNvPicPr>
          <p:nvPr/>
        </p:nvPicPr>
        <p:blipFill>
          <a:blip r:embed="rId3"/>
          <a:stretch>
            <a:fillRect/>
          </a:stretch>
        </p:blipFill>
        <p:spPr>
          <a:xfrm>
            <a:off x="2500298" y="4071942"/>
            <a:ext cx="4357718" cy="2642916"/>
          </a:xfrm>
          <a:prstGeom prst="rect">
            <a:avLst/>
          </a:prstGeom>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Exercise – Read Excel</a:t>
            </a:r>
          </a:p>
        </p:txBody>
      </p:sp>
      <p:sp>
        <p:nvSpPr>
          <p:cNvPr id="3" name="Content Placeholder 2"/>
          <p:cNvSpPr>
            <a:spLocks noGrp="1"/>
          </p:cNvSpPr>
          <p:nvPr>
            <p:ph idx="1"/>
          </p:nvPr>
        </p:nvSpPr>
        <p:spPr/>
        <p:txBody>
          <a:bodyPr/>
          <a:lstStyle/>
          <a:p>
            <a:r>
              <a:rPr lang="en-US" dirty="0"/>
              <a:t>Navigate to </a:t>
            </a:r>
            <a:r>
              <a:rPr lang="en-US" dirty="0">
                <a:hlinkClick r:id="rId2"/>
              </a:rPr>
              <a:t>https://www.browserstack.com/users/sign_in</a:t>
            </a:r>
            <a:endParaRPr lang="en-US" dirty="0"/>
          </a:p>
          <a:p>
            <a:r>
              <a:rPr lang="en-US" dirty="0"/>
              <a:t>Enter the Business email and password</a:t>
            </a:r>
          </a:p>
          <a:p>
            <a:r>
              <a:rPr lang="en-US" dirty="0"/>
              <a:t>Click </a:t>
            </a:r>
            <a:r>
              <a:rPr lang="en-US" dirty="0" err="1"/>
              <a:t>signme</a:t>
            </a:r>
            <a:r>
              <a:rPr lang="en-US" dirty="0"/>
              <a:t> in</a:t>
            </a:r>
          </a:p>
          <a:p>
            <a:r>
              <a:rPr lang="en-US" dirty="0"/>
              <a:t>Enter wrong credentials</a:t>
            </a:r>
          </a:p>
          <a:p>
            <a:r>
              <a:rPr lang="en-US" dirty="0"/>
              <a:t>Save the test data in excel sheet and enter in the above method</a:t>
            </a:r>
          </a:p>
          <a:p>
            <a:r>
              <a:rPr lang="en-US" dirty="0"/>
              <a:t>Validate the entered credentials are wrong or not</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Exercise – Write Excel</a:t>
            </a:r>
          </a:p>
        </p:txBody>
      </p:sp>
      <p:sp>
        <p:nvSpPr>
          <p:cNvPr id="3" name="Content Placeholder 2"/>
          <p:cNvSpPr>
            <a:spLocks noGrp="1"/>
          </p:cNvSpPr>
          <p:nvPr>
            <p:ph idx="1"/>
          </p:nvPr>
        </p:nvSpPr>
        <p:spPr/>
        <p:txBody>
          <a:bodyPr/>
          <a:lstStyle/>
          <a:p>
            <a:r>
              <a:rPr lang="en-US" dirty="0"/>
              <a:t>In the above class create one more method to store the results in the same excel sheet</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Testng</a:t>
            </a:r>
            <a:r>
              <a:rPr lang="en-US" dirty="0"/>
              <a:t> Framework</a:t>
            </a:r>
          </a:p>
        </p:txBody>
      </p:sp>
      <p:sp>
        <p:nvSpPr>
          <p:cNvPr id="3" name="Content Placeholder 2"/>
          <p:cNvSpPr>
            <a:spLocks noGrp="1"/>
          </p:cNvSpPr>
          <p:nvPr>
            <p:ph idx="1"/>
          </p:nvPr>
        </p:nvSpPr>
        <p:spPr/>
        <p:txBody>
          <a:bodyPr/>
          <a:lstStyle/>
          <a:p>
            <a:r>
              <a:rPr lang="en-US" b="1" dirty="0" err="1"/>
              <a:t>TestNG</a:t>
            </a:r>
            <a:r>
              <a:rPr lang="en-US" b="1" dirty="0"/>
              <a:t> </a:t>
            </a:r>
            <a:r>
              <a:rPr lang="en-US" dirty="0"/>
              <a:t>is an automation testing framework </a:t>
            </a:r>
          </a:p>
          <a:p>
            <a:r>
              <a:rPr lang="en-US" dirty="0"/>
              <a:t>Using </a:t>
            </a:r>
            <a:r>
              <a:rPr lang="en-US" dirty="0" err="1"/>
              <a:t>TestNG</a:t>
            </a:r>
            <a:r>
              <a:rPr lang="en-US" dirty="0"/>
              <a:t>, you can generate a proper report, and you can easily come to know how many test cases are passed, failed, and skipped. </a:t>
            </a:r>
          </a:p>
          <a:p>
            <a:endParaRPr lang="en-US" dirty="0"/>
          </a:p>
          <a:p>
            <a:r>
              <a:rPr lang="en-US" b="1" dirty="0"/>
              <a:t>Why Use </a:t>
            </a:r>
            <a:r>
              <a:rPr lang="en-US" b="1" dirty="0" err="1"/>
              <a:t>TestNG</a:t>
            </a:r>
            <a:r>
              <a:rPr lang="en-US" b="1" dirty="0"/>
              <a:t> with Selenium?</a:t>
            </a:r>
          </a:p>
          <a:p>
            <a:r>
              <a:rPr lang="en-US" dirty="0"/>
              <a:t>Default Selenium tests do not generate a proper format for the test results. Using </a:t>
            </a:r>
            <a:r>
              <a:rPr lang="en-US" dirty="0" err="1"/>
              <a:t>TestNG</a:t>
            </a:r>
            <a:r>
              <a:rPr lang="en-US" dirty="0"/>
              <a:t> in Selenium, we can generate test results.</a:t>
            </a:r>
          </a:p>
          <a:p>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features of Selenium </a:t>
            </a:r>
            <a:r>
              <a:rPr lang="en-US" dirty="0" err="1"/>
              <a:t>TestNG</a:t>
            </a:r>
            <a:endParaRPr lang="en-US" dirty="0"/>
          </a:p>
        </p:txBody>
      </p:sp>
      <p:sp>
        <p:nvSpPr>
          <p:cNvPr id="3" name="Content Placeholder 2"/>
          <p:cNvSpPr>
            <a:spLocks noGrp="1"/>
          </p:cNvSpPr>
          <p:nvPr>
            <p:ph idx="1"/>
          </p:nvPr>
        </p:nvSpPr>
        <p:spPr/>
        <p:txBody>
          <a:bodyPr>
            <a:normAutofit fontScale="62500" lnSpcReduction="20000"/>
          </a:bodyPr>
          <a:lstStyle/>
          <a:p>
            <a:r>
              <a:rPr lang="en-US" dirty="0"/>
              <a:t>Generate the report in a proper format including a number of test cases runs, the number of test cases passed, the number of test cases failed, and the number of test cases skipped.</a:t>
            </a:r>
          </a:p>
          <a:p>
            <a:r>
              <a:rPr lang="en-US" dirty="0"/>
              <a:t>Multiple test cases can be grouped more easily by converting them into testng.xml file. In which you can make priorities which test case should be executed first.</a:t>
            </a:r>
          </a:p>
          <a:p>
            <a:r>
              <a:rPr lang="en-US" dirty="0"/>
              <a:t>The same test case can be executed multiple times without loops just by using keyword called ‘invocation count.’</a:t>
            </a:r>
          </a:p>
          <a:p>
            <a:r>
              <a:rPr lang="en-US" dirty="0"/>
              <a:t>Using </a:t>
            </a:r>
            <a:r>
              <a:rPr lang="en-US" dirty="0" err="1"/>
              <a:t>testng</a:t>
            </a:r>
            <a:r>
              <a:rPr lang="en-US" dirty="0"/>
              <a:t>, you can execute multiple test cases on multiple browsers, i.e., cross </a:t>
            </a:r>
            <a:r>
              <a:rPr lang="en-US" dirty="0">
                <a:hlinkClick r:id="rId2"/>
              </a:rPr>
              <a:t>browser testing</a:t>
            </a:r>
            <a:r>
              <a:rPr lang="en-US" dirty="0"/>
              <a:t>.</a:t>
            </a:r>
          </a:p>
          <a:p>
            <a:r>
              <a:rPr lang="en-US" dirty="0"/>
              <a:t>The </a:t>
            </a:r>
            <a:r>
              <a:rPr lang="en-US" dirty="0" err="1"/>
              <a:t>TestNG</a:t>
            </a:r>
            <a:r>
              <a:rPr lang="en-US" dirty="0"/>
              <a:t> framework can be easily integrated with tools like </a:t>
            </a:r>
            <a:r>
              <a:rPr lang="en-US" dirty="0" err="1"/>
              <a:t>TestNG</a:t>
            </a:r>
            <a:r>
              <a:rPr lang="en-US" dirty="0"/>
              <a:t> Maven, Jenkins, etc.</a:t>
            </a:r>
          </a:p>
          <a:p>
            <a:r>
              <a:rPr lang="en-US" dirty="0"/>
              <a:t>Annotations used in the testing are very easy to understand ex: @</a:t>
            </a:r>
            <a:r>
              <a:rPr lang="en-US" dirty="0" err="1"/>
              <a:t>BeforeMethod</a:t>
            </a:r>
            <a:r>
              <a:rPr lang="en-US" dirty="0"/>
              <a:t>, @</a:t>
            </a:r>
            <a:r>
              <a:rPr lang="en-US" dirty="0" err="1"/>
              <a:t>AfterMethod</a:t>
            </a:r>
            <a:r>
              <a:rPr lang="en-US" dirty="0"/>
              <a:t>, @</a:t>
            </a:r>
            <a:r>
              <a:rPr lang="en-US" dirty="0" err="1"/>
              <a:t>BeforeTest</a:t>
            </a:r>
            <a:r>
              <a:rPr lang="en-US" dirty="0"/>
              <a:t>, @</a:t>
            </a:r>
            <a:r>
              <a:rPr lang="en-US" dirty="0" err="1"/>
              <a:t>AfterTest</a:t>
            </a:r>
            <a:endParaRPr lang="en-US" dirty="0"/>
          </a:p>
          <a:p>
            <a:r>
              <a:rPr lang="en-US" dirty="0" err="1"/>
              <a:t>WebDriver</a:t>
            </a:r>
            <a:r>
              <a:rPr lang="en-US" dirty="0"/>
              <a:t> has no native mechanism for generating reports. </a:t>
            </a:r>
            <a:r>
              <a:rPr lang="en-US" dirty="0" err="1"/>
              <a:t>TestNG</a:t>
            </a:r>
            <a:r>
              <a:rPr lang="en-US" dirty="0"/>
              <a:t> can generate the report in a readable format like the one shown below.</a:t>
            </a:r>
          </a:p>
          <a:p>
            <a:r>
              <a:rPr lang="en-US" dirty="0" err="1"/>
              <a:t>TestNG</a:t>
            </a:r>
            <a:r>
              <a:rPr lang="en-US" dirty="0"/>
              <a:t> simplifies the way the tests are coded. There is no more need for a static main method in our tests. The sequence of actions is regulated by easy-to-understand annotations that do not require methods to be static.</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Annotation in </a:t>
            </a:r>
            <a:r>
              <a:rPr lang="en-US" b="1" dirty="0" err="1"/>
              <a:t>TestNG</a:t>
            </a:r>
            <a:r>
              <a:rPr lang="en-US" b="1" dirty="0"/>
              <a:t>?</a:t>
            </a:r>
            <a:br>
              <a:rPr lang="en-US" b="1" dirty="0"/>
            </a:br>
            <a:endParaRPr lang="en-US" dirty="0"/>
          </a:p>
        </p:txBody>
      </p:sp>
      <p:sp>
        <p:nvSpPr>
          <p:cNvPr id="3" name="Content Placeholder 2"/>
          <p:cNvSpPr>
            <a:spLocks noGrp="1"/>
          </p:cNvSpPr>
          <p:nvPr>
            <p:ph idx="1"/>
          </p:nvPr>
        </p:nvSpPr>
        <p:spPr>
          <a:xfrm>
            <a:off x="500034" y="1357298"/>
            <a:ext cx="8229600" cy="4389120"/>
          </a:xfrm>
        </p:spPr>
        <p:txBody>
          <a:bodyPr>
            <a:normAutofit/>
          </a:bodyPr>
          <a:lstStyle/>
          <a:p>
            <a:r>
              <a:rPr lang="en-US" sz="1400" dirty="0">
                <a:latin typeface="+mj-lt"/>
              </a:rPr>
              <a:t>Annotations in </a:t>
            </a:r>
            <a:r>
              <a:rPr lang="en-US" sz="1400" dirty="0" err="1">
                <a:latin typeface="+mj-lt"/>
              </a:rPr>
              <a:t>TestNG</a:t>
            </a:r>
            <a:r>
              <a:rPr lang="en-US" sz="1400" dirty="0">
                <a:latin typeface="+mj-lt"/>
              </a:rPr>
              <a:t> are lines of code that can control how the method below them will be executed. They are always preceded by the @ symbol. </a:t>
            </a:r>
          </a:p>
          <a:p>
            <a:endParaRPr lang="en-US" sz="1400" dirty="0">
              <a:latin typeface="+mj-lt"/>
            </a:endParaRPr>
          </a:p>
        </p:txBody>
      </p:sp>
      <p:graphicFrame>
        <p:nvGraphicFramePr>
          <p:cNvPr id="4" name="Table 3"/>
          <p:cNvGraphicFramePr>
            <a:graphicFrameLocks noGrp="1"/>
          </p:cNvGraphicFramePr>
          <p:nvPr/>
        </p:nvGraphicFramePr>
        <p:xfrm>
          <a:off x="857224" y="2071678"/>
          <a:ext cx="7786742" cy="4516120"/>
        </p:xfrm>
        <a:graphic>
          <a:graphicData uri="http://schemas.openxmlformats.org/drawingml/2006/table">
            <a:tbl>
              <a:tblPr firstRow="1" bandRow="1">
                <a:tableStyleId>{5C22544A-7EE6-4342-B048-85BDC9FD1C3A}</a:tableStyleId>
              </a:tblPr>
              <a:tblGrid>
                <a:gridCol w="3236035">
                  <a:extLst>
                    <a:ext uri="{9D8B030D-6E8A-4147-A177-3AD203B41FA5}">
                      <a16:colId xmlns:a16="http://schemas.microsoft.com/office/drawing/2014/main" val="20000"/>
                    </a:ext>
                  </a:extLst>
                </a:gridCol>
                <a:gridCol w="4550707">
                  <a:extLst>
                    <a:ext uri="{9D8B030D-6E8A-4147-A177-3AD203B41FA5}">
                      <a16:colId xmlns:a16="http://schemas.microsoft.com/office/drawing/2014/main" val="20001"/>
                    </a:ext>
                  </a:extLst>
                </a:gridCol>
              </a:tblGrid>
              <a:tr h="370840">
                <a:tc>
                  <a:txBody>
                    <a:bodyPr/>
                    <a:lstStyle/>
                    <a:p>
                      <a:r>
                        <a:rPr lang="en-US" sz="1400" dirty="0">
                          <a:latin typeface="+mj-lt"/>
                        </a:rPr>
                        <a:t>Annotation</a:t>
                      </a:r>
                    </a:p>
                  </a:txBody>
                  <a:tcPr/>
                </a:tc>
                <a:tc>
                  <a:txBody>
                    <a:bodyPr/>
                    <a:lstStyle/>
                    <a:p>
                      <a:r>
                        <a:rPr lang="en-US" sz="1400" dirty="0">
                          <a:latin typeface="+mj-lt"/>
                        </a:rPr>
                        <a:t>Description</a:t>
                      </a:r>
                    </a:p>
                  </a:txBody>
                  <a:tcPr/>
                </a:tc>
                <a:extLst>
                  <a:ext uri="{0D108BD9-81ED-4DB2-BD59-A6C34878D82A}">
                    <a16:rowId xmlns:a16="http://schemas.microsoft.com/office/drawing/2014/main" val="10000"/>
                  </a:ext>
                </a:extLst>
              </a:tr>
              <a:tr h="370840">
                <a:tc>
                  <a:txBody>
                    <a:bodyPr/>
                    <a:lstStyle/>
                    <a:p>
                      <a:r>
                        <a:rPr lang="en-US" sz="1400" b="1" dirty="0">
                          <a:latin typeface="+mj-lt"/>
                        </a:rPr>
                        <a:t>@</a:t>
                      </a:r>
                      <a:r>
                        <a:rPr lang="en-US" sz="1400" b="1" dirty="0" err="1">
                          <a:latin typeface="+mj-lt"/>
                        </a:rPr>
                        <a:t>BeforeMethod</a:t>
                      </a:r>
                      <a:endParaRPr lang="en-US" sz="1400" dirty="0">
                        <a:latin typeface="+mj-lt"/>
                      </a:endParaRPr>
                    </a:p>
                  </a:txBody>
                  <a:tcPr anchor="ctr"/>
                </a:tc>
                <a:tc>
                  <a:txBody>
                    <a:bodyPr/>
                    <a:lstStyle/>
                    <a:p>
                      <a:r>
                        <a:rPr lang="en-US" sz="1400" dirty="0">
                          <a:latin typeface="+mj-lt"/>
                        </a:rPr>
                        <a:t>methods under this annotation will be executed </a:t>
                      </a:r>
                      <a:r>
                        <a:rPr lang="en-US" sz="1400" b="1" dirty="0">
                          <a:latin typeface="+mj-lt"/>
                        </a:rPr>
                        <a:t>prior to each method in each test case</a:t>
                      </a:r>
                      <a:r>
                        <a:rPr lang="en-US" sz="1400" dirty="0">
                          <a:latin typeface="+mj-lt"/>
                        </a:rPr>
                        <a:t>.</a:t>
                      </a:r>
                    </a:p>
                  </a:txBody>
                  <a:tcPr anchor="ctr"/>
                </a:tc>
                <a:extLst>
                  <a:ext uri="{0D108BD9-81ED-4DB2-BD59-A6C34878D82A}">
                    <a16:rowId xmlns:a16="http://schemas.microsoft.com/office/drawing/2014/main" val="10001"/>
                  </a:ext>
                </a:extLst>
              </a:tr>
              <a:tr h="370840">
                <a:tc>
                  <a:txBody>
                    <a:bodyPr/>
                    <a:lstStyle/>
                    <a:p>
                      <a:r>
                        <a:rPr lang="en-US" sz="1400" b="1" dirty="0">
                          <a:latin typeface="+mj-lt"/>
                        </a:rPr>
                        <a:t>@</a:t>
                      </a:r>
                      <a:r>
                        <a:rPr lang="en-US" sz="1400" b="1" dirty="0" err="1">
                          <a:latin typeface="+mj-lt"/>
                        </a:rPr>
                        <a:t>AfterMethod</a:t>
                      </a:r>
                      <a:endParaRPr lang="en-US" sz="1400" dirty="0">
                        <a:latin typeface="+mj-lt"/>
                      </a:endParaRPr>
                    </a:p>
                  </a:txBody>
                  <a:tcPr anchor="ctr"/>
                </a:tc>
                <a:tc>
                  <a:txBody>
                    <a:bodyPr/>
                    <a:lstStyle/>
                    <a:p>
                      <a:r>
                        <a:rPr lang="en-US" sz="1400" dirty="0">
                          <a:latin typeface="+mj-lt"/>
                        </a:rPr>
                        <a:t>methods under this annotation will be executed </a:t>
                      </a:r>
                      <a:r>
                        <a:rPr lang="en-US" sz="1400" b="1" dirty="0">
                          <a:latin typeface="+mj-lt"/>
                        </a:rPr>
                        <a:t>after each method in each test case.</a:t>
                      </a:r>
                      <a:endParaRPr lang="en-US" sz="1400" dirty="0">
                        <a:latin typeface="+mj-lt"/>
                      </a:endParaRPr>
                    </a:p>
                  </a:txBody>
                  <a:tcPr anchor="ctr"/>
                </a:tc>
                <a:extLst>
                  <a:ext uri="{0D108BD9-81ED-4DB2-BD59-A6C34878D82A}">
                    <a16:rowId xmlns:a16="http://schemas.microsoft.com/office/drawing/2014/main" val="10002"/>
                  </a:ext>
                </a:extLst>
              </a:tr>
              <a:tr h="370840">
                <a:tc>
                  <a:txBody>
                    <a:bodyPr/>
                    <a:lstStyle/>
                    <a:p>
                      <a:r>
                        <a:rPr kumimoji="0" lang="en-US" sz="1400" b="1" i="0" kern="1200" dirty="0">
                          <a:solidFill>
                            <a:schemeClr val="dk1"/>
                          </a:solidFill>
                          <a:latin typeface="+mj-lt"/>
                          <a:ea typeface="+mn-ea"/>
                          <a:cs typeface="+mn-cs"/>
                        </a:rPr>
                        <a:t>@</a:t>
                      </a:r>
                      <a:r>
                        <a:rPr kumimoji="0" lang="en-US" sz="1400" b="1" i="0" kern="1200" dirty="0" err="1">
                          <a:solidFill>
                            <a:schemeClr val="dk1"/>
                          </a:solidFill>
                          <a:latin typeface="+mj-lt"/>
                          <a:ea typeface="+mn-ea"/>
                          <a:cs typeface="+mn-cs"/>
                        </a:rPr>
                        <a:t>BeforeClass</a:t>
                      </a:r>
                      <a:endParaRPr lang="en-US" sz="1400" dirty="0">
                        <a:latin typeface="+mj-lt"/>
                      </a:endParaRPr>
                    </a:p>
                  </a:txBody>
                  <a:tcPr/>
                </a:tc>
                <a:tc>
                  <a:txBody>
                    <a:bodyPr/>
                    <a:lstStyle/>
                    <a:p>
                      <a:r>
                        <a:rPr kumimoji="0" lang="en-US" sz="1400" b="0" i="0" kern="1200" dirty="0">
                          <a:solidFill>
                            <a:schemeClr val="dk1"/>
                          </a:solidFill>
                          <a:latin typeface="+mj-lt"/>
                          <a:ea typeface="+mn-ea"/>
                          <a:cs typeface="+mn-cs"/>
                        </a:rPr>
                        <a:t>The annotated method will be run before the first test method in the current class is invoked.</a:t>
                      </a:r>
                      <a:endParaRPr lang="en-US" sz="1400" dirty="0">
                        <a:latin typeface="+mj-lt"/>
                      </a:endParaRPr>
                    </a:p>
                  </a:txBody>
                  <a:tcPr/>
                </a:tc>
                <a:extLst>
                  <a:ext uri="{0D108BD9-81ED-4DB2-BD59-A6C34878D82A}">
                    <a16:rowId xmlns:a16="http://schemas.microsoft.com/office/drawing/2014/main" val="10003"/>
                  </a:ext>
                </a:extLst>
              </a:tr>
              <a:tr h="370840">
                <a:tc>
                  <a:txBody>
                    <a:bodyPr/>
                    <a:lstStyle/>
                    <a:p>
                      <a:r>
                        <a:rPr kumimoji="0" lang="en-US" sz="1400" b="1" i="0" kern="1200" dirty="0">
                          <a:solidFill>
                            <a:schemeClr val="dk1"/>
                          </a:solidFill>
                          <a:latin typeface="+mj-lt"/>
                          <a:ea typeface="+mn-ea"/>
                          <a:cs typeface="+mn-cs"/>
                        </a:rPr>
                        <a:t>@</a:t>
                      </a:r>
                      <a:r>
                        <a:rPr kumimoji="0" lang="en-US" sz="1400" b="1" i="0" kern="1200" dirty="0" err="1">
                          <a:solidFill>
                            <a:schemeClr val="dk1"/>
                          </a:solidFill>
                          <a:latin typeface="+mj-lt"/>
                          <a:ea typeface="+mn-ea"/>
                          <a:cs typeface="+mn-cs"/>
                        </a:rPr>
                        <a:t>AfterClass</a:t>
                      </a:r>
                      <a:endParaRPr lang="en-US" sz="1400" dirty="0">
                        <a:latin typeface="+mj-lt"/>
                      </a:endParaRPr>
                    </a:p>
                  </a:txBody>
                  <a:tcPr/>
                </a:tc>
                <a:tc>
                  <a:txBody>
                    <a:bodyPr/>
                    <a:lstStyle/>
                    <a:p>
                      <a:r>
                        <a:rPr kumimoji="0" lang="en-US" sz="1400" b="0" i="0" kern="1200" dirty="0">
                          <a:solidFill>
                            <a:schemeClr val="dk1"/>
                          </a:solidFill>
                          <a:latin typeface="+mj-lt"/>
                          <a:ea typeface="+mn-ea"/>
                          <a:cs typeface="+mn-cs"/>
                        </a:rPr>
                        <a:t>The annotated method will be run after all the test methods in the current class have been run</a:t>
                      </a:r>
                      <a:endParaRPr lang="en-US" sz="1400" dirty="0">
                        <a:latin typeface="+mj-lt"/>
                      </a:endParaRPr>
                    </a:p>
                  </a:txBody>
                  <a:tcPr/>
                </a:tc>
                <a:extLst>
                  <a:ext uri="{0D108BD9-81ED-4DB2-BD59-A6C34878D82A}">
                    <a16:rowId xmlns:a16="http://schemas.microsoft.com/office/drawing/2014/main" val="10004"/>
                  </a:ext>
                </a:extLst>
              </a:tr>
              <a:tr h="370840">
                <a:tc>
                  <a:txBody>
                    <a:bodyPr/>
                    <a:lstStyle/>
                    <a:p>
                      <a:r>
                        <a:rPr kumimoji="0" lang="en-US" sz="1400" b="1" i="0" kern="1200" dirty="0">
                          <a:solidFill>
                            <a:schemeClr val="dk1"/>
                          </a:solidFill>
                          <a:latin typeface="+mj-lt"/>
                          <a:ea typeface="+mn-ea"/>
                          <a:cs typeface="+mn-cs"/>
                        </a:rPr>
                        <a:t>@</a:t>
                      </a:r>
                      <a:r>
                        <a:rPr kumimoji="0" lang="en-US" sz="1400" b="1" i="0" kern="1200" dirty="0" err="1">
                          <a:solidFill>
                            <a:schemeClr val="dk1"/>
                          </a:solidFill>
                          <a:latin typeface="+mj-lt"/>
                          <a:ea typeface="+mn-ea"/>
                          <a:cs typeface="+mn-cs"/>
                        </a:rPr>
                        <a:t>BeforeSuite</a:t>
                      </a:r>
                      <a:endParaRPr lang="en-US" sz="1400" dirty="0">
                        <a:latin typeface="+mj-lt"/>
                      </a:endParaRPr>
                    </a:p>
                  </a:txBody>
                  <a:tcPr/>
                </a:tc>
                <a:tc>
                  <a:txBody>
                    <a:bodyPr/>
                    <a:lstStyle/>
                    <a:p>
                      <a:r>
                        <a:rPr kumimoji="0" lang="en-US" sz="1400" b="0" i="0" kern="1200" dirty="0">
                          <a:solidFill>
                            <a:schemeClr val="dk1"/>
                          </a:solidFill>
                          <a:latin typeface="+mn-lt"/>
                          <a:ea typeface="+mn-ea"/>
                          <a:cs typeface="+mn-cs"/>
                        </a:rPr>
                        <a:t>The annotated method will be run before all tests in this suite have run.</a:t>
                      </a:r>
                      <a:endParaRPr lang="en-US" sz="1400" dirty="0">
                        <a:latin typeface="+mj-lt"/>
                      </a:endParaRPr>
                    </a:p>
                  </a:txBody>
                  <a:tcPr/>
                </a:tc>
                <a:extLst>
                  <a:ext uri="{0D108BD9-81ED-4DB2-BD59-A6C34878D82A}">
                    <a16:rowId xmlns:a16="http://schemas.microsoft.com/office/drawing/2014/main" val="10005"/>
                  </a:ext>
                </a:extLst>
              </a:tr>
              <a:tr h="370840">
                <a:tc>
                  <a:txBody>
                    <a:bodyPr/>
                    <a:lstStyle/>
                    <a:p>
                      <a:r>
                        <a:rPr kumimoji="0" lang="en-US" sz="1400" b="1" i="0" kern="1200" dirty="0">
                          <a:solidFill>
                            <a:schemeClr val="dk1"/>
                          </a:solidFill>
                          <a:latin typeface="+mj-lt"/>
                          <a:ea typeface="+mn-ea"/>
                          <a:cs typeface="+mn-cs"/>
                        </a:rPr>
                        <a:t>@</a:t>
                      </a:r>
                      <a:r>
                        <a:rPr kumimoji="0" lang="en-US" sz="1400" b="1" i="0" kern="1200" dirty="0" err="1">
                          <a:solidFill>
                            <a:schemeClr val="dk1"/>
                          </a:solidFill>
                          <a:latin typeface="+mj-lt"/>
                          <a:ea typeface="+mn-ea"/>
                          <a:cs typeface="+mn-cs"/>
                        </a:rPr>
                        <a:t>AfterSuite</a:t>
                      </a:r>
                      <a:endParaRPr lang="en-US" sz="1400" dirty="0">
                        <a:latin typeface="+mj-lt"/>
                      </a:endParaRPr>
                    </a:p>
                  </a:txBody>
                  <a:tcPr/>
                </a:tc>
                <a:tc>
                  <a:txBody>
                    <a:bodyPr/>
                    <a:lstStyle/>
                    <a:p>
                      <a:r>
                        <a:rPr kumimoji="0" lang="en-US" sz="1400" b="0" i="0" kern="1200" dirty="0">
                          <a:solidFill>
                            <a:schemeClr val="dk1"/>
                          </a:solidFill>
                          <a:latin typeface="+mn-lt"/>
                          <a:ea typeface="+mn-ea"/>
                          <a:cs typeface="+mn-cs"/>
                        </a:rPr>
                        <a:t>The annotated method will be run after all tests in this suite have run.</a:t>
                      </a:r>
                      <a:endParaRPr lang="en-US" sz="1400" dirty="0">
                        <a:latin typeface="+mj-lt"/>
                      </a:endParaRPr>
                    </a:p>
                  </a:txBody>
                  <a:tcPr/>
                </a:tc>
                <a:extLst>
                  <a:ext uri="{0D108BD9-81ED-4DB2-BD59-A6C34878D82A}">
                    <a16:rowId xmlns:a16="http://schemas.microsoft.com/office/drawing/2014/main" val="10006"/>
                  </a:ext>
                </a:extLst>
              </a:tr>
              <a:tr h="370840">
                <a:tc>
                  <a:txBody>
                    <a:bodyPr/>
                    <a:lstStyle/>
                    <a:p>
                      <a:r>
                        <a:rPr kumimoji="0" lang="en-US" sz="1400" b="1" i="0" kern="1200" dirty="0">
                          <a:solidFill>
                            <a:schemeClr val="dk1"/>
                          </a:solidFill>
                          <a:latin typeface="+mj-lt"/>
                          <a:ea typeface="+mn-ea"/>
                          <a:cs typeface="+mn-cs"/>
                        </a:rPr>
                        <a:t>@</a:t>
                      </a:r>
                      <a:r>
                        <a:rPr kumimoji="0" lang="en-US" sz="1400" b="1" i="0" kern="1200" dirty="0" err="1">
                          <a:solidFill>
                            <a:schemeClr val="dk1"/>
                          </a:solidFill>
                          <a:latin typeface="+mj-lt"/>
                          <a:ea typeface="+mn-ea"/>
                          <a:cs typeface="+mn-cs"/>
                        </a:rPr>
                        <a:t>BeforeTest</a:t>
                      </a:r>
                      <a:endParaRPr lang="en-US" sz="1400" dirty="0">
                        <a:latin typeface="+mj-lt"/>
                      </a:endParaRPr>
                    </a:p>
                  </a:txBody>
                  <a:tcPr/>
                </a:tc>
                <a:tc>
                  <a:txBody>
                    <a:bodyPr/>
                    <a:lstStyle/>
                    <a:p>
                      <a:r>
                        <a:rPr kumimoji="0" lang="en-US" sz="1400" b="0" i="0" kern="1200" dirty="0">
                          <a:solidFill>
                            <a:schemeClr val="dk1"/>
                          </a:solidFill>
                          <a:latin typeface="+mn-lt"/>
                          <a:ea typeface="+mn-ea"/>
                          <a:cs typeface="+mn-cs"/>
                        </a:rPr>
                        <a:t>The annotated method will be run before any test method belonging to the classes inside the tag is run.</a:t>
                      </a:r>
                      <a:endParaRPr lang="en-US" sz="1400" dirty="0">
                        <a:latin typeface="+mj-lt"/>
                      </a:endParaRPr>
                    </a:p>
                  </a:txBody>
                  <a:tcPr/>
                </a:tc>
                <a:extLst>
                  <a:ext uri="{0D108BD9-81ED-4DB2-BD59-A6C34878D82A}">
                    <a16:rowId xmlns:a16="http://schemas.microsoft.com/office/drawing/2014/main" val="10007"/>
                  </a:ext>
                </a:extLst>
              </a:tr>
              <a:tr h="370840">
                <a:tc>
                  <a:txBody>
                    <a:bodyPr/>
                    <a:lstStyle/>
                    <a:p>
                      <a:r>
                        <a:rPr kumimoji="0" lang="en-US" sz="1400" b="1" i="0" kern="1200" dirty="0">
                          <a:solidFill>
                            <a:schemeClr val="dk1"/>
                          </a:solidFill>
                          <a:latin typeface="+mj-lt"/>
                          <a:ea typeface="+mn-ea"/>
                          <a:cs typeface="+mn-cs"/>
                        </a:rPr>
                        <a:t>@</a:t>
                      </a:r>
                      <a:r>
                        <a:rPr kumimoji="0" lang="en-US" sz="1400" b="1" i="0" kern="1200" dirty="0" err="1">
                          <a:solidFill>
                            <a:schemeClr val="dk1"/>
                          </a:solidFill>
                          <a:latin typeface="+mj-lt"/>
                          <a:ea typeface="+mn-ea"/>
                          <a:cs typeface="+mn-cs"/>
                        </a:rPr>
                        <a:t>AfterTest</a:t>
                      </a:r>
                      <a:endParaRPr lang="en-US" sz="1400" dirty="0">
                        <a:latin typeface="+mj-lt"/>
                      </a:endParaRPr>
                    </a:p>
                  </a:txBody>
                  <a:tcPr/>
                </a:tc>
                <a:tc>
                  <a:txBody>
                    <a:bodyPr/>
                    <a:lstStyle/>
                    <a:p>
                      <a:r>
                        <a:rPr kumimoji="0" lang="en-US" sz="1400" b="0" i="0" kern="1200" dirty="0">
                          <a:solidFill>
                            <a:schemeClr val="dk1"/>
                          </a:solidFill>
                          <a:latin typeface="+mn-lt"/>
                          <a:ea typeface="+mn-ea"/>
                          <a:cs typeface="+mn-cs"/>
                        </a:rPr>
                        <a:t>The annotated method will be run after all the test methods belonging to the classes inside the tag have run.</a:t>
                      </a:r>
                      <a:endParaRPr lang="en-US" sz="1400" dirty="0">
                        <a:latin typeface="+mj-lt"/>
                      </a:endParaRP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Priority Of Annotations</a:t>
            </a:r>
            <a:endParaRPr lang="en-US" dirty="0"/>
          </a:p>
        </p:txBody>
      </p:sp>
      <p:sp>
        <p:nvSpPr>
          <p:cNvPr id="3" name="Content Placeholder 2"/>
          <p:cNvSpPr>
            <a:spLocks noGrp="1"/>
          </p:cNvSpPr>
          <p:nvPr>
            <p:ph idx="1"/>
          </p:nvPr>
        </p:nvSpPr>
        <p:spPr/>
        <p:txBody>
          <a:bodyPr/>
          <a:lstStyle/>
          <a:p>
            <a:r>
              <a:rPr lang="en-IN" dirty="0"/>
              <a:t>@</a:t>
            </a:r>
            <a:r>
              <a:rPr lang="en-IN" dirty="0" err="1"/>
              <a:t>BeforeSuite</a:t>
            </a:r>
            <a:endParaRPr lang="en-IN" dirty="0"/>
          </a:p>
          <a:p>
            <a:r>
              <a:rPr lang="en-IN" dirty="0"/>
              <a:t>@</a:t>
            </a:r>
            <a:r>
              <a:rPr lang="en-IN" dirty="0" err="1"/>
              <a:t>BeforeTest</a:t>
            </a:r>
            <a:endParaRPr lang="en-IN" dirty="0"/>
          </a:p>
          <a:p>
            <a:r>
              <a:rPr lang="en-IN" dirty="0"/>
              <a:t>@</a:t>
            </a:r>
            <a:r>
              <a:rPr lang="en-IN" dirty="0" err="1"/>
              <a:t>BeforeClass</a:t>
            </a:r>
            <a:endParaRPr lang="en-IN" dirty="0"/>
          </a:p>
          <a:p>
            <a:r>
              <a:rPr lang="en-IN" dirty="0"/>
              <a:t>@</a:t>
            </a:r>
            <a:r>
              <a:rPr lang="en-IN" dirty="0" err="1"/>
              <a:t>BeforeMethod</a:t>
            </a:r>
            <a:endParaRPr lang="en-IN" dirty="0"/>
          </a:p>
          <a:p>
            <a:r>
              <a:rPr lang="en-IN" dirty="0"/>
              <a:t>@Test</a:t>
            </a:r>
          </a:p>
          <a:p>
            <a:r>
              <a:rPr lang="en-IN" dirty="0"/>
              <a:t>@</a:t>
            </a:r>
            <a:r>
              <a:rPr lang="en-IN" dirty="0" err="1"/>
              <a:t>AfterMethod</a:t>
            </a:r>
            <a:endParaRPr lang="en-IN" dirty="0"/>
          </a:p>
          <a:p>
            <a:r>
              <a:rPr lang="en-IN" dirty="0"/>
              <a:t>@</a:t>
            </a:r>
            <a:r>
              <a:rPr lang="en-IN" dirty="0" err="1"/>
              <a:t>AfterClass</a:t>
            </a:r>
            <a:endParaRPr lang="en-IN" dirty="0"/>
          </a:p>
          <a:p>
            <a:r>
              <a:rPr lang="en-IN" dirty="0"/>
              <a:t>@</a:t>
            </a:r>
            <a:r>
              <a:rPr lang="en-IN" dirty="0" err="1"/>
              <a:t>AfterTest</a:t>
            </a:r>
            <a:endParaRPr lang="en-IN" dirty="0"/>
          </a:p>
          <a:p>
            <a:r>
              <a:rPr lang="en-IN" dirty="0"/>
              <a:t>@</a:t>
            </a:r>
            <a:r>
              <a:rPr lang="en-IN" dirty="0" err="1"/>
              <a:t>AfterSuite</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Prioritization In </a:t>
            </a:r>
            <a:r>
              <a:rPr lang="en-US" b="1" dirty="0" err="1"/>
              <a:t>TestNG</a:t>
            </a:r>
            <a:r>
              <a:rPr lang="en-US" b="1" dirty="0"/>
              <a:t>?</a:t>
            </a:r>
          </a:p>
        </p:txBody>
      </p:sp>
      <p:sp>
        <p:nvSpPr>
          <p:cNvPr id="3" name="Content Placeholder 2"/>
          <p:cNvSpPr>
            <a:spLocks noGrp="1"/>
          </p:cNvSpPr>
          <p:nvPr>
            <p:ph idx="1"/>
          </p:nvPr>
        </p:nvSpPr>
        <p:spPr/>
        <p:txBody>
          <a:bodyPr>
            <a:normAutofit fontScale="85000" lnSpcReduction="20000"/>
          </a:bodyPr>
          <a:lstStyle/>
          <a:p>
            <a:r>
              <a:rPr lang="en-US" dirty="0"/>
              <a:t>Prioritization in </a:t>
            </a:r>
            <a:r>
              <a:rPr lang="en-US" dirty="0" err="1"/>
              <a:t>TestNG</a:t>
            </a:r>
            <a:r>
              <a:rPr lang="en-US" dirty="0"/>
              <a:t> is a way to provide a sequence to the methods so that they do not run out of order. Since alphabetically running test cases in </a:t>
            </a:r>
            <a:r>
              <a:rPr lang="en-US" dirty="0" err="1"/>
              <a:t>TestNG</a:t>
            </a:r>
            <a:r>
              <a:rPr lang="en-US" dirty="0"/>
              <a:t> have no logical sequence (</a:t>
            </a:r>
            <a:r>
              <a:rPr lang="en-US" i="1" dirty="0"/>
              <a:t>concerning the tests and code</a:t>
            </a:r>
            <a:r>
              <a:rPr lang="en-US" dirty="0"/>
              <a:t>), providing priority to these test cases helps us managing our tests' execution.</a:t>
            </a:r>
            <a:r>
              <a:rPr lang="en-US" b="1" i="1" dirty="0"/>
              <a:t> </a:t>
            </a:r>
          </a:p>
          <a:p>
            <a:r>
              <a:rPr lang="en-US" b="1" i="1" dirty="0"/>
              <a:t>How to give Priority in </a:t>
            </a:r>
            <a:r>
              <a:rPr lang="en-US" b="1" i="1" dirty="0" err="1"/>
              <a:t>TestNG</a:t>
            </a:r>
            <a:r>
              <a:rPr lang="en-US" b="1" i="1" dirty="0"/>
              <a:t> test?</a:t>
            </a:r>
            <a:endParaRPr lang="en-US" b="1" dirty="0"/>
          </a:p>
          <a:p>
            <a:r>
              <a:rPr lang="en-US" dirty="0"/>
              <a:t>The following is the syntax for allocating a priority to a test case method.</a:t>
            </a:r>
          </a:p>
          <a:p>
            <a:r>
              <a:rPr lang="en-US" dirty="0"/>
              <a:t>@Test (priority = 1) </a:t>
            </a:r>
          </a:p>
          <a:p>
            <a:pPr>
              <a:buNone/>
            </a:pPr>
            <a:r>
              <a:rPr lang="en-US" dirty="0"/>
              <a:t>public void </a:t>
            </a:r>
            <a:r>
              <a:rPr lang="en-US" dirty="0" err="1"/>
              <a:t>func</a:t>
            </a:r>
            <a:r>
              <a:rPr lang="en-US" dirty="0"/>
              <a:t>()</a:t>
            </a:r>
          </a:p>
          <a:p>
            <a:pPr>
              <a:buNone/>
            </a:pPr>
            <a:r>
              <a:rPr lang="en-US" dirty="0"/>
              <a:t>{</a:t>
            </a:r>
          </a:p>
          <a:p>
            <a:pPr>
              <a:buNone/>
            </a:pPr>
            <a:r>
              <a:rPr lang="en-US" dirty="0"/>
              <a:t> //test code</a:t>
            </a:r>
          </a:p>
          <a:p>
            <a:pPr>
              <a:buNone/>
            </a:pPr>
            <a:r>
              <a:rPr lang="en-US" dirty="0"/>
              <a:t>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Invocation Count</a:t>
            </a:r>
          </a:p>
        </p:txBody>
      </p:sp>
      <p:sp>
        <p:nvSpPr>
          <p:cNvPr id="3" name="Content Placeholder 2"/>
          <p:cNvSpPr>
            <a:spLocks noGrp="1"/>
          </p:cNvSpPr>
          <p:nvPr>
            <p:ph idx="1"/>
          </p:nvPr>
        </p:nvSpPr>
        <p:spPr/>
        <p:txBody>
          <a:bodyPr>
            <a:normAutofit/>
          </a:bodyPr>
          <a:lstStyle/>
          <a:p>
            <a:r>
              <a:rPr lang="en-US" dirty="0" err="1"/>
              <a:t>TestNG</a:t>
            </a:r>
            <a:r>
              <a:rPr lang="en-US" dirty="0"/>
              <a:t> supports multi-invocation of a test method, i.e., a @Test method can be invoked multiple times sequentially or in parallel.</a:t>
            </a:r>
          </a:p>
          <a:p>
            <a:r>
              <a:rPr lang="en-US" dirty="0"/>
              <a:t>Then </a:t>
            </a:r>
            <a:r>
              <a:rPr lang="en-US" b="1" dirty="0" err="1"/>
              <a:t>invocationCount</a:t>
            </a:r>
            <a:r>
              <a:rPr lang="en-US" dirty="0"/>
              <a:t> can be used.</a:t>
            </a:r>
          </a:p>
          <a:p>
            <a:r>
              <a:rPr lang="en-US" dirty="0"/>
              <a:t>To invoke a method multiple times, the keyword </a:t>
            </a:r>
            <a:r>
              <a:rPr lang="en-US" b="1" dirty="0" err="1"/>
              <a:t>invocationCount</a:t>
            </a:r>
            <a:r>
              <a:rPr lang="en-US" dirty="0"/>
              <a:t> = </a:t>
            </a:r>
            <a:r>
              <a:rPr lang="en-US" b="1" dirty="0"/>
              <a:t>&lt;</a:t>
            </a:r>
            <a:r>
              <a:rPr lang="en-US" b="1" dirty="0" err="1"/>
              <a:t>int</a:t>
            </a:r>
            <a:r>
              <a:rPr lang="en-US" b="1" dirty="0"/>
              <a:t>&gt;</a:t>
            </a:r>
            <a:r>
              <a:rPr lang="en-US" dirty="0"/>
              <a:t> is required. For example −</a:t>
            </a:r>
          </a:p>
          <a:p>
            <a:r>
              <a:rPr lang="en-US" dirty="0"/>
              <a:t>@Test(</a:t>
            </a:r>
            <a:r>
              <a:rPr lang="en-US" dirty="0" err="1"/>
              <a:t>invocationCount</a:t>
            </a:r>
            <a:r>
              <a:rPr lang="en-US" dirty="0"/>
              <a:t> = 10)</a:t>
            </a:r>
          </a:p>
          <a:p>
            <a:pPr>
              <a:buNone/>
            </a:pP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lstStyle/>
          <a:p>
            <a:r>
              <a:rPr lang="en-US" dirty="0"/>
              <a:t>Similar to parameters in any other </a:t>
            </a:r>
            <a:r>
              <a:rPr lang="en-US" b="1" i="1" dirty="0">
                <a:hlinkClick r:id="rId2"/>
              </a:rPr>
              <a:t>programming language</a:t>
            </a:r>
            <a:r>
              <a:rPr lang="en-US" dirty="0"/>
              <a:t>, they are declared to pass some values onto the function. A simple reason to use parameters is that they let us run a function many times with different values or to run different functions with the same values. </a:t>
            </a:r>
            <a:r>
              <a:rPr lang="en-US" b="1" i="1" dirty="0"/>
              <a:t>Parameters pass the values in the runtime</a:t>
            </a:r>
            <a:r>
              <a:rPr lang="en-US" dirty="0"/>
              <a:t>.</a:t>
            </a:r>
          </a:p>
          <a:p>
            <a:r>
              <a:rPr lang="en-US" b="1" i="1" dirty="0"/>
              <a:t>Syntax</a:t>
            </a:r>
            <a:r>
              <a:rPr lang="en-US" dirty="0"/>
              <a:t>:</a:t>
            </a:r>
          </a:p>
          <a:p>
            <a:r>
              <a:rPr lang="en-US" b="1" i="1" dirty="0"/>
              <a:t>@Parameters ({"a", "b"})</a:t>
            </a:r>
            <a:endParaRPr lang="en-US" dirty="0"/>
          </a:p>
          <a:p>
            <a:r>
              <a:rPr lang="en-US" dirty="0"/>
              <a:t>where a and b are the values that pass to the function.</a:t>
            </a:r>
          </a:p>
          <a:p>
            <a:pPr>
              <a:buNone/>
            </a:pP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endParaRPr lang="en-US" dirty="0"/>
          </a:p>
        </p:txBody>
      </p:sp>
      <p:sp>
        <p:nvSpPr>
          <p:cNvPr id="3" name="Content Placeholder 2"/>
          <p:cNvSpPr>
            <a:spLocks noGrp="1"/>
          </p:cNvSpPr>
          <p:nvPr>
            <p:ph idx="1"/>
          </p:nvPr>
        </p:nvSpPr>
        <p:spPr/>
        <p:txBody>
          <a:bodyPr/>
          <a:lstStyle/>
          <a:p>
            <a:r>
              <a:rPr lang="en-US" b="1" i="1" dirty="0"/>
              <a:t>Note</a:t>
            </a:r>
            <a:r>
              <a:rPr lang="en-US" dirty="0"/>
              <a:t>: </a:t>
            </a:r>
            <a:r>
              <a:rPr lang="en-US" i="1" dirty="0" err="1"/>
              <a:t>TestNG</a:t>
            </a:r>
            <a:r>
              <a:rPr lang="en-US" i="1" dirty="0"/>
              <a:t> Parameters are run through the </a:t>
            </a:r>
            <a:r>
              <a:rPr lang="en-US" i="1" dirty="0" err="1"/>
              <a:t>TestNG</a:t>
            </a:r>
            <a:r>
              <a:rPr lang="en-US" i="1" dirty="0"/>
              <a:t> XML file and not from the test case files directly</a:t>
            </a:r>
            <a:r>
              <a:rPr lang="en-US" dirty="0"/>
              <a:t>.</a:t>
            </a:r>
          </a:p>
          <a:p>
            <a:r>
              <a:rPr lang="en-US" dirty="0"/>
              <a:t>Head over to the XML file and write the following XML code in it.</a:t>
            </a:r>
          </a:p>
          <a:p>
            <a:endParaRPr lang="en-US" dirty="0"/>
          </a:p>
          <a:p>
            <a:pPr>
              <a:buNone/>
            </a:pPr>
            <a:r>
              <a:rPr lang="en-US" dirty="0"/>
              <a:t>   </a:t>
            </a:r>
          </a:p>
          <a:p>
            <a:endParaRPr lang="en-US" dirty="0"/>
          </a:p>
        </p:txBody>
      </p:sp>
      <p:pic>
        <p:nvPicPr>
          <p:cNvPr id="6" name="Picture 5" descr="Capture.PNG"/>
          <p:cNvPicPr>
            <a:picLocks noChangeAspect="1"/>
          </p:cNvPicPr>
          <p:nvPr/>
        </p:nvPicPr>
        <p:blipFill>
          <a:blip r:embed="rId2"/>
          <a:stretch>
            <a:fillRect/>
          </a:stretch>
        </p:blipFill>
        <p:spPr>
          <a:xfrm>
            <a:off x="2000232" y="3786190"/>
            <a:ext cx="4877223" cy="273581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Exercise</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Declare a variable named </a:t>
            </a:r>
            <a:r>
              <a:rPr lang="en-US" b="1" dirty="0" err="1"/>
              <a:t>value_int</a:t>
            </a:r>
            <a:r>
              <a:rPr lang="en-US" dirty="0"/>
              <a:t> of the data type </a:t>
            </a:r>
            <a:r>
              <a:rPr lang="en-US" dirty="0" err="1"/>
              <a:t>int</a:t>
            </a:r>
            <a:r>
              <a:rPr lang="en-US" dirty="0"/>
              <a:t> that is assigned the value 20</a:t>
            </a:r>
          </a:p>
          <a:p>
            <a:pPr fontAlgn="base"/>
            <a:r>
              <a:rPr lang="en-US" dirty="0"/>
              <a:t>Secondly, declare a variable named </a:t>
            </a:r>
            <a:r>
              <a:rPr lang="en-US" b="1" dirty="0" err="1"/>
              <a:t>value_string</a:t>
            </a:r>
            <a:r>
              <a:rPr lang="en-US" dirty="0"/>
              <a:t> of the data type string that is assigned the value “Java”</a:t>
            </a:r>
          </a:p>
          <a:p>
            <a:pPr fontAlgn="base"/>
            <a:r>
              <a:rPr lang="en-US" dirty="0"/>
              <a:t>Third, create a variable named </a:t>
            </a:r>
            <a:r>
              <a:rPr lang="en-US" b="1" dirty="0" err="1"/>
              <a:t>value_double</a:t>
            </a:r>
            <a:r>
              <a:rPr lang="en-US" dirty="0"/>
              <a:t> of the data type double that is assigned the value 23.63</a:t>
            </a:r>
          </a:p>
          <a:p>
            <a:pPr fontAlgn="base"/>
            <a:r>
              <a:rPr lang="en-US" dirty="0"/>
              <a:t>Finally, </a:t>
            </a:r>
            <a:r>
              <a:rPr lang="en-US" b="1" dirty="0"/>
              <a:t>print all variables </a:t>
            </a:r>
            <a:r>
              <a:rPr lang="en-US" dirty="0"/>
              <a:t>in the console</a:t>
            </a:r>
            <a:r>
              <a:rPr lang="en-US" b="1" dirty="0"/>
              <a:t>.</a:t>
            </a:r>
            <a:endParaRPr lang="en-US" dirty="0"/>
          </a:p>
          <a:p>
            <a:pPr fontAlgn="base">
              <a:buNone/>
            </a:pPr>
            <a:r>
              <a:rPr lang="en-US" dirty="0"/>
              <a:t>To create a new variable in Java,</a:t>
            </a:r>
          </a:p>
          <a:p>
            <a:pPr fontAlgn="base"/>
            <a:r>
              <a:rPr lang="en-US" dirty="0"/>
              <a:t>First specify the data type followed by the variable name</a:t>
            </a:r>
          </a:p>
          <a:p>
            <a:pPr fontAlgn="base"/>
            <a:r>
              <a:rPr lang="en-US" dirty="0"/>
              <a:t>Then assign the value equal to the “=” operator</a:t>
            </a:r>
          </a:p>
          <a:p>
            <a:pPr fontAlgn="base"/>
            <a:r>
              <a:rPr lang="en-US" dirty="0"/>
              <a:t>Don’t forget the semicolon at the end</a:t>
            </a:r>
          </a:p>
          <a:p>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357298"/>
            <a:ext cx="8229600" cy="1143000"/>
          </a:xfrm>
        </p:spPr>
        <p:txBody>
          <a:bodyPr>
            <a:normAutofit fontScale="90000"/>
          </a:bodyPr>
          <a:lstStyle/>
          <a:p>
            <a:r>
              <a:rPr lang="en-US" b="1" dirty="0"/>
              <a:t>What are </a:t>
            </a:r>
            <a:r>
              <a:rPr lang="en-US" b="1" dirty="0" err="1"/>
              <a:t>DataProviders</a:t>
            </a:r>
            <a:r>
              <a:rPr lang="en-US" b="1" dirty="0"/>
              <a:t> in </a:t>
            </a:r>
            <a:r>
              <a:rPr lang="en-US" b="1" dirty="0" err="1"/>
              <a:t>TestNG</a:t>
            </a:r>
            <a:r>
              <a:rPr lang="en-US" b="1" dirty="0"/>
              <a: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i="1" dirty="0" err="1"/>
              <a:t>DataProviders</a:t>
            </a:r>
            <a:r>
              <a:rPr lang="en-US" dirty="0"/>
              <a:t> in </a:t>
            </a:r>
            <a:r>
              <a:rPr lang="en-US" dirty="0" err="1"/>
              <a:t>TestNG</a:t>
            </a:r>
            <a:r>
              <a:rPr lang="en-US" dirty="0"/>
              <a:t> are another way to pass the parameters in the test </a:t>
            </a:r>
            <a:r>
              <a:rPr lang="en-US" dirty="0" err="1"/>
              <a:t>function.</a:t>
            </a:r>
            <a:r>
              <a:rPr lang="en-US" i="1" dirty="0" err="1"/>
              <a:t>DataProviders</a:t>
            </a:r>
            <a:r>
              <a:rPr lang="en-US" dirty="0"/>
              <a:t> pass different values to the </a:t>
            </a:r>
            <a:r>
              <a:rPr lang="en-US" b="1" i="1" dirty="0" err="1">
                <a:hlinkClick r:id="rId2"/>
              </a:rPr>
              <a:t>TestNG</a:t>
            </a:r>
            <a:r>
              <a:rPr lang="en-US" b="1" i="1" dirty="0">
                <a:hlinkClick r:id="rId2"/>
              </a:rPr>
              <a:t> Test Case</a:t>
            </a:r>
            <a:r>
              <a:rPr lang="en-US" dirty="0"/>
              <a:t> in a single execution and in the form of </a:t>
            </a:r>
            <a:r>
              <a:rPr lang="en-US" b="1" i="1" dirty="0" err="1">
                <a:hlinkClick r:id="rId3"/>
              </a:rPr>
              <a:t>TestNG</a:t>
            </a:r>
            <a:r>
              <a:rPr lang="en-US" b="1" i="1" dirty="0">
                <a:hlinkClick r:id="rId3"/>
              </a:rPr>
              <a:t> Annotations</a:t>
            </a:r>
            <a:r>
              <a:rPr lang="en-US" dirty="0"/>
              <a:t>.</a:t>
            </a:r>
          </a:p>
          <a:p>
            <a:r>
              <a:rPr lang="en-US" b="1" i="1" dirty="0" err="1"/>
              <a:t>DataProvider</a:t>
            </a:r>
            <a:r>
              <a:rPr lang="en-US" b="1" i="1" dirty="0"/>
              <a:t> Syntax:</a:t>
            </a:r>
            <a:endParaRPr lang="en-US" b="1" dirty="0"/>
          </a:p>
          <a:p>
            <a:pPr>
              <a:buNone/>
            </a:pPr>
            <a:r>
              <a:rPr lang="en-US" dirty="0"/>
              <a:t>The </a:t>
            </a:r>
            <a:r>
              <a:rPr lang="en-US" i="1" dirty="0" err="1"/>
              <a:t>TestNG</a:t>
            </a:r>
            <a:r>
              <a:rPr lang="en-US" i="1" dirty="0"/>
              <a:t> </a:t>
            </a:r>
            <a:r>
              <a:rPr lang="en-US" i="1" dirty="0" err="1"/>
              <a:t>DataProvider</a:t>
            </a:r>
            <a:r>
              <a:rPr lang="en-US" dirty="0"/>
              <a:t> is used in the following manner:</a:t>
            </a:r>
          </a:p>
          <a:p>
            <a:pPr>
              <a:buNone/>
            </a:pPr>
            <a:r>
              <a:rPr lang="en-US" dirty="0"/>
              <a:t>@</a:t>
            </a:r>
            <a:r>
              <a:rPr lang="en-US" dirty="0" err="1"/>
              <a:t>DataProvider</a:t>
            </a:r>
            <a:r>
              <a:rPr lang="en-US" dirty="0"/>
              <a:t> (name = "</a:t>
            </a:r>
            <a:r>
              <a:rPr lang="en-US" dirty="0" err="1"/>
              <a:t>name_of_dataprovider</a:t>
            </a:r>
            <a:r>
              <a:rPr lang="en-US" dirty="0"/>
              <a:t>") public Object[][] </a:t>
            </a:r>
            <a:r>
              <a:rPr lang="en-US" dirty="0" err="1"/>
              <a:t>dpMethod</a:t>
            </a:r>
            <a:r>
              <a:rPr lang="en-US" dirty="0"/>
              <a:t>() </a:t>
            </a:r>
          </a:p>
          <a:p>
            <a:pPr>
              <a:buNone/>
            </a:pPr>
            <a:r>
              <a:rPr lang="en-US" dirty="0"/>
              <a:t>{</a:t>
            </a:r>
          </a:p>
          <a:p>
            <a:pPr>
              <a:buNone/>
            </a:pPr>
            <a:r>
              <a:rPr lang="en-US" dirty="0"/>
              <a:t> return new Object [][] { values} </a:t>
            </a:r>
          </a:p>
          <a:p>
            <a:pPr>
              <a:buNone/>
            </a:pPr>
            <a:r>
              <a:rPr lang="en-US" dirty="0"/>
              <a: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77500" lnSpcReduction="20000"/>
          </a:bodyPr>
          <a:lstStyle/>
          <a:p>
            <a:r>
              <a:rPr lang="en-US" dirty="0"/>
              <a:t>public class DP {</a:t>
            </a:r>
          </a:p>
          <a:p>
            <a:endParaRPr lang="en-US" dirty="0"/>
          </a:p>
          <a:p>
            <a:pPr>
              <a:buNone/>
            </a:pPr>
            <a:r>
              <a:rPr lang="en-US" dirty="0"/>
              <a:t> @</a:t>
            </a:r>
            <a:r>
              <a:rPr lang="en-US" dirty="0" err="1"/>
              <a:t>DataProvider</a:t>
            </a:r>
            <a:r>
              <a:rPr lang="en-US" dirty="0"/>
              <a:t> (name = "data-provider") </a:t>
            </a:r>
          </a:p>
          <a:p>
            <a:pPr>
              <a:buNone/>
            </a:pPr>
            <a:r>
              <a:rPr lang="en-US" dirty="0"/>
              <a:t>public Object[][] </a:t>
            </a:r>
            <a:r>
              <a:rPr lang="en-US" dirty="0" err="1"/>
              <a:t>dpMethod</a:t>
            </a:r>
            <a:r>
              <a:rPr lang="en-US" dirty="0"/>
              <a:t>()</a:t>
            </a:r>
          </a:p>
          <a:p>
            <a:pPr>
              <a:buNone/>
            </a:pPr>
            <a:r>
              <a:rPr lang="en-US" dirty="0"/>
              <a:t>{ </a:t>
            </a:r>
          </a:p>
          <a:p>
            <a:pPr>
              <a:buNone/>
            </a:pPr>
            <a:r>
              <a:rPr lang="en-US" dirty="0"/>
              <a:t>return new Object[][] {{"First-Value"}, {"Second-Value"}};</a:t>
            </a:r>
          </a:p>
          <a:p>
            <a:pPr>
              <a:buNone/>
            </a:pPr>
            <a:r>
              <a:rPr lang="en-US" dirty="0"/>
              <a:t> } </a:t>
            </a:r>
          </a:p>
          <a:p>
            <a:pPr>
              <a:buNone/>
            </a:pPr>
            <a:endParaRPr lang="en-US" dirty="0"/>
          </a:p>
          <a:p>
            <a:pPr>
              <a:buNone/>
            </a:pPr>
            <a:r>
              <a:rPr lang="en-US" dirty="0"/>
              <a:t>@Test (</a:t>
            </a:r>
            <a:r>
              <a:rPr lang="en-US" dirty="0" err="1"/>
              <a:t>dataProvider</a:t>
            </a:r>
            <a:r>
              <a:rPr lang="en-US" dirty="0"/>
              <a:t> = "data-provider") </a:t>
            </a:r>
          </a:p>
          <a:p>
            <a:pPr>
              <a:buNone/>
            </a:pPr>
            <a:r>
              <a:rPr lang="en-US" dirty="0"/>
              <a:t>public void </a:t>
            </a:r>
            <a:r>
              <a:rPr lang="en-US" dirty="0" err="1"/>
              <a:t>myTest</a:t>
            </a:r>
            <a:r>
              <a:rPr lang="en-US" dirty="0"/>
              <a:t> (String </a:t>
            </a:r>
            <a:r>
              <a:rPr lang="en-US" dirty="0" err="1"/>
              <a:t>val</a:t>
            </a:r>
            <a:r>
              <a:rPr lang="en-US" dirty="0"/>
              <a:t>)</a:t>
            </a:r>
          </a:p>
          <a:p>
            <a:pPr>
              <a:buNone/>
            </a:pPr>
            <a:r>
              <a:rPr lang="en-US" dirty="0"/>
              <a:t> { </a:t>
            </a:r>
          </a:p>
          <a:p>
            <a:pPr>
              <a:buNone/>
            </a:pPr>
            <a:r>
              <a:rPr lang="en-US" dirty="0" err="1"/>
              <a:t>System.out.println</a:t>
            </a:r>
            <a:r>
              <a:rPr lang="en-US" dirty="0"/>
              <a:t>("Passed Parameter Is : " + </a:t>
            </a:r>
            <a:r>
              <a:rPr lang="en-US" dirty="0" err="1"/>
              <a:t>val</a:t>
            </a:r>
            <a:r>
              <a:rPr lang="en-US" dirty="0"/>
              <a:t>); </a:t>
            </a:r>
          </a:p>
          <a:p>
            <a:pPr>
              <a:buNone/>
            </a:pPr>
            <a:r>
              <a:rPr lang="en-US" dirty="0"/>
              <a:t>}</a:t>
            </a:r>
          </a:p>
          <a:p>
            <a:pPr>
              <a:buNone/>
            </a:pPr>
            <a:r>
              <a:rPr lang="en-US" dirty="0"/>
              <a:t>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Parallel Browser Testing</a:t>
            </a:r>
            <a:endParaRPr lang="en-US" dirty="0"/>
          </a:p>
        </p:txBody>
      </p:sp>
      <p:sp>
        <p:nvSpPr>
          <p:cNvPr id="3" name="Content Placeholder 2"/>
          <p:cNvSpPr>
            <a:spLocks noGrp="1"/>
          </p:cNvSpPr>
          <p:nvPr>
            <p:ph idx="1"/>
          </p:nvPr>
        </p:nvSpPr>
        <p:spPr/>
        <p:txBody>
          <a:bodyPr/>
          <a:lstStyle/>
          <a:p>
            <a:r>
              <a:rPr lang="en-US" b="1" i="1" dirty="0"/>
              <a:t>Parallel testing or parallel execution, as the name suggests, is a process of running the test case </a:t>
            </a:r>
            <a:r>
              <a:rPr lang="en-US" b="1" i="1" dirty="0" err="1"/>
              <a:t>parallelly</a:t>
            </a:r>
            <a:r>
              <a:rPr lang="en-US" b="1" i="1" dirty="0"/>
              <a:t> rather than one after the other</a:t>
            </a:r>
            <a:r>
              <a:rPr lang="en-US" dirty="0"/>
              <a:t>. In parallel testing, the program's multiple parts (</a:t>
            </a:r>
            <a:r>
              <a:rPr lang="en-US" i="1" dirty="0"/>
              <a:t>or modules</a:t>
            </a:r>
            <a:r>
              <a:rPr lang="en-US" dirty="0"/>
              <a:t>) execute together, saving the testers a lot of time and effort.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Assertions</a:t>
            </a:r>
            <a:endParaRPr lang="en-US" dirty="0"/>
          </a:p>
        </p:txBody>
      </p:sp>
      <p:sp>
        <p:nvSpPr>
          <p:cNvPr id="3" name="Content Placeholder 2"/>
          <p:cNvSpPr>
            <a:spLocks noGrp="1"/>
          </p:cNvSpPr>
          <p:nvPr>
            <p:ph idx="1"/>
          </p:nvPr>
        </p:nvSpPr>
        <p:spPr/>
        <p:txBody>
          <a:bodyPr>
            <a:normAutofit lnSpcReduction="10000"/>
          </a:bodyPr>
          <a:lstStyle/>
          <a:p>
            <a:r>
              <a:rPr lang="en-US" b="1" i="1" dirty="0"/>
              <a:t>Assertions in </a:t>
            </a:r>
            <a:r>
              <a:rPr lang="en-US" b="1" i="1" dirty="0" err="1"/>
              <a:t>TestNG</a:t>
            </a:r>
            <a:r>
              <a:rPr lang="en-US" b="1" i="1" dirty="0"/>
              <a:t> are a way to verify that the expected result and the actual result matched or not</a:t>
            </a:r>
            <a:r>
              <a:rPr lang="en-US" dirty="0"/>
              <a:t>. If we could decide the outcome on different small methods using assertions in our test case, we can determine whether our test failed or passed overall. </a:t>
            </a:r>
          </a:p>
          <a:p>
            <a:r>
              <a:rPr lang="en-US" b="1" i="1" dirty="0"/>
              <a:t>Syntax </a:t>
            </a:r>
            <a:endParaRPr lang="en-US" b="1" dirty="0"/>
          </a:p>
          <a:p>
            <a:r>
              <a:rPr lang="en-US" b="1" i="1" dirty="0" err="1"/>
              <a:t>Assert.assertEquals</a:t>
            </a:r>
            <a:r>
              <a:rPr lang="en-US" b="1" i="1" dirty="0"/>
              <a:t>(actual, expected)</a:t>
            </a:r>
          </a:p>
          <a:p>
            <a:r>
              <a:rPr lang="en-US" dirty="0"/>
              <a:t>There are two types of </a:t>
            </a:r>
            <a:r>
              <a:rPr lang="en-US" dirty="0" err="1"/>
              <a:t>TestNg</a:t>
            </a:r>
            <a:r>
              <a:rPr lang="en-US" dirty="0"/>
              <a:t> Assert:</a:t>
            </a:r>
          </a:p>
          <a:p>
            <a:r>
              <a:rPr lang="en-US" dirty="0"/>
              <a:t>Hard Assert</a:t>
            </a:r>
          </a:p>
          <a:p>
            <a:r>
              <a:rPr lang="en-US" dirty="0"/>
              <a:t>Soft Assert</a:t>
            </a:r>
          </a:p>
          <a:p>
            <a:pPr>
              <a:buNone/>
            </a:pP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229600" cy="1143000"/>
          </a:xfrm>
        </p:spPr>
        <p:txBody>
          <a:bodyPr>
            <a:normAutofit/>
          </a:bodyPr>
          <a:lstStyle/>
          <a:p>
            <a:r>
              <a:rPr lang="en-US" sz="3600" b="1" dirty="0"/>
              <a:t>Commonly used </a:t>
            </a:r>
            <a:r>
              <a:rPr lang="en-US" sz="3600" b="1" dirty="0" err="1"/>
              <a:t>TestNG</a:t>
            </a:r>
            <a:r>
              <a:rPr lang="en-US" sz="3600" b="1" dirty="0"/>
              <a:t> Assert Methods</a:t>
            </a:r>
            <a:br>
              <a:rPr lang="en-US" sz="3600" b="1" dirty="0"/>
            </a:br>
            <a:endParaRPr lang="en-US" sz="3600" dirty="0"/>
          </a:p>
        </p:txBody>
      </p:sp>
      <p:sp>
        <p:nvSpPr>
          <p:cNvPr id="3" name="Content Placeholder 2"/>
          <p:cNvSpPr>
            <a:spLocks noGrp="1"/>
          </p:cNvSpPr>
          <p:nvPr>
            <p:ph idx="1"/>
          </p:nvPr>
        </p:nvSpPr>
        <p:spPr/>
        <p:txBody>
          <a:bodyPr>
            <a:normAutofit fontScale="70000" lnSpcReduction="20000"/>
          </a:bodyPr>
          <a:lstStyle/>
          <a:p>
            <a:r>
              <a:rPr lang="en-US" b="1" i="1" dirty="0" err="1"/>
              <a:t>Assert.assertEqual</a:t>
            </a:r>
            <a:r>
              <a:rPr lang="en-US" b="1" i="1" dirty="0"/>
              <a:t>(String actual, String expected)</a:t>
            </a:r>
            <a:r>
              <a:rPr lang="en-US" dirty="0"/>
              <a:t>: </a:t>
            </a:r>
            <a:r>
              <a:rPr lang="en-US" i="1" dirty="0"/>
              <a:t>Pass the actual string value and the expected string value as parameters. Validates if the actual and expected values are the same or not</a:t>
            </a:r>
            <a:r>
              <a:rPr lang="en-US" dirty="0"/>
              <a:t>.</a:t>
            </a:r>
          </a:p>
          <a:p>
            <a:r>
              <a:rPr lang="en-US" b="1" i="1" dirty="0" err="1"/>
              <a:t>Assert.assertEqual</a:t>
            </a:r>
            <a:r>
              <a:rPr lang="en-US" b="1" i="1" dirty="0"/>
              <a:t>(String actual, String expected, String message)</a:t>
            </a:r>
            <a:r>
              <a:rPr lang="en-US" dirty="0"/>
              <a:t>: </a:t>
            </a:r>
            <a:r>
              <a:rPr lang="en-US" i="1" dirty="0"/>
              <a:t>Similar to the previous method just that when the assertion fails, the message displays along with the exception thrown</a:t>
            </a:r>
            <a:r>
              <a:rPr lang="en-US" dirty="0"/>
              <a:t>.</a:t>
            </a:r>
          </a:p>
          <a:p>
            <a:r>
              <a:rPr lang="en-US" b="1" i="1" dirty="0" err="1"/>
              <a:t>Assert.assertEquals</a:t>
            </a:r>
            <a:r>
              <a:rPr lang="en-US" b="1" i="1" dirty="0"/>
              <a:t>(</a:t>
            </a:r>
            <a:r>
              <a:rPr lang="en-US" b="1" i="1" dirty="0" err="1"/>
              <a:t>boolean</a:t>
            </a:r>
            <a:r>
              <a:rPr lang="en-US" b="1" i="1" dirty="0"/>
              <a:t> actual, </a:t>
            </a:r>
            <a:r>
              <a:rPr lang="en-US" b="1" i="1" dirty="0" err="1"/>
              <a:t>boolean</a:t>
            </a:r>
            <a:r>
              <a:rPr lang="en-US" b="1" i="1" dirty="0"/>
              <a:t> expected)</a:t>
            </a:r>
            <a:r>
              <a:rPr lang="en-US" dirty="0"/>
              <a:t>: </a:t>
            </a:r>
            <a:r>
              <a:rPr lang="en-US" i="1" dirty="0"/>
              <a:t>Takes two </a:t>
            </a:r>
            <a:r>
              <a:rPr lang="en-US" i="1" dirty="0" err="1"/>
              <a:t>boolean</a:t>
            </a:r>
            <a:r>
              <a:rPr lang="en-US" i="1" dirty="0"/>
              <a:t> values as input and validates if they are equal or not</a:t>
            </a:r>
            <a:r>
              <a:rPr lang="en-US" dirty="0"/>
              <a:t>.</a:t>
            </a:r>
          </a:p>
          <a:p>
            <a:r>
              <a:rPr lang="en-US" b="1" i="1" dirty="0" err="1"/>
              <a:t>Assert.assertTrue</a:t>
            </a:r>
            <a:r>
              <a:rPr lang="en-US" b="1" i="1" dirty="0"/>
              <a:t>(condition)</a:t>
            </a:r>
            <a:r>
              <a:rPr lang="en-US" dirty="0"/>
              <a:t>: </a:t>
            </a:r>
            <a:r>
              <a:rPr lang="en-US" i="1" dirty="0"/>
              <a:t>This method asserts if the condition is true or not. If not, then the exception error is thrown</a:t>
            </a:r>
            <a:r>
              <a:rPr lang="en-US" dirty="0"/>
              <a:t>.</a:t>
            </a:r>
          </a:p>
          <a:p>
            <a:r>
              <a:rPr lang="en-US" b="1" i="1" dirty="0" err="1"/>
              <a:t>Assert.assertTrue</a:t>
            </a:r>
            <a:r>
              <a:rPr lang="en-US" b="1" i="1" dirty="0"/>
              <a:t>(condition, message)</a:t>
            </a:r>
            <a:r>
              <a:rPr lang="en-US" dirty="0"/>
              <a:t>:  </a:t>
            </a:r>
            <a:r>
              <a:rPr lang="en-US" i="1" dirty="0"/>
              <a:t>Similar to the previous method with an addition of message, which is shown on the console when the assertion fails along with the exception</a:t>
            </a:r>
            <a:r>
              <a:rPr lang="en-US" dirty="0"/>
              <a:t>.</a:t>
            </a:r>
          </a:p>
          <a:p>
            <a:r>
              <a:rPr lang="en-US" b="1" i="1" dirty="0" err="1"/>
              <a:t>Assert.assertFalse</a:t>
            </a:r>
            <a:r>
              <a:rPr lang="en-US" b="1" i="1" dirty="0"/>
              <a:t>(condition)</a:t>
            </a:r>
            <a:r>
              <a:rPr lang="en-US" dirty="0"/>
              <a:t>: </a:t>
            </a:r>
            <a:r>
              <a:rPr lang="en-US" i="1" dirty="0"/>
              <a:t>This method asserts if the condition is false or not. If not, then it throws an exception error</a:t>
            </a:r>
            <a:r>
              <a:rPr lang="en-US" dirty="0"/>
              <a:t>.</a:t>
            </a:r>
          </a:p>
          <a:p>
            <a:r>
              <a:rPr lang="en-US" b="1" i="1" dirty="0" err="1"/>
              <a:t>Assert.assertFalse</a:t>
            </a:r>
            <a:r>
              <a:rPr lang="en-US" b="1" i="1" dirty="0"/>
              <a:t>(condition, message)</a:t>
            </a:r>
            <a:r>
              <a:rPr lang="en-US" dirty="0"/>
              <a:t>: Similar to the previous method but with an addition of a message string which is shown on the console when the assertion fails, i.e., the condition is true*.</a:t>
            </a:r>
          </a:p>
          <a:p>
            <a:pPr>
              <a:buNone/>
            </a:pP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a:t>Hard and Soft Assert in </a:t>
            </a:r>
            <a:r>
              <a:rPr lang="en-US" sz="3600" b="1" i="1" dirty="0" err="1"/>
              <a:t>TestNG</a:t>
            </a:r>
            <a:endParaRPr lang="en-US" sz="3600" b="1" dirty="0"/>
          </a:p>
        </p:txBody>
      </p:sp>
      <p:sp>
        <p:nvSpPr>
          <p:cNvPr id="3" name="Content Placeholder 2"/>
          <p:cNvSpPr>
            <a:spLocks noGrp="1"/>
          </p:cNvSpPr>
          <p:nvPr>
            <p:ph idx="1"/>
          </p:nvPr>
        </p:nvSpPr>
        <p:spPr/>
        <p:txBody>
          <a:bodyPr/>
          <a:lstStyle/>
          <a:p>
            <a:r>
              <a:rPr lang="en-US" b="1" i="1" dirty="0"/>
              <a:t>Hard Asserts</a:t>
            </a:r>
            <a:r>
              <a:rPr lang="en-US" dirty="0"/>
              <a:t> are those asserts that stop the test execution when an assert statement fails, and the subsequent assert statements are therefore not validated.</a:t>
            </a:r>
          </a:p>
          <a:p>
            <a:r>
              <a:rPr lang="en-US" b="1" i="1" dirty="0"/>
              <a:t>Soft Assert in </a:t>
            </a:r>
            <a:r>
              <a:rPr lang="en-US" b="1" i="1" dirty="0" err="1"/>
              <a:t>TestNG</a:t>
            </a:r>
            <a:endParaRPr lang="en-US" b="1" dirty="0"/>
          </a:p>
          <a:p>
            <a:r>
              <a:rPr lang="en-US" dirty="0"/>
              <a:t>Soft asserts are just the opposite of hard asserts. In soft asserts, the subsequent assertions keep on running even though one assert validation fails, i.e., the test execution does not stop.</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BDD Framework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a:t>BDD framework i.e. Behavior Driven Development is </a:t>
            </a:r>
            <a:r>
              <a:rPr lang="en-US" b="1" dirty="0"/>
              <a:t>a software development approach that allows the tester/business analyst to create test cases in simple text language (English)</a:t>
            </a:r>
            <a:r>
              <a:rPr lang="en-US" dirty="0"/>
              <a:t>. The simple language used in the scenarios helps even non-technical team members to understand what is going on in the software project.</a:t>
            </a:r>
          </a:p>
          <a:p>
            <a:r>
              <a:rPr lang="en-US" dirty="0"/>
              <a:t>Test scenarios are written separately in a different file, named as Feature file.</a:t>
            </a:r>
          </a:p>
          <a:p>
            <a:r>
              <a:rPr lang="en-US" dirty="0"/>
              <a:t>Tests are written by focusing user stories and system behavior in a layman language.</a:t>
            </a:r>
          </a:p>
          <a:p>
            <a:r>
              <a:rPr lang="en-US" dirty="0"/>
              <a:t>Code is subject to be written differently in step definitions file i.e. Java, Python.</a:t>
            </a:r>
          </a:p>
          <a:p>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Cucumber – A BDD Framework Tool</a:t>
            </a:r>
            <a:endParaRPr lang="en-US" dirty="0"/>
          </a:p>
        </p:txBody>
      </p:sp>
      <p:sp>
        <p:nvSpPr>
          <p:cNvPr id="3" name="Content Placeholder 2"/>
          <p:cNvSpPr>
            <a:spLocks noGrp="1"/>
          </p:cNvSpPr>
          <p:nvPr>
            <p:ph idx="1"/>
          </p:nvPr>
        </p:nvSpPr>
        <p:spPr/>
        <p:txBody>
          <a:bodyPr/>
          <a:lstStyle/>
          <a:p>
            <a:r>
              <a:rPr lang="en-US" dirty="0"/>
              <a:t>Cucumber is a Behavior Driven Development (BDD) framework tool to write test cases.</a:t>
            </a:r>
          </a:p>
          <a:p>
            <a:r>
              <a:rPr lang="en-US" b="1" dirty="0"/>
              <a:t>Given – When – Then Approach</a:t>
            </a:r>
          </a:p>
          <a:p>
            <a:r>
              <a:rPr lang="en-US" b="1" dirty="0"/>
              <a:t>Given:</a:t>
            </a:r>
            <a:r>
              <a:rPr lang="en-US" dirty="0"/>
              <a:t> Some given context (Preconditions).</a:t>
            </a:r>
          </a:p>
          <a:p>
            <a:r>
              <a:rPr lang="en-US" b="1" dirty="0"/>
              <a:t>When: </a:t>
            </a:r>
            <a:r>
              <a:rPr lang="en-US" dirty="0"/>
              <a:t>Some Action is performed (Actions).</a:t>
            </a:r>
          </a:p>
          <a:p>
            <a:r>
              <a:rPr lang="en-US" b="1" dirty="0"/>
              <a:t>Then: </a:t>
            </a:r>
            <a:r>
              <a:rPr lang="en-US" dirty="0"/>
              <a:t>Particular outcome/consequence after the above step (Results).</a:t>
            </a:r>
          </a:p>
          <a:p>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62EA-8838-0D08-500D-A8F9A6DB3215}"/>
              </a:ext>
            </a:extLst>
          </p:cNvPr>
          <p:cNvSpPr>
            <a:spLocks noGrp="1"/>
          </p:cNvSpPr>
          <p:nvPr>
            <p:ph type="title"/>
          </p:nvPr>
        </p:nvSpPr>
        <p:spPr/>
        <p:txBody>
          <a:bodyPr/>
          <a:lstStyle/>
          <a:p>
            <a:r>
              <a:rPr lang="en-IN" dirty="0"/>
              <a:t>Maven</a:t>
            </a:r>
          </a:p>
        </p:txBody>
      </p:sp>
      <p:sp>
        <p:nvSpPr>
          <p:cNvPr id="3" name="Content Placeholder 2">
            <a:extLst>
              <a:ext uri="{FF2B5EF4-FFF2-40B4-BE49-F238E27FC236}">
                <a16:creationId xmlns:a16="http://schemas.microsoft.com/office/drawing/2014/main" id="{76C09353-546B-8310-AB8F-923128C63BA7}"/>
              </a:ext>
            </a:extLst>
          </p:cNvPr>
          <p:cNvSpPr>
            <a:spLocks noGrp="1"/>
          </p:cNvSpPr>
          <p:nvPr>
            <p:ph idx="1"/>
          </p:nvPr>
        </p:nvSpPr>
        <p:spPr/>
        <p:txBody>
          <a:bodyPr/>
          <a:lstStyle/>
          <a:p>
            <a:r>
              <a:rPr lang="en-US" dirty="0">
                <a:hlinkClick r:id="rId2"/>
              </a:rPr>
              <a:t>(532) Understanding of Maven Repositories || Build Automation Tool || DEVOPS || Maven Interview Question – YouTube</a:t>
            </a:r>
            <a:endParaRPr lang="en-US" dirty="0"/>
          </a:p>
          <a:p>
            <a:r>
              <a:rPr lang="en-US">
                <a:hlinkClick r:id="rId3"/>
              </a:rPr>
              <a:t>(532) # How to Create Maven project in Eclipse #automation #Maven project in Eclipse #selenium - YouTube</a:t>
            </a:r>
            <a:endParaRPr lang="en-IN" dirty="0"/>
          </a:p>
        </p:txBody>
      </p:sp>
    </p:spTree>
    <p:extLst>
      <p:ext uri="{BB962C8B-B14F-4D97-AF65-F5344CB8AC3E}">
        <p14:creationId xmlns:p14="http://schemas.microsoft.com/office/powerpoint/2010/main" val="365613167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a:t>
            </a:r>
            <a:endParaRPr lang="en-US" dirty="0"/>
          </a:p>
        </p:txBody>
      </p:sp>
      <p:sp>
        <p:nvSpPr>
          <p:cNvPr id="3" name="Content Placeholder 2"/>
          <p:cNvSpPr>
            <a:spLocks noGrp="1"/>
          </p:cNvSpPr>
          <p:nvPr>
            <p:ph idx="1"/>
          </p:nvPr>
        </p:nvSpPr>
        <p:spPr/>
        <p:txBody>
          <a:bodyPr/>
          <a:lstStyle/>
          <a:p>
            <a:r>
              <a:rPr lang="en-US" b="1" dirty="0"/>
              <a:t>Sample Feature File – Feature files are written in Gherkin Language</a:t>
            </a:r>
          </a:p>
          <a:p>
            <a:r>
              <a:rPr lang="en-US" b="1" dirty="0"/>
              <a:t>Feature</a:t>
            </a:r>
            <a:r>
              <a:rPr lang="en-US" dirty="0"/>
              <a:t>: BDD implementation using Cucumber </a:t>
            </a:r>
            <a:r>
              <a:rPr lang="en-US" b="1" dirty="0"/>
              <a:t>Scenario</a:t>
            </a:r>
            <a:r>
              <a:rPr lang="en-US" dirty="0"/>
              <a:t>: Login to G-mail using Cucumber </a:t>
            </a:r>
            <a:r>
              <a:rPr lang="en-US" dirty="0" err="1"/>
              <a:t>plugin</a:t>
            </a:r>
            <a:r>
              <a:rPr lang="en-US" dirty="0"/>
              <a:t> </a:t>
            </a:r>
            <a:r>
              <a:rPr lang="en-US" b="1" dirty="0"/>
              <a:t>Given</a:t>
            </a:r>
            <a:r>
              <a:rPr lang="en-US" dirty="0"/>
              <a:t> User is navigating to G-mail Login Page </a:t>
            </a:r>
          </a:p>
          <a:p>
            <a:pPr>
              <a:buNone/>
            </a:pPr>
            <a:r>
              <a:rPr lang="en-US" b="1" dirty="0"/>
              <a:t>   When</a:t>
            </a:r>
            <a:r>
              <a:rPr lang="en-US" dirty="0"/>
              <a:t> User need to enter username as "Username" and password as "Password“</a:t>
            </a:r>
          </a:p>
          <a:p>
            <a:pPr>
              <a:buNone/>
            </a:pPr>
            <a:r>
              <a:rPr lang="en-US" b="1" dirty="0"/>
              <a:t>   Then</a:t>
            </a:r>
            <a:r>
              <a:rPr lang="en-US" dirty="0"/>
              <a:t> User is successfully navigated to the G-mail Mail Box</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Operators</a:t>
            </a:r>
            <a:endParaRPr lang="en-US" dirty="0"/>
          </a:p>
        </p:txBody>
      </p:sp>
      <p:sp>
        <p:nvSpPr>
          <p:cNvPr id="3" name="Content Placeholder 2"/>
          <p:cNvSpPr>
            <a:spLocks noGrp="1"/>
          </p:cNvSpPr>
          <p:nvPr>
            <p:ph idx="1"/>
          </p:nvPr>
        </p:nvSpPr>
        <p:spPr/>
        <p:txBody>
          <a:bodyPr/>
          <a:lstStyle/>
          <a:p>
            <a:r>
              <a:rPr lang="en-US" b="1" dirty="0"/>
              <a:t>Operator</a:t>
            </a:r>
            <a:r>
              <a:rPr lang="en-US" dirty="0"/>
              <a:t> in </a:t>
            </a:r>
            <a:r>
              <a:rPr lang="en-US" dirty="0">
                <a:hlinkClick r:id="rId2"/>
              </a:rPr>
              <a:t>Java</a:t>
            </a:r>
            <a:r>
              <a:rPr lang="en-US" dirty="0"/>
              <a:t> is a symbol that is used to perform operations. For example: +, -, *, / etc.</a:t>
            </a:r>
          </a:p>
          <a:p>
            <a:endParaRPr lang="en-US" dirty="0"/>
          </a:p>
        </p:txBody>
      </p:sp>
      <p:graphicFrame>
        <p:nvGraphicFramePr>
          <p:cNvPr id="4" name="Table 3"/>
          <p:cNvGraphicFramePr>
            <a:graphicFrameLocks noGrp="1"/>
          </p:cNvGraphicFramePr>
          <p:nvPr/>
        </p:nvGraphicFramePr>
        <p:xfrm>
          <a:off x="1500166" y="3071809"/>
          <a:ext cx="5500725" cy="3516633"/>
        </p:xfrm>
        <a:graphic>
          <a:graphicData uri="http://schemas.openxmlformats.org/drawingml/2006/table">
            <a:tbl>
              <a:tblPr firstRow="1" bandRow="1">
                <a:tableStyleId>{5C22544A-7EE6-4342-B048-85BDC9FD1C3A}</a:tableStyleId>
              </a:tblPr>
              <a:tblGrid>
                <a:gridCol w="1833575">
                  <a:extLst>
                    <a:ext uri="{9D8B030D-6E8A-4147-A177-3AD203B41FA5}">
                      <a16:colId xmlns:a16="http://schemas.microsoft.com/office/drawing/2014/main" val="20000"/>
                    </a:ext>
                  </a:extLst>
                </a:gridCol>
                <a:gridCol w="1833575">
                  <a:extLst>
                    <a:ext uri="{9D8B030D-6E8A-4147-A177-3AD203B41FA5}">
                      <a16:colId xmlns:a16="http://schemas.microsoft.com/office/drawing/2014/main" val="20001"/>
                    </a:ext>
                  </a:extLst>
                </a:gridCol>
                <a:gridCol w="1833575">
                  <a:extLst>
                    <a:ext uri="{9D8B030D-6E8A-4147-A177-3AD203B41FA5}">
                      <a16:colId xmlns:a16="http://schemas.microsoft.com/office/drawing/2014/main" val="20002"/>
                    </a:ext>
                  </a:extLst>
                </a:gridCol>
              </a:tblGrid>
              <a:tr h="364934">
                <a:tc>
                  <a:txBody>
                    <a:bodyPr/>
                    <a:lstStyle/>
                    <a:p>
                      <a:pPr algn="l" fontAlgn="t"/>
                      <a:r>
                        <a:rPr lang="en-US" sz="1000" dirty="0">
                          <a:solidFill>
                            <a:srgbClr val="000000"/>
                          </a:solidFill>
                          <a:latin typeface="times new roman"/>
                        </a:rPr>
                        <a:t>Operator Type</a:t>
                      </a:r>
                    </a:p>
                  </a:txBody>
                  <a:tcPr marT="91440" marB="91440"/>
                </a:tc>
                <a:tc>
                  <a:txBody>
                    <a:bodyPr/>
                    <a:lstStyle/>
                    <a:p>
                      <a:pPr algn="l" fontAlgn="t"/>
                      <a:r>
                        <a:rPr lang="en-US" sz="1000" dirty="0">
                          <a:solidFill>
                            <a:srgbClr val="000000"/>
                          </a:solidFill>
                          <a:latin typeface="times new roman"/>
                        </a:rPr>
                        <a:t>Category</a:t>
                      </a:r>
                    </a:p>
                  </a:txBody>
                  <a:tcPr marT="91440" marB="91440"/>
                </a:tc>
                <a:tc>
                  <a:txBody>
                    <a:bodyPr/>
                    <a:lstStyle/>
                    <a:p>
                      <a:pPr algn="l" fontAlgn="t"/>
                      <a:r>
                        <a:rPr lang="en-US" sz="1000">
                          <a:solidFill>
                            <a:srgbClr val="000000"/>
                          </a:solidFill>
                          <a:latin typeface="times new roman"/>
                        </a:rPr>
                        <a:t>Precedence</a:t>
                      </a:r>
                    </a:p>
                  </a:txBody>
                  <a:tcPr marT="91440" marB="91440"/>
                </a:tc>
                <a:extLst>
                  <a:ext uri="{0D108BD9-81ED-4DB2-BD59-A6C34878D82A}">
                    <a16:rowId xmlns:a16="http://schemas.microsoft.com/office/drawing/2014/main" val="10000"/>
                  </a:ext>
                </a:extLst>
              </a:tr>
              <a:tr h="298582">
                <a:tc rowSpan="2">
                  <a:txBody>
                    <a:bodyPr/>
                    <a:lstStyle/>
                    <a:p>
                      <a:pPr algn="just" fontAlgn="t"/>
                      <a:r>
                        <a:rPr lang="en-US" sz="1000" dirty="0">
                          <a:solidFill>
                            <a:srgbClr val="333333"/>
                          </a:solidFill>
                          <a:latin typeface="inter-regular"/>
                        </a:rPr>
                        <a:t>Arithmetic</a:t>
                      </a:r>
                    </a:p>
                  </a:txBody>
                  <a:tcPr marL="60960" marR="60960" marT="60960" marB="60960"/>
                </a:tc>
                <a:tc>
                  <a:txBody>
                    <a:bodyPr/>
                    <a:lstStyle/>
                    <a:p>
                      <a:pPr algn="just" fontAlgn="t"/>
                      <a:r>
                        <a:rPr lang="en-US" sz="1000">
                          <a:solidFill>
                            <a:srgbClr val="333333"/>
                          </a:solidFill>
                          <a:latin typeface="inter-regular"/>
                        </a:rPr>
                        <a:t>multiplicative</a:t>
                      </a:r>
                    </a:p>
                  </a:txBody>
                  <a:tcPr marL="60960" marR="60960" marT="60960" marB="60960"/>
                </a:tc>
                <a:tc>
                  <a:txBody>
                    <a:bodyPr/>
                    <a:lstStyle/>
                    <a:p>
                      <a:pPr algn="just" fontAlgn="t"/>
                      <a:r>
                        <a:rPr lang="en-US" sz="1000">
                          <a:solidFill>
                            <a:srgbClr val="333333"/>
                          </a:solidFill>
                          <a:latin typeface="inter-regular"/>
                        </a:rPr>
                        <a:t>* / %</a:t>
                      </a:r>
                    </a:p>
                  </a:txBody>
                  <a:tcPr marL="60960" marR="60960" marT="60960" marB="60960"/>
                </a:tc>
                <a:extLst>
                  <a:ext uri="{0D108BD9-81ED-4DB2-BD59-A6C34878D82A}">
                    <a16:rowId xmlns:a16="http://schemas.microsoft.com/office/drawing/2014/main" val="10001"/>
                  </a:ext>
                </a:extLst>
              </a:tr>
              <a:tr h="298582">
                <a:tc vMerge="1">
                  <a:txBody>
                    <a:bodyPr/>
                    <a:lstStyle/>
                    <a:p>
                      <a:endParaRPr lang="en-US"/>
                    </a:p>
                  </a:txBody>
                  <a:tcPr/>
                </a:tc>
                <a:tc>
                  <a:txBody>
                    <a:bodyPr/>
                    <a:lstStyle/>
                    <a:p>
                      <a:pPr algn="just" fontAlgn="t"/>
                      <a:r>
                        <a:rPr lang="en-US" sz="1000">
                          <a:solidFill>
                            <a:srgbClr val="333333"/>
                          </a:solidFill>
                          <a:latin typeface="inter-regular"/>
                        </a:rPr>
                        <a:t>additive</a:t>
                      </a:r>
                    </a:p>
                  </a:txBody>
                  <a:tcPr marL="60960" marR="60960" marT="60960" marB="60960"/>
                </a:tc>
                <a:tc>
                  <a:txBody>
                    <a:bodyPr/>
                    <a:lstStyle/>
                    <a:p>
                      <a:pPr algn="just" fontAlgn="t"/>
                      <a:r>
                        <a:rPr lang="en-US" sz="1000">
                          <a:solidFill>
                            <a:srgbClr val="333333"/>
                          </a:solidFill>
                          <a:latin typeface="inter-regular"/>
                        </a:rPr>
                        <a:t>+ -</a:t>
                      </a:r>
                    </a:p>
                  </a:txBody>
                  <a:tcPr marL="60960" marR="60960" marT="60960" marB="60960"/>
                </a:tc>
                <a:extLst>
                  <a:ext uri="{0D108BD9-81ED-4DB2-BD59-A6C34878D82A}">
                    <a16:rowId xmlns:a16="http://schemas.microsoft.com/office/drawing/2014/main" val="10002"/>
                  </a:ext>
                </a:extLst>
              </a:tr>
              <a:tr h="298582">
                <a:tc rowSpan="2">
                  <a:txBody>
                    <a:bodyPr/>
                    <a:lstStyle/>
                    <a:p>
                      <a:pPr algn="just" fontAlgn="t"/>
                      <a:r>
                        <a:rPr lang="en-US" sz="1000" dirty="0">
                          <a:solidFill>
                            <a:srgbClr val="333333"/>
                          </a:solidFill>
                          <a:latin typeface="inter-regular"/>
                        </a:rPr>
                        <a:t>Relational</a:t>
                      </a:r>
                    </a:p>
                  </a:txBody>
                  <a:tcPr marL="60960" marR="60960" marT="60960" marB="60960"/>
                </a:tc>
                <a:tc>
                  <a:txBody>
                    <a:bodyPr/>
                    <a:lstStyle/>
                    <a:p>
                      <a:pPr algn="just" fontAlgn="t"/>
                      <a:r>
                        <a:rPr lang="en-US" sz="1000">
                          <a:solidFill>
                            <a:srgbClr val="333333"/>
                          </a:solidFill>
                          <a:latin typeface="inter-regular"/>
                        </a:rPr>
                        <a:t>comparison</a:t>
                      </a:r>
                    </a:p>
                  </a:txBody>
                  <a:tcPr marL="60960" marR="60960" marT="60960" marB="60960"/>
                </a:tc>
                <a:tc>
                  <a:txBody>
                    <a:bodyPr/>
                    <a:lstStyle/>
                    <a:p>
                      <a:pPr algn="just" fontAlgn="t"/>
                      <a:r>
                        <a:rPr lang="en-US" sz="1000" dirty="0">
                          <a:solidFill>
                            <a:srgbClr val="333333"/>
                          </a:solidFill>
                          <a:latin typeface="inter-regular"/>
                        </a:rPr>
                        <a:t>&lt; &gt; &lt;= &gt;= </a:t>
                      </a:r>
                      <a:r>
                        <a:rPr lang="en-US" sz="1000" dirty="0" err="1">
                          <a:solidFill>
                            <a:srgbClr val="333333"/>
                          </a:solidFill>
                          <a:latin typeface="inter-regular"/>
                        </a:rPr>
                        <a:t>instanceof</a:t>
                      </a:r>
                      <a:endParaRPr lang="en-US" sz="1000" dirty="0">
                        <a:solidFill>
                          <a:srgbClr val="333333"/>
                        </a:solidFill>
                        <a:latin typeface="inter-regular"/>
                      </a:endParaRPr>
                    </a:p>
                  </a:txBody>
                  <a:tcPr marL="60960" marR="60960" marT="60960" marB="60960"/>
                </a:tc>
                <a:extLst>
                  <a:ext uri="{0D108BD9-81ED-4DB2-BD59-A6C34878D82A}">
                    <a16:rowId xmlns:a16="http://schemas.microsoft.com/office/drawing/2014/main" val="10003"/>
                  </a:ext>
                </a:extLst>
              </a:tr>
              <a:tr h="298582">
                <a:tc vMerge="1">
                  <a:txBody>
                    <a:bodyPr/>
                    <a:lstStyle/>
                    <a:p>
                      <a:endParaRPr lang="en-US"/>
                    </a:p>
                  </a:txBody>
                  <a:tcPr/>
                </a:tc>
                <a:tc>
                  <a:txBody>
                    <a:bodyPr/>
                    <a:lstStyle/>
                    <a:p>
                      <a:pPr algn="just" fontAlgn="t"/>
                      <a:r>
                        <a:rPr lang="en-US" sz="1000">
                          <a:solidFill>
                            <a:srgbClr val="333333"/>
                          </a:solidFill>
                          <a:latin typeface="inter-regular"/>
                        </a:rPr>
                        <a:t>equality</a:t>
                      </a:r>
                    </a:p>
                  </a:txBody>
                  <a:tcPr marL="60960" marR="60960" marT="60960" marB="60960"/>
                </a:tc>
                <a:tc>
                  <a:txBody>
                    <a:bodyPr/>
                    <a:lstStyle/>
                    <a:p>
                      <a:pPr algn="just" fontAlgn="t"/>
                      <a:r>
                        <a:rPr lang="en-US" sz="1000" dirty="0">
                          <a:solidFill>
                            <a:srgbClr val="333333"/>
                          </a:solidFill>
                          <a:latin typeface="inter-regular"/>
                        </a:rPr>
                        <a:t>== !=</a:t>
                      </a:r>
                    </a:p>
                  </a:txBody>
                  <a:tcPr marL="60960" marR="60960" marT="60960" marB="60960"/>
                </a:tc>
                <a:extLst>
                  <a:ext uri="{0D108BD9-81ED-4DB2-BD59-A6C34878D82A}">
                    <a16:rowId xmlns:a16="http://schemas.microsoft.com/office/drawing/2014/main" val="10004"/>
                  </a:ext>
                </a:extLst>
              </a:tr>
              <a:tr h="298582">
                <a:tc rowSpan="3">
                  <a:txBody>
                    <a:bodyPr/>
                    <a:lstStyle/>
                    <a:p>
                      <a:pPr algn="just" fontAlgn="t"/>
                      <a:r>
                        <a:rPr lang="en-US" sz="1000">
                          <a:solidFill>
                            <a:srgbClr val="333333"/>
                          </a:solidFill>
                          <a:latin typeface="inter-regular"/>
                        </a:rPr>
                        <a:t>Bitwise</a:t>
                      </a:r>
                    </a:p>
                  </a:txBody>
                  <a:tcPr marL="60960" marR="60960" marT="60960" marB="60960"/>
                </a:tc>
                <a:tc>
                  <a:txBody>
                    <a:bodyPr/>
                    <a:lstStyle/>
                    <a:p>
                      <a:pPr algn="just" fontAlgn="t"/>
                      <a:r>
                        <a:rPr lang="en-US" sz="1000">
                          <a:solidFill>
                            <a:srgbClr val="333333"/>
                          </a:solidFill>
                          <a:latin typeface="inter-regular"/>
                        </a:rPr>
                        <a:t>bitwise AND</a:t>
                      </a:r>
                    </a:p>
                  </a:txBody>
                  <a:tcPr marL="60960" marR="60960" marT="60960" marB="60960"/>
                </a:tc>
                <a:tc>
                  <a:txBody>
                    <a:bodyPr/>
                    <a:lstStyle/>
                    <a:p>
                      <a:pPr algn="just" fontAlgn="t"/>
                      <a:r>
                        <a:rPr lang="en-US" sz="1000" dirty="0">
                          <a:solidFill>
                            <a:srgbClr val="333333"/>
                          </a:solidFill>
                          <a:latin typeface="inter-regular"/>
                        </a:rPr>
                        <a:t>&amp;</a:t>
                      </a:r>
                    </a:p>
                  </a:txBody>
                  <a:tcPr marL="60960" marR="60960" marT="60960" marB="60960"/>
                </a:tc>
                <a:extLst>
                  <a:ext uri="{0D108BD9-81ED-4DB2-BD59-A6C34878D82A}">
                    <a16:rowId xmlns:a16="http://schemas.microsoft.com/office/drawing/2014/main" val="10005"/>
                  </a:ext>
                </a:extLst>
              </a:tr>
              <a:tr h="298582">
                <a:tc vMerge="1">
                  <a:txBody>
                    <a:bodyPr/>
                    <a:lstStyle/>
                    <a:p>
                      <a:endParaRPr lang="en-US"/>
                    </a:p>
                  </a:txBody>
                  <a:tcPr/>
                </a:tc>
                <a:tc>
                  <a:txBody>
                    <a:bodyPr/>
                    <a:lstStyle/>
                    <a:p>
                      <a:pPr algn="just" fontAlgn="t"/>
                      <a:r>
                        <a:rPr lang="en-US" sz="1000">
                          <a:solidFill>
                            <a:srgbClr val="333333"/>
                          </a:solidFill>
                          <a:latin typeface="inter-regular"/>
                        </a:rPr>
                        <a:t>bitwise exclusive OR</a:t>
                      </a:r>
                    </a:p>
                  </a:txBody>
                  <a:tcPr marL="60960" marR="60960" marT="60960" marB="60960"/>
                </a:tc>
                <a:tc>
                  <a:txBody>
                    <a:bodyPr/>
                    <a:lstStyle/>
                    <a:p>
                      <a:pPr algn="just" fontAlgn="t"/>
                      <a:r>
                        <a:rPr lang="en-US" sz="1000" dirty="0">
                          <a:solidFill>
                            <a:srgbClr val="333333"/>
                          </a:solidFill>
                          <a:latin typeface="inter-regular"/>
                        </a:rPr>
                        <a:t>^</a:t>
                      </a:r>
                    </a:p>
                  </a:txBody>
                  <a:tcPr marL="60960" marR="60960" marT="60960" marB="60960"/>
                </a:tc>
                <a:extLst>
                  <a:ext uri="{0D108BD9-81ED-4DB2-BD59-A6C34878D82A}">
                    <a16:rowId xmlns:a16="http://schemas.microsoft.com/office/drawing/2014/main" val="10006"/>
                  </a:ext>
                </a:extLst>
              </a:tr>
              <a:tr h="298582">
                <a:tc vMerge="1">
                  <a:txBody>
                    <a:bodyPr/>
                    <a:lstStyle/>
                    <a:p>
                      <a:endParaRPr lang="en-US"/>
                    </a:p>
                  </a:txBody>
                  <a:tcPr/>
                </a:tc>
                <a:tc>
                  <a:txBody>
                    <a:bodyPr/>
                    <a:lstStyle/>
                    <a:p>
                      <a:pPr algn="just" fontAlgn="t"/>
                      <a:r>
                        <a:rPr lang="en-US" sz="1000">
                          <a:solidFill>
                            <a:srgbClr val="333333"/>
                          </a:solidFill>
                          <a:latin typeface="inter-regular"/>
                        </a:rPr>
                        <a:t>bitwise inclusive OR</a:t>
                      </a:r>
                    </a:p>
                  </a:txBody>
                  <a:tcPr marL="60960" marR="60960" marT="60960" marB="60960"/>
                </a:tc>
                <a:tc>
                  <a:txBody>
                    <a:bodyPr/>
                    <a:lstStyle/>
                    <a:p>
                      <a:pPr algn="just" fontAlgn="t"/>
                      <a:r>
                        <a:rPr lang="en-US" sz="1000" dirty="0">
                          <a:solidFill>
                            <a:srgbClr val="333333"/>
                          </a:solidFill>
                          <a:latin typeface="inter-regular"/>
                        </a:rPr>
                        <a:t>|</a:t>
                      </a:r>
                    </a:p>
                  </a:txBody>
                  <a:tcPr marL="60960" marR="60960" marT="60960" marB="60960"/>
                </a:tc>
                <a:extLst>
                  <a:ext uri="{0D108BD9-81ED-4DB2-BD59-A6C34878D82A}">
                    <a16:rowId xmlns:a16="http://schemas.microsoft.com/office/drawing/2014/main" val="10007"/>
                  </a:ext>
                </a:extLst>
              </a:tr>
              <a:tr h="298582">
                <a:tc rowSpan="2">
                  <a:txBody>
                    <a:bodyPr/>
                    <a:lstStyle/>
                    <a:p>
                      <a:pPr algn="just" fontAlgn="t"/>
                      <a:r>
                        <a:rPr lang="en-US" sz="1000">
                          <a:solidFill>
                            <a:srgbClr val="333333"/>
                          </a:solidFill>
                          <a:latin typeface="inter-regular"/>
                        </a:rPr>
                        <a:t>Logical</a:t>
                      </a:r>
                    </a:p>
                  </a:txBody>
                  <a:tcPr marL="60960" marR="60960" marT="60960" marB="60960"/>
                </a:tc>
                <a:tc>
                  <a:txBody>
                    <a:bodyPr/>
                    <a:lstStyle/>
                    <a:p>
                      <a:pPr algn="just" fontAlgn="t"/>
                      <a:r>
                        <a:rPr lang="en-US" sz="1000">
                          <a:solidFill>
                            <a:srgbClr val="333333"/>
                          </a:solidFill>
                          <a:latin typeface="inter-regular"/>
                        </a:rPr>
                        <a:t>logical AND</a:t>
                      </a:r>
                    </a:p>
                  </a:txBody>
                  <a:tcPr marL="60960" marR="60960" marT="60960" marB="60960"/>
                </a:tc>
                <a:tc>
                  <a:txBody>
                    <a:bodyPr/>
                    <a:lstStyle/>
                    <a:p>
                      <a:pPr algn="just" fontAlgn="t"/>
                      <a:r>
                        <a:rPr lang="en-US" sz="1000" dirty="0">
                          <a:solidFill>
                            <a:srgbClr val="333333"/>
                          </a:solidFill>
                          <a:latin typeface="inter-regular"/>
                        </a:rPr>
                        <a:t>&amp;&amp;</a:t>
                      </a:r>
                    </a:p>
                  </a:txBody>
                  <a:tcPr marL="60960" marR="60960" marT="60960" marB="60960"/>
                </a:tc>
                <a:extLst>
                  <a:ext uri="{0D108BD9-81ED-4DB2-BD59-A6C34878D82A}">
                    <a16:rowId xmlns:a16="http://schemas.microsoft.com/office/drawing/2014/main" val="10008"/>
                  </a:ext>
                </a:extLst>
              </a:tr>
              <a:tr h="298582">
                <a:tc vMerge="1">
                  <a:txBody>
                    <a:bodyPr/>
                    <a:lstStyle/>
                    <a:p>
                      <a:endParaRPr lang="en-US"/>
                    </a:p>
                  </a:txBody>
                  <a:tcPr/>
                </a:tc>
                <a:tc>
                  <a:txBody>
                    <a:bodyPr/>
                    <a:lstStyle/>
                    <a:p>
                      <a:pPr algn="just" fontAlgn="t"/>
                      <a:r>
                        <a:rPr lang="en-US" sz="1000">
                          <a:solidFill>
                            <a:srgbClr val="333333"/>
                          </a:solidFill>
                          <a:latin typeface="inter-regular"/>
                        </a:rPr>
                        <a:t>logical OR</a:t>
                      </a:r>
                    </a:p>
                  </a:txBody>
                  <a:tcPr marL="60960" marR="60960" marT="60960" marB="60960"/>
                </a:tc>
                <a:tc>
                  <a:txBody>
                    <a:bodyPr/>
                    <a:lstStyle/>
                    <a:p>
                      <a:pPr algn="just" fontAlgn="t"/>
                      <a:r>
                        <a:rPr lang="en-US" sz="1000" dirty="0">
                          <a:solidFill>
                            <a:srgbClr val="333333"/>
                          </a:solidFill>
                          <a:latin typeface="inter-regular"/>
                        </a:rPr>
                        <a:t>||</a:t>
                      </a:r>
                    </a:p>
                  </a:txBody>
                  <a:tcPr marL="60960" marR="60960" marT="60960" marB="60960"/>
                </a:tc>
                <a:extLst>
                  <a:ext uri="{0D108BD9-81ED-4DB2-BD59-A6C34878D82A}">
                    <a16:rowId xmlns:a16="http://schemas.microsoft.com/office/drawing/2014/main" val="10009"/>
                  </a:ext>
                </a:extLst>
              </a:tr>
              <a:tr h="464461">
                <a:tc>
                  <a:txBody>
                    <a:bodyPr/>
                    <a:lstStyle/>
                    <a:p>
                      <a:pPr algn="just" fontAlgn="t"/>
                      <a:r>
                        <a:rPr lang="en-US" sz="1000" dirty="0">
                          <a:solidFill>
                            <a:srgbClr val="333333"/>
                          </a:solidFill>
                          <a:latin typeface="inter-regular"/>
                        </a:rPr>
                        <a:t>Assignment</a:t>
                      </a:r>
                    </a:p>
                  </a:txBody>
                  <a:tcPr marL="60960" marR="60960" marT="60960" marB="60960"/>
                </a:tc>
                <a:tc>
                  <a:txBody>
                    <a:bodyPr/>
                    <a:lstStyle/>
                    <a:p>
                      <a:pPr algn="just" fontAlgn="t"/>
                      <a:r>
                        <a:rPr lang="en-US" sz="1000">
                          <a:solidFill>
                            <a:srgbClr val="333333"/>
                          </a:solidFill>
                          <a:latin typeface="inter-regular"/>
                        </a:rPr>
                        <a:t>assignment</a:t>
                      </a:r>
                    </a:p>
                  </a:txBody>
                  <a:tcPr marL="60960" marR="60960" marT="60960" marB="60960"/>
                </a:tc>
                <a:tc>
                  <a:txBody>
                    <a:bodyPr/>
                    <a:lstStyle/>
                    <a:p>
                      <a:pPr algn="just" fontAlgn="t"/>
                      <a:r>
                        <a:rPr lang="en-US" sz="1000" dirty="0">
                          <a:solidFill>
                            <a:srgbClr val="333333"/>
                          </a:solidFill>
                          <a:latin typeface="inter-regular"/>
                        </a:rPr>
                        <a:t>= += -= *= /= %= &amp;= ^= |= &lt;&lt;= &gt;&gt;= &gt;&gt;&gt;=</a:t>
                      </a:r>
                    </a:p>
                  </a:txBody>
                  <a:tcPr marL="60960" marR="60960" marT="60960" marB="60960"/>
                </a:tc>
                <a:extLst>
                  <a:ext uri="{0D108BD9-81ED-4DB2-BD59-A6C34878D82A}">
                    <a16:rowId xmlns:a16="http://schemas.microsoft.com/office/drawing/2014/main" val="10010"/>
                  </a:ext>
                </a:extLst>
              </a:tr>
            </a:tbl>
          </a:graphicData>
        </a:graphic>
      </p:graphicFrame>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 Definitions</a:t>
            </a:r>
            <a:endParaRPr lang="en-US" dirty="0"/>
          </a:p>
        </p:txBody>
      </p:sp>
      <p:sp>
        <p:nvSpPr>
          <p:cNvPr id="3" name="Content Placeholder 2"/>
          <p:cNvSpPr>
            <a:spLocks noGrp="1"/>
          </p:cNvSpPr>
          <p:nvPr>
            <p:ph idx="1"/>
          </p:nvPr>
        </p:nvSpPr>
        <p:spPr/>
        <p:txBody>
          <a:bodyPr/>
          <a:lstStyle/>
          <a:p>
            <a:r>
              <a:rPr lang="en-US" dirty="0"/>
              <a:t>A Step Definition is a small piece of </a:t>
            </a:r>
            <a:r>
              <a:rPr lang="en-US" i="1" dirty="0"/>
              <a:t>code</a:t>
            </a:r>
            <a:r>
              <a:rPr lang="en-US" dirty="0"/>
              <a:t> with a </a:t>
            </a:r>
            <a:r>
              <a:rPr lang="en-US" i="1" dirty="0"/>
              <a:t>pattern</a:t>
            </a:r>
            <a:r>
              <a:rPr lang="en-US" dirty="0"/>
              <a:t> attached to it or in other words a Step Definition is a java method in a class with an annotation above it. An annotation followed by the pattern is used to link the </a:t>
            </a:r>
            <a:r>
              <a:rPr lang="en-US" i="1" dirty="0"/>
              <a:t>Step Definition</a:t>
            </a:r>
            <a:r>
              <a:rPr lang="en-US" dirty="0"/>
              <a:t> to all the matching </a:t>
            </a:r>
            <a:r>
              <a:rPr lang="en-US" i="1" dirty="0"/>
              <a:t>Steps</a:t>
            </a:r>
            <a:r>
              <a:rPr lang="en-US" dirty="0"/>
              <a:t>, and the </a:t>
            </a:r>
            <a:r>
              <a:rPr lang="en-US" i="1" dirty="0"/>
              <a:t>code</a:t>
            </a:r>
            <a:r>
              <a:rPr lang="en-US" dirty="0"/>
              <a:t> is what </a:t>
            </a:r>
            <a:r>
              <a:rPr lang="en-US" i="1" dirty="0"/>
              <a:t>Cucumber</a:t>
            </a:r>
            <a:r>
              <a:rPr lang="en-US" dirty="0"/>
              <a:t> will execute when it sees a </a:t>
            </a:r>
            <a:r>
              <a:rPr lang="en-US" i="1" dirty="0"/>
              <a:t>Gherkin Step</a:t>
            </a:r>
            <a:r>
              <a:rPr lang="en-US" dirty="0"/>
              <a:t>. </a:t>
            </a:r>
            <a:r>
              <a:rPr lang="en-US" i="1" dirty="0"/>
              <a:t>Cucumber</a:t>
            </a:r>
            <a:r>
              <a:rPr lang="en-US" dirty="0"/>
              <a:t> finds the </a:t>
            </a:r>
            <a:r>
              <a:rPr lang="en-US" i="1" dirty="0"/>
              <a:t>Step Definition</a:t>
            </a:r>
            <a:r>
              <a:rPr lang="en-US" dirty="0"/>
              <a:t> file with the help of the Glue code in </a:t>
            </a:r>
            <a:r>
              <a:rPr lang="en-US" b="1" i="1" dirty="0"/>
              <a:t>Cucumber Options</a:t>
            </a:r>
            <a:r>
              <a:rPr lang="en-US" dirty="0"/>
              <a:t>.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Cucumber Options</a:t>
            </a:r>
          </a:p>
        </p:txBody>
      </p:sp>
      <p:sp>
        <p:nvSpPr>
          <p:cNvPr id="3" name="Content Placeholder 2"/>
          <p:cNvSpPr>
            <a:spLocks noGrp="1"/>
          </p:cNvSpPr>
          <p:nvPr>
            <p:ph idx="1"/>
          </p:nvPr>
        </p:nvSpPr>
        <p:spPr/>
        <p:txBody>
          <a:bodyPr>
            <a:normAutofit lnSpcReduction="10000"/>
          </a:bodyPr>
          <a:lstStyle/>
          <a:p>
            <a:r>
              <a:rPr lang="en-US" dirty="0"/>
              <a:t>In layman language, </a:t>
            </a:r>
            <a:r>
              <a:rPr lang="en-US" b="1" i="1" dirty="0"/>
              <a:t>@</a:t>
            </a:r>
            <a:r>
              <a:rPr lang="en-US" b="1" i="1" dirty="0" err="1"/>
              <a:t>CucumberOptions</a:t>
            </a:r>
            <a:r>
              <a:rPr lang="en-US" dirty="0"/>
              <a:t> are like property files or settings for your test. Basically </a:t>
            </a:r>
            <a:r>
              <a:rPr lang="en-US" b="1" i="1" dirty="0"/>
              <a:t>@</a:t>
            </a:r>
            <a:r>
              <a:rPr lang="en-US" b="1" i="1" dirty="0" err="1"/>
              <a:t>CucumberOptions</a:t>
            </a:r>
            <a:r>
              <a:rPr lang="en-US" dirty="0"/>
              <a:t> enables us to do all the things that we could have done if we have used cucumber command line. This is very helpful and of utmost importance, if we are using IDE such eclipse only to execute our project.</a:t>
            </a:r>
          </a:p>
          <a:p>
            <a:r>
              <a:rPr lang="en-IN" dirty="0"/>
              <a:t>Example:</a:t>
            </a:r>
          </a:p>
          <a:p>
            <a:r>
              <a:rPr lang="en-US" dirty="0"/>
              <a:t>@</a:t>
            </a:r>
            <a:r>
              <a:rPr lang="en-US" dirty="0" err="1"/>
              <a:t>CucumberOptions</a:t>
            </a:r>
            <a:r>
              <a:rPr lang="en-US" dirty="0"/>
              <a:t>( features = "Feature" ,glue={"</a:t>
            </a:r>
            <a:r>
              <a:rPr lang="en-US" dirty="0" err="1"/>
              <a:t>stepDefinition</a:t>
            </a:r>
            <a:r>
              <a:rPr lang="en-US" dirty="0"/>
              <a:t>"} ) public class </a:t>
            </a:r>
            <a:r>
              <a:rPr lang="en-US" dirty="0" err="1"/>
              <a:t>TestRunner</a:t>
            </a:r>
            <a:r>
              <a:rPr lang="en-US" dirty="0"/>
              <a:t> { } </a:t>
            </a:r>
            <a:br>
              <a:rPr lang="en-US" dirty="0"/>
            </a:br>
            <a:endParaRPr lang="en-IN"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Outline</a:t>
            </a:r>
          </a:p>
        </p:txBody>
      </p:sp>
      <p:sp>
        <p:nvSpPr>
          <p:cNvPr id="3" name="Content Placeholder 2"/>
          <p:cNvSpPr>
            <a:spLocks noGrp="1"/>
          </p:cNvSpPr>
          <p:nvPr>
            <p:ph idx="1"/>
          </p:nvPr>
        </p:nvSpPr>
        <p:spPr/>
        <p:txBody>
          <a:bodyPr/>
          <a:lstStyle/>
          <a:p>
            <a:r>
              <a:rPr lang="en-US" dirty="0"/>
              <a:t>In Gherkin language, scenario outline is the keyword which is used to run the same scenario multiple times.</a:t>
            </a:r>
          </a:p>
          <a:p>
            <a:r>
              <a:rPr lang="en-US" dirty="0"/>
              <a:t>It is also defined as "Scenario outlines are used when the same test is performed multiple times with a different combination of values.“</a:t>
            </a:r>
          </a:p>
          <a:p>
            <a:r>
              <a:rPr lang="en-US" dirty="0"/>
              <a:t>Scenario outline is exactly similar to the scenario structure, but the only difference is the </a:t>
            </a:r>
            <a:r>
              <a:rPr lang="en-US" b="1" dirty="0"/>
              <a:t>provision of multiple inputs</a:t>
            </a:r>
            <a:r>
              <a:rPr lang="en-US" dirty="0"/>
              <a:t>. In order to use scenario outlines, we do not need any smart idea, we just need to copy the same steps and re-execute the code.</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Hooks</a:t>
            </a:r>
            <a:endParaRPr lang="en-US" dirty="0"/>
          </a:p>
        </p:txBody>
      </p:sp>
      <p:sp>
        <p:nvSpPr>
          <p:cNvPr id="3" name="Content Placeholder 2"/>
          <p:cNvSpPr>
            <a:spLocks noGrp="1"/>
          </p:cNvSpPr>
          <p:nvPr>
            <p:ph idx="1"/>
          </p:nvPr>
        </p:nvSpPr>
        <p:spPr/>
        <p:txBody>
          <a:bodyPr>
            <a:normAutofit fontScale="85000" lnSpcReduction="10000"/>
          </a:bodyPr>
          <a:lstStyle/>
          <a:p>
            <a:r>
              <a:rPr lang="en-US" dirty="0"/>
              <a:t>Hooks are blocks of code that run </a:t>
            </a:r>
            <a:r>
              <a:rPr lang="en-US" b="1" dirty="0"/>
              <a:t>before</a:t>
            </a:r>
            <a:r>
              <a:rPr lang="en-US" dirty="0"/>
              <a:t> or </a:t>
            </a:r>
            <a:r>
              <a:rPr lang="en-US" b="1" dirty="0"/>
              <a:t>after</a:t>
            </a:r>
            <a:r>
              <a:rPr lang="en-US" dirty="0"/>
              <a:t> each scenario in the Cucumber execution cycle. This allows us to manage the code workflow better and helps to reduce code redundancy. </a:t>
            </a:r>
          </a:p>
          <a:p>
            <a:r>
              <a:rPr lang="en-US" dirty="0"/>
              <a:t>Hooks can be defined anywhere in the project or step definition layers using the methods </a:t>
            </a:r>
            <a:r>
              <a:rPr lang="en-US" b="1" dirty="0"/>
              <a:t>@Before</a:t>
            </a:r>
            <a:r>
              <a:rPr lang="en-US" dirty="0"/>
              <a:t> and </a:t>
            </a:r>
            <a:r>
              <a:rPr lang="en-US" b="1" dirty="0"/>
              <a:t>@After.</a:t>
            </a:r>
          </a:p>
          <a:p>
            <a:r>
              <a:rPr lang="en-US" b="1" dirty="0"/>
              <a:t>@Before</a:t>
            </a:r>
            <a:r>
              <a:rPr lang="en-US" dirty="0"/>
              <a:t> - Before hooks run before the first step of each scenario. This is commonly used for prerequisite steps that need to be performed before the actual test scenario. For example, this can be as follows.</a:t>
            </a:r>
            <a:endParaRPr lang="en-US" b="1" dirty="0"/>
          </a:p>
          <a:p>
            <a:r>
              <a:rPr lang="en-US" b="1" dirty="0"/>
              <a:t>@After - </a:t>
            </a:r>
            <a:r>
              <a:rPr lang="en-US" dirty="0"/>
              <a:t>After hooks run after the last step of each scenario, even when steps are failed, undefined, pending, or skipped. This is commonly used for steps that need to be performed after the actual scenario gets executed. </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Pretty Report</a:t>
            </a:r>
            <a:endParaRPr lang="en-US" dirty="0"/>
          </a:p>
        </p:txBody>
      </p:sp>
      <p:sp>
        <p:nvSpPr>
          <p:cNvPr id="3" name="Content Placeholder 2"/>
          <p:cNvSpPr>
            <a:spLocks noGrp="1"/>
          </p:cNvSpPr>
          <p:nvPr>
            <p:ph idx="1"/>
          </p:nvPr>
        </p:nvSpPr>
        <p:spPr/>
        <p:txBody>
          <a:bodyPr/>
          <a:lstStyle/>
          <a:p>
            <a:r>
              <a:rPr lang="en-US" dirty="0"/>
              <a:t>The first </a:t>
            </a:r>
            <a:r>
              <a:rPr lang="en-US" dirty="0" err="1"/>
              <a:t>plugin</a:t>
            </a:r>
            <a:r>
              <a:rPr lang="en-US" dirty="0"/>
              <a:t>, we will talk about is </a:t>
            </a:r>
            <a:r>
              <a:rPr lang="en-US" b="1" i="1" dirty="0"/>
              <a:t>Pretty</a:t>
            </a:r>
            <a:r>
              <a:rPr lang="en-US" dirty="0"/>
              <a:t>.  This provides more verbose output. To implement this, just specify </a:t>
            </a:r>
            <a:r>
              <a:rPr lang="en-US" i="1" dirty="0" err="1"/>
              <a:t>plugin</a:t>
            </a:r>
            <a:r>
              <a:rPr lang="en-US" i="1" dirty="0"/>
              <a:t> = "</a:t>
            </a:r>
            <a:r>
              <a:rPr lang="en-US" b="1" i="1" dirty="0"/>
              <a:t>pretty</a:t>
            </a:r>
            <a:r>
              <a:rPr lang="en-US" i="1" dirty="0"/>
              <a:t>" in </a:t>
            </a:r>
            <a:r>
              <a:rPr lang="en-US" i="1" dirty="0" err="1"/>
              <a:t>CucumberOptions</a:t>
            </a:r>
            <a:r>
              <a:rPr lang="en-US" i="1" dirty="0"/>
              <a:t>.</a:t>
            </a:r>
            <a:r>
              <a:rPr lang="en-US" dirty="0"/>
              <a:t> This is what the code looks like:</a:t>
            </a:r>
          </a:p>
          <a:p>
            <a:r>
              <a:rPr lang="en-US" i="1" dirty="0"/>
              <a:t>@</a:t>
            </a:r>
            <a:r>
              <a:rPr lang="en-US" i="1" dirty="0" err="1"/>
              <a:t>CucumberOptions</a:t>
            </a:r>
            <a:r>
              <a:rPr lang="en-US" i="1" dirty="0"/>
              <a:t>( </a:t>
            </a:r>
            <a:r>
              <a:rPr lang="en-US" i="1" dirty="0" err="1"/>
              <a:t>plugin</a:t>
            </a:r>
            <a:r>
              <a:rPr lang="en-US" i="1" dirty="0"/>
              <a:t> = { "pretty" } )</a:t>
            </a:r>
            <a:endParaRPr lang="en-US" dirty="0"/>
          </a:p>
          <a:p>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Report</a:t>
            </a:r>
            <a:endParaRPr lang="en-US" dirty="0"/>
          </a:p>
        </p:txBody>
      </p:sp>
      <p:sp>
        <p:nvSpPr>
          <p:cNvPr id="3" name="Content Placeholder 2"/>
          <p:cNvSpPr>
            <a:spLocks noGrp="1"/>
          </p:cNvSpPr>
          <p:nvPr>
            <p:ph idx="1"/>
          </p:nvPr>
        </p:nvSpPr>
        <p:spPr/>
        <p:txBody>
          <a:bodyPr/>
          <a:lstStyle/>
          <a:p>
            <a:r>
              <a:rPr lang="en-US" dirty="0"/>
              <a:t>For HTML reports, add </a:t>
            </a:r>
            <a:r>
              <a:rPr lang="en-US" b="1" i="1" dirty="0" err="1"/>
              <a:t>html:target</a:t>
            </a:r>
            <a:r>
              <a:rPr lang="en-US" b="1" i="1" dirty="0"/>
              <a:t>/cucumber-reports</a:t>
            </a:r>
            <a:r>
              <a:rPr lang="en-US" dirty="0"/>
              <a:t> to the </a:t>
            </a:r>
            <a:r>
              <a:rPr lang="en-US" i="1" dirty="0"/>
              <a:t>@</a:t>
            </a:r>
            <a:r>
              <a:rPr lang="en-US" i="1" dirty="0" err="1"/>
              <a:t>CucumberOptions</a:t>
            </a:r>
            <a:r>
              <a:rPr lang="en-US" dirty="0"/>
              <a:t> </a:t>
            </a:r>
            <a:r>
              <a:rPr lang="en-US" dirty="0" err="1"/>
              <a:t>plugin</a:t>
            </a:r>
            <a:r>
              <a:rPr lang="en-US" dirty="0"/>
              <a:t> option.</a:t>
            </a:r>
          </a:p>
          <a:p>
            <a:r>
              <a:rPr lang="en-US" b="1" i="1" dirty="0"/>
              <a:t>Note</a:t>
            </a:r>
            <a:r>
              <a:rPr lang="en-US" i="1" dirty="0"/>
              <a:t>: We have specified the path of the Cucumber report, which we want it to generate it under the target folder</a:t>
            </a:r>
            <a:r>
              <a:rPr lang="en-US" dirty="0"/>
              <a:t>.</a:t>
            </a:r>
          </a:p>
          <a:p>
            <a:r>
              <a:rPr lang="en-US" dirty="0"/>
              <a:t>This will generate an HTML report at the location mentioned</a:t>
            </a:r>
          </a:p>
          <a:p>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HTML Report using extent report</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Let’s check out how we can generate the extent report for Cucumber. </a:t>
            </a:r>
          </a:p>
          <a:p>
            <a:pPr fontAlgn="base"/>
            <a:r>
              <a:rPr lang="en-US" dirty="0"/>
              <a:t>1)   In </a:t>
            </a:r>
            <a:r>
              <a:rPr lang="en-US" dirty="0" err="1"/>
              <a:t>POM.Xml</a:t>
            </a:r>
            <a:r>
              <a:rPr lang="en-US" dirty="0"/>
              <a:t> please add below maven dependencies.</a:t>
            </a:r>
          </a:p>
          <a:p>
            <a:pPr fontAlgn="base"/>
            <a:r>
              <a:rPr lang="en-US" dirty="0"/>
              <a:t>&lt;dependency&gt;&lt;</a:t>
            </a:r>
            <a:r>
              <a:rPr lang="en-US" dirty="0" err="1"/>
              <a:t>groupId</a:t>
            </a:r>
            <a:r>
              <a:rPr lang="en-US" dirty="0"/>
              <a:t>&gt;</a:t>
            </a:r>
            <a:r>
              <a:rPr lang="en-US" dirty="0" err="1"/>
              <a:t>com.aventstack</a:t>
            </a:r>
            <a:r>
              <a:rPr lang="en-US" dirty="0"/>
              <a:t>&lt;/</a:t>
            </a:r>
            <a:r>
              <a:rPr lang="en-US" dirty="0" err="1"/>
              <a:t>groupId</a:t>
            </a:r>
            <a:r>
              <a:rPr lang="en-US" dirty="0"/>
              <a:t>&gt;&lt;</a:t>
            </a:r>
            <a:r>
              <a:rPr lang="en-US" dirty="0" err="1"/>
              <a:t>artifactId</a:t>
            </a:r>
            <a:r>
              <a:rPr lang="en-US" dirty="0"/>
              <a:t>&gt;</a:t>
            </a:r>
            <a:r>
              <a:rPr lang="en-US" dirty="0" err="1"/>
              <a:t>extentreports</a:t>
            </a:r>
            <a:r>
              <a:rPr lang="en-US" dirty="0"/>
              <a:t>&lt;/</a:t>
            </a:r>
            <a:r>
              <a:rPr lang="en-US" dirty="0" err="1"/>
              <a:t>artifactId</a:t>
            </a:r>
            <a:r>
              <a:rPr lang="en-US" dirty="0"/>
              <a:t>&gt;&lt;version&gt;3.0.6&lt;/version&gt;&lt;/dependency&gt; &lt;dependency&gt;&lt;</a:t>
            </a:r>
            <a:r>
              <a:rPr lang="en-US" dirty="0" err="1"/>
              <a:t>groupId</a:t>
            </a:r>
            <a:r>
              <a:rPr lang="en-US" dirty="0"/>
              <a:t>&gt;</a:t>
            </a:r>
            <a:r>
              <a:rPr lang="en-US" dirty="0" err="1"/>
              <a:t>com.vimalselvam</a:t>
            </a:r>
            <a:r>
              <a:rPr lang="en-US" dirty="0"/>
              <a:t>&lt;/</a:t>
            </a:r>
            <a:r>
              <a:rPr lang="en-US" dirty="0" err="1"/>
              <a:t>groupId</a:t>
            </a:r>
            <a:r>
              <a:rPr lang="en-US" dirty="0"/>
              <a:t>&gt;&lt;</a:t>
            </a:r>
            <a:r>
              <a:rPr lang="en-US" dirty="0" err="1"/>
              <a:t>artifactId</a:t>
            </a:r>
            <a:r>
              <a:rPr lang="en-US" dirty="0"/>
              <a:t>&gt;cucumber-</a:t>
            </a:r>
            <a:r>
              <a:rPr lang="en-US" dirty="0" err="1"/>
              <a:t>extentsreport</a:t>
            </a:r>
            <a:r>
              <a:rPr lang="en-US" dirty="0"/>
              <a:t>&lt;/</a:t>
            </a:r>
            <a:r>
              <a:rPr lang="en-US" dirty="0" err="1"/>
              <a:t>artifactId</a:t>
            </a:r>
            <a:r>
              <a:rPr lang="en-US" dirty="0"/>
              <a:t>&gt;&lt;version&gt;3.0.2&lt;/version&gt;&lt;/dependency&gt;</a:t>
            </a:r>
          </a:p>
          <a:p>
            <a:pPr fontAlgn="base"/>
            <a:r>
              <a:rPr lang="en-US" dirty="0"/>
              <a:t>Add </a:t>
            </a:r>
            <a:r>
              <a:rPr lang="en-US" b="1" i="1" dirty="0"/>
              <a:t>extent-config.xml </a:t>
            </a:r>
            <a:r>
              <a:rPr lang="en-US" i="1" dirty="0"/>
              <a:t>file under test/resources in your maven project.</a:t>
            </a:r>
          </a:p>
          <a:p>
            <a:pPr fontAlgn="base"/>
            <a:r>
              <a:rPr lang="en-US" dirty="0"/>
              <a:t>In the Runner File under </a:t>
            </a:r>
            <a:r>
              <a:rPr lang="en-US" dirty="0" err="1"/>
              <a:t>plugin</a:t>
            </a:r>
            <a:r>
              <a:rPr lang="en-US" dirty="0"/>
              <a:t> please add below code  </a:t>
            </a:r>
          </a:p>
          <a:p>
            <a:pPr fontAlgn="base"/>
            <a:r>
              <a:rPr lang="en-US" dirty="0" err="1"/>
              <a:t>Plugin</a:t>
            </a:r>
            <a:r>
              <a:rPr lang="en-US" dirty="0"/>
              <a:t>={“</a:t>
            </a:r>
            <a:r>
              <a:rPr lang="en-US" dirty="0" err="1"/>
              <a:t>com.cucumber.listener.ExtentCucumberFormatter:target</a:t>
            </a:r>
            <a:r>
              <a:rPr lang="en-US" dirty="0"/>
              <a:t>/html/ExtentReport.html “}</a:t>
            </a:r>
          </a:p>
          <a:p>
            <a:br>
              <a:rPr lang="en-US" dirty="0"/>
            </a:b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Capturing </a:t>
            </a:r>
            <a:r>
              <a:rPr lang="en-US" b="1" dirty="0" err="1"/>
              <a:t>ScreenShot</a:t>
            </a:r>
            <a:r>
              <a:rPr lang="en-US" b="1" dirty="0"/>
              <a:t> in Selenium</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To take a screenshot in Selenium, we use an interface called </a:t>
            </a:r>
            <a:r>
              <a:rPr lang="en-US" b="1" i="1" dirty="0" err="1"/>
              <a:t>TakesScreenshot</a:t>
            </a:r>
            <a:r>
              <a:rPr lang="en-US" dirty="0"/>
              <a:t>, which enables the </a:t>
            </a:r>
            <a:r>
              <a:rPr lang="en-US" b="1" i="1" dirty="0">
                <a:hlinkClick r:id="rId2"/>
              </a:rPr>
              <a:t>Selenium </a:t>
            </a:r>
            <a:r>
              <a:rPr lang="en-US" b="1" i="1" dirty="0" err="1">
                <a:hlinkClick r:id="rId2"/>
              </a:rPr>
              <a:t>WebDriver</a:t>
            </a:r>
            <a:r>
              <a:rPr lang="en-US" dirty="0"/>
              <a:t> to capture a screenshot and store it in different ways. It has a got a method "</a:t>
            </a:r>
            <a:r>
              <a:rPr lang="en-US" b="1" i="1" dirty="0" err="1"/>
              <a:t>getScreenshotAs</a:t>
            </a:r>
            <a:r>
              <a:rPr lang="en-US" b="1" i="1" dirty="0"/>
              <a:t>()</a:t>
            </a:r>
            <a:r>
              <a:rPr lang="en-US" dirty="0"/>
              <a:t> " which captures the screenshot and store it in the specified location.</a:t>
            </a:r>
          </a:p>
          <a:p>
            <a:r>
              <a:rPr lang="en-US" dirty="0"/>
              <a:t>Below is a fundamental syntax of capturing a screenshot, using </a:t>
            </a:r>
            <a:r>
              <a:rPr lang="en-US" i="1" dirty="0"/>
              <a:t>Selenium </a:t>
            </a:r>
            <a:r>
              <a:rPr lang="en-US" i="1" dirty="0" err="1"/>
              <a:t>WebDriver</a:t>
            </a:r>
            <a:r>
              <a:rPr lang="en-US" dirty="0"/>
              <a:t>, of the currently visible part of the Web page:</a:t>
            </a:r>
          </a:p>
          <a:p>
            <a:r>
              <a:rPr lang="en-US" dirty="0"/>
              <a:t>//Convert </a:t>
            </a:r>
            <a:r>
              <a:rPr lang="en-US" dirty="0" err="1"/>
              <a:t>webdriver</a:t>
            </a:r>
            <a:r>
              <a:rPr lang="en-US" dirty="0"/>
              <a:t> to </a:t>
            </a:r>
            <a:r>
              <a:rPr lang="en-US" dirty="0" err="1"/>
              <a:t>TakeScreenshot</a:t>
            </a:r>
            <a:r>
              <a:rPr lang="en-US" dirty="0"/>
              <a:t> File </a:t>
            </a:r>
            <a:r>
              <a:rPr lang="en-US" dirty="0" err="1"/>
              <a:t>screenshotFile</a:t>
            </a:r>
            <a:r>
              <a:rPr lang="en-US" dirty="0"/>
              <a:t> = ((</a:t>
            </a:r>
            <a:r>
              <a:rPr lang="en-US" dirty="0" err="1"/>
              <a:t>TakesScreenshot</a:t>
            </a:r>
            <a:r>
              <a:rPr lang="en-US" dirty="0"/>
              <a:t>) driver).</a:t>
            </a:r>
            <a:r>
              <a:rPr lang="en-US" dirty="0" err="1"/>
              <a:t>getScreenshotAs</a:t>
            </a:r>
            <a:r>
              <a:rPr lang="en-US" dirty="0"/>
              <a:t>(</a:t>
            </a:r>
            <a:r>
              <a:rPr lang="en-US" dirty="0" err="1"/>
              <a:t>OutputType.FILE</a:t>
            </a:r>
            <a:r>
              <a:rPr lang="en-US" dirty="0"/>
              <a:t>);</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a:t>
            </a:r>
          </a:p>
        </p:txBody>
      </p:sp>
      <p:sp>
        <p:nvSpPr>
          <p:cNvPr id="3" name="Content Placeholder 2"/>
          <p:cNvSpPr>
            <a:spLocks noGrp="1"/>
          </p:cNvSpPr>
          <p:nvPr>
            <p:ph idx="1"/>
          </p:nvPr>
        </p:nvSpPr>
        <p:spPr/>
        <p:txBody>
          <a:bodyPr>
            <a:normAutofit fontScale="85000" lnSpcReduction="20000"/>
          </a:bodyPr>
          <a:lstStyle/>
          <a:p>
            <a:r>
              <a:rPr lang="en-US" b="1" dirty="0"/>
              <a:t>Version Control System (VCS)</a:t>
            </a:r>
            <a:r>
              <a:rPr lang="en-US" dirty="0"/>
              <a:t> is a software that helps software developers to work together and maintain a complete history of their work.</a:t>
            </a:r>
          </a:p>
          <a:p>
            <a:r>
              <a:rPr lang="en-US" dirty="0"/>
              <a:t>Listed below are the functions of a VCS −</a:t>
            </a:r>
          </a:p>
          <a:p>
            <a:r>
              <a:rPr lang="en-US" dirty="0"/>
              <a:t>Allows developers to work simultaneously.</a:t>
            </a:r>
          </a:p>
          <a:p>
            <a:r>
              <a:rPr lang="en-US" dirty="0"/>
              <a:t>Does not allow overwriting each other’s changes.</a:t>
            </a:r>
          </a:p>
          <a:p>
            <a:r>
              <a:rPr lang="en-US" dirty="0"/>
              <a:t>Maintains a history of every version.</a:t>
            </a:r>
          </a:p>
          <a:p>
            <a:pPr>
              <a:buNone/>
            </a:pPr>
            <a:endParaRPr lang="en-IN" dirty="0"/>
          </a:p>
          <a:p>
            <a:pPr>
              <a:buNone/>
            </a:pPr>
            <a:r>
              <a:rPr lang="en-IN" b="1" dirty="0"/>
              <a:t>Git</a:t>
            </a:r>
          </a:p>
          <a:p>
            <a:pPr>
              <a:buNone/>
            </a:pPr>
            <a:r>
              <a:rPr lang="en-US" dirty="0"/>
              <a:t>It is a free and open-source version control system used to handle small to very large projects efficiently. </a:t>
            </a:r>
            <a:r>
              <a:rPr lang="en-US" dirty="0" err="1"/>
              <a:t>Git</a:t>
            </a:r>
            <a:r>
              <a:rPr lang="en-US" dirty="0"/>
              <a:t> is used to tracking changes in the source code, enabling multiple developers to work together</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download </a:t>
            </a:r>
            <a:r>
              <a:rPr lang="en-US" dirty="0" err="1"/>
              <a:t>Git</a:t>
            </a:r>
            <a:r>
              <a:rPr lang="en-US" dirty="0"/>
              <a:t>?</a:t>
            </a:r>
          </a:p>
        </p:txBody>
      </p:sp>
      <p:sp>
        <p:nvSpPr>
          <p:cNvPr id="3" name="Content Placeholder 2"/>
          <p:cNvSpPr>
            <a:spLocks noGrp="1"/>
          </p:cNvSpPr>
          <p:nvPr>
            <p:ph idx="1"/>
          </p:nvPr>
        </p:nvSpPr>
        <p:spPr/>
        <p:txBody>
          <a:bodyPr>
            <a:normAutofit fontScale="55000" lnSpcReduction="20000"/>
          </a:bodyPr>
          <a:lstStyle/>
          <a:p>
            <a:r>
              <a:rPr lang="en-US" b="1" dirty="0"/>
              <a:t>Step1</a:t>
            </a:r>
            <a:endParaRPr lang="en-US" dirty="0"/>
          </a:p>
          <a:p>
            <a:r>
              <a:rPr lang="en-US" dirty="0"/>
              <a:t>To download the </a:t>
            </a:r>
            <a:r>
              <a:rPr lang="en-US" dirty="0" err="1"/>
              <a:t>Git</a:t>
            </a:r>
            <a:r>
              <a:rPr lang="en-US" dirty="0"/>
              <a:t> installer, visit the </a:t>
            </a:r>
            <a:r>
              <a:rPr lang="en-US" dirty="0" err="1"/>
              <a:t>Git's</a:t>
            </a:r>
            <a:r>
              <a:rPr lang="en-US" dirty="0"/>
              <a:t> official site and go to download page. The link for the download page is </a:t>
            </a:r>
            <a:r>
              <a:rPr lang="en-US" dirty="0">
                <a:hlinkClick r:id="rId2"/>
              </a:rPr>
              <a:t>https://git-scm.com/downloads</a:t>
            </a:r>
            <a:r>
              <a:rPr lang="en-US" dirty="0"/>
              <a:t>.</a:t>
            </a:r>
          </a:p>
          <a:p>
            <a:r>
              <a:rPr lang="en-US" dirty="0"/>
              <a:t>Click on the package given on the page as </a:t>
            </a:r>
            <a:r>
              <a:rPr lang="en-US" b="1" dirty="0"/>
              <a:t>download 2.35.3 for windows</a:t>
            </a:r>
            <a:r>
              <a:rPr lang="en-US" dirty="0"/>
              <a:t>. The download will start after selecting the package.</a:t>
            </a:r>
          </a:p>
          <a:p>
            <a:r>
              <a:rPr lang="en-US" dirty="0"/>
              <a:t>Now, the </a:t>
            </a:r>
            <a:r>
              <a:rPr lang="en-US" dirty="0" err="1"/>
              <a:t>Git</a:t>
            </a:r>
            <a:r>
              <a:rPr lang="en-US" dirty="0"/>
              <a:t> installer package has been downloaded.</a:t>
            </a:r>
          </a:p>
          <a:p>
            <a:r>
              <a:rPr lang="en-US" b="1" dirty="0"/>
              <a:t>Step2</a:t>
            </a:r>
            <a:endParaRPr lang="en-US" dirty="0"/>
          </a:p>
          <a:p>
            <a:r>
              <a:rPr lang="en-US" dirty="0"/>
              <a:t>Click on the downloaded installer file and select </a:t>
            </a:r>
            <a:r>
              <a:rPr lang="en-US" b="1" dirty="0"/>
              <a:t>yes</a:t>
            </a:r>
            <a:r>
              <a:rPr lang="en-US" dirty="0"/>
              <a:t> to continue. </a:t>
            </a:r>
          </a:p>
          <a:p>
            <a:r>
              <a:rPr lang="en-US" b="1" dirty="0"/>
              <a:t>Step3</a:t>
            </a:r>
            <a:endParaRPr lang="en-US" dirty="0"/>
          </a:p>
          <a:p>
            <a:r>
              <a:rPr lang="en-US" dirty="0"/>
              <a:t>Default components are automatically selected in this step. You can also choose your required part.</a:t>
            </a:r>
          </a:p>
          <a:p>
            <a:r>
              <a:rPr lang="en-US" b="1" dirty="0"/>
              <a:t>Step4</a:t>
            </a:r>
            <a:endParaRPr lang="en-US" dirty="0"/>
          </a:p>
          <a:p>
            <a:r>
              <a:rPr lang="en-US" dirty="0"/>
              <a:t>The default </a:t>
            </a:r>
            <a:r>
              <a:rPr lang="en-US" dirty="0" err="1"/>
              <a:t>Git</a:t>
            </a:r>
            <a:r>
              <a:rPr lang="en-US" dirty="0"/>
              <a:t> command-line options are selected automatically. You can choose your preferred choice. Click </a:t>
            </a:r>
            <a:r>
              <a:rPr lang="en-US" b="1" dirty="0"/>
              <a:t>next</a:t>
            </a:r>
            <a:r>
              <a:rPr lang="en-US" dirty="0"/>
              <a:t> to continue.</a:t>
            </a:r>
          </a:p>
          <a:p>
            <a:r>
              <a:rPr lang="en-US" b="1" dirty="0"/>
              <a:t>Step5</a:t>
            </a:r>
            <a:endParaRPr lang="en-US" dirty="0"/>
          </a:p>
          <a:p>
            <a:r>
              <a:rPr lang="en-US" dirty="0"/>
              <a:t>The default transport backend options are selected in this step. Click </a:t>
            </a:r>
            <a:r>
              <a:rPr lang="en-US" b="1" dirty="0"/>
              <a:t>next</a:t>
            </a:r>
            <a:r>
              <a:rPr lang="en-US" dirty="0"/>
              <a:t> to continue.</a:t>
            </a:r>
          </a:p>
          <a:p>
            <a:r>
              <a:rPr lang="en-US" b="1" dirty="0"/>
              <a:t>Step6</a:t>
            </a:r>
            <a:endParaRPr lang="en-US" dirty="0"/>
          </a:p>
          <a:p>
            <a:r>
              <a:rPr lang="en-US" dirty="0"/>
              <a:t>Select your required line ending option and click next to continue.</a:t>
            </a:r>
          </a:p>
          <a:p>
            <a:br>
              <a:rPr lang="en-US" dirty="0"/>
            </a:br>
            <a:r>
              <a:rPr lang="en-US" b="1" dirty="0"/>
              <a:t>Step7</a:t>
            </a:r>
            <a:endParaRPr lang="en-US" dirty="0"/>
          </a:p>
          <a:p>
            <a:r>
              <a:rPr lang="en-US" dirty="0"/>
              <a:t>Select preferred terminal emulator clicks on the </a:t>
            </a:r>
            <a:r>
              <a:rPr lang="en-US" b="1" dirty="0"/>
              <a:t>next</a:t>
            </a:r>
            <a:r>
              <a:rPr lang="en-US" dirty="0"/>
              <a:t> to continue.</a:t>
            </a:r>
          </a:p>
          <a:p>
            <a:r>
              <a:rPr lang="en-US" dirty="0"/>
              <a:t>Therefore, The </a:t>
            </a:r>
            <a:r>
              <a:rPr lang="en-US" dirty="0" err="1"/>
              <a:t>Git</a:t>
            </a:r>
            <a:r>
              <a:rPr lang="en-US" dirty="0"/>
              <a:t> installation is completed. Now you can access the </a:t>
            </a:r>
            <a:r>
              <a:rPr lang="en-US" b="1" dirty="0" err="1"/>
              <a:t>Git</a:t>
            </a:r>
            <a:r>
              <a:rPr lang="en-US" b="1" dirty="0"/>
              <a:t> </a:t>
            </a:r>
            <a:r>
              <a:rPr lang="en-US" b="1" dirty="0" err="1"/>
              <a:t>Gui</a:t>
            </a:r>
            <a:r>
              <a:rPr lang="en-US" dirty="0"/>
              <a:t> and </a:t>
            </a:r>
            <a:r>
              <a:rPr lang="en-US" b="1" dirty="0" err="1"/>
              <a:t>Git</a:t>
            </a:r>
            <a:r>
              <a:rPr lang="en-US" b="1" dirty="0"/>
              <a:t> Bash</a:t>
            </a:r>
            <a:r>
              <a:rPr lang="en-US" dirty="0"/>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lstStyle/>
          <a:p>
            <a:r>
              <a:rPr lang="en-IN" dirty="0"/>
              <a:t>Types Of Variables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1) </a:t>
            </a:r>
            <a:r>
              <a:rPr lang="en-US" u="sng" dirty="0"/>
              <a:t>Local Variable</a:t>
            </a:r>
          </a:p>
          <a:p>
            <a:r>
              <a:rPr lang="en-US" sz="2300" dirty="0"/>
              <a:t>A variable declared inside the body of the method is called local variable. You can use this variable only within that method and the other methods in the class aren't even aware that the variable exists.</a:t>
            </a:r>
          </a:p>
          <a:p>
            <a:r>
              <a:rPr lang="en-US" sz="2300" dirty="0"/>
              <a:t>A local variable cannot be defined with "static" keyword.</a:t>
            </a:r>
          </a:p>
          <a:p>
            <a:r>
              <a:rPr lang="en-US" dirty="0"/>
              <a:t>2) </a:t>
            </a:r>
            <a:r>
              <a:rPr lang="en-US" u="sng" dirty="0"/>
              <a:t>Instance Variable</a:t>
            </a:r>
          </a:p>
          <a:p>
            <a:r>
              <a:rPr lang="en-US" sz="2300" dirty="0"/>
              <a:t>A variable declared inside the class but outside the body of the method, is called an instance variable. It is not declared as </a:t>
            </a:r>
            <a:r>
              <a:rPr lang="en-US" sz="2300" u="sng" dirty="0">
                <a:hlinkClick r:id="rId2"/>
              </a:rPr>
              <a:t>static</a:t>
            </a:r>
            <a:r>
              <a:rPr lang="en-US" sz="2300" dirty="0"/>
              <a:t>.</a:t>
            </a:r>
          </a:p>
          <a:p>
            <a:r>
              <a:rPr lang="en-US" sz="2300" dirty="0"/>
              <a:t>It is called an instance variable because its value is instance-specific and is not shared among instances.</a:t>
            </a:r>
          </a:p>
          <a:p>
            <a:r>
              <a:rPr lang="en-US" dirty="0"/>
              <a:t>3) </a:t>
            </a:r>
            <a:r>
              <a:rPr lang="en-US" u="sng" dirty="0"/>
              <a:t>Static variable</a:t>
            </a:r>
          </a:p>
          <a:p>
            <a:r>
              <a:rPr lang="en-US" sz="2300" dirty="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p>
          <a:p>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GitHub</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GitHub</a:t>
            </a:r>
            <a:r>
              <a:rPr lang="en-US" dirty="0"/>
              <a:t> is a </a:t>
            </a:r>
            <a:r>
              <a:rPr lang="en-US" dirty="0" err="1"/>
              <a:t>Git</a:t>
            </a:r>
            <a:r>
              <a:rPr lang="en-US" dirty="0"/>
              <a:t> repository hosting service. </a:t>
            </a:r>
            <a:r>
              <a:rPr lang="en-US" dirty="0" err="1"/>
              <a:t>GitHub</a:t>
            </a:r>
            <a:r>
              <a:rPr lang="en-US" dirty="0"/>
              <a:t> also facilitates with many of its features, such as access control and collaboration. It provides a Web-based graphical interface.</a:t>
            </a:r>
          </a:p>
          <a:p>
            <a:r>
              <a:rPr lang="en-IN" dirty="0"/>
              <a:t>Navigate to </a:t>
            </a:r>
            <a:r>
              <a:rPr lang="en-IN" dirty="0">
                <a:hlinkClick r:id="rId2"/>
              </a:rPr>
              <a:t>https://github.com/login</a:t>
            </a:r>
            <a:endParaRPr lang="en-IN" dirty="0"/>
          </a:p>
          <a:p>
            <a:r>
              <a:rPr lang="en-IN" dirty="0"/>
              <a:t>Create an account in </a:t>
            </a:r>
            <a:r>
              <a:rPr lang="en-IN" dirty="0" err="1"/>
              <a:t>github</a:t>
            </a:r>
            <a:r>
              <a:rPr lang="en-IN" dirty="0"/>
              <a:t> and login</a:t>
            </a:r>
          </a:p>
          <a:p>
            <a:r>
              <a:rPr lang="en-US" b="1" dirty="0"/>
              <a:t>Step 1: Create a new </a:t>
            </a:r>
            <a:r>
              <a:rPr lang="en-US" b="1" dirty="0" err="1"/>
              <a:t>git</a:t>
            </a:r>
            <a:r>
              <a:rPr lang="en-US" b="1" dirty="0"/>
              <a:t> repository </a:t>
            </a:r>
          </a:p>
          <a:p>
            <a:r>
              <a:rPr lang="en-US" b="1" dirty="0"/>
              <a:t>Step 2: Add a new file to the repo</a:t>
            </a:r>
          </a:p>
          <a:p>
            <a:r>
              <a:rPr lang="en-IN" b="1" dirty="0"/>
              <a:t>Step3: clone the repository into local machine</a:t>
            </a:r>
          </a:p>
          <a:p>
            <a:r>
              <a:rPr lang="en-IN" b="1" dirty="0"/>
              <a:t>Step4: Add new files to the local repository</a:t>
            </a:r>
          </a:p>
          <a:p>
            <a:r>
              <a:rPr lang="en-IN" b="1" dirty="0"/>
              <a:t>Step5: Commit the code</a:t>
            </a:r>
          </a:p>
          <a:p>
            <a:r>
              <a:rPr lang="en-IN" b="1" dirty="0"/>
              <a:t>Step6: Push the code to remote repository</a:t>
            </a:r>
          </a:p>
          <a:p>
            <a:r>
              <a:rPr lang="en-IN" b="1" dirty="0"/>
              <a:t>Step7: pull the changes to local repository</a:t>
            </a:r>
            <a:endParaRPr lang="en-US" b="1" dirty="0"/>
          </a:p>
          <a:p>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commands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err="1"/>
              <a:t>git</a:t>
            </a:r>
            <a:r>
              <a:rPr lang="en-US" b="1" dirty="0"/>
              <a:t> init</a:t>
            </a:r>
          </a:p>
          <a:p>
            <a:r>
              <a:rPr lang="en-US" dirty="0"/>
              <a:t>The command </a:t>
            </a:r>
            <a:r>
              <a:rPr lang="en-US" dirty="0" err="1"/>
              <a:t>git</a:t>
            </a:r>
            <a:r>
              <a:rPr lang="en-US" dirty="0"/>
              <a:t> init is used to create an empty </a:t>
            </a:r>
            <a:r>
              <a:rPr lang="en-US" dirty="0" err="1"/>
              <a:t>Git</a:t>
            </a:r>
            <a:r>
              <a:rPr lang="en-US" dirty="0"/>
              <a:t> repository. </a:t>
            </a:r>
          </a:p>
          <a:p>
            <a:r>
              <a:rPr lang="en-US" dirty="0"/>
              <a:t>After the </a:t>
            </a:r>
            <a:r>
              <a:rPr lang="en-US" dirty="0" err="1"/>
              <a:t>git</a:t>
            </a:r>
            <a:r>
              <a:rPr lang="en-US" dirty="0"/>
              <a:t> init command is used, a .</a:t>
            </a:r>
            <a:r>
              <a:rPr lang="en-US" dirty="0" err="1"/>
              <a:t>git</a:t>
            </a:r>
            <a:r>
              <a:rPr lang="en-US" dirty="0"/>
              <a:t> folder is created in the directory with some subdirectories. Once the repository is initialized, the process of creating other files begins.</a:t>
            </a:r>
          </a:p>
          <a:p>
            <a:r>
              <a:rPr lang="en-US" b="1" dirty="0" err="1"/>
              <a:t>git</a:t>
            </a:r>
            <a:r>
              <a:rPr lang="en-US" b="1" dirty="0"/>
              <a:t> clone &lt;repository </a:t>
            </a:r>
            <a:r>
              <a:rPr lang="en-US" b="1" dirty="0" err="1"/>
              <a:t>url</a:t>
            </a:r>
            <a:r>
              <a:rPr lang="en-US" b="1" dirty="0"/>
              <a:t>&gt;</a:t>
            </a:r>
          </a:p>
          <a:p>
            <a:r>
              <a:rPr lang="en-US" dirty="0"/>
              <a:t>The </a:t>
            </a:r>
            <a:r>
              <a:rPr lang="en-US" dirty="0" err="1"/>
              <a:t>git</a:t>
            </a:r>
            <a:r>
              <a:rPr lang="en-US" dirty="0"/>
              <a:t> clone command is used to create a local working copy of an existing remote repository.</a:t>
            </a:r>
          </a:p>
          <a:p>
            <a:r>
              <a:rPr lang="en-US" dirty="0"/>
              <a:t>The command downloads the remote repository to the computer. It is equivalent to the </a:t>
            </a:r>
            <a:r>
              <a:rPr lang="en-US" dirty="0" err="1"/>
              <a:t>Git</a:t>
            </a:r>
            <a:r>
              <a:rPr lang="en-US" dirty="0"/>
              <a:t> init command when working with a remote repository.</a:t>
            </a:r>
          </a:p>
          <a:p>
            <a:r>
              <a:rPr lang="en-US" b="1" dirty="0" err="1"/>
              <a:t>git</a:t>
            </a:r>
            <a:r>
              <a:rPr lang="en-US" b="1" dirty="0"/>
              <a:t> add .</a:t>
            </a:r>
          </a:p>
          <a:p>
            <a:r>
              <a:rPr lang="en-US" dirty="0"/>
              <a:t>Add command is used after checking the status of the files, to add those files to the staging area.</a:t>
            </a:r>
          </a:p>
          <a:p>
            <a:r>
              <a:rPr lang="en-US" dirty="0"/>
              <a:t>Before running the commit command, "</a:t>
            </a:r>
            <a:r>
              <a:rPr lang="en-US" dirty="0" err="1"/>
              <a:t>git</a:t>
            </a:r>
            <a:r>
              <a:rPr lang="en-US" dirty="0"/>
              <a:t> add" is used to add any new or modified files.</a:t>
            </a:r>
          </a:p>
          <a:p>
            <a:r>
              <a:rPr lang="en-US" b="1" dirty="0" err="1"/>
              <a:t>git</a:t>
            </a:r>
            <a:r>
              <a:rPr lang="en-US" b="1" dirty="0"/>
              <a:t> commit</a:t>
            </a:r>
          </a:p>
          <a:p>
            <a:r>
              <a:rPr lang="en-US" dirty="0"/>
              <a:t>The commit command makes sure that the changes are saved to the local repository.</a:t>
            </a:r>
          </a:p>
          <a:p>
            <a:r>
              <a:rPr lang="en-US" dirty="0"/>
              <a:t>The command "</a:t>
            </a:r>
            <a:r>
              <a:rPr lang="en-US" dirty="0" err="1"/>
              <a:t>git</a:t>
            </a:r>
            <a:r>
              <a:rPr lang="en-US" dirty="0"/>
              <a:t> commit –m &lt;message&gt;" allows you to describe everyone and help them understand what has happened.</a:t>
            </a:r>
          </a:p>
          <a:p>
            <a:r>
              <a:rPr lang="en-US" dirty="0" err="1"/>
              <a:t>git</a:t>
            </a:r>
            <a:r>
              <a:rPr lang="en-US" dirty="0"/>
              <a:t> commit -m “commit message”</a:t>
            </a:r>
          </a:p>
          <a:p>
            <a:endParaRPr lang="en-US" dirty="0"/>
          </a:p>
          <a:p>
            <a:endParaRPr lang="en-US" dirty="0"/>
          </a:p>
          <a:p>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git</a:t>
            </a:r>
            <a:r>
              <a:rPr lang="en-US" b="1" dirty="0"/>
              <a:t> status</a:t>
            </a:r>
          </a:p>
          <a:p>
            <a:r>
              <a:rPr lang="en-US" dirty="0"/>
              <a:t>The </a:t>
            </a:r>
            <a:r>
              <a:rPr lang="en-US" dirty="0" err="1"/>
              <a:t>git</a:t>
            </a:r>
            <a:r>
              <a:rPr lang="en-US" dirty="0"/>
              <a:t> status command tells the current state of the repository.</a:t>
            </a:r>
          </a:p>
          <a:p>
            <a:r>
              <a:rPr lang="en-US" b="1" dirty="0" err="1"/>
              <a:t>git</a:t>
            </a:r>
            <a:r>
              <a:rPr lang="en-US" b="1" dirty="0"/>
              <a:t> </a:t>
            </a:r>
            <a:r>
              <a:rPr lang="en-US" b="1" dirty="0" err="1"/>
              <a:t>config</a:t>
            </a:r>
            <a:endParaRPr lang="en-US" b="1" dirty="0"/>
          </a:p>
          <a:p>
            <a:r>
              <a:rPr lang="en-US" dirty="0"/>
              <a:t>The </a:t>
            </a:r>
            <a:r>
              <a:rPr lang="en-US" dirty="0" err="1"/>
              <a:t>git</a:t>
            </a:r>
            <a:r>
              <a:rPr lang="en-US" dirty="0"/>
              <a:t> </a:t>
            </a:r>
            <a:r>
              <a:rPr lang="en-US" dirty="0" err="1"/>
              <a:t>config</a:t>
            </a:r>
            <a:r>
              <a:rPr lang="en-US" dirty="0"/>
              <a:t> command is used initially to configure the user.name and </a:t>
            </a:r>
            <a:r>
              <a:rPr lang="en-US" dirty="0" err="1"/>
              <a:t>user.email</a:t>
            </a:r>
            <a:r>
              <a:rPr lang="en-US" dirty="0"/>
              <a:t>. This specifies what email id and username will be used from a local repository.</a:t>
            </a:r>
          </a:p>
          <a:p>
            <a:r>
              <a:rPr lang="en-US" dirty="0"/>
              <a:t>When </a:t>
            </a:r>
            <a:r>
              <a:rPr lang="en-US" dirty="0" err="1"/>
              <a:t>git</a:t>
            </a:r>
            <a:r>
              <a:rPr lang="en-US" dirty="0"/>
              <a:t> </a:t>
            </a:r>
            <a:r>
              <a:rPr lang="en-US" dirty="0" err="1"/>
              <a:t>config</a:t>
            </a:r>
            <a:r>
              <a:rPr lang="en-US" dirty="0"/>
              <a:t> is used with --global flag, it writes the settings to all repositories on the computer.</a:t>
            </a:r>
          </a:p>
          <a:p>
            <a:r>
              <a:rPr lang="en-US" dirty="0" err="1"/>
              <a:t>git</a:t>
            </a:r>
            <a:r>
              <a:rPr lang="en-US" dirty="0"/>
              <a:t> </a:t>
            </a:r>
            <a:r>
              <a:rPr lang="en-US" dirty="0" err="1"/>
              <a:t>config</a:t>
            </a:r>
            <a:r>
              <a:rPr lang="en-US" dirty="0"/>
              <a:t> --global user.name “any user name”</a:t>
            </a:r>
          </a:p>
          <a:p>
            <a:r>
              <a:rPr lang="en-US" dirty="0" err="1"/>
              <a:t>git</a:t>
            </a:r>
            <a:r>
              <a:rPr lang="en-US" dirty="0"/>
              <a:t> </a:t>
            </a:r>
            <a:r>
              <a:rPr lang="en-US" dirty="0" err="1"/>
              <a:t>config</a:t>
            </a:r>
            <a:r>
              <a:rPr lang="en-US" dirty="0"/>
              <a:t> --global </a:t>
            </a:r>
            <a:r>
              <a:rPr lang="en-US" dirty="0" err="1"/>
              <a:t>user.email</a:t>
            </a:r>
            <a:r>
              <a:rPr lang="en-US" dirty="0"/>
              <a:t> &lt;email id&gt;</a:t>
            </a:r>
          </a:p>
          <a:p>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a:t>git</a:t>
            </a:r>
            <a:r>
              <a:rPr lang="en-US" b="1" dirty="0"/>
              <a:t> branch</a:t>
            </a:r>
          </a:p>
          <a:p>
            <a:r>
              <a:rPr lang="en-US" dirty="0"/>
              <a:t>The </a:t>
            </a:r>
            <a:r>
              <a:rPr lang="en-US" dirty="0" err="1"/>
              <a:t>git</a:t>
            </a:r>
            <a:r>
              <a:rPr lang="en-US" dirty="0"/>
              <a:t> branch command is used to determine what branch the local repository is on.</a:t>
            </a:r>
          </a:p>
          <a:p>
            <a:r>
              <a:rPr lang="en-US" dirty="0"/>
              <a:t>The command enables adding and deleting a branch.</a:t>
            </a:r>
          </a:p>
          <a:p>
            <a:r>
              <a:rPr lang="en-US" dirty="0"/>
              <a:t># Create a new branch</a:t>
            </a:r>
            <a:br>
              <a:rPr lang="en-US" dirty="0"/>
            </a:br>
            <a:r>
              <a:rPr lang="en-US" dirty="0"/>
              <a:t>  </a:t>
            </a:r>
            <a:r>
              <a:rPr lang="en-US" dirty="0" err="1"/>
              <a:t>git</a:t>
            </a:r>
            <a:r>
              <a:rPr lang="en-US" dirty="0"/>
              <a:t> branch &lt;</a:t>
            </a:r>
            <a:r>
              <a:rPr lang="en-US" dirty="0" err="1"/>
              <a:t>branch_name</a:t>
            </a:r>
            <a:r>
              <a:rPr lang="en-US" dirty="0"/>
              <a:t>&gt;</a:t>
            </a:r>
          </a:p>
          <a:p>
            <a:r>
              <a:rPr lang="en-US" dirty="0"/>
              <a:t># List all remote or local branches</a:t>
            </a:r>
            <a:br>
              <a:rPr lang="en-US" dirty="0"/>
            </a:br>
            <a:r>
              <a:rPr lang="en-US" dirty="0"/>
              <a:t>  </a:t>
            </a:r>
            <a:r>
              <a:rPr lang="en-US" dirty="0" err="1"/>
              <a:t>git</a:t>
            </a:r>
            <a:r>
              <a:rPr lang="en-US" dirty="0"/>
              <a:t> branch -a</a:t>
            </a:r>
          </a:p>
          <a:p>
            <a:r>
              <a:rPr lang="en-US" dirty="0"/>
              <a:t># Delete a branch</a:t>
            </a:r>
            <a:br>
              <a:rPr lang="en-US" dirty="0"/>
            </a:br>
            <a:r>
              <a:rPr lang="en-US" dirty="0"/>
              <a:t>  </a:t>
            </a:r>
            <a:r>
              <a:rPr lang="en-US" dirty="0" err="1"/>
              <a:t>git</a:t>
            </a:r>
            <a:r>
              <a:rPr lang="en-US" dirty="0"/>
              <a:t> branch -d &lt;</a:t>
            </a:r>
            <a:r>
              <a:rPr lang="en-US" dirty="0" err="1"/>
              <a:t>branch_name</a:t>
            </a:r>
            <a:r>
              <a:rPr lang="en-US" dirty="0"/>
              <a:t>&gt;</a:t>
            </a:r>
          </a:p>
          <a:p>
            <a:r>
              <a:rPr lang="en-US" b="1" dirty="0" err="1"/>
              <a:t>git</a:t>
            </a:r>
            <a:r>
              <a:rPr lang="en-US" b="1" dirty="0"/>
              <a:t> checkout</a:t>
            </a:r>
          </a:p>
          <a:p>
            <a:r>
              <a:rPr lang="en-US" dirty="0"/>
              <a:t>The </a:t>
            </a:r>
            <a:r>
              <a:rPr lang="en-US" dirty="0" err="1"/>
              <a:t>git</a:t>
            </a:r>
            <a:r>
              <a:rPr lang="en-US" dirty="0"/>
              <a:t> checkout command is used to switch branches, whenever the work is to be started on a different branch.</a:t>
            </a:r>
          </a:p>
          <a:p>
            <a:r>
              <a:rPr lang="en-US" dirty="0"/>
              <a:t>The command works on three separate entities: files, commits, and branches.</a:t>
            </a:r>
          </a:p>
          <a:p>
            <a:r>
              <a:rPr lang="en-US" dirty="0"/>
              <a:t># Checkout an existing branch</a:t>
            </a:r>
            <a:br>
              <a:rPr lang="en-US" dirty="0"/>
            </a:br>
            <a:r>
              <a:rPr lang="en-US" dirty="0"/>
              <a:t>  </a:t>
            </a:r>
            <a:r>
              <a:rPr lang="en-US" dirty="0" err="1"/>
              <a:t>git</a:t>
            </a:r>
            <a:r>
              <a:rPr lang="en-US" dirty="0"/>
              <a:t> checkout &lt;</a:t>
            </a:r>
            <a:r>
              <a:rPr lang="en-US" dirty="0" err="1"/>
              <a:t>branch_name</a:t>
            </a:r>
            <a:r>
              <a:rPr lang="en-US" dirty="0"/>
              <a:t>&gt;</a:t>
            </a:r>
          </a:p>
          <a:p>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normAutofit fontScale="62500" lnSpcReduction="20000"/>
          </a:bodyPr>
          <a:lstStyle/>
          <a:p>
            <a:r>
              <a:rPr lang="en-US" b="1" dirty="0" err="1"/>
              <a:t>git</a:t>
            </a:r>
            <a:r>
              <a:rPr lang="en-US" b="1" dirty="0"/>
              <a:t> push</a:t>
            </a:r>
          </a:p>
          <a:p>
            <a:r>
              <a:rPr lang="en-US" dirty="0"/>
              <a:t>The command </a:t>
            </a:r>
            <a:r>
              <a:rPr lang="en-US" dirty="0" err="1">
                <a:hlinkClick r:id="rId2" tooltip="git push"/>
              </a:rPr>
              <a:t>git</a:t>
            </a:r>
            <a:r>
              <a:rPr lang="en-US" dirty="0">
                <a:hlinkClick r:id="rId2" tooltip="git push"/>
              </a:rPr>
              <a:t> push</a:t>
            </a:r>
            <a:r>
              <a:rPr lang="en-US" dirty="0"/>
              <a:t> is used to transfer the commits or pushing the content from the local repository to the remote repository.</a:t>
            </a:r>
          </a:p>
          <a:p>
            <a:r>
              <a:rPr lang="en-US" dirty="0"/>
              <a:t>The command is used after a local repository has been modified, and the modifications are to be shared with the remote team members.</a:t>
            </a:r>
          </a:p>
          <a:p>
            <a:r>
              <a:rPr lang="en-US" dirty="0" err="1"/>
              <a:t>git</a:t>
            </a:r>
            <a:r>
              <a:rPr lang="en-US" dirty="0"/>
              <a:t> push -u origin master</a:t>
            </a:r>
          </a:p>
          <a:p>
            <a:endParaRPr lang="en-US" dirty="0"/>
          </a:p>
          <a:p>
            <a:r>
              <a:rPr lang="en-US" b="1" dirty="0" err="1"/>
              <a:t>git</a:t>
            </a:r>
            <a:r>
              <a:rPr lang="en-US" b="1" dirty="0"/>
              <a:t> pull </a:t>
            </a:r>
          </a:p>
          <a:p>
            <a:r>
              <a:rPr lang="en-US" dirty="0"/>
              <a:t>The </a:t>
            </a:r>
            <a:r>
              <a:rPr lang="en-US" dirty="0" err="1">
                <a:hlinkClick r:id="rId3" tooltip="git pull command"/>
              </a:rPr>
              <a:t>git</a:t>
            </a:r>
            <a:r>
              <a:rPr lang="en-US" dirty="0">
                <a:hlinkClick r:id="rId3" tooltip="git pull command"/>
              </a:rPr>
              <a:t> pull command</a:t>
            </a:r>
            <a:r>
              <a:rPr lang="en-US" dirty="0"/>
              <a:t> is used to fetch and merge changes from the remote repository to the local repository.</a:t>
            </a:r>
          </a:p>
          <a:p>
            <a:r>
              <a:rPr lang="en-US" dirty="0"/>
              <a:t>The command "</a:t>
            </a:r>
            <a:r>
              <a:rPr lang="en-US" dirty="0" err="1"/>
              <a:t>git</a:t>
            </a:r>
            <a:r>
              <a:rPr lang="en-US" dirty="0"/>
              <a:t> pull origin master" copies all the files from the master branch of the remote repository to the local repository.</a:t>
            </a:r>
          </a:p>
          <a:p>
            <a:r>
              <a:rPr lang="en-US" dirty="0" err="1"/>
              <a:t>git</a:t>
            </a:r>
            <a:r>
              <a:rPr lang="en-US" dirty="0"/>
              <a:t> pull &lt;</a:t>
            </a:r>
            <a:r>
              <a:rPr lang="en-US" dirty="0" err="1"/>
              <a:t>branch_name</a:t>
            </a:r>
            <a:r>
              <a:rPr lang="en-US" dirty="0"/>
              <a:t>&gt; &lt;remote URL&gt;</a:t>
            </a:r>
          </a:p>
          <a:p>
            <a:r>
              <a:rPr lang="en-US" b="1" dirty="0" err="1"/>
              <a:t>git</a:t>
            </a:r>
            <a:r>
              <a:rPr lang="en-US" b="1" dirty="0"/>
              <a:t> log</a:t>
            </a:r>
          </a:p>
          <a:p>
            <a:r>
              <a:rPr lang="en-US" dirty="0"/>
              <a:t>The </a:t>
            </a:r>
            <a:r>
              <a:rPr lang="en-US" dirty="0" err="1"/>
              <a:t>git</a:t>
            </a:r>
            <a:r>
              <a:rPr lang="en-US" dirty="0"/>
              <a:t> log command shows the order of the commit history for a repository.</a:t>
            </a:r>
          </a:p>
          <a:p>
            <a:r>
              <a:rPr lang="en-US" dirty="0"/>
              <a:t>The command helps in understanding the state of the current branch by showing the commits that lead to this state.</a:t>
            </a:r>
          </a:p>
          <a:p>
            <a:r>
              <a:rPr lang="en-US" dirty="0" err="1"/>
              <a:t>git</a:t>
            </a:r>
            <a:r>
              <a:rPr lang="en-US" dirty="0"/>
              <a:t> log</a:t>
            </a:r>
          </a:p>
          <a:p>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CI/CD</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Continuous Integration after a code commit, the software is built and tested immediately. In a large project with many developers, commits are made many times during a day. With each commit code is built and tested. If the test is passed, build is tested for deployment. If the deployment is a success, the code is pushed to Production. This commit, build, test, and deploy is a continuous process, and hence the name continuous integration/deployment.</a:t>
            </a:r>
          </a:p>
          <a:p>
            <a:r>
              <a:rPr lang="en-US" b="1" dirty="0"/>
              <a:t>What is Continuous Delivery (CD)?</a:t>
            </a:r>
          </a:p>
          <a:p>
            <a:r>
              <a:rPr lang="en-US" b="1" dirty="0"/>
              <a:t>Continuous Delivery</a:t>
            </a:r>
            <a:r>
              <a:rPr lang="en-US" dirty="0"/>
              <a:t> is a software engineering method in which a team develops software products in a short cycle. It ensures that software can be easily released at any time. The main aim of continuous delivery is to build, test, and release software with good speed and frequency. It helps you to reduce the cost, time, and risk of delivering changes by allowing for frequent updates in production.</a:t>
            </a:r>
          </a:p>
          <a:p>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Jenkins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Jenkins</a:t>
            </a:r>
            <a:r>
              <a:rPr lang="en-US" dirty="0"/>
              <a:t> is an open-source Continuous Integration server written in Java for orchestrating a chain of actions to achieve the Continuous Integration process in an automated fashion. Jenkins supports the complete development life cycle of software from building, testing, documenting the software, deploying, and other stages of the software development life cycle.</a:t>
            </a:r>
          </a:p>
          <a:p>
            <a:r>
              <a:rPr lang="en-US" dirty="0"/>
              <a:t>Jenkins is a widely used application around the world that has around 300k installations and growing day by day. By using Jenkins, software companies can accelerate their software development process, as Jenkins can automate build and test at a rapid rate.</a:t>
            </a:r>
          </a:p>
          <a:p>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Download &amp; Install Jenkins on Windows</a:t>
            </a:r>
          </a:p>
        </p:txBody>
      </p:sp>
      <p:sp>
        <p:nvSpPr>
          <p:cNvPr id="3" name="Content Placeholder 2"/>
          <p:cNvSpPr>
            <a:spLocks noGrp="1"/>
          </p:cNvSpPr>
          <p:nvPr>
            <p:ph idx="1"/>
          </p:nvPr>
        </p:nvSpPr>
        <p:spPr/>
        <p:txBody>
          <a:bodyPr>
            <a:normAutofit fontScale="92500" lnSpcReduction="20000"/>
          </a:bodyPr>
          <a:lstStyle/>
          <a:p>
            <a:r>
              <a:rPr lang="en-US" b="1" dirty="0"/>
              <a:t>Prerequisites:</a:t>
            </a:r>
            <a:endParaRPr lang="en-US" dirty="0"/>
          </a:p>
          <a:p>
            <a:r>
              <a:rPr lang="en-US" dirty="0"/>
              <a:t>Before you proceed to install Jenkins in your windows system, there are some prerequisites for Jenkins to install Jenkins in your computer.</a:t>
            </a:r>
          </a:p>
          <a:p>
            <a:r>
              <a:rPr lang="en-US" b="1" dirty="0"/>
              <a:t>Hardware requirements:</a:t>
            </a:r>
            <a:endParaRPr lang="en-US" dirty="0"/>
          </a:p>
          <a:p>
            <a:r>
              <a:rPr lang="en-US" dirty="0"/>
              <a:t>You need minimum 256 MB of RAM in your computer or laptop to install Jenkins</a:t>
            </a:r>
          </a:p>
          <a:p>
            <a:r>
              <a:rPr lang="en-US" dirty="0"/>
              <a:t>You need at least 1 GB of space in your hard drive for Jenkins.</a:t>
            </a:r>
          </a:p>
          <a:p>
            <a:r>
              <a:rPr lang="en-US" b="1" dirty="0"/>
              <a:t>Software Requirements:</a:t>
            </a:r>
            <a:endParaRPr lang="en-US" dirty="0"/>
          </a:p>
          <a:p>
            <a:r>
              <a:rPr lang="en-US" dirty="0"/>
              <a:t>Since Jenkins runs on Java, you need either older version of Java Development Kit (JDK) or Java Runtime Environment (JRE).</a:t>
            </a:r>
          </a:p>
          <a:p>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142984"/>
            <a:ext cx="8229600" cy="1143000"/>
          </a:xfrm>
        </p:spPr>
        <p:txBody>
          <a:bodyPr>
            <a:normAutofit fontScale="90000"/>
          </a:bodyPr>
          <a:lstStyle/>
          <a:p>
            <a:r>
              <a:rPr lang="en-US" b="1" dirty="0"/>
              <a:t>How to Download Jenkins?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Following steps should be followed so that to install Jenkins successfully:</a:t>
            </a:r>
          </a:p>
          <a:p>
            <a:r>
              <a:rPr lang="en-US" b="1" dirty="0"/>
              <a:t>Step 1)</a:t>
            </a:r>
            <a:r>
              <a:rPr lang="en-US" dirty="0"/>
              <a:t> Got to </a:t>
            </a:r>
            <a:r>
              <a:rPr lang="en-US" dirty="0">
                <a:hlinkClick r:id="rId2"/>
              </a:rPr>
              <a:t>https://www.jenkins.io/download/</a:t>
            </a:r>
            <a:r>
              <a:rPr lang="en-US" dirty="0"/>
              <a:t> and select the platform. </a:t>
            </a:r>
          </a:p>
          <a:p>
            <a:r>
              <a:rPr lang="en-US" b="1" dirty="0"/>
              <a:t>Step 2)</a:t>
            </a:r>
            <a:r>
              <a:rPr lang="en-US" dirty="0"/>
              <a:t> Go to download location from local computer and unzip the downloaded package. Double-click on unzipped </a:t>
            </a:r>
            <a:r>
              <a:rPr lang="en-US" b="1" dirty="0"/>
              <a:t>jenkins.msi</a:t>
            </a:r>
            <a:r>
              <a:rPr lang="en-US" dirty="0"/>
              <a:t>.</a:t>
            </a:r>
          </a:p>
          <a:p>
            <a:r>
              <a:rPr lang="en-US" b="1" dirty="0"/>
              <a:t>Step 3)</a:t>
            </a:r>
            <a:r>
              <a:rPr lang="en-US" dirty="0"/>
              <a:t> In the </a:t>
            </a:r>
            <a:r>
              <a:rPr lang="en-US" dirty="0" err="1"/>
              <a:t>Jenkin</a:t>
            </a:r>
            <a:r>
              <a:rPr lang="en-US" dirty="0"/>
              <a:t> Setup screen, click Next.</a:t>
            </a:r>
          </a:p>
          <a:p>
            <a:r>
              <a:rPr lang="en-US" b="1" dirty="0"/>
              <a:t>Step 4)</a:t>
            </a:r>
            <a:r>
              <a:rPr lang="en-US" dirty="0"/>
              <a:t> Choose the location where you want to have the Jenkins instance installed (default location is C:\Program Files (x86)\Jenkins), then click on </a:t>
            </a:r>
            <a:r>
              <a:rPr lang="en-US" b="1" dirty="0"/>
              <a:t>Next</a:t>
            </a:r>
            <a:r>
              <a:rPr lang="en-US" dirty="0"/>
              <a:t> button.</a:t>
            </a:r>
          </a:p>
          <a:p>
            <a:r>
              <a:rPr lang="en-US" b="1" dirty="0"/>
              <a:t>Step 5)</a:t>
            </a:r>
            <a:r>
              <a:rPr lang="en-US" dirty="0"/>
              <a:t>Click on the Install button.</a:t>
            </a:r>
          </a:p>
          <a:p>
            <a:r>
              <a:rPr lang="en-US" b="1" dirty="0"/>
              <a:t>Step 6)</a:t>
            </a:r>
            <a:r>
              <a:rPr lang="en-US" dirty="0"/>
              <a:t> Once install is complete, click Finish.</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Unblock Jenkins?</a:t>
            </a:r>
            <a:br>
              <a:rPr lang="en-US" b="1" dirty="0"/>
            </a:br>
            <a:endParaRPr lang="en-US" dirty="0"/>
          </a:p>
        </p:txBody>
      </p:sp>
      <p:sp>
        <p:nvSpPr>
          <p:cNvPr id="3" name="Content Placeholder 2"/>
          <p:cNvSpPr>
            <a:spLocks noGrp="1"/>
          </p:cNvSpPr>
          <p:nvPr>
            <p:ph idx="1"/>
          </p:nvPr>
        </p:nvSpPr>
        <p:spPr/>
        <p:txBody>
          <a:bodyPr/>
          <a:lstStyle/>
          <a:p>
            <a:r>
              <a:rPr lang="en-US" b="1" dirty="0"/>
              <a:t>Step 1)</a:t>
            </a:r>
            <a:r>
              <a:rPr lang="en-US" dirty="0"/>
              <a:t> After completing the Jenkins installation process, a browser tab will pop-up asking for the initial Administrator password. To access Jenkins, you need to go to browse the following path in your web browser.</a:t>
            </a:r>
            <a:br>
              <a:rPr lang="en-US" dirty="0"/>
            </a:br>
            <a:r>
              <a:rPr lang="en-US" dirty="0"/>
              <a:t>http://localhost:8080</a:t>
            </a:r>
          </a:p>
          <a:p>
            <a:r>
              <a:rPr lang="en-US" dirty="0"/>
              <a:t>If you can access the above URL, then it confirms that Jenkins is successfully installed in your system.</a:t>
            </a:r>
          </a:p>
          <a:p>
            <a:r>
              <a:rPr lang="en-IN" dirty="0"/>
              <a:t>To start the </a:t>
            </a:r>
            <a:r>
              <a:rPr lang="en-IN" dirty="0" err="1"/>
              <a:t>jenkins</a:t>
            </a:r>
            <a:r>
              <a:rPr lang="en-IN" dirty="0"/>
              <a:t> service</a:t>
            </a:r>
          </a:p>
          <a:p>
            <a:r>
              <a:rPr lang="en-IN" dirty="0"/>
              <a:t> java –jar </a:t>
            </a:r>
            <a:r>
              <a:rPr lang="en-IN" dirty="0" err="1"/>
              <a:t>jenkins.war</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5357850" cy="1000132"/>
          </a:xfrm>
        </p:spPr>
        <p:txBody>
          <a:bodyPr/>
          <a:lstStyle/>
          <a:p>
            <a:r>
              <a:rPr lang="en-IN" dirty="0"/>
              <a:t>What is an array?</a:t>
            </a:r>
            <a:endParaRPr lang="en-US" dirty="0"/>
          </a:p>
        </p:txBody>
      </p:sp>
      <p:sp>
        <p:nvSpPr>
          <p:cNvPr id="3" name="Content Placeholder 2"/>
          <p:cNvSpPr>
            <a:spLocks noGrp="1"/>
          </p:cNvSpPr>
          <p:nvPr>
            <p:ph idx="1"/>
          </p:nvPr>
        </p:nvSpPr>
        <p:spPr/>
        <p:txBody>
          <a:bodyPr/>
          <a:lstStyle/>
          <a:p>
            <a:r>
              <a:rPr lang="en-US" dirty="0"/>
              <a:t>An array is a collection of similar items stored at contiguous memory locations. The idea is to store multiple items of the same type together. </a:t>
            </a:r>
          </a:p>
          <a:p>
            <a:r>
              <a:rPr lang="en-US" dirty="0"/>
              <a:t>Array in Java is index-based, the first element of the array is stored at the 0th index, 2nd element is stored on 1st index and so on.</a:t>
            </a:r>
          </a:p>
          <a:p>
            <a:endParaRPr lang="en-IN" dirty="0"/>
          </a:p>
          <a:p>
            <a:endParaRPr lang="en-US" dirty="0"/>
          </a:p>
        </p:txBody>
      </p:sp>
      <p:pic>
        <p:nvPicPr>
          <p:cNvPr id="4" name="Picture 3" descr="download.jpeg"/>
          <p:cNvPicPr>
            <a:picLocks noChangeAspect="1"/>
          </p:cNvPicPr>
          <p:nvPr/>
        </p:nvPicPr>
        <p:blipFill>
          <a:blip r:embed="rId2"/>
          <a:stretch>
            <a:fillRect/>
          </a:stretch>
        </p:blipFill>
        <p:spPr>
          <a:xfrm>
            <a:off x="1928794" y="4500570"/>
            <a:ext cx="6118798" cy="2214578"/>
          </a:xfrm>
          <a:prstGeom prst="rect">
            <a:avLst/>
          </a:prstGeom>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Step 2)</a:t>
            </a:r>
            <a:r>
              <a:rPr lang="en-US" dirty="0"/>
              <a:t> The initial Administrator password should be found under the Jenkins installation path (set at Step 4 in Jenkins Installation).</a:t>
            </a:r>
          </a:p>
          <a:p>
            <a:r>
              <a:rPr lang="en-US" dirty="0"/>
              <a:t>For default installation location to C:\Program Files (x86)\Jenkins, a file called </a:t>
            </a:r>
            <a:r>
              <a:rPr lang="en-US" b="1" dirty="0" err="1"/>
              <a:t>initialAdminPassword</a:t>
            </a:r>
            <a:r>
              <a:rPr lang="en-US" dirty="0"/>
              <a:t> can be found under C:\Program Files (x86)\Jenkins\secrets.</a:t>
            </a:r>
          </a:p>
          <a:p>
            <a:r>
              <a:rPr lang="en-US" dirty="0"/>
              <a:t>However, If a custom path for Jenkins installation was selected, then you should check that location for </a:t>
            </a:r>
            <a:r>
              <a:rPr lang="en-US" b="1" dirty="0" err="1"/>
              <a:t>initialAdminPassword</a:t>
            </a:r>
            <a:r>
              <a:rPr lang="en-US" dirty="0"/>
              <a:t> file.</a:t>
            </a:r>
          </a:p>
          <a:p>
            <a:r>
              <a:rPr lang="en-US" b="1" dirty="0"/>
              <a:t>Step 3)</a:t>
            </a:r>
            <a:r>
              <a:rPr lang="en-US" dirty="0"/>
              <a:t> Open the highlighted file and copy the content of the </a:t>
            </a:r>
            <a:r>
              <a:rPr lang="en-US" b="1" dirty="0" err="1"/>
              <a:t>initialAdminPassword</a:t>
            </a:r>
            <a:r>
              <a:rPr lang="en-US" b="1" dirty="0"/>
              <a:t> </a:t>
            </a:r>
            <a:r>
              <a:rPr lang="en-US" dirty="0"/>
              <a:t>file.</a:t>
            </a:r>
          </a:p>
          <a:p>
            <a:r>
              <a:rPr lang="en-US" b="1"/>
              <a:t>Step 4)</a:t>
            </a:r>
            <a:r>
              <a:rPr lang="en-US"/>
              <a:t> Paste the password it into browser’s pop-up tab (http://localhost:8080/login?form=%2F) and click on Continue button.</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Cron</a:t>
            </a:r>
            <a:r>
              <a:rPr lang="en-IN" dirty="0"/>
              <a:t> Job Examples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Start build daily at 08:30 in the morning, Monday - Friday: </a:t>
            </a:r>
            <a:r>
              <a:rPr lang="en-US" b="1" dirty="0"/>
              <a:t>30 08 * * 1-5</a:t>
            </a:r>
            <a:endParaRPr lang="en-US" dirty="0"/>
          </a:p>
          <a:p>
            <a:pPr fontAlgn="base"/>
            <a:r>
              <a:rPr lang="en-US" dirty="0"/>
              <a:t>Weekday daily build twice a day, at lunchtime 12:00 and midnight 00:00, Sunday to Thursday: </a:t>
            </a:r>
            <a:r>
              <a:rPr lang="en-US" b="1" dirty="0"/>
              <a:t>00 0,12 * * 0-4</a:t>
            </a:r>
            <a:endParaRPr lang="en-US" dirty="0"/>
          </a:p>
          <a:p>
            <a:pPr fontAlgn="base"/>
            <a:r>
              <a:rPr lang="en-US" dirty="0"/>
              <a:t>Start build daily in the late afternoon between 4:00 p.m. - 4:59 p.m. or 16:00 -16:59 depending on the projects hash: </a:t>
            </a:r>
            <a:r>
              <a:rPr lang="en-US" b="1" dirty="0"/>
              <a:t>H 16 * * 1-5</a:t>
            </a:r>
            <a:endParaRPr lang="en-US" dirty="0"/>
          </a:p>
          <a:p>
            <a:pPr fontAlgn="base"/>
            <a:r>
              <a:rPr lang="en-US" dirty="0"/>
              <a:t>Start build at midnight: @midnight or start build at midnight, every Saturday: </a:t>
            </a:r>
            <a:r>
              <a:rPr lang="en-US" b="1" dirty="0"/>
              <a:t>59 23 * * 6</a:t>
            </a:r>
            <a:endParaRPr lang="en-US" dirty="0"/>
          </a:p>
          <a:p>
            <a:pPr fontAlgn="base"/>
            <a:r>
              <a:rPr lang="en-US" dirty="0"/>
              <a:t>Every first of every month between 2:00 a.m. - 02:30 a.m.: </a:t>
            </a:r>
            <a:r>
              <a:rPr lang="en-US" b="1" dirty="0"/>
              <a:t>H(0,30) 02 01 * *</a:t>
            </a:r>
            <a:endParaRPr lang="en-US" dirty="0"/>
          </a:p>
          <a:p>
            <a:r>
              <a:rPr lang="en-IN" dirty="0"/>
              <a:t>Every 5 minutes </a:t>
            </a:r>
            <a:r>
              <a:rPr lang="en-US" dirty="0"/>
              <a:t>*/5 * *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0042"/>
            <a:ext cx="8229600" cy="1143000"/>
          </a:xfrm>
        </p:spPr>
        <p:txBody>
          <a:bodyPr/>
          <a:lstStyle/>
          <a:p>
            <a:r>
              <a:rPr lang="en-US" dirty="0"/>
              <a:t>Introduction</a:t>
            </a:r>
          </a:p>
        </p:txBody>
      </p:sp>
      <p:sp>
        <p:nvSpPr>
          <p:cNvPr id="3" name="Content Placeholder 2"/>
          <p:cNvSpPr>
            <a:spLocks noGrp="1"/>
          </p:cNvSpPr>
          <p:nvPr>
            <p:ph idx="1"/>
          </p:nvPr>
        </p:nvSpPr>
        <p:spPr/>
        <p:txBody>
          <a:bodyPr/>
          <a:lstStyle/>
          <a:p>
            <a:r>
              <a:rPr lang="en-US" dirty="0"/>
              <a:t>Prerequisites for the training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5572164" cy="1000132"/>
          </a:xfrm>
        </p:spPr>
        <p:txBody>
          <a:bodyPr/>
          <a:lstStyle/>
          <a:p>
            <a:r>
              <a:rPr lang="en-IN" dirty="0"/>
              <a:t>Types of Arrays</a:t>
            </a:r>
            <a:endParaRPr lang="en-US" dirty="0"/>
          </a:p>
        </p:txBody>
      </p:sp>
      <p:sp>
        <p:nvSpPr>
          <p:cNvPr id="3" name="Content Placeholder 2"/>
          <p:cNvSpPr>
            <a:spLocks noGrp="1"/>
          </p:cNvSpPr>
          <p:nvPr>
            <p:ph idx="1"/>
          </p:nvPr>
        </p:nvSpPr>
        <p:spPr/>
        <p:txBody>
          <a:bodyPr/>
          <a:lstStyle/>
          <a:p>
            <a:r>
              <a:rPr lang="en-US" dirty="0"/>
              <a:t>There are two types of array.</a:t>
            </a:r>
          </a:p>
          <a:p>
            <a:pPr>
              <a:buNone/>
            </a:pPr>
            <a:r>
              <a:rPr lang="en-US" dirty="0"/>
              <a:t>       Single Dimensional Array</a:t>
            </a:r>
          </a:p>
          <a:p>
            <a:pPr>
              <a:buNone/>
            </a:pPr>
            <a:r>
              <a:rPr lang="en-US" dirty="0"/>
              <a:t>       Multidimensional Array</a:t>
            </a:r>
            <a:endParaRPr lang="en-IN" dirty="0"/>
          </a:p>
          <a:p>
            <a:r>
              <a:rPr lang="en-IN" dirty="0"/>
              <a:t>Syntax of Single Dimensional Array: </a:t>
            </a:r>
            <a:r>
              <a:rPr lang="en-US" dirty="0" err="1"/>
              <a:t>dataType</a:t>
            </a:r>
            <a:r>
              <a:rPr lang="en-US" dirty="0"/>
              <a:t>[] </a:t>
            </a:r>
            <a:r>
              <a:rPr lang="en-US" dirty="0" err="1"/>
              <a:t>arr</a:t>
            </a:r>
            <a:r>
              <a:rPr lang="en-US" dirty="0"/>
              <a:t>; (or)  </a:t>
            </a:r>
          </a:p>
          <a:p>
            <a:pPr>
              <a:buNone/>
            </a:pPr>
            <a:r>
              <a:rPr lang="en-US" dirty="0"/>
              <a:t>    </a:t>
            </a:r>
            <a:r>
              <a:rPr lang="en-US" dirty="0" err="1"/>
              <a:t>dataType</a:t>
            </a:r>
            <a:r>
              <a:rPr lang="en-US" dirty="0"/>
              <a:t> []</a:t>
            </a:r>
            <a:r>
              <a:rPr lang="en-US" dirty="0" err="1"/>
              <a:t>arr</a:t>
            </a:r>
            <a:r>
              <a:rPr lang="en-US" dirty="0"/>
              <a:t>; (or)  </a:t>
            </a:r>
            <a:r>
              <a:rPr lang="en-US" dirty="0" err="1"/>
              <a:t>dataType</a:t>
            </a:r>
            <a:r>
              <a:rPr lang="en-US" dirty="0"/>
              <a:t> </a:t>
            </a:r>
            <a:r>
              <a:rPr lang="en-US" dirty="0" err="1"/>
              <a:t>arr</a:t>
            </a:r>
            <a:r>
              <a:rPr lang="en-US" dirty="0"/>
              <a:t>[];  </a:t>
            </a:r>
          </a:p>
          <a:p>
            <a:r>
              <a:rPr lang="en-IN" dirty="0"/>
              <a:t>Instantiation:</a:t>
            </a:r>
          </a:p>
          <a:p>
            <a:pPr>
              <a:buNone/>
            </a:pPr>
            <a:r>
              <a:rPr lang="en-IN"/>
              <a:t>    datatype </a:t>
            </a:r>
            <a:r>
              <a:rPr lang="en-US" dirty="0" err="1"/>
              <a:t>arrayRefVar</a:t>
            </a:r>
            <a:r>
              <a:rPr lang="en-US" dirty="0"/>
              <a:t>=</a:t>
            </a:r>
            <a:r>
              <a:rPr lang="en-US" b="1" dirty="0"/>
              <a:t>new</a:t>
            </a:r>
            <a:r>
              <a:rPr lang="en-US" dirty="0"/>
              <a:t> </a:t>
            </a:r>
            <a:r>
              <a:rPr lang="en-US" dirty="0" err="1"/>
              <a:t>datatype</a:t>
            </a:r>
            <a:r>
              <a:rPr lang="en-US" dirty="0"/>
              <a:t>[size];  </a:t>
            </a:r>
          </a:p>
          <a:p>
            <a:pPr>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757874" cy="724648"/>
          </a:xfrm>
        </p:spPr>
        <p:txBody>
          <a:bodyPr>
            <a:normAutofit fontScale="90000"/>
          </a:bodyPr>
          <a:lstStyle/>
          <a:p>
            <a:r>
              <a:rPr lang="en-IN" dirty="0"/>
              <a:t>Multi Dimensional Array</a:t>
            </a:r>
            <a:endParaRPr lang="en-US" dirty="0"/>
          </a:p>
        </p:txBody>
      </p:sp>
      <p:sp>
        <p:nvSpPr>
          <p:cNvPr id="3" name="Content Placeholder 2"/>
          <p:cNvSpPr>
            <a:spLocks noGrp="1"/>
          </p:cNvSpPr>
          <p:nvPr>
            <p:ph idx="1"/>
          </p:nvPr>
        </p:nvSpPr>
        <p:spPr/>
        <p:txBody>
          <a:bodyPr/>
          <a:lstStyle/>
          <a:p>
            <a:r>
              <a:rPr lang="en-IN" dirty="0"/>
              <a:t>Syntax to declare:</a:t>
            </a:r>
          </a:p>
          <a:p>
            <a:pPr>
              <a:buNone/>
            </a:pPr>
            <a:r>
              <a:rPr lang="en-IN" dirty="0"/>
              <a:t> </a:t>
            </a:r>
            <a:r>
              <a:rPr lang="en-US" dirty="0" err="1"/>
              <a:t>dataType</a:t>
            </a:r>
            <a:r>
              <a:rPr lang="en-US" dirty="0"/>
              <a:t>[][] </a:t>
            </a:r>
            <a:r>
              <a:rPr lang="en-US" dirty="0" err="1"/>
              <a:t>arrayRefVar</a:t>
            </a:r>
            <a:r>
              <a:rPr lang="en-US" dirty="0"/>
              <a:t>; </a:t>
            </a:r>
          </a:p>
          <a:p>
            <a:pPr>
              <a:buNone/>
            </a:pPr>
            <a:endParaRPr lang="en-IN" dirty="0"/>
          </a:p>
          <a:p>
            <a:pPr>
              <a:buNone/>
            </a:pPr>
            <a:r>
              <a:rPr lang="en-IN" dirty="0"/>
              <a:t>Example: </a:t>
            </a:r>
          </a:p>
          <a:p>
            <a:pPr>
              <a:buNone/>
            </a:pPr>
            <a:r>
              <a:rPr lang="en-US" b="1" dirty="0" err="1"/>
              <a:t>int</a:t>
            </a:r>
            <a:r>
              <a:rPr lang="en-US" dirty="0"/>
              <a:t>[][] </a:t>
            </a:r>
            <a:r>
              <a:rPr lang="en-US" dirty="0" err="1"/>
              <a:t>arr</a:t>
            </a:r>
            <a:r>
              <a:rPr lang="en-US" dirty="0"/>
              <a:t>=</a:t>
            </a:r>
            <a:r>
              <a:rPr lang="en-US" b="1" dirty="0"/>
              <a:t>new</a:t>
            </a:r>
            <a:r>
              <a:rPr lang="en-US" dirty="0"/>
              <a:t> </a:t>
            </a:r>
            <a:r>
              <a:rPr lang="en-US" b="1" dirty="0" err="1"/>
              <a:t>int</a:t>
            </a:r>
            <a:r>
              <a:rPr lang="en-US" dirty="0"/>
              <a:t>[3][3]</a:t>
            </a:r>
          </a:p>
          <a:p>
            <a:pPr>
              <a:buNone/>
            </a:pPr>
            <a:endParaRPr lang="en-US" dirty="0"/>
          </a:p>
          <a:p>
            <a:pPr>
              <a:buNone/>
            </a:pPr>
            <a:endParaRPr lang="en-US" dirty="0"/>
          </a:p>
        </p:txBody>
      </p:sp>
      <p:pic>
        <p:nvPicPr>
          <p:cNvPr id="4" name="Picture 3" descr="download.png"/>
          <p:cNvPicPr>
            <a:picLocks noChangeAspect="1"/>
          </p:cNvPicPr>
          <p:nvPr/>
        </p:nvPicPr>
        <p:blipFill>
          <a:blip r:embed="rId2"/>
          <a:stretch>
            <a:fillRect/>
          </a:stretch>
        </p:blipFill>
        <p:spPr>
          <a:xfrm>
            <a:off x="2000232" y="4500570"/>
            <a:ext cx="5087628" cy="192882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186634" cy="867524"/>
          </a:xfrm>
        </p:spPr>
        <p:txBody>
          <a:bodyPr>
            <a:normAutofit fontScale="90000"/>
          </a:bodyPr>
          <a:lstStyle/>
          <a:p>
            <a:r>
              <a:rPr lang="en-IN" dirty="0"/>
              <a:t>Conditional Statements – simple If condition</a:t>
            </a:r>
            <a:endParaRPr lang="en-US" dirty="0"/>
          </a:p>
        </p:txBody>
      </p:sp>
      <p:sp>
        <p:nvSpPr>
          <p:cNvPr id="3" name="Content Placeholder 2"/>
          <p:cNvSpPr>
            <a:spLocks noGrp="1"/>
          </p:cNvSpPr>
          <p:nvPr>
            <p:ph idx="1"/>
          </p:nvPr>
        </p:nvSpPr>
        <p:spPr/>
        <p:txBody>
          <a:bodyPr/>
          <a:lstStyle/>
          <a:p>
            <a:r>
              <a:rPr lang="en-US" dirty="0"/>
              <a:t>The Java if statement tests the condition. It executes the </a:t>
            </a:r>
            <a:r>
              <a:rPr lang="en-US" i="1" dirty="0"/>
              <a:t>if block</a:t>
            </a:r>
            <a:r>
              <a:rPr lang="en-US" dirty="0"/>
              <a:t> if condition is true.</a:t>
            </a:r>
          </a:p>
          <a:p>
            <a:endParaRPr lang="en-IN" dirty="0"/>
          </a:p>
          <a:p>
            <a:r>
              <a:rPr lang="en-IN" dirty="0"/>
              <a:t>Syntax:</a:t>
            </a:r>
            <a:endParaRPr lang="en-US" dirty="0"/>
          </a:p>
          <a:p>
            <a:pPr>
              <a:buNone/>
            </a:pPr>
            <a:r>
              <a:rPr lang="en-IN" dirty="0"/>
              <a:t> </a:t>
            </a:r>
            <a:r>
              <a:rPr lang="en-US" b="1" dirty="0"/>
              <a:t>if</a:t>
            </a:r>
            <a:r>
              <a:rPr lang="en-US" dirty="0"/>
              <a:t>(condition)</a:t>
            </a:r>
          </a:p>
          <a:p>
            <a:pPr>
              <a:buNone/>
            </a:pPr>
            <a:r>
              <a:rPr lang="en-US" dirty="0"/>
              <a:t>{  </a:t>
            </a:r>
          </a:p>
          <a:p>
            <a:pPr>
              <a:buNone/>
            </a:pPr>
            <a:r>
              <a:rPr lang="en-US" dirty="0"/>
              <a:t>//code to be executed  </a:t>
            </a:r>
          </a:p>
          <a:p>
            <a:pPr>
              <a:buNone/>
            </a:pPr>
            <a:r>
              <a:rPr lang="en-US" dirty="0"/>
              <a:t>}  </a:t>
            </a:r>
          </a:p>
          <a:p>
            <a:pPr>
              <a:buNone/>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71546"/>
            <a:ext cx="8229600" cy="1143000"/>
          </a:xfrm>
        </p:spPr>
        <p:txBody>
          <a:bodyPr>
            <a:normAutofit fontScale="90000"/>
          </a:bodyPr>
          <a:lstStyle/>
          <a:p>
            <a:r>
              <a:rPr lang="en-US" dirty="0"/>
              <a:t>Java if-else Statement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Java if-else statement also tests the condition. It executes the </a:t>
            </a:r>
            <a:r>
              <a:rPr lang="en-US" i="1" dirty="0"/>
              <a:t>if block</a:t>
            </a:r>
            <a:r>
              <a:rPr lang="en-US" dirty="0"/>
              <a:t> if condition is true otherwise </a:t>
            </a:r>
            <a:r>
              <a:rPr lang="en-US" i="1" dirty="0"/>
              <a:t>else block</a:t>
            </a:r>
            <a:r>
              <a:rPr lang="en-US" dirty="0"/>
              <a:t> is executed.</a:t>
            </a:r>
          </a:p>
          <a:p>
            <a:r>
              <a:rPr lang="en-US" b="1" dirty="0"/>
              <a:t>Syntax:</a:t>
            </a:r>
            <a:endParaRPr lang="en-US" dirty="0"/>
          </a:p>
          <a:p>
            <a:r>
              <a:rPr lang="en-US" b="1" dirty="0"/>
              <a:t>if</a:t>
            </a:r>
            <a:r>
              <a:rPr lang="en-US" dirty="0"/>
              <a:t>(condition){  </a:t>
            </a:r>
          </a:p>
          <a:p>
            <a:r>
              <a:rPr lang="en-US" dirty="0"/>
              <a:t>//code if condition is true  </a:t>
            </a:r>
          </a:p>
          <a:p>
            <a:r>
              <a:rPr lang="en-US" dirty="0"/>
              <a:t>}</a:t>
            </a:r>
          </a:p>
          <a:p>
            <a:r>
              <a:rPr lang="en-US" b="1" dirty="0"/>
              <a:t>Else</a:t>
            </a:r>
          </a:p>
          <a:p>
            <a:r>
              <a:rPr lang="en-US" dirty="0"/>
              <a:t>{  </a:t>
            </a:r>
          </a:p>
          <a:p>
            <a:r>
              <a:rPr lang="en-US" dirty="0"/>
              <a:t>//code if condition is false  </a:t>
            </a:r>
          </a:p>
          <a:p>
            <a:r>
              <a:rPr lang="en-US" dirty="0"/>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928670"/>
            <a:ext cx="8229600" cy="1143000"/>
          </a:xfrm>
        </p:spPr>
        <p:txBody>
          <a:bodyPr>
            <a:normAutofit fontScale="90000"/>
          </a:bodyPr>
          <a:lstStyle/>
          <a:p>
            <a:r>
              <a:rPr lang="en-US" dirty="0"/>
              <a:t>Java if-else-if ladder Statement</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if-else-if ladder statement executes one condition from multiple statements.</a:t>
            </a:r>
          </a:p>
          <a:p>
            <a:pPr>
              <a:buNone/>
            </a:pPr>
            <a:r>
              <a:rPr lang="en-US" b="1" dirty="0"/>
              <a:t>Syntax:</a:t>
            </a:r>
            <a:endParaRPr lang="en-US" dirty="0"/>
          </a:p>
          <a:p>
            <a:pPr>
              <a:buNone/>
            </a:pPr>
            <a:r>
              <a:rPr lang="en-US" b="1" dirty="0"/>
              <a:t>if</a:t>
            </a:r>
            <a:r>
              <a:rPr lang="en-US" dirty="0"/>
              <a:t>(condition1){  </a:t>
            </a:r>
          </a:p>
          <a:p>
            <a:pPr>
              <a:buNone/>
            </a:pPr>
            <a:r>
              <a:rPr lang="en-US" dirty="0"/>
              <a:t>//code to be executed if condition1 is true  </a:t>
            </a:r>
          </a:p>
          <a:p>
            <a:pPr>
              <a:buNone/>
            </a:pPr>
            <a:r>
              <a:rPr lang="en-US" dirty="0"/>
              <a:t>}</a:t>
            </a:r>
            <a:r>
              <a:rPr lang="en-US" b="1" dirty="0"/>
              <a:t>else</a:t>
            </a:r>
            <a:r>
              <a:rPr lang="en-US" dirty="0"/>
              <a:t> </a:t>
            </a:r>
            <a:r>
              <a:rPr lang="en-US" b="1" dirty="0"/>
              <a:t>if</a:t>
            </a:r>
            <a:r>
              <a:rPr lang="en-US" dirty="0"/>
              <a:t>(condition2){  </a:t>
            </a:r>
          </a:p>
          <a:p>
            <a:pPr>
              <a:buNone/>
            </a:pPr>
            <a:r>
              <a:rPr lang="en-US" dirty="0"/>
              <a:t>//code to be executed if condition2 is true  </a:t>
            </a:r>
          </a:p>
          <a:p>
            <a:pPr>
              <a:buNone/>
            </a:pPr>
            <a:r>
              <a:rPr lang="en-US" dirty="0"/>
              <a:t>}  </a:t>
            </a:r>
          </a:p>
          <a:p>
            <a:pPr>
              <a:buNone/>
            </a:pPr>
            <a:r>
              <a:rPr lang="en-US" b="1" dirty="0"/>
              <a:t>else</a:t>
            </a:r>
            <a:r>
              <a:rPr lang="en-US" dirty="0"/>
              <a:t> </a:t>
            </a:r>
            <a:r>
              <a:rPr lang="en-US" b="1" dirty="0"/>
              <a:t>if</a:t>
            </a:r>
            <a:r>
              <a:rPr lang="en-US" dirty="0"/>
              <a:t>(condition3){  </a:t>
            </a:r>
          </a:p>
          <a:p>
            <a:pPr>
              <a:buNone/>
            </a:pPr>
            <a:r>
              <a:rPr lang="en-US" dirty="0"/>
              <a:t>//code to be executed if condition3 is true  </a:t>
            </a:r>
          </a:p>
          <a:p>
            <a:pPr>
              <a:buNone/>
            </a:pPr>
            <a:r>
              <a:rPr lang="en-US" dirty="0"/>
              <a:t>}  </a:t>
            </a:r>
          </a:p>
          <a:p>
            <a:pPr>
              <a:buNone/>
            </a:pPr>
            <a:r>
              <a:rPr lang="en-US" dirty="0"/>
              <a:t>...  </a:t>
            </a:r>
          </a:p>
          <a:p>
            <a:pPr>
              <a:buNone/>
            </a:pPr>
            <a:r>
              <a:rPr lang="en-US" b="1" dirty="0"/>
              <a:t>else</a:t>
            </a:r>
            <a:r>
              <a:rPr lang="en-US" dirty="0"/>
              <a:t>{  </a:t>
            </a:r>
          </a:p>
          <a:p>
            <a:pPr>
              <a:buNone/>
            </a:pPr>
            <a:r>
              <a:rPr lang="en-US" dirty="0"/>
              <a:t>//code to be executed if all the conditions are false  </a:t>
            </a:r>
          </a:p>
          <a:p>
            <a:pPr>
              <a:buNone/>
            </a:pPr>
            <a:r>
              <a:rPr lang="en-US" dirty="0"/>
              <a:t>}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928670"/>
            <a:ext cx="8229600" cy="1143000"/>
          </a:xfrm>
        </p:spPr>
        <p:txBody>
          <a:bodyPr>
            <a:normAutofit fontScale="90000"/>
          </a:bodyPr>
          <a:lstStyle/>
          <a:p>
            <a:r>
              <a:rPr lang="en-US" dirty="0"/>
              <a:t>Java Nested if statement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nested if statement represents the </a:t>
            </a:r>
            <a:r>
              <a:rPr lang="en-US" i="1" dirty="0"/>
              <a:t>if block within another if block</a:t>
            </a:r>
            <a:r>
              <a:rPr lang="en-US" dirty="0"/>
              <a:t>. Here, the inner if block condition executes only when outer if block condition is true.</a:t>
            </a:r>
          </a:p>
          <a:p>
            <a:r>
              <a:rPr lang="en-US" b="1" dirty="0"/>
              <a:t>Syntax:</a:t>
            </a:r>
            <a:endParaRPr lang="en-US" dirty="0"/>
          </a:p>
          <a:p>
            <a:pPr>
              <a:buNone/>
            </a:pPr>
            <a:r>
              <a:rPr lang="en-US" b="1" dirty="0"/>
              <a:t>     if</a:t>
            </a:r>
            <a:r>
              <a:rPr lang="en-US" dirty="0"/>
              <a:t>(condition){    </a:t>
            </a:r>
          </a:p>
          <a:p>
            <a:pPr>
              <a:buNone/>
            </a:pPr>
            <a:r>
              <a:rPr lang="en-US" dirty="0"/>
              <a:t>    //code to be executed    </a:t>
            </a:r>
          </a:p>
          <a:p>
            <a:pPr>
              <a:buNone/>
            </a:pPr>
            <a:r>
              <a:rPr lang="en-US" dirty="0"/>
              <a:t>         </a:t>
            </a:r>
            <a:r>
              <a:rPr lang="en-US" b="1" dirty="0"/>
              <a:t>if</a:t>
            </a:r>
            <a:r>
              <a:rPr lang="en-US" dirty="0"/>
              <a:t>(condition){  </a:t>
            </a:r>
          </a:p>
          <a:p>
            <a:pPr>
              <a:buNone/>
            </a:pPr>
            <a:r>
              <a:rPr lang="en-US" dirty="0"/>
              <a:t>        //code to be executed    </a:t>
            </a:r>
          </a:p>
          <a:p>
            <a:pPr>
              <a:buNone/>
            </a:pPr>
            <a:r>
              <a:rPr lang="en-US" dirty="0"/>
              <a:t>    }    </a:t>
            </a:r>
          </a:p>
          <a:p>
            <a:pPr>
              <a:buNone/>
            </a:pPr>
            <a:r>
              <a:rPr lang="en-US" dirty="0"/>
              <a: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Switch Case Statement</a:t>
            </a:r>
            <a:endParaRPr lang="en-US" dirty="0"/>
          </a:p>
        </p:txBody>
      </p:sp>
      <p:sp>
        <p:nvSpPr>
          <p:cNvPr id="3" name="Content Placeholder 2"/>
          <p:cNvSpPr>
            <a:spLocks noGrp="1"/>
          </p:cNvSpPr>
          <p:nvPr>
            <p:ph idx="1"/>
          </p:nvPr>
        </p:nvSpPr>
        <p:spPr/>
        <p:txBody>
          <a:bodyPr/>
          <a:lstStyle/>
          <a:p>
            <a:r>
              <a:rPr lang="en-US" dirty="0"/>
              <a:t>The Java </a:t>
            </a:r>
            <a:r>
              <a:rPr lang="en-US" i="1" dirty="0"/>
              <a:t>switch statement</a:t>
            </a:r>
            <a:r>
              <a:rPr lang="en-US" dirty="0"/>
              <a:t> executes one statement from multiple conditions. It is like </a:t>
            </a:r>
            <a:r>
              <a:rPr lang="en-US" dirty="0">
                <a:hlinkClick r:id="rId2"/>
              </a:rPr>
              <a:t>if-else-if</a:t>
            </a:r>
            <a:r>
              <a:rPr lang="en-US" dirty="0"/>
              <a:t> ladder statement.</a:t>
            </a:r>
          </a:p>
          <a:p>
            <a:r>
              <a:rPr lang="en-US" dirty="0"/>
              <a:t>Each case statement can have a </a:t>
            </a:r>
            <a:r>
              <a:rPr lang="en-US" i="1" dirty="0"/>
              <a:t>break statement</a:t>
            </a:r>
            <a:r>
              <a:rPr lang="en-US" dirty="0"/>
              <a:t> which is optional. When control reaches to the </a:t>
            </a:r>
            <a:r>
              <a:rPr lang="en-US" dirty="0">
                <a:hlinkClick r:id="rId3"/>
              </a:rPr>
              <a:t>break statement</a:t>
            </a:r>
            <a:r>
              <a:rPr lang="en-US" dirty="0"/>
              <a:t>, it jumps the control after the switch expression. If a break statement is not found, it executes the next case.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IN" dirty="0"/>
              <a:t>Switch Case Syntax</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Syntax:</a:t>
            </a:r>
            <a:endParaRPr lang="en-US" dirty="0"/>
          </a:p>
          <a:p>
            <a:r>
              <a:rPr lang="en-US" b="1" dirty="0"/>
              <a:t>switch</a:t>
            </a:r>
            <a:r>
              <a:rPr lang="en-US" dirty="0"/>
              <a:t>(expression){    </a:t>
            </a:r>
          </a:p>
          <a:p>
            <a:r>
              <a:rPr lang="en-US" b="1" dirty="0"/>
              <a:t>case</a:t>
            </a:r>
            <a:r>
              <a:rPr lang="en-US" dirty="0"/>
              <a:t> value1:    </a:t>
            </a:r>
          </a:p>
          <a:p>
            <a:r>
              <a:rPr lang="en-US" dirty="0"/>
              <a:t> //code to be executed;    </a:t>
            </a:r>
          </a:p>
          <a:p>
            <a:r>
              <a:rPr lang="en-US" dirty="0"/>
              <a:t> </a:t>
            </a:r>
            <a:r>
              <a:rPr lang="en-US" b="1" dirty="0"/>
              <a:t>break</a:t>
            </a:r>
            <a:r>
              <a:rPr lang="en-US" dirty="0"/>
              <a:t>;  //optional  </a:t>
            </a:r>
          </a:p>
          <a:p>
            <a:r>
              <a:rPr lang="en-US" b="1" dirty="0"/>
              <a:t>case</a:t>
            </a:r>
            <a:r>
              <a:rPr lang="en-US" dirty="0"/>
              <a:t> value2:    </a:t>
            </a:r>
          </a:p>
          <a:p>
            <a:r>
              <a:rPr lang="en-US" dirty="0"/>
              <a:t> //code to be executed;    </a:t>
            </a:r>
          </a:p>
          <a:p>
            <a:r>
              <a:rPr lang="en-US" dirty="0"/>
              <a:t> </a:t>
            </a:r>
            <a:r>
              <a:rPr lang="en-US" b="1" dirty="0"/>
              <a:t>break</a:t>
            </a:r>
            <a:r>
              <a:rPr lang="en-US" dirty="0"/>
              <a:t>;  //optional  </a:t>
            </a:r>
          </a:p>
          <a:p>
            <a:r>
              <a:rPr lang="en-US" dirty="0"/>
              <a:t>......    </a:t>
            </a:r>
          </a:p>
          <a:p>
            <a:r>
              <a:rPr lang="en-US" dirty="0"/>
              <a:t>    </a:t>
            </a:r>
          </a:p>
          <a:p>
            <a:r>
              <a:rPr lang="en-US" b="1" dirty="0"/>
              <a:t>default</a:t>
            </a:r>
            <a:r>
              <a:rPr lang="en-US" dirty="0"/>
              <a:t>:     </a:t>
            </a:r>
          </a:p>
          <a:p>
            <a:r>
              <a:rPr lang="en-US" dirty="0"/>
              <a:t>  code to be executed </a:t>
            </a:r>
            <a:r>
              <a:rPr lang="en-US" b="1" dirty="0"/>
              <a:t>if</a:t>
            </a:r>
            <a:r>
              <a:rPr lang="en-US" dirty="0"/>
              <a:t> all cases are not matched;  </a:t>
            </a:r>
          </a:p>
          <a:p>
            <a:r>
              <a:rPr lang="en-US" dirty="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Statements - While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a:hlinkClick r:id="rId2"/>
              </a:rPr>
              <a:t>Java</a:t>
            </a:r>
            <a:r>
              <a:rPr lang="en-US" dirty="0"/>
              <a:t> </a:t>
            </a:r>
            <a:r>
              <a:rPr lang="en-US" i="1" dirty="0"/>
              <a:t>while loop</a:t>
            </a:r>
            <a:r>
              <a:rPr lang="en-US" dirty="0"/>
              <a:t> is used to iterate a part of the </a:t>
            </a:r>
            <a:r>
              <a:rPr lang="en-US" dirty="0">
                <a:hlinkClick r:id="rId3"/>
              </a:rPr>
              <a:t>program</a:t>
            </a:r>
            <a:r>
              <a:rPr lang="en-US" dirty="0"/>
              <a:t> repeatedly until the specified Boolean condition is true. As soon as the Boolean condition becomes false, the loop automatically stops.</a:t>
            </a:r>
          </a:p>
          <a:p>
            <a:r>
              <a:rPr lang="en-US" dirty="0"/>
              <a:t>The while loop is considered as a repeating if statement. If the number of iteration is not fixed, it is recommended to use the while </a:t>
            </a:r>
            <a:r>
              <a:rPr lang="en-US" dirty="0">
                <a:hlinkClick r:id="rId4"/>
              </a:rPr>
              <a:t>loop</a:t>
            </a:r>
            <a:r>
              <a:rPr lang="en-US" dirty="0"/>
              <a:t>.</a:t>
            </a:r>
          </a:p>
          <a:p>
            <a:r>
              <a:rPr lang="en-US" b="1" dirty="0"/>
              <a:t>Syntax:</a:t>
            </a:r>
            <a:endParaRPr lang="en-US" dirty="0"/>
          </a:p>
          <a:p>
            <a:pPr>
              <a:buNone/>
            </a:pPr>
            <a:r>
              <a:rPr lang="en-US" b="1" dirty="0"/>
              <a:t>    while</a:t>
            </a:r>
            <a:r>
              <a:rPr lang="en-US" dirty="0"/>
              <a:t> (condition){    </a:t>
            </a:r>
          </a:p>
          <a:p>
            <a:pPr>
              <a:buNone/>
            </a:pPr>
            <a:r>
              <a:rPr lang="en-US" dirty="0"/>
              <a:t>   //code to be executed   </a:t>
            </a:r>
          </a:p>
          <a:p>
            <a:pPr>
              <a:buNone/>
            </a:pPr>
            <a:r>
              <a:rPr lang="en-US" dirty="0"/>
              <a:t>   Increment / decrement statement  </a:t>
            </a:r>
          </a:p>
          <a:p>
            <a:pPr>
              <a:buNone/>
            </a:pPr>
            <a:r>
              <a:rPr lang="en-US" dirty="0"/>
              <a:t>}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928670"/>
            <a:ext cx="8229600" cy="1143000"/>
          </a:xfrm>
        </p:spPr>
        <p:txBody>
          <a:bodyPr>
            <a:normAutofit fontScale="90000"/>
          </a:bodyPr>
          <a:lstStyle/>
          <a:p>
            <a:r>
              <a:rPr lang="en-US" dirty="0"/>
              <a:t>Java do-while Loop</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Java </a:t>
            </a:r>
            <a:r>
              <a:rPr lang="en-US" i="1" dirty="0"/>
              <a:t>do-while loop</a:t>
            </a:r>
            <a:r>
              <a:rPr lang="en-US" dirty="0"/>
              <a:t> is used to iterate a part of the program repeatedly, until the specified condition is true. If the number of iteration is not fixed and you must have to execute the loop at least once, it is recommended to use a do-while loop.</a:t>
            </a:r>
          </a:p>
          <a:p>
            <a:r>
              <a:rPr lang="en-US" b="1" dirty="0"/>
              <a:t>Syntax:</a:t>
            </a:r>
            <a:endParaRPr lang="en-US" dirty="0"/>
          </a:p>
          <a:p>
            <a:pPr>
              <a:buNone/>
            </a:pPr>
            <a:r>
              <a:rPr lang="en-US" b="1" dirty="0"/>
              <a:t>   do</a:t>
            </a:r>
            <a:r>
              <a:rPr lang="en-US" dirty="0"/>
              <a:t>{     </a:t>
            </a:r>
          </a:p>
          <a:p>
            <a:pPr>
              <a:buNone/>
            </a:pPr>
            <a:r>
              <a:rPr lang="en-US" dirty="0"/>
              <a:t>    //code to be executed / loop body  </a:t>
            </a:r>
          </a:p>
          <a:p>
            <a:pPr>
              <a:buNone/>
            </a:pPr>
            <a:r>
              <a:rPr lang="en-US" dirty="0"/>
              <a:t>    //update statement   </a:t>
            </a:r>
          </a:p>
          <a:p>
            <a:pPr>
              <a:buNone/>
            </a:pPr>
            <a:r>
              <a:rPr lang="en-US" dirty="0"/>
              <a:t>    }</a:t>
            </a:r>
            <a:r>
              <a:rPr lang="en-US" b="1" dirty="0"/>
              <a:t>while</a:t>
            </a:r>
            <a:r>
              <a:rPr lang="en-US" dirty="0"/>
              <a:t> (condition);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sz="4000" dirty="0"/>
              <a:t>What is Automation Testing?</a:t>
            </a:r>
          </a:p>
        </p:txBody>
      </p:sp>
      <p:sp>
        <p:nvSpPr>
          <p:cNvPr id="3" name="Content Placeholder 2"/>
          <p:cNvSpPr>
            <a:spLocks noGrp="1"/>
          </p:cNvSpPr>
          <p:nvPr>
            <p:ph idx="1"/>
          </p:nvPr>
        </p:nvSpPr>
        <p:spPr/>
        <p:txBody>
          <a:bodyPr>
            <a:normAutofit/>
          </a:bodyPr>
          <a:lstStyle/>
          <a:p>
            <a:pPr>
              <a:buFont typeface="Arial" pitchFamily="34" charset="0"/>
              <a:buChar char="•"/>
            </a:pPr>
            <a:r>
              <a:rPr lang="en-US" sz="1800" dirty="0"/>
              <a:t>Software testing technique that performs using special automated testing software tools to execute a test case suite</a:t>
            </a:r>
          </a:p>
          <a:p>
            <a:pPr>
              <a:buFont typeface="Arial" pitchFamily="34" charset="0"/>
              <a:buChar char="•"/>
            </a:pPr>
            <a:endParaRPr lang="en-US" sz="1800" dirty="0"/>
          </a:p>
          <a:p>
            <a:pPr>
              <a:buFont typeface="Arial" pitchFamily="34" charset="0"/>
              <a:buChar char="•"/>
            </a:pPr>
            <a:r>
              <a:rPr lang="en-US" sz="1800" dirty="0"/>
              <a:t>The automation testing software can also enter test data into the System Under Test, compare expected and actual results and generate detailed test reports. </a:t>
            </a:r>
          </a:p>
          <a:p>
            <a:pPr>
              <a:buFont typeface="Arial" pitchFamily="34" charset="0"/>
              <a:buChar char="•"/>
            </a:pPr>
            <a:endParaRPr lang="en-IN" sz="1800" dirty="0"/>
          </a:p>
          <a:p>
            <a:pPr>
              <a:buFont typeface="Arial" pitchFamily="34" charset="0"/>
              <a:buChar char="•"/>
            </a:pPr>
            <a:r>
              <a:rPr lang="en-US" sz="1800" dirty="0"/>
              <a:t>Automated software testing's main benefit is that it simplifies as much of the manual effort as possible into a set of scripts.</a:t>
            </a:r>
          </a:p>
          <a:p>
            <a:pPr>
              <a:buFont typeface="Arial" pitchFamily="34" charset="0"/>
              <a:buChar char="•"/>
            </a:pP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r>
              <a:rPr lang="en-IN" dirty="0"/>
              <a:t>For Loop In Java</a:t>
            </a:r>
            <a:endParaRPr lang="en-US" dirty="0"/>
          </a:p>
        </p:txBody>
      </p:sp>
      <p:sp>
        <p:nvSpPr>
          <p:cNvPr id="3" name="Content Placeholder 2"/>
          <p:cNvSpPr>
            <a:spLocks noGrp="1"/>
          </p:cNvSpPr>
          <p:nvPr>
            <p:ph idx="1"/>
          </p:nvPr>
        </p:nvSpPr>
        <p:spPr/>
        <p:txBody>
          <a:bodyPr/>
          <a:lstStyle/>
          <a:p>
            <a:r>
              <a:rPr lang="en-US" dirty="0"/>
              <a:t>The Java </a:t>
            </a:r>
            <a:r>
              <a:rPr lang="en-US" i="1" dirty="0"/>
              <a:t>for loop</a:t>
            </a:r>
            <a:r>
              <a:rPr lang="en-US" dirty="0"/>
              <a:t> is used to iterate a part of the program several times. If the number of iteration is </a:t>
            </a:r>
            <a:r>
              <a:rPr lang="en-US" b="1" dirty="0"/>
              <a:t>fixed</a:t>
            </a:r>
          </a:p>
          <a:p>
            <a:pPr>
              <a:buNone/>
            </a:pPr>
            <a:r>
              <a:rPr lang="en-US" b="1" dirty="0"/>
              <a:t>  for</a:t>
            </a:r>
            <a:r>
              <a:rPr lang="en-US" dirty="0"/>
              <a:t>(initialization; condition; increment/decrement){    </a:t>
            </a:r>
          </a:p>
          <a:p>
            <a:pPr>
              <a:buNone/>
            </a:pPr>
            <a:r>
              <a:rPr lang="en-US" dirty="0"/>
              <a:t>  //statement or code to be executed    </a:t>
            </a:r>
          </a:p>
          <a:p>
            <a:pPr>
              <a:buNone/>
            </a:pPr>
            <a:r>
              <a:rPr lang="en-US" dirty="0"/>
              <a:t>   }     </a:t>
            </a:r>
          </a:p>
          <a:p>
            <a:pPr>
              <a:buNone/>
            </a:pPr>
            <a:r>
              <a:rPr lang="en-US" dirty="0"/>
              <a:t>  it is recommended to use for loop.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lstStyle/>
          <a:p>
            <a:r>
              <a:rPr lang="en-US" dirty="0"/>
              <a:t>Java Nested for Loop</a:t>
            </a:r>
          </a:p>
        </p:txBody>
      </p:sp>
      <p:sp>
        <p:nvSpPr>
          <p:cNvPr id="3" name="Content Placeholder 2"/>
          <p:cNvSpPr>
            <a:spLocks noGrp="1"/>
          </p:cNvSpPr>
          <p:nvPr>
            <p:ph idx="1"/>
          </p:nvPr>
        </p:nvSpPr>
        <p:spPr/>
        <p:txBody>
          <a:bodyPr>
            <a:normAutofit fontScale="92500" lnSpcReduction="10000"/>
          </a:bodyPr>
          <a:lstStyle/>
          <a:p>
            <a:r>
              <a:rPr lang="en-US" dirty="0"/>
              <a:t>If we have a for loop inside the another loop, it is known as nested for loop. The inner loop executes completely whenever outer loop executes.</a:t>
            </a:r>
          </a:p>
          <a:p>
            <a:pPr>
              <a:buNone/>
            </a:pPr>
            <a:r>
              <a:rPr lang="en-IN" dirty="0"/>
              <a:t>Syntax:</a:t>
            </a:r>
            <a:endParaRPr lang="en-US" dirty="0"/>
          </a:p>
          <a:p>
            <a:pPr>
              <a:buNone/>
            </a:pPr>
            <a:r>
              <a:rPr lang="en-US" b="1" dirty="0"/>
              <a:t>   for</a:t>
            </a:r>
            <a:r>
              <a:rPr lang="en-US" dirty="0"/>
              <a:t>(</a:t>
            </a:r>
            <a:r>
              <a:rPr lang="en-US" b="1" dirty="0" err="1"/>
              <a:t>int</a:t>
            </a:r>
            <a:r>
              <a:rPr lang="en-US" dirty="0"/>
              <a:t> </a:t>
            </a:r>
            <a:r>
              <a:rPr lang="en-US" dirty="0" err="1"/>
              <a:t>i</a:t>
            </a:r>
            <a:r>
              <a:rPr lang="en-US" dirty="0"/>
              <a:t>=1;i&lt;=3;i++){  </a:t>
            </a:r>
          </a:p>
          <a:p>
            <a:pPr>
              <a:buNone/>
            </a:pPr>
            <a:r>
              <a:rPr lang="en-US" dirty="0"/>
              <a:t>   //loop of j  </a:t>
            </a:r>
          </a:p>
          <a:p>
            <a:pPr>
              <a:buNone/>
            </a:pPr>
            <a:r>
              <a:rPr lang="en-US" b="1" dirty="0"/>
              <a:t>   for</a:t>
            </a:r>
            <a:r>
              <a:rPr lang="en-US" dirty="0"/>
              <a:t>(</a:t>
            </a:r>
            <a:r>
              <a:rPr lang="en-US" b="1" dirty="0" err="1"/>
              <a:t>int</a:t>
            </a:r>
            <a:r>
              <a:rPr lang="en-US" dirty="0"/>
              <a:t> j=1;j&lt;=3;j++){  </a:t>
            </a:r>
          </a:p>
          <a:p>
            <a:pPr>
              <a:buNone/>
            </a:pPr>
            <a:r>
              <a:rPr lang="en-US" dirty="0"/>
              <a:t>        </a:t>
            </a:r>
            <a:r>
              <a:rPr lang="en-US" dirty="0" err="1"/>
              <a:t>System.out.println</a:t>
            </a:r>
            <a:r>
              <a:rPr lang="en-US" dirty="0"/>
              <a:t>(</a:t>
            </a:r>
            <a:r>
              <a:rPr lang="en-US" dirty="0" err="1"/>
              <a:t>i</a:t>
            </a:r>
            <a:r>
              <a:rPr lang="en-US" dirty="0"/>
              <a:t>+" "+j);  </a:t>
            </a:r>
          </a:p>
          <a:p>
            <a:pPr>
              <a:buNone/>
            </a:pPr>
            <a:r>
              <a:rPr lang="en-US" dirty="0"/>
              <a:t>     }//end of </a:t>
            </a:r>
            <a:r>
              <a:rPr lang="en-US" dirty="0" err="1"/>
              <a:t>i</a:t>
            </a:r>
            <a:r>
              <a:rPr lang="en-US" dirty="0"/>
              <a:t>  </a:t>
            </a:r>
          </a:p>
          <a:p>
            <a:pPr>
              <a:buNone/>
            </a:pPr>
            <a:r>
              <a:rPr lang="en-US" dirty="0"/>
              <a:t>     }//end of j  </a:t>
            </a:r>
          </a:p>
          <a:p>
            <a:pPr>
              <a:buNone/>
            </a:pPr>
            <a:r>
              <a:rPr lang="en-US" dirty="0"/>
              <a:t>    }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Break Statement</a:t>
            </a:r>
            <a:br>
              <a:rPr lang="en-US" dirty="0"/>
            </a:br>
            <a:endParaRPr lang="en-US" dirty="0"/>
          </a:p>
        </p:txBody>
      </p:sp>
      <p:sp>
        <p:nvSpPr>
          <p:cNvPr id="3" name="Content Placeholder 2"/>
          <p:cNvSpPr>
            <a:spLocks noGrp="1"/>
          </p:cNvSpPr>
          <p:nvPr>
            <p:ph idx="1"/>
          </p:nvPr>
        </p:nvSpPr>
        <p:spPr/>
        <p:txBody>
          <a:bodyPr/>
          <a:lstStyle/>
          <a:p>
            <a:r>
              <a:rPr lang="en-US" dirty="0"/>
              <a:t>When a break statement is encountered inside a loop, the loop is immediately terminated and the program control resumes at the next statement following the loop.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idx="1"/>
          </p:nvPr>
        </p:nvSpPr>
        <p:spPr/>
        <p:txBody>
          <a:bodyPr/>
          <a:lstStyle/>
          <a:p>
            <a:r>
              <a:rPr lang="en-US" b="1" dirty="0"/>
              <a:t>An object is an instance of a class.</a:t>
            </a:r>
            <a:r>
              <a:rPr lang="en-US" dirty="0"/>
              <a:t> A class is a template or blueprint from which objects are created. So, an object is the instance(result) of a class.</a:t>
            </a:r>
          </a:p>
          <a:p>
            <a:r>
              <a:rPr lang="en-US" dirty="0"/>
              <a:t>Syntax to create an object:</a:t>
            </a:r>
          </a:p>
          <a:p>
            <a:pPr>
              <a:buNone/>
            </a:pPr>
            <a:r>
              <a:rPr lang="en-US" dirty="0"/>
              <a:t>   </a:t>
            </a:r>
            <a:r>
              <a:rPr lang="en-US" dirty="0" err="1"/>
              <a:t>ClassName</a:t>
            </a:r>
            <a:r>
              <a:rPr lang="en-US" dirty="0"/>
              <a:t> object = </a:t>
            </a:r>
            <a:r>
              <a:rPr lang="en-US" b="1" dirty="0"/>
              <a:t>new</a:t>
            </a:r>
            <a:r>
              <a:rPr lang="en-US" dirty="0"/>
              <a:t> </a:t>
            </a:r>
            <a:r>
              <a:rPr lang="en-US" dirty="0" err="1"/>
              <a:t>ClassName</a:t>
            </a:r>
            <a:r>
              <a:rPr lang="en-US" dirty="0"/>
              <a:t>();  </a:t>
            </a:r>
          </a:p>
          <a:p>
            <a:endParaRPr lang="en-US" dirty="0"/>
          </a:p>
          <a:p>
            <a:pPr>
              <a:buNone/>
            </a:pPr>
            <a:r>
              <a:rPr lang="en-US"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in Java</a:t>
            </a:r>
          </a:p>
        </p:txBody>
      </p:sp>
      <p:sp>
        <p:nvSpPr>
          <p:cNvPr id="3" name="Content Placeholder 2"/>
          <p:cNvSpPr>
            <a:spLocks noGrp="1"/>
          </p:cNvSpPr>
          <p:nvPr>
            <p:ph idx="1"/>
          </p:nvPr>
        </p:nvSpPr>
        <p:spPr/>
        <p:txBody>
          <a:bodyPr>
            <a:normAutofit lnSpcReduction="10000"/>
          </a:bodyPr>
          <a:lstStyle/>
          <a:p>
            <a:r>
              <a:rPr lang="en-US" dirty="0"/>
              <a:t>In </a:t>
            </a:r>
            <a:r>
              <a:rPr lang="en-US" dirty="0">
                <a:hlinkClick r:id="rId2"/>
              </a:rPr>
              <a:t>Java</a:t>
            </a:r>
            <a:r>
              <a:rPr lang="en-US" dirty="0"/>
              <a:t>, a constructor is a block of codes similar to the method. It is called when an instance of the </a:t>
            </a:r>
            <a:r>
              <a:rPr lang="en-US" dirty="0">
                <a:hlinkClick r:id="rId3"/>
              </a:rPr>
              <a:t>class</a:t>
            </a:r>
            <a:r>
              <a:rPr lang="en-US" dirty="0"/>
              <a:t> is created. At the time of calling constructor, memory for the object is allocated in the memory.</a:t>
            </a:r>
          </a:p>
          <a:p>
            <a:r>
              <a:rPr lang="en-US" dirty="0"/>
              <a:t>It is a special type of method which is used to initialize the object.</a:t>
            </a:r>
          </a:p>
          <a:p>
            <a:r>
              <a:rPr lang="en-US" dirty="0"/>
              <a:t>Every time an object is created using the new() keyword, at least one constructor is called.</a:t>
            </a:r>
          </a:p>
          <a:p>
            <a:r>
              <a:rPr lang="en-US" dirty="0"/>
              <a:t>It calls a default constructor if there is no constructor available in the class. In such case, Java compiler provides a default constructor by default.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Constructors</a:t>
            </a:r>
          </a:p>
        </p:txBody>
      </p:sp>
      <p:sp>
        <p:nvSpPr>
          <p:cNvPr id="3" name="Content Placeholder 2"/>
          <p:cNvSpPr>
            <a:spLocks noGrp="1"/>
          </p:cNvSpPr>
          <p:nvPr>
            <p:ph idx="1"/>
          </p:nvPr>
        </p:nvSpPr>
        <p:spPr/>
        <p:txBody>
          <a:bodyPr/>
          <a:lstStyle/>
          <a:p>
            <a:r>
              <a:rPr lang="en-US" dirty="0"/>
              <a:t>There are two types of constructors in Java: no-</a:t>
            </a:r>
            <a:r>
              <a:rPr lang="en-US" dirty="0" err="1"/>
              <a:t>arg</a:t>
            </a:r>
            <a:r>
              <a:rPr lang="en-US" dirty="0"/>
              <a:t> constructor, and parameterized constructor.</a:t>
            </a:r>
          </a:p>
          <a:p>
            <a:r>
              <a:rPr lang="en-US" b="1" dirty="0"/>
              <a:t>Note:</a:t>
            </a:r>
            <a:r>
              <a:rPr lang="en-US" dirty="0"/>
              <a:t> It is called constructor because it constructs the values at the time of object creation. It is not necessary to write a constructor for a class. It is because java compiler creates a default constructor if your class doesn't have any.</a:t>
            </a:r>
          </a:p>
          <a:p>
            <a:r>
              <a:rPr lang="en-US" dirty="0"/>
              <a:t>Syntax: </a:t>
            </a:r>
          </a:p>
          <a:p>
            <a:pPr>
              <a:buNone/>
            </a:pPr>
            <a:r>
              <a:rPr lang="en-US" dirty="0"/>
              <a:t>    &lt;</a:t>
            </a:r>
            <a:r>
              <a:rPr lang="en-US" dirty="0" err="1"/>
              <a:t>class_name</a:t>
            </a:r>
            <a:r>
              <a:rPr lang="en-US" dirty="0"/>
              <a:t>&gt;(){}  </a:t>
            </a:r>
          </a:p>
          <a:p>
            <a:pPr>
              <a:buNone/>
            </a:pPr>
            <a:endParaRPr lang="en-US" dirty="0"/>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Creating Constructor</a:t>
            </a:r>
          </a:p>
        </p:txBody>
      </p:sp>
      <p:sp>
        <p:nvSpPr>
          <p:cNvPr id="3" name="Content Placeholder 2"/>
          <p:cNvSpPr>
            <a:spLocks noGrp="1"/>
          </p:cNvSpPr>
          <p:nvPr>
            <p:ph idx="1"/>
          </p:nvPr>
        </p:nvSpPr>
        <p:spPr/>
        <p:txBody>
          <a:bodyPr/>
          <a:lstStyle/>
          <a:p>
            <a:r>
              <a:rPr lang="en-US" dirty="0"/>
              <a:t>Rules for creating Java constructor</a:t>
            </a:r>
          </a:p>
          <a:p>
            <a:r>
              <a:rPr lang="en-US" dirty="0"/>
              <a:t>There are two rules defined for the constructor.</a:t>
            </a:r>
          </a:p>
          <a:p>
            <a:r>
              <a:rPr lang="en-US" dirty="0"/>
              <a:t>Constructor name must be the same as its class name</a:t>
            </a:r>
          </a:p>
          <a:p>
            <a:r>
              <a:rPr lang="en-US" dirty="0"/>
              <a:t>A Constructor must have no explicit return type</a:t>
            </a:r>
          </a:p>
          <a:p>
            <a:r>
              <a:rPr lang="en-US" dirty="0"/>
              <a:t>A Java constructor cannot be abstract, static, final, and synchronized</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methods</a:t>
            </a:r>
            <a:endParaRPr lang="en-US" dirty="0"/>
          </a:p>
        </p:txBody>
      </p:sp>
      <p:sp>
        <p:nvSpPr>
          <p:cNvPr id="3" name="Content Placeholder 2"/>
          <p:cNvSpPr>
            <a:spLocks noGrp="1"/>
          </p:cNvSpPr>
          <p:nvPr>
            <p:ph idx="1"/>
          </p:nvPr>
        </p:nvSpPr>
        <p:spPr/>
        <p:txBody>
          <a:bodyPr/>
          <a:lstStyle/>
          <a:p>
            <a:r>
              <a:rPr lang="en-US" dirty="0"/>
              <a:t>In general, a </a:t>
            </a:r>
            <a:r>
              <a:rPr lang="en-US" b="1" dirty="0"/>
              <a:t>method</a:t>
            </a:r>
            <a:r>
              <a:rPr lang="en-US" dirty="0"/>
              <a:t> is a way to perform some task. Similarly, the </a:t>
            </a:r>
            <a:r>
              <a:rPr lang="en-US" b="1" dirty="0"/>
              <a:t>method in Java</a:t>
            </a:r>
            <a:r>
              <a:rPr lang="en-US" dirty="0"/>
              <a:t> is a collection of instructions that performs a specific task. It provides the reusability of code. We can also easily modify code using </a:t>
            </a:r>
            <a:r>
              <a:rPr lang="en-US" b="1" dirty="0"/>
              <a:t>methods</a:t>
            </a:r>
            <a:r>
              <a:rPr lang="en-US" dirty="0"/>
              <a:t>.</a:t>
            </a:r>
          </a:p>
          <a:p>
            <a:endParaRPr lang="en-US" dirty="0"/>
          </a:p>
        </p:txBody>
      </p:sp>
      <p:pic>
        <p:nvPicPr>
          <p:cNvPr id="4" name="Picture 3" descr="method-in-java.png"/>
          <p:cNvPicPr>
            <a:picLocks noChangeAspect="1"/>
          </p:cNvPicPr>
          <p:nvPr/>
        </p:nvPicPr>
        <p:blipFill>
          <a:blip r:embed="rId2"/>
          <a:stretch>
            <a:fillRect/>
          </a:stretch>
        </p:blipFill>
        <p:spPr>
          <a:xfrm>
            <a:off x="785786" y="4000504"/>
            <a:ext cx="6929486" cy="246888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Methods</a:t>
            </a:r>
            <a:endParaRPr lang="en-US" dirty="0"/>
          </a:p>
        </p:txBody>
      </p:sp>
      <p:sp>
        <p:nvSpPr>
          <p:cNvPr id="3" name="Content Placeholder 2"/>
          <p:cNvSpPr>
            <a:spLocks noGrp="1"/>
          </p:cNvSpPr>
          <p:nvPr>
            <p:ph idx="1"/>
          </p:nvPr>
        </p:nvSpPr>
        <p:spPr/>
        <p:txBody>
          <a:bodyPr/>
          <a:lstStyle/>
          <a:p>
            <a:r>
              <a:rPr lang="en-IN" dirty="0"/>
              <a:t>Parameterised Methods</a:t>
            </a:r>
          </a:p>
          <a:p>
            <a:r>
              <a:rPr lang="en-IN" dirty="0"/>
              <a:t>Non Parameterised Methods</a:t>
            </a:r>
          </a:p>
          <a:p>
            <a:r>
              <a:rPr lang="en-IN" dirty="0"/>
              <a:t>Static Methods</a:t>
            </a:r>
          </a:p>
          <a:p>
            <a:r>
              <a:rPr lang="en-IN" dirty="0"/>
              <a:t>Instance Methods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Programming Exercises – Prog1</a:t>
            </a:r>
            <a:endParaRPr lang="en-US" dirty="0"/>
          </a:p>
        </p:txBody>
      </p:sp>
      <p:sp>
        <p:nvSpPr>
          <p:cNvPr id="3" name="Content Placeholder 2"/>
          <p:cNvSpPr>
            <a:spLocks noGrp="1"/>
          </p:cNvSpPr>
          <p:nvPr>
            <p:ph idx="1"/>
          </p:nvPr>
        </p:nvSpPr>
        <p:spPr/>
        <p:txBody>
          <a:bodyPr/>
          <a:lstStyle/>
          <a:p>
            <a:r>
              <a:rPr lang="en-IN" dirty="0"/>
              <a:t>Create a class “</a:t>
            </a:r>
            <a:r>
              <a:rPr lang="en-IN" dirty="0" err="1"/>
              <a:t>MathsCalc</a:t>
            </a:r>
            <a:r>
              <a:rPr lang="en-IN" dirty="0"/>
              <a:t>”</a:t>
            </a:r>
          </a:p>
          <a:p>
            <a:r>
              <a:rPr lang="en-IN" dirty="0"/>
              <a:t>Create two global variables with values 235 and 355</a:t>
            </a:r>
          </a:p>
          <a:p>
            <a:r>
              <a:rPr lang="en-IN" dirty="0"/>
              <a:t>Create a static method that sums up above two values</a:t>
            </a:r>
          </a:p>
          <a:p>
            <a:pPr>
              <a:buNone/>
            </a:pPr>
            <a:r>
              <a:rPr lang="en-IN" dirty="0"/>
              <a:t>    and store the result in another variable. Also display the result of sum</a:t>
            </a:r>
          </a:p>
          <a:p>
            <a:r>
              <a:rPr lang="en-IN" dirty="0"/>
              <a:t>Create a non static method that multiplies the above result three times</a:t>
            </a:r>
          </a:p>
          <a:p>
            <a:pPr>
              <a:buNone/>
            </a:pPr>
            <a:r>
              <a:rPr lang="en-IN" dirty="0"/>
              <a:t>   And display the result</a:t>
            </a:r>
          </a:p>
          <a:p>
            <a:pPr>
              <a:buNone/>
            </a:pPr>
            <a:endParaRPr lang="en-IN" dirty="0"/>
          </a:p>
          <a:p>
            <a:pPr>
              <a:buNone/>
            </a:pPr>
            <a:endParaRPr lang="en-I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4000" dirty="0"/>
              <a:t>Manual Testing Vs Automation Testing</a:t>
            </a:r>
          </a:p>
        </p:txBody>
      </p:sp>
      <p:graphicFrame>
        <p:nvGraphicFramePr>
          <p:cNvPr id="4" name="Content Placeholder 3"/>
          <p:cNvGraphicFramePr>
            <a:graphicFrameLocks noGrp="1"/>
          </p:cNvGraphicFramePr>
          <p:nvPr>
            <p:ph idx="1"/>
          </p:nvPr>
        </p:nvGraphicFramePr>
        <p:xfrm>
          <a:off x="457200" y="1935163"/>
          <a:ext cx="8229600" cy="2931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dirty="0"/>
                        <a:t>Manual</a:t>
                      </a:r>
                      <a:r>
                        <a:rPr lang="en-US" baseline="0" dirty="0"/>
                        <a:t> Testing</a:t>
                      </a:r>
                      <a:endParaRPr lang="en-US" dirty="0"/>
                    </a:p>
                  </a:txBody>
                  <a:tcPr/>
                </a:tc>
                <a:tc>
                  <a:txBody>
                    <a:bodyPr/>
                    <a:lstStyle/>
                    <a:p>
                      <a:pPr algn="ctr"/>
                      <a:r>
                        <a:rPr lang="en-US" dirty="0"/>
                        <a:t>Automation Testing</a:t>
                      </a:r>
                    </a:p>
                  </a:txBody>
                  <a:tcPr/>
                </a:tc>
                <a:extLst>
                  <a:ext uri="{0D108BD9-81ED-4DB2-BD59-A6C34878D82A}">
                    <a16:rowId xmlns:a16="http://schemas.microsoft.com/office/drawing/2014/main" val="10000"/>
                  </a:ext>
                </a:extLst>
              </a:tr>
              <a:tr h="370840">
                <a:tc>
                  <a:txBody>
                    <a:bodyPr/>
                    <a:lstStyle/>
                    <a:p>
                      <a:r>
                        <a:rPr lang="en-US" sz="1800" b="0" i="0" kern="1200" dirty="0">
                          <a:solidFill>
                            <a:schemeClr val="dk1"/>
                          </a:solidFill>
                          <a:latin typeface="+mn-lt"/>
                          <a:ea typeface="+mn-ea"/>
                          <a:cs typeface="+mn-cs"/>
                        </a:rPr>
                        <a:t>Done manually by QA testers</a:t>
                      </a:r>
                      <a:endParaRPr lang="en-US" dirty="0"/>
                    </a:p>
                  </a:txBody>
                  <a:tcPr/>
                </a:tc>
                <a:tc>
                  <a:txBody>
                    <a:bodyPr/>
                    <a:lstStyle/>
                    <a:p>
                      <a:r>
                        <a:rPr lang="en-US" sz="1800" b="0" i="0" kern="1200" dirty="0">
                          <a:solidFill>
                            <a:schemeClr val="dk1"/>
                          </a:solidFill>
                          <a:latin typeface="+mn-lt"/>
                          <a:ea typeface="+mn-ea"/>
                          <a:cs typeface="+mn-cs"/>
                        </a:rPr>
                        <a:t>Done automatically using automation tools and scripts</a:t>
                      </a:r>
                      <a:endParaRPr lang="en-US" dirty="0"/>
                    </a:p>
                  </a:txBody>
                  <a:tcPr/>
                </a:tc>
                <a:extLst>
                  <a:ext uri="{0D108BD9-81ED-4DB2-BD59-A6C34878D82A}">
                    <a16:rowId xmlns:a16="http://schemas.microsoft.com/office/drawing/2014/main" val="10001"/>
                  </a:ext>
                </a:extLst>
              </a:tr>
              <a:tr h="370840">
                <a:tc>
                  <a:txBody>
                    <a:bodyPr/>
                    <a:lstStyle/>
                    <a:p>
                      <a:r>
                        <a:rPr lang="en-US" sz="1800" b="0" i="0" kern="1200" dirty="0">
                          <a:solidFill>
                            <a:schemeClr val="dk1"/>
                          </a:solidFill>
                          <a:latin typeface="+mn-lt"/>
                          <a:ea typeface="+mn-ea"/>
                          <a:cs typeface="+mn-cs"/>
                        </a:rPr>
                        <a:t>Time-consuming and less efficient</a:t>
                      </a:r>
                      <a:endParaRPr lang="en-US" dirty="0"/>
                    </a:p>
                  </a:txBody>
                  <a:tcPr/>
                </a:tc>
                <a:tc>
                  <a:txBody>
                    <a:bodyPr/>
                    <a:lstStyle/>
                    <a:p>
                      <a:r>
                        <a:rPr lang="en-US" sz="1800" b="0" i="0" kern="1200" dirty="0">
                          <a:solidFill>
                            <a:schemeClr val="dk1"/>
                          </a:solidFill>
                          <a:latin typeface="+mn-lt"/>
                          <a:ea typeface="+mn-ea"/>
                          <a:cs typeface="+mn-cs"/>
                        </a:rPr>
                        <a:t>More testing in less time and greater efficiency</a:t>
                      </a:r>
                      <a:endParaRPr lang="en-US" dirty="0"/>
                    </a:p>
                  </a:txBody>
                  <a:tcPr/>
                </a:tc>
                <a:extLst>
                  <a:ext uri="{0D108BD9-81ED-4DB2-BD59-A6C34878D82A}">
                    <a16:rowId xmlns:a16="http://schemas.microsoft.com/office/drawing/2014/main" val="10002"/>
                  </a:ext>
                </a:extLst>
              </a:tr>
              <a:tr h="370840">
                <a:tc>
                  <a:txBody>
                    <a:bodyPr/>
                    <a:lstStyle/>
                    <a:p>
                      <a:r>
                        <a:rPr lang="en-US" sz="1800" b="0" i="0" kern="1200" dirty="0">
                          <a:solidFill>
                            <a:schemeClr val="dk1"/>
                          </a:solidFill>
                          <a:latin typeface="+mn-lt"/>
                          <a:ea typeface="+mn-ea"/>
                          <a:cs typeface="+mn-cs"/>
                        </a:rPr>
                        <a:t>Entirely manual tasks</a:t>
                      </a:r>
                      <a:endParaRPr lang="en-US" dirty="0"/>
                    </a:p>
                  </a:txBody>
                  <a:tcPr/>
                </a:tc>
                <a:tc>
                  <a:txBody>
                    <a:bodyPr/>
                    <a:lstStyle/>
                    <a:p>
                      <a:r>
                        <a:rPr lang="en-US" sz="1800" b="0" i="0" kern="1200" dirty="0">
                          <a:solidFill>
                            <a:schemeClr val="dk1"/>
                          </a:solidFill>
                          <a:latin typeface="+mn-lt"/>
                          <a:ea typeface="+mn-ea"/>
                          <a:cs typeface="+mn-cs"/>
                        </a:rPr>
                        <a:t>Most tasks can be automated, including real user simulations</a:t>
                      </a:r>
                    </a:p>
                  </a:txBody>
                  <a:tcPr/>
                </a:tc>
                <a:extLst>
                  <a:ext uri="{0D108BD9-81ED-4DB2-BD59-A6C34878D82A}">
                    <a16:rowId xmlns:a16="http://schemas.microsoft.com/office/drawing/2014/main" val="10003"/>
                  </a:ext>
                </a:extLst>
              </a:tr>
              <a:tr h="370840">
                <a:tc>
                  <a:txBody>
                    <a:bodyPr/>
                    <a:lstStyle/>
                    <a:p>
                      <a:r>
                        <a:rPr lang="en-US" sz="1800" b="0" i="0" kern="1200" dirty="0">
                          <a:solidFill>
                            <a:schemeClr val="dk1"/>
                          </a:solidFill>
                          <a:latin typeface="+mn-lt"/>
                          <a:ea typeface="+mn-ea"/>
                          <a:cs typeface="+mn-cs"/>
                        </a:rPr>
                        <a:t>Difficult to ensure sufficient test coverage</a:t>
                      </a:r>
                      <a:endParaRPr lang="en-US" dirty="0"/>
                    </a:p>
                  </a:txBody>
                  <a:tcPr/>
                </a:tc>
                <a:tc>
                  <a:txBody>
                    <a:bodyPr/>
                    <a:lstStyle/>
                    <a:p>
                      <a:r>
                        <a:rPr lang="en-US" sz="1800" b="0" i="0" kern="1200" dirty="0">
                          <a:solidFill>
                            <a:schemeClr val="dk1"/>
                          </a:solidFill>
                          <a:latin typeface="+mn-lt"/>
                          <a:ea typeface="+mn-ea"/>
                          <a:cs typeface="+mn-cs"/>
                        </a:rPr>
                        <a:t>Easy to ensure greater test coverage</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500034" y="4786322"/>
            <a:ext cx="4714908" cy="1200329"/>
          </a:xfrm>
          <a:prstGeom prst="rect">
            <a:avLst/>
          </a:prstGeom>
          <a:noFill/>
        </p:spPr>
        <p:txBody>
          <a:bodyPr wrap="square" rtlCol="0">
            <a:spAutoFit/>
          </a:bodyPr>
          <a:lstStyle/>
          <a:p>
            <a:endParaRPr lang="en-US" dirty="0"/>
          </a:p>
          <a:p>
            <a:r>
              <a:rPr lang="en-US" dirty="0"/>
              <a:t>The biggest pro of automation testing over manual testing is that it allows you to do more testing in less time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Programming Exercise – Prog2</a:t>
            </a:r>
            <a:endParaRPr lang="en-US" dirty="0"/>
          </a:p>
        </p:txBody>
      </p:sp>
      <p:sp>
        <p:nvSpPr>
          <p:cNvPr id="3" name="Content Placeholder 2"/>
          <p:cNvSpPr>
            <a:spLocks noGrp="1"/>
          </p:cNvSpPr>
          <p:nvPr>
            <p:ph idx="1"/>
          </p:nvPr>
        </p:nvSpPr>
        <p:spPr/>
        <p:txBody>
          <a:bodyPr/>
          <a:lstStyle/>
          <a:p>
            <a:r>
              <a:rPr lang="en-IN" dirty="0"/>
              <a:t>Create a class “Table”</a:t>
            </a:r>
          </a:p>
          <a:p>
            <a:r>
              <a:rPr lang="en-IN" dirty="0"/>
              <a:t>Create a method that accepts any integer</a:t>
            </a:r>
          </a:p>
          <a:p>
            <a:r>
              <a:rPr lang="en-IN" dirty="0"/>
              <a:t>In the method write the logic to print maths table for any given number </a:t>
            </a:r>
          </a:p>
          <a:p>
            <a:r>
              <a:rPr lang="en-IN" dirty="0"/>
              <a:t>Print the table till 10</a:t>
            </a:r>
            <a:r>
              <a:rPr lang="en-IN" baseline="30000" dirty="0"/>
              <a:t>th</a:t>
            </a:r>
            <a:r>
              <a:rPr lang="en-IN" dirty="0"/>
              <a:t> iteration</a:t>
            </a:r>
          </a:p>
          <a:p>
            <a:pPr>
              <a:buNone/>
            </a:pPr>
            <a:r>
              <a:rPr lang="en-IN" dirty="0"/>
              <a:t>Ex: 3*1 = 3</a:t>
            </a:r>
          </a:p>
          <a:p>
            <a:pPr>
              <a:buNone/>
            </a:pPr>
            <a:r>
              <a:rPr lang="en-IN" dirty="0"/>
              <a:t>      3*2 = 6</a:t>
            </a:r>
          </a:p>
          <a:p>
            <a:pPr>
              <a:buNone/>
            </a:pPr>
            <a:r>
              <a:rPr lang="en-IN" dirty="0"/>
              <a:t>      3*3  = 9</a:t>
            </a:r>
          </a:p>
          <a:p>
            <a:pPr>
              <a:buNone/>
            </a:pPr>
            <a:r>
              <a:rPr lang="en-IN" dirty="0"/>
              <a:t>……………………….till 3*10 = 30</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143000"/>
          </a:xfrm>
        </p:spPr>
        <p:txBody>
          <a:bodyPr/>
          <a:lstStyle/>
          <a:p>
            <a:r>
              <a:rPr lang="en-IN" dirty="0"/>
              <a:t>Programming Exercise – </a:t>
            </a:r>
            <a:r>
              <a:rPr lang="en-IN" dirty="0" err="1"/>
              <a:t>Prog</a:t>
            </a:r>
            <a:r>
              <a:rPr lang="en-IN" dirty="0"/>
              <a:t> 3</a:t>
            </a:r>
            <a:endParaRPr lang="en-US" dirty="0"/>
          </a:p>
        </p:txBody>
      </p:sp>
      <p:sp>
        <p:nvSpPr>
          <p:cNvPr id="3" name="Content Placeholder 2"/>
          <p:cNvSpPr>
            <a:spLocks noGrp="1"/>
          </p:cNvSpPr>
          <p:nvPr>
            <p:ph idx="1"/>
          </p:nvPr>
        </p:nvSpPr>
        <p:spPr/>
        <p:txBody>
          <a:bodyPr/>
          <a:lstStyle/>
          <a:p>
            <a:r>
              <a:rPr lang="en-IN" dirty="0"/>
              <a:t>Create a class “</a:t>
            </a:r>
            <a:r>
              <a:rPr lang="en-IN" dirty="0" err="1"/>
              <a:t>MaxArray</a:t>
            </a:r>
            <a:r>
              <a:rPr lang="en-IN" dirty="0"/>
              <a:t>”</a:t>
            </a:r>
          </a:p>
          <a:p>
            <a:r>
              <a:rPr lang="en-IN" dirty="0"/>
              <a:t>Take even number array </a:t>
            </a:r>
            <a:r>
              <a:rPr lang="en-IN" dirty="0" err="1"/>
              <a:t>upto</a:t>
            </a:r>
            <a:r>
              <a:rPr lang="en-IN" dirty="0"/>
              <a:t> 10 numbers</a:t>
            </a:r>
          </a:p>
          <a:p>
            <a:r>
              <a:rPr lang="en-IN" dirty="0"/>
              <a:t>Print the max value of the array</a:t>
            </a:r>
          </a:p>
          <a:p>
            <a:r>
              <a:rPr lang="en-IN" dirty="0"/>
              <a:t>Print the min value of the array</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modifiers</a:t>
            </a:r>
            <a:endParaRPr lang="en-US" dirty="0"/>
          </a:p>
        </p:txBody>
      </p:sp>
      <p:sp>
        <p:nvSpPr>
          <p:cNvPr id="3" name="Content Placeholder 2"/>
          <p:cNvSpPr>
            <a:spLocks noGrp="1"/>
          </p:cNvSpPr>
          <p:nvPr>
            <p:ph idx="1"/>
          </p:nvPr>
        </p:nvSpPr>
        <p:spPr/>
        <p:txBody>
          <a:bodyPr/>
          <a:lstStyle/>
          <a:p>
            <a:r>
              <a:rPr lang="en-IN" dirty="0"/>
              <a:t>The access modifiers in java Specifies the accessibility or scope of field, method, constructor or class.</a:t>
            </a:r>
          </a:p>
          <a:p>
            <a:endParaRPr lang="en-IN" dirty="0"/>
          </a:p>
          <a:p>
            <a:pPr>
              <a:buNone/>
            </a:pPr>
            <a:r>
              <a:rPr lang="en-IN" dirty="0"/>
              <a:t>     </a:t>
            </a:r>
          </a:p>
        </p:txBody>
      </p:sp>
      <p:pic>
        <p:nvPicPr>
          <p:cNvPr id="5" name="Picture 4" descr="Accessmodifiers.png"/>
          <p:cNvPicPr>
            <a:picLocks noChangeAspect="1"/>
          </p:cNvPicPr>
          <p:nvPr/>
        </p:nvPicPr>
        <p:blipFill>
          <a:blip r:embed="rId2"/>
          <a:stretch>
            <a:fillRect/>
          </a:stretch>
        </p:blipFill>
        <p:spPr>
          <a:xfrm>
            <a:off x="785786" y="2900121"/>
            <a:ext cx="7500990" cy="300266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Class in Java</a:t>
            </a:r>
            <a:endParaRPr lang="en-US" dirty="0"/>
          </a:p>
        </p:txBody>
      </p:sp>
      <p:sp>
        <p:nvSpPr>
          <p:cNvPr id="3" name="Content Placeholder 2"/>
          <p:cNvSpPr>
            <a:spLocks noGrp="1"/>
          </p:cNvSpPr>
          <p:nvPr>
            <p:ph idx="1"/>
          </p:nvPr>
        </p:nvSpPr>
        <p:spPr/>
        <p:txBody>
          <a:bodyPr/>
          <a:lstStyle/>
          <a:p>
            <a:r>
              <a:rPr lang="en-US" dirty="0"/>
              <a:t>In </a:t>
            </a:r>
            <a:r>
              <a:rPr lang="en-US" dirty="0">
                <a:hlinkClick r:id="rId2"/>
              </a:rPr>
              <a:t>Java</a:t>
            </a:r>
            <a:r>
              <a:rPr lang="en-US" dirty="0"/>
              <a:t>, string is basically an object that represents sequence of char values. An </a:t>
            </a:r>
            <a:r>
              <a:rPr lang="en-US" dirty="0">
                <a:hlinkClick r:id="rId3"/>
              </a:rPr>
              <a:t>array</a:t>
            </a:r>
            <a:r>
              <a:rPr lang="en-US" dirty="0"/>
              <a:t> of characters works same as Java string. For example:</a:t>
            </a:r>
          </a:p>
          <a:p>
            <a:pPr>
              <a:buNone/>
            </a:pPr>
            <a:r>
              <a:rPr lang="en-US" b="1" dirty="0"/>
              <a:t>   </a:t>
            </a:r>
          </a:p>
          <a:p>
            <a:pPr>
              <a:buNone/>
            </a:pPr>
            <a:r>
              <a:rPr lang="en-US" b="1" dirty="0"/>
              <a:t>    char</a:t>
            </a:r>
            <a:r>
              <a:rPr lang="en-US" dirty="0"/>
              <a:t>[] </a:t>
            </a:r>
            <a:r>
              <a:rPr lang="en-US" dirty="0" err="1"/>
              <a:t>ch</a:t>
            </a:r>
            <a:r>
              <a:rPr lang="en-US" dirty="0"/>
              <a:t>={'</a:t>
            </a:r>
            <a:r>
              <a:rPr lang="en-US" dirty="0" err="1"/>
              <a:t>j','a','v','a','t','p','o','i','n','t</a:t>
            </a:r>
            <a:r>
              <a:rPr lang="en-US" dirty="0"/>
              <a:t>'};  </a:t>
            </a:r>
          </a:p>
          <a:p>
            <a:pPr>
              <a:buNone/>
            </a:pPr>
            <a:r>
              <a:rPr lang="en-US" dirty="0"/>
              <a:t>   String s=</a:t>
            </a:r>
            <a:r>
              <a:rPr lang="en-US" b="1" dirty="0"/>
              <a:t>new</a:t>
            </a:r>
            <a:r>
              <a:rPr lang="en-US" dirty="0"/>
              <a:t> String(</a:t>
            </a:r>
            <a:r>
              <a:rPr lang="en-US" dirty="0" err="1"/>
              <a:t>ch</a:t>
            </a:r>
            <a:r>
              <a:rPr lang="en-US" dirty="0"/>
              <a:t>);  </a:t>
            </a:r>
          </a:p>
          <a:p>
            <a:pPr>
              <a:buNone/>
            </a:pPr>
            <a:r>
              <a:rPr lang="en-US" dirty="0"/>
              <a:t>   is same as:</a:t>
            </a:r>
          </a:p>
          <a:p>
            <a:pPr>
              <a:buNone/>
            </a:pPr>
            <a:r>
              <a:rPr lang="en-US" dirty="0"/>
              <a:t>   String s="</a:t>
            </a:r>
            <a:r>
              <a:rPr lang="en-US" dirty="0" err="1"/>
              <a:t>javatpoint</a:t>
            </a:r>
            <a:r>
              <a:rPr lang="en-US" dirty="0"/>
              <a:t>";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in Java</a:t>
            </a:r>
            <a:endParaRPr lang="en-US" dirty="0"/>
          </a:p>
        </p:txBody>
      </p:sp>
      <p:sp>
        <p:nvSpPr>
          <p:cNvPr id="3" name="Content Placeholder 2"/>
          <p:cNvSpPr>
            <a:spLocks noGrp="1"/>
          </p:cNvSpPr>
          <p:nvPr>
            <p:ph idx="1"/>
          </p:nvPr>
        </p:nvSpPr>
        <p:spPr/>
        <p:txBody>
          <a:bodyPr/>
          <a:lstStyle/>
          <a:p>
            <a:r>
              <a:rPr lang="en-US" dirty="0"/>
              <a:t>In Java, string is an object that represents a sequence of characters. The </a:t>
            </a:r>
            <a:r>
              <a:rPr lang="en-US" dirty="0" err="1"/>
              <a:t>java.lang.String</a:t>
            </a:r>
            <a:r>
              <a:rPr lang="en-US" dirty="0"/>
              <a:t> class is used to create a string object.</a:t>
            </a:r>
          </a:p>
          <a:p>
            <a:endParaRPr lang="en-US" dirty="0"/>
          </a:p>
          <a:p>
            <a:r>
              <a:rPr lang="en-US" dirty="0"/>
              <a:t>How to create a string object?</a:t>
            </a:r>
          </a:p>
          <a:p>
            <a:pPr>
              <a:buNone/>
            </a:pPr>
            <a:r>
              <a:rPr lang="en-US" dirty="0"/>
              <a:t>    There are two ways to create String object:</a:t>
            </a:r>
          </a:p>
          <a:p>
            <a:r>
              <a:rPr lang="en-US" dirty="0"/>
              <a:t>By string literal</a:t>
            </a:r>
          </a:p>
          <a:p>
            <a:r>
              <a:rPr lang="en-US" dirty="0"/>
              <a:t>By new keyword</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String literal</a:t>
            </a:r>
            <a:endParaRPr lang="en-US" dirty="0"/>
          </a:p>
        </p:txBody>
      </p:sp>
      <p:sp>
        <p:nvSpPr>
          <p:cNvPr id="3" name="Content Placeholder 2"/>
          <p:cNvSpPr>
            <a:spLocks noGrp="1"/>
          </p:cNvSpPr>
          <p:nvPr>
            <p:ph idx="1"/>
          </p:nvPr>
        </p:nvSpPr>
        <p:spPr/>
        <p:txBody>
          <a:bodyPr/>
          <a:lstStyle/>
          <a:p>
            <a:r>
              <a:rPr lang="en-US" dirty="0"/>
              <a:t>String s1="Welcome";  </a:t>
            </a:r>
          </a:p>
          <a:p>
            <a:r>
              <a:rPr lang="en-US" dirty="0"/>
              <a:t>String s2="Welcome";//It doesn't create a new instance  </a:t>
            </a:r>
          </a:p>
          <a:p>
            <a:pPr>
              <a:buNone/>
            </a:pPr>
            <a:r>
              <a:rPr lang="en-IN" dirty="0"/>
              <a:t>   </a:t>
            </a:r>
            <a:endParaRPr lang="en-US" dirty="0"/>
          </a:p>
          <a:p>
            <a:pPr>
              <a:buNone/>
            </a:pPr>
            <a:r>
              <a:rPr lang="en-IN" dirty="0"/>
              <a:t>   </a:t>
            </a:r>
            <a:endParaRPr lang="en-US" dirty="0"/>
          </a:p>
        </p:txBody>
      </p:sp>
      <p:pic>
        <p:nvPicPr>
          <p:cNvPr id="4" name="Picture 3" descr="java-string.png"/>
          <p:cNvPicPr>
            <a:picLocks noChangeAspect="1"/>
          </p:cNvPicPr>
          <p:nvPr/>
        </p:nvPicPr>
        <p:blipFill>
          <a:blip r:embed="rId2"/>
          <a:stretch>
            <a:fillRect/>
          </a:stretch>
        </p:blipFill>
        <p:spPr>
          <a:xfrm>
            <a:off x="2143108" y="3214686"/>
            <a:ext cx="3710940" cy="28498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71546"/>
            <a:ext cx="8229600" cy="1143000"/>
          </a:xfrm>
        </p:spPr>
        <p:txBody>
          <a:bodyPr>
            <a:normAutofit fontScale="90000"/>
          </a:bodyPr>
          <a:lstStyle/>
          <a:p>
            <a:r>
              <a:rPr lang="en-US" dirty="0"/>
              <a:t>By new keyword</a:t>
            </a:r>
            <a:br>
              <a:rPr lang="en-US" dirty="0"/>
            </a:br>
            <a:endParaRPr lang="en-US" dirty="0"/>
          </a:p>
        </p:txBody>
      </p:sp>
      <p:sp>
        <p:nvSpPr>
          <p:cNvPr id="3" name="Content Placeholder 2"/>
          <p:cNvSpPr>
            <a:spLocks noGrp="1"/>
          </p:cNvSpPr>
          <p:nvPr>
            <p:ph idx="1"/>
          </p:nvPr>
        </p:nvSpPr>
        <p:spPr/>
        <p:txBody>
          <a:bodyPr/>
          <a:lstStyle/>
          <a:p>
            <a:r>
              <a:rPr lang="en-US" dirty="0"/>
              <a:t>String s=</a:t>
            </a:r>
            <a:r>
              <a:rPr lang="en-US" b="1" dirty="0"/>
              <a:t>new</a:t>
            </a:r>
            <a:r>
              <a:rPr lang="en-US" dirty="0"/>
              <a:t> String("Welcome");//creates two objects and one reference variable  </a:t>
            </a:r>
          </a:p>
          <a:p>
            <a:pPr>
              <a:buNone/>
            </a:pPr>
            <a:r>
              <a:rPr lang="en-US" dirty="0"/>
              <a:t>    In such case, </a:t>
            </a:r>
            <a:r>
              <a:rPr lang="en-US" dirty="0">
                <a:hlinkClick r:id="rId2"/>
              </a:rPr>
              <a:t>JVM</a:t>
            </a:r>
            <a:r>
              <a:rPr lang="en-US" dirty="0"/>
              <a:t> will create a new string object in normal (non-pool) heap memory, and the literal "Welcome" will be placed in the string constant pool. The variable s will refer to the object in a heap (non-pool).</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Programming Exercise – Prog4</a:t>
            </a:r>
            <a:endParaRPr lang="en-US" dirty="0"/>
          </a:p>
        </p:txBody>
      </p:sp>
      <p:sp>
        <p:nvSpPr>
          <p:cNvPr id="3" name="Content Placeholder 2"/>
          <p:cNvSpPr>
            <a:spLocks noGrp="1"/>
          </p:cNvSpPr>
          <p:nvPr>
            <p:ph idx="1"/>
          </p:nvPr>
        </p:nvSpPr>
        <p:spPr/>
        <p:txBody>
          <a:bodyPr/>
          <a:lstStyle/>
          <a:p>
            <a:r>
              <a:rPr lang="en-IN" dirty="0"/>
              <a:t>Create a string “Selenium </a:t>
            </a:r>
            <a:r>
              <a:rPr lang="en-IN" dirty="0" err="1"/>
              <a:t>Webdriver</a:t>
            </a:r>
            <a:r>
              <a:rPr lang="en-IN" dirty="0"/>
              <a:t> ” using string literal </a:t>
            </a:r>
          </a:p>
          <a:p>
            <a:r>
              <a:rPr lang="en-IN" dirty="0"/>
              <a:t>Get the text “</a:t>
            </a:r>
            <a:r>
              <a:rPr lang="en-IN" dirty="0" err="1"/>
              <a:t>Webdriver</a:t>
            </a:r>
            <a:r>
              <a:rPr lang="en-IN" dirty="0"/>
              <a:t>” only from the above string and store in another string</a:t>
            </a:r>
          </a:p>
          <a:p>
            <a:r>
              <a:rPr lang="en-IN" dirty="0"/>
              <a:t>Print only “driver” from  the above string and store it in another string</a:t>
            </a:r>
          </a:p>
          <a:p>
            <a:r>
              <a:rPr lang="en-IN" dirty="0"/>
              <a:t>Convert the “driver” to </a:t>
            </a:r>
            <a:r>
              <a:rPr lang="en-IN" dirty="0" err="1"/>
              <a:t>chararray</a:t>
            </a:r>
            <a:r>
              <a:rPr lang="en-IN" dirty="0"/>
              <a:t> and store it in char array</a:t>
            </a:r>
          </a:p>
          <a:p>
            <a:r>
              <a:rPr lang="en-IN" dirty="0"/>
              <a:t>Iterate the above char array and print the characters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Oops</a:t>
            </a:r>
            <a:endParaRPr lang="en-US" dirty="0"/>
          </a:p>
        </p:txBody>
      </p:sp>
      <p:sp>
        <p:nvSpPr>
          <p:cNvPr id="3" name="Content Placeholder 2"/>
          <p:cNvSpPr>
            <a:spLocks noGrp="1"/>
          </p:cNvSpPr>
          <p:nvPr>
            <p:ph idx="1"/>
          </p:nvPr>
        </p:nvSpPr>
        <p:spPr>
          <a:xfrm>
            <a:off x="323528" y="1764792"/>
            <a:ext cx="8229600" cy="4389120"/>
          </a:xfrm>
        </p:spPr>
        <p:txBody>
          <a:bodyPr>
            <a:normAutofit fontScale="92500" lnSpcReduction="10000"/>
          </a:bodyPr>
          <a:lstStyle/>
          <a:p>
            <a:r>
              <a:rPr lang="en-US" b="1" dirty="0"/>
              <a:t>Object-Oriented Programming</a:t>
            </a:r>
            <a:r>
              <a:rPr lang="en-US" dirty="0"/>
              <a:t> is a methodology or paradigm to design a program using classes and objects. It simplifies software development and maintenance by providing some concepts:</a:t>
            </a:r>
          </a:p>
          <a:p>
            <a:r>
              <a:rPr lang="en-IN" dirty="0"/>
              <a:t>Object</a:t>
            </a:r>
          </a:p>
          <a:p>
            <a:r>
              <a:rPr lang="en-IN" dirty="0"/>
              <a:t>Class</a:t>
            </a:r>
          </a:p>
          <a:p>
            <a:r>
              <a:rPr lang="en-IN" dirty="0"/>
              <a:t>Inheritance</a:t>
            </a:r>
          </a:p>
          <a:p>
            <a:r>
              <a:rPr lang="en-IN" dirty="0"/>
              <a:t>Polymorphism</a:t>
            </a:r>
          </a:p>
          <a:p>
            <a:r>
              <a:rPr lang="en-IN" dirty="0"/>
              <a:t>Abstraction</a:t>
            </a:r>
          </a:p>
          <a:p>
            <a:r>
              <a:rPr lang="en-IN" dirty="0"/>
              <a:t>Encapsulation</a:t>
            </a:r>
          </a:p>
          <a:p>
            <a:r>
              <a:rPr lang="en-IN"/>
              <a:t>inferface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Inheritance</a:t>
            </a:r>
            <a:endParaRPr lang="en-US" dirty="0"/>
          </a:p>
        </p:txBody>
      </p:sp>
      <p:sp>
        <p:nvSpPr>
          <p:cNvPr id="3" name="Content Placeholder 2"/>
          <p:cNvSpPr>
            <a:spLocks noGrp="1"/>
          </p:cNvSpPr>
          <p:nvPr>
            <p:ph idx="1"/>
          </p:nvPr>
        </p:nvSpPr>
        <p:spPr/>
        <p:txBody>
          <a:bodyPr/>
          <a:lstStyle/>
          <a:p>
            <a:r>
              <a:rPr lang="en-US" b="1" dirty="0"/>
              <a:t>Inheritance in Java</a:t>
            </a:r>
            <a:r>
              <a:rPr lang="en-US" dirty="0"/>
              <a:t> is a mechanism in which one object acquires all the properties and behaviors of a parent object. It is an important part of </a:t>
            </a:r>
            <a:r>
              <a:rPr lang="en-US" dirty="0">
                <a:hlinkClick r:id="rId2"/>
              </a:rPr>
              <a:t>OOPs</a:t>
            </a:r>
            <a:r>
              <a:rPr lang="en-US" dirty="0"/>
              <a:t> (Object Oriented programming system).</a:t>
            </a:r>
          </a:p>
          <a:p>
            <a:r>
              <a:rPr lang="en-IN" dirty="0"/>
              <a:t>Syntax:</a:t>
            </a:r>
          </a:p>
          <a:p>
            <a:pPr>
              <a:buNone/>
            </a:pPr>
            <a:r>
              <a:rPr lang="en-IN" dirty="0"/>
              <a:t>   </a:t>
            </a:r>
            <a:r>
              <a:rPr lang="en-US" b="1" dirty="0"/>
              <a:t>class</a:t>
            </a:r>
            <a:r>
              <a:rPr lang="en-US" dirty="0"/>
              <a:t> Subclass-name </a:t>
            </a:r>
            <a:r>
              <a:rPr lang="en-US" b="1" dirty="0"/>
              <a:t>extends</a:t>
            </a:r>
            <a:r>
              <a:rPr lang="en-US" dirty="0"/>
              <a:t> </a:t>
            </a:r>
            <a:r>
              <a:rPr lang="en-US" dirty="0" err="1"/>
              <a:t>Superclass</a:t>
            </a:r>
            <a:r>
              <a:rPr lang="en-US" dirty="0"/>
              <a:t>-name  </a:t>
            </a:r>
          </a:p>
          <a:p>
            <a:pPr>
              <a:buNone/>
            </a:pPr>
            <a:r>
              <a:rPr lang="en-US" dirty="0"/>
              <a:t>{  </a:t>
            </a:r>
          </a:p>
          <a:p>
            <a:pPr>
              <a:buNone/>
            </a:pPr>
            <a:r>
              <a:rPr lang="en-US" dirty="0"/>
              <a:t>   //methods and fields  </a:t>
            </a:r>
          </a:p>
          <a:p>
            <a:pPr>
              <a:buNone/>
            </a:pPr>
            <a:r>
              <a:rPr lang="en-US" dirty="0"/>
              <a:t>}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143000"/>
          </a:xfrm>
        </p:spPr>
        <p:txBody>
          <a:bodyPr>
            <a:normAutofit/>
          </a:bodyPr>
          <a:lstStyle/>
          <a:p>
            <a:r>
              <a:rPr lang="en-US" sz="4000" dirty="0"/>
              <a:t>Licensed Vs Open source tools</a:t>
            </a:r>
          </a:p>
        </p:txBody>
      </p:sp>
      <p:graphicFrame>
        <p:nvGraphicFramePr>
          <p:cNvPr id="4" name="Content Placeholder 3"/>
          <p:cNvGraphicFramePr>
            <a:graphicFrameLocks noGrp="1"/>
          </p:cNvGraphicFramePr>
          <p:nvPr>
            <p:ph idx="1"/>
          </p:nvPr>
        </p:nvGraphicFramePr>
        <p:xfrm>
          <a:off x="457200" y="1935163"/>
          <a:ext cx="8229600" cy="38557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dirty="0"/>
                        <a:t>Open Source</a:t>
                      </a:r>
                      <a:r>
                        <a:rPr lang="en-US" baseline="0" dirty="0"/>
                        <a:t> </a:t>
                      </a:r>
                      <a:r>
                        <a:rPr lang="en-US" dirty="0"/>
                        <a:t>Tools</a:t>
                      </a:r>
                    </a:p>
                  </a:txBody>
                  <a:tcPr/>
                </a:tc>
                <a:tc>
                  <a:txBody>
                    <a:bodyPr/>
                    <a:lstStyle/>
                    <a:p>
                      <a:pPr algn="ctr"/>
                      <a:r>
                        <a:rPr lang="en-US" dirty="0"/>
                        <a:t>Licensed Tools</a:t>
                      </a:r>
                    </a:p>
                  </a:txBody>
                  <a:tcPr/>
                </a:tc>
                <a:extLst>
                  <a:ext uri="{0D108BD9-81ED-4DB2-BD59-A6C34878D82A}">
                    <a16:rowId xmlns:a16="http://schemas.microsoft.com/office/drawing/2014/main" val="10000"/>
                  </a:ext>
                </a:extLst>
              </a:tr>
              <a:tr h="370840">
                <a:tc>
                  <a:txBody>
                    <a:bodyPr/>
                    <a:lstStyle/>
                    <a:p>
                      <a:r>
                        <a:rPr lang="en-US" sz="1800" b="0" i="0" kern="1200" dirty="0">
                          <a:solidFill>
                            <a:schemeClr val="dk1"/>
                          </a:solidFill>
                          <a:latin typeface="+mn-lt"/>
                          <a:ea typeface="+mn-ea"/>
                          <a:cs typeface="+mn-cs"/>
                        </a:rPr>
                        <a:t>Open source software is a computer software whose source code is available openly in internet and programmers can use</a:t>
                      </a:r>
                      <a:r>
                        <a:rPr lang="en-US" sz="1800" b="0" i="0" kern="1200" baseline="0" dirty="0">
                          <a:solidFill>
                            <a:schemeClr val="dk1"/>
                          </a:solidFill>
                          <a:latin typeface="+mn-lt"/>
                          <a:ea typeface="+mn-ea"/>
                          <a:cs typeface="+mn-cs"/>
                        </a:rPr>
                        <a:t> it</a:t>
                      </a:r>
                      <a:r>
                        <a:rPr lang="en-US" sz="1800" b="0" i="0" kern="1200" dirty="0">
                          <a:solidFill>
                            <a:schemeClr val="dk1"/>
                          </a:solidFill>
                          <a:latin typeface="+mn-lt"/>
                          <a:ea typeface="+mn-ea"/>
                          <a:cs typeface="+mn-cs"/>
                        </a:rPr>
                        <a:t> without any cost.</a:t>
                      </a:r>
                      <a:endParaRPr lang="en-US" dirty="0"/>
                    </a:p>
                  </a:txBody>
                  <a:tcPr/>
                </a:tc>
                <a:tc>
                  <a:txBody>
                    <a:bodyPr/>
                    <a:lstStyle/>
                    <a:p>
                      <a:r>
                        <a:rPr lang="en-US" sz="1800" b="0" i="0" kern="1200" dirty="0">
                          <a:solidFill>
                            <a:schemeClr val="dk1"/>
                          </a:solidFill>
                          <a:latin typeface="+mn-lt"/>
                          <a:ea typeface="+mn-ea"/>
                          <a:cs typeface="+mn-cs"/>
                        </a:rPr>
                        <a:t>Licensed</a:t>
                      </a:r>
                      <a:r>
                        <a:rPr lang="en-US" sz="1800" b="0" i="0" kern="1200" baseline="0" dirty="0">
                          <a:solidFill>
                            <a:schemeClr val="dk1"/>
                          </a:solidFill>
                          <a:latin typeface="+mn-lt"/>
                          <a:ea typeface="+mn-ea"/>
                          <a:cs typeface="+mn-cs"/>
                        </a:rPr>
                        <a:t> Tools</a:t>
                      </a:r>
                      <a:r>
                        <a:rPr lang="en-US" sz="1800" b="0" i="0" kern="1200" dirty="0">
                          <a:solidFill>
                            <a:schemeClr val="dk1"/>
                          </a:solidFill>
                          <a:latin typeface="+mn-lt"/>
                          <a:ea typeface="+mn-ea"/>
                          <a:cs typeface="+mn-cs"/>
                        </a:rPr>
                        <a:t> is a computer software where the source codes are not publicly not available only the company which has created can modify it.</a:t>
                      </a:r>
                      <a:endParaRPr lang="en-US" dirty="0"/>
                    </a:p>
                  </a:txBody>
                  <a:tcPr/>
                </a:tc>
                <a:extLst>
                  <a:ext uri="{0D108BD9-81ED-4DB2-BD59-A6C34878D82A}">
                    <a16:rowId xmlns:a16="http://schemas.microsoft.com/office/drawing/2014/main" val="10001"/>
                  </a:ext>
                </a:extLst>
              </a:tr>
              <a:tr h="370840">
                <a:tc>
                  <a:txBody>
                    <a:bodyPr/>
                    <a:lstStyle/>
                    <a:p>
                      <a:r>
                        <a:rPr lang="en-US" sz="1800" b="0" i="0" kern="1200" dirty="0">
                          <a:solidFill>
                            <a:schemeClr val="dk1"/>
                          </a:solidFill>
                          <a:latin typeface="+mn-lt"/>
                          <a:ea typeface="+mn-ea"/>
                          <a:cs typeface="+mn-cs"/>
                        </a:rPr>
                        <a:t>In open source software the source code is public.</a:t>
                      </a:r>
                      <a:endParaRPr lang="en-US" dirty="0"/>
                    </a:p>
                  </a:txBody>
                  <a:tcPr/>
                </a:tc>
                <a:tc>
                  <a:txBody>
                    <a:bodyPr/>
                    <a:lstStyle/>
                    <a:p>
                      <a:r>
                        <a:rPr lang="en-US" sz="1800" b="0" i="0" kern="1200" dirty="0">
                          <a:solidFill>
                            <a:schemeClr val="dk1"/>
                          </a:solidFill>
                          <a:latin typeface="+mn-lt"/>
                          <a:ea typeface="+mn-ea"/>
                          <a:cs typeface="+mn-cs"/>
                        </a:rPr>
                        <a:t>In proprietary software the source code is protected.</a:t>
                      </a:r>
                      <a:endParaRPr lang="en-US" dirty="0"/>
                    </a:p>
                  </a:txBody>
                  <a:tcPr/>
                </a:tc>
                <a:extLst>
                  <a:ext uri="{0D108BD9-81ED-4DB2-BD59-A6C34878D82A}">
                    <a16:rowId xmlns:a16="http://schemas.microsoft.com/office/drawing/2014/main" val="10002"/>
                  </a:ext>
                </a:extLst>
              </a:tr>
              <a:tr h="370840">
                <a:tc>
                  <a:txBody>
                    <a:bodyPr/>
                    <a:lstStyle/>
                    <a:p>
                      <a:r>
                        <a:rPr lang="en-US" sz="1800" b="0" i="0" kern="1200" dirty="0">
                          <a:solidFill>
                            <a:schemeClr val="dk1"/>
                          </a:solidFill>
                          <a:latin typeface="+mn-lt"/>
                          <a:ea typeface="+mn-ea"/>
                          <a:cs typeface="+mn-cs"/>
                        </a:rPr>
                        <a:t>Open source software can be installed into any computer.</a:t>
                      </a:r>
                      <a:endParaRPr lang="en-US" dirty="0"/>
                    </a:p>
                  </a:txBody>
                  <a:tcPr/>
                </a:tc>
                <a:tc>
                  <a:txBody>
                    <a:bodyPr/>
                    <a:lstStyle/>
                    <a:p>
                      <a:r>
                        <a:rPr lang="en-US" sz="1800" b="0" i="0" kern="1200" dirty="0">
                          <a:solidFill>
                            <a:schemeClr val="dk1"/>
                          </a:solidFill>
                          <a:latin typeface="+mn-lt"/>
                          <a:ea typeface="+mn-ea"/>
                          <a:cs typeface="+mn-cs"/>
                        </a:rPr>
                        <a:t>Proprietary software can be installed into any computer without valid license.</a:t>
                      </a:r>
                      <a:endParaRPr lang="en-US" dirty="0"/>
                    </a:p>
                  </a:txBody>
                  <a:tcPr/>
                </a:tc>
                <a:extLst>
                  <a:ext uri="{0D108BD9-81ED-4DB2-BD59-A6C34878D82A}">
                    <a16:rowId xmlns:a16="http://schemas.microsoft.com/office/drawing/2014/main" val="10003"/>
                  </a:ext>
                </a:extLst>
              </a:tr>
              <a:tr h="370840">
                <a:tc>
                  <a:txBody>
                    <a:bodyPr/>
                    <a:lstStyle/>
                    <a:p>
                      <a:r>
                        <a:rPr lang="en-US" sz="1800" b="0" i="0" kern="1200" dirty="0">
                          <a:solidFill>
                            <a:schemeClr val="dk1"/>
                          </a:solidFill>
                          <a:latin typeface="+mn-lt"/>
                          <a:ea typeface="+mn-ea"/>
                          <a:cs typeface="+mn-cs"/>
                        </a:rPr>
                        <a:t>Managed by open source community</a:t>
                      </a:r>
                    </a:p>
                  </a:txBody>
                  <a:tcPr/>
                </a:tc>
                <a:tc>
                  <a:txBody>
                    <a:bodyPr/>
                    <a:lstStyle/>
                    <a:p>
                      <a:r>
                        <a:rPr lang="en-US" sz="1800" b="0" i="0" kern="1200" dirty="0">
                          <a:solidFill>
                            <a:schemeClr val="dk1"/>
                          </a:solidFill>
                          <a:latin typeface="+mn-lt"/>
                          <a:ea typeface="+mn-ea"/>
                          <a:cs typeface="+mn-cs"/>
                        </a:rPr>
                        <a:t>On Time / Quick Support</a:t>
                      </a:r>
                    </a:p>
                  </a:txBody>
                  <a:tcPr/>
                </a:tc>
                <a:extLst>
                  <a:ext uri="{0D108BD9-81ED-4DB2-BD59-A6C34878D82A}">
                    <a16:rowId xmlns:a16="http://schemas.microsoft.com/office/drawing/2014/main" val="10004"/>
                  </a:ext>
                </a:extLst>
              </a:tr>
              <a:tr h="370840">
                <a:tc>
                  <a:txBody>
                    <a:bodyPr/>
                    <a:lstStyle/>
                    <a:p>
                      <a:r>
                        <a:rPr lang="en-US" sz="1800" b="0" i="0" kern="1200" dirty="0">
                          <a:solidFill>
                            <a:schemeClr val="dk1"/>
                          </a:solidFill>
                          <a:latin typeface="+mn-lt"/>
                          <a:ea typeface="+mn-ea"/>
                          <a:cs typeface="+mn-cs"/>
                        </a:rPr>
                        <a:t>Ex: Selenium, </a:t>
                      </a:r>
                      <a:r>
                        <a:rPr lang="en-US" sz="1800" b="0" i="0" kern="1200" dirty="0" err="1">
                          <a:solidFill>
                            <a:schemeClr val="dk1"/>
                          </a:solidFill>
                          <a:latin typeface="+mn-lt"/>
                          <a:ea typeface="+mn-ea"/>
                          <a:cs typeface="+mn-cs"/>
                        </a:rPr>
                        <a:t>Appium</a:t>
                      </a:r>
                      <a:r>
                        <a:rPr lang="en-US" sz="1800" b="0" i="0" kern="1200" dirty="0">
                          <a:solidFill>
                            <a:schemeClr val="dk1"/>
                          </a:solidFill>
                          <a:latin typeface="+mn-lt"/>
                          <a:ea typeface="+mn-ea"/>
                          <a:cs typeface="+mn-cs"/>
                        </a:rPr>
                        <a:t>, </a:t>
                      </a:r>
                      <a:r>
                        <a:rPr lang="en-US" sz="1800" b="0" i="0" kern="1200" dirty="0" err="1">
                          <a:solidFill>
                            <a:schemeClr val="dk1"/>
                          </a:solidFill>
                          <a:latin typeface="+mn-lt"/>
                          <a:ea typeface="+mn-ea"/>
                          <a:cs typeface="+mn-cs"/>
                        </a:rPr>
                        <a:t>Jmeter</a:t>
                      </a:r>
                      <a:r>
                        <a:rPr lang="en-US" sz="1800" b="0" i="0" kern="1200" dirty="0">
                          <a:solidFill>
                            <a:schemeClr val="dk1"/>
                          </a:solidFill>
                          <a:latin typeface="+mn-lt"/>
                          <a:ea typeface="+mn-ea"/>
                          <a:cs typeface="+mn-cs"/>
                        </a:rPr>
                        <a:t> etc</a:t>
                      </a:r>
                    </a:p>
                  </a:txBody>
                  <a:tcPr/>
                </a:tc>
                <a:tc>
                  <a:txBody>
                    <a:bodyPr/>
                    <a:lstStyle/>
                    <a:p>
                      <a:r>
                        <a:rPr lang="en-US" sz="1800" b="0" i="0" kern="1200" dirty="0">
                          <a:solidFill>
                            <a:schemeClr val="dk1"/>
                          </a:solidFill>
                          <a:latin typeface="+mn-lt"/>
                          <a:ea typeface="+mn-ea"/>
                          <a:cs typeface="+mn-cs"/>
                        </a:rPr>
                        <a:t>Ex: Test Complete, UFT, </a:t>
                      </a:r>
                      <a:r>
                        <a:rPr lang="en-US" sz="1800" b="0" i="0" kern="1200" dirty="0" err="1">
                          <a:solidFill>
                            <a:schemeClr val="dk1"/>
                          </a:solidFill>
                          <a:latin typeface="+mn-lt"/>
                          <a:ea typeface="+mn-ea"/>
                          <a:cs typeface="+mn-cs"/>
                        </a:rPr>
                        <a:t>Katalon</a:t>
                      </a:r>
                      <a:r>
                        <a:rPr lang="en-US" sz="1800" b="0" i="0" kern="1200" dirty="0">
                          <a:solidFill>
                            <a:schemeClr val="dk1"/>
                          </a:solidFill>
                          <a:latin typeface="+mn-lt"/>
                          <a:ea typeface="+mn-ea"/>
                          <a:cs typeface="+mn-cs"/>
                        </a:rPr>
                        <a:t> Studio</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 in java</a:t>
            </a:r>
          </a:p>
        </p:txBody>
      </p:sp>
      <p:pic>
        <p:nvPicPr>
          <p:cNvPr id="4" name="Content Placeholder 3" descr="typesofinheritance.jpg"/>
          <p:cNvPicPr>
            <a:picLocks noGrp="1" noChangeAspect="1"/>
          </p:cNvPicPr>
          <p:nvPr>
            <p:ph idx="1"/>
          </p:nvPr>
        </p:nvPicPr>
        <p:blipFill>
          <a:blip r:embed="rId2"/>
          <a:stretch>
            <a:fillRect/>
          </a:stretch>
        </p:blipFill>
        <p:spPr>
          <a:xfrm>
            <a:off x="285720" y="1857364"/>
            <a:ext cx="5715000" cy="3032760"/>
          </a:xfrm>
        </p:spPr>
      </p:pic>
      <p:pic>
        <p:nvPicPr>
          <p:cNvPr id="5" name="Picture 4" descr="multiple.jpg"/>
          <p:cNvPicPr>
            <a:picLocks noChangeAspect="1"/>
          </p:cNvPicPr>
          <p:nvPr/>
        </p:nvPicPr>
        <p:blipFill>
          <a:blip r:embed="rId3"/>
          <a:stretch>
            <a:fillRect/>
          </a:stretch>
        </p:blipFill>
        <p:spPr>
          <a:xfrm>
            <a:off x="4572000" y="4000504"/>
            <a:ext cx="4451058" cy="2498414"/>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Terms used in Inheritance</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Class:</a:t>
            </a:r>
            <a:r>
              <a:rPr lang="en-US" dirty="0"/>
              <a:t> A class is a group of objects which have common properties. It is a template or blueprint from which objects are created.</a:t>
            </a:r>
          </a:p>
          <a:p>
            <a:r>
              <a:rPr lang="en-US" b="1" dirty="0"/>
              <a:t>Sub Class/Child Class:</a:t>
            </a:r>
            <a:r>
              <a:rPr lang="en-US" dirty="0"/>
              <a:t> Subclass is a class which inherits the other class. It is also called a derived class, extended class, or child class.</a:t>
            </a:r>
          </a:p>
          <a:p>
            <a:r>
              <a:rPr lang="en-US" b="1" dirty="0"/>
              <a:t>Super Class/Parent Class:</a:t>
            </a:r>
            <a:r>
              <a:rPr lang="en-US" dirty="0"/>
              <a:t> </a:t>
            </a:r>
            <a:r>
              <a:rPr lang="en-US" dirty="0" err="1"/>
              <a:t>Superclass</a:t>
            </a:r>
            <a:r>
              <a:rPr lang="en-US" dirty="0"/>
              <a:t> is the class from where a subclass inherits the features. It is also called a base class or a parent class.</a:t>
            </a:r>
          </a:p>
          <a:p>
            <a:r>
              <a:rPr lang="en-US" b="1" dirty="0"/>
              <a:t>Reusability:</a:t>
            </a:r>
            <a:r>
              <a:rPr lang="en-US" dirty="0"/>
              <a:t> As the name specifies, reusability is a mechanism which facilitates you to reuse the fields and methods of the existing class when you create a new class. You can use the same fields and methods already defined in the previous class.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in Java</a:t>
            </a:r>
          </a:p>
        </p:txBody>
      </p:sp>
      <p:sp>
        <p:nvSpPr>
          <p:cNvPr id="3" name="Content Placeholder 2"/>
          <p:cNvSpPr>
            <a:spLocks noGrp="1"/>
          </p:cNvSpPr>
          <p:nvPr>
            <p:ph idx="1"/>
          </p:nvPr>
        </p:nvSpPr>
        <p:spPr/>
        <p:txBody>
          <a:bodyPr>
            <a:normAutofit/>
          </a:bodyPr>
          <a:lstStyle/>
          <a:p>
            <a:r>
              <a:rPr lang="en-US" b="1" dirty="0"/>
              <a:t>Abstraction</a:t>
            </a:r>
            <a:r>
              <a:rPr lang="en-US" dirty="0"/>
              <a:t> is a process of hiding the implementation details and showing only functionality to the user.</a:t>
            </a:r>
          </a:p>
          <a:p>
            <a:r>
              <a:rPr lang="en-US" dirty="0"/>
              <a:t>Another way, it shows only essential things to the user and hides the internal details, for example, sending SMS where you type the text and send the message. You don't know the internal processing about the message delivery.</a:t>
            </a:r>
          </a:p>
          <a:p>
            <a:r>
              <a:rPr lang="en-US" dirty="0"/>
              <a:t>There are two ways to achieve abstraction in java</a:t>
            </a:r>
          </a:p>
          <a:p>
            <a:r>
              <a:rPr lang="en-US" dirty="0"/>
              <a:t>   Abstract class (0 to 100%)</a:t>
            </a:r>
          </a:p>
          <a:p>
            <a:r>
              <a:rPr lang="en-US" dirty="0"/>
              <a:t>   Interface (100%)</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class in Java</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 class which is declared as abstract is known as an </a:t>
            </a:r>
            <a:r>
              <a:rPr lang="en-US" b="1" dirty="0"/>
              <a:t>abstract class</a:t>
            </a:r>
            <a:r>
              <a:rPr lang="en-US" dirty="0"/>
              <a:t>. It can have abstract and non-abstract methods. It needs to be extended and its method implemented. It cannot be instantiated.</a:t>
            </a:r>
          </a:p>
          <a:p>
            <a:r>
              <a:rPr lang="en-US" u="sng" dirty="0"/>
              <a:t>Points to Remember</a:t>
            </a:r>
          </a:p>
          <a:p>
            <a:r>
              <a:rPr lang="en-US" dirty="0"/>
              <a:t>An abstract class must be declared with an abstract keyword.</a:t>
            </a:r>
          </a:p>
          <a:p>
            <a:r>
              <a:rPr lang="en-US" dirty="0"/>
              <a:t>It can have abstract and non-abstract methods.</a:t>
            </a:r>
          </a:p>
          <a:p>
            <a:r>
              <a:rPr lang="en-US" dirty="0"/>
              <a:t>It cannot be instantiated.</a:t>
            </a:r>
          </a:p>
          <a:p>
            <a:r>
              <a:rPr lang="en-US" dirty="0"/>
              <a:t>It can have </a:t>
            </a:r>
            <a:r>
              <a:rPr lang="en-US" dirty="0">
                <a:hlinkClick r:id="rId2"/>
              </a:rPr>
              <a:t>constructors</a:t>
            </a:r>
            <a:r>
              <a:rPr lang="en-US" dirty="0"/>
              <a:t> and static methods also.</a:t>
            </a:r>
          </a:p>
          <a:p>
            <a:r>
              <a:rPr lang="en-US" dirty="0"/>
              <a:t>It can have final methods which will force the subclass not to change the body of the method.</a:t>
            </a:r>
          </a:p>
          <a:p>
            <a:pPr>
              <a:buNone/>
            </a:pPr>
            <a:br>
              <a:rPr lang="en-US" dirty="0"/>
            </a:b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 in Java</a:t>
            </a:r>
          </a:p>
        </p:txBody>
      </p:sp>
      <p:sp>
        <p:nvSpPr>
          <p:cNvPr id="3" name="Content Placeholder 2"/>
          <p:cNvSpPr>
            <a:spLocks noGrp="1"/>
          </p:cNvSpPr>
          <p:nvPr>
            <p:ph idx="1"/>
          </p:nvPr>
        </p:nvSpPr>
        <p:spPr/>
        <p:txBody>
          <a:bodyPr/>
          <a:lstStyle/>
          <a:p>
            <a:r>
              <a:rPr lang="en-US" dirty="0"/>
              <a:t>A method which is declared as abstract and does not have implementation is known as an abstract method.</a:t>
            </a:r>
          </a:p>
          <a:p>
            <a:endParaRPr lang="en-US" b="1" dirty="0"/>
          </a:p>
          <a:p>
            <a:r>
              <a:rPr lang="en-US" b="1" dirty="0"/>
              <a:t>Example of abstract method</a:t>
            </a:r>
            <a:endParaRPr lang="en-US" dirty="0"/>
          </a:p>
          <a:p>
            <a:pPr>
              <a:buNone/>
            </a:pPr>
            <a:r>
              <a:rPr lang="en-US" b="1" dirty="0"/>
              <a:t>   abstract</a:t>
            </a:r>
            <a:r>
              <a:rPr lang="en-US" dirty="0"/>
              <a:t> </a:t>
            </a:r>
            <a:r>
              <a:rPr lang="en-US" b="1" dirty="0"/>
              <a:t>void</a:t>
            </a:r>
            <a:r>
              <a:rPr lang="en-US" dirty="0"/>
              <a:t> </a:t>
            </a:r>
            <a:r>
              <a:rPr lang="en-US" dirty="0" err="1"/>
              <a:t>printStatus</a:t>
            </a:r>
            <a:r>
              <a:rPr lang="en-US" dirty="0"/>
              <a:t>();//no method body and abstract  </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928670"/>
            <a:ext cx="8229600" cy="1143000"/>
          </a:xfrm>
        </p:spPr>
        <p:txBody>
          <a:bodyPr>
            <a:normAutofit fontScale="90000"/>
          </a:bodyPr>
          <a:lstStyle/>
          <a:p>
            <a:r>
              <a:rPr lang="en-US" dirty="0"/>
              <a:t>Interface in Java</a:t>
            </a:r>
            <a:br>
              <a:rPr lang="en-US" dirty="0"/>
            </a:br>
            <a:endParaRPr lang="en-US" dirty="0"/>
          </a:p>
        </p:txBody>
      </p:sp>
      <p:sp>
        <p:nvSpPr>
          <p:cNvPr id="3" name="Content Placeholder 2"/>
          <p:cNvSpPr>
            <a:spLocks noGrp="1"/>
          </p:cNvSpPr>
          <p:nvPr>
            <p:ph idx="1"/>
          </p:nvPr>
        </p:nvSpPr>
        <p:spPr>
          <a:xfrm>
            <a:off x="571472" y="1714488"/>
            <a:ext cx="8229600" cy="4389120"/>
          </a:xfrm>
        </p:spPr>
        <p:txBody>
          <a:bodyPr/>
          <a:lstStyle/>
          <a:p>
            <a:r>
              <a:rPr lang="en-US" dirty="0"/>
              <a:t>An </a:t>
            </a:r>
            <a:r>
              <a:rPr lang="en-US" b="1" dirty="0"/>
              <a:t>interface in Java</a:t>
            </a:r>
            <a:r>
              <a:rPr lang="en-US" dirty="0"/>
              <a:t> is a blueprint of a class. It has static constants and abstract methods.</a:t>
            </a:r>
          </a:p>
          <a:p>
            <a:r>
              <a:rPr lang="en-US" dirty="0"/>
              <a:t>The interface in Java is </a:t>
            </a:r>
            <a:r>
              <a:rPr lang="en-US" i="1" dirty="0"/>
              <a:t>a mechanism to achieve </a:t>
            </a:r>
            <a:r>
              <a:rPr lang="en-US" i="1" dirty="0">
                <a:hlinkClick r:id="rId2"/>
              </a:rPr>
              <a:t>abstraction</a:t>
            </a:r>
            <a:r>
              <a:rPr lang="en-US" dirty="0"/>
              <a:t>. There can be only abstract methods in the Java interface, not method body </a:t>
            </a:r>
            <a:r>
              <a:rPr lang="en-US"/>
              <a:t>till java 8. </a:t>
            </a:r>
            <a:r>
              <a:rPr lang="en-US" dirty="0"/>
              <a:t>It is used to achieve abstraction and multiple </a:t>
            </a:r>
            <a:r>
              <a:rPr lang="en-US" dirty="0">
                <a:hlinkClick r:id="rId3"/>
              </a:rPr>
              <a:t>inheritance in Java</a:t>
            </a:r>
            <a:r>
              <a:rPr lang="en-US" dirty="0"/>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declare an interface?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An interface is declared by using the interface keyword. It provides total abstraction; means all the methods in an interface are declared with the empty body, and all the fields are public, static and final by default. </a:t>
            </a:r>
          </a:p>
          <a:p>
            <a:r>
              <a:rPr lang="en-US" dirty="0"/>
              <a:t>A class that implements an interface must implement all the methods declared in the interface.</a:t>
            </a:r>
          </a:p>
          <a:p>
            <a:r>
              <a:rPr lang="en-US" b="1" dirty="0"/>
              <a:t>interface</a:t>
            </a:r>
            <a:r>
              <a:rPr lang="en-US" dirty="0"/>
              <a:t> &lt;</a:t>
            </a:r>
            <a:r>
              <a:rPr lang="en-US" dirty="0" err="1"/>
              <a:t>interface_name</a:t>
            </a:r>
            <a:r>
              <a:rPr lang="en-US" dirty="0"/>
              <a:t>&gt;{  </a:t>
            </a:r>
          </a:p>
          <a:p>
            <a:pPr>
              <a:buNone/>
            </a:pPr>
            <a:r>
              <a:rPr lang="en-US" dirty="0"/>
              <a:t>      </a:t>
            </a:r>
          </a:p>
          <a:p>
            <a:pPr>
              <a:buNone/>
            </a:pPr>
            <a:r>
              <a:rPr lang="en-US" dirty="0"/>
              <a:t>    // declare constant fields  </a:t>
            </a:r>
          </a:p>
          <a:p>
            <a:pPr>
              <a:buNone/>
            </a:pPr>
            <a:r>
              <a:rPr lang="en-US" dirty="0"/>
              <a:t>    // declare methods that abstract   </a:t>
            </a:r>
          </a:p>
          <a:p>
            <a:pPr>
              <a:buNone/>
            </a:pPr>
            <a:r>
              <a:rPr lang="en-US" dirty="0"/>
              <a:t>    // by default.  </a:t>
            </a:r>
          </a:p>
          <a:p>
            <a:pPr>
              <a:buNone/>
            </a:pPr>
            <a:r>
              <a:rPr lang="en-US" dirty="0"/>
              <a:t>}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229600" cy="1143000"/>
          </a:xfrm>
        </p:spPr>
        <p:txBody>
          <a:bodyPr>
            <a:normAutofit fontScale="90000"/>
          </a:bodyPr>
          <a:lstStyle/>
          <a:p>
            <a:r>
              <a:rPr lang="en-US" dirty="0"/>
              <a:t>Java 8 Interface Improvement</a:t>
            </a:r>
            <a:br>
              <a:rPr lang="en-US" dirty="0"/>
            </a:br>
            <a:endParaRPr lang="en-US" dirty="0"/>
          </a:p>
        </p:txBody>
      </p:sp>
      <p:sp>
        <p:nvSpPr>
          <p:cNvPr id="3" name="Content Placeholder 2"/>
          <p:cNvSpPr>
            <a:spLocks noGrp="1"/>
          </p:cNvSpPr>
          <p:nvPr>
            <p:ph idx="1"/>
          </p:nvPr>
        </p:nvSpPr>
        <p:spPr/>
        <p:txBody>
          <a:bodyPr/>
          <a:lstStyle/>
          <a:p>
            <a:r>
              <a:rPr lang="en-US" dirty="0"/>
              <a:t>Since </a:t>
            </a:r>
            <a:r>
              <a:rPr lang="en-US" dirty="0">
                <a:hlinkClick r:id="rId2"/>
              </a:rPr>
              <a:t>Java 8</a:t>
            </a:r>
            <a:r>
              <a:rPr lang="en-US" dirty="0"/>
              <a:t>, interface can have default and static methods</a:t>
            </a:r>
          </a:p>
          <a:p>
            <a:r>
              <a:rPr lang="en-US" dirty="0"/>
              <a:t>As shown in the figure given below, a class extends another class, an interface extends another interface, but a </a:t>
            </a:r>
            <a:r>
              <a:rPr lang="en-US" b="1" dirty="0"/>
              <a:t>class implements an interface</a:t>
            </a:r>
            <a:r>
              <a:rPr lang="en-US" dirty="0"/>
              <a:t>.</a:t>
            </a:r>
          </a:p>
          <a:p>
            <a:endParaRPr lang="en-US" dirty="0"/>
          </a:p>
          <a:p>
            <a:pPr>
              <a:buNone/>
            </a:pPr>
            <a:r>
              <a:rPr lang="en-US" dirty="0"/>
              <a:t>   </a:t>
            </a:r>
          </a:p>
        </p:txBody>
      </p:sp>
      <p:pic>
        <p:nvPicPr>
          <p:cNvPr id="5" name="Picture 4" descr="interfacerelation.jpg"/>
          <p:cNvPicPr>
            <a:picLocks noChangeAspect="1"/>
          </p:cNvPicPr>
          <p:nvPr/>
        </p:nvPicPr>
        <p:blipFill>
          <a:blip r:embed="rId3"/>
          <a:stretch>
            <a:fillRect/>
          </a:stretch>
        </p:blipFill>
        <p:spPr>
          <a:xfrm>
            <a:off x="1571604" y="4000504"/>
            <a:ext cx="5715040" cy="276065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285860"/>
            <a:ext cx="8229600" cy="1143000"/>
          </a:xfrm>
        </p:spPr>
        <p:txBody>
          <a:bodyPr>
            <a:normAutofit fontScale="90000"/>
          </a:bodyPr>
          <a:lstStyle/>
          <a:p>
            <a:r>
              <a:rPr lang="en-US" dirty="0"/>
              <a:t>Multiple inheritance in Java by interface</a:t>
            </a:r>
            <a:br>
              <a:rPr lang="en-US" dirty="0"/>
            </a:br>
            <a:endParaRPr lang="en-US" dirty="0"/>
          </a:p>
        </p:txBody>
      </p:sp>
      <p:sp>
        <p:nvSpPr>
          <p:cNvPr id="3" name="Content Placeholder 2"/>
          <p:cNvSpPr>
            <a:spLocks noGrp="1"/>
          </p:cNvSpPr>
          <p:nvPr>
            <p:ph idx="1"/>
          </p:nvPr>
        </p:nvSpPr>
        <p:spPr/>
        <p:txBody>
          <a:bodyPr/>
          <a:lstStyle/>
          <a:p>
            <a:r>
              <a:rPr lang="en-US" dirty="0"/>
              <a:t>If a class implements multiple interfaces, or an interface extends multiple interfaces, it is known as multiple inheritance</a:t>
            </a:r>
          </a:p>
          <a:p>
            <a:endParaRPr lang="en-US" dirty="0"/>
          </a:p>
        </p:txBody>
      </p:sp>
      <p:pic>
        <p:nvPicPr>
          <p:cNvPr id="4" name="Picture 3" descr="multipleinheritance.jpg"/>
          <p:cNvPicPr>
            <a:picLocks noChangeAspect="1"/>
          </p:cNvPicPr>
          <p:nvPr/>
        </p:nvPicPr>
        <p:blipFill>
          <a:blip r:embed="rId2"/>
          <a:stretch>
            <a:fillRect/>
          </a:stretch>
        </p:blipFill>
        <p:spPr>
          <a:xfrm>
            <a:off x="1500166" y="3286124"/>
            <a:ext cx="5516880" cy="219456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Encapsulation</a:t>
            </a:r>
            <a:endParaRPr lang="en-US" dirty="0"/>
          </a:p>
        </p:txBody>
      </p:sp>
      <p:sp>
        <p:nvSpPr>
          <p:cNvPr id="3" name="Content Placeholder 2"/>
          <p:cNvSpPr>
            <a:spLocks noGrp="1"/>
          </p:cNvSpPr>
          <p:nvPr>
            <p:ph idx="1"/>
          </p:nvPr>
        </p:nvSpPr>
        <p:spPr/>
        <p:txBody>
          <a:bodyPr/>
          <a:lstStyle/>
          <a:p>
            <a:r>
              <a:rPr lang="en-US" b="1" dirty="0"/>
              <a:t>Encapsulation</a:t>
            </a:r>
            <a:r>
              <a:rPr lang="en-US" dirty="0"/>
              <a:t> is one of the four fundamental OOP concepts. The other three are inheritance, polymorphism, and abstraction.</a:t>
            </a:r>
          </a:p>
          <a:p>
            <a:r>
              <a:rPr lang="en-US" dirty="0"/>
              <a:t>Encapsulation in Java is a mechanism of wrapping the data (variables) and code acting on the data (methods) together as a single unit. In encapsulation, the variables of a class will be hidden from other classes, and can be accessed only through the methods of their current class. Therefore, it is also known as </a:t>
            </a:r>
            <a:r>
              <a:rPr lang="en-US" b="1" dirty="0"/>
              <a:t>data hiding</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normAutofit/>
          </a:bodyPr>
          <a:lstStyle/>
          <a:p>
            <a:r>
              <a:rPr lang="en-US" sz="4000" dirty="0"/>
              <a:t>Overview Of Selenium</a:t>
            </a:r>
          </a:p>
        </p:txBody>
      </p:sp>
      <p:sp>
        <p:nvSpPr>
          <p:cNvPr id="3" name="Content Placeholder 2"/>
          <p:cNvSpPr>
            <a:spLocks noGrp="1"/>
          </p:cNvSpPr>
          <p:nvPr>
            <p:ph idx="1"/>
          </p:nvPr>
        </p:nvSpPr>
        <p:spPr/>
        <p:txBody>
          <a:bodyPr>
            <a:normAutofit/>
          </a:bodyPr>
          <a:lstStyle/>
          <a:p>
            <a:r>
              <a:rPr lang="en-US" sz="2000" b="1" dirty="0"/>
              <a:t>Selenium</a:t>
            </a:r>
            <a:r>
              <a:rPr lang="en-US" sz="2000" dirty="0"/>
              <a:t> is a free (open-source) automated testing framework used to validate web applications across different browsers and platforms. </a:t>
            </a:r>
          </a:p>
          <a:p>
            <a:r>
              <a:rPr lang="en-US" sz="2000" dirty="0"/>
              <a:t>You can use multiple programming languages like Java, C#, Python etc to create Selenium Test Scripts. </a:t>
            </a:r>
          </a:p>
          <a:p>
            <a:endParaRPr lang="en-US" dirty="0"/>
          </a:p>
          <a:p>
            <a:endParaRPr lang="en-US" dirty="0"/>
          </a:p>
          <a:p>
            <a:endParaRPr lang="en-US" dirty="0"/>
          </a:p>
        </p:txBody>
      </p:sp>
      <p:pic>
        <p:nvPicPr>
          <p:cNvPr id="4" name="Picture 3" descr="SeleniumSuite.png"/>
          <p:cNvPicPr>
            <a:picLocks noChangeAspect="1"/>
          </p:cNvPicPr>
          <p:nvPr/>
        </p:nvPicPr>
        <p:blipFill>
          <a:blip r:embed="rId2"/>
          <a:stretch>
            <a:fillRect/>
          </a:stretch>
        </p:blipFill>
        <p:spPr>
          <a:xfrm>
            <a:off x="2571736" y="3214686"/>
            <a:ext cx="4465320" cy="332232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achieve encapsulation in Java</a:t>
            </a:r>
          </a:p>
        </p:txBody>
      </p:sp>
      <p:sp>
        <p:nvSpPr>
          <p:cNvPr id="3" name="Content Placeholder 2"/>
          <p:cNvSpPr>
            <a:spLocks noGrp="1"/>
          </p:cNvSpPr>
          <p:nvPr>
            <p:ph idx="1"/>
          </p:nvPr>
        </p:nvSpPr>
        <p:spPr/>
        <p:txBody>
          <a:bodyPr/>
          <a:lstStyle/>
          <a:p>
            <a:pPr>
              <a:buNone/>
            </a:pPr>
            <a:endParaRPr lang="en-US" dirty="0"/>
          </a:p>
          <a:p>
            <a:r>
              <a:rPr lang="en-US" dirty="0"/>
              <a:t>Declare the variables of a class as private.</a:t>
            </a:r>
          </a:p>
          <a:p>
            <a:r>
              <a:rPr lang="en-US" dirty="0"/>
              <a:t>Provide public setter and getter methods to modify and view the variables values</a:t>
            </a:r>
          </a:p>
          <a:p>
            <a:r>
              <a:rPr lang="en-US" b="1" u="sng" dirty="0"/>
              <a:t>Benefits of Encapsulation</a:t>
            </a:r>
          </a:p>
          <a:p>
            <a:r>
              <a:rPr lang="en-US" dirty="0"/>
              <a:t>The fields of a class can be made read-only or write-only.</a:t>
            </a:r>
          </a:p>
          <a:p>
            <a:r>
              <a:rPr lang="en-US" dirty="0"/>
              <a:t>A class can have total control over what is stored in its fields.</a:t>
            </a:r>
          </a:p>
          <a:p>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 in JAVA</a:t>
            </a:r>
            <a:endParaRPr lang="en-US" dirty="0"/>
          </a:p>
        </p:txBody>
      </p:sp>
      <p:sp>
        <p:nvSpPr>
          <p:cNvPr id="3" name="Content Placeholder 2"/>
          <p:cNvSpPr>
            <a:spLocks noGrp="1"/>
          </p:cNvSpPr>
          <p:nvPr>
            <p:ph idx="1"/>
          </p:nvPr>
        </p:nvSpPr>
        <p:spPr/>
        <p:txBody>
          <a:bodyPr/>
          <a:lstStyle/>
          <a:p>
            <a:r>
              <a:rPr lang="en-US" dirty="0"/>
              <a:t>In Java, an exception is an event that disrupts the normal flow of the program. It is an object which is thrown at runtime.</a:t>
            </a:r>
          </a:p>
          <a:p>
            <a:r>
              <a:rPr lang="en-US" dirty="0"/>
              <a:t>The core advantage of exception handling is </a:t>
            </a:r>
            <a:r>
              <a:rPr lang="en-US" b="1" dirty="0"/>
              <a:t>to maintain the normal flow of the application</a:t>
            </a:r>
            <a:r>
              <a:rPr lang="en-US" dirty="0"/>
              <a:t>. An exception normally disrupts the normal flow of the application; that is why we need to handle exceptions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Java Exceptions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are mainly two types of exceptions: checked and unchecked. </a:t>
            </a:r>
          </a:p>
          <a:p>
            <a:endParaRPr lang="en-IN" dirty="0"/>
          </a:p>
          <a:p>
            <a:r>
              <a:rPr lang="en-US" dirty="0"/>
              <a:t>Checked Exception</a:t>
            </a:r>
          </a:p>
          <a:p>
            <a:r>
              <a:rPr lang="en-US" dirty="0"/>
              <a:t>Unchecked Exception</a:t>
            </a:r>
          </a:p>
          <a:p>
            <a:pPr>
              <a:buNone/>
            </a:pPr>
            <a:endParaRPr lang="en-IN" dirty="0"/>
          </a:p>
          <a:p>
            <a:r>
              <a:rPr lang="en-US" dirty="0"/>
              <a:t>1) </a:t>
            </a:r>
            <a:r>
              <a:rPr lang="en-US" u="sng" dirty="0"/>
              <a:t>Checked Exception---</a:t>
            </a:r>
            <a:r>
              <a:rPr lang="en-US" u="sng" dirty="0" err="1"/>
              <a:t>Complie</a:t>
            </a:r>
            <a:r>
              <a:rPr lang="en-US" u="sng" dirty="0"/>
              <a:t> Time</a:t>
            </a:r>
          </a:p>
          <a:p>
            <a:pPr>
              <a:buNone/>
            </a:pPr>
            <a:r>
              <a:rPr lang="en-US" dirty="0"/>
              <a:t>   </a:t>
            </a:r>
            <a:r>
              <a:rPr lang="en-US" sz="2300" dirty="0"/>
              <a:t>The classes that directly inherit the </a:t>
            </a:r>
            <a:r>
              <a:rPr lang="en-US" sz="2300" dirty="0" err="1"/>
              <a:t>Throwable</a:t>
            </a:r>
            <a:r>
              <a:rPr lang="en-US" sz="2300" dirty="0"/>
              <a:t> class except </a:t>
            </a:r>
            <a:r>
              <a:rPr lang="en-US" sz="2300" dirty="0" err="1"/>
              <a:t>RuntimeException</a:t>
            </a:r>
            <a:r>
              <a:rPr lang="en-US" sz="2300" dirty="0"/>
              <a:t> and Error are known as checked exceptions. For example, </a:t>
            </a:r>
            <a:r>
              <a:rPr lang="en-US" sz="2300" dirty="0" err="1"/>
              <a:t>IOException</a:t>
            </a:r>
            <a:r>
              <a:rPr lang="en-US" sz="2300" dirty="0"/>
              <a:t>, </a:t>
            </a:r>
            <a:r>
              <a:rPr lang="en-US" sz="2300" dirty="0" err="1"/>
              <a:t>SQLException</a:t>
            </a:r>
            <a:r>
              <a:rPr lang="en-US" sz="2300" dirty="0"/>
              <a:t>, etc. Checked exceptions are checked at compile-time.</a:t>
            </a:r>
          </a:p>
          <a:p>
            <a:r>
              <a:rPr lang="en-US" dirty="0"/>
              <a:t>2) </a:t>
            </a:r>
            <a:r>
              <a:rPr lang="en-US" u="sng"/>
              <a:t>Unchecked Exception-Run Time</a:t>
            </a:r>
            <a:endParaRPr lang="en-US" u="sng" dirty="0"/>
          </a:p>
          <a:p>
            <a:pPr>
              <a:buNone/>
            </a:pPr>
            <a:r>
              <a:rPr lang="en-US" dirty="0"/>
              <a:t>    </a:t>
            </a:r>
            <a:r>
              <a:rPr lang="en-US" sz="2300" dirty="0"/>
              <a:t>The classes that inherit the </a:t>
            </a:r>
            <a:r>
              <a:rPr lang="en-US" sz="2300" dirty="0" err="1"/>
              <a:t>RuntimeException</a:t>
            </a:r>
            <a:r>
              <a:rPr lang="en-US" sz="2300" dirty="0"/>
              <a:t> are known as unchecked exceptions. For example, </a:t>
            </a:r>
            <a:r>
              <a:rPr lang="en-US" sz="2300" dirty="0" err="1"/>
              <a:t>ArithmeticException</a:t>
            </a:r>
            <a:r>
              <a:rPr lang="en-US" sz="2300" dirty="0"/>
              <a:t>, </a:t>
            </a:r>
            <a:r>
              <a:rPr lang="en-US" sz="2300" dirty="0" err="1"/>
              <a:t>NullPointerException</a:t>
            </a:r>
            <a:r>
              <a:rPr lang="en-US" sz="2300" dirty="0"/>
              <a:t>, </a:t>
            </a:r>
            <a:r>
              <a:rPr lang="en-US" sz="2300" dirty="0" err="1"/>
              <a:t>ArrayIndexOutOfBoundsException</a:t>
            </a:r>
            <a:r>
              <a:rPr lang="en-US" sz="2300" dirty="0"/>
              <a:t>, etc. Unchecked exceptions are not checked at compile-time, but they are checked at runtime.</a:t>
            </a: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Exception Keywords</a:t>
            </a:r>
            <a:br>
              <a:rPr lang="en-US" dirty="0"/>
            </a:br>
            <a:endParaRPr lang="en-US" dirty="0"/>
          </a:p>
        </p:txBody>
      </p:sp>
      <p:graphicFrame>
        <p:nvGraphicFramePr>
          <p:cNvPr id="6" name="Content Placeholder 5"/>
          <p:cNvGraphicFramePr>
            <a:graphicFrameLocks noGrp="1"/>
          </p:cNvGraphicFramePr>
          <p:nvPr>
            <p:ph idx="1"/>
          </p:nvPr>
        </p:nvGraphicFramePr>
        <p:xfrm>
          <a:off x="571472" y="1571612"/>
          <a:ext cx="8229600" cy="46634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Keyword</a:t>
                      </a:r>
                    </a:p>
                  </a:txBody>
                  <a:tcPr marT="91440" marB="91440"/>
                </a:tc>
                <a:tc>
                  <a:txBody>
                    <a:bodyPr/>
                    <a:lstStyle/>
                    <a:p>
                      <a:pPr algn="l" fontAlgn="t"/>
                      <a:r>
                        <a:rPr lang="en-US" dirty="0">
                          <a:solidFill>
                            <a:srgbClr val="000000"/>
                          </a:solidFill>
                          <a:latin typeface="times new roman"/>
                        </a:rPr>
                        <a:t>Description</a:t>
                      </a:r>
                    </a:p>
                  </a:txBody>
                  <a:tcPr marT="91440" marB="91440"/>
                </a:tc>
                <a:extLst>
                  <a:ext uri="{0D108BD9-81ED-4DB2-BD59-A6C34878D82A}">
                    <a16:rowId xmlns:a16="http://schemas.microsoft.com/office/drawing/2014/main" val="10000"/>
                  </a:ext>
                </a:extLst>
              </a:tr>
              <a:tr h="370840">
                <a:tc>
                  <a:txBody>
                    <a:bodyPr/>
                    <a:lstStyle/>
                    <a:p>
                      <a:pPr algn="just" fontAlgn="t"/>
                      <a:r>
                        <a:rPr lang="en-US" dirty="0">
                          <a:solidFill>
                            <a:srgbClr val="333333"/>
                          </a:solidFill>
                          <a:latin typeface="inter-regular"/>
                        </a:rPr>
                        <a:t>try</a:t>
                      </a:r>
                    </a:p>
                  </a:txBody>
                  <a:tcPr marL="60960" marR="60960" marT="60960" marB="60960"/>
                </a:tc>
                <a:tc>
                  <a:txBody>
                    <a:bodyPr/>
                    <a:lstStyle/>
                    <a:p>
                      <a:pPr algn="just" fontAlgn="t"/>
                      <a:r>
                        <a:rPr lang="en-US" dirty="0">
                          <a:solidFill>
                            <a:srgbClr val="333333"/>
                          </a:solidFill>
                          <a:latin typeface="inter-regular"/>
                        </a:rPr>
                        <a:t>The "try" keyword is used to specify a block where we should place an exception code. It means we can't use try block alone. The try block must be followed by either catch or finally.</a:t>
                      </a:r>
                    </a:p>
                  </a:txBody>
                  <a:tcPr marL="60960" marR="60960" marT="60960" marB="60960"/>
                </a:tc>
                <a:extLst>
                  <a:ext uri="{0D108BD9-81ED-4DB2-BD59-A6C34878D82A}">
                    <a16:rowId xmlns:a16="http://schemas.microsoft.com/office/drawing/2014/main" val="10001"/>
                  </a:ext>
                </a:extLst>
              </a:tr>
              <a:tr h="370840">
                <a:tc>
                  <a:txBody>
                    <a:bodyPr/>
                    <a:lstStyle/>
                    <a:p>
                      <a:pPr algn="just" fontAlgn="t"/>
                      <a:r>
                        <a:rPr lang="en-US" dirty="0">
                          <a:solidFill>
                            <a:srgbClr val="333333"/>
                          </a:solidFill>
                          <a:latin typeface="inter-regular"/>
                        </a:rPr>
                        <a:t>catch</a:t>
                      </a:r>
                    </a:p>
                  </a:txBody>
                  <a:tcPr marL="60960" marR="60960" marT="60960" marB="60960"/>
                </a:tc>
                <a:tc>
                  <a:txBody>
                    <a:bodyPr/>
                    <a:lstStyle/>
                    <a:p>
                      <a:pPr algn="just" fontAlgn="t"/>
                      <a:r>
                        <a:rPr lang="en-US" dirty="0">
                          <a:solidFill>
                            <a:srgbClr val="333333"/>
                          </a:solidFill>
                          <a:latin typeface="inter-regular"/>
                        </a:rPr>
                        <a:t>The "catch" block is used to handle the exception. It must be preceded by try block which means we can't use catch block alone. It can be followed by finally block later.</a:t>
                      </a:r>
                    </a:p>
                  </a:txBody>
                  <a:tcPr marL="60960" marR="60960" marT="60960" marB="60960"/>
                </a:tc>
                <a:extLst>
                  <a:ext uri="{0D108BD9-81ED-4DB2-BD59-A6C34878D82A}">
                    <a16:rowId xmlns:a16="http://schemas.microsoft.com/office/drawing/2014/main" val="10002"/>
                  </a:ext>
                </a:extLst>
              </a:tr>
              <a:tr h="370840">
                <a:tc>
                  <a:txBody>
                    <a:bodyPr/>
                    <a:lstStyle/>
                    <a:p>
                      <a:pPr algn="just" fontAlgn="t"/>
                      <a:r>
                        <a:rPr lang="en-US" dirty="0">
                          <a:solidFill>
                            <a:srgbClr val="333333"/>
                          </a:solidFill>
                          <a:latin typeface="inter-regular"/>
                        </a:rPr>
                        <a:t>finally</a:t>
                      </a:r>
                    </a:p>
                  </a:txBody>
                  <a:tcPr marL="60960" marR="60960" marT="60960" marB="60960"/>
                </a:tc>
                <a:tc>
                  <a:txBody>
                    <a:bodyPr/>
                    <a:lstStyle/>
                    <a:p>
                      <a:pPr algn="just" fontAlgn="t"/>
                      <a:r>
                        <a:rPr lang="en-US" dirty="0">
                          <a:solidFill>
                            <a:srgbClr val="333333"/>
                          </a:solidFill>
                          <a:latin typeface="inter-regular"/>
                        </a:rPr>
                        <a:t>The "finally" block is used to execute the necessary code of the program. It is executed whether an exception is handled or not.</a:t>
                      </a:r>
                    </a:p>
                  </a:txBody>
                  <a:tcPr marL="60960" marR="60960" marT="60960" marB="60960"/>
                </a:tc>
                <a:extLst>
                  <a:ext uri="{0D108BD9-81ED-4DB2-BD59-A6C34878D82A}">
                    <a16:rowId xmlns:a16="http://schemas.microsoft.com/office/drawing/2014/main" val="10003"/>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Exception Keywords</a:t>
            </a:r>
            <a:endParaRPr lang="en-US" dirty="0"/>
          </a:p>
        </p:txBody>
      </p:sp>
      <p:graphicFrame>
        <p:nvGraphicFramePr>
          <p:cNvPr id="4" name="Content Placeholder 3"/>
          <p:cNvGraphicFramePr>
            <a:graphicFrameLocks noGrp="1"/>
          </p:cNvGraphicFramePr>
          <p:nvPr>
            <p:ph idx="1"/>
          </p:nvPr>
        </p:nvGraphicFramePr>
        <p:xfrm>
          <a:off x="457200" y="1935163"/>
          <a:ext cx="8229600" cy="29921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Keyword</a:t>
                      </a:r>
                    </a:p>
                  </a:txBody>
                  <a:tcPr marT="91440" marB="91440"/>
                </a:tc>
                <a:tc>
                  <a:txBody>
                    <a:bodyPr/>
                    <a:lstStyle/>
                    <a:p>
                      <a:pPr algn="l" fontAlgn="t"/>
                      <a:r>
                        <a:rPr lang="en-US" dirty="0">
                          <a:solidFill>
                            <a:srgbClr val="000000"/>
                          </a:solidFill>
                          <a:latin typeface="times new roman"/>
                        </a:rPr>
                        <a:t>Description</a:t>
                      </a:r>
                    </a:p>
                  </a:txBody>
                  <a:tcPr marT="91440" marB="91440"/>
                </a:tc>
                <a:extLst>
                  <a:ext uri="{0D108BD9-81ED-4DB2-BD59-A6C34878D82A}">
                    <a16:rowId xmlns:a16="http://schemas.microsoft.com/office/drawing/2014/main" val="10000"/>
                  </a:ext>
                </a:extLst>
              </a:tr>
              <a:tr h="370840">
                <a:tc>
                  <a:txBody>
                    <a:bodyPr/>
                    <a:lstStyle/>
                    <a:p>
                      <a:pPr algn="just" fontAlgn="t"/>
                      <a:r>
                        <a:rPr lang="en-US" dirty="0">
                          <a:solidFill>
                            <a:srgbClr val="333333"/>
                          </a:solidFill>
                          <a:latin typeface="inter-regular"/>
                        </a:rPr>
                        <a:t>throw</a:t>
                      </a:r>
                    </a:p>
                  </a:txBody>
                  <a:tcPr marL="60960" marR="60960" marT="60960" marB="60960"/>
                </a:tc>
                <a:tc>
                  <a:txBody>
                    <a:bodyPr/>
                    <a:lstStyle/>
                    <a:p>
                      <a:pPr algn="just" fontAlgn="t"/>
                      <a:r>
                        <a:rPr lang="en-US" dirty="0">
                          <a:solidFill>
                            <a:srgbClr val="333333"/>
                          </a:solidFill>
                          <a:latin typeface="inter-regular"/>
                        </a:rPr>
                        <a:t>The "throw" keyword is used to throw an exception.</a:t>
                      </a:r>
                    </a:p>
                  </a:txBody>
                  <a:tcPr marL="60960" marR="60960" marT="60960" marB="60960"/>
                </a:tc>
                <a:extLst>
                  <a:ext uri="{0D108BD9-81ED-4DB2-BD59-A6C34878D82A}">
                    <a16:rowId xmlns:a16="http://schemas.microsoft.com/office/drawing/2014/main" val="10001"/>
                  </a:ext>
                </a:extLst>
              </a:tr>
              <a:tr h="370840">
                <a:tc>
                  <a:txBody>
                    <a:bodyPr/>
                    <a:lstStyle/>
                    <a:p>
                      <a:pPr algn="just" fontAlgn="t"/>
                      <a:r>
                        <a:rPr lang="en-US" dirty="0">
                          <a:solidFill>
                            <a:srgbClr val="333333"/>
                          </a:solidFill>
                          <a:latin typeface="inter-regular"/>
                        </a:rPr>
                        <a:t>throws</a:t>
                      </a:r>
                    </a:p>
                  </a:txBody>
                  <a:tcPr marL="60960" marR="60960" marT="60960" marB="60960"/>
                </a:tc>
                <a:tc>
                  <a:txBody>
                    <a:bodyPr/>
                    <a:lstStyle/>
                    <a:p>
                      <a:pPr algn="just" fontAlgn="t"/>
                      <a:r>
                        <a:rPr lang="en-US" dirty="0">
                          <a:solidFill>
                            <a:srgbClr val="333333"/>
                          </a:solidFill>
                          <a:latin typeface="inter-regular"/>
                        </a:rPr>
                        <a:t>The "throws" keyword is used to declare exceptions. It specifies that there may occur an exception in the method. It doesn't throw an exception. It is always used with method signature.</a:t>
                      </a:r>
                    </a:p>
                  </a:txBody>
                  <a:tcPr marL="60960" marR="60960" marT="60960" marB="60960"/>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graphicFrame>
        <p:nvGraphicFramePr>
          <p:cNvPr id="4" name="Content Placeholder 3"/>
          <p:cNvGraphicFramePr>
            <a:graphicFrameLocks noGrp="1"/>
          </p:cNvGraphicFramePr>
          <p:nvPr>
            <p:ph idx="1"/>
          </p:nvPr>
        </p:nvGraphicFramePr>
        <p:xfrm>
          <a:off x="457200" y="1935163"/>
          <a:ext cx="8229600" cy="33375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Primitive</a:t>
                      </a:r>
                      <a:r>
                        <a:rPr lang="en-US" baseline="0" dirty="0"/>
                        <a:t> Type</a:t>
                      </a:r>
                      <a:endParaRPr lang="en-US" dirty="0"/>
                    </a:p>
                  </a:txBody>
                  <a:tcPr/>
                </a:tc>
                <a:tc>
                  <a:txBody>
                    <a:bodyPr/>
                    <a:lstStyle/>
                    <a:p>
                      <a:r>
                        <a:rPr lang="en-US" dirty="0"/>
                        <a:t>Wrapper Class</a:t>
                      </a:r>
                    </a:p>
                  </a:txBody>
                  <a:tcPr/>
                </a:tc>
                <a:extLst>
                  <a:ext uri="{0D108BD9-81ED-4DB2-BD59-A6C34878D82A}">
                    <a16:rowId xmlns:a16="http://schemas.microsoft.com/office/drawing/2014/main" val="10000"/>
                  </a:ext>
                </a:extLst>
              </a:tr>
              <a:tr h="370840">
                <a:tc>
                  <a:txBody>
                    <a:bodyPr/>
                    <a:lstStyle/>
                    <a:p>
                      <a:r>
                        <a:rPr lang="en-US" dirty="0" err="1"/>
                        <a:t>boolean</a:t>
                      </a:r>
                      <a:endParaRPr lang="en-US" dirty="0"/>
                    </a:p>
                  </a:txBody>
                  <a:tcPr/>
                </a:tc>
                <a:tc>
                  <a:txBody>
                    <a:bodyPr/>
                    <a:lstStyle/>
                    <a:p>
                      <a:r>
                        <a:rPr lang="en-US" dirty="0"/>
                        <a:t>Boolean</a:t>
                      </a:r>
                    </a:p>
                  </a:txBody>
                  <a:tcPr/>
                </a:tc>
                <a:extLst>
                  <a:ext uri="{0D108BD9-81ED-4DB2-BD59-A6C34878D82A}">
                    <a16:rowId xmlns:a16="http://schemas.microsoft.com/office/drawing/2014/main" val="10001"/>
                  </a:ext>
                </a:extLst>
              </a:tr>
              <a:tr h="370840">
                <a:tc>
                  <a:txBody>
                    <a:bodyPr/>
                    <a:lstStyle/>
                    <a:p>
                      <a:r>
                        <a:rPr lang="en-US" dirty="0"/>
                        <a:t>char</a:t>
                      </a:r>
                    </a:p>
                  </a:txBody>
                  <a:tcPr/>
                </a:tc>
                <a:tc>
                  <a:txBody>
                    <a:bodyPr/>
                    <a:lstStyle/>
                    <a:p>
                      <a:r>
                        <a:rPr lang="en-US" dirty="0"/>
                        <a:t>Character</a:t>
                      </a:r>
                    </a:p>
                  </a:txBody>
                  <a:tcPr/>
                </a:tc>
                <a:extLst>
                  <a:ext uri="{0D108BD9-81ED-4DB2-BD59-A6C34878D82A}">
                    <a16:rowId xmlns:a16="http://schemas.microsoft.com/office/drawing/2014/main" val="10002"/>
                  </a:ext>
                </a:extLst>
              </a:tr>
              <a:tr h="370840">
                <a:tc>
                  <a:txBody>
                    <a:bodyPr/>
                    <a:lstStyle/>
                    <a:p>
                      <a:r>
                        <a:rPr lang="en-US" dirty="0"/>
                        <a:t>byte</a:t>
                      </a:r>
                    </a:p>
                  </a:txBody>
                  <a:tcPr/>
                </a:tc>
                <a:tc>
                  <a:txBody>
                    <a:bodyPr/>
                    <a:lstStyle/>
                    <a:p>
                      <a:r>
                        <a:rPr lang="en-US" dirty="0"/>
                        <a:t>Byte</a:t>
                      </a:r>
                    </a:p>
                  </a:txBody>
                  <a:tcPr/>
                </a:tc>
                <a:extLst>
                  <a:ext uri="{0D108BD9-81ED-4DB2-BD59-A6C34878D82A}">
                    <a16:rowId xmlns:a16="http://schemas.microsoft.com/office/drawing/2014/main" val="10003"/>
                  </a:ext>
                </a:extLst>
              </a:tr>
              <a:tr h="370840">
                <a:tc>
                  <a:txBody>
                    <a:bodyPr/>
                    <a:lstStyle/>
                    <a:p>
                      <a:r>
                        <a:rPr lang="en-US" dirty="0"/>
                        <a:t>short</a:t>
                      </a:r>
                    </a:p>
                  </a:txBody>
                  <a:tcPr/>
                </a:tc>
                <a:tc>
                  <a:txBody>
                    <a:bodyPr/>
                    <a:lstStyle/>
                    <a:p>
                      <a:r>
                        <a:rPr lang="en-US" dirty="0"/>
                        <a:t>Short</a:t>
                      </a:r>
                    </a:p>
                  </a:txBody>
                  <a:tcPr/>
                </a:tc>
                <a:extLst>
                  <a:ext uri="{0D108BD9-81ED-4DB2-BD59-A6C34878D82A}">
                    <a16:rowId xmlns:a16="http://schemas.microsoft.com/office/drawing/2014/main" val="10004"/>
                  </a:ext>
                </a:extLst>
              </a:tr>
              <a:tr h="370840">
                <a:tc>
                  <a:txBody>
                    <a:bodyPr/>
                    <a:lstStyle/>
                    <a:p>
                      <a:r>
                        <a:rPr lang="en-US" dirty="0" err="1"/>
                        <a:t>int</a:t>
                      </a:r>
                      <a:endParaRPr lang="en-US" dirty="0"/>
                    </a:p>
                  </a:txBody>
                  <a:tcPr/>
                </a:tc>
                <a:tc>
                  <a:txBody>
                    <a:bodyPr/>
                    <a:lstStyle/>
                    <a:p>
                      <a:r>
                        <a:rPr lang="en-US" dirty="0"/>
                        <a:t>Integer</a:t>
                      </a:r>
                    </a:p>
                  </a:txBody>
                  <a:tcPr/>
                </a:tc>
                <a:extLst>
                  <a:ext uri="{0D108BD9-81ED-4DB2-BD59-A6C34878D82A}">
                    <a16:rowId xmlns:a16="http://schemas.microsoft.com/office/drawing/2014/main" val="10005"/>
                  </a:ext>
                </a:extLst>
              </a:tr>
              <a:tr h="370840">
                <a:tc>
                  <a:txBody>
                    <a:bodyPr/>
                    <a:lstStyle/>
                    <a:p>
                      <a:r>
                        <a:rPr lang="en-US" dirty="0"/>
                        <a:t>long</a:t>
                      </a:r>
                    </a:p>
                  </a:txBody>
                  <a:tcPr/>
                </a:tc>
                <a:tc>
                  <a:txBody>
                    <a:bodyPr/>
                    <a:lstStyle/>
                    <a:p>
                      <a:r>
                        <a:rPr lang="en-US" dirty="0"/>
                        <a:t>Long</a:t>
                      </a:r>
                    </a:p>
                  </a:txBody>
                  <a:tcPr/>
                </a:tc>
                <a:extLst>
                  <a:ext uri="{0D108BD9-81ED-4DB2-BD59-A6C34878D82A}">
                    <a16:rowId xmlns:a16="http://schemas.microsoft.com/office/drawing/2014/main" val="10006"/>
                  </a:ext>
                </a:extLst>
              </a:tr>
              <a:tr h="370840">
                <a:tc>
                  <a:txBody>
                    <a:bodyPr/>
                    <a:lstStyle/>
                    <a:p>
                      <a:r>
                        <a:rPr lang="en-US" dirty="0"/>
                        <a:t>float</a:t>
                      </a:r>
                    </a:p>
                  </a:txBody>
                  <a:tcPr/>
                </a:tc>
                <a:tc>
                  <a:txBody>
                    <a:bodyPr/>
                    <a:lstStyle/>
                    <a:p>
                      <a:r>
                        <a:rPr lang="en-US" dirty="0"/>
                        <a:t>Float</a:t>
                      </a:r>
                    </a:p>
                  </a:txBody>
                  <a:tcPr/>
                </a:tc>
                <a:extLst>
                  <a:ext uri="{0D108BD9-81ED-4DB2-BD59-A6C34878D82A}">
                    <a16:rowId xmlns:a16="http://schemas.microsoft.com/office/drawing/2014/main" val="10007"/>
                  </a:ext>
                </a:extLst>
              </a:tr>
              <a:tr h="370840">
                <a:tc>
                  <a:txBody>
                    <a:bodyPr/>
                    <a:lstStyle/>
                    <a:p>
                      <a:r>
                        <a:rPr lang="en-US" dirty="0"/>
                        <a:t>double</a:t>
                      </a:r>
                    </a:p>
                  </a:txBody>
                  <a:tcPr/>
                </a:tc>
                <a:tc>
                  <a:txBody>
                    <a:bodyPr/>
                    <a:lstStyle/>
                    <a:p>
                      <a:r>
                        <a:rPr lang="en-US" dirty="0"/>
                        <a:t>Double</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285860"/>
            <a:ext cx="8229600" cy="1143000"/>
          </a:xfrm>
        </p:spPr>
        <p:txBody>
          <a:bodyPr>
            <a:normAutofit fontScale="90000"/>
          </a:bodyPr>
          <a:lstStyle/>
          <a:p>
            <a:r>
              <a:rPr lang="en-US" dirty="0"/>
              <a:t>Common Scenarios of Java Exceptions</a:t>
            </a:r>
            <a:br>
              <a:rPr lang="en-US" dirty="0"/>
            </a:br>
            <a:endParaRPr lang="en-US" dirty="0"/>
          </a:p>
        </p:txBody>
      </p:sp>
      <p:sp>
        <p:nvSpPr>
          <p:cNvPr id="3" name="Content Placeholder 2"/>
          <p:cNvSpPr>
            <a:spLocks noGrp="1"/>
          </p:cNvSpPr>
          <p:nvPr>
            <p:ph idx="1"/>
          </p:nvPr>
        </p:nvSpPr>
        <p:spPr/>
        <p:txBody>
          <a:bodyPr>
            <a:normAutofit fontScale="92500"/>
          </a:bodyPr>
          <a:lstStyle/>
          <a:p>
            <a:pPr>
              <a:buNone/>
            </a:pPr>
            <a:r>
              <a:rPr lang="en-US" dirty="0"/>
              <a:t>1) A scenario where </a:t>
            </a:r>
            <a:r>
              <a:rPr lang="en-US" dirty="0" err="1"/>
              <a:t>ArithmeticException</a:t>
            </a:r>
            <a:r>
              <a:rPr lang="en-US" dirty="0"/>
              <a:t> occurs</a:t>
            </a:r>
          </a:p>
          <a:p>
            <a:r>
              <a:rPr lang="en-US" dirty="0"/>
              <a:t>If we divide any number by zero, there occurs an </a:t>
            </a:r>
            <a:r>
              <a:rPr lang="en-US" dirty="0" err="1"/>
              <a:t>ArithmeticException</a:t>
            </a:r>
            <a:r>
              <a:rPr lang="en-US" dirty="0"/>
              <a:t>.</a:t>
            </a:r>
          </a:p>
          <a:p>
            <a:r>
              <a:rPr lang="en-US" b="1" dirty="0" err="1"/>
              <a:t>int</a:t>
            </a:r>
            <a:r>
              <a:rPr lang="en-US" dirty="0"/>
              <a:t> a=50/0;//</a:t>
            </a:r>
            <a:r>
              <a:rPr lang="en-US" dirty="0" err="1"/>
              <a:t>ArithmeticException</a:t>
            </a:r>
            <a:r>
              <a:rPr lang="en-US" dirty="0"/>
              <a:t>  </a:t>
            </a:r>
          </a:p>
          <a:p>
            <a:pPr>
              <a:buNone/>
            </a:pPr>
            <a:endParaRPr lang="en-IN" dirty="0"/>
          </a:p>
          <a:p>
            <a:pPr>
              <a:buNone/>
            </a:pPr>
            <a:r>
              <a:rPr lang="en-US" dirty="0"/>
              <a:t>2) A scenario where </a:t>
            </a:r>
            <a:r>
              <a:rPr lang="en-US" dirty="0" err="1"/>
              <a:t>NullPointerException</a:t>
            </a:r>
            <a:r>
              <a:rPr lang="en-US" dirty="0"/>
              <a:t> occurs</a:t>
            </a:r>
          </a:p>
          <a:p>
            <a:r>
              <a:rPr lang="en-US" dirty="0"/>
              <a:t>If we have a null value in any </a:t>
            </a:r>
            <a:r>
              <a:rPr lang="en-US" dirty="0">
                <a:hlinkClick r:id="rId2"/>
              </a:rPr>
              <a:t>variable</a:t>
            </a:r>
            <a:r>
              <a:rPr lang="en-US" dirty="0"/>
              <a:t>, performing any operation on the variable throws a </a:t>
            </a:r>
            <a:r>
              <a:rPr lang="en-US" dirty="0" err="1"/>
              <a:t>NullPointerException</a:t>
            </a:r>
            <a:r>
              <a:rPr lang="en-US" dirty="0"/>
              <a:t>.</a:t>
            </a:r>
          </a:p>
          <a:p>
            <a:r>
              <a:rPr lang="en-US" dirty="0"/>
              <a:t>String s=</a:t>
            </a:r>
            <a:r>
              <a:rPr lang="en-US" b="1" dirty="0"/>
              <a:t>null</a:t>
            </a:r>
            <a:r>
              <a:rPr lang="en-US" dirty="0"/>
              <a:t>;  </a:t>
            </a:r>
          </a:p>
          <a:p>
            <a:r>
              <a:rPr lang="en-US" dirty="0" err="1"/>
              <a:t>System.out.println</a:t>
            </a:r>
            <a:r>
              <a:rPr lang="en-US" dirty="0"/>
              <a:t>(</a:t>
            </a:r>
            <a:r>
              <a:rPr lang="en-US" dirty="0" err="1"/>
              <a:t>s.length</a:t>
            </a:r>
            <a:r>
              <a:rPr lang="en-US" dirty="0"/>
              <a:t>());//</a:t>
            </a:r>
            <a:r>
              <a:rPr lang="en-US" dirty="0" err="1"/>
              <a:t>NullPointerException</a:t>
            </a:r>
            <a:r>
              <a:rPr lang="en-US" dirty="0"/>
              <a:t>  </a:t>
            </a:r>
          </a:p>
          <a:p>
            <a:pPr>
              <a:buNone/>
            </a:pPr>
            <a:endParaRPr lang="en-US" dirty="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lstStyle/>
          <a:p>
            <a:pPr>
              <a:buNone/>
            </a:pPr>
            <a:r>
              <a:rPr lang="en-US" dirty="0"/>
              <a:t>3) A scenario where </a:t>
            </a:r>
            <a:r>
              <a:rPr lang="en-US" dirty="0" err="1"/>
              <a:t>NumberFormatException</a:t>
            </a:r>
            <a:r>
              <a:rPr lang="en-US" dirty="0"/>
              <a:t> occurs</a:t>
            </a:r>
          </a:p>
          <a:p>
            <a:pPr>
              <a:buNone/>
            </a:pPr>
            <a:r>
              <a:rPr lang="en-US" dirty="0"/>
              <a:t>   If the formatting of any variable or number is mismatched, it may result into </a:t>
            </a:r>
            <a:r>
              <a:rPr lang="en-US" dirty="0" err="1"/>
              <a:t>NumberFormatException</a:t>
            </a:r>
            <a:r>
              <a:rPr lang="en-US" dirty="0"/>
              <a:t>. Suppose we have a </a:t>
            </a:r>
            <a:r>
              <a:rPr lang="en-US" dirty="0">
                <a:hlinkClick r:id="rId2"/>
              </a:rPr>
              <a:t>string</a:t>
            </a:r>
            <a:r>
              <a:rPr lang="en-US" dirty="0"/>
              <a:t> variable that has characters; converting this variable into digit will cause </a:t>
            </a:r>
            <a:r>
              <a:rPr lang="en-US" dirty="0" err="1"/>
              <a:t>NumberFormatException</a:t>
            </a:r>
            <a:r>
              <a:rPr lang="en-US" dirty="0"/>
              <a:t>.</a:t>
            </a:r>
          </a:p>
          <a:p>
            <a:r>
              <a:rPr lang="en-US" dirty="0"/>
              <a:t>String s="</a:t>
            </a:r>
            <a:r>
              <a:rPr lang="en-US" dirty="0" err="1"/>
              <a:t>abc</a:t>
            </a:r>
            <a:r>
              <a:rPr lang="en-US" dirty="0"/>
              <a:t>";  </a:t>
            </a:r>
          </a:p>
          <a:p>
            <a:r>
              <a:rPr lang="en-US" b="1" dirty="0" err="1"/>
              <a:t>int</a:t>
            </a:r>
            <a:r>
              <a:rPr lang="en-US" dirty="0"/>
              <a:t> </a:t>
            </a:r>
            <a:r>
              <a:rPr lang="en-US" dirty="0" err="1"/>
              <a:t>i</a:t>
            </a:r>
            <a:r>
              <a:rPr lang="en-US" dirty="0"/>
              <a:t>=</a:t>
            </a:r>
            <a:r>
              <a:rPr lang="en-US" dirty="0" err="1"/>
              <a:t>Integer.parseInt</a:t>
            </a:r>
            <a:r>
              <a:rPr lang="en-US" dirty="0"/>
              <a:t>(s);//</a:t>
            </a:r>
            <a:r>
              <a:rPr lang="en-US" dirty="0" err="1"/>
              <a:t>NumberFormatException</a:t>
            </a:r>
            <a:r>
              <a:rPr lang="en-US" dirty="0"/>
              <a:t>  </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lstStyle/>
          <a:p>
            <a:pPr>
              <a:buNone/>
            </a:pPr>
            <a:r>
              <a:rPr lang="en-US" dirty="0"/>
              <a:t>4) A scenario where </a:t>
            </a:r>
            <a:r>
              <a:rPr lang="en-US" dirty="0" err="1"/>
              <a:t>ArrayIndexOutOfBoundsException</a:t>
            </a:r>
            <a:r>
              <a:rPr lang="en-US" dirty="0"/>
              <a:t> occurs</a:t>
            </a:r>
          </a:p>
          <a:p>
            <a:r>
              <a:rPr lang="en-US" dirty="0"/>
              <a:t>When an array exceeds to it's size, the </a:t>
            </a:r>
            <a:r>
              <a:rPr lang="en-US" dirty="0" err="1"/>
              <a:t>ArrayIndexOutOfBoundsException</a:t>
            </a:r>
            <a:r>
              <a:rPr lang="en-US" dirty="0"/>
              <a:t> occurs. there may be other reasons to occur </a:t>
            </a:r>
            <a:r>
              <a:rPr lang="en-US" dirty="0" err="1"/>
              <a:t>ArrayIndexOutOfBoundsException</a:t>
            </a:r>
            <a:r>
              <a:rPr lang="en-US" dirty="0"/>
              <a:t>. Consider the following statements.</a:t>
            </a:r>
          </a:p>
          <a:p>
            <a:r>
              <a:rPr lang="en-US" b="1" dirty="0" err="1"/>
              <a:t>int</a:t>
            </a:r>
            <a:r>
              <a:rPr lang="en-US" dirty="0"/>
              <a:t> a[]=</a:t>
            </a:r>
            <a:r>
              <a:rPr lang="en-US" b="1" dirty="0"/>
              <a:t>new</a:t>
            </a:r>
            <a:r>
              <a:rPr lang="en-US" dirty="0"/>
              <a:t> </a:t>
            </a:r>
            <a:r>
              <a:rPr lang="en-US" b="1" dirty="0" err="1"/>
              <a:t>int</a:t>
            </a:r>
            <a:r>
              <a:rPr lang="en-US" dirty="0"/>
              <a:t>[5];  </a:t>
            </a:r>
          </a:p>
          <a:p>
            <a:r>
              <a:rPr lang="en-US" dirty="0"/>
              <a:t>a[10]=50; //</a:t>
            </a:r>
            <a:r>
              <a:rPr lang="en-US" dirty="0" err="1"/>
              <a:t>ArrayIndexOutOfBoundsException</a:t>
            </a:r>
            <a:r>
              <a:rPr lang="en-US" dirty="0"/>
              <a:t>  </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Programming Exercise – </a:t>
            </a:r>
            <a:r>
              <a:rPr lang="en-IN" dirty="0" err="1"/>
              <a:t>Prog</a:t>
            </a:r>
            <a:r>
              <a:rPr lang="en-IN" dirty="0"/>
              <a:t> 5</a:t>
            </a:r>
            <a:endParaRPr lang="en-US" dirty="0"/>
          </a:p>
        </p:txBody>
      </p:sp>
      <p:sp>
        <p:nvSpPr>
          <p:cNvPr id="3" name="Content Placeholder 2"/>
          <p:cNvSpPr>
            <a:spLocks noGrp="1"/>
          </p:cNvSpPr>
          <p:nvPr>
            <p:ph idx="1"/>
          </p:nvPr>
        </p:nvSpPr>
        <p:spPr/>
        <p:txBody>
          <a:bodyPr/>
          <a:lstStyle/>
          <a:p>
            <a:r>
              <a:rPr lang="en-IN" dirty="0"/>
              <a:t>Create a string “This is </a:t>
            </a:r>
            <a:r>
              <a:rPr lang="en-IN" dirty="0" err="1"/>
              <a:t>webdriver</a:t>
            </a:r>
            <a:r>
              <a:rPr lang="en-IN" dirty="0"/>
              <a:t> session”</a:t>
            </a:r>
          </a:p>
          <a:p>
            <a:r>
              <a:rPr lang="en-IN" dirty="0"/>
              <a:t>Split the above string</a:t>
            </a:r>
            <a:r>
              <a:rPr lang="en-US" dirty="0"/>
              <a:t> and store the values in String array</a:t>
            </a:r>
          </a:p>
          <a:p>
            <a:r>
              <a:rPr lang="en-IN" dirty="0"/>
              <a:t>Take the last value from the above array and store it in another string and reverse the string</a:t>
            </a:r>
          </a:p>
          <a:p>
            <a:r>
              <a:rPr lang="en-IN" dirty="0"/>
              <a:t>For the above reversed text attach “beginners” text to it and print the final result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1143000"/>
          </a:xfrm>
        </p:spPr>
        <p:txBody>
          <a:bodyPr>
            <a:normAutofit/>
          </a:bodyPr>
          <a:lstStyle/>
          <a:p>
            <a:r>
              <a:rPr lang="en-US" sz="4000" dirty="0"/>
              <a:t>Selenium Tools</a:t>
            </a:r>
          </a:p>
        </p:txBody>
      </p:sp>
      <p:sp>
        <p:nvSpPr>
          <p:cNvPr id="3" name="Content Placeholder 2"/>
          <p:cNvSpPr>
            <a:spLocks noGrp="1"/>
          </p:cNvSpPr>
          <p:nvPr>
            <p:ph idx="1"/>
          </p:nvPr>
        </p:nvSpPr>
        <p:spPr/>
        <p:txBody>
          <a:bodyPr>
            <a:normAutofit/>
          </a:bodyPr>
          <a:lstStyle/>
          <a:p>
            <a:r>
              <a:rPr lang="en-US" sz="1600" b="1" dirty="0"/>
              <a:t>Selenium IDE:</a:t>
            </a:r>
            <a:r>
              <a:rPr lang="en-US" sz="1600" dirty="0"/>
              <a:t> Selenium Integrated Development Environment (IDE) is the simplest framework in the Selenium suite and is the easiest one to learn. It is a Firefox/Chrome </a:t>
            </a:r>
            <a:r>
              <a:rPr lang="en-US" sz="1600" dirty="0" err="1"/>
              <a:t>plugin</a:t>
            </a:r>
            <a:r>
              <a:rPr lang="en-US" sz="1600" dirty="0"/>
              <a:t> that you can install as easily as you can with other </a:t>
            </a:r>
            <a:r>
              <a:rPr lang="en-US" sz="1600" dirty="0" err="1"/>
              <a:t>plugins</a:t>
            </a:r>
            <a:r>
              <a:rPr lang="en-US" sz="1600" dirty="0"/>
              <a:t>. </a:t>
            </a:r>
          </a:p>
          <a:p>
            <a:r>
              <a:rPr lang="en-US" sz="1600" b="1" dirty="0"/>
              <a:t>Selenium RC: </a:t>
            </a:r>
            <a:r>
              <a:rPr lang="en-US" sz="1600" dirty="0"/>
              <a:t>.This is the first automated </a:t>
            </a:r>
            <a:r>
              <a:rPr lang="en-US" sz="1600" dirty="0">
                <a:hlinkClick r:id="rId2"/>
              </a:rPr>
              <a:t>web testing</a:t>
            </a:r>
            <a:r>
              <a:rPr lang="en-US" sz="1600" dirty="0"/>
              <a:t> tool that allowed users to use a programming language they prefer. Slower execution time and needs selenium RC server to be running</a:t>
            </a:r>
          </a:p>
          <a:p>
            <a:r>
              <a:rPr lang="en-US" sz="1600" b="1" dirty="0"/>
              <a:t>Selenium </a:t>
            </a:r>
            <a:r>
              <a:rPr lang="en-US" sz="1600" b="1" dirty="0" err="1"/>
              <a:t>Webdriver</a:t>
            </a:r>
            <a:r>
              <a:rPr lang="en-US" sz="1600" b="1" dirty="0"/>
              <a:t>: </a:t>
            </a:r>
            <a:r>
              <a:rPr lang="en-US" sz="1600" dirty="0"/>
              <a:t>The </a:t>
            </a:r>
            <a:r>
              <a:rPr lang="en-US" sz="1600" dirty="0" err="1"/>
              <a:t>WebDriver</a:t>
            </a:r>
            <a:r>
              <a:rPr lang="en-US" sz="1600" dirty="0"/>
              <a:t> proves itself to be better than both Selenium IDE and Selenium RC in many aspects. It implements a more modern and stable approach in automating the browser’s actions.  It controls the browser by directly communicating with </a:t>
            </a:r>
            <a:r>
              <a:rPr lang="en-US" sz="1600" dirty="0" err="1"/>
              <a:t>it.Faster</a:t>
            </a:r>
            <a:r>
              <a:rPr lang="en-US" sz="1600" dirty="0"/>
              <a:t> Execution than IDE and RC</a:t>
            </a:r>
          </a:p>
          <a:p>
            <a:r>
              <a:rPr lang="en-US" sz="1600" b="1" dirty="0"/>
              <a:t>Selenium Grid: </a:t>
            </a:r>
            <a:r>
              <a:rPr lang="en-US" sz="1600" dirty="0"/>
              <a:t>Selenium Grid is a tool used together with Selenium RC to run </a:t>
            </a:r>
            <a:r>
              <a:rPr lang="en-US" sz="1600" dirty="0">
                <a:hlinkClick r:id="rId3"/>
              </a:rPr>
              <a:t>parallel tests</a:t>
            </a:r>
            <a:r>
              <a:rPr lang="en-US" sz="1600" dirty="0"/>
              <a:t> across different machines and different browsers all at the same time. Parallel execution means running multiple tests at once.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Programming Exercise – </a:t>
            </a:r>
            <a:r>
              <a:rPr lang="en-IN" dirty="0" err="1"/>
              <a:t>Prog</a:t>
            </a:r>
            <a:r>
              <a:rPr lang="en-IN" dirty="0"/>
              <a:t> 6</a:t>
            </a:r>
            <a:endParaRPr lang="en-US" dirty="0"/>
          </a:p>
        </p:txBody>
      </p:sp>
      <p:sp>
        <p:nvSpPr>
          <p:cNvPr id="3" name="Content Placeholder 2"/>
          <p:cNvSpPr>
            <a:spLocks noGrp="1"/>
          </p:cNvSpPr>
          <p:nvPr>
            <p:ph idx="1"/>
          </p:nvPr>
        </p:nvSpPr>
        <p:spPr/>
        <p:txBody>
          <a:bodyPr/>
          <a:lstStyle/>
          <a:p>
            <a:r>
              <a:rPr lang="en-IN" dirty="0"/>
              <a:t>String s = “Training”</a:t>
            </a:r>
            <a:endParaRPr lang="en-US" dirty="0"/>
          </a:p>
          <a:p>
            <a:r>
              <a:rPr lang="en-IN" dirty="0"/>
              <a:t>Display the characters which are repeating</a:t>
            </a:r>
          </a:p>
          <a:p>
            <a:endParaRPr lang="en-IN" dirty="0"/>
          </a:p>
          <a:p>
            <a:r>
              <a:rPr lang="en-IN" dirty="0"/>
              <a:t>Hint: Convert the above string to char Array</a:t>
            </a:r>
          </a:p>
          <a:p>
            <a:r>
              <a:rPr lang="en-IN" dirty="0"/>
              <a:t>Use for loop for the </a:t>
            </a:r>
            <a:r>
              <a:rPr lang="en-IN"/>
              <a:t>char array</a:t>
            </a:r>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Programming Exercise – Prog7</a:t>
            </a:r>
            <a:endParaRPr lang="en-US" dirty="0"/>
          </a:p>
        </p:txBody>
      </p:sp>
      <p:sp>
        <p:nvSpPr>
          <p:cNvPr id="3" name="Content Placeholder 2"/>
          <p:cNvSpPr>
            <a:spLocks noGrp="1"/>
          </p:cNvSpPr>
          <p:nvPr>
            <p:ph idx="1"/>
          </p:nvPr>
        </p:nvSpPr>
        <p:spPr/>
        <p:txBody>
          <a:bodyPr/>
          <a:lstStyle/>
          <a:p>
            <a:r>
              <a:rPr lang="en-IN" dirty="0"/>
              <a:t>Create a Class</a:t>
            </a:r>
            <a:r>
              <a:rPr lang="en-US" dirty="0"/>
              <a:t> “Base” and create a non static method “</a:t>
            </a:r>
            <a:r>
              <a:rPr lang="en-US" dirty="0" err="1"/>
              <a:t>LaunchBrowser</a:t>
            </a:r>
            <a:r>
              <a:rPr lang="en-US" dirty="0"/>
              <a:t>”</a:t>
            </a:r>
          </a:p>
          <a:p>
            <a:r>
              <a:rPr lang="en-IN" dirty="0"/>
              <a:t>Create one more class “</a:t>
            </a:r>
            <a:r>
              <a:rPr lang="en-IN" dirty="0" err="1"/>
              <a:t>HomePage</a:t>
            </a:r>
            <a:r>
              <a:rPr lang="en-IN" dirty="0"/>
              <a:t>” and inherit with “Base” and override “</a:t>
            </a:r>
            <a:r>
              <a:rPr lang="en-IN" dirty="0" err="1"/>
              <a:t>LaunchBrowser</a:t>
            </a:r>
            <a:r>
              <a:rPr lang="en-IN" dirty="0"/>
              <a:t>” method in child class and change the logic</a:t>
            </a:r>
          </a:p>
          <a:p>
            <a:r>
              <a:rPr lang="en-IN" dirty="0"/>
              <a:t>Create one more class “TestCase1” and inherit “</a:t>
            </a:r>
            <a:r>
              <a:rPr lang="en-IN" dirty="0" err="1"/>
              <a:t>HomePage</a:t>
            </a:r>
            <a:r>
              <a:rPr lang="en-IN" dirty="0"/>
              <a:t>” and create a new method “Login”</a:t>
            </a:r>
          </a:p>
          <a:p>
            <a:r>
              <a:rPr lang="en-IN" dirty="0"/>
              <a:t>Try to call “</a:t>
            </a:r>
            <a:r>
              <a:rPr lang="en-IN" dirty="0" err="1"/>
              <a:t>LaunchBrowser</a:t>
            </a:r>
            <a:r>
              <a:rPr lang="en-IN" dirty="0"/>
              <a:t>” method first and then call “Login” method and print the result</a:t>
            </a:r>
          </a:p>
          <a:p>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Programming Exercise – Prog8</a:t>
            </a:r>
            <a:endParaRPr lang="en-US" dirty="0"/>
          </a:p>
        </p:txBody>
      </p:sp>
      <p:sp>
        <p:nvSpPr>
          <p:cNvPr id="3" name="Content Placeholder 2"/>
          <p:cNvSpPr>
            <a:spLocks noGrp="1"/>
          </p:cNvSpPr>
          <p:nvPr>
            <p:ph idx="1"/>
          </p:nvPr>
        </p:nvSpPr>
        <p:spPr/>
        <p:txBody>
          <a:bodyPr/>
          <a:lstStyle/>
          <a:p>
            <a:r>
              <a:rPr lang="en-IN" dirty="0"/>
              <a:t>Create an abstract class “Institute”</a:t>
            </a:r>
          </a:p>
          <a:p>
            <a:r>
              <a:rPr lang="en-IN" dirty="0"/>
              <a:t>Create a non abstract method “</a:t>
            </a:r>
            <a:r>
              <a:rPr lang="en-IN" dirty="0" err="1"/>
              <a:t>PrintStudentIds</a:t>
            </a:r>
            <a:r>
              <a:rPr lang="en-IN" dirty="0"/>
              <a:t>”</a:t>
            </a:r>
          </a:p>
          <a:p>
            <a:r>
              <a:rPr lang="en-IN" dirty="0"/>
              <a:t>Overload the above method with </a:t>
            </a:r>
            <a:r>
              <a:rPr lang="en-IN" dirty="0" err="1"/>
              <a:t>atleast</a:t>
            </a:r>
            <a:r>
              <a:rPr lang="en-IN" dirty="0"/>
              <a:t> two parameters</a:t>
            </a:r>
          </a:p>
          <a:p>
            <a:r>
              <a:rPr lang="en-IN" dirty="0"/>
              <a:t>Now create one abstract method “</a:t>
            </a:r>
            <a:r>
              <a:rPr lang="en-IN" dirty="0" err="1"/>
              <a:t>PrintStudentResults</a:t>
            </a:r>
            <a:r>
              <a:rPr lang="en-IN" dirty="0"/>
              <a:t>” </a:t>
            </a:r>
          </a:p>
          <a:p>
            <a:r>
              <a:rPr lang="en-IN" dirty="0"/>
              <a:t>Using abstraction concept implement the above method and display the output as “Student results are different for every class”</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a:t>
            </a:r>
          </a:p>
        </p:txBody>
      </p:sp>
      <p:sp>
        <p:nvSpPr>
          <p:cNvPr id="3" name="Content Placeholder 2"/>
          <p:cNvSpPr>
            <a:spLocks noGrp="1"/>
          </p:cNvSpPr>
          <p:nvPr>
            <p:ph idx="1"/>
          </p:nvPr>
        </p:nvSpPr>
        <p:spPr/>
        <p:txBody>
          <a:bodyPr/>
          <a:lstStyle/>
          <a:p>
            <a:r>
              <a:rPr lang="en-US" dirty="0"/>
              <a:t>The </a:t>
            </a:r>
            <a:r>
              <a:rPr lang="en-US" b="1" dirty="0"/>
              <a:t>Collection in Java</a:t>
            </a:r>
            <a:r>
              <a:rPr lang="en-US" dirty="0"/>
              <a:t> is a framework that provides an architecture to store and manipulate the group of objects.</a:t>
            </a:r>
          </a:p>
          <a:p>
            <a:r>
              <a:rPr lang="en-US" dirty="0"/>
              <a:t>What is Collection framework?</a:t>
            </a:r>
          </a:p>
          <a:p>
            <a:pPr>
              <a:buNone/>
            </a:pPr>
            <a:r>
              <a:rPr lang="en-US" dirty="0"/>
              <a:t>   The Collection framework represents a unified architecture for storing and manipulating and sorting  a group of objects. It has:</a:t>
            </a:r>
          </a:p>
          <a:p>
            <a:pPr>
              <a:buNone/>
            </a:pPr>
            <a:r>
              <a:rPr lang="en-US" dirty="0"/>
              <a:t>    Interfaces and its implementations, i.e., classes</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Framework</a:t>
            </a:r>
          </a:p>
        </p:txBody>
      </p:sp>
      <p:pic>
        <p:nvPicPr>
          <p:cNvPr id="5" name="Content Placeholder 4" descr="java-collection-hierarchy.png"/>
          <p:cNvPicPr>
            <a:picLocks noGrp="1" noChangeAspect="1"/>
          </p:cNvPicPr>
          <p:nvPr>
            <p:ph idx="1"/>
          </p:nvPr>
        </p:nvPicPr>
        <p:blipFill>
          <a:blip r:embed="rId2"/>
          <a:stretch>
            <a:fillRect/>
          </a:stretch>
        </p:blipFill>
        <p:spPr>
          <a:xfrm>
            <a:off x="1950616" y="1935163"/>
            <a:ext cx="5242768" cy="4389437"/>
          </a:xfr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r>
              <a:rPr lang="en-US" dirty="0"/>
              <a:t>Methods of Collection Interface</a:t>
            </a:r>
          </a:p>
        </p:txBody>
      </p:sp>
      <p:graphicFrame>
        <p:nvGraphicFramePr>
          <p:cNvPr id="4" name="Content Placeholder 3"/>
          <p:cNvGraphicFramePr>
            <a:graphicFrameLocks noGrp="1"/>
          </p:cNvGraphicFramePr>
          <p:nvPr>
            <p:ph idx="1"/>
          </p:nvPr>
        </p:nvGraphicFramePr>
        <p:xfrm>
          <a:off x="428596" y="1643050"/>
          <a:ext cx="8229600" cy="4668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Method</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just" fontAlgn="t"/>
                      <a:r>
                        <a:rPr lang="en-US" dirty="0">
                          <a:solidFill>
                            <a:srgbClr val="333333"/>
                          </a:solidFill>
                          <a:latin typeface="inter-regular"/>
                        </a:rPr>
                        <a:t>public </a:t>
                      </a:r>
                      <a:r>
                        <a:rPr lang="en-US" dirty="0" err="1">
                          <a:solidFill>
                            <a:srgbClr val="333333"/>
                          </a:solidFill>
                          <a:latin typeface="inter-regular"/>
                        </a:rPr>
                        <a:t>boolean</a:t>
                      </a:r>
                      <a:r>
                        <a:rPr lang="en-US" dirty="0">
                          <a:solidFill>
                            <a:srgbClr val="333333"/>
                          </a:solidFill>
                          <a:latin typeface="inter-regular"/>
                        </a:rPr>
                        <a:t> add(E </a:t>
                      </a:r>
                      <a:r>
                        <a:rPr lang="en-US" dirty="0" err="1">
                          <a:solidFill>
                            <a:srgbClr val="333333"/>
                          </a:solidFill>
                          <a:latin typeface="inter-regular"/>
                        </a:rPr>
                        <a:t>e</a:t>
                      </a:r>
                      <a:r>
                        <a:rPr lang="en-US" dirty="0">
                          <a:solidFill>
                            <a:srgbClr val="333333"/>
                          </a:solidFill>
                          <a:latin typeface="inter-regular"/>
                        </a:rPr>
                        <a:t>)</a:t>
                      </a:r>
                    </a:p>
                  </a:txBody>
                  <a:tcPr marL="60960" marR="60960" marT="60960" marB="60960"/>
                </a:tc>
                <a:tc>
                  <a:txBody>
                    <a:bodyPr/>
                    <a:lstStyle/>
                    <a:p>
                      <a:pPr algn="just" fontAlgn="t"/>
                      <a:r>
                        <a:rPr lang="en-US" dirty="0">
                          <a:solidFill>
                            <a:srgbClr val="333333"/>
                          </a:solidFill>
                          <a:latin typeface="inter-regular"/>
                        </a:rPr>
                        <a:t>It is used to insert an element in this collection.</a:t>
                      </a:r>
                    </a:p>
                  </a:txBody>
                  <a:tcPr marL="60960" marR="60960" marT="60960" marB="60960"/>
                </a:tc>
                <a:extLst>
                  <a:ext uri="{0D108BD9-81ED-4DB2-BD59-A6C34878D82A}">
                    <a16:rowId xmlns:a16="http://schemas.microsoft.com/office/drawing/2014/main" val="10001"/>
                  </a:ext>
                </a:extLst>
              </a:tr>
              <a:tr h="370840">
                <a:tc>
                  <a:txBody>
                    <a:bodyPr/>
                    <a:lstStyle/>
                    <a:p>
                      <a:pPr algn="just" fontAlgn="t"/>
                      <a:r>
                        <a:rPr lang="en-US" dirty="0">
                          <a:solidFill>
                            <a:srgbClr val="333333"/>
                          </a:solidFill>
                          <a:latin typeface="inter-regular"/>
                        </a:rPr>
                        <a:t>public </a:t>
                      </a:r>
                      <a:r>
                        <a:rPr lang="en-US" dirty="0" err="1">
                          <a:solidFill>
                            <a:srgbClr val="333333"/>
                          </a:solidFill>
                          <a:latin typeface="inter-regular"/>
                        </a:rPr>
                        <a:t>boolean</a:t>
                      </a:r>
                      <a:r>
                        <a:rPr lang="en-US" dirty="0">
                          <a:solidFill>
                            <a:srgbClr val="333333"/>
                          </a:solidFill>
                          <a:latin typeface="inter-regular"/>
                        </a:rPr>
                        <a:t> </a:t>
                      </a:r>
                      <a:r>
                        <a:rPr lang="en-US" dirty="0" err="1">
                          <a:solidFill>
                            <a:srgbClr val="333333"/>
                          </a:solidFill>
                          <a:latin typeface="inter-regular"/>
                        </a:rPr>
                        <a:t>addAll</a:t>
                      </a:r>
                      <a:r>
                        <a:rPr lang="en-US" dirty="0">
                          <a:solidFill>
                            <a:srgbClr val="333333"/>
                          </a:solidFill>
                          <a:latin typeface="inter-regular"/>
                        </a:rPr>
                        <a:t>(Collection&lt;? extends E&gt; c)</a:t>
                      </a:r>
                    </a:p>
                  </a:txBody>
                  <a:tcPr marL="60960" marR="60960" marT="60960" marB="60960"/>
                </a:tc>
                <a:tc>
                  <a:txBody>
                    <a:bodyPr/>
                    <a:lstStyle/>
                    <a:p>
                      <a:pPr algn="just" fontAlgn="t"/>
                      <a:r>
                        <a:rPr lang="en-US" dirty="0">
                          <a:solidFill>
                            <a:srgbClr val="333333"/>
                          </a:solidFill>
                          <a:latin typeface="inter-regular"/>
                        </a:rPr>
                        <a:t>It is used to insert the specified collection elements in the invoking collection.</a:t>
                      </a:r>
                    </a:p>
                  </a:txBody>
                  <a:tcPr marL="60960" marR="60960" marT="60960" marB="60960"/>
                </a:tc>
                <a:extLst>
                  <a:ext uri="{0D108BD9-81ED-4DB2-BD59-A6C34878D82A}">
                    <a16:rowId xmlns:a16="http://schemas.microsoft.com/office/drawing/2014/main" val="10002"/>
                  </a:ext>
                </a:extLst>
              </a:tr>
              <a:tr h="370840">
                <a:tc>
                  <a:txBody>
                    <a:bodyPr/>
                    <a:lstStyle/>
                    <a:p>
                      <a:pPr algn="just" fontAlgn="t"/>
                      <a:r>
                        <a:rPr lang="en-US" dirty="0">
                          <a:solidFill>
                            <a:srgbClr val="333333"/>
                          </a:solidFill>
                          <a:latin typeface="inter-regular"/>
                        </a:rPr>
                        <a:t>public </a:t>
                      </a:r>
                      <a:r>
                        <a:rPr lang="en-US" dirty="0" err="1">
                          <a:solidFill>
                            <a:srgbClr val="333333"/>
                          </a:solidFill>
                          <a:latin typeface="inter-regular"/>
                        </a:rPr>
                        <a:t>boolean</a:t>
                      </a:r>
                      <a:r>
                        <a:rPr lang="en-US" dirty="0">
                          <a:solidFill>
                            <a:srgbClr val="333333"/>
                          </a:solidFill>
                          <a:latin typeface="inter-regular"/>
                        </a:rPr>
                        <a:t> remove(Object element)</a:t>
                      </a:r>
                    </a:p>
                  </a:txBody>
                  <a:tcPr marL="60960" marR="60960" marT="60960" marB="60960"/>
                </a:tc>
                <a:tc>
                  <a:txBody>
                    <a:bodyPr/>
                    <a:lstStyle/>
                    <a:p>
                      <a:pPr algn="just" fontAlgn="t"/>
                      <a:r>
                        <a:rPr lang="en-US" dirty="0">
                          <a:solidFill>
                            <a:srgbClr val="333333"/>
                          </a:solidFill>
                          <a:latin typeface="inter-regular"/>
                        </a:rPr>
                        <a:t>It is used to delete an element from the collection.</a:t>
                      </a:r>
                    </a:p>
                  </a:txBody>
                  <a:tcPr marL="60960" marR="60960" marT="60960" marB="60960"/>
                </a:tc>
                <a:extLst>
                  <a:ext uri="{0D108BD9-81ED-4DB2-BD59-A6C34878D82A}">
                    <a16:rowId xmlns:a16="http://schemas.microsoft.com/office/drawing/2014/main" val="10003"/>
                  </a:ext>
                </a:extLst>
              </a:tr>
              <a:tr h="370840">
                <a:tc>
                  <a:txBody>
                    <a:bodyPr/>
                    <a:lstStyle/>
                    <a:p>
                      <a:pPr algn="just" fontAlgn="t"/>
                      <a:r>
                        <a:rPr lang="en-US" dirty="0">
                          <a:solidFill>
                            <a:srgbClr val="333333"/>
                          </a:solidFill>
                          <a:latin typeface="inter-regular"/>
                        </a:rPr>
                        <a:t>public </a:t>
                      </a:r>
                      <a:r>
                        <a:rPr lang="en-US" dirty="0" err="1">
                          <a:solidFill>
                            <a:srgbClr val="333333"/>
                          </a:solidFill>
                          <a:latin typeface="inter-regular"/>
                        </a:rPr>
                        <a:t>boolean</a:t>
                      </a:r>
                      <a:r>
                        <a:rPr lang="en-US" dirty="0">
                          <a:solidFill>
                            <a:srgbClr val="333333"/>
                          </a:solidFill>
                          <a:latin typeface="inter-regular"/>
                        </a:rPr>
                        <a:t> </a:t>
                      </a:r>
                      <a:r>
                        <a:rPr lang="en-US" dirty="0" err="1">
                          <a:solidFill>
                            <a:srgbClr val="333333"/>
                          </a:solidFill>
                          <a:latin typeface="inter-regular"/>
                        </a:rPr>
                        <a:t>removeAll</a:t>
                      </a:r>
                      <a:r>
                        <a:rPr lang="en-US" dirty="0">
                          <a:solidFill>
                            <a:srgbClr val="333333"/>
                          </a:solidFill>
                          <a:latin typeface="inter-regular"/>
                        </a:rPr>
                        <a:t>(Collection&lt;?&gt; c)</a:t>
                      </a:r>
                    </a:p>
                  </a:txBody>
                  <a:tcPr marL="60960" marR="60960" marT="60960" marB="60960"/>
                </a:tc>
                <a:tc>
                  <a:txBody>
                    <a:bodyPr/>
                    <a:lstStyle/>
                    <a:p>
                      <a:pPr algn="just" fontAlgn="t"/>
                      <a:r>
                        <a:rPr lang="en-US" dirty="0">
                          <a:solidFill>
                            <a:srgbClr val="333333"/>
                          </a:solidFill>
                          <a:latin typeface="inter-regular"/>
                        </a:rPr>
                        <a:t>It is used to delete all the elements of the specified collection from the invoking collection.</a:t>
                      </a:r>
                    </a:p>
                  </a:txBody>
                  <a:tcPr marL="60960" marR="60960" marT="60960" marB="60960"/>
                </a:tc>
                <a:extLst>
                  <a:ext uri="{0D108BD9-81ED-4DB2-BD59-A6C34878D82A}">
                    <a16:rowId xmlns:a16="http://schemas.microsoft.com/office/drawing/2014/main" val="10004"/>
                  </a:ext>
                </a:extLst>
              </a:tr>
              <a:tr h="370840">
                <a:tc>
                  <a:txBody>
                    <a:bodyPr/>
                    <a:lstStyle/>
                    <a:p>
                      <a:pPr algn="just" fontAlgn="t"/>
                      <a:r>
                        <a:rPr lang="en-US" dirty="0">
                          <a:solidFill>
                            <a:srgbClr val="333333"/>
                          </a:solidFill>
                          <a:latin typeface="inter-regular"/>
                        </a:rPr>
                        <a:t>public </a:t>
                      </a:r>
                      <a:r>
                        <a:rPr lang="en-US" dirty="0" err="1">
                          <a:solidFill>
                            <a:srgbClr val="333333"/>
                          </a:solidFill>
                          <a:latin typeface="inter-regular"/>
                        </a:rPr>
                        <a:t>int</a:t>
                      </a:r>
                      <a:r>
                        <a:rPr lang="en-US" dirty="0">
                          <a:solidFill>
                            <a:srgbClr val="333333"/>
                          </a:solidFill>
                          <a:latin typeface="inter-regular"/>
                        </a:rPr>
                        <a:t> size()</a:t>
                      </a:r>
                    </a:p>
                  </a:txBody>
                  <a:tcPr marL="60960" marR="60960" marT="60960" marB="60960"/>
                </a:tc>
                <a:tc>
                  <a:txBody>
                    <a:bodyPr/>
                    <a:lstStyle/>
                    <a:p>
                      <a:pPr algn="just" fontAlgn="t"/>
                      <a:r>
                        <a:rPr lang="en-US" dirty="0">
                          <a:solidFill>
                            <a:srgbClr val="333333"/>
                          </a:solidFill>
                          <a:latin typeface="inter-regular"/>
                        </a:rPr>
                        <a:t>It returns the total number of elements in the collection.</a:t>
                      </a:r>
                    </a:p>
                  </a:txBody>
                  <a:tcPr marL="60960" marR="60960" marT="60960" marB="60960"/>
                </a:tc>
                <a:extLst>
                  <a:ext uri="{0D108BD9-81ED-4DB2-BD59-A6C34878D82A}">
                    <a16:rowId xmlns:a16="http://schemas.microsoft.com/office/drawing/2014/main" val="10005"/>
                  </a:ext>
                </a:extLst>
              </a:tr>
              <a:tr h="370840">
                <a:tc>
                  <a:txBody>
                    <a:bodyPr/>
                    <a:lstStyle/>
                    <a:p>
                      <a:pPr algn="just" fontAlgn="t"/>
                      <a:r>
                        <a:rPr lang="en-US" dirty="0">
                          <a:solidFill>
                            <a:srgbClr val="333333"/>
                          </a:solidFill>
                          <a:latin typeface="inter-regular"/>
                        </a:rPr>
                        <a:t>public void clear()</a:t>
                      </a:r>
                    </a:p>
                  </a:txBody>
                  <a:tcPr marL="60960" marR="60960" marT="60960" marB="60960"/>
                </a:tc>
                <a:tc>
                  <a:txBody>
                    <a:bodyPr/>
                    <a:lstStyle/>
                    <a:p>
                      <a:pPr algn="just" fontAlgn="t"/>
                      <a:r>
                        <a:rPr lang="en-US" dirty="0">
                          <a:solidFill>
                            <a:srgbClr val="333333"/>
                          </a:solidFill>
                          <a:latin typeface="inter-regular"/>
                        </a:rPr>
                        <a:t>It removes the total number of elements from the collection.</a:t>
                      </a:r>
                    </a:p>
                  </a:txBody>
                  <a:tcPr marL="60960" marR="60960" marT="60960" marB="60960"/>
                </a:tc>
                <a:extLst>
                  <a:ext uri="{0D108BD9-81ED-4DB2-BD59-A6C34878D82A}">
                    <a16:rowId xmlns:a16="http://schemas.microsoft.com/office/drawing/2014/main" val="10006"/>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lstStyle/>
          <a:p>
            <a:r>
              <a:rPr lang="en-US" dirty="0"/>
              <a:t>The Collection interface is the interface which is implemented by all the classes in the collection framework. It declares the methods that every collection will have. In other words, we can say that the Collection interface builds the foundation on which the collection framework depends.</a:t>
            </a:r>
          </a:p>
          <a:p>
            <a:r>
              <a:rPr lang="en-US" dirty="0"/>
              <a:t>Some of the methods of Collection interface are Boolean add ( Object </a:t>
            </a:r>
            <a:r>
              <a:rPr lang="en-US" dirty="0" err="1"/>
              <a:t>obj</a:t>
            </a:r>
            <a:r>
              <a:rPr lang="en-US" dirty="0"/>
              <a:t>), Boolean </a:t>
            </a:r>
            <a:r>
              <a:rPr lang="en-US" dirty="0" err="1"/>
              <a:t>addAll</a:t>
            </a:r>
            <a:r>
              <a:rPr lang="en-US" dirty="0"/>
              <a:t> ( Collection c), void clear(), etc. which are implemented by all the subclasses of Collection interface.</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857232"/>
            <a:ext cx="8229600" cy="1143000"/>
          </a:xfrm>
        </p:spPr>
        <p:txBody>
          <a:bodyPr>
            <a:normAutofit fontScale="90000"/>
          </a:bodyPr>
          <a:lstStyle/>
          <a:p>
            <a:r>
              <a:rPr lang="en-US" dirty="0" err="1"/>
              <a:t>ArrayList</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ArrayList</a:t>
            </a:r>
            <a:r>
              <a:rPr lang="en-US" dirty="0"/>
              <a:t> class implements the List interface. It uses a dynamic array to store the duplicate element of different data types. The </a:t>
            </a:r>
            <a:r>
              <a:rPr lang="en-US" dirty="0" err="1"/>
              <a:t>ArrayList</a:t>
            </a:r>
            <a:r>
              <a:rPr lang="en-US" dirty="0"/>
              <a:t> class maintains the insertion order and the elements stored in the </a:t>
            </a:r>
            <a:r>
              <a:rPr lang="en-US" dirty="0" err="1"/>
              <a:t>ArrayList</a:t>
            </a:r>
            <a:r>
              <a:rPr lang="en-US" dirty="0"/>
              <a:t> class can be randomly accessed</a:t>
            </a:r>
          </a:p>
          <a:p>
            <a:endParaRPr lang="en-US" dirty="0"/>
          </a:p>
          <a:p>
            <a:endParaRPr lang="en-US" dirty="0"/>
          </a:p>
        </p:txBody>
      </p:sp>
      <p:pic>
        <p:nvPicPr>
          <p:cNvPr id="4" name="Picture 3" descr="download.png"/>
          <p:cNvPicPr>
            <a:picLocks noChangeAspect="1"/>
          </p:cNvPicPr>
          <p:nvPr/>
        </p:nvPicPr>
        <p:blipFill>
          <a:blip r:embed="rId2"/>
          <a:stretch>
            <a:fillRect/>
          </a:stretch>
        </p:blipFill>
        <p:spPr>
          <a:xfrm>
            <a:off x="1763688" y="4077072"/>
            <a:ext cx="4500594" cy="2426791"/>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08"/>
            <a:ext cx="8229600" cy="1143000"/>
          </a:xfrm>
        </p:spPr>
        <p:txBody>
          <a:bodyPr>
            <a:normAutofit fontScale="90000"/>
          </a:bodyPr>
          <a:lstStyle/>
          <a:p>
            <a:r>
              <a:rPr lang="en-US" dirty="0"/>
              <a:t>List Interface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List interface is the child interface of Collection interface. It inhibits a list type data structure in which </a:t>
            </a:r>
            <a:r>
              <a:rPr lang="en-US" b="1" dirty="0"/>
              <a:t>we can store the ordered collection of objects</a:t>
            </a:r>
            <a:r>
              <a:rPr lang="en-US" dirty="0"/>
              <a:t>. </a:t>
            </a:r>
            <a:r>
              <a:rPr lang="en-US" b="1" dirty="0"/>
              <a:t>It can have duplicate values.</a:t>
            </a:r>
          </a:p>
          <a:p>
            <a:r>
              <a:rPr lang="en-US" dirty="0"/>
              <a:t>List interface is implemented by the classes </a:t>
            </a:r>
            <a:r>
              <a:rPr lang="en-US" dirty="0" err="1"/>
              <a:t>ArrayList</a:t>
            </a:r>
            <a:r>
              <a:rPr lang="en-US" dirty="0"/>
              <a:t>, </a:t>
            </a:r>
            <a:r>
              <a:rPr lang="en-US" dirty="0" err="1"/>
              <a:t>LinkedList</a:t>
            </a:r>
            <a:r>
              <a:rPr lang="en-US" dirty="0"/>
              <a:t>, Vector, and Stack.</a:t>
            </a:r>
          </a:p>
          <a:p>
            <a:r>
              <a:rPr lang="en-US" dirty="0"/>
              <a:t>To instantiate the List interface, we must use :</a:t>
            </a:r>
          </a:p>
          <a:p>
            <a:pPr>
              <a:buNone/>
            </a:pPr>
            <a:r>
              <a:rPr lang="en-US" dirty="0"/>
              <a:t>   List &lt;data-type&gt; list1= </a:t>
            </a:r>
            <a:r>
              <a:rPr lang="en-US" b="1" dirty="0"/>
              <a:t>new</a:t>
            </a:r>
            <a:r>
              <a:rPr lang="en-US" dirty="0"/>
              <a:t> </a:t>
            </a:r>
            <a:r>
              <a:rPr lang="en-US" dirty="0" err="1"/>
              <a:t>ArrayList</a:t>
            </a:r>
            <a:r>
              <a:rPr lang="en-US" dirty="0"/>
              <a:t>();  </a:t>
            </a:r>
          </a:p>
          <a:p>
            <a:pPr>
              <a:buNone/>
            </a:pPr>
            <a:r>
              <a:rPr lang="en-US" dirty="0"/>
              <a:t>   List &lt;data-type&gt; list2 = </a:t>
            </a:r>
            <a:r>
              <a:rPr lang="en-US" b="1" dirty="0"/>
              <a:t>new</a:t>
            </a:r>
            <a:r>
              <a:rPr lang="en-US" dirty="0"/>
              <a:t> </a:t>
            </a:r>
            <a:r>
              <a:rPr lang="en-US" dirty="0" err="1"/>
              <a:t>LinkedList</a:t>
            </a:r>
            <a:r>
              <a:rPr lang="en-US" dirty="0"/>
              <a:t>();  </a:t>
            </a:r>
          </a:p>
          <a:p>
            <a:r>
              <a:rPr lang="en-US" dirty="0"/>
              <a:t>There are various methods in List interface that can be used to insert, delete, and access the elements from the list.</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LinkedList</a:t>
            </a:r>
            <a:endParaRPr lang="en-US" dirty="0"/>
          </a:p>
        </p:txBody>
      </p:sp>
      <p:sp>
        <p:nvSpPr>
          <p:cNvPr id="3" name="Content Placeholder 2"/>
          <p:cNvSpPr>
            <a:spLocks noGrp="1"/>
          </p:cNvSpPr>
          <p:nvPr>
            <p:ph idx="1"/>
          </p:nvPr>
        </p:nvSpPr>
        <p:spPr/>
        <p:txBody>
          <a:bodyPr/>
          <a:lstStyle/>
          <a:p>
            <a:r>
              <a:rPr lang="en-US" dirty="0" err="1"/>
              <a:t>LinkedList</a:t>
            </a:r>
            <a:r>
              <a:rPr lang="en-US" dirty="0"/>
              <a:t> implements the Collection interface. It uses a doubly linked list internally to store the elements. It can store the duplicate elements. It maintains the insertion order </a:t>
            </a:r>
          </a:p>
          <a:p>
            <a:r>
              <a:rPr lang="en-US" dirty="0"/>
              <a:t>In </a:t>
            </a:r>
            <a:r>
              <a:rPr lang="en-US" dirty="0" err="1"/>
              <a:t>LinkedList</a:t>
            </a:r>
            <a:r>
              <a:rPr lang="en-US" dirty="0"/>
              <a:t>, the manipulation is fast because no shifting is required.</a:t>
            </a:r>
          </a:p>
          <a:p>
            <a:endParaRPr lang="en-US" dirty="0"/>
          </a:p>
        </p:txBody>
      </p:sp>
      <p:pic>
        <p:nvPicPr>
          <p:cNvPr id="4" name="Picture 3" descr="Linkedlist.png"/>
          <p:cNvPicPr>
            <a:picLocks noChangeAspect="1"/>
          </p:cNvPicPr>
          <p:nvPr/>
        </p:nvPicPr>
        <p:blipFill>
          <a:blip r:embed="rId2"/>
          <a:stretch>
            <a:fillRect/>
          </a:stretch>
        </p:blipFill>
        <p:spPr>
          <a:xfrm>
            <a:off x="714348" y="4500570"/>
            <a:ext cx="7230485" cy="1609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1143000"/>
          </a:xfrm>
        </p:spPr>
        <p:txBody>
          <a:bodyPr>
            <a:normAutofit/>
          </a:bodyPr>
          <a:lstStyle/>
          <a:p>
            <a:r>
              <a:rPr lang="en-US" sz="4000" dirty="0"/>
              <a:t>Installing JAVA on Windows</a:t>
            </a:r>
          </a:p>
        </p:txBody>
      </p:sp>
      <p:sp>
        <p:nvSpPr>
          <p:cNvPr id="3" name="Content Placeholder 2"/>
          <p:cNvSpPr>
            <a:spLocks noGrp="1"/>
          </p:cNvSpPr>
          <p:nvPr>
            <p:ph idx="1"/>
          </p:nvPr>
        </p:nvSpPr>
        <p:spPr/>
        <p:txBody>
          <a:bodyPr>
            <a:normAutofit fontScale="77500" lnSpcReduction="20000"/>
          </a:bodyPr>
          <a:lstStyle/>
          <a:p>
            <a:r>
              <a:rPr lang="en-US" dirty="0"/>
              <a:t>Navigate to </a:t>
            </a:r>
            <a:r>
              <a:rPr lang="en-US" dirty="0">
                <a:hlinkClick r:id="rId2"/>
              </a:rPr>
              <a:t>https://www.oracle.com/java/technologies/downloads/#jdk17-windows</a:t>
            </a:r>
            <a:endParaRPr lang="en-US" dirty="0"/>
          </a:p>
          <a:p>
            <a:r>
              <a:rPr lang="en-US" dirty="0"/>
              <a:t>Download x64 Installer </a:t>
            </a:r>
            <a:r>
              <a:rPr lang="en-US" dirty="0">
                <a:hlinkClick r:id="rId3"/>
              </a:rPr>
              <a:t>https://download.oracle.com/java/17/latest/jdk-17_windows-x64_bin.exe</a:t>
            </a:r>
            <a:endParaRPr lang="en-US" dirty="0"/>
          </a:p>
          <a:p>
            <a:r>
              <a:rPr lang="en-US" dirty="0"/>
              <a:t>When you click on the Installation link the popup will be open. Click on I reviewed and accept the Oracle Technology Network License Agreement for Oracle Java SE development kit and you will be redirected to the login page. If you don’t have an oracle account you can easily sign up by adding basics details of yours.</a:t>
            </a:r>
          </a:p>
          <a:p>
            <a:r>
              <a:rPr lang="en-US" dirty="0"/>
              <a:t>Once the Java JDK  download is complete, run the exe for install JDK. Click Next</a:t>
            </a:r>
          </a:p>
          <a:p>
            <a:r>
              <a:rPr lang="en-US" dirty="0"/>
              <a:t>Once you install Java in windows, click Close</a:t>
            </a:r>
          </a:p>
          <a:p>
            <a:r>
              <a:rPr lang="en-US" dirty="0"/>
              <a:t>Set Path and </a:t>
            </a:r>
            <a:r>
              <a:rPr lang="en-US" dirty="0" err="1"/>
              <a:t>Classpath</a:t>
            </a:r>
            <a:r>
              <a:rPr lang="en-US"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71546"/>
            <a:ext cx="8229600" cy="1143000"/>
          </a:xfrm>
        </p:spPr>
        <p:txBody>
          <a:bodyPr>
            <a:normAutofit fontScale="90000"/>
          </a:bodyPr>
          <a:lstStyle/>
          <a:p>
            <a:r>
              <a:rPr lang="en-US" dirty="0"/>
              <a:t>Set Interface</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Set Interface in Java is present in </a:t>
            </a:r>
            <a:r>
              <a:rPr lang="en-US" dirty="0" err="1"/>
              <a:t>java.util</a:t>
            </a:r>
            <a:r>
              <a:rPr lang="en-US" dirty="0"/>
              <a:t> package. It extends the Collection interface. It represents the unordered set of elements which doesn't allow us to store the duplicate items</a:t>
            </a:r>
          </a:p>
          <a:p>
            <a:r>
              <a:rPr lang="en-US" dirty="0"/>
              <a:t>Set is implemented by </a:t>
            </a:r>
            <a:r>
              <a:rPr lang="en-US" dirty="0" err="1"/>
              <a:t>HashSet</a:t>
            </a:r>
            <a:r>
              <a:rPr lang="en-US" dirty="0"/>
              <a:t>, </a:t>
            </a:r>
            <a:r>
              <a:rPr lang="en-US" dirty="0" err="1"/>
              <a:t>LinkedHashSet</a:t>
            </a:r>
            <a:r>
              <a:rPr lang="en-US" dirty="0"/>
              <a:t>, and </a:t>
            </a:r>
            <a:r>
              <a:rPr lang="en-US" dirty="0" err="1"/>
              <a:t>TreeSet</a:t>
            </a:r>
            <a:r>
              <a:rPr lang="en-US" dirty="0"/>
              <a:t>.</a:t>
            </a:r>
          </a:p>
          <a:p>
            <a:r>
              <a:rPr lang="en-US" dirty="0"/>
              <a:t>Set can be instantiated as:</a:t>
            </a:r>
          </a:p>
          <a:p>
            <a:r>
              <a:rPr lang="en-US" dirty="0"/>
              <a:t>Set&lt;data-type&gt; s1 = </a:t>
            </a:r>
            <a:r>
              <a:rPr lang="en-US" b="1" dirty="0"/>
              <a:t>new</a:t>
            </a:r>
            <a:r>
              <a:rPr lang="en-US" dirty="0"/>
              <a:t> </a:t>
            </a:r>
            <a:r>
              <a:rPr lang="en-US" dirty="0" err="1"/>
              <a:t>HashSet</a:t>
            </a:r>
            <a:r>
              <a:rPr lang="en-US" dirty="0"/>
              <a:t>&lt;data-type&gt;();  </a:t>
            </a:r>
          </a:p>
          <a:p>
            <a:r>
              <a:rPr lang="en-US" dirty="0"/>
              <a:t>Set&lt;data-type&gt; s2 = </a:t>
            </a:r>
            <a:r>
              <a:rPr lang="en-US" b="1" dirty="0"/>
              <a:t>new</a:t>
            </a:r>
            <a:r>
              <a:rPr lang="en-US" dirty="0"/>
              <a:t> </a:t>
            </a:r>
            <a:r>
              <a:rPr lang="en-US" dirty="0" err="1"/>
              <a:t>LinkedHashSet</a:t>
            </a:r>
            <a:r>
              <a:rPr lang="en-US" dirty="0"/>
              <a:t>&lt;data-type&gt;();  </a:t>
            </a:r>
          </a:p>
          <a:p>
            <a:r>
              <a:rPr lang="en-US" dirty="0"/>
              <a:t>Set&lt;data-type&gt; s3 = </a:t>
            </a:r>
            <a:r>
              <a:rPr lang="en-US" b="1" dirty="0"/>
              <a:t>new</a:t>
            </a:r>
            <a:r>
              <a:rPr lang="en-US" dirty="0"/>
              <a:t> </a:t>
            </a:r>
            <a:r>
              <a:rPr lang="en-US" dirty="0" err="1"/>
              <a:t>TreeSet</a:t>
            </a:r>
            <a:r>
              <a:rPr lang="en-US" dirty="0"/>
              <a:t>&lt;data-type&gt;();  </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8229600" cy="1143000"/>
          </a:xfrm>
        </p:spPr>
        <p:txBody>
          <a:bodyPr>
            <a:normAutofit fontScale="90000"/>
          </a:bodyPr>
          <a:lstStyle/>
          <a:p>
            <a:r>
              <a:rPr lang="en-US" dirty="0" err="1"/>
              <a:t>HashSet</a:t>
            </a:r>
            <a:br>
              <a:rPr lang="en-US" dirty="0"/>
            </a:br>
            <a:endParaRPr lang="en-US" dirty="0"/>
          </a:p>
        </p:txBody>
      </p:sp>
      <p:sp>
        <p:nvSpPr>
          <p:cNvPr id="3" name="Content Placeholder 2"/>
          <p:cNvSpPr>
            <a:spLocks noGrp="1"/>
          </p:cNvSpPr>
          <p:nvPr>
            <p:ph idx="1"/>
          </p:nvPr>
        </p:nvSpPr>
        <p:spPr/>
        <p:txBody>
          <a:bodyPr/>
          <a:lstStyle/>
          <a:p>
            <a:r>
              <a:rPr lang="en-US" dirty="0" err="1"/>
              <a:t>HashSet</a:t>
            </a:r>
            <a:r>
              <a:rPr lang="en-US" dirty="0"/>
              <a:t> class implements Set Interface. Java </a:t>
            </a:r>
            <a:r>
              <a:rPr lang="en-US" dirty="0" err="1"/>
              <a:t>HashSet</a:t>
            </a:r>
            <a:r>
              <a:rPr lang="en-US" dirty="0"/>
              <a:t> class is used to create a collection that uses a hash table for storage. </a:t>
            </a:r>
          </a:p>
          <a:p>
            <a:r>
              <a:rPr lang="en-US" dirty="0" err="1"/>
              <a:t>HashSet</a:t>
            </a:r>
            <a:r>
              <a:rPr lang="en-US" dirty="0"/>
              <a:t> contains unique elements only.</a:t>
            </a:r>
          </a:p>
          <a:p>
            <a:r>
              <a:rPr lang="en-US" dirty="0" err="1"/>
              <a:t>HashSet</a:t>
            </a:r>
            <a:r>
              <a:rPr lang="en-US" dirty="0"/>
              <a:t> allows null value.</a:t>
            </a:r>
          </a:p>
          <a:p>
            <a:r>
              <a:rPr lang="en-US" dirty="0" err="1"/>
              <a:t>HashSet</a:t>
            </a:r>
            <a:r>
              <a:rPr lang="en-US" dirty="0"/>
              <a:t> doesn't maintain the insertion order. Here, elements are inserted on the basis of their </a:t>
            </a:r>
            <a:r>
              <a:rPr lang="en-US" dirty="0" err="1"/>
              <a:t>hashcode</a:t>
            </a:r>
            <a:r>
              <a:rPr lang="en-US" dirty="0"/>
              <a:t>.</a:t>
            </a:r>
          </a:p>
          <a:p>
            <a:r>
              <a:rPr lang="en-US" dirty="0" err="1"/>
              <a:t>HashSet</a:t>
            </a:r>
            <a:r>
              <a:rPr lang="en-US" dirty="0"/>
              <a:t> is the best approach for search operations.</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t>
            </a:r>
            <a:r>
              <a:rPr lang="en-US" dirty="0" err="1"/>
              <a:t>HashSet</a:t>
            </a:r>
            <a:endParaRPr lang="en-US" dirty="0"/>
          </a:p>
        </p:txBody>
      </p:sp>
      <p:sp>
        <p:nvSpPr>
          <p:cNvPr id="3" name="Content Placeholder 2"/>
          <p:cNvSpPr>
            <a:spLocks noGrp="1"/>
          </p:cNvSpPr>
          <p:nvPr>
            <p:ph idx="1"/>
          </p:nvPr>
        </p:nvSpPr>
        <p:spPr/>
        <p:txBody>
          <a:bodyPr>
            <a:normAutofit/>
          </a:bodyPr>
          <a:lstStyle/>
          <a:p>
            <a:r>
              <a:rPr lang="en-US" dirty="0"/>
              <a:t>Java </a:t>
            </a:r>
            <a:r>
              <a:rPr lang="en-US" dirty="0" err="1"/>
              <a:t>LinkedHashSet</a:t>
            </a:r>
            <a:r>
              <a:rPr lang="en-US" dirty="0"/>
              <a:t> class is a </a:t>
            </a:r>
            <a:r>
              <a:rPr lang="en-US" dirty="0" err="1"/>
              <a:t>Hashtable</a:t>
            </a:r>
            <a:r>
              <a:rPr lang="en-US" dirty="0"/>
              <a:t> and Linked list implementation of the set interface. It inherits </a:t>
            </a:r>
            <a:r>
              <a:rPr lang="en-US" dirty="0" err="1"/>
              <a:t>HashSet</a:t>
            </a:r>
            <a:r>
              <a:rPr lang="en-US" dirty="0"/>
              <a:t> class and implements Set interface.</a:t>
            </a:r>
          </a:p>
          <a:p>
            <a:pPr>
              <a:buNone/>
            </a:pPr>
            <a:r>
              <a:rPr lang="en-US" dirty="0"/>
              <a:t>The important points about Java </a:t>
            </a:r>
            <a:r>
              <a:rPr lang="en-US" dirty="0" err="1"/>
              <a:t>LinkedHashSet</a:t>
            </a:r>
            <a:r>
              <a:rPr lang="en-US" dirty="0"/>
              <a:t> class are:</a:t>
            </a:r>
          </a:p>
          <a:p>
            <a:r>
              <a:rPr lang="en-US" dirty="0"/>
              <a:t>Java </a:t>
            </a:r>
            <a:r>
              <a:rPr lang="en-US" dirty="0" err="1"/>
              <a:t>LinkedHashSet</a:t>
            </a:r>
            <a:r>
              <a:rPr lang="en-US" dirty="0"/>
              <a:t> class contains unique elements only like </a:t>
            </a:r>
            <a:r>
              <a:rPr lang="en-US" dirty="0" err="1"/>
              <a:t>HashSet</a:t>
            </a:r>
            <a:r>
              <a:rPr lang="en-US" dirty="0"/>
              <a:t>.</a:t>
            </a:r>
          </a:p>
          <a:p>
            <a:r>
              <a:rPr lang="en-US" dirty="0"/>
              <a:t>Java </a:t>
            </a:r>
            <a:r>
              <a:rPr lang="en-US" dirty="0" err="1"/>
              <a:t>LinkedHashSet</a:t>
            </a:r>
            <a:r>
              <a:rPr lang="en-US" dirty="0"/>
              <a:t> class provides all optional set operation and permits null elements.</a:t>
            </a:r>
          </a:p>
          <a:p>
            <a:r>
              <a:rPr lang="en-US" dirty="0"/>
              <a:t>Java </a:t>
            </a:r>
            <a:r>
              <a:rPr lang="en-US" dirty="0" err="1"/>
              <a:t>LinkedHashSet</a:t>
            </a:r>
            <a:r>
              <a:rPr lang="en-US" dirty="0"/>
              <a:t> class maintains insertion order.</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endParaRPr lang="en-US" dirty="0"/>
          </a:p>
        </p:txBody>
      </p:sp>
      <p:sp>
        <p:nvSpPr>
          <p:cNvPr id="3" name="Content Placeholder 2"/>
          <p:cNvSpPr>
            <a:spLocks noGrp="1"/>
          </p:cNvSpPr>
          <p:nvPr>
            <p:ph idx="1"/>
          </p:nvPr>
        </p:nvSpPr>
        <p:spPr/>
        <p:txBody>
          <a:bodyPr>
            <a:normAutofit/>
          </a:bodyPr>
          <a:lstStyle/>
          <a:p>
            <a:r>
              <a:rPr lang="en-US" dirty="0"/>
              <a:t>Java </a:t>
            </a:r>
            <a:r>
              <a:rPr lang="en-US" dirty="0" err="1"/>
              <a:t>TreeSet</a:t>
            </a:r>
            <a:r>
              <a:rPr lang="en-US" dirty="0"/>
              <a:t> class implements the Set interface that uses a tree for storage.</a:t>
            </a:r>
          </a:p>
          <a:p>
            <a:pPr>
              <a:buNone/>
            </a:pPr>
            <a:r>
              <a:rPr lang="en-US" dirty="0"/>
              <a:t>The important points about Java </a:t>
            </a:r>
            <a:r>
              <a:rPr lang="en-US" dirty="0" err="1"/>
              <a:t>TreeSet</a:t>
            </a:r>
            <a:r>
              <a:rPr lang="en-US" dirty="0"/>
              <a:t> class are:</a:t>
            </a:r>
          </a:p>
          <a:p>
            <a:r>
              <a:rPr lang="en-US" dirty="0"/>
              <a:t>Java </a:t>
            </a:r>
            <a:r>
              <a:rPr lang="en-US" dirty="0" err="1"/>
              <a:t>TreeSet</a:t>
            </a:r>
            <a:r>
              <a:rPr lang="en-US" dirty="0"/>
              <a:t> class contains unique elements only like </a:t>
            </a:r>
            <a:r>
              <a:rPr lang="en-US" dirty="0" err="1"/>
              <a:t>HashSet</a:t>
            </a:r>
            <a:r>
              <a:rPr lang="en-US" dirty="0"/>
              <a:t>.</a:t>
            </a:r>
          </a:p>
          <a:p>
            <a:r>
              <a:rPr lang="en-US" dirty="0"/>
              <a:t>Java </a:t>
            </a:r>
            <a:r>
              <a:rPr lang="en-US" dirty="0" err="1"/>
              <a:t>TreeSet</a:t>
            </a:r>
            <a:r>
              <a:rPr lang="en-US" dirty="0"/>
              <a:t> class access and retrieval times are quiet fast.</a:t>
            </a:r>
          </a:p>
          <a:p>
            <a:r>
              <a:rPr lang="en-US" dirty="0"/>
              <a:t>Java </a:t>
            </a:r>
            <a:r>
              <a:rPr lang="en-US" dirty="0" err="1"/>
              <a:t>TreeSet</a:t>
            </a:r>
            <a:r>
              <a:rPr lang="en-US" dirty="0"/>
              <a:t> class doesn't allow null element.</a:t>
            </a:r>
          </a:p>
          <a:p>
            <a:r>
              <a:rPr lang="en-US" dirty="0"/>
              <a:t>Java </a:t>
            </a:r>
            <a:r>
              <a:rPr lang="en-US" dirty="0" err="1"/>
              <a:t>TreeSet</a:t>
            </a:r>
            <a:r>
              <a:rPr lang="en-US" dirty="0"/>
              <a:t> class maintains ascending order.</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3" name="Content Placeholder 2"/>
          <p:cNvSpPr>
            <a:spLocks noGrp="1"/>
          </p:cNvSpPr>
          <p:nvPr>
            <p:ph idx="1"/>
          </p:nvPr>
        </p:nvSpPr>
        <p:spPr/>
        <p:txBody>
          <a:bodyPr/>
          <a:lstStyle/>
          <a:p>
            <a:r>
              <a:rPr lang="en-US" dirty="0"/>
              <a:t>A map contains values on the basis of key, i.e. key and value pair. Each key and value pair is known as an entry. A Map contains unique keys.</a:t>
            </a:r>
          </a:p>
          <a:p>
            <a:endParaRPr lang="en-US" dirty="0"/>
          </a:p>
        </p:txBody>
      </p:sp>
      <p:pic>
        <p:nvPicPr>
          <p:cNvPr id="4" name="Picture 3" descr="java-map-hierarchy.png"/>
          <p:cNvPicPr>
            <a:picLocks noChangeAspect="1"/>
          </p:cNvPicPr>
          <p:nvPr/>
        </p:nvPicPr>
        <p:blipFill>
          <a:blip r:embed="rId2"/>
          <a:stretch>
            <a:fillRect/>
          </a:stretch>
        </p:blipFill>
        <p:spPr>
          <a:xfrm>
            <a:off x="5072066" y="3143954"/>
            <a:ext cx="3553770" cy="3571334"/>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dirty="0"/>
              <a:t>Map</a:t>
            </a:r>
          </a:p>
        </p:txBody>
      </p:sp>
      <p:sp>
        <p:nvSpPr>
          <p:cNvPr id="3" name="Content Placeholder 2"/>
          <p:cNvSpPr>
            <a:spLocks noGrp="1"/>
          </p:cNvSpPr>
          <p:nvPr>
            <p:ph idx="1"/>
          </p:nvPr>
        </p:nvSpPr>
        <p:spPr>
          <a:xfrm>
            <a:off x="500034" y="1643050"/>
            <a:ext cx="8229600" cy="4389120"/>
          </a:xfrm>
        </p:spPr>
        <p:txBody>
          <a:bodyPr>
            <a:normAutofit/>
          </a:bodyPr>
          <a:lstStyle/>
          <a:p>
            <a:r>
              <a:rPr lang="en-US" sz="1800" dirty="0">
                <a:latin typeface="+mj-lt"/>
              </a:rPr>
              <a:t>A Map doesn't allow duplicate keys, but you can have duplicate values. HashMap and </a:t>
            </a:r>
            <a:r>
              <a:rPr lang="en-US" sz="1800" dirty="0" err="1">
                <a:latin typeface="+mj-lt"/>
              </a:rPr>
              <a:t>LinkedHashMap</a:t>
            </a:r>
            <a:r>
              <a:rPr lang="en-US" sz="1800" dirty="0">
                <a:latin typeface="+mj-lt"/>
              </a:rPr>
              <a:t> allow null keys and values, but </a:t>
            </a:r>
            <a:r>
              <a:rPr lang="en-US" sz="1800" dirty="0" err="1">
                <a:latin typeface="+mj-lt"/>
              </a:rPr>
              <a:t>TreeMap</a:t>
            </a:r>
            <a:r>
              <a:rPr lang="en-US" sz="1800" dirty="0">
                <a:latin typeface="+mj-lt"/>
              </a:rPr>
              <a:t> doesn't allow any null </a:t>
            </a:r>
            <a:r>
              <a:rPr lang="en-US" sz="1800">
                <a:latin typeface="+mj-lt"/>
              </a:rPr>
              <a:t>key .</a:t>
            </a:r>
          </a:p>
          <a:p>
            <a:r>
              <a:rPr lang="en-US" sz="1800">
                <a:latin typeface="+mj-lt"/>
              </a:rPr>
              <a:t>A </a:t>
            </a:r>
            <a:r>
              <a:rPr lang="en-US" sz="1800" dirty="0">
                <a:latin typeface="+mj-lt"/>
              </a:rPr>
              <a:t>Map can't be traversed, so you need to convert it into </a:t>
            </a:r>
            <a:r>
              <a:rPr lang="en-US" sz="1800" dirty="0"/>
              <a:t>Set using </a:t>
            </a:r>
            <a:r>
              <a:rPr lang="en-US" sz="1800" i="1" dirty="0" err="1"/>
              <a:t>keySet</a:t>
            </a:r>
            <a:r>
              <a:rPr lang="en-US" sz="1800" i="1" dirty="0"/>
              <a:t>()</a:t>
            </a:r>
            <a:r>
              <a:rPr lang="en-US" sz="1800" dirty="0"/>
              <a:t> or </a:t>
            </a:r>
            <a:r>
              <a:rPr lang="en-US" sz="1800" i="1" dirty="0" err="1"/>
              <a:t>entrySet</a:t>
            </a:r>
            <a:r>
              <a:rPr lang="en-US" sz="1800" i="1" dirty="0"/>
              <a:t>()</a:t>
            </a:r>
            <a:r>
              <a:rPr lang="en-US" sz="1800" dirty="0"/>
              <a:t> method.</a:t>
            </a:r>
          </a:p>
          <a:p>
            <a:endParaRPr lang="en-US" sz="1800" dirty="0"/>
          </a:p>
        </p:txBody>
      </p:sp>
      <p:graphicFrame>
        <p:nvGraphicFramePr>
          <p:cNvPr id="5" name="Table 4"/>
          <p:cNvGraphicFramePr>
            <a:graphicFrameLocks noGrp="1"/>
          </p:cNvGraphicFramePr>
          <p:nvPr/>
        </p:nvGraphicFramePr>
        <p:xfrm>
          <a:off x="1285852" y="3286124"/>
          <a:ext cx="6096000" cy="35661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Class</a:t>
                      </a:r>
                    </a:p>
                  </a:txBody>
                  <a:tcPr marT="91440" marB="91440"/>
                </a:tc>
                <a:tc>
                  <a:txBody>
                    <a:bodyPr/>
                    <a:lstStyle/>
                    <a:p>
                      <a:pPr algn="l" fontAlgn="t"/>
                      <a:r>
                        <a:rPr lang="en-US">
                          <a:solidFill>
                            <a:srgbClr val="000000"/>
                          </a:solidFill>
                          <a:latin typeface="times new roman"/>
                        </a:rPr>
                        <a:t>Description</a:t>
                      </a:r>
                    </a:p>
                  </a:txBody>
                  <a:tcPr marT="91440" marB="91440"/>
                </a:tc>
                <a:extLst>
                  <a:ext uri="{0D108BD9-81ED-4DB2-BD59-A6C34878D82A}">
                    <a16:rowId xmlns:a16="http://schemas.microsoft.com/office/drawing/2014/main" val="10000"/>
                  </a:ext>
                </a:extLst>
              </a:tr>
              <a:tr h="370840">
                <a:tc>
                  <a:txBody>
                    <a:bodyPr/>
                    <a:lstStyle/>
                    <a:p>
                      <a:pPr algn="just" fontAlgn="t"/>
                      <a:r>
                        <a:rPr kumimoji="0" lang="en-US" sz="1800" kern="1200" dirty="0" err="1">
                          <a:solidFill>
                            <a:schemeClr val="tx1"/>
                          </a:solidFill>
                          <a:latin typeface="+mj-lt"/>
                          <a:ea typeface="+mn-ea"/>
                          <a:cs typeface="+mn-cs"/>
                        </a:rPr>
                        <a:t>HashMap</a:t>
                      </a:r>
                      <a:endParaRPr kumimoji="0" lang="en-US" sz="1800" kern="1200" dirty="0">
                        <a:solidFill>
                          <a:schemeClr val="tx1"/>
                        </a:solidFill>
                        <a:latin typeface="+mj-lt"/>
                        <a:ea typeface="+mn-ea"/>
                        <a:cs typeface="+mn-cs"/>
                      </a:endParaRPr>
                    </a:p>
                  </a:txBody>
                  <a:tcPr marL="60960" marR="60960" marT="60960" marB="60960"/>
                </a:tc>
                <a:tc>
                  <a:txBody>
                    <a:bodyPr/>
                    <a:lstStyle/>
                    <a:p>
                      <a:pPr algn="just" fontAlgn="t"/>
                      <a:r>
                        <a:rPr lang="en-US" dirty="0" err="1">
                          <a:solidFill>
                            <a:srgbClr val="333333"/>
                          </a:solidFill>
                          <a:latin typeface="+mj-lt"/>
                        </a:rPr>
                        <a:t>HashMap</a:t>
                      </a:r>
                      <a:r>
                        <a:rPr lang="en-US" baseline="0" dirty="0">
                          <a:solidFill>
                            <a:srgbClr val="333333"/>
                          </a:solidFill>
                          <a:latin typeface="+mj-lt"/>
                        </a:rPr>
                        <a:t> </a:t>
                      </a:r>
                      <a:r>
                        <a:rPr lang="en-US" dirty="0">
                          <a:solidFill>
                            <a:srgbClr val="333333"/>
                          </a:solidFill>
                          <a:latin typeface="+mj-lt"/>
                        </a:rPr>
                        <a:t>is</a:t>
                      </a:r>
                      <a:r>
                        <a:rPr lang="en-US" baseline="0" dirty="0">
                          <a:solidFill>
                            <a:srgbClr val="333333"/>
                          </a:solidFill>
                          <a:latin typeface="+mj-lt"/>
                        </a:rPr>
                        <a:t> </a:t>
                      </a:r>
                      <a:r>
                        <a:rPr lang="en-US" dirty="0">
                          <a:solidFill>
                            <a:srgbClr val="333333"/>
                          </a:solidFill>
                          <a:latin typeface="+mj-lt"/>
                        </a:rPr>
                        <a:t>the implementation of Map, but it doesn't maintain any order.</a:t>
                      </a:r>
                    </a:p>
                  </a:txBody>
                  <a:tcPr marL="60960" marR="60960" marT="60960" marB="60960"/>
                </a:tc>
                <a:extLst>
                  <a:ext uri="{0D108BD9-81ED-4DB2-BD59-A6C34878D82A}">
                    <a16:rowId xmlns:a16="http://schemas.microsoft.com/office/drawing/2014/main" val="10001"/>
                  </a:ext>
                </a:extLst>
              </a:tr>
              <a:tr h="370840">
                <a:tc>
                  <a:txBody>
                    <a:bodyPr/>
                    <a:lstStyle/>
                    <a:p>
                      <a:pPr algn="just" fontAlgn="t"/>
                      <a:r>
                        <a:rPr lang="en-US" u="none" strike="noStrike" dirty="0" err="1">
                          <a:solidFill>
                            <a:schemeClr val="tx1"/>
                          </a:solidFill>
                          <a:latin typeface="+mj-lt"/>
                        </a:rPr>
                        <a:t>LinkedHashMap</a:t>
                      </a:r>
                      <a:endParaRPr lang="en-US" dirty="0">
                        <a:solidFill>
                          <a:schemeClr val="tx1"/>
                        </a:solidFill>
                        <a:latin typeface="+mj-lt"/>
                      </a:endParaRPr>
                    </a:p>
                  </a:txBody>
                  <a:tcPr marL="60960" marR="60960" marT="60960" marB="60960"/>
                </a:tc>
                <a:tc>
                  <a:txBody>
                    <a:bodyPr/>
                    <a:lstStyle/>
                    <a:p>
                      <a:pPr algn="just" fontAlgn="t"/>
                      <a:r>
                        <a:rPr lang="en-US" dirty="0" err="1">
                          <a:solidFill>
                            <a:srgbClr val="333333"/>
                          </a:solidFill>
                          <a:latin typeface="+mj-lt"/>
                        </a:rPr>
                        <a:t>LinkedHashMap</a:t>
                      </a:r>
                      <a:r>
                        <a:rPr lang="en-US" dirty="0">
                          <a:solidFill>
                            <a:srgbClr val="333333"/>
                          </a:solidFill>
                          <a:latin typeface="+mj-lt"/>
                        </a:rPr>
                        <a:t> is the implementation of Map. It inherits </a:t>
                      </a:r>
                      <a:r>
                        <a:rPr lang="en-US" dirty="0" err="1">
                          <a:solidFill>
                            <a:srgbClr val="333333"/>
                          </a:solidFill>
                          <a:latin typeface="+mj-lt"/>
                        </a:rPr>
                        <a:t>HashMap</a:t>
                      </a:r>
                      <a:r>
                        <a:rPr lang="en-US" dirty="0">
                          <a:solidFill>
                            <a:srgbClr val="333333"/>
                          </a:solidFill>
                          <a:latin typeface="+mj-lt"/>
                        </a:rPr>
                        <a:t> class. It maintains insertion order.</a:t>
                      </a:r>
                    </a:p>
                  </a:txBody>
                  <a:tcPr marL="60960" marR="60960" marT="60960" marB="60960"/>
                </a:tc>
                <a:extLst>
                  <a:ext uri="{0D108BD9-81ED-4DB2-BD59-A6C34878D82A}">
                    <a16:rowId xmlns:a16="http://schemas.microsoft.com/office/drawing/2014/main" val="10002"/>
                  </a:ext>
                </a:extLst>
              </a:tr>
              <a:tr h="370840">
                <a:tc>
                  <a:txBody>
                    <a:bodyPr/>
                    <a:lstStyle/>
                    <a:p>
                      <a:pPr algn="just" fontAlgn="t"/>
                      <a:r>
                        <a:rPr lang="en-US" u="none" strike="noStrike" dirty="0" err="1">
                          <a:solidFill>
                            <a:schemeClr val="tx1"/>
                          </a:solidFill>
                          <a:latin typeface="+mj-lt"/>
                        </a:rPr>
                        <a:t>TreeMap</a:t>
                      </a:r>
                      <a:endParaRPr lang="en-US" dirty="0">
                        <a:solidFill>
                          <a:schemeClr val="tx1"/>
                        </a:solidFill>
                        <a:latin typeface="+mj-lt"/>
                      </a:endParaRPr>
                    </a:p>
                  </a:txBody>
                  <a:tcPr marL="60960" marR="60960" marT="60960" marB="60960"/>
                </a:tc>
                <a:tc>
                  <a:txBody>
                    <a:bodyPr/>
                    <a:lstStyle/>
                    <a:p>
                      <a:pPr algn="just" fontAlgn="t"/>
                      <a:r>
                        <a:rPr lang="en-US" dirty="0" err="1">
                          <a:solidFill>
                            <a:srgbClr val="333333"/>
                          </a:solidFill>
                          <a:latin typeface="+mj-lt"/>
                        </a:rPr>
                        <a:t>TreeMap</a:t>
                      </a:r>
                      <a:r>
                        <a:rPr lang="en-US" dirty="0">
                          <a:solidFill>
                            <a:srgbClr val="333333"/>
                          </a:solidFill>
                          <a:latin typeface="+mj-lt"/>
                        </a:rPr>
                        <a:t> is the implementation of Map and </a:t>
                      </a:r>
                      <a:r>
                        <a:rPr lang="en-US" dirty="0" err="1">
                          <a:solidFill>
                            <a:srgbClr val="333333"/>
                          </a:solidFill>
                          <a:latin typeface="+mj-lt"/>
                        </a:rPr>
                        <a:t>SortedMap</a:t>
                      </a:r>
                      <a:r>
                        <a:rPr lang="en-US" dirty="0">
                          <a:solidFill>
                            <a:srgbClr val="333333"/>
                          </a:solidFill>
                          <a:latin typeface="+mj-lt"/>
                        </a:rPr>
                        <a:t>. It maintains ascending order.</a:t>
                      </a:r>
                    </a:p>
                  </a:txBody>
                  <a:tcPr marL="60960" marR="60960" marT="60960" marB="60960"/>
                </a:tc>
                <a:extLst>
                  <a:ext uri="{0D108BD9-81ED-4DB2-BD59-A6C34878D82A}">
                    <a16:rowId xmlns:a16="http://schemas.microsoft.com/office/drawing/2014/main" val="10003"/>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Map.Entry</a:t>
            </a:r>
            <a:r>
              <a:rPr lang="en-US" dirty="0"/>
              <a:t> Interface</a:t>
            </a:r>
            <a:br>
              <a:rPr lang="en-US" dirty="0"/>
            </a:br>
            <a:endParaRPr lang="en-US" dirty="0"/>
          </a:p>
        </p:txBody>
      </p:sp>
      <p:sp>
        <p:nvSpPr>
          <p:cNvPr id="3" name="Content Placeholder 2"/>
          <p:cNvSpPr>
            <a:spLocks noGrp="1"/>
          </p:cNvSpPr>
          <p:nvPr>
            <p:ph idx="1"/>
          </p:nvPr>
        </p:nvSpPr>
        <p:spPr>
          <a:xfrm>
            <a:off x="500034" y="1643050"/>
            <a:ext cx="8229600" cy="4389120"/>
          </a:xfrm>
        </p:spPr>
        <p:txBody>
          <a:bodyPr/>
          <a:lstStyle/>
          <a:p>
            <a:r>
              <a:rPr lang="en-US" dirty="0"/>
              <a:t>Entry is the </a:t>
            </a:r>
            <a:r>
              <a:rPr lang="en-US" dirty="0" err="1"/>
              <a:t>subinterface</a:t>
            </a:r>
            <a:r>
              <a:rPr lang="en-US" dirty="0"/>
              <a:t> of Map. So we will be accessed it by </a:t>
            </a:r>
            <a:r>
              <a:rPr lang="en-US" dirty="0" err="1"/>
              <a:t>Map.Entry</a:t>
            </a:r>
            <a:r>
              <a:rPr lang="en-US" dirty="0"/>
              <a:t> name.</a:t>
            </a:r>
          </a:p>
          <a:p>
            <a:r>
              <a:rPr lang="en-US" dirty="0"/>
              <a:t> It returns a collection-view of the map, whose elements are of this class. It provides methods to get key and value.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Iterator</a:t>
            </a:r>
            <a:r>
              <a:rPr lang="en-US" dirty="0"/>
              <a:t> Interface</a:t>
            </a:r>
          </a:p>
        </p:txBody>
      </p:sp>
      <p:sp>
        <p:nvSpPr>
          <p:cNvPr id="3" name="Content Placeholder 2"/>
          <p:cNvSpPr>
            <a:spLocks noGrp="1"/>
          </p:cNvSpPr>
          <p:nvPr>
            <p:ph idx="1"/>
          </p:nvPr>
        </p:nvSpPr>
        <p:spPr/>
        <p:txBody>
          <a:bodyPr/>
          <a:lstStyle/>
          <a:p>
            <a:r>
              <a:rPr lang="en-US" b="1" dirty="0" err="1"/>
              <a:t>Iterator</a:t>
            </a:r>
            <a:r>
              <a:rPr lang="en-US" dirty="0"/>
              <a:t> and </a:t>
            </a:r>
            <a:r>
              <a:rPr lang="en-US" b="1" dirty="0" err="1"/>
              <a:t>ListIterator</a:t>
            </a:r>
            <a:r>
              <a:rPr lang="en-US" dirty="0"/>
              <a:t> are two interfaces in Java collection framework which are used to traverse the collections.</a:t>
            </a:r>
          </a:p>
          <a:p>
            <a:r>
              <a:rPr lang="en-US" dirty="0"/>
              <a:t>Using </a:t>
            </a:r>
            <a:r>
              <a:rPr lang="en-US" dirty="0" err="1"/>
              <a:t>Iterator</a:t>
            </a:r>
            <a:r>
              <a:rPr lang="en-US" dirty="0"/>
              <a:t>, you can traverse List, Set and Queue type of objects. But using </a:t>
            </a:r>
            <a:r>
              <a:rPr lang="en-US" dirty="0" err="1"/>
              <a:t>ListIterator</a:t>
            </a:r>
            <a:r>
              <a:rPr lang="en-US" dirty="0"/>
              <a:t>, you can traverse only List objects. </a:t>
            </a:r>
          </a:p>
          <a:p>
            <a:r>
              <a:rPr lang="en-US" dirty="0"/>
              <a:t>Using </a:t>
            </a:r>
            <a:r>
              <a:rPr lang="en-US" dirty="0" err="1"/>
              <a:t>Iterator</a:t>
            </a:r>
            <a:r>
              <a:rPr lang="en-US" dirty="0"/>
              <a:t>, we can traverse the elements only in forward direction. But, using </a:t>
            </a:r>
            <a:r>
              <a:rPr lang="en-US" dirty="0" err="1"/>
              <a:t>ListIterator</a:t>
            </a:r>
            <a:r>
              <a:rPr lang="en-US" dirty="0"/>
              <a:t> you can traverse the elements in both the directions – forward and backward.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229600" cy="1143000"/>
          </a:xfrm>
        </p:spPr>
        <p:txBody>
          <a:bodyPr/>
          <a:lstStyle/>
          <a:p>
            <a:r>
              <a:rPr lang="en-US" dirty="0"/>
              <a:t>Programming Exercise – Prog9</a:t>
            </a:r>
          </a:p>
        </p:txBody>
      </p:sp>
      <p:sp>
        <p:nvSpPr>
          <p:cNvPr id="3" name="Content Placeholder 2"/>
          <p:cNvSpPr>
            <a:spLocks noGrp="1"/>
          </p:cNvSpPr>
          <p:nvPr>
            <p:ph idx="1"/>
          </p:nvPr>
        </p:nvSpPr>
        <p:spPr/>
        <p:txBody>
          <a:bodyPr>
            <a:normAutofit fontScale="92500"/>
          </a:bodyPr>
          <a:lstStyle/>
          <a:p>
            <a:r>
              <a:rPr lang="en-US" dirty="0"/>
              <a:t>Create a list names</a:t>
            </a:r>
          </a:p>
          <a:p>
            <a:r>
              <a:rPr lang="en-US" dirty="0"/>
              <a:t>Add values to the list </a:t>
            </a:r>
            <a:r>
              <a:rPr lang="en-US" dirty="0" err="1"/>
              <a:t>Amit</a:t>
            </a:r>
            <a:r>
              <a:rPr lang="en-US" dirty="0"/>
              <a:t>, Vijay, Kumar, </a:t>
            </a:r>
            <a:r>
              <a:rPr lang="en-US" dirty="0" err="1"/>
              <a:t>Sachin</a:t>
            </a:r>
            <a:endParaRPr lang="en-US" dirty="0"/>
          </a:p>
          <a:p>
            <a:r>
              <a:rPr lang="en-US" dirty="0"/>
              <a:t>Add Ajay at 4</a:t>
            </a:r>
            <a:r>
              <a:rPr lang="en-US" baseline="30000" dirty="0"/>
              <a:t>th</a:t>
            </a:r>
            <a:r>
              <a:rPr lang="en-US" dirty="0"/>
              <a:t> index</a:t>
            </a:r>
          </a:p>
          <a:p>
            <a:r>
              <a:rPr lang="en-US" dirty="0"/>
              <a:t>Add </a:t>
            </a:r>
            <a:r>
              <a:rPr lang="en-US" dirty="0" err="1"/>
              <a:t>Sachin</a:t>
            </a:r>
            <a:r>
              <a:rPr lang="en-US" dirty="0"/>
              <a:t> again to the above list</a:t>
            </a:r>
          </a:p>
          <a:p>
            <a:r>
              <a:rPr lang="en-US" dirty="0"/>
              <a:t>Remove Vijay from the above list and replace with Mahesh</a:t>
            </a:r>
          </a:p>
          <a:p>
            <a:r>
              <a:rPr lang="en-US" dirty="0"/>
              <a:t>Add </a:t>
            </a:r>
            <a:r>
              <a:rPr lang="en-US" dirty="0" err="1"/>
              <a:t>Sachin</a:t>
            </a:r>
            <a:r>
              <a:rPr lang="en-US" dirty="0"/>
              <a:t> again to the above list</a:t>
            </a:r>
          </a:p>
          <a:p>
            <a:r>
              <a:rPr lang="en-US" dirty="0"/>
              <a:t>Iterate the above list and print portion of  every name from 2</a:t>
            </a:r>
            <a:r>
              <a:rPr lang="en-US" baseline="30000" dirty="0"/>
              <a:t>nd</a:t>
            </a:r>
            <a:r>
              <a:rPr lang="en-US" dirty="0"/>
              <a:t> index</a:t>
            </a:r>
          </a:p>
          <a:p>
            <a:r>
              <a:rPr lang="en-US" dirty="0"/>
              <a:t>Remove Duplicates from above list finally and print the final result</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Programming Exercise – </a:t>
            </a:r>
            <a:r>
              <a:rPr lang="en-US" dirty="0" err="1"/>
              <a:t>Prog</a:t>
            </a:r>
            <a:r>
              <a:rPr lang="en-US" dirty="0"/>
              <a:t> 10 </a:t>
            </a:r>
          </a:p>
        </p:txBody>
      </p:sp>
      <p:sp>
        <p:nvSpPr>
          <p:cNvPr id="3" name="Content Placeholder 2"/>
          <p:cNvSpPr>
            <a:spLocks noGrp="1"/>
          </p:cNvSpPr>
          <p:nvPr>
            <p:ph idx="1"/>
          </p:nvPr>
        </p:nvSpPr>
        <p:spPr/>
        <p:txBody>
          <a:bodyPr/>
          <a:lstStyle/>
          <a:p>
            <a:r>
              <a:rPr lang="en-US" dirty="0"/>
              <a:t>Create a set </a:t>
            </a:r>
          </a:p>
          <a:p>
            <a:r>
              <a:rPr lang="en-US" dirty="0"/>
              <a:t>Add values to set with Bangalore, Hyderabad, Mumbai, Delhi</a:t>
            </a:r>
          </a:p>
          <a:p>
            <a:r>
              <a:rPr lang="en-US" dirty="0"/>
              <a:t>Pick 2</a:t>
            </a:r>
            <a:r>
              <a:rPr lang="en-US" baseline="30000" dirty="0"/>
              <a:t>nd</a:t>
            </a:r>
            <a:r>
              <a:rPr lang="en-US" dirty="0"/>
              <a:t> indexed value from the above set</a:t>
            </a:r>
          </a:p>
          <a:p>
            <a:r>
              <a:rPr lang="en-US" dirty="0"/>
              <a:t>Reverse the value</a:t>
            </a:r>
          </a:p>
          <a:p>
            <a:r>
              <a:rPr lang="en-US" dirty="0"/>
              <a:t>Now add the reversed value to the above set</a:t>
            </a:r>
          </a:p>
          <a:p>
            <a:r>
              <a:rPr lang="en-US" dirty="0"/>
              <a:t>Iterate the above set and print only Mumbai from the above set (don’t print all the values)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Installing JAVA on Mac</a:t>
            </a:r>
            <a:endParaRPr lang="en-US" dirty="0"/>
          </a:p>
        </p:txBody>
      </p:sp>
      <p:sp>
        <p:nvSpPr>
          <p:cNvPr id="3" name="Content Placeholder 2"/>
          <p:cNvSpPr>
            <a:spLocks noGrp="1"/>
          </p:cNvSpPr>
          <p:nvPr>
            <p:ph idx="1"/>
          </p:nvPr>
        </p:nvSpPr>
        <p:spPr/>
        <p:txBody>
          <a:bodyPr>
            <a:normAutofit fontScale="70000" lnSpcReduction="20000"/>
          </a:bodyPr>
          <a:lstStyle/>
          <a:p>
            <a:r>
              <a:rPr lang="en-US" dirty="0"/>
              <a:t>To install the JDK on </a:t>
            </a:r>
            <a:r>
              <a:rPr lang="en-US" dirty="0" err="1"/>
              <a:t>macOS</a:t>
            </a:r>
            <a:r>
              <a:rPr lang="en-US" dirty="0"/>
              <a:t>:</a:t>
            </a:r>
          </a:p>
          <a:p>
            <a:r>
              <a:rPr lang="en-US" dirty="0"/>
              <a:t>Download the JDK .</a:t>
            </a:r>
            <a:r>
              <a:rPr lang="en-US" dirty="0" err="1"/>
              <a:t>dmg</a:t>
            </a:r>
            <a:r>
              <a:rPr lang="en-US" dirty="0"/>
              <a:t> file, jdk-10.</a:t>
            </a:r>
            <a:r>
              <a:rPr lang="en-US" i="1" dirty="0"/>
              <a:t>interim.update.patch</a:t>
            </a:r>
            <a:r>
              <a:rPr lang="en-US" dirty="0"/>
              <a:t>-macosx-x64.dmg.Before the file can be downloaded, you must accept the license agreement.</a:t>
            </a:r>
          </a:p>
          <a:p>
            <a:r>
              <a:rPr lang="en-US" dirty="0"/>
              <a:t>From either the browser </a:t>
            </a:r>
            <a:r>
              <a:rPr lang="en-US" b="1" dirty="0"/>
              <a:t>Downloads</a:t>
            </a:r>
            <a:r>
              <a:rPr lang="en-US" dirty="0"/>
              <a:t> window or from the file browser, double-click the .</a:t>
            </a:r>
            <a:r>
              <a:rPr lang="en-US" dirty="0" err="1"/>
              <a:t>dmg</a:t>
            </a:r>
            <a:r>
              <a:rPr lang="en-US" dirty="0"/>
              <a:t> file to start </a:t>
            </a:r>
            <a:r>
              <a:rPr lang="en-US" dirty="0" err="1"/>
              <a:t>it.A</a:t>
            </a:r>
            <a:r>
              <a:rPr lang="en-US" dirty="0"/>
              <a:t> </a:t>
            </a:r>
            <a:r>
              <a:rPr lang="en-US" b="1" dirty="0"/>
              <a:t>Finder</a:t>
            </a:r>
            <a:r>
              <a:rPr lang="en-US" dirty="0"/>
              <a:t> window appears that contains an icon of an open box and the name of the .</a:t>
            </a:r>
            <a:r>
              <a:rPr lang="en-US" dirty="0" err="1"/>
              <a:t>pkg</a:t>
            </a:r>
            <a:r>
              <a:rPr lang="en-US" dirty="0"/>
              <a:t> file.</a:t>
            </a:r>
          </a:p>
          <a:p>
            <a:r>
              <a:rPr lang="en-US" dirty="0"/>
              <a:t>Double-click the JDK 10.pkg icon to start the installation </a:t>
            </a:r>
            <a:r>
              <a:rPr lang="en-US" dirty="0" err="1"/>
              <a:t>application.The</a:t>
            </a:r>
            <a:r>
              <a:rPr lang="en-US" dirty="0"/>
              <a:t> installation application displays the </a:t>
            </a:r>
            <a:r>
              <a:rPr lang="en-US" b="1" dirty="0"/>
              <a:t>Introduction</a:t>
            </a:r>
            <a:r>
              <a:rPr lang="en-US" dirty="0"/>
              <a:t> window.</a:t>
            </a:r>
          </a:p>
          <a:p>
            <a:r>
              <a:rPr lang="en-US" dirty="0"/>
              <a:t>Click </a:t>
            </a:r>
            <a:r>
              <a:rPr lang="en-US" b="1" dirty="0" err="1"/>
              <a:t>Continue</a:t>
            </a:r>
            <a:r>
              <a:rPr lang="en-US" dirty="0" err="1"/>
              <a:t>.The</a:t>
            </a:r>
            <a:r>
              <a:rPr lang="en-US" dirty="0"/>
              <a:t> </a:t>
            </a:r>
            <a:r>
              <a:rPr lang="en-US" b="1" dirty="0"/>
              <a:t>Installation Type</a:t>
            </a:r>
            <a:r>
              <a:rPr lang="en-US" dirty="0"/>
              <a:t> window appears.</a:t>
            </a:r>
          </a:p>
          <a:p>
            <a:r>
              <a:rPr lang="en-US" dirty="0"/>
              <a:t>Click </a:t>
            </a:r>
            <a:r>
              <a:rPr lang="en-US" b="1" dirty="0" err="1"/>
              <a:t>Install</a:t>
            </a:r>
            <a:r>
              <a:rPr lang="en-US" dirty="0" err="1"/>
              <a:t>.A</a:t>
            </a:r>
            <a:r>
              <a:rPr lang="en-US" dirty="0"/>
              <a:t> window appears that displays the message: Installer is trying to install new software. Enter your password to allow this.</a:t>
            </a:r>
          </a:p>
          <a:p>
            <a:r>
              <a:rPr lang="en-US" dirty="0"/>
              <a:t>Enter the Administrator user name and password and click </a:t>
            </a:r>
            <a:r>
              <a:rPr lang="en-US" b="1" dirty="0"/>
              <a:t>Install </a:t>
            </a:r>
            <a:r>
              <a:rPr lang="en-US" b="1" dirty="0" err="1"/>
              <a:t>Software</a:t>
            </a:r>
            <a:r>
              <a:rPr lang="en-US" dirty="0" err="1"/>
              <a:t>.The</a:t>
            </a:r>
            <a:r>
              <a:rPr lang="en-US" dirty="0"/>
              <a:t> software is installed and a confirmation window is displayed.</a:t>
            </a:r>
          </a:p>
          <a:p>
            <a:r>
              <a:rPr lang="en-US" dirty="0"/>
              <a:t>After the software is installed, you can delete the .</a:t>
            </a:r>
            <a:r>
              <a:rPr lang="en-US" dirty="0" err="1"/>
              <a:t>dmg</a:t>
            </a:r>
            <a:r>
              <a:rPr lang="en-US" dirty="0"/>
              <a:t> file if you want to save disk space.</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Selenium </a:t>
            </a:r>
            <a:r>
              <a:rPr lang="en-IN" dirty="0" err="1"/>
              <a:t>WebDriver</a:t>
            </a:r>
            <a:endParaRPr lang="en-US" dirty="0"/>
          </a:p>
        </p:txBody>
      </p:sp>
      <p:sp>
        <p:nvSpPr>
          <p:cNvPr id="3" name="Content Placeholder 2"/>
          <p:cNvSpPr>
            <a:spLocks noGrp="1"/>
          </p:cNvSpPr>
          <p:nvPr>
            <p:ph idx="1"/>
          </p:nvPr>
        </p:nvSpPr>
        <p:spPr/>
        <p:txBody>
          <a:bodyPr/>
          <a:lstStyle/>
          <a:p>
            <a:r>
              <a:rPr lang="en-US" dirty="0"/>
              <a:t>Selenium </a:t>
            </a:r>
            <a:r>
              <a:rPr lang="en-US" dirty="0" err="1"/>
              <a:t>WebDriver</a:t>
            </a:r>
            <a:r>
              <a:rPr lang="en-US" dirty="0"/>
              <a:t> is a web framework that permits you to execute cross-browser tests.</a:t>
            </a:r>
          </a:p>
          <a:p>
            <a:r>
              <a:rPr lang="en-US" dirty="0"/>
              <a:t> This tool is used for automating web-based application testing to verify that it performs expectedly.</a:t>
            </a:r>
          </a:p>
          <a:p>
            <a:r>
              <a:rPr lang="en-US" dirty="0"/>
              <a:t>Selenium </a:t>
            </a:r>
            <a:r>
              <a:rPr lang="en-US" dirty="0" err="1"/>
              <a:t>WebDriver</a:t>
            </a:r>
            <a:r>
              <a:rPr lang="en-US" dirty="0"/>
              <a:t> allows you to choose a programming language to create test scripts. </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51992" y="1935163"/>
            <a:ext cx="7240016" cy="4389437"/>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Features Of Selenium WebDriver</a:t>
            </a:r>
            <a:endParaRPr lang="en-US" dirty="0"/>
          </a:p>
        </p:txBody>
      </p:sp>
      <p:sp>
        <p:nvSpPr>
          <p:cNvPr id="5" name="Content Placeholder 4"/>
          <p:cNvSpPr>
            <a:spLocks noGrp="1"/>
          </p:cNvSpPr>
          <p:nvPr>
            <p:ph idx="1"/>
          </p:nvPr>
        </p:nvSpPr>
        <p:spPr/>
        <p:txBody>
          <a:bodyPr>
            <a:normAutofit fontScale="92500" lnSpcReduction="10000"/>
          </a:bodyPr>
          <a:lstStyle/>
          <a:p>
            <a:r>
              <a:rPr lang="en-US" dirty="0"/>
              <a:t>It is one of the most popular Open-Source tools and is easy to get started with for testing web-based applications. It also allows you to perform </a:t>
            </a:r>
            <a:r>
              <a:rPr lang="en-US" u="sng" dirty="0">
                <a:hlinkClick r:id="rId2" tooltip="What is Cross Browser Compatibility Testing"/>
              </a:rPr>
              <a:t>cross browser compatibility testing</a:t>
            </a:r>
            <a:r>
              <a:rPr lang="en-US" dirty="0"/>
              <a:t>.</a:t>
            </a:r>
          </a:p>
          <a:p>
            <a:r>
              <a:rPr lang="en-US" dirty="0"/>
              <a:t>Supports multiple operating systems like Windows, Mac, Linux, Unix, etc.</a:t>
            </a:r>
          </a:p>
          <a:p>
            <a:r>
              <a:rPr lang="en-US" dirty="0"/>
              <a:t>It provides compatibility with a range of languages including Python, Java, Perl, Ruby, etc.</a:t>
            </a:r>
          </a:p>
          <a:p>
            <a:r>
              <a:rPr lang="en-US" dirty="0"/>
              <a:t>Provides support for modern browsers like Chrome, Firefox, Opera, Safari, and Internet Explorer.</a:t>
            </a:r>
          </a:p>
          <a:p>
            <a:r>
              <a:rPr lang="en-US" dirty="0"/>
              <a:t>Selenium </a:t>
            </a:r>
            <a:r>
              <a:rPr lang="en-US" dirty="0" err="1"/>
              <a:t>WebDriver</a:t>
            </a:r>
            <a:r>
              <a:rPr lang="en-US" dirty="0"/>
              <a:t> completes the execution of test scripts faster when compared to other tools</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Limitations of Selenium </a:t>
            </a:r>
            <a:r>
              <a:rPr lang="en-IN" dirty="0" err="1"/>
              <a:t>Webdriver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Selenium cannot extend support to the Windows applications, it only works on the web based applications.</a:t>
            </a:r>
          </a:p>
          <a:p>
            <a:r>
              <a:rPr lang="en-US" dirty="0"/>
              <a:t>Selenium is not capable of performing mobile automation on its own.</a:t>
            </a:r>
          </a:p>
          <a:p>
            <a:r>
              <a:rPr lang="en-US" dirty="0"/>
              <a:t>Selenium does not have any inbuilt reporting feature.</a:t>
            </a:r>
          </a:p>
          <a:p>
            <a:r>
              <a:rPr lang="en-US" dirty="0"/>
              <a:t>Selenium does not automate </a:t>
            </a:r>
            <a:r>
              <a:rPr lang="en-US" dirty="0" err="1"/>
              <a:t>captcha</a:t>
            </a:r>
            <a:r>
              <a:rPr lang="en-US" dirty="0"/>
              <a:t>.</a:t>
            </a:r>
          </a:p>
          <a:p>
            <a:r>
              <a:rPr lang="en-US" dirty="0"/>
              <a:t>Selenium does not automate barcodes.</a:t>
            </a:r>
          </a:p>
          <a:p>
            <a:r>
              <a:rPr lang="en-US" dirty="0"/>
              <a:t>Selenium depends on third party frameworks like </a:t>
            </a:r>
            <a:r>
              <a:rPr lang="en-US" dirty="0" err="1"/>
              <a:t>TestNG</a:t>
            </a:r>
            <a:r>
              <a:rPr lang="en-US" dirty="0"/>
              <a:t>, Cucumber for the reporting.</a:t>
            </a:r>
          </a:p>
          <a:p>
            <a:r>
              <a:rPr lang="en-US" dirty="0"/>
              <a:t>Selenium is open source, so in case of issues there is no prompt vendor assistance.</a:t>
            </a:r>
          </a:p>
          <a:p>
            <a:r>
              <a:rPr lang="en-US" dirty="0"/>
              <a:t>Selenium users need to be aware of some programming languages.</a:t>
            </a:r>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WebDriver</a:t>
            </a:r>
            <a:r>
              <a:rPr lang="en-IN" dirty="0"/>
              <a:t> Interface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2126685"/>
            <a:ext cx="8229600" cy="4006392"/>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SearchContext</a:t>
            </a:r>
            <a:r>
              <a:rPr lang="en-US" dirty="0"/>
              <a:t> is the super most interface in selenium, which is extended by another interface called </a:t>
            </a:r>
            <a:r>
              <a:rPr lang="en-US" dirty="0" err="1"/>
              <a:t>WebDriver</a:t>
            </a:r>
            <a:r>
              <a:rPr lang="en-US" dirty="0"/>
              <a:t>.</a:t>
            </a:r>
          </a:p>
          <a:p>
            <a:r>
              <a:rPr lang="en-US" dirty="0"/>
              <a:t>All the abstract methods of </a:t>
            </a:r>
            <a:r>
              <a:rPr lang="en-US" dirty="0" err="1"/>
              <a:t>SearchContext</a:t>
            </a:r>
            <a:r>
              <a:rPr lang="en-US" dirty="0"/>
              <a:t> and </a:t>
            </a:r>
            <a:r>
              <a:rPr lang="en-US" dirty="0" err="1"/>
              <a:t>WebDriver</a:t>
            </a:r>
            <a:r>
              <a:rPr lang="en-US" dirty="0"/>
              <a:t> interfaces are implemented in </a:t>
            </a:r>
            <a:r>
              <a:rPr lang="en-US" dirty="0" err="1"/>
              <a:t>RemoteWebDriver</a:t>
            </a:r>
            <a:r>
              <a:rPr lang="en-US" dirty="0"/>
              <a:t> class.</a:t>
            </a:r>
          </a:p>
          <a:p>
            <a:r>
              <a:rPr lang="en-US" dirty="0"/>
              <a:t>All the browser related classes such as </a:t>
            </a:r>
            <a:r>
              <a:rPr lang="en-US" dirty="0" err="1"/>
              <a:t>FirefoxDriver</a:t>
            </a:r>
            <a:r>
              <a:rPr lang="en-US" dirty="0"/>
              <a:t>, </a:t>
            </a:r>
            <a:r>
              <a:rPr lang="en-US" dirty="0" err="1"/>
              <a:t>ChromeDriver</a:t>
            </a:r>
            <a:r>
              <a:rPr lang="en-US" dirty="0"/>
              <a:t> etc., extends the </a:t>
            </a:r>
            <a:r>
              <a:rPr lang="en-US" dirty="0" err="1"/>
              <a:t>RemoteWebdriver</a:t>
            </a:r>
            <a:r>
              <a:rPr lang="en-US" dirty="0"/>
              <a:t> class.</a:t>
            </a:r>
          </a:p>
          <a:p>
            <a:r>
              <a:rPr lang="en-US" dirty="0" err="1"/>
              <a:t>WebDriver</a:t>
            </a:r>
            <a:r>
              <a:rPr lang="en-US" dirty="0"/>
              <a:t> defines common methods which all browser classes (such as Firefox, Chrome etc.,) use. All these class methods are derived from </a:t>
            </a:r>
            <a:r>
              <a:rPr lang="en-US" dirty="0" err="1"/>
              <a:t>WebDriver</a:t>
            </a:r>
            <a:r>
              <a:rPr lang="en-US" dirty="0"/>
              <a:t> interface.</a:t>
            </a:r>
          </a:p>
          <a:p>
            <a:r>
              <a:rPr lang="en-US" dirty="0"/>
              <a:t>All the </a:t>
            </a:r>
            <a:r>
              <a:rPr lang="en-US" dirty="0">
                <a:hlinkClick r:id="rId2"/>
              </a:rPr>
              <a:t>abstract</a:t>
            </a:r>
            <a:r>
              <a:rPr lang="en-US" dirty="0"/>
              <a:t> methods of both the </a:t>
            </a:r>
            <a:r>
              <a:rPr lang="en-US" dirty="0">
                <a:hlinkClick r:id="rId3"/>
              </a:rPr>
              <a:t>interfaces</a:t>
            </a:r>
            <a:r>
              <a:rPr lang="en-US" dirty="0"/>
              <a:t> are implemented in </a:t>
            </a:r>
            <a:r>
              <a:rPr lang="en-US" dirty="0" err="1"/>
              <a:t>RemoteWebDriver</a:t>
            </a:r>
            <a:r>
              <a:rPr lang="en-US" dirty="0"/>
              <a:t> class which is extended by browser classes such as Firefox Driver, Chrome Driver etc.</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Instance of </a:t>
            </a:r>
            <a:r>
              <a:rPr lang="en-IN" dirty="0" err="1"/>
              <a:t>WebDriver</a:t>
            </a:r>
            <a:endParaRPr lang="en-US" dirty="0"/>
          </a:p>
        </p:txBody>
      </p:sp>
      <p:sp>
        <p:nvSpPr>
          <p:cNvPr id="3" name="Content Placeholder 2"/>
          <p:cNvSpPr>
            <a:spLocks noGrp="1"/>
          </p:cNvSpPr>
          <p:nvPr>
            <p:ph idx="1"/>
          </p:nvPr>
        </p:nvSpPr>
        <p:spPr/>
        <p:txBody>
          <a:bodyPr>
            <a:normAutofit fontScale="92500"/>
          </a:bodyPr>
          <a:lstStyle/>
          <a:p>
            <a:r>
              <a:rPr lang="en-US" b="1" dirty="0" err="1"/>
              <a:t>WebDriver</a:t>
            </a:r>
            <a:r>
              <a:rPr lang="en-US" b="1" dirty="0"/>
              <a:t> driver = new </a:t>
            </a:r>
            <a:r>
              <a:rPr lang="en-US" b="1" dirty="0" err="1"/>
              <a:t>WebDriver</a:t>
            </a:r>
            <a:r>
              <a:rPr lang="en-US" b="1" dirty="0"/>
              <a:t>();</a:t>
            </a:r>
            <a:endParaRPr lang="en-US" dirty="0"/>
          </a:p>
          <a:p>
            <a:r>
              <a:rPr lang="en-US" dirty="0"/>
              <a:t>We cannot write our code like this because we cannot create Object of an Interface. </a:t>
            </a:r>
            <a:r>
              <a:rPr lang="en-US" dirty="0" err="1"/>
              <a:t>WebDriver</a:t>
            </a:r>
            <a:r>
              <a:rPr lang="en-US" dirty="0"/>
              <a:t> is an interface.</a:t>
            </a:r>
          </a:p>
          <a:p>
            <a:r>
              <a:rPr lang="en-US" dirty="0"/>
              <a:t>But we can use any of the following statements in our script</a:t>
            </a:r>
          </a:p>
          <a:p>
            <a:r>
              <a:rPr lang="en-US" i="1" dirty="0" err="1"/>
              <a:t>FirefoxDriver</a:t>
            </a:r>
            <a:r>
              <a:rPr lang="en-US" i="1" dirty="0"/>
              <a:t> driver = new </a:t>
            </a:r>
            <a:r>
              <a:rPr lang="en-US" i="1" dirty="0" err="1"/>
              <a:t>FirefoxDriver</a:t>
            </a:r>
            <a:r>
              <a:rPr lang="en-US" i="1" dirty="0"/>
              <a:t>();</a:t>
            </a:r>
            <a:endParaRPr lang="en-US" dirty="0"/>
          </a:p>
          <a:p>
            <a:r>
              <a:rPr lang="en-US" dirty="0"/>
              <a:t>or</a:t>
            </a:r>
          </a:p>
          <a:p>
            <a:r>
              <a:rPr lang="en-US" i="1" dirty="0" err="1"/>
              <a:t>WebDriver</a:t>
            </a:r>
            <a:r>
              <a:rPr lang="en-US" i="1" dirty="0"/>
              <a:t> driver = new </a:t>
            </a:r>
            <a:r>
              <a:rPr lang="en-US" i="1" dirty="0" err="1"/>
              <a:t>FirefoxDriver</a:t>
            </a:r>
            <a:r>
              <a:rPr lang="en-US" i="1" dirty="0"/>
              <a:t>();</a:t>
            </a:r>
            <a:endParaRPr lang="en-US" dirty="0"/>
          </a:p>
          <a:p>
            <a:pPr>
              <a:buNone/>
            </a:pPr>
            <a:br>
              <a:rPr lang="en-US" dirty="0"/>
            </a:b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learn Practically</a:t>
            </a:r>
            <a:endParaRPr lang="en-US" dirty="0"/>
          </a:p>
        </p:txBody>
      </p:sp>
      <p:sp>
        <p:nvSpPr>
          <p:cNvPr id="3" name="Content Placeholder 2"/>
          <p:cNvSpPr>
            <a:spLocks noGrp="1"/>
          </p:cNvSpPr>
          <p:nvPr>
            <p:ph idx="1"/>
          </p:nvPr>
        </p:nvSpPr>
        <p:spPr/>
        <p:txBody>
          <a:bodyPr/>
          <a:lstStyle/>
          <a:p>
            <a:r>
              <a:rPr lang="en-IN" dirty="0"/>
              <a:t>Configure Selenium </a:t>
            </a:r>
            <a:r>
              <a:rPr lang="en-IN" dirty="0" err="1"/>
              <a:t>Webdriver</a:t>
            </a:r>
            <a:r>
              <a:rPr lang="en-US" dirty="0"/>
              <a:t> with Eclipse IDE</a:t>
            </a:r>
          </a:p>
          <a:p>
            <a:r>
              <a:rPr lang="en-IN" dirty="0"/>
              <a:t>Configure Selenium with </a:t>
            </a:r>
            <a:r>
              <a:rPr lang="en-IN" dirty="0" err="1"/>
              <a:t>Chromedriver</a:t>
            </a:r>
            <a:r>
              <a:rPr lang="en-IN" dirty="0"/>
              <a:t>, </a:t>
            </a:r>
            <a:r>
              <a:rPr lang="en-IN" dirty="0" err="1"/>
              <a:t>FirefoxDriver,Internet</a:t>
            </a:r>
            <a:r>
              <a:rPr lang="en-IN" dirty="0"/>
              <a:t> </a:t>
            </a:r>
            <a:r>
              <a:rPr lang="en-IN" dirty="0" err="1"/>
              <a:t>ExplorerDriver</a:t>
            </a:r>
            <a:r>
              <a:rPr lang="en-IN" dirty="0"/>
              <a:t>, </a:t>
            </a:r>
            <a:r>
              <a:rPr lang="en-IN" dirty="0" err="1"/>
              <a:t>EdgeDriver</a:t>
            </a:r>
            <a:endParaRPr lang="en-IN" dirty="0"/>
          </a:p>
          <a:p>
            <a:pPr>
              <a:buNone/>
            </a:pPr>
            <a:endParaRPr lang="en-I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a:t>
            </a:r>
          </a:p>
        </p:txBody>
      </p:sp>
      <p:sp>
        <p:nvSpPr>
          <p:cNvPr id="3" name="Content Placeholder 2"/>
          <p:cNvSpPr>
            <a:spLocks noGrp="1"/>
          </p:cNvSpPr>
          <p:nvPr>
            <p:ph idx="1"/>
          </p:nvPr>
        </p:nvSpPr>
        <p:spPr/>
        <p:txBody>
          <a:bodyPr>
            <a:normAutofit fontScale="92500" lnSpcReduction="20000"/>
          </a:bodyPr>
          <a:lstStyle/>
          <a:p>
            <a:r>
              <a:rPr lang="en-US" dirty="0"/>
              <a:t>Get Command</a:t>
            </a:r>
          </a:p>
          <a:p>
            <a:pPr>
              <a:buNone/>
            </a:pPr>
            <a:r>
              <a:rPr lang="en-US" b="1" dirty="0"/>
              <a:t>1. Get Command</a:t>
            </a:r>
            <a:endParaRPr lang="en-US" dirty="0"/>
          </a:p>
          <a:p>
            <a:r>
              <a:rPr lang="en-US" b="1" dirty="0"/>
              <a:t>Method:</a:t>
            </a:r>
            <a:endParaRPr lang="en-US" dirty="0"/>
          </a:p>
          <a:p>
            <a:r>
              <a:rPr lang="en-US" dirty="0"/>
              <a:t>get(String </a:t>
            </a:r>
            <a:r>
              <a:rPr lang="en-US" dirty="0" err="1"/>
              <a:t>arg</a:t>
            </a:r>
            <a:r>
              <a:rPr lang="en-US" dirty="0"/>
              <a:t>) : The get() method takes a string URL as a parameter and returns nothing.</a:t>
            </a:r>
          </a:p>
          <a:p>
            <a:r>
              <a:rPr lang="en-US" dirty="0"/>
              <a:t>b) This method opens the specified URL in the current browser window. URL must be in the form of https://www.google.com. If the HTTPS is not included then it will throw a message “Cannot navigate to invalid URL”.</a:t>
            </a:r>
          </a:p>
          <a:p>
            <a:r>
              <a:rPr lang="en-US" dirty="0"/>
              <a:t>The general syntax to use get command is as follows:</a:t>
            </a:r>
          </a:p>
          <a:p>
            <a:r>
              <a:rPr lang="en-US" dirty="0"/>
              <a:t>Syntax: </a:t>
            </a:r>
            <a:r>
              <a:rPr lang="en-US" dirty="0" err="1"/>
              <a:t>driver.get</a:t>
            </a:r>
            <a:r>
              <a:rPr lang="en-US" dirty="0"/>
              <a:t>(https://www.google.com);</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Navigation Commands</a:t>
            </a:r>
          </a:p>
        </p:txBody>
      </p:sp>
      <p:sp>
        <p:nvSpPr>
          <p:cNvPr id="3" name="Content Placeholder 2"/>
          <p:cNvSpPr>
            <a:spLocks noGrp="1"/>
          </p:cNvSpPr>
          <p:nvPr>
            <p:ph idx="1"/>
          </p:nvPr>
        </p:nvSpPr>
        <p:spPr/>
        <p:txBody>
          <a:bodyPr>
            <a:normAutofit fontScale="77500" lnSpcReduction="20000"/>
          </a:bodyPr>
          <a:lstStyle/>
          <a:p>
            <a:r>
              <a:rPr lang="en-US" u="sng" dirty="0"/>
              <a:t>Navigate To Command</a:t>
            </a:r>
          </a:p>
          <a:p>
            <a:pPr>
              <a:buNone/>
            </a:pPr>
            <a:r>
              <a:rPr lang="en-US" b="1" i="1" dirty="0"/>
              <a:t>Command - </a:t>
            </a:r>
            <a:r>
              <a:rPr lang="en-US" b="1" i="1" dirty="0" err="1"/>
              <a:t>driver.navigate</a:t>
            </a:r>
            <a:r>
              <a:rPr lang="en-US" b="1" i="1" dirty="0"/>
              <a:t>().to(</a:t>
            </a:r>
            <a:r>
              <a:rPr lang="en-US" b="1" i="1" dirty="0" err="1"/>
              <a:t>appUrl</a:t>
            </a:r>
            <a:r>
              <a:rPr lang="en-US" b="1" i="1" dirty="0"/>
              <a:t>);</a:t>
            </a:r>
            <a:endParaRPr lang="en-US" dirty="0"/>
          </a:p>
          <a:p>
            <a:r>
              <a:rPr lang="en-US" dirty="0"/>
              <a:t>It does exactly the same thing as the </a:t>
            </a:r>
            <a:r>
              <a:rPr lang="en-US" b="1" i="1" dirty="0" err="1"/>
              <a:t>driver.get</a:t>
            </a:r>
            <a:r>
              <a:rPr lang="en-US" b="1" i="1" dirty="0"/>
              <a:t>(</a:t>
            </a:r>
            <a:r>
              <a:rPr lang="en-US" b="1" i="1" dirty="0" err="1"/>
              <a:t>appUrl</a:t>
            </a:r>
            <a:r>
              <a:rPr lang="en-US" b="1" i="1" dirty="0"/>
              <a:t>)</a:t>
            </a:r>
            <a:r>
              <a:rPr lang="en-US" dirty="0"/>
              <a:t> method. Where </a:t>
            </a:r>
            <a:r>
              <a:rPr lang="en-US" b="1" i="1" dirty="0" err="1"/>
              <a:t>appUrl</a:t>
            </a:r>
            <a:r>
              <a:rPr lang="en-US" dirty="0"/>
              <a:t> is the website address to load. It is best to use a fully qualified URL.</a:t>
            </a:r>
          </a:p>
          <a:p>
            <a:r>
              <a:rPr lang="en-US" dirty="0" err="1"/>
              <a:t>driver.navigate</a:t>
            </a:r>
            <a:r>
              <a:rPr lang="en-US" dirty="0"/>
              <a:t>().to("https://www.DemoQA.com");</a:t>
            </a:r>
          </a:p>
          <a:p>
            <a:endParaRPr lang="en-US" dirty="0"/>
          </a:p>
          <a:p>
            <a:r>
              <a:rPr lang="en-US" u="sng" dirty="0"/>
              <a:t>Forward Command:</a:t>
            </a:r>
          </a:p>
          <a:p>
            <a:pPr>
              <a:buNone/>
            </a:pPr>
            <a:r>
              <a:rPr lang="en-US" b="1" i="1" dirty="0"/>
              <a:t>    forward() : void</a:t>
            </a:r>
            <a:r>
              <a:rPr lang="en-US" dirty="0"/>
              <a:t> - This method does the same operation as clicking on the </a:t>
            </a:r>
            <a:r>
              <a:rPr lang="en-US" b="1" i="1" dirty="0"/>
              <a:t>Forward Button</a:t>
            </a:r>
            <a:r>
              <a:rPr lang="en-US" dirty="0"/>
              <a:t> of any browser. It neither accepts nor returns anything.</a:t>
            </a:r>
          </a:p>
          <a:p>
            <a:r>
              <a:rPr lang="en-US" b="1" i="1" dirty="0"/>
              <a:t>Command - </a:t>
            </a:r>
            <a:r>
              <a:rPr lang="en-US" b="1" i="1" dirty="0" err="1"/>
              <a:t>driver.navigate</a:t>
            </a:r>
            <a:r>
              <a:rPr lang="en-US" b="1" i="1" dirty="0"/>
              <a:t>().forward();</a:t>
            </a:r>
            <a:endParaRPr lang="en-US" dirty="0"/>
          </a:p>
          <a:p>
            <a:r>
              <a:rPr lang="en-US" dirty="0"/>
              <a:t>Takes you forward by one page on the browser's history.</a:t>
            </a:r>
          </a:p>
          <a:p>
            <a:r>
              <a:rPr lang="en-US" dirty="0" err="1"/>
              <a:t>driver.navigate</a:t>
            </a:r>
            <a:r>
              <a:rPr lang="en-US" dirty="0"/>
              <a:t>().forward();</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61909</TotalTime>
  <Words>14894</Words>
  <Application>Microsoft Office PowerPoint</Application>
  <PresentationFormat>On-screen Show (4:3)</PresentationFormat>
  <Paragraphs>1347</Paragraphs>
  <Slides>191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191</vt:i4>
      </vt:variant>
    </vt:vector>
  </HeadingPairs>
  <TitlesOfParts>
    <vt:vector size="199" baseType="lpstr">
      <vt:lpstr>Arial</vt:lpstr>
      <vt:lpstr>Calibri</vt:lpstr>
      <vt:lpstr>Constantia</vt:lpstr>
      <vt:lpstr>inter-bold</vt:lpstr>
      <vt:lpstr>inter-regular</vt:lpstr>
      <vt:lpstr>times new roman</vt:lpstr>
      <vt:lpstr>Wingdings 2</vt:lpstr>
      <vt:lpstr>Flow</vt:lpstr>
      <vt:lpstr>Selenium Automation Training  By Riyaz Shaik   </vt:lpstr>
      <vt:lpstr>Introduction</vt:lpstr>
      <vt:lpstr>What is Automation Testing?</vt:lpstr>
      <vt:lpstr>Manual Testing Vs Automation Testing</vt:lpstr>
      <vt:lpstr>Licensed Vs Open source tools</vt:lpstr>
      <vt:lpstr>Overview Of Selenium</vt:lpstr>
      <vt:lpstr>Selenium Tools</vt:lpstr>
      <vt:lpstr>Installing JAVA on Windows</vt:lpstr>
      <vt:lpstr>Installing JAVA on Mac</vt:lpstr>
      <vt:lpstr>Set JavaHome in Mac</vt:lpstr>
      <vt:lpstr>Set Java Home on Windows</vt:lpstr>
      <vt:lpstr>Lets look practically</vt:lpstr>
      <vt:lpstr>Data Types</vt:lpstr>
      <vt:lpstr>Data Types Default Size</vt:lpstr>
      <vt:lpstr>Java Variable</vt:lpstr>
      <vt:lpstr>Practice Exercise</vt:lpstr>
      <vt:lpstr>Operators</vt:lpstr>
      <vt:lpstr>Types Of Variables</vt:lpstr>
      <vt:lpstr>What is an array?</vt:lpstr>
      <vt:lpstr>Types of Arrays</vt:lpstr>
      <vt:lpstr>Multi Dimensional Array</vt:lpstr>
      <vt:lpstr>Conditional Statements – simple If condition</vt:lpstr>
      <vt:lpstr>Java if-else Statement </vt:lpstr>
      <vt:lpstr>Java if-else-if ladder Statement </vt:lpstr>
      <vt:lpstr>Java Nested if statement </vt:lpstr>
      <vt:lpstr>Switch Case Statement</vt:lpstr>
      <vt:lpstr>Switch Case Syntax</vt:lpstr>
      <vt:lpstr>Loop Statements - While</vt:lpstr>
      <vt:lpstr>Java do-while Loop </vt:lpstr>
      <vt:lpstr>For Loop In Java</vt:lpstr>
      <vt:lpstr>Java Nested for Loop</vt:lpstr>
      <vt:lpstr>Java Break Statement </vt:lpstr>
      <vt:lpstr>Classes and Objects</vt:lpstr>
      <vt:lpstr>Constructors in Java</vt:lpstr>
      <vt:lpstr>Types Of Constructors</vt:lpstr>
      <vt:lpstr>Rules for Creating Constructor</vt:lpstr>
      <vt:lpstr>Working with methods</vt:lpstr>
      <vt:lpstr>Types Of Methods</vt:lpstr>
      <vt:lpstr>Programming Exercises – Prog1</vt:lpstr>
      <vt:lpstr>Programming Exercise – Prog2</vt:lpstr>
      <vt:lpstr>Programming Exercise – Prog 3</vt:lpstr>
      <vt:lpstr>Access modifiers</vt:lpstr>
      <vt:lpstr>String Class in Java</vt:lpstr>
      <vt:lpstr>String in Java</vt:lpstr>
      <vt:lpstr>Using String literal</vt:lpstr>
      <vt:lpstr>By new keyword </vt:lpstr>
      <vt:lpstr>Programming Exercise – Prog4</vt:lpstr>
      <vt:lpstr>Oops</vt:lpstr>
      <vt:lpstr>Inheritance</vt:lpstr>
      <vt:lpstr>Types of inheritance in java</vt:lpstr>
      <vt:lpstr>Terms used in Inheritance </vt:lpstr>
      <vt:lpstr>Abstraction in Java</vt:lpstr>
      <vt:lpstr>Abstract class in Java </vt:lpstr>
      <vt:lpstr>Abstract Method in Java</vt:lpstr>
      <vt:lpstr>Interface in Java </vt:lpstr>
      <vt:lpstr>How to declare an interface? </vt:lpstr>
      <vt:lpstr>Java 8 Interface Improvement </vt:lpstr>
      <vt:lpstr>Multiple inheritance in Java by interface </vt:lpstr>
      <vt:lpstr>Encapsulation</vt:lpstr>
      <vt:lpstr>To achieve encapsulation in Java</vt:lpstr>
      <vt:lpstr>Exception Handling in JAVA</vt:lpstr>
      <vt:lpstr>Types of Java Exceptions</vt:lpstr>
      <vt:lpstr>Java Exception Keywords </vt:lpstr>
      <vt:lpstr>Java Exception Keywords</vt:lpstr>
      <vt:lpstr>Wrapper Classes</vt:lpstr>
      <vt:lpstr>Common Scenarios of Java Exceptions </vt:lpstr>
      <vt:lpstr>Contd..</vt:lpstr>
      <vt:lpstr>Contd..</vt:lpstr>
      <vt:lpstr>Programming Exercise – Prog 5</vt:lpstr>
      <vt:lpstr>Programming Exercise – Prog 6</vt:lpstr>
      <vt:lpstr>Programming Exercise – Prog7</vt:lpstr>
      <vt:lpstr>Programming Exercise – Prog8</vt:lpstr>
      <vt:lpstr>Collections</vt:lpstr>
      <vt:lpstr>Collection Framework</vt:lpstr>
      <vt:lpstr>Methods of Collection Interface</vt:lpstr>
      <vt:lpstr>Collection Interface</vt:lpstr>
      <vt:lpstr>ArrayList </vt:lpstr>
      <vt:lpstr>List Interface </vt:lpstr>
      <vt:lpstr>LinkedList</vt:lpstr>
      <vt:lpstr>Set Interface </vt:lpstr>
      <vt:lpstr>HashSet </vt:lpstr>
      <vt:lpstr>Linked HashSet</vt:lpstr>
      <vt:lpstr>Treeset</vt:lpstr>
      <vt:lpstr>Map</vt:lpstr>
      <vt:lpstr>Map</vt:lpstr>
      <vt:lpstr>Map.Entry Interface </vt:lpstr>
      <vt:lpstr>Iterator Interface</vt:lpstr>
      <vt:lpstr>Programming Exercise – Prog9</vt:lpstr>
      <vt:lpstr>Programming Exercise – Prog 10 </vt:lpstr>
      <vt:lpstr>Selenium WebDriver</vt:lpstr>
      <vt:lpstr>Architecture</vt:lpstr>
      <vt:lpstr>Features Of Selenium WebDriver</vt:lpstr>
      <vt:lpstr>Limitations of Selenium Webdriver</vt:lpstr>
      <vt:lpstr>WebDriver Interface</vt:lpstr>
      <vt:lpstr>Contd..</vt:lpstr>
      <vt:lpstr>Instance of WebDriver</vt:lpstr>
      <vt:lpstr>Lets learn Practically</vt:lpstr>
      <vt:lpstr>Get Method</vt:lpstr>
      <vt:lpstr>Browser Navigation Commands</vt:lpstr>
      <vt:lpstr>Contd..</vt:lpstr>
      <vt:lpstr>Object Identification</vt:lpstr>
      <vt:lpstr>HTML Tags and DOM Structure</vt:lpstr>
      <vt:lpstr>Elements and Tags</vt:lpstr>
      <vt:lpstr>Different Types of Locators</vt:lpstr>
      <vt:lpstr>FindElement and FindElements </vt:lpstr>
      <vt:lpstr>FindElement</vt:lpstr>
      <vt:lpstr>FindElements</vt:lpstr>
      <vt:lpstr>Practice Exercise – Prog1</vt:lpstr>
      <vt:lpstr>Selenium Basic Methods</vt:lpstr>
      <vt:lpstr>Practice Exercise- II</vt:lpstr>
      <vt:lpstr>Using Xpath</vt:lpstr>
      <vt:lpstr>Types of Xpath</vt:lpstr>
      <vt:lpstr>Contains(): </vt:lpstr>
      <vt:lpstr>Indexing</vt:lpstr>
      <vt:lpstr>Using OR &amp; AND:</vt:lpstr>
      <vt:lpstr>XPath Text() Function </vt:lpstr>
      <vt:lpstr>XPath axes methods:</vt:lpstr>
      <vt:lpstr>Css Selector</vt:lpstr>
      <vt:lpstr>Handling CheckBox</vt:lpstr>
      <vt:lpstr>Practice Exercise III</vt:lpstr>
      <vt:lpstr>Wait Commands in Selenium</vt:lpstr>
      <vt:lpstr>Implicit Wait in Selenium</vt:lpstr>
      <vt:lpstr>Explicit Wait in Selenium </vt:lpstr>
      <vt:lpstr>Fluent Wait in Selenium</vt:lpstr>
      <vt:lpstr>Implicit Vs Explicit Wait</vt:lpstr>
      <vt:lpstr>Fluent Wait Syntax</vt:lpstr>
      <vt:lpstr>Practice Exercise IV</vt:lpstr>
      <vt:lpstr>Handling DropDown</vt:lpstr>
      <vt:lpstr>Alert Handling in Selenium </vt:lpstr>
      <vt:lpstr>Alert Types</vt:lpstr>
      <vt:lpstr>Handling iFrames</vt:lpstr>
      <vt:lpstr>How to switch over the elements in iframes</vt:lpstr>
      <vt:lpstr>Switch to the frame by Name or ID:</vt:lpstr>
      <vt:lpstr>Switch to the frame by Web Element</vt:lpstr>
      <vt:lpstr>Action Class in Selenium </vt:lpstr>
      <vt:lpstr>Building a Series of Multiple Actions </vt:lpstr>
      <vt:lpstr>Methods of Action Class</vt:lpstr>
      <vt:lpstr>Keyboard Actions in Selenium:</vt:lpstr>
      <vt:lpstr>Practice Exercises</vt:lpstr>
      <vt:lpstr>Webtable Handling in Selenium</vt:lpstr>
      <vt:lpstr>Types of Web Tables </vt:lpstr>
      <vt:lpstr>Practice Exercise- WebTable</vt:lpstr>
      <vt:lpstr>Handling Multiple Windows in Selenium </vt:lpstr>
      <vt:lpstr>Steps to execute:</vt:lpstr>
      <vt:lpstr>Practice Exercise</vt:lpstr>
      <vt:lpstr>Upload a file – Auto IT</vt:lpstr>
      <vt:lpstr>WebDriver Manager</vt:lpstr>
      <vt:lpstr>Apache POI</vt:lpstr>
      <vt:lpstr>How to read/Write Excel</vt:lpstr>
      <vt:lpstr>Practice Exercise – Read Excel</vt:lpstr>
      <vt:lpstr>Practice Exercise – Write Excel</vt:lpstr>
      <vt:lpstr>Testng Framework</vt:lpstr>
      <vt:lpstr>key features of Selenium TestNG</vt:lpstr>
      <vt:lpstr>What is Annotation in TestNG? </vt:lpstr>
      <vt:lpstr>Priority Of Annotations</vt:lpstr>
      <vt:lpstr>What Is Prioritization In TestNG?</vt:lpstr>
      <vt:lpstr>Invocation Count</vt:lpstr>
      <vt:lpstr>Parameters</vt:lpstr>
      <vt:lpstr>Contd</vt:lpstr>
      <vt:lpstr>What are DataProviders in TestNG? </vt:lpstr>
      <vt:lpstr>Example</vt:lpstr>
      <vt:lpstr>Parallel Browser Testing</vt:lpstr>
      <vt:lpstr>Assertions</vt:lpstr>
      <vt:lpstr>Commonly used TestNG Assert Methods </vt:lpstr>
      <vt:lpstr>Hard and Soft Assert in TestNG</vt:lpstr>
      <vt:lpstr>BDD Framework</vt:lpstr>
      <vt:lpstr>Cucumber – A BDD Framework Tool</vt:lpstr>
      <vt:lpstr>Maven</vt:lpstr>
      <vt:lpstr>Feature</vt:lpstr>
      <vt:lpstr>Step Definitions</vt:lpstr>
      <vt:lpstr>Cucumber Options</vt:lpstr>
      <vt:lpstr>Scenario Outline</vt:lpstr>
      <vt:lpstr>Hooks</vt:lpstr>
      <vt:lpstr>Pretty Report</vt:lpstr>
      <vt:lpstr>HTML Report</vt:lpstr>
      <vt:lpstr>HTML Report using extent report</vt:lpstr>
      <vt:lpstr>Capturing ScreenShot in Selenium </vt:lpstr>
      <vt:lpstr>Version Control System</vt:lpstr>
      <vt:lpstr>How to download Git?</vt:lpstr>
      <vt:lpstr>GitHub</vt:lpstr>
      <vt:lpstr>Git commands</vt:lpstr>
      <vt:lpstr>Contd..</vt:lpstr>
      <vt:lpstr>Contd..</vt:lpstr>
      <vt:lpstr>Contd..</vt:lpstr>
      <vt:lpstr>CI/CD</vt:lpstr>
      <vt:lpstr>Jenkins</vt:lpstr>
      <vt:lpstr>How to Download &amp; Install Jenkins on Windows</vt:lpstr>
      <vt:lpstr>How to Download Jenkins? </vt:lpstr>
      <vt:lpstr>How to Unblock Jenkins? </vt:lpstr>
      <vt:lpstr>PowerPoint Presentation</vt:lpstr>
      <vt:lpstr>Cron Job Examples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Automation Training  By Prashanthi   </dc:title>
  <dc:creator>PRASHANTHI</dc:creator>
  <cp:lastModifiedBy>Riyaz Shaik</cp:lastModifiedBy>
  <cp:revision>126</cp:revision>
  <dcterms:created xsi:type="dcterms:W3CDTF">2022-02-20T13:14:41Z</dcterms:created>
  <dcterms:modified xsi:type="dcterms:W3CDTF">2023-10-03T07:31:36Z</dcterms:modified>
</cp:coreProperties>
</file>