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4" r:id="rId6"/>
    <p:sldId id="260" r:id="rId7"/>
    <p:sldId id="261" r:id="rId8"/>
    <p:sldId id="263"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85BDFEE-619C-4024-B0AA-E72E2E45F867}" type="datetimeFigureOut">
              <a:rPr lang="tr-TR" smtClean="0"/>
              <a:t>10.03.2025</a:t>
            </a:fld>
            <a:endParaRPr lang="tr-TR"/>
          </a:p>
        </p:txBody>
      </p:sp>
      <p:sp>
        <p:nvSpPr>
          <p:cNvPr id="5" name="Footer Placeholder 4"/>
          <p:cNvSpPr>
            <a:spLocks noGrp="1"/>
          </p:cNvSpPr>
          <p:nvPr>
            <p:ph type="ftr" sz="quarter" idx="11"/>
          </p:nvPr>
        </p:nvSpPr>
        <p:spPr>
          <a:xfrm>
            <a:off x="1876424" y="5410201"/>
            <a:ext cx="5124886" cy="365125"/>
          </a:xfrm>
        </p:spPr>
        <p:txBody>
          <a:bodyPr/>
          <a:lstStyle/>
          <a:p>
            <a:endParaRPr lang="tr-TR"/>
          </a:p>
        </p:txBody>
      </p:sp>
      <p:sp>
        <p:nvSpPr>
          <p:cNvPr id="6" name="Slide Number Placeholder 5"/>
          <p:cNvSpPr>
            <a:spLocks noGrp="1"/>
          </p:cNvSpPr>
          <p:nvPr>
            <p:ph type="sldNum" sz="quarter" idx="12"/>
          </p:nvPr>
        </p:nvSpPr>
        <p:spPr>
          <a:xfrm>
            <a:off x="9896911" y="5410199"/>
            <a:ext cx="771089" cy="365125"/>
          </a:xfrm>
        </p:spPr>
        <p:txBody>
          <a:bodyPr/>
          <a:lstStyle/>
          <a:p>
            <a:fld id="{080FB078-E0B5-49B6-9E97-B35A31E334E0}" type="slidenum">
              <a:rPr lang="tr-TR" smtClean="0"/>
              <a:t>‹#›</a:t>
            </a:fld>
            <a:endParaRPr lang="tr-TR"/>
          </a:p>
        </p:txBody>
      </p:sp>
    </p:spTree>
    <p:extLst>
      <p:ext uri="{BB962C8B-B14F-4D97-AF65-F5344CB8AC3E}">
        <p14:creationId xmlns:p14="http://schemas.microsoft.com/office/powerpoint/2010/main" val="4003188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85BDFEE-619C-4024-B0AA-E72E2E45F867}" type="datetimeFigureOut">
              <a:rPr lang="tr-TR" smtClean="0"/>
              <a:t>10.03.2025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80FB078-E0B5-49B6-9E97-B35A31E334E0}" type="slidenum">
              <a:rPr lang="tr-TR" smtClean="0"/>
              <a:t>‹#›</a:t>
            </a:fld>
            <a:endParaRPr lang="tr-TR"/>
          </a:p>
        </p:txBody>
      </p:sp>
    </p:spTree>
    <p:extLst>
      <p:ext uri="{BB962C8B-B14F-4D97-AF65-F5344CB8AC3E}">
        <p14:creationId xmlns:p14="http://schemas.microsoft.com/office/powerpoint/2010/main" val="3331728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85BDFEE-619C-4024-B0AA-E72E2E45F867}" type="datetimeFigureOut">
              <a:rPr lang="tr-TR" smtClean="0"/>
              <a:t>10.03.2025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80FB078-E0B5-49B6-9E97-B35A31E334E0}" type="slidenum">
              <a:rPr lang="tr-TR" smtClean="0"/>
              <a:t>‹#›</a:t>
            </a:fld>
            <a:endParaRPr lang="tr-TR"/>
          </a:p>
        </p:txBody>
      </p:sp>
    </p:spTree>
    <p:extLst>
      <p:ext uri="{BB962C8B-B14F-4D97-AF65-F5344CB8AC3E}">
        <p14:creationId xmlns:p14="http://schemas.microsoft.com/office/powerpoint/2010/main" val="1987185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85BDFEE-619C-4024-B0AA-E72E2E45F867}" type="datetimeFigureOut">
              <a:rPr lang="tr-TR" smtClean="0"/>
              <a:t>10.03.2025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80FB078-E0B5-49B6-9E97-B35A31E334E0}" type="slidenum">
              <a:rPr lang="tr-TR" smtClean="0"/>
              <a:t>‹#›</a:t>
            </a:fld>
            <a:endParaRPr lang="tr-T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31627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85BDFEE-619C-4024-B0AA-E72E2E45F867}" type="datetimeFigureOut">
              <a:rPr lang="tr-TR" smtClean="0"/>
              <a:t>10.03.2025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80FB078-E0B5-49B6-9E97-B35A31E334E0}" type="slidenum">
              <a:rPr lang="tr-TR" smtClean="0"/>
              <a:t>‹#›</a:t>
            </a:fld>
            <a:endParaRPr lang="tr-TR"/>
          </a:p>
        </p:txBody>
      </p:sp>
    </p:spTree>
    <p:extLst>
      <p:ext uri="{BB962C8B-B14F-4D97-AF65-F5344CB8AC3E}">
        <p14:creationId xmlns:p14="http://schemas.microsoft.com/office/powerpoint/2010/main" val="1450341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685BDFEE-619C-4024-B0AA-E72E2E45F867}" type="datetimeFigureOut">
              <a:rPr lang="tr-TR" smtClean="0"/>
              <a:t>10.03.2025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80FB078-E0B5-49B6-9E97-B35A31E334E0}" type="slidenum">
              <a:rPr lang="tr-TR" smtClean="0"/>
              <a:t>‹#›</a:t>
            </a:fld>
            <a:endParaRPr lang="tr-TR"/>
          </a:p>
        </p:txBody>
      </p:sp>
    </p:spTree>
    <p:extLst>
      <p:ext uri="{BB962C8B-B14F-4D97-AF65-F5344CB8AC3E}">
        <p14:creationId xmlns:p14="http://schemas.microsoft.com/office/powerpoint/2010/main" val="1697038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685BDFEE-619C-4024-B0AA-E72E2E45F867}" type="datetimeFigureOut">
              <a:rPr lang="tr-TR" smtClean="0"/>
              <a:t>10.03.2025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80FB078-E0B5-49B6-9E97-B35A31E334E0}" type="slidenum">
              <a:rPr lang="tr-TR" smtClean="0"/>
              <a:t>‹#›</a:t>
            </a:fld>
            <a:endParaRPr lang="tr-TR"/>
          </a:p>
        </p:txBody>
      </p:sp>
    </p:spTree>
    <p:extLst>
      <p:ext uri="{BB962C8B-B14F-4D97-AF65-F5344CB8AC3E}">
        <p14:creationId xmlns:p14="http://schemas.microsoft.com/office/powerpoint/2010/main" val="1220338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85BDFEE-619C-4024-B0AA-E72E2E45F867}" type="datetimeFigureOut">
              <a:rPr lang="tr-TR" smtClean="0"/>
              <a:t>10.03.2025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80FB078-E0B5-49B6-9E97-B35A31E334E0}" type="slidenum">
              <a:rPr lang="tr-TR" smtClean="0"/>
              <a:t>‹#›</a:t>
            </a:fld>
            <a:endParaRPr lang="tr-TR"/>
          </a:p>
        </p:txBody>
      </p:sp>
    </p:spTree>
    <p:extLst>
      <p:ext uri="{BB962C8B-B14F-4D97-AF65-F5344CB8AC3E}">
        <p14:creationId xmlns:p14="http://schemas.microsoft.com/office/powerpoint/2010/main" val="35790764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85BDFEE-619C-4024-B0AA-E72E2E45F867}" type="datetimeFigureOut">
              <a:rPr lang="tr-TR" smtClean="0"/>
              <a:t>10.03.2025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80FB078-E0B5-49B6-9E97-B35A31E334E0}" type="slidenum">
              <a:rPr lang="tr-TR" smtClean="0"/>
              <a:t>‹#›</a:t>
            </a:fld>
            <a:endParaRPr lang="tr-TR"/>
          </a:p>
        </p:txBody>
      </p:sp>
    </p:spTree>
    <p:extLst>
      <p:ext uri="{BB962C8B-B14F-4D97-AF65-F5344CB8AC3E}">
        <p14:creationId xmlns:p14="http://schemas.microsoft.com/office/powerpoint/2010/main" val="12468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85BDFEE-619C-4024-B0AA-E72E2E45F867}" type="datetimeFigureOut">
              <a:rPr lang="tr-TR" smtClean="0"/>
              <a:t>10.03.2025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80FB078-E0B5-49B6-9E97-B35A31E334E0}" type="slidenum">
              <a:rPr lang="tr-TR" smtClean="0"/>
              <a:t>‹#›</a:t>
            </a:fld>
            <a:endParaRPr lang="tr-TR"/>
          </a:p>
        </p:txBody>
      </p:sp>
    </p:spTree>
    <p:extLst>
      <p:ext uri="{BB962C8B-B14F-4D97-AF65-F5344CB8AC3E}">
        <p14:creationId xmlns:p14="http://schemas.microsoft.com/office/powerpoint/2010/main" val="10242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85BDFEE-619C-4024-B0AA-E72E2E45F867}" type="datetimeFigureOut">
              <a:rPr lang="tr-TR" smtClean="0"/>
              <a:t>10.03.2025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80FB078-E0B5-49B6-9E97-B35A31E334E0}" type="slidenum">
              <a:rPr lang="tr-TR" smtClean="0"/>
              <a:t>‹#›</a:t>
            </a:fld>
            <a:endParaRPr lang="tr-TR"/>
          </a:p>
        </p:txBody>
      </p:sp>
    </p:spTree>
    <p:extLst>
      <p:ext uri="{BB962C8B-B14F-4D97-AF65-F5344CB8AC3E}">
        <p14:creationId xmlns:p14="http://schemas.microsoft.com/office/powerpoint/2010/main" val="4264425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85BDFEE-619C-4024-B0AA-E72E2E45F867}" type="datetimeFigureOut">
              <a:rPr lang="tr-TR" smtClean="0"/>
              <a:t>10.03.2025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80FB078-E0B5-49B6-9E97-B35A31E334E0}" type="slidenum">
              <a:rPr lang="tr-TR" smtClean="0"/>
              <a:t>‹#›</a:t>
            </a:fld>
            <a:endParaRPr lang="tr-TR"/>
          </a:p>
        </p:txBody>
      </p:sp>
    </p:spTree>
    <p:extLst>
      <p:ext uri="{BB962C8B-B14F-4D97-AF65-F5344CB8AC3E}">
        <p14:creationId xmlns:p14="http://schemas.microsoft.com/office/powerpoint/2010/main" val="86533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0" y="3073397"/>
            <a:ext cx="4878391"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073397"/>
            <a:ext cx="4875210"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85BDFEE-619C-4024-B0AA-E72E2E45F867}" type="datetimeFigureOut">
              <a:rPr lang="tr-TR" smtClean="0"/>
              <a:t>10.03.2025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80FB078-E0B5-49B6-9E97-B35A31E334E0}" type="slidenum">
              <a:rPr lang="tr-TR" smtClean="0"/>
              <a:t>‹#›</a:t>
            </a:fld>
            <a:endParaRPr lang="tr-TR"/>
          </a:p>
        </p:txBody>
      </p:sp>
    </p:spTree>
    <p:extLst>
      <p:ext uri="{BB962C8B-B14F-4D97-AF65-F5344CB8AC3E}">
        <p14:creationId xmlns:p14="http://schemas.microsoft.com/office/powerpoint/2010/main" val="3917635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85BDFEE-619C-4024-B0AA-E72E2E45F867}" type="datetimeFigureOut">
              <a:rPr lang="tr-TR" smtClean="0"/>
              <a:t>10.03.2025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80FB078-E0B5-49B6-9E97-B35A31E334E0}" type="slidenum">
              <a:rPr lang="tr-TR" smtClean="0"/>
              <a:t>‹#›</a:t>
            </a:fld>
            <a:endParaRPr lang="tr-TR"/>
          </a:p>
        </p:txBody>
      </p:sp>
    </p:spTree>
    <p:extLst>
      <p:ext uri="{BB962C8B-B14F-4D97-AF65-F5344CB8AC3E}">
        <p14:creationId xmlns:p14="http://schemas.microsoft.com/office/powerpoint/2010/main" val="4215393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5BDFEE-619C-4024-B0AA-E72E2E45F867}" type="datetimeFigureOut">
              <a:rPr lang="tr-TR" smtClean="0"/>
              <a:t>10.03.2025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80FB078-E0B5-49B6-9E97-B35A31E334E0}" type="slidenum">
              <a:rPr lang="tr-TR" smtClean="0"/>
              <a:t>‹#›</a:t>
            </a:fld>
            <a:endParaRPr lang="tr-TR"/>
          </a:p>
        </p:txBody>
      </p:sp>
    </p:spTree>
    <p:extLst>
      <p:ext uri="{BB962C8B-B14F-4D97-AF65-F5344CB8AC3E}">
        <p14:creationId xmlns:p14="http://schemas.microsoft.com/office/powerpoint/2010/main" val="2940063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85BDFEE-619C-4024-B0AA-E72E2E45F867}" type="datetimeFigureOut">
              <a:rPr lang="tr-TR" smtClean="0"/>
              <a:t>10.03.2025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80FB078-E0B5-49B6-9E97-B35A31E334E0}" type="slidenum">
              <a:rPr lang="tr-TR" smtClean="0"/>
              <a:t>‹#›</a:t>
            </a:fld>
            <a:endParaRPr lang="tr-TR"/>
          </a:p>
        </p:txBody>
      </p:sp>
    </p:spTree>
    <p:extLst>
      <p:ext uri="{BB962C8B-B14F-4D97-AF65-F5344CB8AC3E}">
        <p14:creationId xmlns:p14="http://schemas.microsoft.com/office/powerpoint/2010/main" val="4138560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85BDFEE-619C-4024-B0AA-E72E2E45F867}" type="datetimeFigureOut">
              <a:rPr lang="tr-TR" smtClean="0"/>
              <a:t>10.03.2025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80FB078-E0B5-49B6-9E97-B35A31E334E0}" type="slidenum">
              <a:rPr lang="tr-TR" smtClean="0"/>
              <a:t>‹#›</a:t>
            </a:fld>
            <a:endParaRPr lang="tr-TR"/>
          </a:p>
        </p:txBody>
      </p:sp>
    </p:spTree>
    <p:extLst>
      <p:ext uri="{BB962C8B-B14F-4D97-AF65-F5344CB8AC3E}">
        <p14:creationId xmlns:p14="http://schemas.microsoft.com/office/powerpoint/2010/main" val="821629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85BDFEE-619C-4024-B0AA-E72E2E45F867}" type="datetimeFigureOut">
              <a:rPr lang="tr-TR" smtClean="0"/>
              <a:t>10.03.2025</a:t>
            </a:fld>
            <a:endParaRPr lang="tr-T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80FB078-E0B5-49B6-9E97-B35A31E334E0}" type="slidenum">
              <a:rPr lang="tr-TR" smtClean="0"/>
              <a:t>‹#›</a:t>
            </a:fld>
            <a:endParaRPr lang="tr-TR"/>
          </a:p>
        </p:txBody>
      </p:sp>
    </p:spTree>
    <p:extLst>
      <p:ext uri="{BB962C8B-B14F-4D97-AF65-F5344CB8AC3E}">
        <p14:creationId xmlns:p14="http://schemas.microsoft.com/office/powerpoint/2010/main" val="3362173808"/>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44"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45" name="Group 15">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6"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tr-TR"/>
            </a:p>
          </p:txBody>
        </p:sp>
        <p:sp>
          <p:nvSpPr>
            <p:cNvPr id="147"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48"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49"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tr-TR"/>
            </a:p>
          </p:txBody>
        </p:sp>
        <p:sp>
          <p:nvSpPr>
            <p:cNvPr id="150"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51"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52"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53"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54"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55"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56"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57"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58"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59"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60"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61"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62"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63"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64"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65"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66"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67"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68"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69"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70"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71"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72"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73"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74"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tr-TR"/>
            </a:p>
          </p:txBody>
        </p:sp>
        <p:sp>
          <p:nvSpPr>
            <p:cNvPr id="175"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76"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77"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78"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79"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80"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81"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82"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83"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84"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85"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86"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tr-TR"/>
            </a:p>
          </p:txBody>
        </p:sp>
        <p:sp>
          <p:nvSpPr>
            <p:cNvPr id="187"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88"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89"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90"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91"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92"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93"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94"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95"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96"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97"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98"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199"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grpSp>
      <p:grpSp>
        <p:nvGrpSpPr>
          <p:cNvPr id="200" name="Group 71">
            <a:extLst>
              <a:ext uri="{FF2B5EF4-FFF2-40B4-BE49-F238E27FC236}">
                <a16:creationId xmlns:a16="http://schemas.microsoft.com/office/drawing/2014/main" id="{6C68F39D-867D-4AFF-94C4-C3829AD5C5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01" name="Rectangle 72">
              <a:extLst>
                <a:ext uri="{FF2B5EF4-FFF2-40B4-BE49-F238E27FC236}">
                  <a16:creationId xmlns:a16="http://schemas.microsoft.com/office/drawing/2014/main" id="{8EC3C6AD-76A6-4B9E-9700-E70BCEA5B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2">
              <a:extLst>
                <a:ext uri="{FF2B5EF4-FFF2-40B4-BE49-F238E27FC236}">
                  <a16:creationId xmlns:a16="http://schemas.microsoft.com/office/drawing/2014/main" id="{DC213DD1-BF02-41F7-80A7-E6A5694F573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8" name="Title 1">
            <a:extLst>
              <a:ext uri="{FF2B5EF4-FFF2-40B4-BE49-F238E27FC236}">
                <a16:creationId xmlns:a16="http://schemas.microsoft.com/office/drawing/2014/main" id="{BAEA1CF0-A82D-731C-16CE-02F6DE13F54E}"/>
              </a:ext>
            </a:extLst>
          </p:cNvPr>
          <p:cNvSpPr>
            <a:spLocks noGrp="1"/>
          </p:cNvSpPr>
          <p:nvPr>
            <p:ph type="title"/>
          </p:nvPr>
        </p:nvSpPr>
        <p:spPr>
          <a:xfrm>
            <a:off x="5270066" y="1122363"/>
            <a:ext cx="5397933" cy="2387600"/>
          </a:xfrm>
        </p:spPr>
        <p:txBody>
          <a:bodyPr vert="horz" lIns="91440" tIns="45720" rIns="91440" bIns="45720" rtlCol="0" anchor="b">
            <a:normAutofit/>
          </a:bodyPr>
          <a:lstStyle/>
          <a:p>
            <a:r>
              <a:rPr lang="en-US" sz="4400" dirty="0"/>
              <a:t>Derin </a:t>
            </a:r>
            <a:r>
              <a:rPr lang="en-US" sz="4400" dirty="0" err="1"/>
              <a:t>Öğrenme</a:t>
            </a:r>
            <a:r>
              <a:rPr lang="en-US" sz="4400" dirty="0"/>
              <a:t> </a:t>
            </a:r>
            <a:r>
              <a:rPr lang="en-US" sz="4400" dirty="0" err="1"/>
              <a:t>Tabanlı</a:t>
            </a:r>
            <a:r>
              <a:rPr lang="en-US" sz="4400" dirty="0"/>
              <a:t> </a:t>
            </a:r>
            <a:r>
              <a:rPr lang="en-US" sz="4400" dirty="0" err="1"/>
              <a:t>Otomat</a:t>
            </a:r>
            <a:r>
              <a:rPr lang="tr-TR" sz="4400"/>
              <a:t>i</a:t>
            </a:r>
            <a:r>
              <a:rPr lang="en-US" sz="4400"/>
              <a:t>k </a:t>
            </a:r>
            <a:r>
              <a:rPr lang="en-US" sz="4400" dirty="0" err="1"/>
              <a:t>Beyin</a:t>
            </a:r>
            <a:r>
              <a:rPr lang="en-US" sz="4400" dirty="0"/>
              <a:t> </a:t>
            </a:r>
            <a:r>
              <a:rPr lang="en-US" sz="4400" dirty="0" err="1"/>
              <a:t>Tümör</a:t>
            </a:r>
            <a:r>
              <a:rPr lang="en-US" sz="4400" dirty="0"/>
              <a:t> </a:t>
            </a:r>
            <a:r>
              <a:rPr lang="en-US" sz="4400" dirty="0" err="1"/>
              <a:t>Tesp</a:t>
            </a:r>
            <a:r>
              <a:rPr lang="tr-TR" sz="4400" dirty="0"/>
              <a:t>iti</a:t>
            </a:r>
            <a:endParaRPr lang="en-US" sz="4400" dirty="0"/>
          </a:p>
        </p:txBody>
      </p:sp>
      <p:sp>
        <p:nvSpPr>
          <p:cNvPr id="4" name="Title 1">
            <a:extLst>
              <a:ext uri="{FF2B5EF4-FFF2-40B4-BE49-F238E27FC236}">
                <a16:creationId xmlns:a16="http://schemas.microsoft.com/office/drawing/2014/main" id="{EF44D8AD-B1A0-F568-63AF-1A176E0C4DB3}"/>
              </a:ext>
            </a:extLst>
          </p:cNvPr>
          <p:cNvSpPr txBox="1">
            <a:spLocks/>
          </p:cNvSpPr>
          <p:nvPr/>
        </p:nvSpPr>
        <p:spPr>
          <a:xfrm>
            <a:off x="5230896" y="3602038"/>
            <a:ext cx="5437103" cy="1655762"/>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20000"/>
              </a:lnSpc>
              <a:spcBef>
                <a:spcPts val="1000"/>
              </a:spcBef>
              <a:buSzPct val="125000"/>
            </a:pPr>
            <a:r>
              <a:rPr lang="en-US" sz="2000">
                <a:solidFill>
                  <a:schemeClr val="tx2"/>
                </a:solidFill>
                <a:latin typeface="+mn-lt"/>
                <a:ea typeface="+mn-ea"/>
                <a:cs typeface="+mn-cs"/>
              </a:rPr>
              <a:t>Mervan aykut-02210224009</a:t>
            </a:r>
          </a:p>
        </p:txBody>
      </p:sp>
      <p:pic>
        <p:nvPicPr>
          <p:cNvPr id="202" name="Picture 9" descr="Bilgisayar tarafından oluşturulan ışıklar">
            <a:extLst>
              <a:ext uri="{FF2B5EF4-FFF2-40B4-BE49-F238E27FC236}">
                <a16:creationId xmlns:a16="http://schemas.microsoft.com/office/drawing/2014/main" id="{C0C363B2-F9ED-63CF-D186-16869AB86089}"/>
              </a:ext>
            </a:extLst>
          </p:cNvPr>
          <p:cNvPicPr>
            <a:picLocks noChangeAspect="1"/>
          </p:cNvPicPr>
          <p:nvPr/>
        </p:nvPicPr>
        <p:blipFill>
          <a:blip r:embed="rId4"/>
          <a:srcRect l="19716" r="30265"/>
          <a:stretch/>
        </p:blipFill>
        <p:spPr>
          <a:xfrm>
            <a:off x="-5597" y="10"/>
            <a:ext cx="4635583" cy="6857990"/>
          </a:xfrm>
          <a:prstGeom prst="rect">
            <a:avLst/>
          </a:prstGeom>
        </p:spPr>
      </p:pic>
      <p:grpSp>
        <p:nvGrpSpPr>
          <p:cNvPr id="203" name="Group 75">
            <a:extLst>
              <a:ext uri="{FF2B5EF4-FFF2-40B4-BE49-F238E27FC236}">
                <a16:creationId xmlns:a16="http://schemas.microsoft.com/office/drawing/2014/main" id="{4466CCD0-FEF9-460D-9FB6-11613A492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204" name="Rectangle 5">
              <a:extLst>
                <a:ext uri="{FF2B5EF4-FFF2-40B4-BE49-F238E27FC236}">
                  <a16:creationId xmlns:a16="http://schemas.microsoft.com/office/drawing/2014/main" id="{F642B7E9-F9AF-4BC0-B586-E7B0E8E878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tr-TR"/>
            </a:p>
          </p:txBody>
        </p:sp>
        <p:sp>
          <p:nvSpPr>
            <p:cNvPr id="205" name="Freeform 6">
              <a:extLst>
                <a:ext uri="{FF2B5EF4-FFF2-40B4-BE49-F238E27FC236}">
                  <a16:creationId xmlns:a16="http://schemas.microsoft.com/office/drawing/2014/main" id="{16CE5EA6-3C76-4E5C-9257-D6A61A31C5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06" name="Freeform 7">
              <a:extLst>
                <a:ext uri="{FF2B5EF4-FFF2-40B4-BE49-F238E27FC236}">
                  <a16:creationId xmlns:a16="http://schemas.microsoft.com/office/drawing/2014/main" id="{DD7BCC42-B325-4F92-B500-14A2933DA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07" name="Rectangle 8">
              <a:extLst>
                <a:ext uri="{FF2B5EF4-FFF2-40B4-BE49-F238E27FC236}">
                  <a16:creationId xmlns:a16="http://schemas.microsoft.com/office/drawing/2014/main" id="{197BF445-29BA-4C54-A1B4-A4390F0225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tr-TR"/>
            </a:p>
          </p:txBody>
        </p:sp>
        <p:sp>
          <p:nvSpPr>
            <p:cNvPr id="208" name="Freeform 9">
              <a:extLst>
                <a:ext uri="{FF2B5EF4-FFF2-40B4-BE49-F238E27FC236}">
                  <a16:creationId xmlns:a16="http://schemas.microsoft.com/office/drawing/2014/main" id="{B10C1630-E8C0-489C-8FFB-C9BBAEDE7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09" name="Freeform 10">
              <a:extLst>
                <a:ext uri="{FF2B5EF4-FFF2-40B4-BE49-F238E27FC236}">
                  <a16:creationId xmlns:a16="http://schemas.microsoft.com/office/drawing/2014/main" id="{B8778BE5-6D1F-4629-A045-8A87E2C756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10" name="Freeform 11">
              <a:extLst>
                <a:ext uri="{FF2B5EF4-FFF2-40B4-BE49-F238E27FC236}">
                  <a16:creationId xmlns:a16="http://schemas.microsoft.com/office/drawing/2014/main" id="{A7885ADB-F1C4-4FF3-93CD-7C9337E8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11" name="Freeform 12">
              <a:extLst>
                <a:ext uri="{FF2B5EF4-FFF2-40B4-BE49-F238E27FC236}">
                  <a16:creationId xmlns:a16="http://schemas.microsoft.com/office/drawing/2014/main" id="{59FC4F71-6E39-414E-9F39-CE1479FF8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12" name="Freeform 13">
              <a:extLst>
                <a:ext uri="{FF2B5EF4-FFF2-40B4-BE49-F238E27FC236}">
                  <a16:creationId xmlns:a16="http://schemas.microsoft.com/office/drawing/2014/main" id="{3FC9614F-1D2C-4CAC-8CE9-32DC7D863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13" name="Freeform 14">
              <a:extLst>
                <a:ext uri="{FF2B5EF4-FFF2-40B4-BE49-F238E27FC236}">
                  <a16:creationId xmlns:a16="http://schemas.microsoft.com/office/drawing/2014/main" id="{2A872F50-76EA-4A5B-AA68-3CE2E2673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14" name="Freeform 15">
              <a:extLst>
                <a:ext uri="{FF2B5EF4-FFF2-40B4-BE49-F238E27FC236}">
                  <a16:creationId xmlns:a16="http://schemas.microsoft.com/office/drawing/2014/main" id="{CE389546-6A1F-4203-ACD1-BC17DDBFB0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15" name="Freeform 16">
              <a:extLst>
                <a:ext uri="{FF2B5EF4-FFF2-40B4-BE49-F238E27FC236}">
                  <a16:creationId xmlns:a16="http://schemas.microsoft.com/office/drawing/2014/main" id="{1BA89DC9-FE9A-4228-A4BE-D3A37F8656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16" name="Freeform 17">
              <a:extLst>
                <a:ext uri="{FF2B5EF4-FFF2-40B4-BE49-F238E27FC236}">
                  <a16:creationId xmlns:a16="http://schemas.microsoft.com/office/drawing/2014/main" id="{FA3E79A5-9B81-48B5-B96F-8D55B02FD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17" name="Freeform 18">
              <a:extLst>
                <a:ext uri="{FF2B5EF4-FFF2-40B4-BE49-F238E27FC236}">
                  <a16:creationId xmlns:a16="http://schemas.microsoft.com/office/drawing/2014/main" id="{A76D4D27-C537-45E4-96DE-C5FD2C9A37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18" name="Freeform 19">
              <a:extLst>
                <a:ext uri="{FF2B5EF4-FFF2-40B4-BE49-F238E27FC236}">
                  <a16:creationId xmlns:a16="http://schemas.microsoft.com/office/drawing/2014/main" id="{C1B158DD-2DCB-42FF-B1FE-3C947FE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19" name="Freeform 20">
              <a:extLst>
                <a:ext uri="{FF2B5EF4-FFF2-40B4-BE49-F238E27FC236}">
                  <a16:creationId xmlns:a16="http://schemas.microsoft.com/office/drawing/2014/main" id="{3307DC3E-0C6E-4E70-AFA2-96538CE3CD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20" name="Freeform 21">
              <a:extLst>
                <a:ext uri="{FF2B5EF4-FFF2-40B4-BE49-F238E27FC236}">
                  <a16:creationId xmlns:a16="http://schemas.microsoft.com/office/drawing/2014/main" id="{53A9F721-7EE3-4844-BB91-0B995BAC15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21" name="Freeform 22">
              <a:extLst>
                <a:ext uri="{FF2B5EF4-FFF2-40B4-BE49-F238E27FC236}">
                  <a16:creationId xmlns:a16="http://schemas.microsoft.com/office/drawing/2014/main" id="{8F057800-5B8F-4775-805B-89727A78A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22" name="Freeform 23">
              <a:extLst>
                <a:ext uri="{FF2B5EF4-FFF2-40B4-BE49-F238E27FC236}">
                  <a16:creationId xmlns:a16="http://schemas.microsoft.com/office/drawing/2014/main" id="{FC6DF692-3394-4FDD-92BA-CA0C41EBC3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23" name="Freeform 24">
              <a:extLst>
                <a:ext uri="{FF2B5EF4-FFF2-40B4-BE49-F238E27FC236}">
                  <a16:creationId xmlns:a16="http://schemas.microsoft.com/office/drawing/2014/main" id="{B825CD97-262B-4A33-B1E5-55F0D81F40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24" name="Freeform 25">
              <a:extLst>
                <a:ext uri="{FF2B5EF4-FFF2-40B4-BE49-F238E27FC236}">
                  <a16:creationId xmlns:a16="http://schemas.microsoft.com/office/drawing/2014/main" id="{F00EA2FE-C735-4E1E-B9DC-636C49061F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25" name="Freeform 26">
              <a:extLst>
                <a:ext uri="{FF2B5EF4-FFF2-40B4-BE49-F238E27FC236}">
                  <a16:creationId xmlns:a16="http://schemas.microsoft.com/office/drawing/2014/main" id="{95B50260-0DDF-4260-8DC1-D504B0643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26" name="Freeform 27">
              <a:extLst>
                <a:ext uri="{FF2B5EF4-FFF2-40B4-BE49-F238E27FC236}">
                  <a16:creationId xmlns:a16="http://schemas.microsoft.com/office/drawing/2014/main" id="{BBB491EB-35C1-4159-94B2-A367ADC13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27" name="Freeform 28">
              <a:extLst>
                <a:ext uri="{FF2B5EF4-FFF2-40B4-BE49-F238E27FC236}">
                  <a16:creationId xmlns:a16="http://schemas.microsoft.com/office/drawing/2014/main" id="{7EAA4E1C-EC83-44E0-A4AB-4B0F509A8C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28" name="Freeform 29">
              <a:extLst>
                <a:ext uri="{FF2B5EF4-FFF2-40B4-BE49-F238E27FC236}">
                  <a16:creationId xmlns:a16="http://schemas.microsoft.com/office/drawing/2014/main" id="{BE561717-C43F-46C1-BBCE-C830DE4A1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29" name="Freeform 30">
              <a:extLst>
                <a:ext uri="{FF2B5EF4-FFF2-40B4-BE49-F238E27FC236}">
                  <a16:creationId xmlns:a16="http://schemas.microsoft.com/office/drawing/2014/main" id="{CC840BC4-F1CE-4A1B-A1DE-BB922689E2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30" name="Freeform 31">
              <a:extLst>
                <a:ext uri="{FF2B5EF4-FFF2-40B4-BE49-F238E27FC236}">
                  <a16:creationId xmlns:a16="http://schemas.microsoft.com/office/drawing/2014/main" id="{03B586C7-6126-46E0-9BEF-522798686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31" name="Freeform 32">
              <a:extLst>
                <a:ext uri="{FF2B5EF4-FFF2-40B4-BE49-F238E27FC236}">
                  <a16:creationId xmlns:a16="http://schemas.microsoft.com/office/drawing/2014/main" id="{45C5C565-0EB6-4E0C-9752-84084CDBB8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32" name="Rectangle 33">
              <a:extLst>
                <a:ext uri="{FF2B5EF4-FFF2-40B4-BE49-F238E27FC236}">
                  <a16:creationId xmlns:a16="http://schemas.microsoft.com/office/drawing/2014/main" id="{5CABC7BF-500C-4275-9EAA-9563EF43C62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tr-TR"/>
            </a:p>
          </p:txBody>
        </p:sp>
        <p:sp>
          <p:nvSpPr>
            <p:cNvPr id="233" name="Freeform 34">
              <a:extLst>
                <a:ext uri="{FF2B5EF4-FFF2-40B4-BE49-F238E27FC236}">
                  <a16:creationId xmlns:a16="http://schemas.microsoft.com/office/drawing/2014/main" id="{C7AA982B-BB49-4311-A724-81AAF8ABC3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34" name="Freeform 35">
              <a:extLst>
                <a:ext uri="{FF2B5EF4-FFF2-40B4-BE49-F238E27FC236}">
                  <a16:creationId xmlns:a16="http://schemas.microsoft.com/office/drawing/2014/main" id="{89D49DD1-C07D-4ADD-BD4A-D6AA72575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35" name="Freeform 36">
              <a:extLst>
                <a:ext uri="{FF2B5EF4-FFF2-40B4-BE49-F238E27FC236}">
                  <a16:creationId xmlns:a16="http://schemas.microsoft.com/office/drawing/2014/main" id="{4359B9DB-1A95-4934-A839-A76774D79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36" name="Freeform 37">
              <a:extLst>
                <a:ext uri="{FF2B5EF4-FFF2-40B4-BE49-F238E27FC236}">
                  <a16:creationId xmlns:a16="http://schemas.microsoft.com/office/drawing/2014/main" id="{2B7EEF08-F28B-48E9-BA1D-E61AC62013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37" name="Freeform 38">
              <a:extLst>
                <a:ext uri="{FF2B5EF4-FFF2-40B4-BE49-F238E27FC236}">
                  <a16:creationId xmlns:a16="http://schemas.microsoft.com/office/drawing/2014/main" id="{E846B9B0-7D1C-4E1B-9256-7F25E8E88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38" name="Freeform 39">
              <a:extLst>
                <a:ext uri="{FF2B5EF4-FFF2-40B4-BE49-F238E27FC236}">
                  <a16:creationId xmlns:a16="http://schemas.microsoft.com/office/drawing/2014/main" id="{E31B0CE6-7913-4D1C-AC18-2ED44DF92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39" name="Freeform 40">
              <a:extLst>
                <a:ext uri="{FF2B5EF4-FFF2-40B4-BE49-F238E27FC236}">
                  <a16:creationId xmlns:a16="http://schemas.microsoft.com/office/drawing/2014/main" id="{0F3517CE-D006-4218-9BB0-65269371EF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40" name="Freeform 41">
              <a:extLst>
                <a:ext uri="{FF2B5EF4-FFF2-40B4-BE49-F238E27FC236}">
                  <a16:creationId xmlns:a16="http://schemas.microsoft.com/office/drawing/2014/main" id="{DE7DB798-CAAE-42A3-BDFE-D6AD0E0DA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41" name="Freeform 42">
              <a:extLst>
                <a:ext uri="{FF2B5EF4-FFF2-40B4-BE49-F238E27FC236}">
                  <a16:creationId xmlns:a16="http://schemas.microsoft.com/office/drawing/2014/main" id="{07A53F87-B4E0-4C4E-B913-D336D8993D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42" name="Freeform 43">
              <a:extLst>
                <a:ext uri="{FF2B5EF4-FFF2-40B4-BE49-F238E27FC236}">
                  <a16:creationId xmlns:a16="http://schemas.microsoft.com/office/drawing/2014/main" id="{587D3AD0-B188-4D2E-A497-5180C1F2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43" name="Freeform 44">
              <a:extLst>
                <a:ext uri="{FF2B5EF4-FFF2-40B4-BE49-F238E27FC236}">
                  <a16:creationId xmlns:a16="http://schemas.microsoft.com/office/drawing/2014/main" id="{E8B4429B-56DB-4ED5-8296-1C4EB6AE04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44" name="Rectangle 45">
              <a:extLst>
                <a:ext uri="{FF2B5EF4-FFF2-40B4-BE49-F238E27FC236}">
                  <a16:creationId xmlns:a16="http://schemas.microsoft.com/office/drawing/2014/main" id="{ABBE178E-641F-4008-8760-5134D226A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tr-TR"/>
            </a:p>
          </p:txBody>
        </p:sp>
        <p:sp>
          <p:nvSpPr>
            <p:cNvPr id="245" name="Freeform 46">
              <a:extLst>
                <a:ext uri="{FF2B5EF4-FFF2-40B4-BE49-F238E27FC236}">
                  <a16:creationId xmlns:a16="http://schemas.microsoft.com/office/drawing/2014/main" id="{BB7A09DD-4AE2-4235-BCBA-B52CB7986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46" name="Freeform 47">
              <a:extLst>
                <a:ext uri="{FF2B5EF4-FFF2-40B4-BE49-F238E27FC236}">
                  <a16:creationId xmlns:a16="http://schemas.microsoft.com/office/drawing/2014/main" id="{64DBEF94-3525-4008-AD35-D566A238B9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47" name="Freeform 48">
              <a:extLst>
                <a:ext uri="{FF2B5EF4-FFF2-40B4-BE49-F238E27FC236}">
                  <a16:creationId xmlns:a16="http://schemas.microsoft.com/office/drawing/2014/main" id="{1C0CEBA3-32C8-4D37-BBD0-8863B008E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48" name="Freeform 49">
              <a:extLst>
                <a:ext uri="{FF2B5EF4-FFF2-40B4-BE49-F238E27FC236}">
                  <a16:creationId xmlns:a16="http://schemas.microsoft.com/office/drawing/2014/main" id="{D12DBC8B-AE05-43C6-BF30-3F9CDADE9B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49" name="Freeform 50">
              <a:extLst>
                <a:ext uri="{FF2B5EF4-FFF2-40B4-BE49-F238E27FC236}">
                  <a16:creationId xmlns:a16="http://schemas.microsoft.com/office/drawing/2014/main" id="{47D642DC-B097-481B-8F32-671DE6AB5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50" name="Freeform 51">
              <a:extLst>
                <a:ext uri="{FF2B5EF4-FFF2-40B4-BE49-F238E27FC236}">
                  <a16:creationId xmlns:a16="http://schemas.microsoft.com/office/drawing/2014/main" id="{0D7CD8F4-0787-4106-9E76-FF0AFA0AC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51" name="Freeform 52">
              <a:extLst>
                <a:ext uri="{FF2B5EF4-FFF2-40B4-BE49-F238E27FC236}">
                  <a16:creationId xmlns:a16="http://schemas.microsoft.com/office/drawing/2014/main" id="{3ED06726-52C5-468C-BEA2-0194993F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52" name="Freeform 53">
              <a:extLst>
                <a:ext uri="{FF2B5EF4-FFF2-40B4-BE49-F238E27FC236}">
                  <a16:creationId xmlns:a16="http://schemas.microsoft.com/office/drawing/2014/main" id="{1541CE8F-816C-4189-8522-7AAA7EABD8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53" name="Freeform 54">
              <a:extLst>
                <a:ext uri="{FF2B5EF4-FFF2-40B4-BE49-F238E27FC236}">
                  <a16:creationId xmlns:a16="http://schemas.microsoft.com/office/drawing/2014/main" id="{3D0F8D98-15AC-458C-B872-777F4BBF3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54" name="Freeform 55">
              <a:extLst>
                <a:ext uri="{FF2B5EF4-FFF2-40B4-BE49-F238E27FC236}">
                  <a16:creationId xmlns:a16="http://schemas.microsoft.com/office/drawing/2014/main" id="{C9DE1ACE-C20F-4504-B0A1-5A37CA0D1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55" name="Freeform 56">
              <a:extLst>
                <a:ext uri="{FF2B5EF4-FFF2-40B4-BE49-F238E27FC236}">
                  <a16:creationId xmlns:a16="http://schemas.microsoft.com/office/drawing/2014/main" id="{E4BDEE62-868F-49A1-B97A-DE8EDC86F9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56" name="Freeform 57">
              <a:extLst>
                <a:ext uri="{FF2B5EF4-FFF2-40B4-BE49-F238E27FC236}">
                  <a16:creationId xmlns:a16="http://schemas.microsoft.com/office/drawing/2014/main" id="{B71AB3E3-099B-47DC-AD0D-215F18FD3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57" name="Freeform 58">
              <a:extLst>
                <a:ext uri="{FF2B5EF4-FFF2-40B4-BE49-F238E27FC236}">
                  <a16:creationId xmlns:a16="http://schemas.microsoft.com/office/drawing/2014/main" id="{7D4B7844-C6A2-45AA-9147-C1CEC0CB8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grpSp>
      <p:grpSp>
        <p:nvGrpSpPr>
          <p:cNvPr id="258" name="Group 131">
            <a:extLst>
              <a:ext uri="{FF2B5EF4-FFF2-40B4-BE49-F238E27FC236}">
                <a16:creationId xmlns:a16="http://schemas.microsoft.com/office/drawing/2014/main" id="{176E1971-1C4C-46C8-A821-637664280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59" name="Freeform 32">
              <a:extLst>
                <a:ext uri="{FF2B5EF4-FFF2-40B4-BE49-F238E27FC236}">
                  <a16:creationId xmlns:a16="http://schemas.microsoft.com/office/drawing/2014/main" id="{35FAC14F-8CA0-40F3-ADE4-31DBF8BD7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60" name="Freeform 33">
              <a:extLst>
                <a:ext uri="{FF2B5EF4-FFF2-40B4-BE49-F238E27FC236}">
                  <a16:creationId xmlns:a16="http://schemas.microsoft.com/office/drawing/2014/main" id="{778F8CB9-0C96-4B66-B943-C5BF1A1B5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61" name="Freeform 34">
              <a:extLst>
                <a:ext uri="{FF2B5EF4-FFF2-40B4-BE49-F238E27FC236}">
                  <a16:creationId xmlns:a16="http://schemas.microsoft.com/office/drawing/2014/main" id="{DB1C8E93-74F9-42A0-B326-E06DC9C584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62" name="Freeform 35">
              <a:extLst>
                <a:ext uri="{FF2B5EF4-FFF2-40B4-BE49-F238E27FC236}">
                  <a16:creationId xmlns:a16="http://schemas.microsoft.com/office/drawing/2014/main" id="{EC6EA429-8E16-49E0-82D7-5846CDA76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63" name="Freeform 36">
              <a:extLst>
                <a:ext uri="{FF2B5EF4-FFF2-40B4-BE49-F238E27FC236}">
                  <a16:creationId xmlns:a16="http://schemas.microsoft.com/office/drawing/2014/main" id="{8F64C508-2357-44C9-93D8-FC81B85AE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64" name="Freeform 37">
              <a:extLst>
                <a:ext uri="{FF2B5EF4-FFF2-40B4-BE49-F238E27FC236}">
                  <a16:creationId xmlns:a16="http://schemas.microsoft.com/office/drawing/2014/main" id="{82F6F3F7-8F51-41B4-AC2B-699593A1F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65" name="Freeform 38">
              <a:extLst>
                <a:ext uri="{FF2B5EF4-FFF2-40B4-BE49-F238E27FC236}">
                  <a16:creationId xmlns:a16="http://schemas.microsoft.com/office/drawing/2014/main" id="{6F2FC65A-DA31-4602-B324-E53F76BD93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66" name="Freeform 39">
              <a:extLst>
                <a:ext uri="{FF2B5EF4-FFF2-40B4-BE49-F238E27FC236}">
                  <a16:creationId xmlns:a16="http://schemas.microsoft.com/office/drawing/2014/main" id="{0E9B7CF9-E3CC-495E-A513-A8A1C2422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67" name="Freeform 40">
              <a:extLst>
                <a:ext uri="{FF2B5EF4-FFF2-40B4-BE49-F238E27FC236}">
                  <a16:creationId xmlns:a16="http://schemas.microsoft.com/office/drawing/2014/main" id="{35C09477-23EA-4E6A-A8C2-5B447B25E9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tr-TR"/>
            </a:p>
          </p:txBody>
        </p:sp>
        <p:sp>
          <p:nvSpPr>
            <p:cNvPr id="268" name="Rectangle 41">
              <a:extLst>
                <a:ext uri="{FF2B5EF4-FFF2-40B4-BE49-F238E27FC236}">
                  <a16:creationId xmlns:a16="http://schemas.microsoft.com/office/drawing/2014/main" id="{80A5D070-0FE6-4F72-8077-E259B2D35A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tr-TR"/>
            </a:p>
          </p:txBody>
        </p:sp>
      </p:grpSp>
    </p:spTree>
    <p:extLst>
      <p:ext uri="{BB962C8B-B14F-4D97-AF65-F5344CB8AC3E}">
        <p14:creationId xmlns:p14="http://schemas.microsoft.com/office/powerpoint/2010/main" val="85133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4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DDFC77-2C28-918A-A30E-85E47DDB15A6}"/>
              </a:ext>
            </a:extLst>
          </p:cNvPr>
          <p:cNvSpPr>
            <a:spLocks noGrp="1"/>
          </p:cNvSpPr>
          <p:nvPr>
            <p:ph type="title"/>
          </p:nvPr>
        </p:nvSpPr>
        <p:spPr/>
        <p:txBody>
          <a:bodyPr/>
          <a:lstStyle/>
          <a:p>
            <a:r>
              <a:rPr lang="tr-TR" dirty="0"/>
              <a:t>Makalenin Özeti</a:t>
            </a:r>
          </a:p>
        </p:txBody>
      </p:sp>
      <p:sp>
        <p:nvSpPr>
          <p:cNvPr id="3" name="İçerik Yer Tutucusu 2">
            <a:extLst>
              <a:ext uri="{FF2B5EF4-FFF2-40B4-BE49-F238E27FC236}">
                <a16:creationId xmlns:a16="http://schemas.microsoft.com/office/drawing/2014/main" id="{DC9945B7-9E9C-C72D-325D-5FD221FD2830}"/>
              </a:ext>
            </a:extLst>
          </p:cNvPr>
          <p:cNvSpPr>
            <a:spLocks noGrp="1"/>
          </p:cNvSpPr>
          <p:nvPr>
            <p:ph idx="1"/>
          </p:nvPr>
        </p:nvSpPr>
        <p:spPr/>
        <p:txBody>
          <a:bodyPr>
            <a:normAutofit/>
          </a:bodyPr>
          <a:lstStyle/>
          <a:p>
            <a:r>
              <a:rPr lang="tr-TR" sz="1700" dirty="0"/>
              <a:t>Bu çalışma, </a:t>
            </a:r>
            <a:r>
              <a:rPr lang="tr-TR" sz="1700" b="1" dirty="0"/>
              <a:t>derin öğrenme tabanlı otomatik beyin tümörü tespiti</a:t>
            </a:r>
            <a:r>
              <a:rPr lang="tr-TR" sz="1700" dirty="0"/>
              <a:t> üzerine odaklanmaktadır. Beyin tümörleri, dünya çapında ölümcül hastalıklar arasında yer almakta olup erken teşhisi büyük önem taşımaktadır. Geleneksel teşhis yöntemlerine kıyasla yapay zeka tabanlı çözümler, doktorlara daha hızlı ve güvenilir sonuçlar sağlayabilir.</a:t>
            </a:r>
          </a:p>
        </p:txBody>
      </p:sp>
    </p:spTree>
    <p:extLst>
      <p:ext uri="{BB962C8B-B14F-4D97-AF65-F5344CB8AC3E}">
        <p14:creationId xmlns:p14="http://schemas.microsoft.com/office/powerpoint/2010/main" val="514517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F34B92-9B1F-77B3-EE13-3C2A05A4ED61}"/>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824A4599-230C-3217-6C05-2828D3E2B5F4}"/>
              </a:ext>
            </a:extLst>
          </p:cNvPr>
          <p:cNvSpPr>
            <a:spLocks noGrp="1"/>
          </p:cNvSpPr>
          <p:nvPr>
            <p:ph idx="1"/>
          </p:nvPr>
        </p:nvSpPr>
        <p:spPr/>
        <p:txBody>
          <a:bodyPr>
            <a:normAutofit/>
          </a:bodyPr>
          <a:lstStyle/>
          <a:p>
            <a:r>
              <a:rPr lang="tr-TR" sz="1700" dirty="0"/>
              <a:t>Makalenin temel amacı, </a:t>
            </a:r>
            <a:r>
              <a:rPr lang="tr-TR" sz="1700" b="1" dirty="0"/>
              <a:t>Manyetik Rezonans Görüntüleme (MRG)</a:t>
            </a:r>
            <a:r>
              <a:rPr lang="tr-TR" sz="1700" dirty="0"/>
              <a:t> verilerini kullanarak beyin tümörlerini tespit eden bir model geliştirmektir. Çalışmada </a:t>
            </a:r>
            <a:r>
              <a:rPr lang="tr-TR" sz="1700" b="1" dirty="0"/>
              <a:t>MobileNetV2</a:t>
            </a:r>
            <a:r>
              <a:rPr lang="tr-TR" sz="1700" dirty="0"/>
              <a:t> derin öğrenme modeli, özellik çıkarımı için kullanılmış ve sınıflandırma işlemi için </a:t>
            </a:r>
            <a:r>
              <a:rPr lang="tr-TR" sz="1700" b="1" dirty="0"/>
              <a:t>k-En Yakın Komşu (k-EYK, k-NN)</a:t>
            </a:r>
            <a:r>
              <a:rPr lang="tr-TR" sz="1700" dirty="0"/>
              <a:t> algoritması uygulanmıştır.</a:t>
            </a:r>
          </a:p>
        </p:txBody>
      </p:sp>
    </p:spTree>
    <p:extLst>
      <p:ext uri="{BB962C8B-B14F-4D97-AF65-F5344CB8AC3E}">
        <p14:creationId xmlns:p14="http://schemas.microsoft.com/office/powerpoint/2010/main" val="265300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E4D0D3-9249-ABE8-E4DE-D6BAF712B9E7}"/>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0489B07-AF8D-891B-6899-1B394036F5E1}"/>
              </a:ext>
            </a:extLst>
          </p:cNvPr>
          <p:cNvSpPr>
            <a:spLocks noGrp="1"/>
          </p:cNvSpPr>
          <p:nvPr>
            <p:ph idx="1"/>
          </p:nvPr>
        </p:nvSpPr>
        <p:spPr/>
        <p:txBody>
          <a:bodyPr>
            <a:normAutofit/>
          </a:bodyPr>
          <a:lstStyle/>
          <a:p>
            <a:pPr>
              <a:buNone/>
            </a:pPr>
            <a:r>
              <a:rPr lang="tr-TR" sz="1700" dirty="0"/>
              <a:t>Deneysel çalışmalar sonucunda:</a:t>
            </a:r>
          </a:p>
          <a:p>
            <a:pPr>
              <a:buFont typeface="Arial" panose="020B0604020202020204" pitchFamily="34" charset="0"/>
              <a:buChar char="•"/>
            </a:pPr>
            <a:r>
              <a:rPr lang="tr-TR" sz="1700" b="1" dirty="0"/>
              <a:t>MobileNetV2 ile %92,88</a:t>
            </a:r>
            <a:r>
              <a:rPr lang="tr-TR" sz="1700" dirty="0"/>
              <a:t> doğruluk oranı elde edilmiştir.</a:t>
            </a:r>
          </a:p>
          <a:p>
            <a:pPr>
              <a:buFont typeface="Arial" panose="020B0604020202020204" pitchFamily="34" charset="0"/>
              <a:buChar char="•"/>
            </a:pPr>
            <a:r>
              <a:rPr lang="tr-TR" sz="1700" b="1" dirty="0"/>
              <a:t>MobileNetV2 + k-NN kombinasyonu ile doğruluk %96,44</a:t>
            </a:r>
            <a:r>
              <a:rPr lang="tr-TR" sz="1700" dirty="0"/>
              <a:t>’e çıkmıştır.</a:t>
            </a:r>
          </a:p>
          <a:p>
            <a:pPr>
              <a:buFont typeface="Arial" panose="020B0604020202020204" pitchFamily="34" charset="0"/>
              <a:buChar char="•"/>
            </a:pPr>
            <a:r>
              <a:rPr lang="tr-TR" sz="1700" dirty="0"/>
              <a:t>Veri setinin büyütülmesiyle (veri artırma işlemleri uygulanarak), modelin genelleme başarımı artırılmıştır.</a:t>
            </a:r>
          </a:p>
          <a:p>
            <a:pPr>
              <a:buFont typeface="Arial" panose="020B0604020202020204" pitchFamily="34" charset="0"/>
              <a:buChar char="•"/>
            </a:pPr>
            <a:r>
              <a:rPr lang="tr-TR" sz="1700" dirty="0"/>
              <a:t>Elde edilen sonuçlar, literatürdeki diğer çalışmalara kıyasla daha başarılıdır.</a:t>
            </a:r>
          </a:p>
          <a:p>
            <a:r>
              <a:rPr lang="tr-TR" sz="1700" dirty="0"/>
              <a:t>Önerilen yöntemin, düşük hesaplama kapasitesine sahip cihazlarda dahi çalışabilmesi önemli bir avantaj olarak belirtilmiştir.</a:t>
            </a:r>
          </a:p>
        </p:txBody>
      </p:sp>
    </p:spTree>
    <p:extLst>
      <p:ext uri="{BB962C8B-B14F-4D97-AF65-F5344CB8AC3E}">
        <p14:creationId xmlns:p14="http://schemas.microsoft.com/office/powerpoint/2010/main" val="221097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 name="Group 1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tr-TR"/>
              </a:p>
            </p:txBody>
          </p:sp>
          <p:sp>
            <p:nvSpPr>
              <p:cNvPr id="2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2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3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3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3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3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3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3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3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3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3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tr-TR"/>
              </a:p>
            </p:txBody>
          </p:sp>
          <p:sp>
            <p:nvSpPr>
              <p:cNvPr id="3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4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4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4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4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tr-TR"/>
              </a:p>
            </p:txBody>
          </p:sp>
          <p:sp>
            <p:nvSpPr>
              <p:cNvPr id="4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4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4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4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4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4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5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5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5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5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grpSp>
        <p:grpSp>
          <p:nvGrpSpPr>
            <p:cNvPr id="16" name="Group 1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1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1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2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2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2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2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2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2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2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tr-TR"/>
              </a:p>
            </p:txBody>
          </p:sp>
        </p:grpSp>
      </p:grpSp>
      <p:pic>
        <p:nvPicPr>
          <p:cNvPr id="5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0A3F5479-5376-A877-AEF6-99FCA373B348}"/>
              </a:ext>
            </a:extLst>
          </p:cNvPr>
          <p:cNvSpPr>
            <a:spLocks noGrp="1"/>
          </p:cNvSpPr>
          <p:nvPr>
            <p:ph type="title"/>
          </p:nvPr>
        </p:nvSpPr>
        <p:spPr>
          <a:xfrm>
            <a:off x="8036041" y="618518"/>
            <a:ext cx="3281003" cy="1478570"/>
          </a:xfrm>
        </p:spPr>
        <p:txBody>
          <a:bodyPr anchor="b">
            <a:normAutofit/>
          </a:bodyPr>
          <a:lstStyle/>
          <a:p>
            <a:endParaRPr lang="tr-TR" sz="2800">
              <a:solidFill>
                <a:srgbClr val="FFFFFF"/>
              </a:solidFill>
            </a:endParaRPr>
          </a:p>
        </p:txBody>
      </p:sp>
      <p:sp useBgFill="1">
        <p:nvSpPr>
          <p:cNvPr id="5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ekran görüntüsü, tasarım içeren bir resim&#10;&#10;Yapay zeka tarafından oluşturulan içerik yanlış olabilir.">
            <a:extLst>
              <a:ext uri="{FF2B5EF4-FFF2-40B4-BE49-F238E27FC236}">
                <a16:creationId xmlns:a16="http://schemas.microsoft.com/office/drawing/2014/main" id="{58ABC53A-5BEF-86CE-95C5-4B665EA385C7}"/>
              </a:ext>
            </a:extLst>
          </p:cNvPr>
          <p:cNvPicPr>
            <a:picLocks noChangeAspect="1"/>
          </p:cNvPicPr>
          <p:nvPr/>
        </p:nvPicPr>
        <p:blipFill>
          <a:blip r:embed="rId3"/>
          <a:stretch>
            <a:fillRect/>
          </a:stretch>
        </p:blipFill>
        <p:spPr>
          <a:xfrm>
            <a:off x="1118988" y="2264917"/>
            <a:ext cx="6112382" cy="2322704"/>
          </a:xfrm>
          <a:prstGeom prst="rect">
            <a:avLst/>
          </a:prstGeom>
        </p:spPr>
      </p:pic>
      <p:sp>
        <p:nvSpPr>
          <p:cNvPr id="9" name="Content Placeholder 8">
            <a:extLst>
              <a:ext uri="{FF2B5EF4-FFF2-40B4-BE49-F238E27FC236}">
                <a16:creationId xmlns:a16="http://schemas.microsoft.com/office/drawing/2014/main" id="{923CCC03-9818-DF31-F602-CB32CDD7570E}"/>
              </a:ext>
            </a:extLst>
          </p:cNvPr>
          <p:cNvSpPr>
            <a:spLocks noGrp="1"/>
          </p:cNvSpPr>
          <p:nvPr>
            <p:ph idx="1"/>
          </p:nvPr>
        </p:nvSpPr>
        <p:spPr>
          <a:xfrm>
            <a:off x="8036041" y="2249487"/>
            <a:ext cx="3281004" cy="3541714"/>
          </a:xfrm>
        </p:spPr>
        <p:txBody>
          <a:bodyPr>
            <a:normAutofit/>
          </a:bodyPr>
          <a:lstStyle/>
          <a:p>
            <a:endParaRPr lang="en-US" sz="1800">
              <a:solidFill>
                <a:srgbClr val="FFFFFF"/>
              </a:solidFill>
            </a:endParaRPr>
          </a:p>
        </p:txBody>
      </p:sp>
    </p:spTree>
    <p:extLst>
      <p:ext uri="{BB962C8B-B14F-4D97-AF65-F5344CB8AC3E}">
        <p14:creationId xmlns:p14="http://schemas.microsoft.com/office/powerpoint/2010/main" val="112816842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9611D6-8242-1B33-8889-9A6115D191DC}"/>
              </a:ext>
            </a:extLst>
          </p:cNvPr>
          <p:cNvSpPr>
            <a:spLocks noGrp="1"/>
          </p:cNvSpPr>
          <p:nvPr>
            <p:ph type="title"/>
          </p:nvPr>
        </p:nvSpPr>
        <p:spPr/>
        <p:txBody>
          <a:bodyPr/>
          <a:lstStyle/>
          <a:p>
            <a:r>
              <a:rPr lang="tr-TR" dirty="0"/>
              <a:t>Kullanılan Derin Öğrenme Mimarisi: MobileNetV2</a:t>
            </a:r>
          </a:p>
        </p:txBody>
      </p:sp>
      <p:sp>
        <p:nvSpPr>
          <p:cNvPr id="3" name="İçerik Yer Tutucusu 2">
            <a:extLst>
              <a:ext uri="{FF2B5EF4-FFF2-40B4-BE49-F238E27FC236}">
                <a16:creationId xmlns:a16="http://schemas.microsoft.com/office/drawing/2014/main" id="{B00A5B4A-5AE4-4594-2176-DB532441862B}"/>
              </a:ext>
            </a:extLst>
          </p:cNvPr>
          <p:cNvSpPr>
            <a:spLocks noGrp="1"/>
          </p:cNvSpPr>
          <p:nvPr>
            <p:ph idx="1"/>
          </p:nvPr>
        </p:nvSpPr>
        <p:spPr/>
        <p:txBody>
          <a:bodyPr>
            <a:normAutofit fontScale="70000" lnSpcReduction="20000"/>
          </a:bodyPr>
          <a:lstStyle/>
          <a:p>
            <a:pPr>
              <a:buNone/>
            </a:pPr>
            <a:r>
              <a:rPr lang="tr-TR" dirty="0"/>
              <a:t>Çalışmada kullanılan </a:t>
            </a:r>
            <a:r>
              <a:rPr lang="tr-TR" b="1" dirty="0"/>
              <a:t>MobileNetV2</a:t>
            </a:r>
            <a:r>
              <a:rPr lang="tr-TR" dirty="0"/>
              <a:t>, Google tarafından geliştirilmiş </a:t>
            </a:r>
            <a:r>
              <a:rPr lang="tr-TR" b="1" dirty="0"/>
              <a:t>hafif ve verimli bir derin öğrenme modeli</a:t>
            </a:r>
            <a:r>
              <a:rPr lang="tr-TR" dirty="0"/>
              <a:t> olup, düşük güçlü cihazlarda bile çalışabilmesi için optimize edilmiştir.</a:t>
            </a:r>
          </a:p>
          <a:p>
            <a:pPr>
              <a:buNone/>
            </a:pPr>
            <a:r>
              <a:rPr lang="tr-TR" b="1" dirty="0"/>
              <a:t>MobileNetV2’nin Özellikleri:</a:t>
            </a:r>
            <a:endParaRPr lang="tr-TR" dirty="0"/>
          </a:p>
          <a:p>
            <a:pPr>
              <a:buFont typeface="Arial" panose="020B0604020202020204" pitchFamily="34" charset="0"/>
              <a:buChar char="•"/>
            </a:pPr>
            <a:r>
              <a:rPr lang="tr-TR" b="1" dirty="0"/>
              <a:t>Derinlemesine Ayrılabilen </a:t>
            </a:r>
            <a:r>
              <a:rPr lang="tr-TR" b="1" dirty="0" err="1"/>
              <a:t>Evrişim</a:t>
            </a:r>
            <a:r>
              <a:rPr lang="tr-TR" b="1" dirty="0"/>
              <a:t> (</a:t>
            </a:r>
            <a:r>
              <a:rPr lang="tr-TR" b="1" dirty="0" err="1"/>
              <a:t>Depthwise</a:t>
            </a:r>
            <a:r>
              <a:rPr lang="tr-TR" b="1" dirty="0"/>
              <a:t> </a:t>
            </a:r>
            <a:r>
              <a:rPr lang="tr-TR" b="1" dirty="0" err="1"/>
              <a:t>Separable</a:t>
            </a:r>
            <a:r>
              <a:rPr lang="tr-TR" b="1" dirty="0"/>
              <a:t> </a:t>
            </a:r>
            <a:r>
              <a:rPr lang="tr-TR" b="1" dirty="0" err="1"/>
              <a:t>Convolution</a:t>
            </a:r>
            <a:r>
              <a:rPr lang="tr-TR" b="1" dirty="0"/>
              <a:t>):</a:t>
            </a:r>
            <a:r>
              <a:rPr lang="tr-TR" dirty="0"/>
              <a:t> Hesaplama yükünü azaltarak verimliliği artırır.</a:t>
            </a:r>
          </a:p>
          <a:p>
            <a:pPr>
              <a:buFont typeface="Arial" panose="020B0604020202020204" pitchFamily="34" charset="0"/>
              <a:buChar char="•"/>
            </a:pPr>
            <a:r>
              <a:rPr lang="tr-TR" b="1" dirty="0"/>
              <a:t>Ters Çevrilmiş Artık Blokları (</a:t>
            </a:r>
            <a:r>
              <a:rPr lang="tr-TR" b="1" dirty="0" err="1"/>
              <a:t>Inverted</a:t>
            </a:r>
            <a:r>
              <a:rPr lang="tr-TR" b="1" dirty="0"/>
              <a:t> </a:t>
            </a:r>
            <a:r>
              <a:rPr lang="tr-TR" b="1" dirty="0" err="1"/>
              <a:t>Residuals</a:t>
            </a:r>
            <a:r>
              <a:rPr lang="tr-TR" b="1" dirty="0"/>
              <a:t>):</a:t>
            </a:r>
            <a:r>
              <a:rPr lang="tr-TR" dirty="0"/>
              <a:t> Modelin özellik haritalarını daha iyi öğrenmesini sağlar.</a:t>
            </a:r>
          </a:p>
          <a:p>
            <a:pPr>
              <a:buFont typeface="Arial" panose="020B0604020202020204" pitchFamily="34" charset="0"/>
              <a:buChar char="•"/>
            </a:pPr>
            <a:r>
              <a:rPr lang="tr-TR" b="1" dirty="0"/>
              <a:t>Doğrusal Darboğaz Katmanı (</a:t>
            </a:r>
            <a:r>
              <a:rPr lang="tr-TR" b="1" dirty="0" err="1"/>
              <a:t>Linear</a:t>
            </a:r>
            <a:r>
              <a:rPr lang="tr-TR" b="1" dirty="0"/>
              <a:t> </a:t>
            </a:r>
            <a:r>
              <a:rPr lang="tr-TR" b="1" dirty="0" err="1"/>
              <a:t>Bottleneck</a:t>
            </a:r>
            <a:r>
              <a:rPr lang="tr-TR" b="1" dirty="0"/>
              <a:t> </a:t>
            </a:r>
            <a:r>
              <a:rPr lang="tr-TR" b="1" dirty="0" err="1"/>
              <a:t>Layer</a:t>
            </a:r>
            <a:r>
              <a:rPr lang="tr-TR" b="1" dirty="0"/>
              <a:t>):</a:t>
            </a:r>
            <a:r>
              <a:rPr lang="tr-TR" dirty="0"/>
              <a:t> Parametre sayısını optimize ederek modelin karmaşıklığını azaltır.</a:t>
            </a:r>
          </a:p>
          <a:p>
            <a:pPr>
              <a:buFont typeface="Arial" panose="020B0604020202020204" pitchFamily="34" charset="0"/>
              <a:buChar char="•"/>
            </a:pPr>
            <a:r>
              <a:rPr lang="tr-TR" b="1" dirty="0"/>
              <a:t>ReLU6 Aktivasyon Fonksiyonu:</a:t>
            </a:r>
            <a:r>
              <a:rPr lang="tr-TR" dirty="0"/>
              <a:t> Modelin stabilitesini artırarak düşük hassasiyetli cihazlarda çalışmasına olanak tanır.</a:t>
            </a:r>
          </a:p>
        </p:txBody>
      </p:sp>
    </p:spTree>
    <p:extLst>
      <p:ext uri="{BB962C8B-B14F-4D97-AF65-F5344CB8AC3E}">
        <p14:creationId xmlns:p14="http://schemas.microsoft.com/office/powerpoint/2010/main" val="566670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7771E4-AA7C-EF81-5721-ACCA08385341}"/>
              </a:ext>
            </a:extLst>
          </p:cNvPr>
          <p:cNvSpPr>
            <a:spLocks noGrp="1"/>
          </p:cNvSpPr>
          <p:nvPr>
            <p:ph type="title"/>
          </p:nvPr>
        </p:nvSpPr>
        <p:spPr/>
        <p:txBody>
          <a:bodyPr/>
          <a:lstStyle/>
          <a:p>
            <a:r>
              <a:rPr lang="tr-TR" dirty="0"/>
              <a:t>Model Yapısı Şu Şekilde Çalışmaktadır</a:t>
            </a:r>
          </a:p>
        </p:txBody>
      </p:sp>
      <p:sp>
        <p:nvSpPr>
          <p:cNvPr id="5" name="Rectangle 2">
            <a:extLst>
              <a:ext uri="{FF2B5EF4-FFF2-40B4-BE49-F238E27FC236}">
                <a16:creationId xmlns:a16="http://schemas.microsoft.com/office/drawing/2014/main" id="{015270B3-3306-59FF-95CC-DAA74AD3FBD9}"/>
              </a:ext>
            </a:extLst>
          </p:cNvPr>
          <p:cNvSpPr>
            <a:spLocks noGrp="1" noChangeArrowheads="1"/>
          </p:cNvSpPr>
          <p:nvPr>
            <p:ph idx="1"/>
          </p:nvPr>
        </p:nvSpPr>
        <p:spPr bwMode="auto">
          <a:xfrm>
            <a:off x="1141412" y="1925022"/>
            <a:ext cx="9905999" cy="3541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Giriş Katmanı:</a:t>
            </a:r>
            <a:r>
              <a:rPr kumimoji="0" lang="tr-TR" altLang="tr-TR" sz="1800" b="0" i="0" u="none" strike="noStrike" cap="none" normalizeH="0" baseline="0" dirty="0">
                <a:ln>
                  <a:noFill/>
                </a:ln>
                <a:solidFill>
                  <a:schemeClr val="tx1"/>
                </a:solidFill>
                <a:effectLst/>
                <a:latin typeface="Arial" panose="020B0604020202020204" pitchFamily="34" charset="0"/>
              </a:rPr>
              <a:t> 224x224x3 boyutunda görüntü alır.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İlk Konvolüsyon (</a:t>
            </a:r>
            <a:r>
              <a:rPr kumimoji="0" lang="tr-TR" altLang="tr-TR" sz="1800" b="1" i="0" u="none" strike="noStrike" cap="none" normalizeH="0" baseline="0" dirty="0" err="1">
                <a:ln>
                  <a:noFill/>
                </a:ln>
                <a:solidFill>
                  <a:schemeClr val="tx1"/>
                </a:solidFill>
                <a:effectLst/>
                <a:latin typeface="Arial" panose="020B0604020202020204" pitchFamily="34" charset="0"/>
              </a:rPr>
              <a:t>Conv</a:t>
            </a:r>
            <a:r>
              <a:rPr kumimoji="0" lang="tr-TR" altLang="tr-TR" sz="1800" b="1" i="0" u="none" strike="noStrike" cap="none" normalizeH="0" baseline="0" dirty="0">
                <a:ln>
                  <a:noFill/>
                </a:ln>
                <a:solidFill>
                  <a:schemeClr val="tx1"/>
                </a:solidFill>
                <a:effectLst/>
                <a:latin typeface="Arial" panose="020B0604020202020204" pitchFamily="34" charset="0"/>
              </a:rPr>
              <a:t> 1x1):</a:t>
            </a:r>
            <a:r>
              <a:rPr kumimoji="0" lang="tr-TR" altLang="tr-TR" sz="1800" b="0" i="0" u="none" strike="noStrike" cap="none" normalizeH="0" baseline="0" dirty="0">
                <a:ln>
                  <a:noFill/>
                </a:ln>
                <a:solidFill>
                  <a:schemeClr val="tx1"/>
                </a:solidFill>
                <a:effectLst/>
                <a:latin typeface="Arial" panose="020B0604020202020204" pitchFamily="34" charset="0"/>
              </a:rPr>
              <a:t> Temel özellik çıkarımı yapılır.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Artık Bloklar (</a:t>
            </a:r>
            <a:r>
              <a:rPr kumimoji="0" lang="tr-TR" altLang="tr-TR" sz="1800" b="1" i="0" u="none" strike="noStrike" cap="none" normalizeH="0" baseline="0" dirty="0" err="1">
                <a:ln>
                  <a:noFill/>
                </a:ln>
                <a:solidFill>
                  <a:schemeClr val="tx1"/>
                </a:solidFill>
                <a:effectLst/>
                <a:latin typeface="Arial" panose="020B0604020202020204" pitchFamily="34" charset="0"/>
              </a:rPr>
              <a:t>Residual</a:t>
            </a:r>
            <a:r>
              <a:rPr kumimoji="0" lang="tr-TR" altLang="tr-TR" sz="1800" b="1" i="0" u="none" strike="noStrike" cap="none" normalizeH="0" baseline="0" dirty="0">
                <a:ln>
                  <a:noFill/>
                </a:ln>
                <a:solidFill>
                  <a:schemeClr val="tx1"/>
                </a:solidFill>
                <a:effectLst/>
                <a:latin typeface="Arial" panose="020B0604020202020204" pitchFamily="34" charset="0"/>
              </a:rPr>
              <a:t> </a:t>
            </a:r>
            <a:r>
              <a:rPr kumimoji="0" lang="tr-TR" altLang="tr-TR" sz="1800" b="1" i="0" u="none" strike="noStrike" cap="none" normalizeH="0" baseline="0" dirty="0" err="1">
                <a:ln>
                  <a:noFill/>
                </a:ln>
                <a:solidFill>
                  <a:schemeClr val="tx1"/>
                </a:solidFill>
                <a:effectLst/>
                <a:latin typeface="Arial" panose="020B0604020202020204" pitchFamily="34" charset="0"/>
              </a:rPr>
              <a:t>Blocks</a:t>
            </a:r>
            <a:r>
              <a:rPr kumimoji="0" lang="tr-TR" altLang="tr-TR" sz="1800" b="1" i="0" u="none" strike="noStrike" cap="none" normalizeH="0" baseline="0" dirty="0">
                <a:ln>
                  <a:noFill/>
                </a:ln>
                <a:solidFill>
                  <a:schemeClr val="tx1"/>
                </a:solidFill>
                <a:effectLst/>
                <a:latin typeface="Arial" panose="020B0604020202020204" pitchFamily="34" charset="0"/>
              </a:rPr>
              <a:t>):</a:t>
            </a:r>
            <a:r>
              <a:rPr kumimoji="0" lang="tr-TR" altLang="tr-TR" sz="1800" b="0" i="0" u="none" strike="noStrike" cap="none" normalizeH="0" baseline="0" dirty="0">
                <a:ln>
                  <a:noFill/>
                </a:ln>
                <a:solidFill>
                  <a:schemeClr val="tx1"/>
                </a:solidFill>
                <a:effectLst/>
                <a:latin typeface="Arial" panose="020B0604020202020204" pitchFamily="34" charset="0"/>
              </a:rPr>
              <a:t> Modelin derinliğini artırmadan daha fazla bilgi öğrenmesini sağlar.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Tam Bağlantılı Katman (</a:t>
            </a:r>
            <a:r>
              <a:rPr kumimoji="0" lang="tr-TR" altLang="tr-TR" sz="1800" b="1" i="0" u="none" strike="noStrike" cap="none" normalizeH="0" baseline="0" dirty="0" err="1">
                <a:ln>
                  <a:noFill/>
                </a:ln>
                <a:solidFill>
                  <a:schemeClr val="tx1"/>
                </a:solidFill>
                <a:effectLst/>
                <a:latin typeface="Arial" panose="020B0604020202020204" pitchFamily="34" charset="0"/>
              </a:rPr>
              <a:t>Fully</a:t>
            </a:r>
            <a:r>
              <a:rPr kumimoji="0" lang="tr-TR" altLang="tr-TR" sz="1800" b="1" i="0" u="none" strike="noStrike" cap="none" normalizeH="0" baseline="0" dirty="0">
                <a:ln>
                  <a:noFill/>
                </a:ln>
                <a:solidFill>
                  <a:schemeClr val="tx1"/>
                </a:solidFill>
                <a:effectLst/>
                <a:latin typeface="Arial" panose="020B0604020202020204" pitchFamily="34" charset="0"/>
              </a:rPr>
              <a:t> </a:t>
            </a:r>
            <a:r>
              <a:rPr kumimoji="0" lang="tr-TR" altLang="tr-TR" sz="1800" b="1" i="0" u="none" strike="noStrike" cap="none" normalizeH="0" baseline="0" dirty="0" err="1">
                <a:ln>
                  <a:noFill/>
                </a:ln>
                <a:solidFill>
                  <a:schemeClr val="tx1"/>
                </a:solidFill>
                <a:effectLst/>
                <a:latin typeface="Arial" panose="020B0604020202020204" pitchFamily="34" charset="0"/>
              </a:rPr>
              <a:t>Connected</a:t>
            </a:r>
            <a:r>
              <a:rPr kumimoji="0" lang="tr-TR" altLang="tr-TR" sz="1800" b="1" i="0" u="none" strike="noStrike" cap="none" normalizeH="0" baseline="0" dirty="0">
                <a:ln>
                  <a:noFill/>
                </a:ln>
                <a:solidFill>
                  <a:schemeClr val="tx1"/>
                </a:solidFill>
                <a:effectLst/>
                <a:latin typeface="Arial" panose="020B0604020202020204" pitchFamily="34" charset="0"/>
              </a:rPr>
              <a:t> </a:t>
            </a:r>
            <a:r>
              <a:rPr kumimoji="0" lang="tr-TR" altLang="tr-TR" sz="1800" b="1" i="0" u="none" strike="noStrike" cap="none" normalizeH="0" baseline="0" dirty="0" err="1">
                <a:ln>
                  <a:noFill/>
                </a:ln>
                <a:solidFill>
                  <a:schemeClr val="tx1"/>
                </a:solidFill>
                <a:effectLst/>
                <a:latin typeface="Arial" panose="020B0604020202020204" pitchFamily="34" charset="0"/>
              </a:rPr>
              <a:t>Layer</a:t>
            </a:r>
            <a:r>
              <a:rPr kumimoji="0" lang="tr-TR" altLang="tr-TR" sz="1800" b="1" i="0" u="none" strike="noStrike" cap="none" normalizeH="0" baseline="0" dirty="0">
                <a:ln>
                  <a:noFill/>
                </a:ln>
                <a:solidFill>
                  <a:schemeClr val="tx1"/>
                </a:solidFill>
                <a:effectLst/>
                <a:latin typeface="Arial" panose="020B0604020202020204" pitchFamily="34" charset="0"/>
              </a:rPr>
              <a:t>):</a:t>
            </a:r>
            <a:r>
              <a:rPr kumimoji="0" lang="tr-TR" altLang="tr-TR" sz="1800" b="0" i="0" u="none" strike="noStrike" cap="none" normalizeH="0" baseline="0" dirty="0">
                <a:ln>
                  <a:noFill/>
                </a:ln>
                <a:solidFill>
                  <a:schemeClr val="tx1"/>
                </a:solidFill>
                <a:effectLst/>
                <a:latin typeface="Arial" panose="020B0604020202020204" pitchFamily="34" charset="0"/>
              </a:rPr>
              <a:t> Çıkarılan özelliklerin sınıflandırılmasını gerçekleştirir.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Çıkış Katmanı:</a:t>
            </a:r>
            <a:r>
              <a:rPr kumimoji="0" lang="tr-TR" altLang="tr-TR" sz="1800" b="0" i="0" u="none" strike="noStrike" cap="none" normalizeH="0" baseline="0" dirty="0">
                <a:ln>
                  <a:noFill/>
                </a:ln>
                <a:solidFill>
                  <a:schemeClr val="tx1"/>
                </a:solidFill>
                <a:effectLst/>
                <a:latin typeface="Arial" panose="020B0604020202020204" pitchFamily="34" charset="0"/>
              </a:rPr>
              <a:t> Model, belirli bir sınıfa karar verir (tümörlü veya tümörsüz). </a:t>
            </a:r>
          </a:p>
        </p:txBody>
      </p:sp>
    </p:spTree>
    <p:extLst>
      <p:ext uri="{BB962C8B-B14F-4D97-AF65-F5344CB8AC3E}">
        <p14:creationId xmlns:p14="http://schemas.microsoft.com/office/powerpoint/2010/main" val="2867356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EFA85D9B-A8CE-1D8E-527E-7A8A347BEFA0}"/>
              </a:ext>
            </a:extLst>
          </p:cNvPr>
          <p:cNvSpPr>
            <a:spLocks noGrp="1"/>
          </p:cNvSpPr>
          <p:nvPr>
            <p:ph type="title"/>
          </p:nvPr>
        </p:nvSpPr>
        <p:spPr>
          <a:xfrm>
            <a:off x="855266" y="618518"/>
            <a:ext cx="2851417" cy="1478570"/>
          </a:xfrm>
        </p:spPr>
        <p:txBody>
          <a:bodyPr>
            <a:normAutofit/>
          </a:bodyPr>
          <a:lstStyle/>
          <a:p>
            <a:endParaRPr lang="tr-TR" sz="3200">
              <a:solidFill>
                <a:srgbClr val="FFFFFF"/>
              </a:solidFill>
            </a:endParaRPr>
          </a:p>
        </p:txBody>
      </p:sp>
      <p:sp>
        <p:nvSpPr>
          <p:cNvPr id="9" name="Content Placeholder 8">
            <a:extLst>
              <a:ext uri="{FF2B5EF4-FFF2-40B4-BE49-F238E27FC236}">
                <a16:creationId xmlns:a16="http://schemas.microsoft.com/office/drawing/2014/main" id="{A838F962-B9B9-0D5E-0512-C1EA98D35088}"/>
              </a:ext>
            </a:extLst>
          </p:cNvPr>
          <p:cNvSpPr>
            <a:spLocks noGrp="1"/>
          </p:cNvSpPr>
          <p:nvPr>
            <p:ph idx="1"/>
          </p:nvPr>
        </p:nvSpPr>
        <p:spPr>
          <a:xfrm>
            <a:off x="844620" y="2249487"/>
            <a:ext cx="2862444" cy="3957302"/>
          </a:xfrm>
        </p:spPr>
        <p:txBody>
          <a:bodyPr>
            <a:normAutofit/>
          </a:bodyPr>
          <a:lstStyle/>
          <a:p>
            <a:endParaRPr lang="en-US" sz="1400">
              <a:solidFill>
                <a:srgbClr val="FFFFFF"/>
              </a:solidFill>
            </a:endParaRP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tr-TR"/>
            </a:p>
          </p:txBody>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tr-TR"/>
            </a:p>
          </p:txBody>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tr-TR"/>
            </a:p>
          </p:txBody>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tr-TR"/>
            </a:p>
          </p:txBody>
        </p:sp>
      </p:grpSp>
      <p:pic>
        <p:nvPicPr>
          <p:cNvPr id="5" name="İçerik Yer Tutucusu 4" descr="metin, öykü gelişim çizgisi; kumpas; grafiğini çıkarma, çizgi, diyagram içeren bir resim&#10;&#10;Yapay zeka tarafından oluşturulan içerik yanlış olabilir.">
            <a:extLst>
              <a:ext uri="{FF2B5EF4-FFF2-40B4-BE49-F238E27FC236}">
                <a16:creationId xmlns:a16="http://schemas.microsoft.com/office/drawing/2014/main" id="{4572FB03-3BBF-7266-A666-9007F920ABA0}"/>
              </a:ext>
            </a:extLst>
          </p:cNvPr>
          <p:cNvPicPr>
            <a:picLocks noChangeAspect="1"/>
          </p:cNvPicPr>
          <p:nvPr/>
        </p:nvPicPr>
        <p:blipFill>
          <a:blip r:embed="rId3"/>
          <a:stretch>
            <a:fillRect/>
          </a:stretch>
        </p:blipFill>
        <p:spPr>
          <a:xfrm>
            <a:off x="4711778" y="2023719"/>
            <a:ext cx="6844045" cy="2806057"/>
          </a:xfrm>
          <a:prstGeom prst="rect">
            <a:avLst/>
          </a:prstGeom>
        </p:spPr>
      </p:pic>
    </p:spTree>
    <p:extLst>
      <p:ext uri="{BB962C8B-B14F-4D97-AF65-F5344CB8AC3E}">
        <p14:creationId xmlns:p14="http://schemas.microsoft.com/office/powerpoint/2010/main" val="44158479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9325F2-03A7-9B13-131A-EA52B818E66B}"/>
              </a:ext>
            </a:extLst>
          </p:cNvPr>
          <p:cNvSpPr>
            <a:spLocks noGrp="1"/>
          </p:cNvSpPr>
          <p:nvPr>
            <p:ph type="title"/>
          </p:nvPr>
        </p:nvSpPr>
        <p:spPr/>
        <p:txBody>
          <a:bodyPr/>
          <a:lstStyle/>
          <a:p>
            <a:r>
              <a:rPr lang="tr-TR" dirty="0"/>
              <a:t>Sonuç</a:t>
            </a:r>
          </a:p>
        </p:txBody>
      </p:sp>
      <p:sp>
        <p:nvSpPr>
          <p:cNvPr id="3" name="İçerik Yer Tutucusu 2">
            <a:extLst>
              <a:ext uri="{FF2B5EF4-FFF2-40B4-BE49-F238E27FC236}">
                <a16:creationId xmlns:a16="http://schemas.microsoft.com/office/drawing/2014/main" id="{14627E68-AEB8-C8CA-D8E3-7EE1218DB9B6}"/>
              </a:ext>
            </a:extLst>
          </p:cNvPr>
          <p:cNvSpPr>
            <a:spLocks noGrp="1"/>
          </p:cNvSpPr>
          <p:nvPr>
            <p:ph idx="1"/>
          </p:nvPr>
        </p:nvSpPr>
        <p:spPr/>
        <p:txBody>
          <a:bodyPr/>
          <a:lstStyle/>
          <a:p>
            <a:pPr>
              <a:buNone/>
            </a:pPr>
            <a:r>
              <a:rPr lang="tr-TR" sz="1700" dirty="0"/>
              <a:t>MobileNetV2’den çıkarılan özellikler, </a:t>
            </a:r>
            <a:r>
              <a:rPr lang="tr-TR" sz="1700" b="1" dirty="0"/>
              <a:t>k-NN algoritması ile sınıflandırılmış</a:t>
            </a:r>
            <a:r>
              <a:rPr lang="tr-TR" sz="1700" dirty="0"/>
              <a:t> ve bu sayede yüksek doğruluk elde edilmiştir.</a:t>
            </a:r>
          </a:p>
          <a:p>
            <a:r>
              <a:rPr lang="tr-TR" sz="1700" dirty="0"/>
              <a:t>Bu çalışma, </a:t>
            </a:r>
            <a:r>
              <a:rPr lang="tr-TR" sz="1700" b="1" dirty="0"/>
              <a:t>hafif ve hızlı bir model</a:t>
            </a:r>
            <a:r>
              <a:rPr lang="tr-TR" sz="1700" dirty="0"/>
              <a:t> geliştirdiği için özellikle mobil cihazlar veya düşük hesaplama kapasitesine sahip sistemler için avantaj sağlamaktadır.</a:t>
            </a:r>
          </a:p>
          <a:p>
            <a:endParaRPr lang="tr-TR" dirty="0"/>
          </a:p>
        </p:txBody>
      </p:sp>
    </p:spTree>
    <p:extLst>
      <p:ext uri="{BB962C8B-B14F-4D97-AF65-F5344CB8AC3E}">
        <p14:creationId xmlns:p14="http://schemas.microsoft.com/office/powerpoint/2010/main" val="1069588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Devre">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Devre">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TM04033919[[fn=Devre]]</Template>
  <TotalTime>13</TotalTime>
  <Words>371</Words>
  <Application>Microsoft Office PowerPoint</Application>
  <PresentationFormat>Geniş ekran</PresentationFormat>
  <Paragraphs>27</Paragraphs>
  <Slides>9</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9</vt:i4>
      </vt:variant>
    </vt:vector>
  </HeadingPairs>
  <TitlesOfParts>
    <vt:vector size="12" baseType="lpstr">
      <vt:lpstr>Arial</vt:lpstr>
      <vt:lpstr>Tw Cen MT</vt:lpstr>
      <vt:lpstr>Devre</vt:lpstr>
      <vt:lpstr>Derin Öğrenme Tabanlı Otomatik Beyin Tümör Tespiti</vt:lpstr>
      <vt:lpstr>Makalenin Özeti</vt:lpstr>
      <vt:lpstr>PowerPoint Sunusu</vt:lpstr>
      <vt:lpstr>PowerPoint Sunusu</vt:lpstr>
      <vt:lpstr>PowerPoint Sunusu</vt:lpstr>
      <vt:lpstr>Kullanılan Derin Öğrenme Mimarisi: MobileNetV2</vt:lpstr>
      <vt:lpstr>Model Yapısı Şu Şekilde Çalışmaktadır</vt:lpstr>
      <vt:lpstr>PowerPoint Sunusu</vt:lpstr>
      <vt:lpstr>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Furkan Güzeloğlu</dc:creator>
  <cp:lastModifiedBy>Furkan Güzeloğlu</cp:lastModifiedBy>
  <cp:revision>8</cp:revision>
  <dcterms:created xsi:type="dcterms:W3CDTF">2025-03-08T23:01:03Z</dcterms:created>
  <dcterms:modified xsi:type="dcterms:W3CDTF">2025-03-10T16:44:35Z</dcterms:modified>
</cp:coreProperties>
</file>