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March 10,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8351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March 10,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0453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March 10,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011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March 10,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7216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March 10,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323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March 10,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6451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March 10,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09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March 10,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8567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March 10,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0040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March 10,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4216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March 10,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767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March 10,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3696428"/>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ğ ve düğümlerden oluşan küre">
            <a:extLst>
              <a:ext uri="{FF2B5EF4-FFF2-40B4-BE49-F238E27FC236}">
                <a16:creationId xmlns:a16="http://schemas.microsoft.com/office/drawing/2014/main" id="{D13FD1C5-2E06-8622-53DB-DA3401671ACC}"/>
              </a:ext>
            </a:extLst>
          </p:cNvPr>
          <p:cNvPicPr>
            <a:picLocks noChangeAspect="1"/>
          </p:cNvPicPr>
          <p:nvPr/>
        </p:nvPicPr>
        <p:blipFill>
          <a:blip r:embed="rId2"/>
          <a:srcRect t="1430" b="2357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3">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C5E59E6-0ABA-FFFB-7507-2D299C2F0E08}"/>
              </a:ext>
            </a:extLst>
          </p:cNvPr>
          <p:cNvSpPr>
            <a:spLocks noGrp="1"/>
          </p:cNvSpPr>
          <p:nvPr>
            <p:ph type="ctrTitle"/>
          </p:nvPr>
        </p:nvSpPr>
        <p:spPr>
          <a:xfrm>
            <a:off x="550863" y="549275"/>
            <a:ext cx="5437187" cy="2986234"/>
          </a:xfrm>
        </p:spPr>
        <p:txBody>
          <a:bodyPr anchor="b">
            <a:normAutofit/>
          </a:bodyPr>
          <a:lstStyle/>
          <a:p>
            <a:pPr>
              <a:lnSpc>
                <a:spcPct val="90000"/>
              </a:lnSpc>
            </a:pPr>
            <a:r>
              <a:rPr lang="tr-TR" sz="5400"/>
              <a:t>Derin Sinir Ağlarıyla Osmanlıca Optik Karakter Okuma</a:t>
            </a:r>
          </a:p>
        </p:txBody>
      </p:sp>
      <p:sp>
        <p:nvSpPr>
          <p:cNvPr id="3" name="Alt Başlık 2">
            <a:extLst>
              <a:ext uri="{FF2B5EF4-FFF2-40B4-BE49-F238E27FC236}">
                <a16:creationId xmlns:a16="http://schemas.microsoft.com/office/drawing/2014/main" id="{9E2F8FAA-ACA2-35F5-F3FD-165DC3F7C93A}"/>
              </a:ext>
            </a:extLst>
          </p:cNvPr>
          <p:cNvSpPr>
            <a:spLocks noGrp="1"/>
          </p:cNvSpPr>
          <p:nvPr>
            <p:ph type="subTitle" idx="1"/>
          </p:nvPr>
        </p:nvSpPr>
        <p:spPr>
          <a:xfrm>
            <a:off x="550863" y="3827610"/>
            <a:ext cx="5437187" cy="2265216"/>
          </a:xfrm>
        </p:spPr>
        <p:txBody>
          <a:bodyPr>
            <a:normAutofit/>
          </a:bodyPr>
          <a:lstStyle/>
          <a:p>
            <a:r>
              <a:rPr lang="tr-TR">
                <a:solidFill>
                  <a:schemeClr val="tx1">
                    <a:alpha val="60000"/>
                  </a:schemeClr>
                </a:solidFill>
              </a:rPr>
              <a:t>Mervan Aykut-02210224009</a:t>
            </a:r>
          </a:p>
        </p:txBody>
      </p:sp>
    </p:spTree>
    <p:extLst>
      <p:ext uri="{BB962C8B-B14F-4D97-AF65-F5344CB8AC3E}">
        <p14:creationId xmlns:p14="http://schemas.microsoft.com/office/powerpoint/2010/main" val="241965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F17E01-4CA9-5EA6-3D3D-F9647F53E489}"/>
              </a:ext>
            </a:extLst>
          </p:cNvPr>
          <p:cNvSpPr>
            <a:spLocks noGrp="1"/>
          </p:cNvSpPr>
          <p:nvPr>
            <p:ph type="title"/>
          </p:nvPr>
        </p:nvSpPr>
        <p:spPr/>
        <p:txBody>
          <a:bodyPr/>
          <a:lstStyle/>
          <a:p>
            <a:r>
              <a:rPr lang="tr-TR" dirty="0"/>
              <a:t>Makale Özeti</a:t>
            </a:r>
          </a:p>
        </p:txBody>
      </p:sp>
      <p:sp>
        <p:nvSpPr>
          <p:cNvPr id="3" name="İçerik Yer Tutucusu 2">
            <a:extLst>
              <a:ext uri="{FF2B5EF4-FFF2-40B4-BE49-F238E27FC236}">
                <a16:creationId xmlns:a16="http://schemas.microsoft.com/office/drawing/2014/main" id="{3F22DA6E-6BDD-A853-E080-35FA7A67AD73}"/>
              </a:ext>
            </a:extLst>
          </p:cNvPr>
          <p:cNvSpPr>
            <a:spLocks noGrp="1"/>
          </p:cNvSpPr>
          <p:nvPr>
            <p:ph idx="1"/>
          </p:nvPr>
        </p:nvSpPr>
        <p:spPr/>
        <p:txBody>
          <a:bodyPr>
            <a:normAutofit/>
          </a:bodyPr>
          <a:lstStyle/>
          <a:p>
            <a:r>
              <a:rPr lang="tr-TR" sz="1700" dirty="0"/>
              <a:t>Bu çalışma, Osmanlıca matbu nesih hattıyla basılmış belgeler için derin öğrenme tabanlı bir optik karakter tanıma (OCR) sistemi geliştirmeyi amaçlamaktadır. Osmanlıca, 13. ve 20. yüzyıllar arasında Osmanlı İmparatorluğu'nda kullanılan, Arap alfabesi tabanlı bir yazı dilidir ve günümüzde milyonlarca Osmanlıca belge arşivlerde bulunmaktadır. Ancak, Osmanlıca OCR sistemleri genellikle yetersiz kalmaktadır.</a:t>
            </a:r>
          </a:p>
        </p:txBody>
      </p:sp>
    </p:spTree>
    <p:extLst>
      <p:ext uri="{BB962C8B-B14F-4D97-AF65-F5344CB8AC3E}">
        <p14:creationId xmlns:p14="http://schemas.microsoft.com/office/powerpoint/2010/main" val="395128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07B83C-9CFB-DA9E-627F-AB5045F7B5E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C782659-06FF-9375-AC73-DDDC6A8455C3}"/>
              </a:ext>
            </a:extLst>
          </p:cNvPr>
          <p:cNvSpPr>
            <a:spLocks noGrp="1"/>
          </p:cNvSpPr>
          <p:nvPr>
            <p:ph idx="1"/>
          </p:nvPr>
        </p:nvSpPr>
        <p:spPr/>
        <p:txBody>
          <a:bodyPr>
            <a:normAutofit/>
          </a:bodyPr>
          <a:lstStyle/>
          <a:p>
            <a:pPr>
              <a:buNone/>
            </a:pPr>
            <a:r>
              <a:rPr lang="tr-TR" sz="1700" dirty="0"/>
              <a:t>Çalışmada, </a:t>
            </a:r>
            <a:r>
              <a:rPr lang="tr-TR" sz="1700" b="1" dirty="0"/>
              <a:t>Convolutional Neural Network (CNN) ve Recurrent Neural Network (RNN)</a:t>
            </a:r>
            <a:r>
              <a:rPr lang="tr-TR" sz="1700" dirty="0"/>
              <a:t> mimarilerini birleştiren </a:t>
            </a:r>
            <a:r>
              <a:rPr lang="tr-TR" sz="1700" b="1" dirty="0"/>
              <a:t>CRNN (Convolutional Recurrent Neural Network)</a:t>
            </a:r>
            <a:r>
              <a:rPr lang="tr-TR" sz="1700" dirty="0"/>
              <a:t> tabanlı bir OCR modeli geliştirilmiştir. Modelin eğitimi için üç farklı veri kümesi oluşturulmuştur:</a:t>
            </a:r>
          </a:p>
          <a:p>
            <a:pPr>
              <a:buFont typeface="+mj-lt"/>
              <a:buAutoNum type="arabicPeriod"/>
            </a:pPr>
            <a:r>
              <a:rPr lang="tr-TR" sz="1700" b="1" dirty="0"/>
              <a:t>Orijinal veri kümesi</a:t>
            </a:r>
            <a:r>
              <a:rPr lang="tr-TR" sz="1700" dirty="0"/>
              <a:t>: 1000 sayfa Osmanlıca dokümandan oluşmaktadır.</a:t>
            </a:r>
          </a:p>
          <a:p>
            <a:pPr>
              <a:buFont typeface="+mj-lt"/>
              <a:buAutoNum type="arabicPeriod"/>
            </a:pPr>
            <a:r>
              <a:rPr lang="tr-TR" sz="1700" b="1" dirty="0"/>
              <a:t>Sentetik veri kümesi</a:t>
            </a:r>
            <a:r>
              <a:rPr lang="tr-TR" sz="1700" dirty="0"/>
              <a:t>: 23.000 sayfalık yapay olarak üretilmiş Osmanlıca belgeler içerir.</a:t>
            </a:r>
          </a:p>
          <a:p>
            <a:pPr>
              <a:buFont typeface="+mj-lt"/>
              <a:buAutoNum type="arabicPeriod"/>
            </a:pPr>
            <a:r>
              <a:rPr lang="tr-TR" sz="1700" b="1" dirty="0"/>
              <a:t>Hibrit veri kümesi</a:t>
            </a:r>
            <a:r>
              <a:rPr lang="tr-TR" sz="1700" dirty="0"/>
              <a:t>: Orijinal ve sentetik veri kümelerinin birleşimidir.</a:t>
            </a:r>
          </a:p>
          <a:p>
            <a:endParaRPr lang="tr-TR" dirty="0"/>
          </a:p>
        </p:txBody>
      </p:sp>
    </p:spTree>
    <p:extLst>
      <p:ext uri="{BB962C8B-B14F-4D97-AF65-F5344CB8AC3E}">
        <p14:creationId xmlns:p14="http://schemas.microsoft.com/office/powerpoint/2010/main" val="71622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527F04-A9FD-3A6F-52CE-C0CD82F54C9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F50EE39-130B-C8FB-1844-5D4951B5FF9F}"/>
              </a:ext>
            </a:extLst>
          </p:cNvPr>
          <p:cNvSpPr>
            <a:spLocks noGrp="1"/>
          </p:cNvSpPr>
          <p:nvPr>
            <p:ph idx="1"/>
          </p:nvPr>
        </p:nvSpPr>
        <p:spPr/>
        <p:txBody>
          <a:bodyPr>
            <a:normAutofit fontScale="70000" lnSpcReduction="20000"/>
          </a:bodyPr>
          <a:lstStyle/>
          <a:p>
            <a:pPr>
              <a:buNone/>
            </a:pPr>
            <a:r>
              <a:rPr lang="tr-TR" b="1" dirty="0"/>
              <a:t>Testler</a:t>
            </a:r>
            <a:r>
              <a:rPr lang="tr-TR" dirty="0"/>
              <a:t>, Google </a:t>
            </a:r>
            <a:r>
              <a:rPr lang="tr-TR" dirty="0" err="1"/>
              <a:t>Docs</a:t>
            </a:r>
            <a:r>
              <a:rPr lang="tr-TR" dirty="0"/>
              <a:t>, </a:t>
            </a:r>
            <a:r>
              <a:rPr lang="tr-TR" dirty="0" err="1"/>
              <a:t>Abby</a:t>
            </a:r>
            <a:r>
              <a:rPr lang="tr-TR" dirty="0"/>
              <a:t> </a:t>
            </a:r>
            <a:r>
              <a:rPr lang="tr-TR" dirty="0" err="1"/>
              <a:t>FineReader</a:t>
            </a:r>
            <a:r>
              <a:rPr lang="tr-TR" dirty="0"/>
              <a:t>, </a:t>
            </a:r>
            <a:r>
              <a:rPr lang="tr-TR" dirty="0" err="1"/>
              <a:t>Tesseract</a:t>
            </a:r>
            <a:r>
              <a:rPr lang="tr-TR" dirty="0"/>
              <a:t> (Arapça ve Farsça) ve Miletos OCR sistemleriyle karşılaştırmalı olarak gerçekleştirilmiştir. Ölçüm kriterleri karakter, bağlı harf katarları (</a:t>
            </a:r>
            <a:r>
              <a:rPr lang="tr-TR" dirty="0" err="1"/>
              <a:t>ligature</a:t>
            </a:r>
            <a:r>
              <a:rPr lang="tr-TR" dirty="0"/>
              <a:t>) ve kelime tanıma doğruluğudur.</a:t>
            </a:r>
          </a:p>
          <a:p>
            <a:pPr>
              <a:buNone/>
            </a:pPr>
            <a:r>
              <a:rPr lang="tr-TR" b="1" dirty="0"/>
              <a:t>Sonuçlar:</a:t>
            </a:r>
            <a:endParaRPr lang="tr-TR" dirty="0"/>
          </a:p>
          <a:p>
            <a:pPr>
              <a:buFont typeface="Arial" panose="020B0604020202020204" pitchFamily="34" charset="0"/>
              <a:buChar char="•"/>
            </a:pPr>
            <a:r>
              <a:rPr lang="tr-TR" b="1" dirty="0"/>
              <a:t>Hibrit model</a:t>
            </a:r>
            <a:r>
              <a:rPr lang="tr-TR" dirty="0"/>
              <a:t>, %88,86 ham, %96,12 normalize ve %97,37 bitişik doğruluk oranlarıyla diğer OCR araçlarını belirgin şekilde geride bırakmıştır.</a:t>
            </a:r>
          </a:p>
          <a:p>
            <a:pPr>
              <a:buFont typeface="Arial" panose="020B0604020202020204" pitchFamily="34" charset="0"/>
              <a:buChar char="•"/>
            </a:pPr>
            <a:r>
              <a:rPr lang="tr-TR" b="1" dirty="0"/>
              <a:t>Karakter bazlı analiz</a:t>
            </a:r>
            <a:r>
              <a:rPr lang="tr-TR" dirty="0"/>
              <a:t> yapılmış, Osmanlıca harflerin ve bağlamlarının OCR üzerindeki etkileri incelenmiştir.</a:t>
            </a:r>
          </a:p>
          <a:p>
            <a:pPr>
              <a:buFont typeface="Arial" panose="020B0604020202020204" pitchFamily="34" charset="0"/>
              <a:buChar char="•"/>
            </a:pPr>
            <a:r>
              <a:rPr lang="tr-TR" b="1" dirty="0"/>
              <a:t>Osmanlıca harflerin frekans analizi</a:t>
            </a:r>
            <a:r>
              <a:rPr lang="tr-TR" dirty="0"/>
              <a:t> gerçekleştirilmiş ve harflerin özelliklerine göre OCR doğruluk oranları karşılaştırılmıştır.</a:t>
            </a:r>
          </a:p>
          <a:p>
            <a:pPr>
              <a:buFont typeface="Arial" panose="020B0604020202020204" pitchFamily="34" charset="0"/>
              <a:buChar char="•"/>
            </a:pPr>
            <a:r>
              <a:rPr lang="tr-TR" dirty="0"/>
              <a:t>Model </a:t>
            </a:r>
            <a:r>
              <a:rPr lang="tr-TR" b="1" dirty="0"/>
              <a:t>osmanlica.com</a:t>
            </a:r>
            <a:r>
              <a:rPr lang="tr-TR" dirty="0"/>
              <a:t> üzerinden erişilebilir hale getirilmiştir.</a:t>
            </a:r>
          </a:p>
          <a:p>
            <a:endParaRPr lang="tr-TR" dirty="0"/>
          </a:p>
        </p:txBody>
      </p:sp>
    </p:spTree>
    <p:extLst>
      <p:ext uri="{BB962C8B-B14F-4D97-AF65-F5344CB8AC3E}">
        <p14:creationId xmlns:p14="http://schemas.microsoft.com/office/powerpoint/2010/main" val="394513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AE5B8-FCD3-AF41-CEF2-BF35BBEA164B}"/>
              </a:ext>
            </a:extLst>
          </p:cNvPr>
          <p:cNvSpPr>
            <a:spLocks noGrp="1"/>
          </p:cNvSpPr>
          <p:nvPr>
            <p:ph type="title"/>
          </p:nvPr>
        </p:nvSpPr>
        <p:spPr/>
        <p:txBody>
          <a:bodyPr/>
          <a:lstStyle/>
          <a:p>
            <a:r>
              <a:rPr lang="tr-TR" dirty="0"/>
              <a:t>Kullanılan Derin Öğrenme Mimarisi</a:t>
            </a:r>
          </a:p>
        </p:txBody>
      </p:sp>
      <p:sp>
        <p:nvSpPr>
          <p:cNvPr id="3" name="İçerik Yer Tutucusu 2">
            <a:extLst>
              <a:ext uri="{FF2B5EF4-FFF2-40B4-BE49-F238E27FC236}">
                <a16:creationId xmlns:a16="http://schemas.microsoft.com/office/drawing/2014/main" id="{63339CC9-85EB-4294-0E67-EC48A3B32FAB}"/>
              </a:ext>
            </a:extLst>
          </p:cNvPr>
          <p:cNvSpPr>
            <a:spLocks noGrp="1"/>
          </p:cNvSpPr>
          <p:nvPr>
            <p:ph idx="1"/>
          </p:nvPr>
        </p:nvSpPr>
        <p:spPr/>
        <p:txBody>
          <a:bodyPr/>
          <a:lstStyle/>
          <a:p>
            <a:pPr>
              <a:buNone/>
            </a:pPr>
            <a:r>
              <a:rPr lang="tr-TR" sz="1700" dirty="0"/>
              <a:t>Makale, </a:t>
            </a:r>
            <a:r>
              <a:rPr lang="tr-TR" sz="1700" b="1" dirty="0"/>
              <a:t>CNN ve RNN mimarilerini birleştiren CRNN modeli</a:t>
            </a:r>
            <a:r>
              <a:rPr lang="tr-TR" sz="1700" dirty="0"/>
              <a:t> kullanmaktadır. Modelin temel bileşenleri şu şekildedir:</a:t>
            </a:r>
          </a:p>
          <a:p>
            <a:pPr>
              <a:buFont typeface="+mj-lt"/>
              <a:buAutoNum type="arabicPeriod"/>
            </a:pPr>
            <a:r>
              <a:rPr lang="tr-TR" sz="1700" b="1" dirty="0"/>
              <a:t>CNN Katmanları</a:t>
            </a:r>
            <a:r>
              <a:rPr lang="tr-TR" sz="1700" dirty="0"/>
              <a:t>: Görüntüdeki temel özellikleri çıkarmak için kullanılır. Özellikle harf şekilleri, çizgiler, kenarlar ve bağlantılar gibi temel görsel desenleri tespit eder.</a:t>
            </a:r>
          </a:p>
          <a:p>
            <a:pPr marL="742950" lvl="1" indent="-285750">
              <a:buFont typeface="+mj-lt"/>
              <a:buAutoNum type="arabicPeriod"/>
            </a:pPr>
            <a:r>
              <a:rPr lang="tr-TR" sz="1700" b="1" dirty="0" err="1"/>
              <a:t>Evrişim</a:t>
            </a:r>
            <a:r>
              <a:rPr lang="tr-TR" sz="1700" b="1" dirty="0"/>
              <a:t> (Convolutional) Katmanları</a:t>
            </a:r>
            <a:r>
              <a:rPr lang="tr-TR" sz="1700" dirty="0"/>
              <a:t>: 16 filtreli 3x3 konvolüsyon işlemi uygulanmıştır.</a:t>
            </a:r>
          </a:p>
          <a:p>
            <a:pPr marL="742950" lvl="1" indent="-285750">
              <a:buFont typeface="+mj-lt"/>
              <a:buAutoNum type="arabicPeriod"/>
            </a:pPr>
            <a:r>
              <a:rPr lang="tr-TR" sz="1700" b="1" dirty="0"/>
              <a:t>Havuzlama (</a:t>
            </a:r>
            <a:r>
              <a:rPr lang="tr-TR" sz="1700" b="1" dirty="0" err="1"/>
              <a:t>Pooling</a:t>
            </a:r>
            <a:r>
              <a:rPr lang="tr-TR" sz="1700" b="1" dirty="0"/>
              <a:t>) Katmanı</a:t>
            </a:r>
            <a:r>
              <a:rPr lang="tr-TR" sz="1700" dirty="0"/>
              <a:t>: 3x3 boyutunda </a:t>
            </a:r>
            <a:r>
              <a:rPr lang="tr-TR" sz="1700" b="1" dirty="0"/>
              <a:t>maksimum havuzlama (</a:t>
            </a:r>
            <a:r>
              <a:rPr lang="tr-TR" sz="1700" b="1" dirty="0" err="1"/>
              <a:t>max</a:t>
            </a:r>
            <a:r>
              <a:rPr lang="tr-TR" sz="1700" b="1" dirty="0"/>
              <a:t> </a:t>
            </a:r>
            <a:r>
              <a:rPr lang="tr-TR" sz="1700" b="1" dirty="0" err="1"/>
              <a:t>pooling</a:t>
            </a:r>
            <a:r>
              <a:rPr lang="tr-TR" sz="1700" b="1" dirty="0"/>
              <a:t>)</a:t>
            </a:r>
            <a:r>
              <a:rPr lang="tr-TR" sz="1700" dirty="0"/>
              <a:t> işlemi uygulanmıştır.</a:t>
            </a:r>
          </a:p>
          <a:p>
            <a:pPr marL="742950" lvl="1" indent="-285750">
              <a:buFont typeface="+mj-lt"/>
              <a:buAutoNum type="arabicPeriod"/>
            </a:pPr>
            <a:r>
              <a:rPr lang="tr-TR" sz="1700" b="1" dirty="0"/>
              <a:t>Düzleştirme (</a:t>
            </a:r>
            <a:r>
              <a:rPr lang="tr-TR" sz="1700" b="1" dirty="0" err="1"/>
              <a:t>Flattening</a:t>
            </a:r>
            <a:r>
              <a:rPr lang="tr-TR" sz="1700" b="1" dirty="0"/>
              <a:t>) Katmanı</a:t>
            </a:r>
            <a:r>
              <a:rPr lang="tr-TR" sz="1700" dirty="0"/>
              <a:t>: 2D görüntüleri tek boyutlu vektörlere dönüştürür.</a:t>
            </a:r>
          </a:p>
          <a:p>
            <a:endParaRPr lang="tr-TR" dirty="0"/>
          </a:p>
        </p:txBody>
      </p:sp>
    </p:spTree>
    <p:extLst>
      <p:ext uri="{BB962C8B-B14F-4D97-AF65-F5344CB8AC3E}">
        <p14:creationId xmlns:p14="http://schemas.microsoft.com/office/powerpoint/2010/main" val="51830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55D898-5AC9-2EB5-ACAB-488552C9EF7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31EE0C7-5CEE-826D-71AF-48AA8E033B54}"/>
              </a:ext>
            </a:extLst>
          </p:cNvPr>
          <p:cNvSpPr>
            <a:spLocks noGrp="1"/>
          </p:cNvSpPr>
          <p:nvPr>
            <p:ph idx="1"/>
          </p:nvPr>
        </p:nvSpPr>
        <p:spPr/>
        <p:txBody>
          <a:bodyPr>
            <a:normAutofit/>
          </a:bodyPr>
          <a:lstStyle/>
          <a:p>
            <a:pPr>
              <a:buNone/>
            </a:pPr>
            <a:r>
              <a:rPr lang="tr-TR" sz="1700" b="1" dirty="0"/>
              <a:t>2.RNN (LSTM) Katmanları</a:t>
            </a:r>
            <a:r>
              <a:rPr lang="tr-TR" sz="1700" dirty="0"/>
              <a:t>: OCR işlemi sırasında kelime ve harf sırasının öğrenilmesini sağlar.</a:t>
            </a:r>
          </a:p>
          <a:p>
            <a:pPr>
              <a:buFont typeface="Arial" panose="020B0604020202020204" pitchFamily="34" charset="0"/>
              <a:buChar char="•"/>
            </a:pPr>
            <a:r>
              <a:rPr lang="tr-TR" sz="1700" b="1" dirty="0"/>
              <a:t>İki Yönlü LSTM (</a:t>
            </a:r>
            <a:r>
              <a:rPr lang="tr-TR" sz="1700" b="1" dirty="0" err="1"/>
              <a:t>Bidirectional</a:t>
            </a:r>
            <a:r>
              <a:rPr lang="tr-TR" sz="1700" b="1" dirty="0"/>
              <a:t> LSTM)</a:t>
            </a:r>
            <a:r>
              <a:rPr lang="tr-TR" sz="1700" dirty="0"/>
              <a:t> kullanılmıştır. Bu sayede, metin satırlarının önceki ve sonraki karakterlerle ilişkisi öğrenilir.</a:t>
            </a:r>
          </a:p>
          <a:p>
            <a:pPr>
              <a:buFont typeface="Arial" panose="020B0604020202020204" pitchFamily="34" charset="0"/>
              <a:buChar char="•"/>
            </a:pPr>
            <a:r>
              <a:rPr lang="tr-TR" sz="1700" b="1" dirty="0"/>
              <a:t>4 Katmanlı RNN Yapısı</a:t>
            </a:r>
            <a:r>
              <a:rPr lang="tr-TR" sz="1700" dirty="0"/>
              <a:t>: </a:t>
            </a:r>
          </a:p>
          <a:p>
            <a:pPr marL="742950" lvl="1" indent="-285750">
              <a:buFont typeface="Arial" panose="020B0604020202020204" pitchFamily="34" charset="0"/>
              <a:buChar char="•"/>
            </a:pPr>
            <a:r>
              <a:rPr lang="tr-TR" sz="1700" dirty="0"/>
              <a:t>İlk katman: </a:t>
            </a:r>
            <a:r>
              <a:rPr lang="tr-TR" sz="1700" b="1" dirty="0"/>
              <a:t>Y ekseninde</a:t>
            </a:r>
            <a:r>
              <a:rPr lang="tr-TR" sz="1700" dirty="0"/>
              <a:t> 64 çıktılı LSTM.</a:t>
            </a:r>
          </a:p>
          <a:p>
            <a:pPr marL="742950" lvl="1" indent="-285750">
              <a:buFont typeface="Arial" panose="020B0604020202020204" pitchFamily="34" charset="0"/>
              <a:buChar char="•"/>
            </a:pPr>
            <a:r>
              <a:rPr lang="tr-TR" sz="1700" dirty="0"/>
              <a:t>İkinci ve üçüncü katmanlar: </a:t>
            </a:r>
            <a:r>
              <a:rPr lang="tr-TR" sz="1700" b="1" dirty="0"/>
              <a:t>X ekseninde</a:t>
            </a:r>
            <a:r>
              <a:rPr lang="tr-TR" sz="1700" dirty="0"/>
              <a:t> 128 çıktı üreten çift yönlü LSTM.</a:t>
            </a:r>
          </a:p>
          <a:p>
            <a:pPr marL="742950" lvl="1" indent="-285750">
              <a:buFont typeface="Arial" panose="020B0604020202020204" pitchFamily="34" charset="0"/>
              <a:buChar char="•"/>
            </a:pPr>
            <a:r>
              <a:rPr lang="tr-TR" sz="1700" dirty="0"/>
              <a:t>Dördüncü katman: </a:t>
            </a:r>
            <a:r>
              <a:rPr lang="tr-TR" sz="1700" b="1" dirty="0"/>
              <a:t>X ekseninde</a:t>
            </a:r>
            <a:r>
              <a:rPr lang="tr-TR" sz="1700" dirty="0"/>
              <a:t> 256 çıktı üreten ileri yönlü LSTM.</a:t>
            </a:r>
          </a:p>
          <a:p>
            <a:endParaRPr lang="tr-TR" sz="1700" dirty="0"/>
          </a:p>
        </p:txBody>
      </p:sp>
    </p:spTree>
    <p:extLst>
      <p:ext uri="{BB962C8B-B14F-4D97-AF65-F5344CB8AC3E}">
        <p14:creationId xmlns:p14="http://schemas.microsoft.com/office/powerpoint/2010/main" val="1482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3727A2-4DFF-AAC8-269D-AC1DF8F62ACE}"/>
              </a:ext>
            </a:extLst>
          </p:cNvPr>
          <p:cNvSpPr>
            <a:spLocks noGrp="1"/>
          </p:cNvSpPr>
          <p:nvPr>
            <p:ph type="title"/>
          </p:nvPr>
        </p:nvSpPr>
        <p:spPr>
          <a:xfrm>
            <a:off x="550862" y="549275"/>
            <a:ext cx="11091600" cy="974725"/>
          </a:xfrm>
        </p:spPr>
        <p:txBody>
          <a:bodyPr/>
          <a:lstStyle/>
          <a:p>
            <a:endParaRPr lang="tr-TR" dirty="0"/>
          </a:p>
        </p:txBody>
      </p:sp>
      <p:sp>
        <p:nvSpPr>
          <p:cNvPr id="3" name="İçerik Yer Tutucusu 2">
            <a:extLst>
              <a:ext uri="{FF2B5EF4-FFF2-40B4-BE49-F238E27FC236}">
                <a16:creationId xmlns:a16="http://schemas.microsoft.com/office/drawing/2014/main" id="{93B3DEF1-712D-A934-A78A-4CED622D4EF1}"/>
              </a:ext>
            </a:extLst>
          </p:cNvPr>
          <p:cNvSpPr>
            <a:spLocks noGrp="1"/>
          </p:cNvSpPr>
          <p:nvPr>
            <p:ph idx="1"/>
          </p:nvPr>
        </p:nvSpPr>
        <p:spPr/>
        <p:txBody>
          <a:bodyPr/>
          <a:lstStyle/>
          <a:p>
            <a:pPr>
              <a:buNone/>
            </a:pPr>
            <a:r>
              <a:rPr lang="tr-TR" sz="1700" b="1" dirty="0"/>
              <a:t>3.CTC (</a:t>
            </a:r>
            <a:r>
              <a:rPr lang="tr-TR" sz="1700" b="1" dirty="0" err="1"/>
              <a:t>Connectionist</a:t>
            </a:r>
            <a:r>
              <a:rPr lang="tr-TR" sz="1700" b="1" dirty="0"/>
              <a:t> Temporal </a:t>
            </a:r>
            <a:r>
              <a:rPr lang="tr-TR" sz="1700" b="1" dirty="0" err="1"/>
              <a:t>Classification</a:t>
            </a:r>
            <a:r>
              <a:rPr lang="tr-TR" sz="1700" b="1" dirty="0"/>
              <a:t>) Katmanı</a:t>
            </a:r>
            <a:r>
              <a:rPr lang="tr-TR" sz="1700" dirty="0"/>
              <a:t>: Metindeki harflerin sırasını koruyarak dizilim tahmini yapar.</a:t>
            </a:r>
          </a:p>
          <a:p>
            <a:pPr>
              <a:buFont typeface="Arial" panose="020B0604020202020204" pitchFamily="34" charset="0"/>
              <a:buChar char="•"/>
            </a:pPr>
            <a:r>
              <a:rPr lang="tr-TR" sz="1700" dirty="0" err="1"/>
              <a:t>LSTM'in</a:t>
            </a:r>
            <a:r>
              <a:rPr lang="tr-TR" sz="1700" dirty="0"/>
              <a:t> çıktısını kullanarak, belirli bir çıktı dizisinin olasılığını hesaplar.</a:t>
            </a:r>
          </a:p>
          <a:p>
            <a:pPr>
              <a:buFont typeface="Arial" panose="020B0604020202020204" pitchFamily="34" charset="0"/>
              <a:buChar char="•"/>
            </a:pPr>
            <a:r>
              <a:rPr lang="tr-TR" sz="1700" dirty="0"/>
              <a:t>Harfleri tek tek tahmin ederek OCR çıktısını oluşturur.</a:t>
            </a:r>
          </a:p>
          <a:p>
            <a:pPr>
              <a:buFont typeface="Arial" panose="020B0604020202020204" pitchFamily="34" charset="0"/>
              <a:buChar char="•"/>
            </a:pPr>
            <a:endParaRPr lang="tr-TR" sz="1700" dirty="0"/>
          </a:p>
          <a:p>
            <a:pPr marL="0" indent="0">
              <a:buNone/>
            </a:pPr>
            <a:r>
              <a:rPr lang="tr-TR" sz="1700" b="1" dirty="0"/>
              <a:t>4.Tam Bağlı (Dense) Katman</a:t>
            </a:r>
            <a:r>
              <a:rPr lang="tr-TR" sz="1700" dirty="0"/>
              <a:t>: Nihai sınıflandırmayı yaparak karakterleri tanımlar.</a:t>
            </a:r>
          </a:p>
          <a:p>
            <a:endParaRPr lang="tr-TR" dirty="0"/>
          </a:p>
        </p:txBody>
      </p:sp>
    </p:spTree>
    <p:extLst>
      <p:ext uri="{BB962C8B-B14F-4D97-AF65-F5344CB8AC3E}">
        <p14:creationId xmlns:p14="http://schemas.microsoft.com/office/powerpoint/2010/main" val="354677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FADF197-058F-AFED-D1EE-9E043B84346C}"/>
              </a:ext>
            </a:extLst>
          </p:cNvPr>
          <p:cNvSpPr>
            <a:spLocks noGrp="1"/>
          </p:cNvSpPr>
          <p:nvPr>
            <p:ph type="title"/>
          </p:nvPr>
        </p:nvSpPr>
        <p:spPr>
          <a:xfrm>
            <a:off x="550864" y="549275"/>
            <a:ext cx="3565524" cy="1997855"/>
          </a:xfrm>
        </p:spPr>
        <p:txBody>
          <a:bodyPr wrap="square" anchor="b">
            <a:normAutofit/>
          </a:bodyPr>
          <a:lstStyle/>
          <a:p>
            <a:endParaRPr lang="tr-TR"/>
          </a:p>
        </p:txBody>
      </p:sp>
      <p:grpSp>
        <p:nvGrpSpPr>
          <p:cNvPr id="14" name="Group 1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Content Placeholder 8">
            <a:extLst>
              <a:ext uri="{FF2B5EF4-FFF2-40B4-BE49-F238E27FC236}">
                <a16:creationId xmlns:a16="http://schemas.microsoft.com/office/drawing/2014/main" id="{833C8888-7F58-6141-9731-F994BAAF1154}"/>
              </a:ext>
            </a:extLst>
          </p:cNvPr>
          <p:cNvSpPr>
            <a:spLocks noGrp="1"/>
          </p:cNvSpPr>
          <p:nvPr>
            <p:ph idx="1"/>
          </p:nvPr>
        </p:nvSpPr>
        <p:spPr>
          <a:xfrm>
            <a:off x="550863" y="2677306"/>
            <a:ext cx="3565525" cy="3415519"/>
          </a:xfrm>
        </p:spPr>
        <p:txBody>
          <a:bodyPr anchor="t">
            <a:normAutofit/>
          </a:bodyPr>
          <a:lstStyle/>
          <a:p>
            <a:endParaRPr lang="en-US" sz="1600"/>
          </a:p>
        </p:txBody>
      </p:sp>
      <p:pic>
        <p:nvPicPr>
          <p:cNvPr id="5" name="İçerik Yer Tutucusu 4" descr="metin, diyagram, ekran görüntüsü, plan içeren bir resim&#10;&#10;Yapay zeka tarafından oluşturulan içerik yanlış olabilir.">
            <a:extLst>
              <a:ext uri="{FF2B5EF4-FFF2-40B4-BE49-F238E27FC236}">
                <a16:creationId xmlns:a16="http://schemas.microsoft.com/office/drawing/2014/main" id="{7BED0121-EB9D-CB50-3B67-8DB28CE2A6A3}"/>
              </a:ext>
            </a:extLst>
          </p:cNvPr>
          <p:cNvPicPr>
            <a:picLocks noChangeAspect="1"/>
          </p:cNvPicPr>
          <p:nvPr/>
        </p:nvPicPr>
        <p:blipFill>
          <a:blip r:embed="rId2"/>
          <a:stretch>
            <a:fillRect/>
          </a:stretch>
        </p:blipFill>
        <p:spPr>
          <a:xfrm>
            <a:off x="4550900" y="1168988"/>
            <a:ext cx="7090237" cy="4520025"/>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13013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4061AC-B9D1-96C9-A2F4-FB890BB5CB3E}"/>
              </a:ext>
            </a:extLst>
          </p:cNvPr>
          <p:cNvSpPr>
            <a:spLocks noGrp="1"/>
          </p:cNvSpPr>
          <p:nvPr>
            <p:ph type="title"/>
          </p:nvPr>
        </p:nvSpPr>
        <p:spPr>
          <a:xfrm>
            <a:off x="550862" y="549275"/>
            <a:ext cx="11091600" cy="1073048"/>
          </a:xfrm>
        </p:spPr>
        <p:txBody>
          <a:bodyPr/>
          <a:lstStyle/>
          <a:p>
            <a:r>
              <a:rPr lang="tr-TR" dirty="0"/>
              <a:t>Sonuç</a:t>
            </a:r>
          </a:p>
        </p:txBody>
      </p:sp>
      <p:sp>
        <p:nvSpPr>
          <p:cNvPr id="3" name="İçerik Yer Tutucusu 2">
            <a:extLst>
              <a:ext uri="{FF2B5EF4-FFF2-40B4-BE49-F238E27FC236}">
                <a16:creationId xmlns:a16="http://schemas.microsoft.com/office/drawing/2014/main" id="{966C3560-63BD-992B-558A-8983FBF6B292}"/>
              </a:ext>
            </a:extLst>
          </p:cNvPr>
          <p:cNvSpPr>
            <a:spLocks noGrp="1"/>
          </p:cNvSpPr>
          <p:nvPr>
            <p:ph idx="1"/>
          </p:nvPr>
        </p:nvSpPr>
        <p:spPr>
          <a:xfrm>
            <a:off x="549537" y="1857560"/>
            <a:ext cx="11090274" cy="3979625"/>
          </a:xfrm>
        </p:spPr>
        <p:txBody>
          <a:bodyPr>
            <a:normAutofit/>
          </a:bodyPr>
          <a:lstStyle/>
          <a:p>
            <a:pPr>
              <a:buNone/>
            </a:pPr>
            <a:r>
              <a:rPr lang="tr-TR" sz="1700" dirty="0"/>
              <a:t>Makale, Osmanlıca OCR konusunda büyük bir ilerleme kaydetmiş ve derin öğrenme tabanlı CRNN mimarisi ile karakter tanıma doğruluğunu büyük ölçüde artırmıştır. Özellikle </a:t>
            </a:r>
            <a:r>
              <a:rPr lang="tr-TR" sz="1700" b="1" dirty="0"/>
              <a:t>hibrit veri kümesiyle eğitilmiş model</a:t>
            </a:r>
            <a:r>
              <a:rPr lang="tr-TR" sz="1700" dirty="0"/>
              <a:t>, piyasadaki mevcut OCR araçlarından daha iyi performans göstermiştir.</a:t>
            </a:r>
          </a:p>
          <a:p>
            <a:pPr>
              <a:buNone/>
            </a:pPr>
            <a:r>
              <a:rPr lang="tr-TR" sz="1700" dirty="0"/>
              <a:t>Modelin en büyük avantajları: ✔️ CNN'in güçlü görsel özellik çıkarma yeteneği.</a:t>
            </a:r>
            <a:br>
              <a:rPr lang="tr-TR" sz="1700" dirty="0"/>
            </a:br>
            <a:r>
              <a:rPr lang="tr-TR" sz="1700" dirty="0"/>
              <a:t>✔️ LSTM ile bağlamsal ilişkilerin öğrenilmesi.</a:t>
            </a:r>
            <a:br>
              <a:rPr lang="tr-TR" sz="1700" dirty="0"/>
            </a:br>
            <a:r>
              <a:rPr lang="tr-TR" sz="1700" dirty="0"/>
              <a:t>✔️ CTC katmanıyla harf sırası bozulmadan tanıma yapılması.</a:t>
            </a:r>
          </a:p>
          <a:p>
            <a:r>
              <a:rPr lang="tr-TR" sz="1700" dirty="0"/>
              <a:t>Bu mimari, Osmanlıca gibi karmaşık ve bağlı harf yapısına sahip diller için </a:t>
            </a:r>
            <a:r>
              <a:rPr lang="tr-TR" sz="1700" b="1" dirty="0"/>
              <a:t>gelecekte daha da geliştirilebilir</a:t>
            </a:r>
            <a:r>
              <a:rPr lang="tr-TR" sz="1700" dirty="0"/>
              <a:t> ve OCR dışında </a:t>
            </a:r>
            <a:r>
              <a:rPr lang="tr-TR" sz="1700" b="1" dirty="0"/>
              <a:t>doğal dil işleme (NLP) alanında da kullanılabilir</a:t>
            </a:r>
            <a:r>
              <a:rPr lang="tr-TR" sz="1700" dirty="0"/>
              <a:t>.</a:t>
            </a:r>
          </a:p>
        </p:txBody>
      </p:sp>
    </p:spTree>
    <p:extLst>
      <p:ext uri="{BB962C8B-B14F-4D97-AF65-F5344CB8AC3E}">
        <p14:creationId xmlns:p14="http://schemas.microsoft.com/office/powerpoint/2010/main" val="18619911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Slice</Template>
  <TotalTime>12</TotalTime>
  <Words>567</Words>
  <Application>Microsoft Office PowerPoint</Application>
  <PresentationFormat>Geniş ekran</PresentationFormat>
  <Paragraphs>35</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Avenir Next LT Pro</vt:lpstr>
      <vt:lpstr>3DFloatVTI</vt:lpstr>
      <vt:lpstr>Derin Sinir Ağlarıyla Osmanlıca Optik Karakter Okuma</vt:lpstr>
      <vt:lpstr>Makale Özeti</vt:lpstr>
      <vt:lpstr>PowerPoint Sunusu</vt:lpstr>
      <vt:lpstr>PowerPoint Sunusu</vt:lpstr>
      <vt:lpstr>Kullanılan Derin Öğrenme Mimarisi</vt:lpstr>
      <vt:lpstr>PowerPoint Sunusu</vt:lpstr>
      <vt:lpstr>PowerPoint Sunusu</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Furkan Güzeloğlu</dc:creator>
  <cp:lastModifiedBy>Furkan Güzeloğlu</cp:lastModifiedBy>
  <cp:revision>4</cp:revision>
  <dcterms:created xsi:type="dcterms:W3CDTF">2025-03-08T22:51:56Z</dcterms:created>
  <dcterms:modified xsi:type="dcterms:W3CDTF">2025-03-10T16:46:29Z</dcterms:modified>
</cp:coreProperties>
</file>