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17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35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11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82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32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5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42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63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54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4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6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88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7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51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89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0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5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42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CB5C0-82CE-DA3F-C821-43210E2E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73394"/>
            <a:ext cx="8825658" cy="3803987"/>
          </a:xfrm>
        </p:spPr>
        <p:txBody>
          <a:bodyPr/>
          <a:lstStyle/>
          <a:p>
            <a:r>
              <a:rPr lang="tr-TR" sz="6000" dirty="0"/>
              <a:t>YAZILIM MÜHENDİSLİĞİNDE GELİŞMELER-4 </a:t>
            </a:r>
            <a:br>
              <a:rPr lang="tr-TR" sz="6000" dirty="0"/>
            </a:br>
            <a:r>
              <a:rPr lang="tr-TR" sz="6000" dirty="0"/>
              <a:t>MAKALE ÖZETLERİ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952D88-108C-F00D-0C88-445D497C0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02210224009-Mervan Aykut</a:t>
            </a:r>
          </a:p>
        </p:txBody>
      </p:sp>
    </p:spTree>
    <p:extLst>
      <p:ext uri="{BB962C8B-B14F-4D97-AF65-F5344CB8AC3E}">
        <p14:creationId xmlns:p14="http://schemas.microsoft.com/office/powerpoint/2010/main" val="193393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E4173A-2112-51F5-5A69-758CFDE8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3116"/>
          </a:xfrm>
        </p:spPr>
        <p:txBody>
          <a:bodyPr/>
          <a:lstStyle/>
          <a:p>
            <a:r>
              <a:rPr lang="tr-TR" sz="3800" b="1" dirty="0"/>
              <a:t>1. Giriş</a:t>
            </a: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C366D-C497-8830-088F-833B5EFD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7911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Uzaktan algılama görüntülerinde gemi tespiti, deniz güvenliği, ticaret, çevresel izleme ve askeri amaçlar için kritik bir konudur.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 yıllarda derin öğrenme algoritmalarındaki gelişmeler, gemi tespitinde otomatikleştirilmiş ve yüksek doğruluklu sistemlerin geliştirilmesini sağlamıştır.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</a:t>
            </a:r>
            <a:r>
              <a:rPr lang="tr-TR" dirty="0"/>
              <a:t>, nesne tespiti ve segmentasyonu için kullanılan başarılı bir model olup, uydu görüntülerinde gemi tespiti için uygulanabilirliği araştırılmıştır.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Modelin avantajlarından biri, </a:t>
            </a:r>
            <a:r>
              <a:rPr lang="tr-TR" b="1" dirty="0"/>
              <a:t>gemi tespiti ile birlikte nesne segmentasyonu yapabilmesi</a:t>
            </a:r>
            <a:r>
              <a:rPr lang="tr-TR" dirty="0"/>
              <a:t>dir. Böylece, </a:t>
            </a:r>
            <a:r>
              <a:rPr lang="tr-TR" b="1" dirty="0"/>
              <a:t>gemi sınırları hassas bir şekilde belirlenebilir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87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C03E29-F368-55B9-6B0E-E2D5BEB5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4805"/>
          </a:xfrm>
        </p:spPr>
        <p:txBody>
          <a:bodyPr/>
          <a:lstStyle/>
          <a:p>
            <a:r>
              <a:rPr lang="tr-TR" sz="3800" b="1" dirty="0"/>
              <a:t>2. Materyal ve Yöntem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0B173D-1861-F559-82DE-9E7E36C9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9080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2.1. Kullanılan Veri Setleri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1 metre mekânsal çözünürlüğe sahip 1838 uydu görüntüsü</a:t>
            </a:r>
            <a:r>
              <a:rPr lang="tr-TR" dirty="0"/>
              <a:t>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Görüntüler </a:t>
            </a:r>
            <a:r>
              <a:rPr lang="tr-TR" b="1" dirty="0"/>
              <a:t>Google </a:t>
            </a:r>
            <a:r>
              <a:rPr lang="tr-TR" b="1" dirty="0" err="1"/>
              <a:t>Earth</a:t>
            </a:r>
            <a:r>
              <a:rPr lang="tr-TR" dirty="0" err="1"/>
              <a:t>'ten</a:t>
            </a:r>
            <a:r>
              <a:rPr lang="tr-TR" dirty="0"/>
              <a:t> elde edilerek </a:t>
            </a:r>
            <a:r>
              <a:rPr lang="tr-TR" b="1" dirty="0"/>
              <a:t>GIS yazılımı ile maskelenerek etiketlenmiştir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Eğitim, doğrulama ve test veri kümeleri oluşturulmuştur: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Eğitim Kümesi:</a:t>
            </a:r>
            <a:r>
              <a:rPr lang="tr-TR" dirty="0"/>
              <a:t> 1224 görüntü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Doğrulama Kümesi:</a:t>
            </a:r>
            <a:r>
              <a:rPr lang="tr-TR" dirty="0"/>
              <a:t> 320 görüntü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Test Kümesi:</a:t>
            </a:r>
            <a:r>
              <a:rPr lang="tr-TR" dirty="0"/>
              <a:t> 294 görüntü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Gemi yoğunluğu fazla olan limanlar, açık denizler ve iç sulardan örnekler alınarak geniş kapsamlı bir veri seti oluşturulmuştur.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565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7268D277-AC04-D022-711D-0E6134259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47877"/>
            <a:ext cx="10905066" cy="376224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1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7D5E20-2F10-D440-A20D-64F2FE81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798"/>
          </a:xfrm>
        </p:spPr>
        <p:txBody>
          <a:bodyPr/>
          <a:lstStyle/>
          <a:p>
            <a:r>
              <a:rPr lang="sv-SE" sz="3800" b="1" dirty="0"/>
              <a:t>2.2. Kullanılan Algoritma: Mask R-CNN</a:t>
            </a:r>
            <a:br>
              <a:rPr lang="sv-SE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2F7071-258F-3555-D41D-33C3ECB3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0970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</a:t>
            </a:r>
            <a:r>
              <a:rPr lang="tr-TR" dirty="0"/>
              <a:t>, </a:t>
            </a:r>
            <a:r>
              <a:rPr lang="tr-TR" dirty="0" err="1"/>
              <a:t>Faster</a:t>
            </a:r>
            <a:r>
              <a:rPr lang="tr-TR" dirty="0"/>
              <a:t> R-CNN’in geliştirilmiş bir versiyonudur ve nesneleri </a:t>
            </a:r>
            <a:r>
              <a:rPr lang="tr-TR" b="1" dirty="0"/>
              <a:t>hem tespit edip hem de maskeyle segmentasyon yapabilmektedir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Aşamalar: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Özellik Çıkarımı:</a:t>
            </a:r>
            <a:r>
              <a:rPr lang="tr-TR" dirty="0"/>
              <a:t> Görüntüden önemli detaylar çıkarılır (</a:t>
            </a:r>
            <a:r>
              <a:rPr lang="tr-TR" b="1" dirty="0" err="1"/>
              <a:t>Feature</a:t>
            </a:r>
            <a:r>
              <a:rPr lang="tr-TR" b="1" dirty="0"/>
              <a:t> </a:t>
            </a:r>
            <a:r>
              <a:rPr lang="tr-TR" b="1" dirty="0" err="1"/>
              <a:t>Pyramid</a:t>
            </a:r>
            <a:r>
              <a:rPr lang="tr-TR" b="1" dirty="0"/>
              <a:t> Network - FPN</a:t>
            </a:r>
            <a:r>
              <a:rPr lang="tr-TR" dirty="0"/>
              <a:t> kullanılır).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Bölge Öneri Ağı (RPN):</a:t>
            </a:r>
            <a:r>
              <a:rPr lang="tr-TR" dirty="0"/>
              <a:t> Gemi olabilecek bölgeler belirlenir.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Bölge Sınıflandırma ve </a:t>
            </a:r>
            <a:r>
              <a:rPr lang="tr-TR" b="1" dirty="0" err="1"/>
              <a:t>Maskleme</a:t>
            </a:r>
            <a:r>
              <a:rPr lang="tr-TR" b="1" dirty="0"/>
              <a:t>:</a:t>
            </a:r>
            <a:r>
              <a:rPr lang="tr-TR" dirty="0"/>
              <a:t> Önerilen bölgeler işlenerek gemi tespiti yapılır.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R-CNN'in Farkı:</a:t>
            </a:r>
            <a:r>
              <a:rPr lang="tr-TR" dirty="0"/>
              <a:t> Geleneksel </a:t>
            </a:r>
            <a:r>
              <a:rPr lang="tr-TR" dirty="0" err="1"/>
              <a:t>Faster</a:t>
            </a:r>
            <a:r>
              <a:rPr lang="tr-TR" dirty="0"/>
              <a:t> R-CNN yalnızca nesne tespiti yaparken, </a:t>
            </a:r>
            <a:r>
              <a:rPr lang="tr-TR" b="1" dirty="0"/>
              <a:t>Mask R-CNN nesnelerin </a:t>
            </a:r>
            <a:r>
              <a:rPr lang="tr-TR" b="1" dirty="0" err="1"/>
              <a:t>pikselleşmiş</a:t>
            </a:r>
            <a:r>
              <a:rPr lang="tr-TR" b="1" dirty="0"/>
              <a:t> sınırlarını da belirleyerek daha hassas bir segmentasyon sunar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296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C9273-2213-2557-78B9-01D196C3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tr-TR" sz="3800" b="1" dirty="0"/>
              <a:t>3. Bulgular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1F5DE2-2F3E-4E7D-B450-FABAD649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113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/>
              <a:t>604 geminin 558'ini başarıyla tespit etmiştir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Başarı oranları: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Kesinlik (Precision):</a:t>
            </a:r>
            <a:r>
              <a:rPr lang="tr-TR" dirty="0"/>
              <a:t> %90.58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Geri Çağırma (</a:t>
            </a:r>
            <a:r>
              <a:rPr lang="tr-TR" b="1" dirty="0" err="1"/>
              <a:t>Recall</a:t>
            </a:r>
            <a:r>
              <a:rPr lang="tr-TR" b="1" dirty="0"/>
              <a:t>):</a:t>
            </a:r>
            <a:r>
              <a:rPr lang="tr-TR" dirty="0"/>
              <a:t> %92.38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F1-Skoru:</a:t>
            </a:r>
            <a:r>
              <a:rPr lang="tr-TR" dirty="0"/>
              <a:t> %91.48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Geliştirilmiş nesne tespiti sayesinde yanlış pozitif oranı düşüktür</a:t>
            </a:r>
            <a:r>
              <a:rPr lang="tr-TR" dirty="0"/>
              <a:t>, ancak bazı kara parçaları yanlışlıkla gemi olarak tespit edilmiştir.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/>
              <a:t>birbirine yakın gemileri ayırt etmede zorlanmıştır</a:t>
            </a:r>
            <a:r>
              <a:rPr lang="tr-TR" dirty="0"/>
              <a:t>, bazı durumlarda tek bir nesne olarak algılamıştır.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Test edilen uydu görüntülerinde gece ve kötü hava koşullarında başarı oranı düşmüştür</a:t>
            </a:r>
            <a:r>
              <a:rPr lang="tr-TR" dirty="0"/>
              <a:t>, bu da modelin geliştirilmesi gerektiğini göstermektedir.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331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667B8-B74C-57B3-163E-073186F0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469"/>
          </a:xfrm>
        </p:spPr>
        <p:txBody>
          <a:bodyPr/>
          <a:lstStyle/>
          <a:p>
            <a:r>
              <a:rPr lang="es-ES" sz="3800" b="1" dirty="0"/>
              <a:t>4. </a:t>
            </a:r>
            <a:r>
              <a:rPr lang="es-ES" sz="3800" b="1" dirty="0" err="1"/>
              <a:t>Sonuçlar</a:t>
            </a:r>
            <a:r>
              <a:rPr lang="es-ES" sz="3800" b="1" dirty="0"/>
              <a:t> ve </a:t>
            </a:r>
            <a:r>
              <a:rPr lang="es-ES" sz="3800" b="1" dirty="0" err="1"/>
              <a:t>Gelecek</a:t>
            </a:r>
            <a:r>
              <a:rPr lang="es-ES" sz="3800" b="1" dirty="0"/>
              <a:t> </a:t>
            </a:r>
            <a:r>
              <a:rPr lang="es-ES" sz="3800" b="1" dirty="0" err="1"/>
              <a:t>Çalışmalar</a:t>
            </a:r>
            <a:br>
              <a:rPr lang="es-ES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B93965-8B84-BA72-21ED-47C1897D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9460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R-CNN, uydu görüntülerinde gemi tespiti için etkili bir yöntemdir</a:t>
            </a:r>
            <a:r>
              <a:rPr lang="tr-TR" dirty="0"/>
              <a:t> ve %90’ın üzerinde başarı sağlamıştır.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Önerilen model, askeri ve ticari amaçlarla kullanılabilir ve gemi trafiğinin izlenmesi için etkili bir çözüm sunabilir.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Yanlış pozitifleri azaltmak için ek eğitim setleri ve farklı veri kaynakları kullanılmalıdır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Farklı derin öğrenme modelleriyle karşılaştırmalı analizler yapılarak en iyi yöntem belirlenebilir.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Gece ve kötü hava koşullarında daha yüksek doğruluk sağlamak için modelin Sentinel-1 SAR verileri ile eğitilmesi önerilmektedir.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525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grafik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CF60A53-D52D-C080-EFDE-68CE4923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70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4F2F3-5BDA-B5DC-A005-FA84755B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48030"/>
          </a:xfrm>
        </p:spPr>
        <p:txBody>
          <a:bodyPr/>
          <a:lstStyle/>
          <a:p>
            <a:r>
              <a:rPr lang="tr-TR" sz="3800" b="1" dirty="0"/>
              <a:t>YOLOv8 ve YOLOv9 Algoritmalarının Gemi Tespiti Uygulamasındaki Performans Değerlendirmesi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E1E06A-066C-6426-D680-A8C04C52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84206"/>
            <a:ext cx="8946541" cy="3800167"/>
          </a:xfrm>
        </p:spPr>
        <p:txBody>
          <a:bodyPr/>
          <a:lstStyle/>
          <a:p>
            <a:r>
              <a:rPr lang="tr-TR" b="1" dirty="0"/>
              <a:t>Yazarlar:</a:t>
            </a:r>
            <a:r>
              <a:rPr lang="tr-TR" dirty="0"/>
              <a:t> Beyzanur </a:t>
            </a:r>
            <a:r>
              <a:rPr lang="tr-TR" dirty="0" err="1"/>
              <a:t>Tekindemir</a:t>
            </a:r>
            <a:r>
              <a:rPr lang="tr-TR" dirty="0"/>
              <a:t>, Fatih Ahmet Şenel</a:t>
            </a:r>
            <a:br>
              <a:rPr lang="tr-TR" dirty="0"/>
            </a:br>
            <a:r>
              <a:rPr lang="tr-TR" b="1" dirty="0"/>
              <a:t>Yayın:</a:t>
            </a:r>
            <a:r>
              <a:rPr lang="tr-TR" dirty="0"/>
              <a:t> Uluslararası Sürdürülebilir Mühendislik ve Teknoloji Dergisi</a:t>
            </a:r>
            <a:br>
              <a:rPr lang="tr-TR" dirty="0"/>
            </a:br>
            <a:r>
              <a:rPr lang="tr-TR" b="1" dirty="0"/>
              <a:t>Yayın Tarihi:</a:t>
            </a:r>
            <a:r>
              <a:rPr lang="tr-TR" dirty="0"/>
              <a:t> 31 Aralık 2024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261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8C97CA-C86F-CED9-7C17-EE535CF0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tr-TR" sz="3800" b="1" dirty="0"/>
              <a:t>1. Giriş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DF8D84-1948-6CB7-AE0A-B2932C4F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828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Gemi tespiti, deniz gözetimi, yasadışı göçmen izleme, balıkçılık yönetimi, deniz kurtarma operasyonları ve askeri amaçlar için kritik öneme sahiptir.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Uzaktan algılama teknolojileri, geniş kapsama alanı ve düşük maliyet avantajı sağlayarak gemi izleme süreçlerini kolaylaştırmaktadır.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YOLO (You Only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) algoritması, gerçek zamanlı nesne tespiti için yaygın olarak kullanılmaktadır.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çalışmada, </a:t>
            </a:r>
            <a:r>
              <a:rPr lang="tr-TR" b="1" dirty="0"/>
              <a:t>YOLOv8 ve YOLOv9</a:t>
            </a:r>
            <a:r>
              <a:rPr lang="tr-TR" dirty="0"/>
              <a:t> algoritmalarının gemi tespitindeki performansları karşılaştırılmıştır.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0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9BDAA3-098E-EE28-01E0-2B5C5C3F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tr-TR" sz="3800" b="1" dirty="0"/>
              <a:t>2. Materyal ve Yöntem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83869-01B3-1D0E-5204-1B3C2ECD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0131"/>
            <a:ext cx="8946541" cy="4195481"/>
          </a:xfrm>
        </p:spPr>
        <p:txBody>
          <a:bodyPr/>
          <a:lstStyle/>
          <a:p>
            <a:r>
              <a:rPr lang="tr-TR" b="1" dirty="0"/>
              <a:t>2.1. Kullanılan Veri Seti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Ships</a:t>
            </a:r>
            <a:r>
              <a:rPr lang="tr-TR" b="1" dirty="0"/>
              <a:t> in Google Earth</a:t>
            </a:r>
            <a:r>
              <a:rPr lang="tr-TR" dirty="0"/>
              <a:t> adlı veri seti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1658 uydu görüntüsü</a:t>
            </a:r>
            <a:r>
              <a:rPr lang="tr-TR" dirty="0"/>
              <a:t> içermektedir.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Görüntüler, farklı hava koşullarında ve farklı açılarda gemileri içermektedir.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Veri seti eğitim, doğrulama ve test olarak bölünmüştür: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Eğitim Kümesi:</a:t>
            </a:r>
            <a:r>
              <a:rPr lang="tr-TR" dirty="0"/>
              <a:t> 1420 görüntü (%86)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Doğrulama Kümesi:</a:t>
            </a:r>
            <a:r>
              <a:rPr lang="tr-TR" dirty="0"/>
              <a:t> 159 görüntü (%10)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Test Kümesi:</a:t>
            </a:r>
            <a:r>
              <a:rPr lang="tr-TR" dirty="0"/>
              <a:t> 79 görüntü (%5)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74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8D261-FB3F-353D-9FBC-31290804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562663" cy="1444909"/>
          </a:xfrm>
        </p:spPr>
        <p:txBody>
          <a:bodyPr/>
          <a:lstStyle/>
          <a:p>
            <a:r>
              <a:rPr lang="tr-TR" sz="3800" dirty="0"/>
              <a:t>Gelişmiş Deniz Gözlemi: SAR Tabanlı Gemi Tespiti için CNN Algoritmalarının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1C4983-0D3A-CA3F-78B1-1605BC17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635" y="2282532"/>
            <a:ext cx="8946541" cy="3420178"/>
          </a:xfrm>
        </p:spPr>
        <p:txBody>
          <a:bodyPr/>
          <a:lstStyle/>
          <a:p>
            <a:r>
              <a:rPr lang="tr-TR" b="1" dirty="0"/>
              <a:t>Gelişmiş Deniz Gözlemi: SAR Tabanlı Gemi Tespiti için CNN Algoritmalarının Kullanımı</a:t>
            </a:r>
            <a:br>
              <a:rPr lang="tr-TR" dirty="0"/>
            </a:br>
            <a:r>
              <a:rPr lang="tr-TR" b="1" dirty="0"/>
              <a:t>Yazar:</a:t>
            </a:r>
            <a:r>
              <a:rPr lang="tr-TR" dirty="0"/>
              <a:t> Halil İbrahim Şenol</a:t>
            </a:r>
            <a:br>
              <a:rPr lang="tr-TR" dirty="0"/>
            </a:br>
            <a:r>
              <a:rPr lang="tr-TR" b="1" dirty="0"/>
              <a:t>Yayın:</a:t>
            </a:r>
            <a:r>
              <a:rPr lang="tr-TR" dirty="0"/>
              <a:t> Türkiye </a:t>
            </a:r>
            <a:r>
              <a:rPr lang="tr-TR" dirty="0" err="1"/>
              <a:t>LiDAR</a:t>
            </a:r>
            <a:r>
              <a:rPr lang="tr-TR" dirty="0"/>
              <a:t> Dergisi, 2023, 5(1), 01-07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558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8F0526-7B7B-DDDF-57D3-6ECEF41D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966"/>
          </a:xfrm>
        </p:spPr>
        <p:txBody>
          <a:bodyPr/>
          <a:lstStyle/>
          <a:p>
            <a:r>
              <a:rPr lang="tr-TR" sz="3800" b="1" dirty="0"/>
              <a:t>2.2. YOLO Algoritmaları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EDEBDD-0818-077E-42EC-45952C7B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YOLOv8:</a:t>
            </a:r>
            <a:r>
              <a:rPr lang="tr-TR" dirty="0"/>
              <a:t> Daha stabil eğitim süreci, C2f (Cross </a:t>
            </a:r>
            <a:r>
              <a:rPr lang="tr-TR" dirty="0" err="1"/>
              <a:t>Stage</a:t>
            </a:r>
            <a:r>
              <a:rPr lang="tr-TR" dirty="0"/>
              <a:t> </a:t>
            </a:r>
            <a:r>
              <a:rPr lang="tr-TR" dirty="0" err="1"/>
              <a:t>Partial</a:t>
            </a:r>
            <a:r>
              <a:rPr lang="tr-TR" dirty="0"/>
              <a:t>) modülü ile gelişmiş özellik çıkarımı sunmaktadır.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YOLOv9:</a:t>
            </a:r>
            <a:r>
              <a:rPr lang="tr-TR" dirty="0"/>
              <a:t> CSP, </a:t>
            </a:r>
            <a:r>
              <a:rPr lang="tr-TR" dirty="0" err="1"/>
              <a:t>RepVGGBlock</a:t>
            </a:r>
            <a:r>
              <a:rPr lang="tr-TR" dirty="0"/>
              <a:t> ve ELAN bloğu ile daha hızlı yakınsama ve yüksek tespit doğruluğu sağlamaktadır.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65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diyagram, çizgi, öykü gelişim çizgisi; kumpas; grafiğini çıkarma içeren bir resim">
            <a:extLst>
              <a:ext uri="{FF2B5EF4-FFF2-40B4-BE49-F238E27FC236}">
                <a16:creationId xmlns:a16="http://schemas.microsoft.com/office/drawing/2014/main" id="{6F48E0F8-1EA0-F35F-8431-8A8B3580D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81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çizgi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F88D8A8-FA58-CE69-8DC1-F9A77E8B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547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AACCEE-F26A-2BF6-F560-8937A3A7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140"/>
          </a:xfrm>
        </p:spPr>
        <p:txBody>
          <a:bodyPr/>
          <a:lstStyle/>
          <a:p>
            <a:r>
              <a:rPr lang="tr-TR" sz="3800" b="1" dirty="0"/>
              <a:t>3. Bulgular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BDB088-65B6-9FA2-BE16-735FDA86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8957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Her iki model de 25 iterasyon boyunca eğitilmiştir.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Eğitim sonuçları: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YOLOv9, </a:t>
            </a:r>
            <a:r>
              <a:rPr lang="tr-TR" b="1" dirty="0"/>
              <a:t>erken iterasyonlarda daha hızlı öğrenme</a:t>
            </a:r>
            <a:r>
              <a:rPr lang="tr-TR" dirty="0"/>
              <a:t> göstermiştir.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YOLOv8'in eğitim kayıpları daha stabil ve düzgün bir eğri izlemektedir.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Tespit başarı oranları: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YOLOv8:</a:t>
            </a:r>
            <a:r>
              <a:rPr lang="tr-TR" dirty="0"/>
              <a:t> Kesinlik: %91.2, Duyarlılık: %89.7, Ortalama Hassasiyet (mAP@0.5): %92.3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YOLOv9:</a:t>
            </a:r>
            <a:r>
              <a:rPr lang="tr-TR" dirty="0"/>
              <a:t> Kesinlik: %93.5, Duyarlılık: %91.8, Ortalama Hassasiyet (mAP@0.5): %94.1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Genel Değerlendirme: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YOLOv9, </a:t>
            </a:r>
            <a:r>
              <a:rPr lang="tr-TR" b="1" dirty="0"/>
              <a:t>erken iterasyonlarda daha hızlı öğrenme ve yüksek hassasiyet sunmuştur.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YOLOv8, </a:t>
            </a:r>
            <a:r>
              <a:rPr lang="tr-TR" b="1" dirty="0"/>
              <a:t>daha stabil ve dengeli bir eğitim süreci sağlamıştır.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YOLOv9, küçük ve gizli nesneleri daha iyi tespit etmiştir.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723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29F710-0C47-AEB4-3FB6-2E5C697D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3630"/>
          </a:xfrm>
        </p:spPr>
        <p:txBody>
          <a:bodyPr/>
          <a:lstStyle/>
          <a:p>
            <a:r>
              <a:rPr lang="es-ES" sz="3800" b="1" dirty="0"/>
              <a:t>4. </a:t>
            </a:r>
            <a:r>
              <a:rPr lang="es-ES" sz="3800" b="1" dirty="0" err="1"/>
              <a:t>Sonuçlar</a:t>
            </a:r>
            <a:r>
              <a:rPr lang="es-ES" sz="3800" b="1" dirty="0"/>
              <a:t> ve </a:t>
            </a:r>
            <a:r>
              <a:rPr lang="es-ES" sz="3800" b="1" dirty="0" err="1"/>
              <a:t>Gelecek</a:t>
            </a:r>
            <a:r>
              <a:rPr lang="es-ES" sz="3800" b="1" dirty="0"/>
              <a:t> </a:t>
            </a:r>
            <a:r>
              <a:rPr lang="es-ES" sz="3800" b="1" dirty="0" err="1"/>
              <a:t>Çalışmalar</a:t>
            </a:r>
            <a:br>
              <a:rPr lang="es-ES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CCB0AD-E9CD-44E7-CD29-921697BC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6610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YOLOv9, genel doğruluk açısından YOLOv8'den daha iyi performans göstermiştir.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YOLOv8 daha stabil bir model olduğundan, uzun vadeli kullanımlarda avantajlı olabilir.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Gelecekte </a:t>
            </a:r>
            <a:r>
              <a:rPr lang="tr-TR" b="1" dirty="0"/>
              <a:t>daha büyük veri setleri ve farklı görüntüleme koşulları</a:t>
            </a:r>
            <a:r>
              <a:rPr lang="tr-TR" dirty="0"/>
              <a:t> ile modellerin performansı test edilmelidir.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YOLOv9'un </a:t>
            </a:r>
            <a:r>
              <a:rPr lang="tr-TR" b="1" dirty="0"/>
              <a:t>diğer derin öğrenme modelleriyle karşılaştırılması</a:t>
            </a:r>
            <a:r>
              <a:rPr lang="tr-TR" dirty="0"/>
              <a:t> önerilmektedir.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2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99BB7E-BE72-BB51-0966-65F4950A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dirty="0"/>
              <a:t>1.Giriş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D78240-FBB9-EB21-C80C-0D1D9979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Gemi tespiti, deniz güvenliği, gemi trafiği yönetimi, çevresel izleme ve arama kurtarma operasyonları için kritik bir konudur.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Uydu ve radar görüntüleme teknolojileri ile derin öğrenme algoritmalarındaki gelişmeler bu alanda büyük ilerleme sağlamıştır.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Faster</a:t>
            </a:r>
            <a:r>
              <a:rPr lang="tr-TR" dirty="0"/>
              <a:t> R-CNN gibi derin öğrenme modelleri, nesne algılamada yüksek doğruluk oranları sunmaktadır.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34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D4BD64-7986-7540-7C04-100B5570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/>
              <a:t>2. Materyal ve Yöntem</a:t>
            </a: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455F57-5D9A-62D3-29FD-0188F5B5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Çalışma Alanı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Çalışma, </a:t>
            </a:r>
            <a:r>
              <a:rPr lang="tr-TR" b="1" dirty="0"/>
              <a:t>Mersin Limanı</a:t>
            </a:r>
            <a:r>
              <a:rPr lang="tr-TR" dirty="0"/>
              <a:t> üzerinde gerçekleştirilmiştir.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Liman, Akdeniz'in en büyük ticaret noktalarından biridir.</a:t>
            </a:r>
          </a:p>
          <a:p>
            <a:r>
              <a:rPr lang="tr-TR" b="1" dirty="0"/>
              <a:t>Veri Seti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Sentinel-1</a:t>
            </a:r>
            <a:r>
              <a:rPr lang="tr-TR" dirty="0"/>
              <a:t> uydusunun sağladığı </a:t>
            </a:r>
            <a:r>
              <a:rPr lang="tr-TR" b="1" dirty="0"/>
              <a:t>SAR (Sentetik Açıklıklı Radar)</a:t>
            </a:r>
            <a:r>
              <a:rPr lang="tr-TR" dirty="0"/>
              <a:t> görüntüleri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SAR, hava koşullarından bağımsız olarak veri toplayabilir.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VH polarizasyonu</a:t>
            </a:r>
            <a:r>
              <a:rPr lang="tr-TR" dirty="0"/>
              <a:t>, karmaşık geometriye sahip gemilerin tespitini iyileştirir.</a:t>
            </a:r>
          </a:p>
        </p:txBody>
      </p:sp>
    </p:spTree>
    <p:extLst>
      <p:ext uri="{BB962C8B-B14F-4D97-AF65-F5344CB8AC3E}">
        <p14:creationId xmlns:p14="http://schemas.microsoft.com/office/powerpoint/2010/main" val="10898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1636A-E7C4-FD64-4443-E298642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E5534E-E996-417B-E10A-A9B2E271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Kullanılan Algoritma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Faster</a:t>
            </a:r>
            <a:r>
              <a:rPr lang="tr-TR" b="1" dirty="0"/>
              <a:t> R-CNN</a:t>
            </a:r>
            <a:r>
              <a:rPr lang="tr-TR" dirty="0"/>
              <a:t> algoritması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Modelin temel bileşenleri: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Bölge Öneri Ağı (RPN):</a:t>
            </a:r>
            <a:r>
              <a:rPr lang="tr-TR" dirty="0"/>
              <a:t> Potansiyel gemi bölgelerini belirler.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Algılama Ağı:</a:t>
            </a:r>
            <a:r>
              <a:rPr lang="tr-TR" dirty="0"/>
              <a:t> Bölge önerilerini analiz eder ve gemi tespiti yapar.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 err="1"/>
              <a:t>SARfish</a:t>
            </a:r>
            <a:r>
              <a:rPr lang="tr-TR" dirty="0"/>
              <a:t> algoritması ile entegre edilerek doğruluk oranı artırılmıştır.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03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8B777A-7755-B824-25D9-545D58D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/>
              <a:t>3. Bulgular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8D768D-4CE0-76F6-EEB0-E99E4AEF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Gemi tespit algoritması %86.11 doğruluk oranına ulaşmıştır.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Kesinlik (Precision):</a:t>
            </a:r>
            <a:r>
              <a:rPr lang="tr-TR" dirty="0"/>
              <a:t> %84.54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Geri Çağırma (</a:t>
            </a:r>
            <a:r>
              <a:rPr lang="tr-TR" b="1" dirty="0" err="1"/>
              <a:t>Recall</a:t>
            </a:r>
            <a:r>
              <a:rPr lang="tr-TR" b="1" dirty="0"/>
              <a:t>):</a:t>
            </a:r>
            <a:r>
              <a:rPr lang="tr-TR" dirty="0"/>
              <a:t> %89.03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Algoritma, </a:t>
            </a:r>
            <a:r>
              <a:rPr lang="tr-TR" b="1" dirty="0"/>
              <a:t>kargo gemileri, balıkçı tekneleri ve konteyner gemilerini</a:t>
            </a:r>
            <a:r>
              <a:rPr lang="tr-TR" dirty="0"/>
              <a:t> başarıyla tespit edebilmiştir.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Yanlış pozitif oranı düşük olup, yanlış sınıflandırma minimum seviyede tutulmuştur.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Sonraki slayttaki resimde önerilen gemi tespit algoritması kullanılarak Sentinel-1 VH SAR görüntülerinden çıkarılan gemiler (kırmızı ile işaretlendi).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241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3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48" name="Picture 3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3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3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A25BDEB-D43F-E5D3-01A2-F73EF0EA7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D9C674-5CCF-161B-E622-E0C03C15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/>
              <a:t>4. Sonuçlar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0497A6-9412-32D8-6B08-A3ECAD0F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SAR görüntülerinin ve derin öğrenme algoritmalarının entegrasyonu, gemi tespiti için </a:t>
            </a:r>
            <a:r>
              <a:rPr lang="tr-TR" b="1" dirty="0"/>
              <a:t>etkili ve güvenilir bir yöntemdir.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/>
              <a:t>deniz trafiği yönetimi, çevresel izleme ve güvenlik operasyonları</a:t>
            </a:r>
            <a:r>
              <a:rPr lang="tr-TR" dirty="0"/>
              <a:t> gibi alanlara uygulanabilir.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Gelecekte </a:t>
            </a:r>
            <a:r>
              <a:rPr lang="tr-TR" b="1" dirty="0"/>
              <a:t>farklı veri setleri ve algoritmalarla model geliştirilebilir.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678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9406C-128C-8ACA-26F1-5DA1AEA3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dirty="0"/>
              <a:t>Mask R-CNN İle Uydu Görüntülerinde Gemi Tespiti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D57151-5A8C-0DD9-FEA2-1D311457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Yazarlar:</a:t>
            </a:r>
            <a:r>
              <a:rPr lang="tr-TR" dirty="0"/>
              <a:t> Nuri Erkin </a:t>
            </a:r>
            <a:r>
              <a:rPr lang="tr-TR" dirty="0" err="1"/>
              <a:t>Öçer</a:t>
            </a:r>
            <a:r>
              <a:rPr lang="tr-TR" dirty="0"/>
              <a:t>, Uğur Avdan</a:t>
            </a:r>
            <a:br>
              <a:rPr lang="tr-TR" dirty="0"/>
            </a:br>
            <a:r>
              <a:rPr lang="tr-TR" b="1" dirty="0"/>
              <a:t>Yayın:</a:t>
            </a:r>
            <a:r>
              <a:rPr lang="tr-TR" dirty="0"/>
              <a:t> GSI </a:t>
            </a:r>
            <a:r>
              <a:rPr lang="tr-TR" dirty="0" err="1"/>
              <a:t>Journals</a:t>
            </a:r>
            <a:r>
              <a:rPr lang="tr-TR" dirty="0"/>
              <a:t> </a:t>
            </a:r>
            <a:r>
              <a:rPr lang="tr-TR" dirty="0" err="1"/>
              <a:t>Serie</a:t>
            </a:r>
            <a:r>
              <a:rPr lang="tr-TR" dirty="0"/>
              <a:t> C: </a:t>
            </a:r>
            <a:r>
              <a:rPr lang="tr-TR" dirty="0" err="1"/>
              <a:t>Advancements</a:t>
            </a:r>
            <a:r>
              <a:rPr lang="tr-TR" dirty="0"/>
              <a:t> in Information </a:t>
            </a:r>
            <a:r>
              <a:rPr lang="tr-TR" dirty="0" err="1"/>
              <a:t>Sciences</a:t>
            </a:r>
            <a:r>
              <a:rPr lang="tr-TR" dirty="0"/>
              <a:t> and Technologies (AIST)</a:t>
            </a:r>
            <a:br>
              <a:rPr lang="tr-TR" dirty="0"/>
            </a:br>
            <a:r>
              <a:rPr lang="tr-TR" b="1" dirty="0"/>
              <a:t>Yayın Tarihi:</a:t>
            </a:r>
            <a:r>
              <a:rPr lang="tr-TR" dirty="0"/>
              <a:t> 2024, 7(1): 40-50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882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1185</Words>
  <Application>Microsoft Office PowerPoint</Application>
  <PresentationFormat>Geniş ekran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İyon</vt:lpstr>
      <vt:lpstr>YAZILIM MÜHENDİSLİĞİNDE GELİŞMELER-4  MAKALE ÖZETLERİ</vt:lpstr>
      <vt:lpstr>Gelişmiş Deniz Gözlemi: SAR Tabanlı Gemi Tespiti için CNN Algoritmalarının Kullanımı</vt:lpstr>
      <vt:lpstr>1.Giriş</vt:lpstr>
      <vt:lpstr>2. Materyal ve Yöntem</vt:lpstr>
      <vt:lpstr>PowerPoint Sunusu</vt:lpstr>
      <vt:lpstr>3. Bulgular</vt:lpstr>
      <vt:lpstr>PowerPoint Sunusu</vt:lpstr>
      <vt:lpstr>4. Sonuçlar </vt:lpstr>
      <vt:lpstr>Mask R-CNN İle Uydu Görüntülerinde Gemi Tespiti</vt:lpstr>
      <vt:lpstr>1. Giriş</vt:lpstr>
      <vt:lpstr>2. Materyal ve Yöntem </vt:lpstr>
      <vt:lpstr>PowerPoint Sunusu</vt:lpstr>
      <vt:lpstr>2.2. Kullanılan Algoritma: Mask R-CNN </vt:lpstr>
      <vt:lpstr>3. Bulgular </vt:lpstr>
      <vt:lpstr>4. Sonuçlar ve Gelecek Çalışmalar </vt:lpstr>
      <vt:lpstr>PowerPoint Sunusu</vt:lpstr>
      <vt:lpstr>YOLOv8 ve YOLOv9 Algoritmalarının Gemi Tespiti Uygulamasındaki Performans Değerlendirmesi </vt:lpstr>
      <vt:lpstr>1. Giriş </vt:lpstr>
      <vt:lpstr>2. Materyal ve Yöntem </vt:lpstr>
      <vt:lpstr>2.2. YOLO Algoritmaları </vt:lpstr>
      <vt:lpstr>PowerPoint Sunusu</vt:lpstr>
      <vt:lpstr>PowerPoint Sunusu</vt:lpstr>
      <vt:lpstr>3. Bulgular </vt:lpstr>
      <vt:lpstr>4. Sonuçlar ve Gelecek Çalışmalar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Güzeloğlu</dc:creator>
  <cp:lastModifiedBy>Furkan Güzeloğlu</cp:lastModifiedBy>
  <cp:revision>11</cp:revision>
  <dcterms:created xsi:type="dcterms:W3CDTF">2025-03-01T18:11:21Z</dcterms:created>
  <dcterms:modified xsi:type="dcterms:W3CDTF">2025-03-01T19:22:04Z</dcterms:modified>
</cp:coreProperties>
</file>