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0" r:id="rId8"/>
    <p:sldId id="267" r:id="rId9"/>
    <p:sldId id="268" r:id="rId10"/>
    <p:sldId id="269" r:id="rId11"/>
    <p:sldId id="270" r:id="rId12"/>
    <p:sldId id="265" r:id="rId13"/>
    <p:sldId id="266" r:id="rId14"/>
    <p:sldId id="271" r:id="rId15"/>
    <p:sldId id="27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57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31.5.2020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524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31.5.2020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65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31.5.2020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633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31.5.2020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89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31.5.2020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6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31.5.2020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3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31.5.2020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485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31.5.2020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58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31.5.2020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242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31.5.2020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467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927C-83B4-48B4-BE0E-E842B984A581}" type="datetimeFigureOut">
              <a:rPr lang="tr-TR" smtClean="0"/>
              <a:t>31.5.2020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850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E927C-83B4-48B4-BE0E-E842B984A581}" type="datetimeFigureOut">
              <a:rPr lang="tr-TR" smtClean="0"/>
              <a:t>31.5.2020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0465-B611-411E-B036-F553D1CDE5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25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fenbildergi.aku.edu.tr/1001/1001(31-38).pdf" TargetMode="External"/><Relationship Id="rId3" Type="http://schemas.openxmlformats.org/officeDocument/2006/relationships/hyperlink" Target="https://medium.com/yeninesilisler/python-i%CC%87nternetten-veri-%C3%A7ekme-ve-google-spreadsheets-fa9c88377645" TargetMode="External"/><Relationship Id="rId7" Type="http://schemas.openxmlformats.org/officeDocument/2006/relationships/hyperlink" Target="https://github.com/Arijit1080/Number_Plate_Recognition_usng_OpenALPR_API" TargetMode="External"/><Relationship Id="rId2" Type="http://schemas.openxmlformats.org/officeDocument/2006/relationships/hyperlink" Target="https://cloud.openalp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ker.robotistan.com/raspberry-pi-dersleri-3-uzaktan-baglanti-yontemleri/" TargetMode="External"/><Relationship Id="rId5" Type="http://schemas.openxmlformats.org/officeDocument/2006/relationships/hyperlink" Target="https://www.youtube.com/watch?v=cnPlKLEGR7E" TargetMode="External"/><Relationship Id="rId4" Type="http://schemas.openxmlformats.org/officeDocument/2006/relationships/hyperlink" Target="https://techwithtim.net/tutorials/google-sheets-python-api-tutorial/" TargetMode="External"/><Relationship Id="rId9" Type="http://schemas.openxmlformats.org/officeDocument/2006/relationships/hyperlink" Target="http://mesutpiskin.com/blog/arac-plaka-tanima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armara Üniversitesi Vektöre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65" y="508735"/>
            <a:ext cx="1752363" cy="175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12915" y="249428"/>
            <a:ext cx="11464119" cy="6356088"/>
          </a:xfrm>
        </p:spPr>
        <p:txBody>
          <a:bodyPr>
            <a:normAutofit/>
          </a:bodyPr>
          <a:lstStyle/>
          <a:p>
            <a:endParaRPr lang="tr-TR" sz="3200" dirty="0" smtClean="0"/>
          </a:p>
          <a:p>
            <a:r>
              <a:rPr lang="tr-TR" sz="3200" dirty="0" smtClean="0"/>
              <a:t>MARMARA ÜNİVERSİTESİ</a:t>
            </a:r>
            <a:br>
              <a:rPr lang="tr-TR" sz="3200" dirty="0" smtClean="0"/>
            </a:br>
            <a:r>
              <a:rPr lang="tr-TR" sz="3200" dirty="0" smtClean="0"/>
              <a:t>FEN BİLİMLERİ ENSTİTÜSÜ</a:t>
            </a:r>
            <a:br>
              <a:rPr lang="tr-TR" sz="3200" dirty="0" smtClean="0"/>
            </a:br>
            <a:r>
              <a:rPr lang="tr-TR" sz="3200" dirty="0" smtClean="0"/>
              <a:t>BİLGİSAYAR MÜHENDİSLİĞİ BÖLÜMÜ</a:t>
            </a:r>
            <a:br>
              <a:rPr lang="tr-TR" sz="3200" dirty="0" smtClean="0"/>
            </a:br>
            <a:r>
              <a:rPr lang="tr-TR" sz="3200" dirty="0" smtClean="0"/>
              <a:t>GÖMÜLÜ SİSTEM UYGULAMALARI</a:t>
            </a:r>
          </a:p>
          <a:p>
            <a:r>
              <a:rPr lang="tr-TR" sz="3600" dirty="0" smtClean="0"/>
              <a:t/>
            </a:r>
            <a:br>
              <a:rPr lang="tr-TR" sz="3600" dirty="0" smtClean="0"/>
            </a:br>
            <a:r>
              <a:rPr lang="tr-TR" sz="4400" b="1" dirty="0" smtClean="0"/>
              <a:t>Plaka Tespiti ve </a:t>
            </a:r>
            <a:r>
              <a:rPr lang="tr-TR" sz="4400" b="1" dirty="0"/>
              <a:t>Google Spreadsheets</a:t>
            </a:r>
            <a:endParaRPr lang="tr-TR" sz="3600" b="1" dirty="0"/>
          </a:p>
          <a:p>
            <a:endParaRPr lang="tr-TR" sz="3600" dirty="0" smtClean="0"/>
          </a:p>
          <a:p>
            <a:endParaRPr lang="tr-TR" sz="3600" dirty="0" smtClean="0"/>
          </a:p>
          <a:p>
            <a:r>
              <a:rPr lang="tr-TR" sz="3200" dirty="0" smtClean="0"/>
              <a:t>Merve AKGÜL</a:t>
            </a:r>
          </a:p>
          <a:p>
            <a:r>
              <a:rPr lang="tr-TR" sz="3200" dirty="0" smtClean="0"/>
              <a:t>523619019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5047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79" y="100580"/>
            <a:ext cx="8440642" cy="66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748"/>
            <a:ext cx="12192000" cy="55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3734" y="203034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smtClean="0"/>
              <a:t>	</a:t>
            </a:r>
            <a:endParaRPr lang="tr-TR" sz="32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08" y="0"/>
            <a:ext cx="9619185" cy="67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2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10" y="0"/>
            <a:ext cx="10651581" cy="6747653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3734" y="203034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smtClean="0"/>
              <a:t>	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1704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70212" y="3681530"/>
            <a:ext cx="10515600" cy="1325563"/>
          </a:xfrm>
        </p:spPr>
        <p:txBody>
          <a:bodyPr>
            <a:noAutofit/>
          </a:bodyPr>
          <a:lstStyle/>
          <a:p>
            <a:r>
              <a:rPr lang="tr-TR" sz="4800" b="1" u="sng" dirty="0" smtClean="0"/>
              <a:t>Google Spreadsheets ve </a:t>
            </a:r>
            <a:r>
              <a:rPr lang="tr-TR" sz="4800" b="1" u="sng" dirty="0"/>
              <a:t>Google Drive </a:t>
            </a:r>
            <a:r>
              <a:rPr lang="tr-TR" sz="4800" b="1" u="sng" dirty="0" err="1"/>
              <a:t>Api</a:t>
            </a:r>
            <a:endParaRPr lang="tr-TR" sz="4800" b="1" u="sng" dirty="0"/>
          </a:p>
        </p:txBody>
      </p:sp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296" y="742196"/>
            <a:ext cx="2646458" cy="29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2" name="Picture 4" descr="https://miro.medium.com/max/1342/1*gALi1GNx8FoiLcp_jZcD3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2" y="928665"/>
            <a:ext cx="11616742" cy="470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170" name="Picture 2" descr="https://miro.medium.com/max/964/1*cfUISPb7HvqU3VnkjTwc1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44" y="196732"/>
            <a:ext cx="9984713" cy="654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8196" name="Picture 4" descr="https://miro.medium.com/max/1343/1*-OoPXMM7n8eoeArIRsi7k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66" y="883126"/>
            <a:ext cx="11713657" cy="443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9218" name="Picture 2" descr="https://miro.medium.com/max/654/1*mlkBll0B5-CtEupzcVdpL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28" y="0"/>
            <a:ext cx="8578992" cy="73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6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242" name="Picture 2" descr="https://miro.medium.com/max/756/1*cKJGvus9Um-yW_eQMi0kw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594" y="154082"/>
            <a:ext cx="9670813" cy="649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4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4800" b="1" u="sng" dirty="0" smtClean="0"/>
              <a:t>Plaka Tanıma Algoritmaları</a:t>
            </a:r>
            <a:endParaRPr lang="tr-TR" sz="4800" b="1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3734" y="203034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smtClean="0"/>
              <a:t>	</a:t>
            </a: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9524"/>
            <a:ext cx="10293022" cy="28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1266" name="Picture 2" descr="https://miro.medium.com/max/952/1*m2rpDmIfpLiCOnzvoR-L_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70" y="234262"/>
            <a:ext cx="10598861" cy="64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4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2290" name="Picture 2" descr="https://miro.medium.com/max/1018/1*wcp0nMvybPQrgk9IM1EtI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40" y="1172595"/>
            <a:ext cx="11393972" cy="472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6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3314" name="Picture 2" descr="https://miro.medium.com/max/1351/1*0uOApGsdIoHV28cCPoCb4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0" y="126266"/>
            <a:ext cx="11592821" cy="314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miro.medium.com/max/529/1*ickrjk4_ra-eZqUod5MA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2" y="3389195"/>
            <a:ext cx="5646447" cy="329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9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4800" b="1" u="sng" dirty="0" smtClean="0"/>
              <a:t>Donanım</a:t>
            </a:r>
            <a:endParaRPr lang="tr-TR" sz="4800" b="1" u="sng" dirty="0"/>
          </a:p>
        </p:txBody>
      </p:sp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481" y="1581506"/>
            <a:ext cx="6602887" cy="4952164"/>
          </a:xfrm>
        </p:spPr>
      </p:pic>
      <p:sp>
        <p:nvSpPr>
          <p:cNvPr id="6" name="Metin kutusu 5"/>
          <p:cNvSpPr txBox="1"/>
          <p:nvPr/>
        </p:nvSpPr>
        <p:spPr>
          <a:xfrm>
            <a:off x="8384275" y="1947284"/>
            <a:ext cx="27704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Raspberry</a:t>
            </a:r>
            <a:r>
              <a:rPr lang="tr-TR" b="1" dirty="0"/>
              <a:t> Pi 3</a:t>
            </a:r>
          </a:p>
          <a:p>
            <a:r>
              <a:rPr lang="tr-TR" dirty="0"/>
              <a:t>1.2 GHz 4 çekirdekli 64-bit ARM Cortex-A53 işlemci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345079" y="4057588"/>
            <a:ext cx="32276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b="1" dirty="0"/>
              <a:t>Raspberry Pi </a:t>
            </a:r>
            <a:r>
              <a:rPr lang="it-IT" b="1" dirty="0" smtClean="0"/>
              <a:t>Camera</a:t>
            </a:r>
            <a:r>
              <a:rPr lang="tr-TR" b="1" dirty="0" smtClean="0"/>
              <a:t> </a:t>
            </a:r>
            <a:r>
              <a:rPr lang="it-IT" b="1" dirty="0" smtClean="0"/>
              <a:t>Modülü V2</a:t>
            </a:r>
            <a:endParaRPr lang="it-IT" b="1" dirty="0"/>
          </a:p>
          <a:p>
            <a:r>
              <a:rPr lang="tr-TR" dirty="0"/>
              <a:t>8 </a:t>
            </a:r>
            <a:r>
              <a:rPr lang="tr-TR" dirty="0" err="1"/>
              <a:t>megapiksel</a:t>
            </a:r>
            <a:r>
              <a:rPr lang="tr-TR" dirty="0"/>
              <a:t> sabit odak noktalı</a:t>
            </a:r>
          </a:p>
        </p:txBody>
      </p:sp>
      <p:cxnSp>
        <p:nvCxnSpPr>
          <p:cNvPr id="10" name="Düz Ok Bağlayıcısı 9"/>
          <p:cNvCxnSpPr/>
          <p:nvPr/>
        </p:nvCxnSpPr>
        <p:spPr>
          <a:xfrm flipV="1">
            <a:off x="7178722" y="2870614"/>
            <a:ext cx="982639" cy="9098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H="1">
            <a:off x="2210937" y="2712387"/>
            <a:ext cx="1232068" cy="12318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+mn-lt"/>
              </a:rPr>
              <a:t>Kaynaklar</a:t>
            </a:r>
            <a:endParaRPr lang="tr-TR" dirty="0">
              <a:latin typeface="+mn-lt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hlinkClick r:id="rId2"/>
              </a:rPr>
              <a:t>https://cloud.openalpr.com</a:t>
            </a:r>
            <a:r>
              <a:rPr lang="tr-TR" dirty="0" smtClean="0">
                <a:hlinkClick r:id="rId2"/>
              </a:rPr>
              <a:t>/</a:t>
            </a:r>
            <a:endParaRPr lang="tr-TR" dirty="0" smtClean="0"/>
          </a:p>
          <a:p>
            <a:r>
              <a:rPr lang="tr-TR" dirty="0" smtClean="0">
                <a:hlinkClick r:id="rId3"/>
              </a:rPr>
              <a:t>https</a:t>
            </a:r>
            <a:r>
              <a:rPr lang="tr-TR" dirty="0">
                <a:hlinkClick r:id="rId3"/>
              </a:rPr>
              <a:t>://medium.com/yeninesilisler/python-i%CC%87nternetten-veri-%</a:t>
            </a:r>
            <a:r>
              <a:rPr lang="tr-TR" dirty="0" smtClean="0">
                <a:hlinkClick r:id="rId3"/>
              </a:rPr>
              <a:t>C3%A7ekme-ve-google-spreadsheets-fa9c88377645</a:t>
            </a:r>
            <a:endParaRPr lang="tr-TR" dirty="0" smtClean="0"/>
          </a:p>
          <a:p>
            <a:r>
              <a:rPr lang="tr-TR" dirty="0">
                <a:hlinkClick r:id="rId4"/>
              </a:rPr>
              <a:t>https://techwithtim.net/tutorials/google-sheets-python-api-tutorial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r>
              <a:rPr lang="tr-TR" dirty="0">
                <a:hlinkClick r:id="rId5"/>
              </a:rPr>
              <a:t>https://</a:t>
            </a:r>
            <a:r>
              <a:rPr lang="tr-TR" dirty="0" smtClean="0">
                <a:hlinkClick r:id="rId5"/>
              </a:rPr>
              <a:t>www.youtube.com/watch?v=cnPlKLEGR7E</a:t>
            </a:r>
            <a:endParaRPr lang="tr-TR" dirty="0" smtClean="0"/>
          </a:p>
          <a:p>
            <a:r>
              <a:rPr lang="tr-TR" dirty="0">
                <a:hlinkClick r:id="rId6"/>
              </a:rPr>
              <a:t>https://maker.robotistan.com/raspberry-pi-dersleri-3-uzaktan-baglanti-yontemleri</a:t>
            </a:r>
            <a:r>
              <a:rPr lang="tr-TR" dirty="0" smtClean="0">
                <a:hlinkClick r:id="rId6"/>
              </a:rPr>
              <a:t>/</a:t>
            </a:r>
            <a:endParaRPr lang="tr-TR" dirty="0" smtClean="0"/>
          </a:p>
          <a:p>
            <a:r>
              <a:rPr lang="tr-TR" dirty="0">
                <a:hlinkClick r:id="rId7"/>
              </a:rPr>
              <a:t>https://</a:t>
            </a:r>
            <a:r>
              <a:rPr lang="tr-TR" dirty="0" smtClean="0">
                <a:hlinkClick r:id="rId7"/>
              </a:rPr>
              <a:t>github.com/Arijit1080/Number_Plate_Recognition_usng_OpenALPR_API</a:t>
            </a:r>
            <a:endParaRPr lang="tr-TR" dirty="0" smtClean="0"/>
          </a:p>
          <a:p>
            <a:r>
              <a:rPr lang="tr-TR" dirty="0">
                <a:hlinkClick r:id="rId8"/>
              </a:rPr>
              <a:t>https://fenbildergi.aku.edu.tr/1001/1001(31-38).</a:t>
            </a:r>
            <a:r>
              <a:rPr lang="tr-TR" dirty="0" smtClean="0">
                <a:hlinkClick r:id="rId8"/>
              </a:rPr>
              <a:t>pdf</a:t>
            </a:r>
            <a:endParaRPr lang="tr-TR" dirty="0" smtClean="0"/>
          </a:p>
          <a:p>
            <a:r>
              <a:rPr lang="tr-TR" dirty="0">
                <a:hlinkClick r:id="rId9"/>
              </a:rPr>
              <a:t>http://mesutpiskin.com/blog/arac-plaka-tanima.html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8072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1) </a:t>
            </a:r>
            <a:r>
              <a:rPr lang="tr-TR" sz="3600" dirty="0"/>
              <a:t>Kameradan alınan renkli görüntü ve gri tonlamalı hale </a:t>
            </a:r>
            <a:r>
              <a:rPr lang="tr-TR" sz="3600" dirty="0" smtClean="0"/>
              <a:t>getirilir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3734" y="203034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smtClean="0"/>
              <a:t>	</a:t>
            </a:r>
            <a:endParaRPr lang="tr-TR" sz="32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68" y="1782665"/>
            <a:ext cx="9943531" cy="48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/>
              <a:t>2</a:t>
            </a:r>
            <a:r>
              <a:rPr lang="tr-TR" sz="3600" dirty="0" smtClean="0"/>
              <a:t>) </a:t>
            </a:r>
            <a:r>
              <a:rPr lang="tr-TR" sz="3600" dirty="0"/>
              <a:t>Kenar bulma algoritması </a:t>
            </a:r>
            <a:r>
              <a:rPr lang="tr-TR" sz="3600" dirty="0" smtClean="0"/>
              <a:t>uygulanır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33734" y="203034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smtClean="0"/>
              <a:t>	</a:t>
            </a: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213" y="1690688"/>
            <a:ext cx="5201574" cy="44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1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904" y="911225"/>
            <a:ext cx="10515600" cy="5407688"/>
          </a:xfrm>
        </p:spPr>
        <p:txBody>
          <a:bodyPr/>
          <a:lstStyle/>
          <a:p>
            <a:pPr marL="0" indent="0" algn="just">
              <a:buNone/>
            </a:pPr>
            <a:r>
              <a:rPr lang="tr-TR" sz="3200" dirty="0">
                <a:latin typeface="+mj-lt"/>
              </a:rPr>
              <a:t>3) </a:t>
            </a:r>
            <a:r>
              <a:rPr lang="tr-TR" sz="3600" dirty="0">
                <a:latin typeface="+mj-lt"/>
              </a:rPr>
              <a:t>Plaka</a:t>
            </a:r>
            <a:r>
              <a:rPr lang="tr-TR" sz="3200" dirty="0">
                <a:latin typeface="+mj-lt"/>
              </a:rPr>
              <a:t> bölgesi </a:t>
            </a:r>
            <a:r>
              <a:rPr lang="tr-TR" sz="3200" dirty="0" smtClean="0">
                <a:latin typeface="+mj-lt"/>
              </a:rPr>
              <a:t>bulunur</a:t>
            </a:r>
            <a:endParaRPr lang="tr-TR" dirty="0" smtClean="0">
              <a:latin typeface="+mj-lt"/>
            </a:endParaRPr>
          </a:p>
          <a:p>
            <a:pPr marL="0" indent="0" algn="just">
              <a:buNone/>
            </a:pPr>
            <a:endParaRPr lang="tr-TR" sz="3200" dirty="0">
              <a:latin typeface="+mj-lt"/>
            </a:endParaRPr>
          </a:p>
          <a:p>
            <a:pPr marL="0" indent="0" algn="just">
              <a:buNone/>
            </a:pPr>
            <a:endParaRPr lang="tr-TR" sz="3200" dirty="0" smtClean="0">
              <a:latin typeface="+mj-lt"/>
            </a:endParaRPr>
          </a:p>
          <a:p>
            <a:pPr marL="0" indent="0" algn="just">
              <a:buNone/>
            </a:pPr>
            <a:endParaRPr lang="tr-TR" sz="3200" dirty="0">
              <a:latin typeface="+mj-lt"/>
            </a:endParaRPr>
          </a:p>
          <a:p>
            <a:pPr marL="0" indent="0" algn="just">
              <a:buNone/>
            </a:pPr>
            <a:endParaRPr lang="tr-TR" sz="3200" dirty="0" smtClean="0">
              <a:latin typeface="+mj-lt"/>
            </a:endParaRPr>
          </a:p>
          <a:p>
            <a:pPr marL="0" indent="0" algn="just">
              <a:buNone/>
            </a:pPr>
            <a:r>
              <a:rPr lang="tr-TR" sz="3200" dirty="0"/>
              <a:t>4</a:t>
            </a:r>
            <a:r>
              <a:rPr lang="tr-TR" sz="3200" dirty="0" smtClean="0"/>
              <a:t>) </a:t>
            </a:r>
            <a:r>
              <a:rPr lang="tr-TR" sz="3200" dirty="0"/>
              <a:t>Plaka bölgesi </a:t>
            </a:r>
            <a:r>
              <a:rPr lang="tr-TR" sz="3200" dirty="0" smtClean="0"/>
              <a:t>netleştirilir</a:t>
            </a:r>
          </a:p>
          <a:p>
            <a:pPr marL="0" indent="0" algn="just">
              <a:buNone/>
            </a:pPr>
            <a:endParaRPr lang="tr-TR" sz="3200" dirty="0">
              <a:latin typeface="+mj-lt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36" y="1811416"/>
            <a:ext cx="5521369" cy="153941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35" y="4542772"/>
            <a:ext cx="8823594" cy="154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904" y="911225"/>
            <a:ext cx="10515600" cy="5407688"/>
          </a:xfrm>
        </p:spPr>
        <p:txBody>
          <a:bodyPr/>
          <a:lstStyle/>
          <a:p>
            <a:pPr marL="0" indent="0" algn="just">
              <a:buNone/>
            </a:pPr>
            <a:r>
              <a:rPr lang="tr-TR" sz="3200" dirty="0" smtClean="0">
                <a:latin typeface="+mj-lt"/>
              </a:rPr>
              <a:t>5) Görüntüye </a:t>
            </a:r>
            <a:r>
              <a:rPr lang="tr-TR" sz="3600" dirty="0" err="1" smtClean="0"/>
              <a:t>Blob</a:t>
            </a:r>
            <a:r>
              <a:rPr lang="tr-TR" sz="3600" dirty="0" smtClean="0"/>
              <a:t> </a:t>
            </a:r>
            <a:r>
              <a:rPr lang="tr-TR" sz="3600" dirty="0" err="1"/>
              <a:t>Coloring</a:t>
            </a:r>
            <a:r>
              <a:rPr lang="tr-TR" sz="3600" dirty="0"/>
              <a:t> </a:t>
            </a:r>
            <a:r>
              <a:rPr lang="tr-TR" sz="3200" dirty="0">
                <a:latin typeface="+mj-lt"/>
              </a:rPr>
              <a:t>yöntemi uygulanır </a:t>
            </a:r>
          </a:p>
          <a:p>
            <a:pPr marL="0" indent="0" algn="just">
              <a:buNone/>
            </a:pPr>
            <a:endParaRPr lang="tr-TR" sz="3200" dirty="0">
              <a:latin typeface="+mj-lt"/>
            </a:endParaRPr>
          </a:p>
          <a:p>
            <a:pPr marL="0" indent="0" algn="just">
              <a:buNone/>
            </a:pPr>
            <a:endParaRPr lang="tr-TR" sz="3200" dirty="0" smtClean="0">
              <a:latin typeface="+mj-lt"/>
            </a:endParaRPr>
          </a:p>
          <a:p>
            <a:pPr marL="0" indent="0" algn="just">
              <a:buNone/>
            </a:pPr>
            <a:endParaRPr lang="tr-TR" sz="3200" dirty="0">
              <a:latin typeface="+mj-lt"/>
            </a:endParaRPr>
          </a:p>
          <a:p>
            <a:pPr marL="0" indent="0" algn="just">
              <a:buNone/>
            </a:pPr>
            <a:endParaRPr lang="tr-TR" sz="3200" dirty="0" smtClean="0">
              <a:latin typeface="+mj-lt"/>
            </a:endParaRPr>
          </a:p>
          <a:p>
            <a:pPr marL="0" indent="0" algn="just">
              <a:buNone/>
            </a:pPr>
            <a:r>
              <a:rPr lang="tr-TR" sz="3200" dirty="0" smtClean="0"/>
              <a:t>6) Plaka </a:t>
            </a:r>
            <a:r>
              <a:rPr lang="tr-TR" sz="3200" dirty="0"/>
              <a:t>bölgesi sadece karakter durumuna </a:t>
            </a:r>
            <a:r>
              <a:rPr lang="tr-TR" sz="3200" dirty="0" smtClean="0"/>
              <a:t>getirilir</a:t>
            </a:r>
            <a:endParaRPr lang="tr-TR" sz="3200" dirty="0">
              <a:latin typeface="+mj-lt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92" y="2116930"/>
            <a:ext cx="4910094" cy="130023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22" y="4622869"/>
            <a:ext cx="7331234" cy="136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4800" b="1" u="sng" dirty="0" smtClean="0"/>
              <a:t>Bazı Plaka Tanıma Kütüphaneleri</a:t>
            </a:r>
            <a:endParaRPr lang="tr-TR" sz="4800" b="1" u="sng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2708" y="1690688"/>
            <a:ext cx="11119776" cy="51673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altLang="tr-TR" b="1" dirty="0" err="1">
                <a:solidFill>
                  <a:srgbClr val="222222"/>
                </a:solidFill>
              </a:rPr>
              <a:t>EmguCV</a:t>
            </a:r>
            <a:r>
              <a:rPr lang="tr-TR" altLang="tr-TR" b="1" dirty="0">
                <a:solidFill>
                  <a:srgbClr val="222222"/>
                </a:solidFill>
              </a:rPr>
              <a:t>(.NET): </a:t>
            </a:r>
            <a:r>
              <a:rPr lang="tr-TR" altLang="tr-TR" dirty="0">
                <a:solidFill>
                  <a:srgbClr val="222222"/>
                </a:solidFill>
              </a:rPr>
              <a:t>C# ve diğer .Net dilleri için </a:t>
            </a:r>
            <a:r>
              <a:rPr lang="tr-TR" altLang="tr-TR" dirty="0" err="1">
                <a:solidFill>
                  <a:srgbClr val="222222"/>
                </a:solidFill>
              </a:rPr>
              <a:t>OpenCV</a:t>
            </a:r>
            <a:r>
              <a:rPr lang="tr-TR" altLang="tr-TR" dirty="0">
                <a:solidFill>
                  <a:srgbClr val="222222"/>
                </a:solidFill>
              </a:rPr>
              <a:t> kullanarak geliştirilmiş bir kütüphanedir</a:t>
            </a:r>
            <a:r>
              <a:rPr lang="tr-TR" altLang="tr-TR" dirty="0" smtClean="0">
                <a:solidFill>
                  <a:srgbClr val="222222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tr-TR" altLang="tr-TR" b="1" dirty="0" err="1">
                <a:solidFill>
                  <a:srgbClr val="222222"/>
                </a:solidFill>
              </a:rPr>
              <a:t>OpenCvSharp</a:t>
            </a:r>
            <a:r>
              <a:rPr lang="tr-TR" altLang="tr-TR" b="1" dirty="0">
                <a:solidFill>
                  <a:srgbClr val="222222"/>
                </a:solidFill>
              </a:rPr>
              <a:t> (.NET): </a:t>
            </a:r>
            <a:r>
              <a:rPr lang="tr-TR" altLang="tr-TR" dirty="0">
                <a:solidFill>
                  <a:srgbClr val="222222"/>
                </a:solidFill>
              </a:rPr>
              <a:t>Tıpkı </a:t>
            </a:r>
            <a:r>
              <a:rPr lang="tr-TR" altLang="tr-TR" dirty="0" err="1">
                <a:solidFill>
                  <a:srgbClr val="222222"/>
                </a:solidFill>
              </a:rPr>
              <a:t>EmguCV</a:t>
            </a:r>
            <a:r>
              <a:rPr lang="tr-TR" altLang="tr-TR" dirty="0">
                <a:solidFill>
                  <a:srgbClr val="222222"/>
                </a:solidFill>
              </a:rPr>
              <a:t> gibi C# ve diğer .Net dilleri için </a:t>
            </a:r>
            <a:r>
              <a:rPr lang="tr-TR" altLang="tr-TR" dirty="0" err="1">
                <a:solidFill>
                  <a:srgbClr val="222222"/>
                </a:solidFill>
              </a:rPr>
              <a:t>OpenCV</a:t>
            </a:r>
            <a:r>
              <a:rPr lang="tr-TR" altLang="tr-TR" dirty="0">
                <a:solidFill>
                  <a:srgbClr val="222222"/>
                </a:solidFill>
              </a:rPr>
              <a:t> kullanarak geliştirilmiş  bir </a:t>
            </a:r>
            <a:r>
              <a:rPr lang="tr-TR" altLang="tr-TR" dirty="0" err="1">
                <a:solidFill>
                  <a:srgbClr val="222222"/>
                </a:solidFill>
              </a:rPr>
              <a:t>opencv</a:t>
            </a:r>
            <a:r>
              <a:rPr lang="tr-TR" altLang="tr-TR" dirty="0">
                <a:solidFill>
                  <a:srgbClr val="222222"/>
                </a:solidFill>
              </a:rPr>
              <a:t> türevi kütüphanedir fakat ücretsiz açık kaynak koddur</a:t>
            </a:r>
            <a:r>
              <a:rPr lang="tr-TR" altLang="tr-TR" dirty="0" smtClean="0">
                <a:solidFill>
                  <a:srgbClr val="222222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tr-TR" altLang="tr-TR" b="1" dirty="0" err="1">
                <a:solidFill>
                  <a:srgbClr val="222222"/>
                </a:solidFill>
              </a:rPr>
              <a:t>JavaANPR</a:t>
            </a:r>
            <a:r>
              <a:rPr lang="tr-TR" altLang="tr-TR" b="1" dirty="0">
                <a:solidFill>
                  <a:srgbClr val="222222"/>
                </a:solidFill>
              </a:rPr>
              <a:t> (JAVA): </a:t>
            </a:r>
            <a:r>
              <a:rPr lang="tr-TR" altLang="tr-TR" dirty="0">
                <a:solidFill>
                  <a:srgbClr val="222222"/>
                </a:solidFill>
              </a:rPr>
              <a:t>Açık kaynak kodlu bir çok kütüphane kullanılarak geliştirilmiştir</a:t>
            </a:r>
            <a:r>
              <a:rPr lang="tr-TR" altLang="tr-TR" dirty="0" smtClean="0">
                <a:solidFill>
                  <a:srgbClr val="222222"/>
                </a:solidFill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altLang="tr-TR" b="1" dirty="0" err="1">
                <a:solidFill>
                  <a:srgbClr val="222222"/>
                </a:solidFill>
              </a:rPr>
              <a:t>OpenALPR</a:t>
            </a:r>
            <a:r>
              <a:rPr lang="tr-TR" altLang="tr-TR" b="1" dirty="0">
                <a:solidFill>
                  <a:srgbClr val="222222"/>
                </a:solidFill>
              </a:rPr>
              <a:t> (JAVA,C++,PYTHON,.NET):</a:t>
            </a:r>
            <a:r>
              <a:rPr lang="tr-TR" altLang="tr-TR" dirty="0">
                <a:solidFill>
                  <a:srgbClr val="222222"/>
                </a:solidFill>
              </a:rPr>
              <a:t> </a:t>
            </a:r>
            <a:r>
              <a:rPr lang="tr-TR" altLang="tr-TR" dirty="0" smtClean="0">
                <a:solidFill>
                  <a:srgbClr val="222222"/>
                </a:solidFill>
              </a:rPr>
              <a:t>Hem </a:t>
            </a:r>
            <a:r>
              <a:rPr lang="tr-TR" altLang="tr-TR" dirty="0">
                <a:solidFill>
                  <a:srgbClr val="222222"/>
                </a:solidFill>
              </a:rPr>
              <a:t>sağladığı web servisleri ile online </a:t>
            </a:r>
            <a:r>
              <a:rPr lang="tr-TR" altLang="tr-TR" dirty="0" smtClean="0">
                <a:solidFill>
                  <a:srgbClr val="222222"/>
                </a:solidFill>
              </a:rPr>
              <a:t>hem de </a:t>
            </a:r>
            <a:r>
              <a:rPr lang="tr-TR" altLang="tr-TR" dirty="0" err="1">
                <a:solidFill>
                  <a:srgbClr val="222222"/>
                </a:solidFill>
              </a:rPr>
              <a:t>apileri</a:t>
            </a:r>
            <a:r>
              <a:rPr lang="tr-TR" altLang="tr-TR" dirty="0">
                <a:solidFill>
                  <a:srgbClr val="222222"/>
                </a:solidFill>
              </a:rPr>
              <a:t> sayesinde offline </a:t>
            </a:r>
            <a:r>
              <a:rPr lang="tr-TR" altLang="tr-TR" dirty="0" smtClean="0">
                <a:solidFill>
                  <a:srgbClr val="222222"/>
                </a:solidFill>
              </a:rPr>
              <a:t>çalışan açık kaynak kodlu </a:t>
            </a:r>
            <a:r>
              <a:rPr lang="tr-TR" altLang="tr-TR" dirty="0">
                <a:solidFill>
                  <a:srgbClr val="222222"/>
                </a:solidFill>
              </a:rPr>
              <a:t>bir </a:t>
            </a:r>
            <a:r>
              <a:rPr lang="tr-TR" altLang="tr-TR" dirty="0" smtClean="0">
                <a:solidFill>
                  <a:srgbClr val="222222"/>
                </a:solidFill>
              </a:rPr>
              <a:t>kütüphanedir. </a:t>
            </a:r>
            <a:endParaRPr lang="tr-TR" altLang="tr-TR" dirty="0">
              <a:solidFill>
                <a:srgbClr val="222222"/>
              </a:solidFill>
            </a:endParaRPr>
          </a:p>
          <a:p>
            <a:pPr marL="0" indent="0" algn="just">
              <a:buNone/>
            </a:pPr>
            <a:endParaRPr lang="tr-TR" altLang="tr-TR" sz="3200" dirty="0" smtClean="0">
              <a:solidFill>
                <a:srgbClr val="222222"/>
              </a:solidFill>
              <a:latin typeface="ABeeZee"/>
            </a:endParaRPr>
          </a:p>
          <a:p>
            <a:pPr marL="0" indent="0" algn="just">
              <a:buNone/>
            </a:pPr>
            <a:endParaRPr lang="tr-TR" altLang="tr-TR" sz="3200" dirty="0" smtClean="0">
              <a:solidFill>
                <a:srgbClr val="222222"/>
              </a:solidFill>
              <a:latin typeface="ABeeZee"/>
            </a:endParaRPr>
          </a:p>
          <a:p>
            <a:pPr marL="0" indent="0" algn="just">
              <a:buNone/>
            </a:pPr>
            <a:endParaRPr lang="tr-TR" sz="3200" dirty="0" smtClean="0"/>
          </a:p>
          <a:p>
            <a:pPr marL="0" indent="0">
              <a:buNone/>
            </a:pPr>
            <a:endParaRPr lang="tr-TR" sz="3200" dirty="0"/>
          </a:p>
        </p:txBody>
      </p:sp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6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2708" y="1690688"/>
            <a:ext cx="11119776" cy="5167312"/>
          </a:xfrm>
        </p:spPr>
        <p:txBody>
          <a:bodyPr>
            <a:normAutofit lnSpcReduction="10000"/>
          </a:bodyPr>
          <a:lstStyle/>
          <a:p>
            <a:pPr algn="just">
              <a:buFontTx/>
              <a:buChar char="-"/>
            </a:pPr>
            <a:r>
              <a:rPr lang="tr-TR" sz="3200" dirty="0" err="1" smtClean="0"/>
              <a:t>OpenALPR</a:t>
            </a:r>
            <a:r>
              <a:rPr lang="tr-TR" sz="3200" dirty="0" smtClean="0"/>
              <a:t> </a:t>
            </a:r>
            <a:r>
              <a:rPr lang="tr-TR" sz="3200" dirty="0"/>
              <a:t>açık kaynak araç plaka tanıma kütüphanesidir</a:t>
            </a:r>
            <a:r>
              <a:rPr lang="tr-TR" sz="3200" dirty="0" smtClean="0"/>
              <a:t>.</a:t>
            </a:r>
          </a:p>
          <a:p>
            <a:pPr algn="just">
              <a:buFontTx/>
              <a:buChar char="-"/>
            </a:pPr>
            <a:r>
              <a:rPr lang="tr-TR" sz="3200" dirty="0" smtClean="0"/>
              <a:t> </a:t>
            </a:r>
            <a:r>
              <a:rPr lang="tr-TR" sz="3200" dirty="0" err="1"/>
              <a:t>OpenCV</a:t>
            </a:r>
            <a:r>
              <a:rPr lang="tr-TR" sz="3200" dirty="0"/>
              <a:t> görüntü işleme kütüphanesi ve </a:t>
            </a:r>
            <a:r>
              <a:rPr lang="tr-TR" sz="3200" dirty="0" err="1"/>
              <a:t>Tesseract</a:t>
            </a:r>
            <a:r>
              <a:rPr lang="tr-TR" sz="3200" dirty="0"/>
              <a:t> OCR kütüphanesi kullanarak C++ ile geliştirilmiştir. </a:t>
            </a:r>
            <a:endParaRPr lang="tr-TR" sz="3200" dirty="0" smtClean="0"/>
          </a:p>
          <a:p>
            <a:pPr algn="just">
              <a:buFontTx/>
              <a:buChar char="-"/>
            </a:pPr>
            <a:r>
              <a:rPr lang="tr-TR" sz="3200" dirty="0" smtClean="0"/>
              <a:t>Araç </a:t>
            </a:r>
            <a:r>
              <a:rPr lang="tr-TR" sz="3200" dirty="0"/>
              <a:t>plakası, renk ve marka-model gibi </a:t>
            </a:r>
            <a:r>
              <a:rPr lang="tr-TR" sz="3200" dirty="0" smtClean="0"/>
              <a:t>bilgileri </a:t>
            </a:r>
            <a:r>
              <a:rPr lang="tr-TR" sz="3200" dirty="0"/>
              <a:t>verebiliyor. </a:t>
            </a:r>
            <a:endParaRPr lang="tr-TR" sz="3200" dirty="0" smtClean="0"/>
          </a:p>
          <a:p>
            <a:pPr algn="just">
              <a:buFontTx/>
              <a:buChar char="-"/>
            </a:pPr>
            <a:r>
              <a:rPr lang="tr-TR" sz="3200" dirty="0" smtClean="0"/>
              <a:t>Hem </a:t>
            </a:r>
            <a:r>
              <a:rPr lang="tr-TR" sz="3200" dirty="0"/>
              <a:t>bulut üzerinden web servisler aracılığıyla kullanılabilmekte </a:t>
            </a:r>
            <a:r>
              <a:rPr lang="tr-TR" sz="3200" dirty="0" smtClean="0"/>
              <a:t>hem de </a:t>
            </a:r>
            <a:r>
              <a:rPr lang="tr-TR" sz="3200" dirty="0"/>
              <a:t>kaynak kodu açık olduğu için offline bir şekilde çalışabilmektedir</a:t>
            </a:r>
            <a:r>
              <a:rPr lang="tr-TR" sz="3200" dirty="0" smtClean="0"/>
              <a:t>.</a:t>
            </a:r>
          </a:p>
          <a:p>
            <a:pPr algn="just">
              <a:buFontTx/>
              <a:buChar char="-"/>
            </a:pPr>
            <a:r>
              <a:rPr lang="tr-TR" sz="3200" dirty="0" smtClean="0"/>
              <a:t> </a:t>
            </a:r>
            <a:r>
              <a:rPr lang="tr-TR" sz="3200" dirty="0"/>
              <a:t>Bulut üzerinden sunduğu online hizmet ile web servisi aracılığıyla görüntünüzü gönderip </a:t>
            </a:r>
            <a:r>
              <a:rPr lang="tr-TR" sz="3200" dirty="0" err="1"/>
              <a:t>Json</a:t>
            </a:r>
            <a:r>
              <a:rPr lang="tr-TR" sz="3200" dirty="0"/>
              <a:t> formatında OCR edilmiş araç plakasını ve araç bilgilerini elde </a:t>
            </a:r>
            <a:r>
              <a:rPr lang="tr-TR" sz="3200" dirty="0" smtClean="0"/>
              <a:t>edebiliyorsunuz.(tabi </a:t>
            </a:r>
            <a:r>
              <a:rPr lang="tr-TR" sz="3200" dirty="0"/>
              <a:t>belirli aylık bir limite kadar ücretsiz olarak </a:t>
            </a:r>
            <a:r>
              <a:rPr lang="tr-TR" sz="3200" dirty="0" smtClean="0"/>
              <a:t>sunuluyor)</a:t>
            </a:r>
            <a:endParaRPr lang="tr-TR" altLang="tr-TR" sz="3200" dirty="0" smtClean="0">
              <a:solidFill>
                <a:srgbClr val="222222"/>
              </a:solidFill>
              <a:latin typeface="ABeeZee"/>
            </a:endParaRPr>
          </a:p>
          <a:p>
            <a:pPr marL="0" indent="0" algn="just">
              <a:buNone/>
            </a:pPr>
            <a:endParaRPr lang="tr-TR" altLang="tr-TR" sz="3200" dirty="0" smtClean="0">
              <a:solidFill>
                <a:srgbClr val="222222"/>
              </a:solidFill>
              <a:latin typeface="ABeeZee"/>
            </a:endParaRPr>
          </a:p>
          <a:p>
            <a:pPr marL="0" indent="0" algn="just">
              <a:buNone/>
            </a:pPr>
            <a:endParaRPr lang="tr-TR" sz="3200" dirty="0" smtClean="0"/>
          </a:p>
          <a:p>
            <a:pPr marL="0" indent="0">
              <a:buNone/>
            </a:pPr>
            <a:endParaRPr lang="tr-TR" sz="3200" dirty="0"/>
          </a:p>
        </p:txBody>
      </p:sp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22" y="546847"/>
            <a:ext cx="4191319" cy="92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 descr="🙂"/>
          <p:cNvSpPr>
            <a:spLocks noChangeAspect="1" noChangeArrowheads="1"/>
          </p:cNvSpPr>
          <p:nvPr/>
        </p:nvSpPr>
        <p:spPr bwMode="auto">
          <a:xfrm>
            <a:off x="5445125" y="449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71" y="0"/>
            <a:ext cx="8502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129</Words>
  <Application>Microsoft Office PowerPoint</Application>
  <PresentationFormat>Geniş ekran</PresentationFormat>
  <Paragraphs>55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ABeeZee</vt:lpstr>
      <vt:lpstr>Arial</vt:lpstr>
      <vt:lpstr>Calibri</vt:lpstr>
      <vt:lpstr>Calibri Light</vt:lpstr>
      <vt:lpstr>Office Teması</vt:lpstr>
      <vt:lpstr>PowerPoint Sunusu</vt:lpstr>
      <vt:lpstr>Plaka Tanıma Algoritmaları</vt:lpstr>
      <vt:lpstr>1) Kameradan alınan renkli görüntü ve gri tonlamalı hale getirilir</vt:lpstr>
      <vt:lpstr>2) Kenar bulma algoritması uygulanır</vt:lpstr>
      <vt:lpstr>PowerPoint Sunusu</vt:lpstr>
      <vt:lpstr>PowerPoint Sunusu</vt:lpstr>
      <vt:lpstr>Bazı Plaka Tanıma Kütüphaneleri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Google Spreadsheets ve Google Drive Api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Donanım</vt:lpstr>
      <vt:lpstr>Kaynaklar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ogr</dc:creator>
  <cp:lastModifiedBy>ogr</cp:lastModifiedBy>
  <cp:revision>92</cp:revision>
  <dcterms:created xsi:type="dcterms:W3CDTF">2020-04-22T10:49:31Z</dcterms:created>
  <dcterms:modified xsi:type="dcterms:W3CDTF">2020-05-31T19:08:27Z</dcterms:modified>
</cp:coreProperties>
</file>