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11" r:id="rId1"/>
  </p:sldMasterIdLst>
  <p:sldIdLst>
    <p:sldId id="256" r:id="rId2"/>
    <p:sldId id="274" r:id="rId3"/>
    <p:sldId id="268" r:id="rId4"/>
    <p:sldId id="258" r:id="rId5"/>
    <p:sldId id="267" r:id="rId6"/>
    <p:sldId id="281" r:id="rId7"/>
    <p:sldId id="273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2072480-10DA-4FB4-BEAE-2A1DEA90F248}" type="datetimeFigureOut">
              <a:rPr lang="tr-TR" smtClean="0"/>
              <a:pPr/>
              <a:t>27.12.2017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awt/Dimension.html" TargetMode="External"/><Relationship Id="rId2" Type="http://schemas.openxmlformats.org/officeDocument/2006/relationships/hyperlink" Target="https://docs.oracle.com/javase/tutorial/uiswing/events/keylisten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15405" y="3759511"/>
            <a:ext cx="10009085" cy="240823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tr-TR" dirty="0">
              <a:solidFill>
                <a:srgbClr val="5B9BD5"/>
              </a:solidFill>
            </a:endParaRPr>
          </a:p>
          <a:p>
            <a:r>
              <a:rPr lang="tr-TR" dirty="0">
                <a:solidFill>
                  <a:srgbClr val="5B9BD5"/>
                </a:solidFill>
              </a:rPr>
              <a:t>			    CELAL BEYAR ÜNİVERSİTESİ</a:t>
            </a:r>
            <a:endParaRPr lang="tr-TR" dirty="0"/>
          </a:p>
          <a:p>
            <a:r>
              <a:rPr lang="tr-TR" dirty="0">
                <a:solidFill>
                  <a:srgbClr val="5B9BD5"/>
                </a:solidFill>
              </a:rPr>
              <a:t>     		 HASAN FERDİ TURGUTLU TEKNOLOJİ FAKÜLTESİ</a:t>
            </a:r>
          </a:p>
          <a:p>
            <a:r>
              <a:rPr lang="tr-TR" dirty="0">
                <a:solidFill>
                  <a:srgbClr val="44546A"/>
                </a:solidFill>
              </a:rPr>
              <a:t>			        JAVA  PROGRAMLAMA</a:t>
            </a:r>
          </a:p>
          <a:p>
            <a:r>
              <a:rPr lang="tr-TR" dirty="0">
                <a:solidFill>
                  <a:srgbClr val="44546A"/>
                </a:solidFill>
              </a:rPr>
              <a:t>			      PROJE  -ARI|BAL OYUNU</a:t>
            </a:r>
            <a:endParaRPr lang="tr-TR" dirty="0"/>
          </a:p>
          <a:p>
            <a:r>
              <a:rPr lang="tr-TR" dirty="0">
                <a:solidFill>
                  <a:srgbClr val="4472C4"/>
                </a:solidFill>
              </a:rPr>
              <a:t>        			    152803009 SUZAN ÖZGÜR    </a:t>
            </a:r>
          </a:p>
          <a:p>
            <a:r>
              <a:rPr lang="tr-TR" dirty="0">
                <a:solidFill>
                  <a:srgbClr val="4472C4"/>
                </a:solidFill>
              </a:rPr>
              <a:t>			    152803041 MERVE KÖLE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5" descr="manisa.jpg">
            <a:extLst>
              <a:ext uri="{FF2B5EF4-FFF2-40B4-BE49-F238E27FC236}">
                <a16:creationId xmlns:a16="http://schemas.microsoft.com/office/drawing/2014/main" xmlns="" id="{1844D2DE-FEF2-4395-A4F2-4B47EC50AE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9005" y="149367"/>
            <a:ext cx="29077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425800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1E4E79"/>
                </a:solidFill>
              </a:rPr>
              <a:t>4.3 ÇALIŞMA HAKKINDA AÇIKLAMA (KAYNAK KOD)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688701" y="1825625"/>
            <a:ext cx="5665099" cy="4351338"/>
          </a:xfrm>
        </p:spPr>
        <p:txBody>
          <a:bodyPr/>
          <a:lstStyle/>
          <a:p>
            <a:pPr>
              <a:buNone/>
            </a:pPr>
            <a:r>
              <a:rPr lang="tr-TR" dirty="0"/>
              <a:t>   Skor bilgisi sisteme eklenerek, kullanıcının çiçeği yeme durum eylemini gerçekleştirdiğinde, elde etmiş olduğu başarım ölçütünü skor olarak ekrana yazılmasını sağlar.</a:t>
            </a:r>
          </a:p>
        </p:txBody>
      </p:sp>
      <p:pic>
        <p:nvPicPr>
          <p:cNvPr id="3074" name="Picture 2" descr="C:\Users\Suzan\Desktop\java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086" y="2947891"/>
            <a:ext cx="4501547" cy="1284245"/>
          </a:xfrm>
          <a:prstGeom prst="rect">
            <a:avLst/>
          </a:prstGeom>
          <a:noFill/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93FB7B20-9888-4017-94C9-6B87548D13D1}"/>
              </a:ext>
            </a:extLst>
          </p:cNvPr>
          <p:cNvSpPr/>
          <p:nvPr/>
        </p:nvSpPr>
        <p:spPr>
          <a:xfrm flipV="1">
            <a:off x="1495425" y="228600"/>
            <a:ext cx="10001250" cy="12055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1E4E79"/>
                </a:solidFill>
              </a:rPr>
              <a:t>4.4 ÇALIŞMA HAKKINDA AÇIKLAMA (KAYNAK KOD)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675930" y="1825625"/>
            <a:ext cx="4677871" cy="4351338"/>
          </a:xfrm>
        </p:spPr>
        <p:txBody>
          <a:bodyPr/>
          <a:lstStyle/>
          <a:p>
            <a:pPr>
              <a:buNone/>
            </a:pPr>
            <a:r>
              <a:rPr lang="tr-TR" dirty="0"/>
              <a:t>Yön tuşları üzerinden, kullanıcının kontrol için kullanabileceği:</a:t>
            </a:r>
          </a:p>
          <a:p>
            <a:r>
              <a:rPr lang="tr-TR" dirty="0"/>
              <a:t> Sol , Sağ , Aşağı , Yukarı </a:t>
            </a:r>
          </a:p>
          <a:p>
            <a:pPr>
              <a:buNone/>
            </a:pPr>
            <a:r>
              <a:rPr lang="tr-TR" dirty="0"/>
              <a:t>durumları için oluşturulmuş olan durumlardır.</a:t>
            </a:r>
          </a:p>
        </p:txBody>
      </p:sp>
      <p:pic>
        <p:nvPicPr>
          <p:cNvPr id="4098" name="Picture 2" descr="C:\Users\Suzan\Desktop\java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223" y="1707419"/>
            <a:ext cx="5281613" cy="4721704"/>
          </a:xfrm>
          <a:prstGeom prst="rect">
            <a:avLst/>
          </a:prstGeom>
          <a:noFill/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AA341504-E242-4C8C-AEA4-4A5965036BF5}"/>
              </a:ext>
            </a:extLst>
          </p:cNvPr>
          <p:cNvSpPr/>
          <p:nvPr/>
        </p:nvSpPr>
        <p:spPr>
          <a:xfrm flipV="1">
            <a:off x="1609725" y="171450"/>
            <a:ext cx="10001250" cy="12431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1E4E79"/>
                </a:solidFill>
              </a:rPr>
              <a:t>4.5 ÇALIŞMA HAKKINDA AÇIKLAMA (KAYNAK KOD)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023888" y="1825625"/>
            <a:ext cx="4329912" cy="4351338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Öncelikle çalışacak ekranın tam ortalanması gerçekleştirimi sağlanır.</a:t>
            </a:r>
          </a:p>
          <a:p>
            <a:r>
              <a:rPr lang="tr-TR" dirty="0"/>
              <a:t>Genişlik kısıtlamaları ile girilebilecek genişliğin, ekranın genişliğini hiçbir zaman geçmemesi sağlanıyor.</a:t>
            </a:r>
          </a:p>
          <a:p>
            <a:r>
              <a:rPr lang="tr-TR" dirty="0"/>
              <a:t>Pozisyon bilgisine göre genişlik ve yükseklik bilgisi, PosX, PosY değerlerine atanır.</a:t>
            </a:r>
          </a:p>
          <a:p>
            <a:r>
              <a:rPr lang="tr-TR" dirty="0"/>
              <a:t>setBounds ile olası durum aktif hale getirilir.</a:t>
            </a:r>
          </a:p>
        </p:txBody>
      </p:sp>
      <p:pic>
        <p:nvPicPr>
          <p:cNvPr id="5122" name="Picture 2" descr="C:\Users\Suzan\Desktop\jav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2400300"/>
            <a:ext cx="5713427" cy="2606675"/>
          </a:xfrm>
          <a:prstGeom prst="rect">
            <a:avLst/>
          </a:prstGeom>
          <a:noFill/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0BBD2D2C-6CF7-4441-8BA7-D47206F3EDE8}"/>
              </a:ext>
            </a:extLst>
          </p:cNvPr>
          <p:cNvSpPr/>
          <p:nvPr/>
        </p:nvSpPr>
        <p:spPr>
          <a:xfrm flipV="1">
            <a:off x="1533525" y="287338"/>
            <a:ext cx="10001250" cy="125564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98F03F7-A7C2-4060-BA6F-83EBB70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5.KAYNAKLAR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588CEEF-F249-4056-B7E6-23C64B1F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922" y="1743075"/>
            <a:ext cx="94776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endParaRPr lang="tr-TR" dirty="0">
              <a:solidFill>
                <a:srgbClr val="5B9BD5"/>
              </a:solidFill>
            </a:endParaRPr>
          </a:p>
          <a:p>
            <a:endParaRPr lang="tr-TR" dirty="0"/>
          </a:p>
          <a:p>
            <a:r>
              <a:rPr lang="tr-TR" dirty="0">
                <a:hlinkClick r:id="rId2"/>
              </a:rPr>
              <a:t>https://docs.oracle.com/javase/tutorial/uiswing/events/keylistener.html</a:t>
            </a:r>
            <a:endParaRPr lang="tr-TR" dirty="0"/>
          </a:p>
          <a:p>
            <a:r>
              <a:rPr lang="tr-TR" dirty="0">
                <a:hlinkClick r:id="rId3"/>
              </a:rPr>
              <a:t>https://docs.oracle.com/javase/7/docs/api/java/awt/Dimension.html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163560CF-17B3-4E0B-A64F-D33EA4AE2178}"/>
              </a:ext>
            </a:extLst>
          </p:cNvPr>
          <p:cNvSpPr/>
          <p:nvPr/>
        </p:nvSpPr>
        <p:spPr>
          <a:xfrm flipV="1">
            <a:off x="1466223" y="365125"/>
            <a:ext cx="10621002" cy="14414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24807102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CF17A22-1695-4D9D-AA11-1A17CD46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44546A"/>
                </a:solidFill>
              </a:rPr>
              <a:t>SUNU BİLGİLENDİRME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713D05B-B245-4833-8E24-067A77B3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98" y="1733550"/>
            <a:ext cx="9961296" cy="5264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tr-TR" sz="2800" dirty="0">
                <a:solidFill>
                  <a:srgbClr val="002060"/>
                </a:solidFill>
              </a:rPr>
              <a:t> PROJE TANITIMI</a:t>
            </a:r>
          </a:p>
          <a:p>
            <a:pPr marL="514350" indent="-514350">
              <a:buAutoNum type="arabicPeriod"/>
            </a:pPr>
            <a:r>
              <a:rPr lang="tr-TR" sz="2800" dirty="0">
                <a:solidFill>
                  <a:srgbClr val="002060"/>
                </a:solidFill>
              </a:rPr>
              <a:t> KULLANILAN JAVA TEKNOLOJİSİ</a:t>
            </a:r>
            <a:endParaRPr lang="tr-TR" sz="2800"/>
          </a:p>
          <a:p>
            <a:pPr marL="514350" indent="-514350">
              <a:buAutoNum type="arabicPeriod"/>
            </a:pPr>
            <a:r>
              <a:rPr lang="tr-TR" sz="2800" dirty="0">
                <a:solidFill>
                  <a:srgbClr val="002060"/>
                </a:solidFill>
              </a:rPr>
              <a:t> ÇALIŞMANIN KAYNAK KODUNDAN   ÇALIŞTIRILARAK GÖSTERİMİ</a:t>
            </a:r>
          </a:p>
          <a:p>
            <a:pPr marL="514350" indent="-514350">
              <a:buAutoNum type="arabicPeriod"/>
            </a:pPr>
            <a:r>
              <a:rPr lang="tr-TR" sz="2800" dirty="0">
                <a:solidFill>
                  <a:srgbClr val="002060"/>
                </a:solidFill>
              </a:rPr>
              <a:t>ÇALIŞMA HAKKINDA AÇIKLAMA (KAYNAK KOD)</a:t>
            </a:r>
          </a:p>
          <a:p>
            <a:pPr marL="514350" indent="-514350">
              <a:buAutoNum type="arabicPeriod"/>
            </a:pPr>
            <a:r>
              <a:rPr lang="tr-TR" sz="2800" dirty="0">
                <a:solidFill>
                  <a:srgbClr val="002060"/>
                </a:solidFill>
              </a:rPr>
              <a:t>KAYNAKLAR</a:t>
            </a:r>
          </a:p>
          <a:p>
            <a:pPr marL="514350" indent="-514350">
              <a:buAutoNum type="arabicPeriod"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FBA7FFB6-3B67-4593-A7D4-573D5AD9A383}"/>
              </a:ext>
            </a:extLst>
          </p:cNvPr>
          <p:cNvSpPr/>
          <p:nvPr/>
        </p:nvSpPr>
        <p:spPr>
          <a:xfrm flipV="1">
            <a:off x="1467185" y="356001"/>
            <a:ext cx="10001250" cy="9924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49106998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D4CE4FB-1C19-4C10-B1F7-A35E075A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</a:rPr>
              <a:t>1-PROJE TANITIMI</a:t>
            </a:r>
          </a:p>
          <a:p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34E3FAE-6074-44E5-86C5-E0AD42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tr-TR" noProof="1"/>
              <a:t>Kullanıcı ok tuşlarını kullanarak ekranda rastgele çıkan çiçekleri yakalayarak puan toplar. Toplanan puanlara göre level atlar.</a:t>
            </a:r>
            <a:endParaRPr lang="tr-TR" dirty="0"/>
          </a:p>
          <a:p>
            <a:pPr indent="-283210"/>
            <a:endParaRPr lang="tr-TR" noProof="1"/>
          </a:p>
          <a:p>
            <a:pPr marL="0" indent="0">
              <a:buNone/>
            </a:pPr>
            <a:endParaRPr lang="tr-TR" noProof="1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C1EBE4F-72FB-460D-8F9F-30520A98365F}"/>
              </a:ext>
            </a:extLst>
          </p:cNvPr>
          <p:cNvSpPr/>
          <p:nvPr/>
        </p:nvSpPr>
        <p:spPr>
          <a:xfrm flipV="1">
            <a:off x="1514112" y="150813"/>
            <a:ext cx="9850801" cy="11303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78392282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7C71047-6447-4699-8893-5A5DD94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44546A"/>
                </a:solidFill>
              </a:rPr>
              <a:t>2.KULLANILAN JAVA TEKNOLOJİSİ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3D815D34-3B53-4002-B49C-AC9A4A0D5EDD}"/>
              </a:ext>
            </a:extLst>
          </p:cNvPr>
          <p:cNvSpPr/>
          <p:nvPr/>
        </p:nvSpPr>
        <p:spPr>
          <a:xfrm>
            <a:off x="1568450" y="375710"/>
            <a:ext cx="9974263" cy="10879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8E81C627-43C9-45E5-A1BB-4AC36DDB6B24}"/>
              </a:ext>
            </a:extLst>
          </p:cNvPr>
          <p:cNvSpPr txBox="1"/>
          <p:nvPr/>
        </p:nvSpPr>
        <p:spPr>
          <a:xfrm>
            <a:off x="1839022" y="1905000"/>
            <a:ext cx="10153748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>
                <a:solidFill>
                  <a:srgbClr val="000000"/>
                </a:solidFill>
                <a:latin typeface="Garamond"/>
              </a:rPr>
              <a:t>Odak noktası Java ve Java ile ilişkili teknolojiler olsa da esnek yapısı sayesinde C,C++,Ruby, Python, PHP, Javascript gibi farklı diller içinde kullanılabilir.</a:t>
            </a:r>
            <a:endParaRPr lang="tr-TR" sz="3200" dirty="0">
              <a:solidFill>
                <a:srgbClr val="000000"/>
              </a:solidFill>
              <a:latin typeface="Garamond"/>
              <a:cs typeface="Calibri"/>
            </a:endParaRPr>
          </a:p>
          <a:p>
            <a:endParaRPr lang="tr-TR" sz="3200" dirty="0">
              <a:solidFill>
                <a:srgbClr val="000000"/>
              </a:solidFill>
              <a:latin typeface="Garamond"/>
            </a:endParaRPr>
          </a:p>
          <a:p>
            <a:r>
              <a:rPr lang="tr-TR" sz="3200" dirty="0">
                <a:solidFill>
                  <a:srgbClr val="000000"/>
                </a:solidFill>
                <a:latin typeface="Garamond"/>
              </a:rPr>
              <a:t> Arayüzü,şık görünümü ve çok kuvvetli özellikleriyle Java geliştiricileri genellikle Eclipse kullanmayı tercih ederler.</a:t>
            </a:r>
          </a:p>
        </p:txBody>
      </p:sp>
    </p:spTree>
    <p:extLst>
      <p:ext uri="{BB962C8B-B14F-4D97-AF65-F5344CB8AC3E}">
        <p14:creationId xmlns:p14="http://schemas.microsoft.com/office/powerpoint/2010/main" xmlns="" val="2982511944"/>
      </p:ext>
    </p:extLst>
  </p:cSld>
  <p:clrMapOvr>
    <a:masterClrMapping/>
  </p:clrMapOvr>
  <p:transition>
    <p:whee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539FAC9-9A81-4903-856B-72AC184C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236" y="517081"/>
            <a:ext cx="9997440" cy="1143000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002060"/>
                </a:solidFill>
              </a:rPr>
              <a:t>3.ÇALIŞMANIN KAYNAK KODUNDAN ÇALIŞTIRILARAK GÖSTERİMİ</a:t>
            </a:r>
          </a:p>
          <a:p>
            <a:endParaRPr lang="tr-TR" dirty="0"/>
          </a:p>
        </p:txBody>
      </p:sp>
      <p:pic>
        <p:nvPicPr>
          <p:cNvPr id="5" name="Resim 5" descr="metin içeren bir resim&#10;&#10;Yüksek güvenilirlikle oluşturulmuş açıklama">
            <a:extLst>
              <a:ext uri="{FF2B5EF4-FFF2-40B4-BE49-F238E27FC236}">
                <a16:creationId xmlns:a16="http://schemas.microsoft.com/office/drawing/2014/main" xmlns="" id="{BAE742B4-439B-4C01-A67A-10F9608B6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22617" y="2286131"/>
            <a:ext cx="4876800" cy="3997569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624F8D4B-461F-4011-93C8-C9F45E4B38E1}"/>
              </a:ext>
            </a:extLst>
          </p:cNvPr>
          <p:cNvSpPr/>
          <p:nvPr/>
        </p:nvSpPr>
        <p:spPr>
          <a:xfrm flipV="1">
            <a:off x="1448130" y="104893"/>
            <a:ext cx="10056816" cy="13160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7594516F-6C22-4C33-8DC5-B250ABFAB905}"/>
              </a:ext>
            </a:extLst>
          </p:cNvPr>
          <p:cNvSpPr txBox="1"/>
          <p:nvPr/>
        </p:nvSpPr>
        <p:spPr>
          <a:xfrm>
            <a:off x="1349064" y="1419225"/>
            <a:ext cx="1040354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dirty="0"/>
              <a:t>Kullanıcı ok tuşlarını kullanarak çiçekleri toplamaya çalışır ve level atlayıp atlamayacağı bilgisi tarafına sorulur.//duruma göre değişecek</a:t>
            </a: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973655242"/>
      </p:ext>
    </p:extLst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906341E-B997-410B-9BE4-9850E310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solidFill>
                  <a:srgbClr val="002060"/>
                </a:solidFill>
              </a:rPr>
              <a:t>3.ÇALIŞMANIN KAYNAK KODUNDAN ÇALIŞTIRILARAK GÖSTERİMİ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D7206161-0C9B-48B5-911C-B569FE8BF1A1}"/>
              </a:ext>
            </a:extLst>
          </p:cNvPr>
          <p:cNvSpPr/>
          <p:nvPr/>
        </p:nvSpPr>
        <p:spPr>
          <a:xfrm flipV="1">
            <a:off x="1743473" y="111911"/>
            <a:ext cx="10056816" cy="13160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1027" name="Picture 3" descr="C:\Users\Suzan\Desktop\ek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4974" y="1498544"/>
            <a:ext cx="6967242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908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AB9E1B3-4B6B-4EE7-9AF3-906001DF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6" y="331773"/>
            <a:ext cx="10083350" cy="945334"/>
          </a:xfrm>
        </p:spPr>
        <p:txBody>
          <a:bodyPr/>
          <a:lstStyle/>
          <a:p>
            <a:r>
              <a:rPr lang="tr-TR" sz="2800" dirty="0">
                <a:solidFill>
                  <a:srgbClr val="1E4E79"/>
                </a:solidFill>
              </a:rPr>
              <a:t>4. ÇALIŞMA HAKKINDA AÇIKLAMA (KAYNAK KOD)</a:t>
            </a:r>
          </a:p>
          <a:p>
            <a:endParaRPr lang="tr-TR" dirty="0"/>
          </a:p>
        </p:txBody>
      </p:sp>
      <p:pic>
        <p:nvPicPr>
          <p:cNvPr id="6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xmlns="" id="{EBC05B4D-6BA8-439B-9E5F-6E7BC2286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299" y="1855353"/>
            <a:ext cx="7105252" cy="4351338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A6A0545-4DA8-4856-B9BD-3F8AE6CB4D59}"/>
              </a:ext>
            </a:extLst>
          </p:cNvPr>
          <p:cNvSpPr/>
          <p:nvPr/>
        </p:nvSpPr>
        <p:spPr>
          <a:xfrm flipV="1">
            <a:off x="1362563" y="152400"/>
            <a:ext cx="10000762" cy="11303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032F2F3D-EFBF-4366-AA50-38BFBC344A87}"/>
              </a:ext>
            </a:extLst>
          </p:cNvPr>
          <p:cNvSpPr txBox="1"/>
          <p:nvPr/>
        </p:nvSpPr>
        <p:spPr>
          <a:xfrm>
            <a:off x="8469657" y="1563117"/>
            <a:ext cx="2743200" cy="52937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000" dirty="0"/>
              <a:t>Kullanıcı oyun içinde level atlama kodlarıdır.Kullanıcının puanı eğer 10 olursa 1.Level atlanır.</a:t>
            </a:r>
          </a:p>
          <a:p>
            <a:pPr algn="ctr"/>
            <a:endParaRPr lang="tr-TR" sz="2000" dirty="0"/>
          </a:p>
          <a:p>
            <a:pPr algn="ctr"/>
            <a:r>
              <a:rPr lang="tr-TR" sz="2000" dirty="0"/>
              <a:t>2.Level için oyunda devam edilsin  sorusu (</a:t>
            </a:r>
            <a:r>
              <a:rPr lang="tr-TR" sz="2000" dirty="0" err="1"/>
              <a:t>JOptionPane</a:t>
            </a:r>
            <a:r>
              <a:rPr lang="tr-TR" sz="2000" dirty="0"/>
              <a:t>) sorulmadan </a:t>
            </a:r>
            <a:r>
              <a:rPr lang="tr-TR" sz="2000" dirty="0" err="1"/>
              <a:t>timer</a:t>
            </a:r>
            <a:r>
              <a:rPr lang="tr-TR" sz="2000" dirty="0"/>
              <a:t> stop haline getirilir</a:t>
            </a:r>
          </a:p>
          <a:p>
            <a:pPr algn="ctr"/>
            <a:r>
              <a:rPr lang="tr-TR" sz="2000" dirty="0"/>
              <a:t>Kullanıcıdan gelecek cevap evet ise </a:t>
            </a:r>
          </a:p>
          <a:p>
            <a:pPr algn="ctr"/>
            <a:r>
              <a:rPr lang="tr-TR" sz="2000" dirty="0"/>
              <a:t>Oyun </a:t>
            </a:r>
            <a:r>
              <a:rPr lang="tr-TR" sz="2000" dirty="0" err="1"/>
              <a:t>level</a:t>
            </a:r>
            <a:r>
              <a:rPr lang="tr-TR" sz="2000" dirty="0"/>
              <a:t> atlar </a:t>
            </a:r>
            <a:r>
              <a:rPr lang="tr-TR" sz="2000" dirty="0" err="1"/>
              <a:t>mTimer</a:t>
            </a:r>
            <a:r>
              <a:rPr lang="tr-TR" sz="2000" dirty="0"/>
              <a:t> tekrar başlatılır ve hızlanı</a:t>
            </a:r>
            <a:r>
              <a:rPr lang="tr-TR" dirty="0"/>
              <a:t>r.</a:t>
            </a: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3726224"/>
      </p:ext>
    </p:extLst>
  </p:cSld>
  <p:clrMapOvr>
    <a:masterClrMapping/>
  </p:clrMapOvr>
  <p:transition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1E4E79"/>
                </a:solidFill>
              </a:rPr>
              <a:t>4.1 ÇALIŞMA HAKKINDA AÇIKLAMA (KAYNAK KOD)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789218" y="1825625"/>
            <a:ext cx="4564583" cy="4351338"/>
          </a:xfrm>
        </p:spPr>
        <p:txBody>
          <a:bodyPr anchor="t">
            <a:normAutofit fontScale="92500" lnSpcReduction="20000"/>
          </a:bodyPr>
          <a:lstStyle/>
          <a:p>
            <a:pPr indent="-283210"/>
            <a:r>
              <a:rPr lang="tr-TR" dirty="0"/>
              <a:t>Oyun ekranında, arı hareket halinde iken kenarlıklar ile yaşayacağı çarpışmaların kontrolleridir.</a:t>
            </a:r>
          </a:p>
          <a:p>
            <a:pPr indent="-283210"/>
            <a:endParaRPr lang="tr-TR" dirty="0"/>
          </a:p>
          <a:p>
            <a:pPr indent="-283210"/>
            <a:r>
              <a:rPr lang="tr-TR" dirty="0"/>
              <a:t>Arı kenarlıklara belli bir düzeyden fazla yaklaşırsa çarpışma sonucu olarak dönecektir.</a:t>
            </a:r>
          </a:p>
        </p:txBody>
      </p:sp>
      <p:pic>
        <p:nvPicPr>
          <p:cNvPr id="4" name="Picture 2" descr="C:\Users\Suzan\Desktop\ja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699" y="1945460"/>
            <a:ext cx="5182611" cy="4237038"/>
          </a:xfrm>
          <a:prstGeom prst="rect">
            <a:avLst/>
          </a:prstGeom>
          <a:noFill/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2E69B1F1-D507-4028-AF75-F30327B57FB5}"/>
              </a:ext>
            </a:extLst>
          </p:cNvPr>
          <p:cNvSpPr/>
          <p:nvPr/>
        </p:nvSpPr>
        <p:spPr>
          <a:xfrm flipV="1">
            <a:off x="1401275" y="150813"/>
            <a:ext cx="9963638" cy="130651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1E4E79"/>
                </a:solidFill>
              </a:rPr>
              <a:t>4.2 ÇALIŞMA HAKKINDA AÇIKLAMA (KAYNAK KOD)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923370" y="1825625"/>
            <a:ext cx="5430431" cy="4351338"/>
          </a:xfrm>
        </p:spPr>
        <p:txBody>
          <a:bodyPr anchor="t">
            <a:normAutofit/>
          </a:bodyPr>
          <a:lstStyle/>
          <a:p>
            <a:pPr indent="-283210">
              <a:buNone/>
            </a:pPr>
            <a:r>
              <a:rPr lang="tr-TR" dirty="0"/>
              <a:t>Kullanıcı klavyeden gireceği yön tuşları ile arıyı hareket ettirecektir.</a:t>
            </a:r>
            <a:endParaRPr lang="tr-TR"/>
          </a:p>
          <a:p>
            <a:pPr indent="-283210">
              <a:buNone/>
            </a:pPr>
            <a:endParaRPr lang="tr-TR" dirty="0"/>
          </a:p>
          <a:p>
            <a:pPr indent="-283210">
              <a:buNone/>
            </a:pP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C9EB8FBB-FADE-44BE-9743-40574AE1BD29}"/>
              </a:ext>
            </a:extLst>
          </p:cNvPr>
          <p:cNvSpPr/>
          <p:nvPr/>
        </p:nvSpPr>
        <p:spPr>
          <a:xfrm flipV="1">
            <a:off x="1492435" y="214522"/>
            <a:ext cx="10001250" cy="1280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xmlns="" id="{A1E49BCE-661A-47B2-B110-30461E0AC4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50" y="1952625"/>
            <a:ext cx="3971925" cy="415011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213</Words>
  <Application>Microsoft Office PowerPoint</Application>
  <PresentationFormat>Özel</PresentationFormat>
  <Paragraphs>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Gündönümü</vt:lpstr>
      <vt:lpstr>Slayt 1</vt:lpstr>
      <vt:lpstr>SUNU BİLGİLENDİRME</vt:lpstr>
      <vt:lpstr>1-PROJE TANITIMI </vt:lpstr>
      <vt:lpstr>2.KULLANILAN JAVA TEKNOLOJİSİ</vt:lpstr>
      <vt:lpstr>3.ÇALIŞMANIN KAYNAK KODUNDAN ÇALIŞTIRILARAK GÖSTERİMİ </vt:lpstr>
      <vt:lpstr>3.ÇALIŞMANIN KAYNAK KODUNDAN ÇALIŞTIRILARAK GÖSTERİMİ</vt:lpstr>
      <vt:lpstr>4. ÇALIŞMA HAKKINDA AÇIKLAMA (KAYNAK KOD) </vt:lpstr>
      <vt:lpstr>4.1 ÇALIŞMA HAKKINDA AÇIKLAMA (KAYNAK KOD)</vt:lpstr>
      <vt:lpstr>4.2 ÇALIŞMA HAKKINDA AÇIKLAMA (KAYNAK KOD)</vt:lpstr>
      <vt:lpstr>4.3 ÇALIŞMA HAKKINDA AÇIKLAMA (KAYNAK KOD)</vt:lpstr>
      <vt:lpstr>4.4 ÇALIŞMA HAKKINDA AÇIKLAMA (KAYNAK KOD)</vt:lpstr>
      <vt:lpstr>4.5 ÇALIŞMA HAKKINDA AÇIKLAMA (KAYNAK KOD)</vt:lpstr>
      <vt:lpstr>5.KAYNAKLAR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15</cp:revision>
  <dcterms:created xsi:type="dcterms:W3CDTF">2012-08-15T22:53:30Z</dcterms:created>
  <dcterms:modified xsi:type="dcterms:W3CDTF">2017-12-27T12:51:00Z</dcterms:modified>
</cp:coreProperties>
</file>