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69" r:id="rId2"/>
    <p:sldId id="256" r:id="rId3"/>
    <p:sldId id="257" r:id="rId4"/>
    <p:sldId id="258" r:id="rId5"/>
    <p:sldId id="259" r:id="rId6"/>
    <p:sldId id="264" r:id="rId7"/>
    <p:sldId id="261" r:id="rId8"/>
    <p:sldId id="267" r:id="rId9"/>
    <p:sldId id="268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C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A810-215F-0D43-B104-D48D628A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DE364-9BC2-BC42-80C2-1640C6046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99CB-B778-EA43-A30E-05D16CD1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583A-5FA8-5743-9C4E-631FE12F7F4E}" type="datetimeFigureOut">
              <a:rPr lang="en-TR" smtClean="0"/>
              <a:t>6.06.2021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170B-916F-9C44-B453-C05A87B7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6856C-932D-C94D-A54B-190EB3CA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B653-AB3D-EE49-AE94-CDC5676D7D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8275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3E5D-F8A3-2446-A0E6-8EFF4429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CE0FE-71D8-E54A-B484-749E28839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5AB0-F2D5-3049-90BB-6D313A47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583A-5FA8-5743-9C4E-631FE12F7F4E}" type="datetimeFigureOut">
              <a:rPr lang="en-TR" smtClean="0"/>
              <a:t>6.06.2021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41512-A24D-AD46-BC8B-9CF1281F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72138-E5EF-4A4F-83FC-22CE4492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B653-AB3D-EE49-AE94-CDC5676D7D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277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1BB43-2B15-A446-9EED-00A7DDDDF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90022-CD6A-D144-8E25-69B3D1E41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64253-990C-5F44-B044-7D251B32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583A-5FA8-5743-9C4E-631FE12F7F4E}" type="datetimeFigureOut">
              <a:rPr lang="en-TR" smtClean="0"/>
              <a:t>6.06.2021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0DD2-9D81-234A-A37F-7E1E4089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08413-D4BC-6646-ACDC-63E7CBBC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B653-AB3D-EE49-AE94-CDC5676D7D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5226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73B0-3C19-E14F-900C-2AFCE261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39F5-3A13-074B-AA62-D9A549FB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89B69-5C50-2546-92A0-B9898AAC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583A-5FA8-5743-9C4E-631FE12F7F4E}" type="datetimeFigureOut">
              <a:rPr lang="en-TR" smtClean="0"/>
              <a:t>6.06.2021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2FBA-0B40-0743-BD03-0DABE2D6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FF3E-BB3A-9540-BA8D-E11FF9CB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B653-AB3D-EE49-AE94-CDC5676D7D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9839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70B5-3807-7D4F-BB77-65F37912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1CFE0-76CD-514E-8300-8EE408862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07BD3-8FCF-B345-B5E1-E772E6E6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583A-5FA8-5743-9C4E-631FE12F7F4E}" type="datetimeFigureOut">
              <a:rPr lang="en-TR" smtClean="0"/>
              <a:t>6.06.2021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8C234-12FE-2A47-B492-4C7E6A93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8D9A2-0096-D14B-87E9-E9BF88F8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B653-AB3D-EE49-AE94-CDC5676D7D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9704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E200-16A7-0645-96DE-3B7AD383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9156-8517-174B-89E1-45DB48FFE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7A940-0C41-3E45-85F5-699221818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EEC55-4BF8-8645-AE8A-A4A01299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583A-5FA8-5743-9C4E-631FE12F7F4E}" type="datetimeFigureOut">
              <a:rPr lang="en-TR" smtClean="0"/>
              <a:t>6.06.2021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7FD5-9636-F046-9D48-F973CE5D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C92A1-F65F-F042-BE86-B38A3042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B653-AB3D-EE49-AE94-CDC5676D7D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4006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3DE8-E3FF-414C-88D6-633BD3DC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DE982-C950-7641-8C51-B11EBD2C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FA438-EE4B-9140-A487-8C67F893A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7C00C-BA90-3C47-97BB-EFDCBEEBA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9934F-D19C-AD4B-A83C-D95FDA2DE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35239-020A-D84F-ADAF-03E84D4A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583A-5FA8-5743-9C4E-631FE12F7F4E}" type="datetimeFigureOut">
              <a:rPr lang="en-TR" smtClean="0"/>
              <a:t>6.06.2021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A91E2-6BBB-0047-B2B3-19D6156E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B5D75-38D9-A143-B386-99AC9D98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B653-AB3D-EE49-AE94-CDC5676D7D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0404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939D-C1EC-4444-BAA5-42028F4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8DB42-E372-CD47-B436-8599AEB2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583A-5FA8-5743-9C4E-631FE12F7F4E}" type="datetimeFigureOut">
              <a:rPr lang="en-TR" smtClean="0"/>
              <a:t>6.06.2021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7D2C-E72F-DC46-B98D-8C8F69B5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B3620-CE06-1E44-BABE-08AA980A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B653-AB3D-EE49-AE94-CDC5676D7D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8860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2FFAA-D8B0-E940-BAD8-E46FED07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583A-5FA8-5743-9C4E-631FE12F7F4E}" type="datetimeFigureOut">
              <a:rPr lang="en-TR" smtClean="0"/>
              <a:t>6.06.2021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604F9-2915-FA43-88DD-577477D2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BA963-BDFC-F049-A0BC-47317F3D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B653-AB3D-EE49-AE94-CDC5676D7D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2052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4884-2503-014B-BF31-96DC7169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7668-22C7-6442-AF82-13E402CE3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7531C-4D3B-8F4E-A868-4C809FD16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E9A3F-34CF-7542-9F2D-D66BC379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583A-5FA8-5743-9C4E-631FE12F7F4E}" type="datetimeFigureOut">
              <a:rPr lang="en-TR" smtClean="0"/>
              <a:t>6.06.2021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4E866-B305-1E49-BF4F-5FBBD3AC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7DD09-88A5-6341-85E1-80C3E430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B653-AB3D-EE49-AE94-CDC5676D7D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9317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9184-F1B4-6D45-97B3-66BF1473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23F3D-A506-4243-85ED-3A98C950B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95316-FB92-C447-8C26-27798B61B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8099-04B8-CE44-9395-2D99C704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583A-5FA8-5743-9C4E-631FE12F7F4E}" type="datetimeFigureOut">
              <a:rPr lang="en-TR" smtClean="0"/>
              <a:t>6.06.2021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0EE4F-0955-E348-87BD-5F9FBFAA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74D4B-DA9A-B649-8F34-9420D8B0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B653-AB3D-EE49-AE94-CDC5676D7D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8367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6FBAF-6D09-0C4F-8C48-187DA40C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87368-1365-BD44-BC58-144B7527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4B8A-C095-CB4B-B266-D29060111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583A-5FA8-5743-9C4E-631FE12F7F4E}" type="datetimeFigureOut">
              <a:rPr lang="en-TR" smtClean="0"/>
              <a:t>6.06.2021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8B776-81B2-724A-ADB2-FF4D59953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0D83C-AFA4-E74E-BB84-2A047D77D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3B653-AB3D-EE49-AE94-CDC5676D7DE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7339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tibugs.org/examples/latest/Asia.html" TargetMode="External"/><Relationship Id="rId2" Type="http://schemas.openxmlformats.org/officeDocument/2006/relationships/hyperlink" Target="https://www.researchgate.net/publication/236867715_Directed_Graphical_Models_Bayesian_Networks_and_Bayesian_Graphical_Mod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i.fc.ul.pt/~jpn/r/bugs/bugs_tutorial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C0487B-8CDD-204E-96BC-228A882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1A800A-0D91-4C4C-BEFC-ED196BB50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4D9A92A-1ADC-F741-8A6B-57B0DCF80C0C}"/>
              </a:ext>
            </a:extLst>
          </p:cNvPr>
          <p:cNvSpPr txBox="1">
            <a:spLocks/>
          </p:cNvSpPr>
          <p:nvPr/>
        </p:nvSpPr>
        <p:spPr>
          <a:xfrm>
            <a:off x="1638300" y="3457575"/>
            <a:ext cx="8420100" cy="2149475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13462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A9CADA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ASIA: EXPERT </a:t>
            </a:r>
            <a:r>
              <a:rPr lang="en-US" b="1" dirty="0">
                <a:ln w="13462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A9CADA"/>
                </a:solidFill>
                <a:effectLst>
                  <a:outerShdw dist="38100" dir="2700000" algn="bl" rotWithShape="0">
                    <a:schemeClr val="accent5"/>
                  </a:outerShdw>
                  <a:reflection endPos="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br>
              <a:rPr lang="en-US" dirty="0"/>
            </a:br>
            <a:endParaRPr lang="en-T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38E032-C91A-284E-8EC9-393A73CBA708}"/>
              </a:ext>
            </a:extLst>
          </p:cNvPr>
          <p:cNvSpPr/>
          <p:nvPr/>
        </p:nvSpPr>
        <p:spPr>
          <a:xfrm>
            <a:off x="9255836" y="537646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rgbClr val="A9CAD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N20137450   </a:t>
            </a:r>
            <a:r>
              <a:rPr lang="en-TR" dirty="0">
                <a:ln w="0"/>
                <a:solidFill>
                  <a:srgbClr val="A9CAD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Merve Poslu</a:t>
            </a:r>
          </a:p>
        </p:txBody>
      </p:sp>
    </p:spTree>
    <p:extLst>
      <p:ext uri="{BB962C8B-B14F-4D97-AF65-F5344CB8AC3E}">
        <p14:creationId xmlns:p14="http://schemas.microsoft.com/office/powerpoint/2010/main" val="199436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0136-9549-BC44-9497-263A2039D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1164"/>
            <a:ext cx="11617712" cy="553998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1600" dirty="0"/>
              <a:t>MCMC </a:t>
            </a:r>
            <a:r>
              <a:rPr lang="en-US" sz="1600" dirty="0" err="1"/>
              <a:t>örnekleyici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dizi </a:t>
            </a:r>
            <a:r>
              <a:rPr lang="en-US" sz="1600" dirty="0" err="1"/>
              <a:t>başlangıç</a:t>
            </a:r>
            <a:r>
              <a:rPr lang="en-US" sz="1600" dirty="0"/>
              <a:t> ​​</a:t>
            </a:r>
            <a:r>
              <a:rPr lang="en-US" sz="1600" dirty="0" err="1"/>
              <a:t>değeri</a:t>
            </a:r>
            <a:r>
              <a:rPr lang="en-US" sz="1600" dirty="0"/>
              <a:t> </a:t>
            </a:r>
            <a:r>
              <a:rPr lang="en-US" sz="1600" dirty="0" err="1"/>
              <a:t>belirlenir</a:t>
            </a:r>
            <a:r>
              <a:rPr lang="en-US" sz="1600" dirty="0"/>
              <a:t>. Bu </a:t>
            </a:r>
            <a:r>
              <a:rPr lang="en-US" sz="1600" dirty="0" err="1"/>
              <a:t>durumda</a:t>
            </a:r>
            <a:r>
              <a:rPr lang="en-US" sz="1600" dirty="0"/>
              <a:t>, 1.000 burn-in </a:t>
            </a:r>
            <a:r>
              <a:rPr lang="en-US" sz="1600" dirty="0" err="1"/>
              <a:t>örneğini</a:t>
            </a:r>
            <a:r>
              <a:rPr lang="en-US" sz="1600" dirty="0"/>
              <a:t> 10.000 </a:t>
            </a:r>
            <a:r>
              <a:rPr lang="en-US" sz="1600" dirty="0" err="1"/>
              <a:t>yineleme</a:t>
            </a:r>
            <a:r>
              <a:rPr lang="en-US" sz="1600" dirty="0"/>
              <a:t> </a:t>
            </a:r>
            <a:r>
              <a:rPr lang="en-US" sz="1600" dirty="0" err="1"/>
              <a:t>takip</a:t>
            </a:r>
            <a:r>
              <a:rPr lang="en-US" sz="1600" dirty="0"/>
              <a:t> </a:t>
            </a:r>
            <a:r>
              <a:rPr lang="en-US" sz="1600" dirty="0" err="1"/>
              <a:t>eder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her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koşul</a:t>
            </a:r>
            <a:r>
              <a:rPr lang="en-US" sz="1600" dirty="0"/>
              <a:t> </a:t>
            </a:r>
            <a:r>
              <a:rPr lang="en-US" sz="1600" dirty="0" err="1"/>
              <a:t>değişkeni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simüle</a:t>
            </a:r>
            <a:r>
              <a:rPr lang="en-US" sz="1600" dirty="0"/>
              <a:t> </a:t>
            </a:r>
            <a:r>
              <a:rPr lang="en-US" sz="1600" dirty="0" err="1"/>
              <a:t>edilmiş</a:t>
            </a:r>
            <a:r>
              <a:rPr lang="en-US" sz="1600" dirty="0"/>
              <a:t> </a:t>
            </a:r>
            <a:r>
              <a:rPr lang="en-US" sz="1600" dirty="0" err="1"/>
              <a:t>koşullu</a:t>
            </a:r>
            <a:r>
              <a:rPr lang="en-US" sz="1600" dirty="0"/>
              <a:t> </a:t>
            </a:r>
            <a:r>
              <a:rPr lang="en-US" sz="1600" dirty="0" err="1"/>
              <a:t>olasılık</a:t>
            </a:r>
            <a:r>
              <a:rPr lang="en-US" sz="1600" dirty="0"/>
              <a:t> </a:t>
            </a:r>
            <a:r>
              <a:rPr lang="en-US" sz="1600" dirty="0" err="1"/>
              <a:t>yoğunlukları</a:t>
            </a:r>
            <a:r>
              <a:rPr lang="en-US" sz="1600" dirty="0"/>
              <a:t> </a:t>
            </a:r>
            <a:r>
              <a:rPr lang="en-US" sz="1600" dirty="0" err="1"/>
              <a:t>Şekil</a:t>
            </a:r>
            <a:r>
              <a:rPr lang="en-US" sz="1600" dirty="0"/>
              <a:t> 4b'de </a:t>
            </a:r>
            <a:r>
              <a:rPr lang="en-US" sz="1600" dirty="0" err="1"/>
              <a:t>normalleştirilmiş</a:t>
            </a:r>
            <a:r>
              <a:rPr lang="en-US" sz="1600" dirty="0"/>
              <a:t>, </a:t>
            </a:r>
            <a:r>
              <a:rPr lang="en-US" sz="1600" dirty="0" err="1"/>
              <a:t>ikili</a:t>
            </a:r>
            <a:r>
              <a:rPr lang="en-US" sz="1600" dirty="0"/>
              <a:t> </a:t>
            </a:r>
            <a:r>
              <a:rPr lang="en-US" sz="1600" dirty="0" err="1"/>
              <a:t>değerli</a:t>
            </a:r>
            <a:r>
              <a:rPr lang="en-US" sz="1600" dirty="0"/>
              <a:t> (1-No, 2-Yes) </a:t>
            </a:r>
            <a:r>
              <a:rPr lang="en-US" sz="1600" dirty="0" err="1"/>
              <a:t>çubuk</a:t>
            </a:r>
            <a:r>
              <a:rPr lang="en-US" sz="1600" dirty="0"/>
              <a:t> </a:t>
            </a:r>
            <a:r>
              <a:rPr lang="en-US" sz="1600" dirty="0" err="1"/>
              <a:t>grafikler</a:t>
            </a:r>
            <a:r>
              <a:rPr lang="en-US" sz="1600" dirty="0"/>
              <a:t> </a:t>
            </a:r>
            <a:r>
              <a:rPr lang="en-US" sz="1600" dirty="0" err="1"/>
              <a:t>şeklinde</a:t>
            </a:r>
            <a:r>
              <a:rPr lang="en-US" sz="1600" dirty="0"/>
              <a:t> </a:t>
            </a:r>
            <a:r>
              <a:rPr lang="en-US" sz="1600" dirty="0" err="1"/>
              <a:t>gösterilir</a:t>
            </a:r>
            <a:r>
              <a:rPr lang="en-US" sz="1600" dirty="0"/>
              <a:t>. </a:t>
            </a:r>
          </a:p>
          <a:p>
            <a:endParaRPr lang="en-T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5603D-A4E2-F64D-A141-6AFA2D40A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6" r="4632"/>
          <a:stretch/>
        </p:blipFill>
        <p:spPr>
          <a:xfrm>
            <a:off x="5879797" y="1618968"/>
            <a:ext cx="6229350" cy="4464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9AABA-AAFE-224B-9480-8538C6A98D5B}"/>
              </a:ext>
            </a:extLst>
          </p:cNvPr>
          <p:cNvSpPr txBox="1"/>
          <p:nvPr/>
        </p:nvSpPr>
        <p:spPr>
          <a:xfrm>
            <a:off x="5879797" y="6067784"/>
            <a:ext cx="513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200" i="1" dirty="0"/>
              <a:t>Şekil 4b</a:t>
            </a:r>
            <a:r>
              <a:rPr lang="en-TR" dirty="0"/>
              <a:t> </a:t>
            </a:r>
            <a:r>
              <a:rPr lang="en-TR" sz="1200" i="1" dirty="0"/>
              <a:t>: Asya uzman sistemi için </a:t>
            </a:r>
            <a:r>
              <a:rPr lang="en-TR" sz="1200" b="1" i="1" dirty="0"/>
              <a:t>winbugs</a:t>
            </a:r>
            <a:r>
              <a:rPr lang="en-TR" sz="1200" i="1" dirty="0"/>
              <a:t> koşullu olasılık dağılımları grafikleri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856C8-5903-264D-8B2A-DFB893611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80" r="2979"/>
          <a:stretch/>
        </p:blipFill>
        <p:spPr>
          <a:xfrm>
            <a:off x="114827" y="1626775"/>
            <a:ext cx="5658545" cy="4464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7B6CEF-BF5F-7341-A84C-DBE2E6B7BADD}"/>
              </a:ext>
            </a:extLst>
          </p:cNvPr>
          <p:cNvSpPr txBox="1"/>
          <p:nvPr/>
        </p:nvSpPr>
        <p:spPr>
          <a:xfrm>
            <a:off x="59071" y="1090461"/>
            <a:ext cx="55693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Şekil</a:t>
            </a:r>
            <a:r>
              <a:rPr lang="en-US" sz="1400" dirty="0"/>
              <a:t> 4a’daki BN </a:t>
            </a:r>
            <a:r>
              <a:rPr lang="en-US" sz="1400" dirty="0" err="1"/>
              <a:t>grafik</a:t>
            </a:r>
            <a:r>
              <a:rPr lang="en-US" sz="1400" dirty="0"/>
              <a:t> </a:t>
            </a:r>
            <a:r>
              <a:rPr lang="en-US" sz="1400" dirty="0" err="1"/>
              <a:t>yapısından</a:t>
            </a:r>
            <a:r>
              <a:rPr lang="en-US" sz="1400" dirty="0"/>
              <a:t> </a:t>
            </a:r>
            <a:r>
              <a:rPr lang="en-US" sz="1400" dirty="0" err="1"/>
              <a:t>hastanın</a:t>
            </a:r>
            <a:r>
              <a:rPr lang="en-US" sz="1400" dirty="0"/>
              <a:t> %8,78 </a:t>
            </a:r>
            <a:r>
              <a:rPr lang="en-US" sz="1400" dirty="0" err="1"/>
              <a:t>tüberküloz</a:t>
            </a:r>
            <a:r>
              <a:rPr lang="en-US" sz="1400" dirty="0"/>
              <a:t>, %9,95 </a:t>
            </a:r>
            <a:r>
              <a:rPr lang="en-US" sz="1400" dirty="0" err="1"/>
              <a:t>akciğer</a:t>
            </a:r>
            <a:r>
              <a:rPr lang="en-US" sz="1400" dirty="0"/>
              <a:t> </a:t>
            </a:r>
            <a:r>
              <a:rPr lang="en-US" sz="1400" dirty="0" err="1"/>
              <a:t>kanseri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%81,14 </a:t>
            </a:r>
            <a:r>
              <a:rPr lang="en-US" sz="1400" dirty="0" err="1"/>
              <a:t>bronşit</a:t>
            </a:r>
            <a:r>
              <a:rPr lang="en-US" sz="1400" dirty="0"/>
              <a:t> </a:t>
            </a:r>
            <a:r>
              <a:rPr lang="en-US" sz="1400" dirty="0" err="1"/>
              <a:t>olasılığı</a:t>
            </a:r>
            <a:r>
              <a:rPr lang="en-US" sz="1400" dirty="0"/>
              <a:t> </a:t>
            </a:r>
            <a:r>
              <a:rPr lang="en-US" sz="1400" dirty="0" err="1"/>
              <a:t>olduğu</a:t>
            </a:r>
            <a:r>
              <a:rPr lang="en-US" sz="1400" dirty="0"/>
              <a:t> </a:t>
            </a:r>
            <a:r>
              <a:rPr lang="en-US" sz="1400" dirty="0" err="1"/>
              <a:t>hemen</a:t>
            </a:r>
            <a:r>
              <a:rPr lang="en-US" sz="1400" dirty="0"/>
              <a:t> </a:t>
            </a:r>
            <a:r>
              <a:rPr lang="en-US" sz="1400" dirty="0" err="1"/>
              <a:t>teşhis</a:t>
            </a:r>
            <a:r>
              <a:rPr lang="en-US" sz="1400" dirty="0"/>
              <a:t> </a:t>
            </a:r>
            <a:r>
              <a:rPr lang="en-US" sz="1400" dirty="0" err="1"/>
              <a:t>edilebilir</a:t>
            </a:r>
            <a:r>
              <a:rPr lang="en-US" sz="1400" dirty="0"/>
              <a:t>.</a:t>
            </a:r>
          </a:p>
          <a:p>
            <a:endParaRPr lang="en-T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37A285-186F-E744-A0FB-280042B8E0C3}"/>
              </a:ext>
            </a:extLst>
          </p:cNvPr>
          <p:cNvSpPr/>
          <p:nvPr/>
        </p:nvSpPr>
        <p:spPr>
          <a:xfrm>
            <a:off x="59071" y="611395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 err="1"/>
              <a:t>Şekil</a:t>
            </a:r>
            <a:r>
              <a:rPr lang="en-US" sz="1200" i="1" dirty="0"/>
              <a:t> 4a : </a:t>
            </a:r>
            <a:r>
              <a:rPr lang="en-US" sz="1200" b="1" i="1" dirty="0" err="1"/>
              <a:t>SamIam'da</a:t>
            </a:r>
            <a:r>
              <a:rPr lang="en-US" sz="1200" i="1" dirty="0"/>
              <a:t> </a:t>
            </a:r>
            <a:r>
              <a:rPr lang="en-US" sz="1200" i="1" dirty="0" err="1"/>
              <a:t>uygulanan</a:t>
            </a:r>
            <a:r>
              <a:rPr lang="en-US" sz="1200" i="1" dirty="0"/>
              <a:t> </a:t>
            </a:r>
            <a:r>
              <a:rPr lang="en-US" sz="1200" i="1" dirty="0" err="1"/>
              <a:t>Asya</a:t>
            </a:r>
            <a:r>
              <a:rPr lang="en-US" sz="1200" i="1" dirty="0"/>
              <a:t> </a:t>
            </a:r>
            <a:r>
              <a:rPr lang="en-US" sz="1200" i="1" dirty="0" err="1"/>
              <a:t>uzman</a:t>
            </a:r>
            <a:r>
              <a:rPr lang="en-US" sz="1200" i="1" dirty="0"/>
              <a:t> </a:t>
            </a:r>
            <a:r>
              <a:rPr lang="en-US" sz="1200" i="1" dirty="0" err="1"/>
              <a:t>sistemi</a:t>
            </a:r>
            <a:r>
              <a:rPr lang="en-US" sz="1200" i="1" dirty="0"/>
              <a:t> </a:t>
            </a:r>
            <a:r>
              <a:rPr lang="en-US" sz="1200" i="1" dirty="0" err="1"/>
              <a:t>kesin</a:t>
            </a:r>
            <a:r>
              <a:rPr lang="en-US" sz="1200" i="1" dirty="0"/>
              <a:t> </a:t>
            </a:r>
            <a:r>
              <a:rPr lang="en-US" sz="1200" i="1" dirty="0" err="1"/>
              <a:t>çıkarımları</a:t>
            </a:r>
            <a:endParaRPr lang="en-US" sz="12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7DBA3-C03A-3343-9264-2B13F2D6DA2C}"/>
              </a:ext>
            </a:extLst>
          </p:cNvPr>
          <p:cNvSpPr/>
          <p:nvPr/>
        </p:nvSpPr>
        <p:spPr>
          <a:xfrm>
            <a:off x="5879797" y="1044584"/>
            <a:ext cx="6197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Şekil</a:t>
            </a:r>
            <a:r>
              <a:rPr lang="en-US" sz="1400" dirty="0"/>
              <a:t> 4b’deki </a:t>
            </a:r>
            <a:r>
              <a:rPr lang="en-US" sz="1400" dirty="0" err="1"/>
              <a:t>simüle</a:t>
            </a:r>
            <a:r>
              <a:rPr lang="en-US" sz="1400" dirty="0"/>
              <a:t> </a:t>
            </a:r>
            <a:r>
              <a:rPr lang="en-US" sz="1400" dirty="0" err="1"/>
              <a:t>edilmiş</a:t>
            </a:r>
            <a:r>
              <a:rPr lang="en-US" sz="1400" dirty="0"/>
              <a:t> </a:t>
            </a:r>
            <a:r>
              <a:rPr lang="en-US" sz="1400" dirty="0" err="1"/>
              <a:t>koşullu</a:t>
            </a:r>
            <a:r>
              <a:rPr lang="en-US" sz="1400" dirty="0"/>
              <a:t> </a:t>
            </a:r>
            <a:r>
              <a:rPr lang="en-US" sz="1400" dirty="0" err="1"/>
              <a:t>olasılık</a:t>
            </a:r>
            <a:r>
              <a:rPr lang="en-US" sz="1400" dirty="0"/>
              <a:t> </a:t>
            </a:r>
            <a:r>
              <a:rPr lang="en-US" sz="1400" dirty="0" err="1"/>
              <a:t>yoğunlukları</a:t>
            </a:r>
            <a:r>
              <a:rPr lang="en-US" sz="1400" dirty="0"/>
              <a:t> </a:t>
            </a:r>
            <a:r>
              <a:rPr lang="en-US" sz="1400" dirty="0" err="1"/>
              <a:t>hastanın</a:t>
            </a:r>
            <a:r>
              <a:rPr lang="en-US" sz="1400" dirty="0"/>
              <a:t>, %80 </a:t>
            </a:r>
            <a:r>
              <a:rPr lang="en-US" sz="1400" dirty="0" err="1"/>
              <a:t>bronşit</a:t>
            </a:r>
            <a:r>
              <a:rPr lang="en-US" sz="1400" dirty="0"/>
              <a:t>, %10 </a:t>
            </a:r>
            <a:r>
              <a:rPr lang="en-US" sz="1400" dirty="0" err="1"/>
              <a:t>akciğer</a:t>
            </a:r>
            <a:r>
              <a:rPr lang="en-US" sz="1400" dirty="0"/>
              <a:t> </a:t>
            </a:r>
            <a:r>
              <a:rPr lang="en-US" sz="1400" dirty="0" err="1"/>
              <a:t>kanseri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%8 </a:t>
            </a:r>
            <a:r>
              <a:rPr lang="en-US" sz="1400" dirty="0" err="1"/>
              <a:t>tüberküloz</a:t>
            </a:r>
            <a:r>
              <a:rPr lang="en-US" sz="1400" dirty="0"/>
              <a:t>  </a:t>
            </a:r>
            <a:r>
              <a:rPr lang="en-US" sz="1400" dirty="0" err="1"/>
              <a:t>olasılığı</a:t>
            </a:r>
            <a:r>
              <a:rPr lang="en-US" sz="1400" dirty="0"/>
              <a:t> </a:t>
            </a:r>
            <a:r>
              <a:rPr lang="en-US" sz="1400" dirty="0" err="1"/>
              <a:t>olduğu</a:t>
            </a:r>
            <a:r>
              <a:rPr lang="en-US" sz="1400" dirty="0"/>
              <a:t> </a:t>
            </a:r>
            <a:r>
              <a:rPr lang="en-US" sz="1400" dirty="0" err="1"/>
              <a:t>hemen</a:t>
            </a:r>
            <a:r>
              <a:rPr lang="en-US" sz="1400" dirty="0"/>
              <a:t> </a:t>
            </a:r>
            <a:r>
              <a:rPr lang="en-US" sz="1400" dirty="0" err="1"/>
              <a:t>teşhis</a:t>
            </a:r>
            <a:r>
              <a:rPr lang="en-US" sz="1400" dirty="0"/>
              <a:t> </a:t>
            </a:r>
            <a:r>
              <a:rPr lang="en-US" sz="1400" dirty="0" err="1"/>
              <a:t>edilebilir</a:t>
            </a:r>
            <a:r>
              <a:rPr lang="en-US" sz="1400" dirty="0"/>
              <a:t>. </a:t>
            </a:r>
            <a:endParaRPr lang="en-TR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01CCE3-642B-804C-AAA5-F6CAE789B1F9}"/>
              </a:ext>
            </a:extLst>
          </p:cNvPr>
          <p:cNvCxnSpPr/>
          <p:nvPr/>
        </p:nvCxnSpPr>
        <p:spPr>
          <a:xfrm>
            <a:off x="7058722" y="3635298"/>
            <a:ext cx="115972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B15CF0-8BEE-934E-9CA8-3B2F1D8F6826}"/>
              </a:ext>
            </a:extLst>
          </p:cNvPr>
          <p:cNvCxnSpPr/>
          <p:nvPr/>
        </p:nvCxnSpPr>
        <p:spPr>
          <a:xfrm>
            <a:off x="7058722" y="4887835"/>
            <a:ext cx="115972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002BAF-4193-714B-B1BA-50D345CB4552}"/>
              </a:ext>
            </a:extLst>
          </p:cNvPr>
          <p:cNvCxnSpPr/>
          <p:nvPr/>
        </p:nvCxnSpPr>
        <p:spPr>
          <a:xfrm>
            <a:off x="7058722" y="2039860"/>
            <a:ext cx="1159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01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862A1-E76E-A64B-B24B-CF4737A46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544"/>
            <a:ext cx="10515600" cy="4351338"/>
          </a:xfrm>
        </p:spPr>
        <p:txBody>
          <a:bodyPr/>
          <a:lstStyle/>
          <a:p>
            <a:r>
              <a:rPr lang="en-US" sz="1800" dirty="0" err="1"/>
              <a:t>Tablo</a:t>
            </a:r>
            <a:r>
              <a:rPr lang="en-US" sz="1800" dirty="0"/>
              <a:t> 3'te </a:t>
            </a:r>
            <a:r>
              <a:rPr lang="en-US" sz="1800" dirty="0" err="1"/>
              <a:t>karşılaştırıldığında</a:t>
            </a:r>
            <a:r>
              <a:rPr lang="en-US" sz="1800" dirty="0"/>
              <a:t>, </a:t>
            </a:r>
            <a:r>
              <a:rPr lang="en-US" sz="1800" dirty="0" err="1"/>
              <a:t>SamIam</a:t>
            </a:r>
            <a:r>
              <a:rPr lang="en-US" sz="1800" dirty="0"/>
              <a:t> (LBP/EDBP, </a:t>
            </a:r>
            <a:r>
              <a:rPr lang="en-US" sz="1800" dirty="0" err="1"/>
              <a:t>yazılım</a:t>
            </a:r>
            <a:r>
              <a:rPr lang="en-US" sz="1800" dirty="0"/>
              <a:t> </a:t>
            </a:r>
            <a:r>
              <a:rPr lang="en-US" sz="1800" dirty="0" err="1"/>
              <a:t>varsayılan</a:t>
            </a:r>
            <a:r>
              <a:rPr lang="en-US" sz="1800" dirty="0"/>
              <a:t> </a:t>
            </a:r>
            <a:r>
              <a:rPr lang="en-US" sz="1800" dirty="0" err="1"/>
              <a:t>ayarları</a:t>
            </a:r>
            <a:r>
              <a:rPr lang="en-US" sz="1800" dirty="0"/>
              <a:t>)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WinBUGS</a:t>
            </a:r>
            <a:r>
              <a:rPr lang="en-US" sz="1800" dirty="0"/>
              <a:t> (MCMC) </a:t>
            </a:r>
            <a:r>
              <a:rPr lang="en-US" sz="1800" dirty="0" err="1"/>
              <a:t>tarafından</a:t>
            </a:r>
            <a:r>
              <a:rPr lang="en-US" sz="1800" dirty="0"/>
              <a:t> </a:t>
            </a:r>
            <a:r>
              <a:rPr lang="en-US" sz="1800" dirty="0" err="1"/>
              <a:t>sağlanan</a:t>
            </a:r>
            <a:r>
              <a:rPr lang="en-US" sz="1800" dirty="0"/>
              <a:t> </a:t>
            </a:r>
            <a:r>
              <a:rPr lang="en-US" sz="1800" dirty="0" err="1"/>
              <a:t>yaklaşık</a:t>
            </a:r>
            <a:r>
              <a:rPr lang="en-US" sz="1800" dirty="0"/>
              <a:t> </a:t>
            </a:r>
            <a:r>
              <a:rPr lang="en-US" sz="1800" dirty="0" err="1"/>
              <a:t>çözümler</a:t>
            </a:r>
            <a:r>
              <a:rPr lang="en-US" sz="1800" dirty="0"/>
              <a:t>, </a:t>
            </a:r>
            <a:r>
              <a:rPr lang="en-US" sz="1800" dirty="0" err="1"/>
              <a:t>kesin</a:t>
            </a:r>
            <a:r>
              <a:rPr lang="en-US" sz="1800" dirty="0"/>
              <a:t> </a:t>
            </a:r>
            <a:r>
              <a:rPr lang="en-US" sz="1800" dirty="0" err="1"/>
              <a:t>çözümlerle</a:t>
            </a:r>
            <a:r>
              <a:rPr lang="en-US" sz="1800" dirty="0"/>
              <a:t> </a:t>
            </a:r>
            <a:r>
              <a:rPr lang="en-US" sz="1800" dirty="0" err="1"/>
              <a:t>yakından</a:t>
            </a:r>
            <a:r>
              <a:rPr lang="en-US" sz="1800" dirty="0"/>
              <a:t> </a:t>
            </a:r>
            <a:r>
              <a:rPr lang="en-US" sz="1800" dirty="0" err="1"/>
              <a:t>eşleşir</a:t>
            </a:r>
            <a:r>
              <a:rPr lang="en-US" sz="1800" dirty="0"/>
              <a:t>. MCMC </a:t>
            </a:r>
            <a:r>
              <a:rPr lang="en-US" sz="1800" dirty="0" err="1"/>
              <a:t>sonuçları</a:t>
            </a:r>
            <a:r>
              <a:rPr lang="en-US" sz="1800" dirty="0"/>
              <a:t> </a:t>
            </a:r>
            <a:r>
              <a:rPr lang="en-US" sz="1800" dirty="0" err="1"/>
              <a:t>daha</a:t>
            </a:r>
            <a:r>
              <a:rPr lang="en-US" sz="1800" dirty="0"/>
              <a:t> </a:t>
            </a:r>
            <a:r>
              <a:rPr lang="en-US" sz="1800" dirty="0" err="1"/>
              <a:t>doğru</a:t>
            </a:r>
            <a:r>
              <a:rPr lang="en-US" sz="1800" dirty="0"/>
              <a:t> </a:t>
            </a:r>
            <a:r>
              <a:rPr lang="en-US" sz="1800" dirty="0" err="1"/>
              <a:t>olma</a:t>
            </a:r>
            <a:r>
              <a:rPr lang="en-US" sz="1800" dirty="0"/>
              <a:t> </a:t>
            </a:r>
            <a:r>
              <a:rPr lang="en-US" sz="1800" dirty="0" err="1"/>
              <a:t>eğilimindedir</a:t>
            </a:r>
            <a:r>
              <a:rPr lang="en-US" sz="1800" dirty="0"/>
              <a:t> (</a:t>
            </a:r>
            <a:r>
              <a:rPr lang="en-US" sz="1800" dirty="0" err="1"/>
              <a:t>akciğer</a:t>
            </a:r>
            <a:r>
              <a:rPr lang="en-US" sz="1800" dirty="0"/>
              <a:t> </a:t>
            </a:r>
            <a:r>
              <a:rPr lang="en-US" sz="1800" dirty="0" err="1"/>
              <a:t>kanseri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bronşit</a:t>
            </a:r>
            <a:r>
              <a:rPr lang="en-US" sz="1800" dirty="0"/>
              <a:t> </a:t>
            </a:r>
            <a:r>
              <a:rPr lang="en-US" sz="1800" dirty="0" err="1"/>
              <a:t>teşhisi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), </a:t>
            </a:r>
            <a:r>
              <a:rPr lang="en-US" sz="1800" dirty="0" err="1"/>
              <a:t>oysa</a:t>
            </a:r>
            <a:r>
              <a:rPr lang="en-US" sz="1800" dirty="0"/>
              <a:t> </a:t>
            </a:r>
            <a:r>
              <a:rPr lang="en-US" sz="1800" dirty="0" err="1"/>
              <a:t>varyasyonel</a:t>
            </a:r>
            <a:r>
              <a:rPr lang="en-US" sz="1800" dirty="0"/>
              <a:t> LBP </a:t>
            </a:r>
            <a:r>
              <a:rPr lang="en-US" sz="1800" dirty="0" err="1"/>
              <a:t>veya</a:t>
            </a:r>
            <a:r>
              <a:rPr lang="en-US" sz="1800" dirty="0"/>
              <a:t> EDBP </a:t>
            </a:r>
            <a:r>
              <a:rPr lang="en-US" sz="1800" dirty="0" err="1"/>
              <a:t>yöntemi</a:t>
            </a:r>
            <a:r>
              <a:rPr lang="en-US" sz="1800" dirty="0"/>
              <a:t> </a:t>
            </a:r>
            <a:r>
              <a:rPr lang="en-US" sz="1800" dirty="0" err="1"/>
              <a:t>çok</a:t>
            </a:r>
            <a:r>
              <a:rPr lang="en-US" sz="1800" dirty="0"/>
              <a:t> </a:t>
            </a:r>
            <a:r>
              <a:rPr lang="en-US" sz="1800" dirty="0" err="1"/>
              <a:t>daha</a:t>
            </a:r>
            <a:r>
              <a:rPr lang="en-US" sz="1800" dirty="0"/>
              <a:t> </a:t>
            </a:r>
            <a:r>
              <a:rPr lang="en-US" sz="1800" dirty="0" err="1"/>
              <a:t>hızlı</a:t>
            </a:r>
            <a:r>
              <a:rPr lang="en-US" sz="1800" dirty="0"/>
              <a:t> </a:t>
            </a:r>
            <a:r>
              <a:rPr lang="en-US" sz="1800" dirty="0" err="1"/>
              <a:t>çalışır</a:t>
            </a:r>
            <a:r>
              <a:rPr lang="en-US" sz="1800" dirty="0"/>
              <a:t> (</a:t>
            </a:r>
            <a:r>
              <a:rPr lang="en-US" sz="1800" dirty="0" err="1"/>
              <a:t>altı</a:t>
            </a:r>
            <a:r>
              <a:rPr lang="en-US" sz="1800" dirty="0"/>
              <a:t> </a:t>
            </a:r>
            <a:r>
              <a:rPr lang="en-US" sz="1800" dirty="0" err="1"/>
              <a:t>yinelemede</a:t>
            </a:r>
            <a:r>
              <a:rPr lang="en-US" sz="1800" dirty="0"/>
              <a:t> </a:t>
            </a:r>
            <a:r>
              <a:rPr lang="en-US" sz="1800" dirty="0" err="1"/>
              <a:t>yakınsar</a:t>
            </a:r>
            <a:r>
              <a:rPr lang="en-US" sz="1800" dirty="0"/>
              <a:t>). </a:t>
            </a:r>
          </a:p>
          <a:p>
            <a:r>
              <a:rPr lang="en-US" sz="1800" dirty="0" err="1"/>
              <a:t>Göreceli</a:t>
            </a:r>
            <a:r>
              <a:rPr lang="en-US" sz="1800" dirty="0"/>
              <a:t> </a:t>
            </a:r>
            <a:r>
              <a:rPr lang="en-US" sz="1800" dirty="0" err="1"/>
              <a:t>hata</a:t>
            </a:r>
            <a:r>
              <a:rPr lang="en-US" sz="1800" dirty="0"/>
              <a:t>: </a:t>
            </a:r>
          </a:p>
          <a:p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536AE-1BE7-0044-8D6C-F1403262B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7" y="3232965"/>
            <a:ext cx="8242300" cy="222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D1A77-74A8-B44D-BE65-E25B00478D3C}"/>
              </a:ext>
            </a:extLst>
          </p:cNvPr>
          <p:cNvSpPr txBox="1"/>
          <p:nvPr/>
        </p:nvSpPr>
        <p:spPr>
          <a:xfrm>
            <a:off x="1874837" y="5523217"/>
            <a:ext cx="3540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200" i="1" dirty="0"/>
              <a:t>Tablo1. Asya uzman sistem: kesin vs. yaklaşık sonuçlar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7C7F9-BA2E-2346-8C6C-437D5B8D7D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58778" y="2158218"/>
            <a:ext cx="2946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8C4B-DA6D-9E41-9CBB-9E9C4B32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4" y="167774"/>
            <a:ext cx="10515600" cy="1325563"/>
          </a:xfrm>
        </p:spPr>
        <p:txBody>
          <a:bodyPr/>
          <a:lstStyle/>
          <a:p>
            <a:r>
              <a:rPr lang="en-TR" dirty="0"/>
              <a:t>Kaynakça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9FDF-ED00-0D43-9F22-B325047D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4" y="1825625"/>
            <a:ext cx="9782176" cy="4351338"/>
          </a:xfrm>
        </p:spPr>
        <p:txBody>
          <a:bodyPr/>
          <a:lstStyle/>
          <a:p>
            <a:pPr marL="0" indent="0">
              <a:buNone/>
            </a:pPr>
            <a:r>
              <a:rPr lang="en-TR" sz="1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1345C-EE06-974D-8C25-1610C0F04033}"/>
              </a:ext>
            </a:extLst>
          </p:cNvPr>
          <p:cNvSpPr txBox="1"/>
          <p:nvPr/>
        </p:nvSpPr>
        <p:spPr>
          <a:xfrm>
            <a:off x="1057274" y="1493337"/>
            <a:ext cx="10515600" cy="471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TR" dirty="0"/>
              <a:t>[1] </a:t>
            </a:r>
            <a:r>
              <a:rPr lang="en-US" dirty="0"/>
              <a:t>Graphical Models Bayesian Networks and Bayesian Graphical Models. Available from: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https://www.researchgate.net/publication/236867715_Directed_Graphical_Models_Bayesian_Networks_and_Bayesian_Graphical_Models</a:t>
            </a:r>
            <a:r>
              <a:rPr lang="en-US" dirty="0"/>
              <a:t> [accessed Jun 02/2021].</a:t>
            </a:r>
          </a:p>
          <a:p>
            <a:endParaRPr lang="en-US" dirty="0"/>
          </a:p>
          <a:p>
            <a:r>
              <a:rPr lang="en-TR" dirty="0"/>
              <a:t>[2] </a:t>
            </a:r>
            <a:r>
              <a:rPr lang="en-US" dirty="0"/>
              <a:t>Lauritzen, S. L.; </a:t>
            </a:r>
            <a:r>
              <a:rPr lang="en-US" dirty="0" err="1"/>
              <a:t>Spiegelhalter</a:t>
            </a:r>
            <a:r>
              <a:rPr lang="en-US" dirty="0"/>
              <a:t>, D. J. (1988). "Local Computations with Probabilities on Graphical Structures and Their Application to Expert Systems". </a:t>
            </a:r>
            <a:r>
              <a:rPr lang="en-US" i="1" dirty="0"/>
              <a:t>Journal of the Royal </a:t>
            </a:r>
            <a:r>
              <a:rPr lang="en-US" dirty="0"/>
              <a:t>Statistical</a:t>
            </a:r>
            <a:r>
              <a:rPr lang="en-US" i="1" dirty="0"/>
              <a:t> Society</a:t>
            </a:r>
            <a:r>
              <a:rPr lang="en-US" dirty="0"/>
              <a:t>. </a:t>
            </a:r>
            <a:r>
              <a:rPr lang="en-US" b="1" dirty="0"/>
              <a:t>50</a:t>
            </a:r>
            <a:r>
              <a:rPr lang="en-US" dirty="0"/>
              <a:t> (2): 157–224. </a:t>
            </a:r>
          </a:p>
          <a:p>
            <a:endParaRPr lang="en-US" dirty="0"/>
          </a:p>
          <a:p>
            <a:r>
              <a:rPr lang="en-TR" dirty="0"/>
              <a:t>[3] </a:t>
            </a:r>
            <a:r>
              <a:rPr lang="en-US" dirty="0"/>
              <a:t>Asia: Expert System, Evidence propagation. Available from:</a:t>
            </a:r>
            <a:r>
              <a:rPr lang="en-US" b="1" dirty="0"/>
              <a:t> </a:t>
            </a:r>
            <a:r>
              <a:rPr lang="en-US" dirty="0">
                <a:hlinkClick r:id="rId3"/>
              </a:rPr>
              <a:t>https://www.multibugs.org/examples/latest/Asia.html</a:t>
            </a:r>
            <a:r>
              <a:rPr lang="en-US" dirty="0"/>
              <a:t> [accessed Jun 01/2021].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TR" dirty="0"/>
              <a:t>[4] </a:t>
            </a:r>
            <a:r>
              <a:rPr lang="en-US" dirty="0"/>
              <a:t>BUGS supports many distributions. Available from: </a:t>
            </a:r>
            <a:r>
              <a:rPr lang="en-US" dirty="0">
                <a:hlinkClick r:id="rId4"/>
              </a:rPr>
              <a:t>http://www.di.fc.ul.pt/~jpn/r/bugs/bugs_tutorial.html</a:t>
            </a:r>
            <a:r>
              <a:rPr lang="en-US" dirty="0"/>
              <a:t> [accessed Jun 02/2021].</a:t>
            </a:r>
          </a:p>
          <a:p>
            <a:endParaRPr lang="en-US" dirty="0"/>
          </a:p>
          <a:p>
            <a:r>
              <a:rPr lang="en-US" dirty="0"/>
              <a:t>[5] </a:t>
            </a:r>
            <a:r>
              <a:rPr lang="en-US" dirty="0" err="1"/>
              <a:t>Akar</a:t>
            </a:r>
            <a:r>
              <a:rPr lang="en-US" dirty="0"/>
              <a:t>, M.; </a:t>
            </a:r>
            <a:r>
              <a:rPr lang="en-US" dirty="0" err="1"/>
              <a:t>Gündoğsu</a:t>
            </a:r>
            <a:r>
              <a:rPr lang="en-US" dirty="0"/>
              <a:t> S. (2013). “Bayes </a:t>
            </a:r>
            <a:r>
              <a:rPr lang="en-US" dirty="0" err="1"/>
              <a:t>Teorisinin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Ürünlerinde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Olanakları</a:t>
            </a:r>
            <a:r>
              <a:rPr lang="en-US" dirty="0"/>
              <a:t>”. Journal of </a:t>
            </a:r>
            <a:r>
              <a:rPr lang="en-US" dirty="0" err="1"/>
              <a:t>FisheriesSciences</a:t>
            </a:r>
            <a:r>
              <a:rPr lang="en-US" dirty="0"/>
              <a:t> com 8(1):8-16</a:t>
            </a:r>
          </a:p>
          <a:p>
            <a:br>
              <a:rPr lang="en-US" dirty="0"/>
            </a:b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8735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7BB63-3975-1840-A0D5-CFE862A8CABE}"/>
              </a:ext>
            </a:extLst>
          </p:cNvPr>
          <p:cNvSpPr/>
          <p:nvPr/>
        </p:nvSpPr>
        <p:spPr>
          <a:xfrm>
            <a:off x="519111" y="1510009"/>
            <a:ext cx="112395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TR" dirty="0"/>
              <a:t>Gibbs örneklemesi ve Metropolis-Hastings Örneklemesi Monte Carlo Markov Zincirlerine (MCMC) dayanmaktadır. </a:t>
            </a:r>
          </a:p>
          <a:p>
            <a:pPr algn="just"/>
            <a:r>
              <a:rPr lang="en-US" dirty="0"/>
              <a:t>Gibbs </a:t>
            </a:r>
            <a:r>
              <a:rPr lang="en-US" dirty="0" err="1"/>
              <a:t>örneklemesi</a:t>
            </a:r>
            <a:r>
              <a:rPr lang="en-US" dirty="0"/>
              <a:t>, </a:t>
            </a:r>
            <a:r>
              <a:rPr lang="en-US" dirty="0" err="1"/>
              <a:t>geçiş</a:t>
            </a:r>
            <a:r>
              <a:rPr lang="en-US" dirty="0"/>
              <a:t> </a:t>
            </a:r>
            <a:r>
              <a:rPr lang="en-US" dirty="0" err="1"/>
              <a:t>dağılımının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deyişle</a:t>
            </a:r>
            <a:r>
              <a:rPr lang="en-US" dirty="0"/>
              <a:t> </a:t>
            </a:r>
            <a:r>
              <a:rPr lang="en-US" dirty="0" err="1"/>
              <a:t>geçiş</a:t>
            </a:r>
            <a:r>
              <a:rPr lang="en-US" dirty="0"/>
              <a:t> </a:t>
            </a:r>
            <a:r>
              <a:rPr lang="en-US" dirty="0" err="1"/>
              <a:t>olasılığının</a:t>
            </a:r>
            <a:r>
              <a:rPr lang="en-US" dirty="0"/>
              <a:t> tam </a:t>
            </a:r>
            <a:r>
              <a:rPr lang="en-US" dirty="0" err="1"/>
              <a:t>koşullu</a:t>
            </a:r>
            <a:r>
              <a:rPr lang="en-US" dirty="0"/>
              <a:t> </a:t>
            </a:r>
            <a:r>
              <a:rPr lang="en-US" dirty="0" err="1"/>
              <a:t>dağılımlar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tanımlandığı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MCMC </a:t>
            </a:r>
            <a:r>
              <a:rPr lang="en-US" dirty="0" err="1"/>
              <a:t>yöntemidir</a:t>
            </a:r>
            <a:r>
              <a:rPr lang="en-US" dirty="0"/>
              <a:t>. </a:t>
            </a:r>
            <a:endParaRPr lang="en-TR" dirty="0"/>
          </a:p>
          <a:p>
            <a:pPr algn="just"/>
            <a:r>
              <a:rPr lang="en-US" dirty="0" err="1"/>
              <a:t>Başlangıçta</a:t>
            </a:r>
            <a:r>
              <a:rPr lang="en-US" dirty="0"/>
              <a:t> Gibbs </a:t>
            </a:r>
            <a:r>
              <a:rPr lang="en-US" dirty="0" err="1"/>
              <a:t>dağılımlarını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uygulanmasına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 </a:t>
            </a:r>
            <a:r>
              <a:rPr lang="en-US" dirty="0" err="1"/>
              <a:t>uygulanabilirliği</a:t>
            </a:r>
            <a:r>
              <a:rPr lang="en-US" dirty="0"/>
              <a:t> Gibbs </a:t>
            </a:r>
            <a:r>
              <a:rPr lang="en-US" dirty="0" err="1"/>
              <a:t>dağılımlarıyla</a:t>
            </a:r>
            <a:r>
              <a:rPr lang="en-US" dirty="0"/>
              <a:t> </a:t>
            </a:r>
            <a:r>
              <a:rPr lang="en-US" dirty="0" err="1"/>
              <a:t>sınırlandırılmamıştır</a:t>
            </a:r>
            <a:r>
              <a:rPr lang="en-US" dirty="0"/>
              <a:t>.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Gibbs </a:t>
            </a:r>
            <a:r>
              <a:rPr lang="en-US" dirty="0" err="1"/>
              <a:t>örneklemesi</a:t>
            </a:r>
            <a:r>
              <a:rPr lang="en-US" dirty="0"/>
              <a:t>, </a:t>
            </a:r>
            <a:r>
              <a:rPr lang="en-US" dirty="0" err="1"/>
              <a:t>aday</a:t>
            </a:r>
            <a:r>
              <a:rPr lang="en-US" dirty="0"/>
              <a:t> </a:t>
            </a:r>
            <a:r>
              <a:rPr lang="en-US" dirty="0" err="1"/>
              <a:t>noktaların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olasılığı</a:t>
            </a:r>
            <a:r>
              <a:rPr lang="en-US" dirty="0"/>
              <a:t> ’</a:t>
            </a:r>
            <a:r>
              <a:rPr lang="en-US" dirty="0" err="1"/>
              <a:t>nın</a:t>
            </a:r>
            <a:r>
              <a:rPr lang="en-US" dirty="0"/>
              <a:t> 1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Metropolis-Hastings </a:t>
            </a:r>
            <a:r>
              <a:rPr lang="en-US" dirty="0" err="1"/>
              <a:t>örneklemesinin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durumudur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Gibbs </a:t>
            </a:r>
            <a:r>
              <a:rPr lang="en-US" dirty="0" err="1"/>
              <a:t>dağılımı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tanımlanmıştır</a:t>
            </a:r>
            <a:r>
              <a:rPr lang="en-US" dirty="0"/>
              <a:t>:</a:t>
            </a:r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11322-D1AF-E444-8574-B85EE4AD9EAC}"/>
              </a:ext>
            </a:extLst>
          </p:cNvPr>
          <p:cNvSpPr txBox="1"/>
          <p:nvPr/>
        </p:nvSpPr>
        <p:spPr>
          <a:xfrm>
            <a:off x="519111" y="457201"/>
            <a:ext cx="45773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4400" dirty="0">
                <a:latin typeface="+mj-lt"/>
                <a:ea typeface="+mj-ea"/>
                <a:cs typeface="+mj-cs"/>
              </a:rPr>
              <a:t>Gibbs Örneklemesi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0B1B3-EA07-204C-887C-1E1249F046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4187" y="3611323"/>
            <a:ext cx="2946400" cy="73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2BD867-16E6-914A-B95F-2A771601F49F}"/>
              </a:ext>
            </a:extLst>
          </p:cNvPr>
          <p:cNvSpPr txBox="1"/>
          <p:nvPr/>
        </p:nvSpPr>
        <p:spPr>
          <a:xfrm>
            <a:off x="519111" y="4298950"/>
            <a:ext cx="11239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just"/>
            <a:r>
              <a:rPr lang="en-US" dirty="0" err="1"/>
              <a:t>Burada</a:t>
            </a:r>
            <a:r>
              <a:rPr lang="en-US" dirty="0"/>
              <a:t>, k,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; S,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sıcaklığı</a:t>
            </a:r>
            <a:r>
              <a:rPr lang="en-US" dirty="0"/>
              <a:t>; E,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enerjisi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xi,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 err="1"/>
              <a:t>bileşeni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olunan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özelliktir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=1, 2, …, d). </a:t>
            </a:r>
          </a:p>
          <a:p>
            <a:endParaRPr lang="en-US" dirty="0"/>
          </a:p>
          <a:p>
            <a:pPr algn="just"/>
            <a:r>
              <a:rPr lang="en-US" dirty="0" err="1"/>
              <a:t>Temelde</a:t>
            </a:r>
            <a:r>
              <a:rPr lang="en-US" dirty="0"/>
              <a:t> Gibbs </a:t>
            </a:r>
            <a:r>
              <a:rPr lang="en-US" dirty="0" err="1"/>
              <a:t>örneklemesi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MCMC </a:t>
            </a:r>
            <a:r>
              <a:rPr lang="en-US" dirty="0" err="1"/>
              <a:t>örneklemesi</a:t>
            </a:r>
            <a:r>
              <a:rPr lang="en-US" dirty="0"/>
              <a:t>,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uzunlukta</a:t>
            </a:r>
            <a:r>
              <a:rPr lang="en-US" dirty="0"/>
              <a:t> </a:t>
            </a:r>
            <a:r>
              <a:rPr lang="en-US" dirty="0" err="1"/>
              <a:t>çalıştırıldığı</a:t>
            </a:r>
            <a:r>
              <a:rPr lang="en-US" dirty="0"/>
              <a:t> zaman,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unutulur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bundan</a:t>
            </a:r>
            <a:r>
              <a:rPr lang="en-US" dirty="0"/>
              <a:t> </a:t>
            </a:r>
            <a:r>
              <a:rPr lang="en-US" dirty="0" err="1"/>
              <a:t>dolayı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değerlerinin</a:t>
            </a:r>
            <a:r>
              <a:rPr lang="en-US" dirty="0"/>
              <a:t> </a:t>
            </a:r>
            <a:r>
              <a:rPr lang="en-US" dirty="0" err="1"/>
              <a:t>seçimi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9362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80BD-3328-294C-9CFA-74F5A438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Asya</a:t>
            </a:r>
            <a:r>
              <a:rPr lang="en-US" dirty="0"/>
              <a:t>: Basit Bir </a:t>
            </a:r>
            <a:r>
              <a:rPr lang="en-US" dirty="0" err="1"/>
              <a:t>Uzman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T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9F3EA-9BDC-554A-9034-1E7FCE175E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5325" y="1581917"/>
            <a:ext cx="10515600" cy="3496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/>
              <a:t>Hayali</a:t>
            </a:r>
            <a:r>
              <a:rPr lang="en-US" sz="1800" dirty="0"/>
              <a:t> </a:t>
            </a:r>
            <a:r>
              <a:rPr lang="en-US" sz="1800" dirty="0" err="1"/>
              <a:t>Asya</a:t>
            </a:r>
            <a:r>
              <a:rPr lang="en-US" sz="1800" dirty="0"/>
              <a:t> </a:t>
            </a:r>
            <a:r>
              <a:rPr lang="en-US" sz="1800" dirty="0" err="1"/>
              <a:t>uzman</a:t>
            </a:r>
            <a:r>
              <a:rPr lang="en-US" sz="1800" dirty="0"/>
              <a:t> </a:t>
            </a:r>
            <a:r>
              <a:rPr lang="en-US" sz="1800" dirty="0" err="1"/>
              <a:t>sistemi</a:t>
            </a:r>
            <a:r>
              <a:rPr lang="en-US" sz="1800" dirty="0"/>
              <a:t> </a:t>
            </a:r>
            <a:r>
              <a:rPr lang="en-US" sz="1800" dirty="0" err="1"/>
              <a:t>klasik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bayesyen</a:t>
            </a:r>
            <a:r>
              <a:rPr lang="en-US" sz="1800" dirty="0"/>
              <a:t> </a:t>
            </a:r>
            <a:r>
              <a:rPr lang="en-US" sz="1800" dirty="0" err="1"/>
              <a:t>ağları</a:t>
            </a:r>
            <a:r>
              <a:rPr lang="en-US" sz="1800" dirty="0"/>
              <a:t> </a:t>
            </a:r>
            <a:r>
              <a:rPr lang="en-US" sz="1800" dirty="0" err="1"/>
              <a:t>örneğidir</a:t>
            </a:r>
            <a:r>
              <a:rPr lang="en-US" sz="1800" dirty="0"/>
              <a:t>. Lauritzen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Spiegelhalter</a:t>
            </a:r>
            <a:r>
              <a:rPr lang="en-US" sz="1800" dirty="0"/>
              <a:t>  </a:t>
            </a:r>
            <a:r>
              <a:rPr lang="en-US" sz="1800" dirty="0" err="1"/>
              <a:t>tarafından</a:t>
            </a:r>
            <a:r>
              <a:rPr lang="en-US" sz="1800" dirty="0"/>
              <a:t> </a:t>
            </a:r>
            <a:r>
              <a:rPr lang="en-US" sz="1800" dirty="0" err="1"/>
              <a:t>ortaya</a:t>
            </a:r>
            <a:r>
              <a:rPr lang="en-US" sz="1800" dirty="0"/>
              <a:t> </a:t>
            </a:r>
            <a:r>
              <a:rPr lang="en-US" sz="1800" dirty="0" err="1"/>
              <a:t>konmuştur</a:t>
            </a:r>
            <a:r>
              <a:rPr lang="en-US" sz="1800" dirty="0"/>
              <a:t>.  “</a:t>
            </a:r>
            <a:r>
              <a:rPr lang="en-US" sz="1800" dirty="0" err="1"/>
              <a:t>Dispne</a:t>
            </a:r>
            <a:r>
              <a:rPr lang="en-US" sz="1800" dirty="0"/>
              <a:t> </a:t>
            </a:r>
            <a:r>
              <a:rPr lang="en-US" sz="1800" dirty="0" err="1"/>
              <a:t>yani</a:t>
            </a:r>
            <a:r>
              <a:rPr lang="en-US" sz="1800" dirty="0"/>
              <a:t> </a:t>
            </a:r>
            <a:r>
              <a:rPr lang="en-US" sz="1800" dirty="0" err="1"/>
              <a:t>nefes</a:t>
            </a:r>
            <a:r>
              <a:rPr lang="en-US" sz="1800" dirty="0"/>
              <a:t> alma </a:t>
            </a:r>
            <a:r>
              <a:rPr lang="en-US" sz="1800" dirty="0" err="1"/>
              <a:t>zorluğu</a:t>
            </a:r>
            <a:r>
              <a:rPr lang="en-US" sz="1800" dirty="0"/>
              <a:t> </a:t>
            </a:r>
            <a:r>
              <a:rPr lang="en-US" sz="1800" dirty="0" err="1"/>
              <a:t>durumu</a:t>
            </a:r>
            <a:r>
              <a:rPr lang="en-US" sz="1800" dirty="0"/>
              <a:t> </a:t>
            </a:r>
            <a:r>
              <a:rPr lang="en-US" sz="1800" dirty="0" err="1"/>
              <a:t>tüberküloz</a:t>
            </a:r>
            <a:r>
              <a:rPr lang="en-US" sz="1800" dirty="0"/>
              <a:t>, </a:t>
            </a:r>
            <a:r>
              <a:rPr lang="en-US" sz="1800" dirty="0" err="1"/>
              <a:t>akciğer</a:t>
            </a:r>
            <a:r>
              <a:rPr lang="en-US" sz="1800" dirty="0"/>
              <a:t> </a:t>
            </a:r>
            <a:r>
              <a:rPr lang="en-US" sz="1800" dirty="0" err="1"/>
              <a:t>kanseri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bronşite</a:t>
            </a:r>
            <a:r>
              <a:rPr lang="en-US" sz="1800" dirty="0"/>
              <a:t> </a:t>
            </a:r>
            <a:r>
              <a:rPr lang="en-US" sz="1800" dirty="0" err="1"/>
              <a:t>bağlı</a:t>
            </a:r>
            <a:r>
              <a:rPr lang="en-US" sz="1800" dirty="0"/>
              <a:t> </a:t>
            </a:r>
            <a:r>
              <a:rPr lang="en-US" sz="1800" dirty="0" err="1"/>
              <a:t>olabilir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birden</a:t>
            </a:r>
            <a:r>
              <a:rPr lang="en-US" sz="1800" dirty="0"/>
              <a:t> </a:t>
            </a:r>
            <a:r>
              <a:rPr lang="en-US" sz="1800" dirty="0" err="1"/>
              <a:t>fazlasıyla</a:t>
            </a:r>
            <a:r>
              <a:rPr lang="en-US" sz="1800" dirty="0"/>
              <a:t> </a:t>
            </a:r>
            <a:r>
              <a:rPr lang="en-US" sz="1800" dirty="0" err="1"/>
              <a:t>alakalı</a:t>
            </a:r>
            <a:r>
              <a:rPr lang="en-US" sz="1800" dirty="0"/>
              <a:t> </a:t>
            </a:r>
            <a:r>
              <a:rPr lang="en-US" sz="1800" dirty="0" err="1"/>
              <a:t>olabilir</a:t>
            </a:r>
            <a:r>
              <a:rPr lang="en-US" sz="1800" dirty="0"/>
              <a:t>  </a:t>
            </a:r>
            <a:r>
              <a:rPr lang="en-US" sz="1800" dirty="0" err="1"/>
              <a:t>ya</a:t>
            </a:r>
            <a:r>
              <a:rPr lang="en-US" sz="1800" dirty="0"/>
              <a:t> da </a:t>
            </a:r>
            <a:r>
              <a:rPr lang="en-US" sz="1800" dirty="0" err="1"/>
              <a:t>hiçbiri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ilgili</a:t>
            </a:r>
            <a:r>
              <a:rPr lang="en-US" sz="1800" dirty="0"/>
              <a:t> de </a:t>
            </a:r>
            <a:r>
              <a:rPr lang="en-US" sz="1800" dirty="0" err="1"/>
              <a:t>olmayabilir</a:t>
            </a:r>
            <a:r>
              <a:rPr lang="en-US" sz="1800" dirty="0"/>
              <a:t>. Tek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göğüs</a:t>
            </a:r>
            <a:r>
              <a:rPr lang="en-US" sz="1800" dirty="0"/>
              <a:t> </a:t>
            </a:r>
            <a:r>
              <a:rPr lang="en-US" sz="1800" dirty="0" err="1"/>
              <a:t>röntgeni</a:t>
            </a:r>
            <a:r>
              <a:rPr lang="en-US" sz="1800" dirty="0"/>
              <a:t> </a:t>
            </a:r>
            <a:r>
              <a:rPr lang="en-US" sz="1800" dirty="0" err="1"/>
              <a:t>sonucu</a:t>
            </a:r>
            <a:r>
              <a:rPr lang="en-US" sz="1800" dirty="0"/>
              <a:t> </a:t>
            </a:r>
            <a:r>
              <a:rPr lang="en-US" sz="1800" dirty="0" err="1"/>
              <a:t>akciğer</a:t>
            </a:r>
            <a:r>
              <a:rPr lang="en-US" sz="1800" dirty="0"/>
              <a:t> </a:t>
            </a:r>
            <a:r>
              <a:rPr lang="en-US" sz="1800" dirty="0" err="1"/>
              <a:t>kanseri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tüberküloz</a:t>
            </a:r>
            <a:r>
              <a:rPr lang="en-US" sz="1800" dirty="0"/>
              <a:t> </a:t>
            </a:r>
            <a:r>
              <a:rPr lang="en-US" sz="1800" dirty="0" err="1"/>
              <a:t>arasında</a:t>
            </a:r>
            <a:r>
              <a:rPr lang="en-US" sz="1800" dirty="0"/>
              <a:t> </a:t>
            </a:r>
            <a:r>
              <a:rPr lang="en-US" sz="1800" dirty="0" err="1"/>
              <a:t>ayrım</a:t>
            </a:r>
            <a:r>
              <a:rPr lang="en-US" sz="1800" dirty="0"/>
              <a:t> </a:t>
            </a:r>
            <a:r>
              <a:rPr lang="en-US" sz="1800" dirty="0" err="1"/>
              <a:t>yapamadığı</a:t>
            </a:r>
            <a:r>
              <a:rPr lang="en-US" sz="1800" dirty="0"/>
              <a:t> </a:t>
            </a:r>
            <a:r>
              <a:rPr lang="en-US" sz="1800" dirty="0" err="1"/>
              <a:t>gibi</a:t>
            </a:r>
            <a:r>
              <a:rPr lang="en-US" sz="1800" dirty="0"/>
              <a:t> </a:t>
            </a:r>
            <a:r>
              <a:rPr lang="en-US" sz="1800" dirty="0" err="1"/>
              <a:t>dispnenin</a:t>
            </a:r>
            <a:r>
              <a:rPr lang="en-US" sz="1800" dirty="0"/>
              <a:t> </a:t>
            </a:r>
            <a:r>
              <a:rPr lang="en-US" sz="1800" dirty="0" err="1"/>
              <a:t>varlığı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yokluğu</a:t>
            </a:r>
            <a:r>
              <a:rPr lang="en-US" sz="1800" dirty="0"/>
              <a:t> </a:t>
            </a:r>
            <a:r>
              <a:rPr lang="en-US" sz="1800" dirty="0" err="1"/>
              <a:t>gibi</a:t>
            </a:r>
            <a:r>
              <a:rPr lang="en-US" sz="1800" dirty="0"/>
              <a:t> </a:t>
            </a:r>
            <a:r>
              <a:rPr lang="en-US" sz="1800" dirty="0" err="1"/>
              <a:t>kesin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sonuç</a:t>
            </a:r>
            <a:r>
              <a:rPr lang="en-US" sz="1800" dirty="0"/>
              <a:t> da </a:t>
            </a:r>
            <a:r>
              <a:rPr lang="en-US" sz="1800" dirty="0" err="1"/>
              <a:t>çıkaramayabilir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 err="1"/>
              <a:t>Yakın</a:t>
            </a:r>
            <a:r>
              <a:rPr lang="en-US" sz="1800" dirty="0"/>
              <a:t> </a:t>
            </a:r>
            <a:r>
              <a:rPr lang="en-US" sz="1800" dirty="0" err="1"/>
              <a:t>zamanda</a:t>
            </a:r>
            <a:r>
              <a:rPr lang="en-US" sz="1800" dirty="0"/>
              <a:t> </a:t>
            </a:r>
            <a:r>
              <a:rPr lang="en-US" sz="1800" dirty="0" err="1"/>
              <a:t>Asya'ya</a:t>
            </a:r>
            <a:r>
              <a:rPr lang="en-US" sz="1800" dirty="0"/>
              <a:t> </a:t>
            </a:r>
            <a:r>
              <a:rPr lang="en-US" sz="1800" dirty="0" err="1"/>
              <a:t>yapılan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ziyaret</a:t>
            </a:r>
            <a:r>
              <a:rPr lang="en-US" sz="1800" dirty="0"/>
              <a:t> </a:t>
            </a:r>
            <a:r>
              <a:rPr lang="en-US" sz="1800" dirty="0" err="1"/>
              <a:t>tüberküloz</a:t>
            </a:r>
            <a:r>
              <a:rPr lang="en-US" sz="1800" dirty="0"/>
              <a:t> </a:t>
            </a:r>
            <a:r>
              <a:rPr lang="en-US" sz="1800" dirty="0" err="1"/>
              <a:t>olasılığını</a:t>
            </a:r>
            <a:r>
              <a:rPr lang="en-US" sz="1800" dirty="0"/>
              <a:t> </a:t>
            </a:r>
            <a:r>
              <a:rPr lang="en-US" sz="1800" dirty="0" err="1"/>
              <a:t>artırırken</a:t>
            </a:r>
            <a:r>
              <a:rPr lang="en-US" sz="1800" dirty="0"/>
              <a:t>, </a:t>
            </a:r>
            <a:r>
              <a:rPr lang="en-US" sz="1800" dirty="0" err="1"/>
              <a:t>sigaranın</a:t>
            </a:r>
            <a:r>
              <a:rPr lang="en-US" sz="1800" dirty="0"/>
              <a:t> hem </a:t>
            </a:r>
            <a:r>
              <a:rPr lang="en-US" sz="1800" dirty="0" err="1"/>
              <a:t>akciğer</a:t>
            </a:r>
            <a:r>
              <a:rPr lang="en-US" sz="1800" dirty="0"/>
              <a:t> </a:t>
            </a:r>
            <a:r>
              <a:rPr lang="en-US" sz="1800" dirty="0" err="1"/>
              <a:t>kanseri</a:t>
            </a:r>
            <a:r>
              <a:rPr lang="en-US" sz="1800" dirty="0"/>
              <a:t> hem de </a:t>
            </a:r>
            <a:r>
              <a:rPr lang="en-US" sz="1800" dirty="0" err="1"/>
              <a:t>bronşit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risk </a:t>
            </a:r>
            <a:r>
              <a:rPr lang="en-US" sz="1800" dirty="0" err="1"/>
              <a:t>faktörü</a:t>
            </a:r>
            <a:r>
              <a:rPr lang="en-US" sz="1800" dirty="0"/>
              <a:t> </a:t>
            </a:r>
            <a:r>
              <a:rPr lang="en-US" sz="1800" dirty="0" err="1"/>
              <a:t>olduğu</a:t>
            </a:r>
            <a:r>
              <a:rPr lang="en-US" sz="1800" dirty="0"/>
              <a:t> </a:t>
            </a:r>
            <a:r>
              <a:rPr lang="en-US" sz="1800" dirty="0" err="1"/>
              <a:t>biliniyor</a:t>
            </a:r>
            <a:r>
              <a:rPr lang="en-US" sz="1800" dirty="0"/>
              <a:t>. Lauritzen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Spiegelhalter</a:t>
            </a:r>
            <a:r>
              <a:rPr lang="en-US" sz="1800" dirty="0"/>
              <a:t> (1988),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göğüs</a:t>
            </a:r>
            <a:r>
              <a:rPr lang="en-US" sz="1800" dirty="0"/>
              <a:t> </a:t>
            </a:r>
            <a:r>
              <a:rPr lang="en-US" sz="1800" dirty="0" err="1"/>
              <a:t>kliniğine</a:t>
            </a:r>
            <a:r>
              <a:rPr lang="en-US" sz="1800" dirty="0"/>
              <a:t> </a:t>
            </a:r>
            <a:r>
              <a:rPr lang="en-US" sz="1800" dirty="0" err="1"/>
              <a:t>başvuran</a:t>
            </a:r>
            <a:r>
              <a:rPr lang="en-US" sz="1800" dirty="0"/>
              <a:t>, </a:t>
            </a:r>
            <a:r>
              <a:rPr lang="en-US" sz="1800" dirty="0" err="1"/>
              <a:t>Asya</a:t>
            </a:r>
            <a:r>
              <a:rPr lang="en-US" sz="1800" dirty="0"/>
              <a:t> </a:t>
            </a:r>
            <a:r>
              <a:rPr lang="en-US" sz="1800" dirty="0" err="1"/>
              <a:t>gezisinden</a:t>
            </a:r>
            <a:r>
              <a:rPr lang="en-US" sz="1800" dirty="0"/>
              <a:t> yeni </a:t>
            </a:r>
            <a:r>
              <a:rPr lang="en-US" sz="1800" dirty="0" err="1"/>
              <a:t>dönmüş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dispne</a:t>
            </a:r>
            <a:r>
              <a:rPr lang="en-US" sz="1800" dirty="0"/>
              <a:t> (</a:t>
            </a:r>
            <a:r>
              <a:rPr lang="en-US" sz="1800" dirty="0" err="1"/>
              <a:t>nefes</a:t>
            </a:r>
            <a:r>
              <a:rPr lang="en-US" sz="1800" dirty="0"/>
              <a:t> </a:t>
            </a:r>
            <a:r>
              <a:rPr lang="en-US" sz="1800" dirty="0" err="1"/>
              <a:t>darlığı</a:t>
            </a:r>
            <a:r>
              <a:rPr lang="en-US" sz="1800" dirty="0"/>
              <a:t>) </a:t>
            </a:r>
            <a:r>
              <a:rPr lang="en-US" sz="1800" dirty="0" err="1"/>
              <a:t>gösteren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hastanın</a:t>
            </a:r>
            <a:r>
              <a:rPr lang="en-US" sz="1800" dirty="0"/>
              <a:t> </a:t>
            </a:r>
            <a:r>
              <a:rPr lang="en-US" sz="1800" dirty="0" err="1"/>
              <a:t>teşhisini</a:t>
            </a:r>
            <a:r>
              <a:rPr lang="en-US" sz="1800" dirty="0"/>
              <a:t> </a:t>
            </a:r>
            <a:r>
              <a:rPr lang="en-US" sz="1800" dirty="0" err="1"/>
              <a:t>temsil</a:t>
            </a:r>
            <a:r>
              <a:rPr lang="en-US" sz="1800" dirty="0"/>
              <a:t> </a:t>
            </a:r>
            <a:r>
              <a:rPr lang="en-US" sz="1800" dirty="0" err="1"/>
              <a:t>eden</a:t>
            </a:r>
            <a:r>
              <a:rPr lang="en-US" sz="1800" dirty="0"/>
              <a:t> </a:t>
            </a:r>
            <a:r>
              <a:rPr lang="en-US" sz="1800" dirty="0" err="1"/>
              <a:t>kurgusal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"</a:t>
            </a:r>
            <a:r>
              <a:rPr lang="en-US" sz="1800" dirty="0" err="1"/>
              <a:t>uzman</a:t>
            </a:r>
            <a:r>
              <a:rPr lang="en-US" sz="1800" dirty="0"/>
              <a:t> </a:t>
            </a:r>
            <a:r>
              <a:rPr lang="en-US" sz="1800" dirty="0" err="1"/>
              <a:t>sistemi</a:t>
            </a:r>
            <a:r>
              <a:rPr lang="en-US" sz="1800" dirty="0"/>
              <a:t>" </a:t>
            </a:r>
            <a:r>
              <a:rPr lang="en-US" sz="1800" dirty="0" err="1"/>
              <a:t>sunmuştur</a:t>
            </a:r>
            <a:r>
              <a:rPr lang="en-US" sz="1800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David Spiegelhalter on Communicating Statistics - Social Science Space">
            <a:extLst>
              <a:ext uri="{FF2B5EF4-FFF2-40B4-BE49-F238E27FC236}">
                <a16:creationId xmlns:a16="http://schemas.microsoft.com/office/drawing/2014/main" id="{DB2E97D3-383F-A94E-8073-751ACCC5D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7" r="3806"/>
          <a:stretch/>
        </p:blipFill>
        <p:spPr bwMode="auto">
          <a:xfrm>
            <a:off x="8458201" y="4293654"/>
            <a:ext cx="2895600" cy="205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59BB7A-A412-0C46-B4BF-0411EA403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20" y="4313904"/>
            <a:ext cx="1500464" cy="188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8A21F4-AF3C-9340-A7ED-8D8F16E340C6}"/>
              </a:ext>
            </a:extLst>
          </p:cNvPr>
          <p:cNvSpPr txBox="1"/>
          <p:nvPr/>
        </p:nvSpPr>
        <p:spPr>
          <a:xfrm>
            <a:off x="1233320" y="6304002"/>
            <a:ext cx="1500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Steffen Lauritzen</a:t>
            </a:r>
          </a:p>
          <a:p>
            <a:endParaRPr lang="en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6D16A-7BD5-9040-83B0-D5722BAADB5F}"/>
              </a:ext>
            </a:extLst>
          </p:cNvPr>
          <p:cNvSpPr txBox="1"/>
          <p:nvPr/>
        </p:nvSpPr>
        <p:spPr>
          <a:xfrm>
            <a:off x="8458201" y="6356908"/>
            <a:ext cx="18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David </a:t>
            </a:r>
            <a:r>
              <a:rPr lang="en-US" sz="1200" i="1" dirty="0" err="1"/>
              <a:t>Spiegelhalter</a:t>
            </a:r>
            <a:endParaRPr lang="en-TR" sz="1200" i="1" dirty="0"/>
          </a:p>
        </p:txBody>
      </p:sp>
    </p:spTree>
    <p:extLst>
      <p:ext uri="{BB962C8B-B14F-4D97-AF65-F5344CB8AC3E}">
        <p14:creationId xmlns:p14="http://schemas.microsoft.com/office/powerpoint/2010/main" val="55169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E47970-A832-5842-9099-0785D3ECCF72}"/>
              </a:ext>
            </a:extLst>
          </p:cNvPr>
          <p:cNvSpPr/>
          <p:nvPr/>
        </p:nvSpPr>
        <p:spPr>
          <a:xfrm>
            <a:off x="184148" y="11206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err="1"/>
              <a:t>Şekil</a:t>
            </a:r>
            <a:r>
              <a:rPr lang="en-US" dirty="0"/>
              <a:t> 1, </a:t>
            </a:r>
            <a:r>
              <a:rPr lang="en-US" dirty="0" err="1"/>
              <a:t>Asya</a:t>
            </a:r>
            <a:r>
              <a:rPr lang="en-US" dirty="0"/>
              <a:t> </a:t>
            </a:r>
            <a:r>
              <a:rPr lang="en-US" dirty="0" err="1"/>
              <a:t>örneğinde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model </a:t>
            </a:r>
            <a:r>
              <a:rPr lang="en-US" dirty="0" err="1"/>
              <a:t>gösterilmektedir</a:t>
            </a:r>
            <a:r>
              <a:rPr lang="en-US" dirty="0"/>
              <a:t>. </a:t>
            </a:r>
            <a:r>
              <a:rPr lang="en-US" dirty="0" err="1"/>
              <a:t>Koşullu</a:t>
            </a:r>
            <a:r>
              <a:rPr lang="en-US" dirty="0"/>
              <a:t> </a:t>
            </a:r>
            <a:r>
              <a:rPr lang="en-US" dirty="0" err="1"/>
              <a:t>olasılıklar</a:t>
            </a:r>
            <a:r>
              <a:rPr lang="en-US" dirty="0"/>
              <a:t> Lauritzen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Spiegelhalter'de</a:t>
            </a:r>
            <a:r>
              <a:rPr lang="en-US" dirty="0"/>
              <a:t> (1988) </a:t>
            </a:r>
            <a:r>
              <a:rPr lang="en-US" dirty="0" err="1"/>
              <a:t>verilmiştir</a:t>
            </a:r>
            <a:r>
              <a:rPr lang="en-US" dirty="0"/>
              <a:t>. Bu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izlenebilir</a:t>
            </a:r>
            <a:r>
              <a:rPr lang="en-US" dirty="0"/>
              <a:t>.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Asya'yı</a:t>
            </a:r>
            <a:r>
              <a:rPr lang="en-US" dirty="0"/>
              <a:t> </a:t>
            </a:r>
            <a:r>
              <a:rPr lang="en-US" dirty="0" err="1"/>
              <a:t>ziyaret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nefes</a:t>
            </a:r>
            <a:r>
              <a:rPr lang="en-US" dirty="0"/>
              <a:t> </a:t>
            </a:r>
            <a:r>
              <a:rPr lang="en-US" dirty="0" err="1"/>
              <a:t>darlığı</a:t>
            </a:r>
            <a:r>
              <a:rPr lang="en-US" dirty="0"/>
              <a:t> </a:t>
            </a:r>
            <a:r>
              <a:rPr lang="en-US" dirty="0" err="1"/>
              <a:t>çeken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hastanın</a:t>
            </a:r>
            <a:r>
              <a:rPr lang="en-US" dirty="0"/>
              <a:t> </a:t>
            </a:r>
            <a:r>
              <a:rPr lang="en-US" dirty="0" err="1"/>
              <a:t>herahangi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hastalığa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</a:t>
            </a:r>
            <a:r>
              <a:rPr lang="en-US" dirty="0"/>
              <a:t> </a:t>
            </a:r>
            <a:r>
              <a:rPr lang="en-US" dirty="0" err="1"/>
              <a:t>olasılığı</a:t>
            </a:r>
            <a:r>
              <a:rPr lang="en-US" dirty="0"/>
              <a:t> (</a:t>
            </a:r>
            <a:r>
              <a:rPr lang="en-US" dirty="0" err="1"/>
              <a:t>tüberküloz</a:t>
            </a:r>
            <a:r>
              <a:rPr lang="en-US" dirty="0"/>
              <a:t>, </a:t>
            </a:r>
            <a:r>
              <a:rPr lang="en-US" dirty="0" err="1"/>
              <a:t>akciğer</a:t>
            </a:r>
            <a:r>
              <a:rPr lang="en-US" dirty="0"/>
              <a:t> </a:t>
            </a:r>
            <a:r>
              <a:rPr lang="en-US" dirty="0" err="1"/>
              <a:t>kanseri</a:t>
            </a:r>
            <a:r>
              <a:rPr lang="en-US" dirty="0"/>
              <a:t>, </a:t>
            </a:r>
            <a:r>
              <a:rPr lang="en-US" dirty="0" err="1"/>
              <a:t>bronşit</a:t>
            </a:r>
            <a:r>
              <a:rPr lang="en-US" dirty="0"/>
              <a:t>)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ilerlenebilir</a:t>
            </a:r>
            <a:r>
              <a:rPr lang="en-US" dirty="0"/>
              <a:t>. 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899FA46-F38A-FA44-A2D0-DE9D8C06B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19"/>
          <a:stretch/>
        </p:blipFill>
        <p:spPr>
          <a:xfrm>
            <a:off x="6280148" y="2274838"/>
            <a:ext cx="5805963" cy="3954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308A1A-2AAB-8649-8705-71281B9687B7}"/>
              </a:ext>
            </a:extLst>
          </p:cNvPr>
          <p:cNvSpPr txBox="1"/>
          <p:nvPr/>
        </p:nvSpPr>
        <p:spPr>
          <a:xfrm>
            <a:off x="6280148" y="6229350"/>
            <a:ext cx="4700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200" i="1" dirty="0"/>
              <a:t>Şekil 1.  Asya örneği temel süreç grafiği </a:t>
            </a:r>
          </a:p>
        </p:txBody>
      </p:sp>
    </p:spTree>
    <p:extLst>
      <p:ext uri="{BB962C8B-B14F-4D97-AF65-F5344CB8AC3E}">
        <p14:creationId xmlns:p14="http://schemas.microsoft.com/office/powerpoint/2010/main" val="150005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27CE-3B82-0D4A-83E1-2850CF3A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2" y="0"/>
            <a:ext cx="4598991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600" dirty="0" err="1"/>
              <a:t>Asya'yı</a:t>
            </a:r>
            <a:r>
              <a:rPr lang="en-US" sz="1600" dirty="0"/>
              <a:t> </a:t>
            </a:r>
            <a:r>
              <a:rPr lang="en-US" sz="1600" dirty="0" err="1"/>
              <a:t>ziyaret</a:t>
            </a:r>
            <a:r>
              <a:rPr lang="en-US" sz="1600" dirty="0"/>
              <a:t> </a:t>
            </a:r>
            <a:r>
              <a:rPr lang="en-US" sz="1600" dirty="0" err="1"/>
              <a:t>eden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nefes</a:t>
            </a:r>
            <a:r>
              <a:rPr lang="en-US" sz="1600" dirty="0"/>
              <a:t> </a:t>
            </a:r>
            <a:r>
              <a:rPr lang="en-US" sz="1600" dirty="0" err="1"/>
              <a:t>darlığı</a:t>
            </a:r>
            <a:r>
              <a:rPr lang="en-US" sz="1600" dirty="0"/>
              <a:t> </a:t>
            </a:r>
            <a:r>
              <a:rPr lang="en-US" sz="1600" dirty="0" err="1"/>
              <a:t>çeken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hasta </a:t>
            </a:r>
            <a:r>
              <a:rPr lang="en-US" sz="1600" dirty="0" err="1"/>
              <a:t>göz</a:t>
            </a:r>
            <a:r>
              <a:rPr lang="en-US" sz="1600" dirty="0"/>
              <a:t> </a:t>
            </a:r>
            <a:r>
              <a:rPr lang="en-US" sz="1600" dirty="0" err="1"/>
              <a:t>önüne</a:t>
            </a:r>
            <a:r>
              <a:rPr lang="en-US" sz="1600" dirty="0"/>
              <a:t> </a:t>
            </a:r>
            <a:r>
              <a:rPr lang="en-US" sz="1600" dirty="0" err="1"/>
              <a:t>alındığında</a:t>
            </a:r>
            <a:r>
              <a:rPr lang="en-US" sz="1600" dirty="0"/>
              <a:t>, her </a:t>
            </a:r>
            <a:r>
              <a:rPr lang="en-US" sz="1600" dirty="0" err="1"/>
              <a:t>hastalığa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olma</a:t>
            </a:r>
            <a:r>
              <a:rPr lang="en-US" sz="1600" dirty="0"/>
              <a:t> </a:t>
            </a:r>
            <a:r>
              <a:rPr lang="en-US" sz="1600" dirty="0" err="1"/>
              <a:t>şansı</a:t>
            </a:r>
            <a:r>
              <a:rPr lang="en-US" sz="1600" dirty="0"/>
              <a:t> </a:t>
            </a:r>
            <a:r>
              <a:rPr lang="en-US" sz="1600" dirty="0" err="1"/>
              <a:t>nedir</a:t>
            </a:r>
            <a:r>
              <a:rPr lang="en-US" sz="1600" dirty="0"/>
              <a:t>?  </a:t>
            </a:r>
            <a:r>
              <a:rPr lang="en-US" sz="1600" dirty="0" err="1"/>
              <a:t>Asya’yı</a:t>
            </a:r>
            <a:r>
              <a:rPr lang="en-US" sz="1600" dirty="0"/>
              <a:t> </a:t>
            </a:r>
            <a:r>
              <a:rPr lang="en-US" sz="1600" dirty="0" err="1"/>
              <a:t>ziyaret</a:t>
            </a:r>
            <a:r>
              <a:rPr lang="en-US" sz="1600" dirty="0"/>
              <a:t> </a:t>
            </a:r>
            <a:r>
              <a:rPr lang="en-US" sz="1600" dirty="0" err="1"/>
              <a:t>ettiği</a:t>
            </a:r>
            <a:r>
              <a:rPr lang="en-US" sz="1600" dirty="0"/>
              <a:t> </a:t>
            </a:r>
            <a:r>
              <a:rPr lang="en-US" sz="1600" dirty="0" err="1"/>
              <a:t>varsayılarak</a:t>
            </a:r>
            <a:r>
              <a:rPr lang="en-US" sz="1600" dirty="0"/>
              <a:t> </a:t>
            </a:r>
            <a:r>
              <a:rPr lang="en-US" sz="1600" dirty="0" err="1"/>
              <a:t>tüberküloz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%8,78, </a:t>
            </a:r>
            <a:r>
              <a:rPr lang="en-US" sz="1600" dirty="0" err="1"/>
              <a:t>akciğer</a:t>
            </a:r>
            <a:r>
              <a:rPr lang="en-US" sz="1600" dirty="0"/>
              <a:t> </a:t>
            </a:r>
            <a:r>
              <a:rPr lang="en-US" sz="1600" dirty="0" err="1"/>
              <a:t>kanseri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%9.95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bronşit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%81,14 </a:t>
            </a:r>
            <a:r>
              <a:rPr lang="en-US" sz="1600" dirty="0" err="1"/>
              <a:t>gibi</a:t>
            </a:r>
            <a:r>
              <a:rPr lang="en-US" sz="1600" dirty="0"/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16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600" dirty="0" err="1"/>
              <a:t>Gözlenen</a:t>
            </a:r>
            <a:r>
              <a:rPr lang="en-US" sz="1600" dirty="0"/>
              <a:t> </a:t>
            </a:r>
            <a:r>
              <a:rPr lang="en-US" sz="1600" dirty="0" err="1"/>
              <a:t>düğümler</a:t>
            </a:r>
            <a:r>
              <a:rPr lang="en-US" sz="1600" dirty="0"/>
              <a:t> (</a:t>
            </a:r>
            <a:r>
              <a:rPr lang="en-US" sz="1600" dirty="0" err="1"/>
              <a:t>durumun</a:t>
            </a:r>
            <a:r>
              <a:rPr lang="en-US" sz="1600" dirty="0"/>
              <a:t> </a:t>
            </a:r>
            <a:r>
              <a:rPr lang="en-US" sz="1600" dirty="0" err="1"/>
              <a:t>bilindiği</a:t>
            </a:r>
            <a:r>
              <a:rPr lang="en-US" sz="1600" dirty="0"/>
              <a:t> </a:t>
            </a:r>
            <a:r>
              <a:rPr lang="en-US" sz="1600" dirty="0" err="1"/>
              <a:t>yer</a:t>
            </a:r>
            <a:r>
              <a:rPr lang="en-US" sz="1600" dirty="0"/>
              <a:t>) </a:t>
            </a:r>
            <a:r>
              <a:rPr lang="en-US" sz="1600" dirty="0" err="1"/>
              <a:t>kırmızı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işaretlenir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hasta </a:t>
            </a:r>
            <a:r>
              <a:rPr lang="en-US" sz="1600" dirty="0" err="1"/>
              <a:t>hakkındaki</a:t>
            </a:r>
            <a:r>
              <a:rPr lang="en-US" sz="1600" dirty="0"/>
              <a:t> </a:t>
            </a:r>
            <a:r>
              <a:rPr lang="en-US" sz="1600" dirty="0" err="1"/>
              <a:t>mevcut</a:t>
            </a:r>
            <a:r>
              <a:rPr lang="en-US" sz="1600" dirty="0"/>
              <a:t> </a:t>
            </a:r>
            <a:r>
              <a:rPr lang="en-US" sz="1600" dirty="0" err="1"/>
              <a:t>bilgileri</a:t>
            </a:r>
            <a:r>
              <a:rPr lang="en-US" sz="1600" dirty="0"/>
              <a:t> </a:t>
            </a:r>
            <a:r>
              <a:rPr lang="en-US" sz="1600" dirty="0" err="1"/>
              <a:t>temsil</a:t>
            </a:r>
            <a:r>
              <a:rPr lang="en-US" sz="1600" dirty="0"/>
              <a:t> </a:t>
            </a:r>
            <a:r>
              <a:rPr lang="en-US" sz="1600" dirty="0" err="1"/>
              <a:t>eder</a:t>
            </a:r>
            <a:r>
              <a:rPr lang="en-US" sz="1600" dirty="0"/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16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600" dirty="0"/>
              <a:t>Yeni </a:t>
            </a:r>
            <a:r>
              <a:rPr lang="en-US" sz="1600" dirty="0" err="1"/>
              <a:t>bilgiler</a:t>
            </a:r>
            <a:r>
              <a:rPr lang="en-US" sz="1600" dirty="0"/>
              <a:t> </a:t>
            </a:r>
            <a:r>
              <a:rPr lang="en-US" sz="1600" dirty="0" err="1"/>
              <a:t>edinilirse</a:t>
            </a:r>
            <a:r>
              <a:rPr lang="en-US" sz="1600" dirty="0"/>
              <a:t> model </a:t>
            </a:r>
            <a:r>
              <a:rPr lang="en-US" sz="1600" dirty="0" err="1"/>
              <a:t>güncellenebilir</a:t>
            </a:r>
            <a:r>
              <a:rPr lang="en-US" sz="1600" dirty="0"/>
              <a:t>. </a:t>
            </a:r>
            <a:r>
              <a:rPr lang="en-US" sz="1600" dirty="0" err="1"/>
              <a:t>Örneğin</a:t>
            </a:r>
            <a:r>
              <a:rPr lang="en-US" sz="1600" dirty="0"/>
              <a:t> </a:t>
            </a:r>
            <a:r>
              <a:rPr lang="en-US" sz="1600" dirty="0" err="1"/>
              <a:t>yukarıdaki</a:t>
            </a:r>
            <a:r>
              <a:rPr lang="en-US" sz="1600" dirty="0"/>
              <a:t> </a:t>
            </a:r>
            <a:r>
              <a:rPr lang="en-US" sz="1600" dirty="0" err="1"/>
              <a:t>aynı</a:t>
            </a:r>
            <a:r>
              <a:rPr lang="en-US" sz="1600" dirty="0"/>
              <a:t> </a:t>
            </a:r>
            <a:r>
              <a:rPr lang="en-US" sz="1600" dirty="0" err="1"/>
              <a:t>hastanın</a:t>
            </a:r>
            <a:r>
              <a:rPr lang="en-US" sz="1600" dirty="0"/>
              <a:t> </a:t>
            </a:r>
            <a:r>
              <a:rPr lang="en-US" sz="1600" dirty="0" err="1"/>
              <a:t>röntgeni</a:t>
            </a:r>
            <a:r>
              <a:rPr lang="en-US" sz="1600" dirty="0"/>
              <a:t> </a:t>
            </a:r>
            <a:r>
              <a:rPr lang="en-US" sz="1600" dirty="0" err="1"/>
              <a:t>pozitif</a:t>
            </a:r>
            <a:r>
              <a:rPr lang="en-US" sz="1600" dirty="0"/>
              <a:t> </a:t>
            </a:r>
            <a:r>
              <a:rPr lang="en-US" sz="1600" dirty="0" err="1"/>
              <a:t>çıktıysa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sigara</a:t>
            </a:r>
            <a:r>
              <a:rPr lang="en-US" sz="1600" dirty="0"/>
              <a:t> </a:t>
            </a:r>
            <a:r>
              <a:rPr lang="en-US" sz="1600" dirty="0" err="1"/>
              <a:t>içmediğini</a:t>
            </a:r>
            <a:r>
              <a:rPr lang="en-US" sz="1600" dirty="0"/>
              <a:t> </a:t>
            </a:r>
            <a:r>
              <a:rPr lang="en-US" sz="1600" dirty="0" err="1"/>
              <a:t>belirttiyse</a:t>
            </a:r>
            <a:r>
              <a:rPr lang="en-US" sz="1600" dirty="0"/>
              <a:t> her </a:t>
            </a:r>
            <a:r>
              <a:rPr lang="en-US" sz="1600" dirty="0" err="1"/>
              <a:t>hastalığa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olma</a:t>
            </a:r>
            <a:r>
              <a:rPr lang="en-US" sz="1600" dirty="0"/>
              <a:t> </a:t>
            </a:r>
            <a:r>
              <a:rPr lang="en-US" sz="1600" dirty="0" err="1"/>
              <a:t>olasılığı</a:t>
            </a:r>
            <a:r>
              <a:rPr lang="en-US" sz="1600" dirty="0"/>
              <a:t> </a:t>
            </a:r>
            <a:r>
              <a:rPr lang="en-US" sz="1600" dirty="0" err="1"/>
              <a:t>değişir</a:t>
            </a:r>
            <a:r>
              <a:rPr lang="en-US" sz="1600" dirty="0"/>
              <a:t>: %63,2 </a:t>
            </a:r>
            <a:r>
              <a:rPr lang="en-US" sz="1600" dirty="0" err="1"/>
              <a:t>tüberküloz</a:t>
            </a:r>
            <a:r>
              <a:rPr lang="en-US" sz="1600" dirty="0"/>
              <a:t>, </a:t>
            </a:r>
            <a:r>
              <a:rPr lang="en-US" sz="1600" dirty="0" err="1"/>
              <a:t>akciğer</a:t>
            </a:r>
            <a:r>
              <a:rPr lang="en-US" sz="1600" dirty="0"/>
              <a:t> </a:t>
            </a:r>
            <a:r>
              <a:rPr lang="en-US" sz="1600" dirty="0" err="1"/>
              <a:t>kanseri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%12.7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bronşit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%45.9 </a:t>
            </a:r>
            <a:r>
              <a:rPr lang="en-US" sz="1600" dirty="0" err="1"/>
              <a:t>gibi</a:t>
            </a:r>
            <a:r>
              <a:rPr lang="en-US" sz="1600" dirty="0"/>
              <a:t>. Bu, </a:t>
            </a:r>
            <a:r>
              <a:rPr lang="en-US" sz="1600" dirty="0" err="1"/>
              <a:t>bir</a:t>
            </a:r>
            <a:r>
              <a:rPr lang="en-US" sz="1600" dirty="0"/>
              <a:t> BN’(Bayesian Networks)</a:t>
            </a:r>
            <a:r>
              <a:rPr lang="en-US" sz="1600" dirty="0" err="1"/>
              <a:t>deki</a:t>
            </a:r>
            <a:r>
              <a:rPr lang="en-US" sz="1600" dirty="0"/>
              <a:t> </a:t>
            </a:r>
            <a:r>
              <a:rPr lang="en-US" sz="1600" dirty="0" err="1"/>
              <a:t>olasılıkların</a:t>
            </a:r>
            <a:r>
              <a:rPr lang="en-US" sz="1600" dirty="0"/>
              <a:t>, </a:t>
            </a:r>
            <a:r>
              <a:rPr lang="en-US" sz="1600" dirty="0" err="1"/>
              <a:t>mevcut</a:t>
            </a:r>
            <a:r>
              <a:rPr lang="en-US" sz="1600" dirty="0"/>
              <a:t> </a:t>
            </a:r>
            <a:r>
              <a:rPr lang="en-US" sz="1600" dirty="0" err="1"/>
              <a:t>bilgi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bayesci</a:t>
            </a:r>
            <a:r>
              <a:rPr lang="en-US" sz="1600" dirty="0"/>
              <a:t> </a:t>
            </a:r>
            <a:r>
              <a:rPr lang="en-US" sz="1600" dirty="0" err="1"/>
              <a:t>anlamda</a:t>
            </a:r>
            <a:r>
              <a:rPr lang="en-US" sz="1600" dirty="0"/>
              <a:t> </a:t>
            </a:r>
            <a:r>
              <a:rPr lang="en-US" sz="1600" dirty="0" err="1"/>
              <a:t>yorumlanması</a:t>
            </a:r>
            <a:r>
              <a:rPr lang="en-US" sz="1600" dirty="0"/>
              <a:t> </a:t>
            </a:r>
            <a:r>
              <a:rPr lang="en-US" sz="1600" dirty="0" err="1"/>
              <a:t>gerektiğini</a:t>
            </a:r>
            <a:r>
              <a:rPr lang="en-US" sz="1600" dirty="0"/>
              <a:t> </a:t>
            </a:r>
            <a:r>
              <a:rPr lang="en-US" sz="1600" dirty="0" err="1"/>
              <a:t>vurgular</a:t>
            </a:r>
            <a:r>
              <a:rPr lang="en-US" sz="1600" dirty="0"/>
              <a:t>.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4D1B9-34D9-3542-A786-439EDEDB2373}"/>
              </a:ext>
            </a:extLst>
          </p:cNvPr>
          <p:cNvSpPr txBox="1"/>
          <p:nvPr/>
        </p:nvSpPr>
        <p:spPr>
          <a:xfrm>
            <a:off x="4908451" y="4963561"/>
            <a:ext cx="7912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Şekil</a:t>
            </a:r>
            <a:r>
              <a:rPr lang="en-US" sz="1200" i="1" dirty="0"/>
              <a:t> 2: </a:t>
            </a:r>
            <a:r>
              <a:rPr lang="en-US" sz="1200" i="1" dirty="0" err="1"/>
              <a:t>SamIam'da</a:t>
            </a:r>
            <a:r>
              <a:rPr lang="en-US" sz="1200" i="1" dirty="0"/>
              <a:t> </a:t>
            </a:r>
            <a:r>
              <a:rPr lang="en-US" sz="1200" i="1" dirty="0" err="1"/>
              <a:t>uygulanan</a:t>
            </a:r>
            <a:r>
              <a:rPr lang="en-US" sz="1200" i="1" dirty="0"/>
              <a:t> </a:t>
            </a:r>
            <a:r>
              <a:rPr lang="en-US" sz="1200" i="1" dirty="0" err="1"/>
              <a:t>Asya</a:t>
            </a:r>
            <a:r>
              <a:rPr lang="en-US" sz="1200" i="1" dirty="0"/>
              <a:t> </a:t>
            </a:r>
            <a:r>
              <a:rPr lang="en-US" sz="1200" i="1" dirty="0" err="1"/>
              <a:t>uzman</a:t>
            </a:r>
            <a:r>
              <a:rPr lang="en-US" sz="1200" i="1" dirty="0"/>
              <a:t> </a:t>
            </a:r>
            <a:r>
              <a:rPr lang="en-US" sz="1200" i="1" dirty="0" err="1"/>
              <a:t>sistemi</a:t>
            </a:r>
            <a:r>
              <a:rPr lang="en-US" sz="1200" i="1" dirty="0"/>
              <a:t>. </a:t>
            </a:r>
          </a:p>
          <a:p>
            <a:r>
              <a:rPr lang="en-US" sz="1200" i="1" dirty="0" err="1"/>
              <a:t>SamIam</a:t>
            </a:r>
            <a:r>
              <a:rPr lang="en-US" sz="1200" i="1" dirty="0"/>
              <a:t>: (Sensitivity analysis, modeling, Inference and more –free software tool )</a:t>
            </a:r>
            <a:br>
              <a:rPr lang="en-US" dirty="0"/>
            </a:br>
            <a:endParaRPr lang="en-TR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5AE4D-61DD-F54B-96FB-F52A29D72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1" y="586048"/>
            <a:ext cx="6616701" cy="43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7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22D5-F09E-9946-A5B9-F57F0FB1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3" y="0"/>
            <a:ext cx="10515600" cy="1325563"/>
          </a:xfrm>
        </p:spPr>
        <p:txBody>
          <a:bodyPr/>
          <a:lstStyle/>
          <a:p>
            <a:r>
              <a:rPr lang="en-TR" dirty="0"/>
              <a:t>WinBugs’da Asya Uzman Sistemin Uygulaması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CD19-F4B6-6941-9B6A-1964FB631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287"/>
            <a:ext cx="5091113" cy="4351338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B</a:t>
            </a:r>
            <a:r>
              <a:rPr lang="en-US" sz="1800" dirty="0"/>
              <a:t>ayesian </a:t>
            </a:r>
            <a:r>
              <a:rPr lang="en-US" sz="1800" b="1" dirty="0"/>
              <a:t>U</a:t>
            </a:r>
            <a:r>
              <a:rPr lang="en-US" sz="1800" dirty="0"/>
              <a:t>sing </a:t>
            </a:r>
            <a:r>
              <a:rPr lang="en-US" sz="1800" b="1" dirty="0"/>
              <a:t>G</a:t>
            </a:r>
            <a:r>
              <a:rPr lang="en-US" sz="1800" dirty="0"/>
              <a:t>ibbs </a:t>
            </a:r>
            <a:r>
              <a:rPr lang="en-US" sz="1800" b="1" dirty="0"/>
              <a:t>S</a:t>
            </a:r>
            <a:r>
              <a:rPr lang="en-US" sz="1800" dirty="0"/>
              <a:t>ampling (BUGS) </a:t>
            </a:r>
            <a:r>
              <a:rPr lang="en-US" sz="1800" dirty="0" err="1"/>
              <a:t>programı</a:t>
            </a:r>
            <a:r>
              <a:rPr lang="en-US" sz="1800" dirty="0"/>
              <a:t> Cambridge </a:t>
            </a:r>
            <a:r>
              <a:rPr lang="en-US" sz="1800" dirty="0" err="1"/>
              <a:t>Üniversitesinde</a:t>
            </a:r>
            <a:r>
              <a:rPr lang="en-US" sz="1800" dirty="0"/>
              <a:t> 1996 </a:t>
            </a:r>
            <a:r>
              <a:rPr lang="en-US" sz="1800" dirty="0" err="1"/>
              <a:t>yılında</a:t>
            </a:r>
            <a:r>
              <a:rPr lang="en-US" sz="1800" dirty="0"/>
              <a:t> </a:t>
            </a:r>
            <a:r>
              <a:rPr lang="en-US" sz="1800" dirty="0" err="1"/>
              <a:t>geliştirilmiştir</a:t>
            </a:r>
            <a:r>
              <a:rPr lang="en-US" sz="1800" dirty="0"/>
              <a:t>. Program, MCMC </a:t>
            </a:r>
            <a:r>
              <a:rPr lang="en-US" sz="1800" dirty="0" err="1"/>
              <a:t>kullanarak</a:t>
            </a:r>
            <a:r>
              <a:rPr lang="en-US" sz="1800" dirty="0"/>
              <a:t> </a:t>
            </a:r>
            <a:r>
              <a:rPr lang="en-US" sz="1800" dirty="0" err="1"/>
              <a:t>karmaşık</a:t>
            </a:r>
            <a:r>
              <a:rPr lang="en-US" sz="1800" dirty="0"/>
              <a:t> </a:t>
            </a:r>
            <a:r>
              <a:rPr lang="en-US" sz="1800" dirty="0" err="1"/>
              <a:t>modellerin</a:t>
            </a:r>
            <a:r>
              <a:rPr lang="en-US" sz="1800" dirty="0"/>
              <a:t> </a:t>
            </a:r>
            <a:r>
              <a:rPr lang="en-US" sz="1800" dirty="0" err="1"/>
              <a:t>Bayesyen</a:t>
            </a:r>
            <a:r>
              <a:rPr lang="en-US" sz="1800" dirty="0"/>
              <a:t> </a:t>
            </a:r>
            <a:r>
              <a:rPr lang="en-US" sz="1800" dirty="0" err="1"/>
              <a:t>yaklaşımla</a:t>
            </a:r>
            <a:r>
              <a:rPr lang="en-US" sz="1800" dirty="0"/>
              <a:t> </a:t>
            </a:r>
            <a:r>
              <a:rPr lang="en-US" sz="1800" dirty="0" err="1"/>
              <a:t>analizini</a:t>
            </a:r>
            <a:r>
              <a:rPr lang="en-US" sz="1800" dirty="0"/>
              <a:t> </a:t>
            </a:r>
            <a:r>
              <a:rPr lang="en-US" sz="1800" dirty="0" err="1"/>
              <a:t>gerçekleştirmek</a:t>
            </a:r>
            <a:r>
              <a:rPr lang="en-US" sz="1800" dirty="0"/>
              <a:t> </a:t>
            </a:r>
            <a:r>
              <a:rPr lang="en-US" sz="1800" dirty="0" err="1"/>
              <a:t>üzere</a:t>
            </a:r>
            <a:r>
              <a:rPr lang="en-US" sz="1800" dirty="0"/>
              <a:t> </a:t>
            </a:r>
            <a:r>
              <a:rPr lang="en-US" sz="1800" dirty="0" err="1"/>
              <a:t>oluşturulmuştur</a:t>
            </a:r>
            <a:r>
              <a:rPr lang="en-US" dirty="0"/>
              <a:t>. </a:t>
            </a:r>
          </a:p>
          <a:p>
            <a:r>
              <a:rPr lang="en-US" sz="1900" dirty="0" err="1"/>
              <a:t>BUGS’un</a:t>
            </a:r>
            <a:r>
              <a:rPr lang="en-US" sz="1900" dirty="0"/>
              <a:t> </a:t>
            </a:r>
            <a:r>
              <a:rPr lang="en-US" sz="1900" dirty="0" err="1"/>
              <a:t>Kategorik</a:t>
            </a:r>
            <a:r>
              <a:rPr lang="en-US" sz="1900" dirty="0"/>
              <a:t> </a:t>
            </a:r>
            <a:r>
              <a:rPr lang="en-US" sz="1900" dirty="0" err="1"/>
              <a:t>Dağılım</a:t>
            </a:r>
            <a:r>
              <a:rPr lang="en-US" sz="1900" dirty="0"/>
              <a:t> </a:t>
            </a:r>
            <a:r>
              <a:rPr lang="en-US" sz="1900" dirty="0" err="1"/>
              <a:t>için</a:t>
            </a:r>
            <a:r>
              <a:rPr lang="en-US" sz="1900" dirty="0"/>
              <a:t>, </a:t>
            </a:r>
            <a:r>
              <a:rPr lang="en-US" sz="1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dcat</a:t>
            </a:r>
            <a:r>
              <a:rPr lang="en-US" sz="1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(p[]): </a:t>
            </a:r>
            <a:r>
              <a:rPr lang="en-US" sz="1900" dirty="0"/>
              <a:t>p, </a:t>
            </a:r>
            <a:r>
              <a:rPr lang="en-US" sz="1900" dirty="0" err="1"/>
              <a:t>ayrık</a:t>
            </a:r>
            <a:r>
              <a:rPr lang="en-US" sz="1900" dirty="0"/>
              <a:t> </a:t>
            </a:r>
            <a:r>
              <a:rPr lang="en-US" sz="1900" dirty="0" err="1"/>
              <a:t>dağılıma</a:t>
            </a:r>
            <a:r>
              <a:rPr lang="en-US" sz="1900" dirty="0"/>
              <a:t> </a:t>
            </a:r>
            <a:r>
              <a:rPr lang="en-US" sz="1900" dirty="0" err="1"/>
              <a:t>sahip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vektör</a:t>
            </a:r>
            <a:r>
              <a:rPr lang="en-US" sz="1900" dirty="0"/>
              <a:t> </a:t>
            </a:r>
            <a:r>
              <a:rPr lang="en-US" sz="1900" dirty="0" err="1"/>
              <a:t>olan</a:t>
            </a:r>
            <a:r>
              <a:rPr lang="en-US" sz="1900" dirty="0"/>
              <a:t> </a:t>
            </a:r>
            <a:r>
              <a:rPr lang="en-US" sz="1900" dirty="0" err="1"/>
              <a:t>dcat</a:t>
            </a:r>
            <a:r>
              <a:rPr lang="en-US" sz="1900" dirty="0"/>
              <a:t> </a:t>
            </a:r>
            <a:r>
              <a:rPr lang="en-US" sz="1900" dirty="0" err="1"/>
              <a:t>kullanılır</a:t>
            </a:r>
            <a:r>
              <a:rPr lang="en-US" sz="1900" dirty="0"/>
              <a:t>. </a:t>
            </a:r>
            <a:endParaRPr lang="en-US" dirty="0"/>
          </a:p>
          <a:p>
            <a:r>
              <a:rPr lang="en-US" sz="1800" dirty="0" err="1"/>
              <a:t>Ön</a:t>
            </a:r>
            <a:r>
              <a:rPr lang="en-US" sz="1800" dirty="0"/>
              <a:t> </a:t>
            </a:r>
            <a:r>
              <a:rPr lang="en-US" sz="1800" dirty="0" err="1"/>
              <a:t>bilgi</a:t>
            </a:r>
            <a:r>
              <a:rPr lang="en-US" sz="1800" dirty="0"/>
              <a:t> </a:t>
            </a:r>
            <a:r>
              <a:rPr lang="en-US" sz="1800" dirty="0" err="1"/>
              <a:t>olasılıkları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mevcut</a:t>
            </a:r>
            <a:r>
              <a:rPr lang="en-US" sz="1800" dirty="0"/>
              <a:t> </a:t>
            </a:r>
            <a:r>
              <a:rPr lang="en-US" sz="1800" dirty="0" err="1"/>
              <a:t>bilginin</a:t>
            </a:r>
            <a:r>
              <a:rPr lang="en-US" sz="1800" dirty="0"/>
              <a:t> </a:t>
            </a:r>
            <a:r>
              <a:rPr lang="en-US" sz="1800" dirty="0" err="1"/>
              <a:t>birleştirilip</a:t>
            </a:r>
            <a:r>
              <a:rPr lang="en-US" sz="1800" dirty="0"/>
              <a:t> son </a:t>
            </a:r>
            <a:r>
              <a:rPr lang="en-US" sz="1800" dirty="0" err="1"/>
              <a:t>bilgi</a:t>
            </a:r>
            <a:r>
              <a:rPr lang="en-US" sz="1800" dirty="0"/>
              <a:t> </a:t>
            </a:r>
            <a:r>
              <a:rPr lang="en-US" sz="1800" dirty="0" err="1"/>
              <a:t>dağılışını</a:t>
            </a:r>
            <a:r>
              <a:rPr lang="en-US" sz="1800" dirty="0"/>
              <a:t> </a:t>
            </a:r>
            <a:r>
              <a:rPr lang="en-US" sz="1800" dirty="0" err="1"/>
              <a:t>oluşturulmasında</a:t>
            </a:r>
            <a:r>
              <a:rPr lang="en-US" sz="1800" dirty="0"/>
              <a:t> Gibbs </a:t>
            </a:r>
            <a:r>
              <a:rPr lang="en-US" sz="1800" dirty="0" err="1"/>
              <a:t>Örneklemesi</a:t>
            </a:r>
            <a:r>
              <a:rPr lang="en-US" sz="1800" dirty="0"/>
              <a:t> </a:t>
            </a:r>
            <a:r>
              <a:rPr lang="en-US" sz="1800" dirty="0" err="1"/>
              <a:t>yöntemini</a:t>
            </a:r>
            <a:r>
              <a:rPr lang="en-US" sz="1800" dirty="0"/>
              <a:t> </a:t>
            </a:r>
            <a:r>
              <a:rPr lang="en-US" sz="1800" dirty="0" err="1"/>
              <a:t>kullanmaktadır</a:t>
            </a:r>
            <a:r>
              <a:rPr lang="en-US" sz="1800" dirty="0"/>
              <a:t>. </a:t>
            </a:r>
          </a:p>
          <a:p>
            <a:r>
              <a:rPr lang="en-US" sz="1800" dirty="0"/>
              <a:t> </a:t>
            </a:r>
            <a:r>
              <a:rPr lang="en-TR" sz="1800" dirty="0"/>
              <a:t>İlk olarak Asya Uzman Sistem örneğini modellemek için Winbugs’a Şekil 3’teki gibi kodlarımızı yazıyoruz. </a:t>
            </a:r>
          </a:p>
          <a:p>
            <a:r>
              <a:rPr lang="en-US" sz="1800" dirty="0" err="1"/>
              <a:t>Gözlenen</a:t>
            </a:r>
            <a:r>
              <a:rPr lang="en-US" sz="1800" dirty="0"/>
              <a:t> </a:t>
            </a:r>
            <a:r>
              <a:rPr lang="en-US" sz="1800" dirty="0" err="1"/>
              <a:t>özelliklere</a:t>
            </a:r>
            <a:r>
              <a:rPr lang="en-US" sz="1800" dirty="0"/>
              <a:t> </a:t>
            </a:r>
            <a:r>
              <a:rPr lang="en-US" sz="1800" dirty="0" err="1"/>
              <a:t>veri</a:t>
            </a:r>
            <a:r>
              <a:rPr lang="en-US" sz="1800" dirty="0"/>
              <a:t> </a:t>
            </a:r>
            <a:r>
              <a:rPr lang="en-US" sz="1800" dirty="0" err="1"/>
              <a:t>dosyasında</a:t>
            </a:r>
            <a:r>
              <a:rPr lang="en-US" sz="1800" dirty="0"/>
              <a:t> 2 </a:t>
            </a:r>
            <a:r>
              <a:rPr lang="en-US" sz="1800" dirty="0" err="1"/>
              <a:t>değeri</a:t>
            </a:r>
            <a:r>
              <a:rPr lang="en-US" sz="1800" dirty="0"/>
              <a:t> </a:t>
            </a:r>
            <a:r>
              <a:rPr lang="en-US" sz="1800" dirty="0" err="1"/>
              <a:t>verilmiştir</a:t>
            </a:r>
            <a:r>
              <a:rPr lang="en-US" sz="1800" dirty="0"/>
              <a:t> Asia = 2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dyspnoea</a:t>
            </a:r>
            <a:r>
              <a:rPr lang="en-US" sz="1800" dirty="0"/>
              <a:t> = 2 </a:t>
            </a:r>
            <a:r>
              <a:rPr lang="en-US" sz="1800" dirty="0" err="1"/>
              <a:t>olarak</a:t>
            </a:r>
            <a:r>
              <a:rPr lang="en-US" sz="1800" dirty="0"/>
              <a:t>.</a:t>
            </a:r>
            <a:endParaRPr lang="en-T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2B913-0607-B046-866C-772E63FE6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79"/>
          <a:stretch/>
        </p:blipFill>
        <p:spPr>
          <a:xfrm>
            <a:off x="6620884" y="1444626"/>
            <a:ext cx="5242504" cy="4113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F8FCDF-98EF-D244-A0AA-90845DDCDEBC}"/>
              </a:ext>
            </a:extLst>
          </p:cNvPr>
          <p:cNvSpPr txBox="1"/>
          <p:nvPr/>
        </p:nvSpPr>
        <p:spPr>
          <a:xfrm>
            <a:off x="6620884" y="5638802"/>
            <a:ext cx="194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200" i="1" dirty="0"/>
              <a:t>Şekil 3: Winbugs uygulaması</a:t>
            </a:r>
          </a:p>
        </p:txBody>
      </p:sp>
    </p:spTree>
    <p:extLst>
      <p:ext uri="{BB962C8B-B14F-4D97-AF65-F5344CB8AC3E}">
        <p14:creationId xmlns:p14="http://schemas.microsoft.com/office/powerpoint/2010/main" val="57103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İçerik Yer Tutucusu 4">
            <a:extLst>
              <a:ext uri="{FF2B5EF4-FFF2-40B4-BE49-F238E27FC236}">
                <a16:creationId xmlns:a16="http://schemas.microsoft.com/office/drawing/2014/main" id="{7FAC4916-DC99-0F42-B7D4-6CC85A42E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936"/>
            <a:ext cx="6344528" cy="2228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DBB5A7-8400-D440-A7B2-3172C9197049}"/>
              </a:ext>
            </a:extLst>
          </p:cNvPr>
          <p:cNvSpPr txBox="1"/>
          <p:nvPr/>
        </p:nvSpPr>
        <p:spPr>
          <a:xfrm>
            <a:off x="6557963" y="809923"/>
            <a:ext cx="4506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WinBUGS</a:t>
            </a:r>
            <a:r>
              <a:rPr lang="en-US" dirty="0"/>
              <a:t> 1.4.3'te</a:t>
            </a:r>
            <a:endParaRPr lang="en-TR" dirty="0"/>
          </a:p>
          <a:p>
            <a:pPr algn="just"/>
            <a:r>
              <a:rPr lang="en-US" dirty="0"/>
              <a:t>Model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gelinerek</a:t>
            </a:r>
            <a:r>
              <a:rPr lang="en-US" dirty="0"/>
              <a:t> specification </a:t>
            </a:r>
            <a:r>
              <a:rPr lang="en-US" dirty="0" err="1"/>
              <a:t>tool’da</a:t>
            </a:r>
            <a:r>
              <a:rPr lang="en-US" dirty="0"/>
              <a:t> model </a:t>
            </a:r>
            <a:r>
              <a:rPr lang="en-US" dirty="0" err="1"/>
              <a:t>checklenir</a:t>
            </a:r>
            <a:r>
              <a:rPr lang="en-US" dirty="0"/>
              <a:t>.</a:t>
            </a:r>
            <a:endParaRPr lang="en-T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99174F-7717-814C-B8C6-5366905F5E40}"/>
              </a:ext>
            </a:extLst>
          </p:cNvPr>
          <p:cNvCxnSpPr>
            <a:cxnSpLocks/>
          </p:cNvCxnSpPr>
          <p:nvPr/>
        </p:nvCxnSpPr>
        <p:spPr>
          <a:xfrm flipH="1" flipV="1">
            <a:off x="657225" y="449957"/>
            <a:ext cx="5900738" cy="821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13E9B22-6C88-344D-AFCE-C03D85A7940D}"/>
              </a:ext>
            </a:extLst>
          </p:cNvPr>
          <p:cNvSpPr/>
          <p:nvPr/>
        </p:nvSpPr>
        <p:spPr>
          <a:xfrm>
            <a:off x="3915215" y="538096"/>
            <a:ext cx="628210" cy="404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18" name="Resim 6">
            <a:extLst>
              <a:ext uri="{FF2B5EF4-FFF2-40B4-BE49-F238E27FC236}">
                <a16:creationId xmlns:a16="http://schemas.microsoft.com/office/drawing/2014/main" id="{4597E0CB-9686-6A46-99F6-AF139A721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0" y="2351801"/>
            <a:ext cx="6246029" cy="43979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0AD27C-D5AA-E94D-AB08-3277A287EB6A}"/>
              </a:ext>
            </a:extLst>
          </p:cNvPr>
          <p:cNvSpPr txBox="1"/>
          <p:nvPr/>
        </p:nvSpPr>
        <p:spPr>
          <a:xfrm>
            <a:off x="6557963" y="3852061"/>
            <a:ext cx="4506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TR" dirty="0"/>
              <a:t>Datayı yüklemek için list üzerine gelinerek load data tıklanır. </a:t>
            </a:r>
            <a:r>
              <a:rPr lang="en-US" dirty="0"/>
              <a:t>D</a:t>
            </a:r>
            <a:r>
              <a:rPr lang="en-TR" dirty="0"/>
              <a:t>ata loaded yazısını gördükten sonra başarıyla datamız yüklenmiş olur.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3AE72A-62F7-634F-91DA-5F149133F37A}"/>
              </a:ext>
            </a:extLst>
          </p:cNvPr>
          <p:cNvCxnSpPr>
            <a:cxnSpLocks/>
          </p:cNvCxnSpPr>
          <p:nvPr/>
        </p:nvCxnSpPr>
        <p:spPr>
          <a:xfrm flipH="1">
            <a:off x="871538" y="4041409"/>
            <a:ext cx="5686426" cy="844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60F3987-23BA-1940-ABF8-D21D7F722C10}"/>
              </a:ext>
            </a:extLst>
          </p:cNvPr>
          <p:cNvSpPr/>
          <p:nvPr/>
        </p:nvSpPr>
        <p:spPr>
          <a:xfrm>
            <a:off x="4967727" y="3480137"/>
            <a:ext cx="628210" cy="404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1D2E0CE-E59E-1D4C-AEDE-09C9EDA2611F}"/>
              </a:ext>
            </a:extLst>
          </p:cNvPr>
          <p:cNvSpPr/>
          <p:nvPr/>
        </p:nvSpPr>
        <p:spPr>
          <a:xfrm>
            <a:off x="29015" y="6453121"/>
            <a:ext cx="628210" cy="4048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4097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082A-A6CD-B843-BCB7-1F628885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111" y="1171574"/>
            <a:ext cx="3895725" cy="21288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TR" sz="1800" dirty="0"/>
              <a:t>Son olarak bir sonraki list’e gelerek load inits tıklanarak model tamamlanmış olur. </a:t>
            </a: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396F1648-B207-D348-AE05-FAD7F2D05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24725" cy="48863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8034EE-A513-6543-B390-CF4A91D84023}"/>
              </a:ext>
            </a:extLst>
          </p:cNvPr>
          <p:cNvCxnSpPr>
            <a:cxnSpLocks/>
          </p:cNvCxnSpPr>
          <p:nvPr/>
        </p:nvCxnSpPr>
        <p:spPr>
          <a:xfrm flipH="1">
            <a:off x="800100" y="1406526"/>
            <a:ext cx="6958011" cy="279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3110DFD-22D3-3E44-A066-18770087B0FF}"/>
              </a:ext>
            </a:extLst>
          </p:cNvPr>
          <p:cNvSpPr/>
          <p:nvPr/>
        </p:nvSpPr>
        <p:spPr>
          <a:xfrm>
            <a:off x="4639114" y="2240722"/>
            <a:ext cx="628210" cy="404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F77296-D4D9-B64E-8F2A-EB40026E0857}"/>
              </a:ext>
            </a:extLst>
          </p:cNvPr>
          <p:cNvSpPr/>
          <p:nvPr/>
        </p:nvSpPr>
        <p:spPr>
          <a:xfrm>
            <a:off x="0" y="4586289"/>
            <a:ext cx="800100" cy="502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pic>
        <p:nvPicPr>
          <p:cNvPr id="9" name="İçerik Yer Tutucusu 4">
            <a:extLst>
              <a:ext uri="{FF2B5EF4-FFF2-40B4-BE49-F238E27FC236}">
                <a16:creationId xmlns:a16="http://schemas.microsoft.com/office/drawing/2014/main" id="{299C10CD-9C7E-BF44-A9AF-F085EB094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442" y="5034722"/>
            <a:ext cx="3932283" cy="1799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E73933-E3FA-9D4D-B6C8-04C7509C42D2}"/>
              </a:ext>
            </a:extLst>
          </p:cNvPr>
          <p:cNvSpPr txBox="1"/>
          <p:nvPr/>
        </p:nvSpPr>
        <p:spPr>
          <a:xfrm>
            <a:off x="7973966" y="4997380"/>
            <a:ext cx="3679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TR" dirty="0"/>
              <a:t>Sonrasında inference’a girerek sampleları ”sample monitor tool”da düzenleriz. </a:t>
            </a:r>
            <a:r>
              <a:rPr lang="en-US" dirty="0"/>
              <a:t>S</a:t>
            </a:r>
            <a:r>
              <a:rPr lang="en-TR" dirty="0"/>
              <a:t>moking, tuberculosis, bronchitis, lung.cancer, xray ve either için nodeları kurarız. </a:t>
            </a:r>
          </a:p>
        </p:txBody>
      </p:sp>
    </p:spTree>
    <p:extLst>
      <p:ext uri="{BB962C8B-B14F-4D97-AF65-F5344CB8AC3E}">
        <p14:creationId xmlns:p14="http://schemas.microsoft.com/office/powerpoint/2010/main" val="254212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1F50C9-743E-FD46-9EC4-C217E736CD05}"/>
              </a:ext>
            </a:extLst>
          </p:cNvPr>
          <p:cNvSpPr txBox="1"/>
          <p:nvPr/>
        </p:nvSpPr>
        <p:spPr>
          <a:xfrm>
            <a:off x="8148638" y="137160"/>
            <a:ext cx="3481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10000 </a:t>
            </a:r>
            <a:r>
              <a:rPr lang="en-US" dirty="0" err="1"/>
              <a:t>yineleme</a:t>
            </a:r>
            <a:r>
              <a:rPr lang="en-US" dirty="0"/>
              <a:t>  </a:t>
            </a:r>
            <a:r>
              <a:rPr lang="en-US" dirty="0" err="1"/>
              <a:t>yanda</a:t>
            </a:r>
            <a:r>
              <a:rPr lang="en-US" dirty="0"/>
              <a:t> </a:t>
            </a:r>
            <a:r>
              <a:rPr lang="en-US" dirty="0" err="1"/>
              <a:t>görüleceği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istatistikleri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yanıtlar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yanıtlar</a:t>
            </a:r>
            <a:r>
              <a:rPr lang="en-US" dirty="0"/>
              <a:t> da </a:t>
            </a:r>
          </a:p>
          <a:p>
            <a:pPr algn="just"/>
            <a:r>
              <a:rPr lang="en-US" dirty="0"/>
              <a:t>1-No; 2-Yes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grafikler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yorumlamak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 </a:t>
            </a:r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E1D3969F-8D94-D849-A975-F32D4E011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7986713" cy="6525729"/>
          </a:xfrm>
        </p:spPr>
      </p:pic>
    </p:spTree>
    <p:extLst>
      <p:ext uri="{BB962C8B-B14F-4D97-AF65-F5344CB8AC3E}">
        <p14:creationId xmlns:p14="http://schemas.microsoft.com/office/powerpoint/2010/main" val="95029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{8F1218D2-865D-214B-87D2-E79C3C8E001C}tf10001070</Template>
  <TotalTime>1257</TotalTime>
  <Words>1104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Asya: Basit Bir Uzman Sistem</vt:lpstr>
      <vt:lpstr>PowerPoint Presentation</vt:lpstr>
      <vt:lpstr>PowerPoint Presentation</vt:lpstr>
      <vt:lpstr>WinBugs’da Asya Uzman Sistemin Uygulaması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Kaynakça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47</cp:revision>
  <dcterms:created xsi:type="dcterms:W3CDTF">2021-06-06T09:55:19Z</dcterms:created>
  <dcterms:modified xsi:type="dcterms:W3CDTF">2021-06-07T06:53:13Z</dcterms:modified>
</cp:coreProperties>
</file>