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Default Extension="xlsx" ContentType="application/vnd.openxmlformats-officedocument.spreadsheetml.sheet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1" r:id="rId5"/>
  </p:sldMasterIdLst>
  <p:notesMasterIdLst>
    <p:notesMasterId r:id="rId34"/>
  </p:notesMasterIdLst>
  <p:sldIdLst>
    <p:sldId id="256" r:id="rId6"/>
    <p:sldId id="257" r:id="rId7"/>
    <p:sldId id="386" r:id="rId8"/>
    <p:sldId id="392" r:id="rId9"/>
    <p:sldId id="387" r:id="rId10"/>
    <p:sldId id="393" r:id="rId11"/>
    <p:sldId id="410" r:id="rId12"/>
    <p:sldId id="407" r:id="rId13"/>
    <p:sldId id="411" r:id="rId14"/>
    <p:sldId id="388" r:id="rId15"/>
    <p:sldId id="401" r:id="rId16"/>
    <p:sldId id="402" r:id="rId17"/>
    <p:sldId id="403" r:id="rId18"/>
    <p:sldId id="404" r:id="rId19"/>
    <p:sldId id="405" r:id="rId20"/>
    <p:sldId id="389" r:id="rId21"/>
    <p:sldId id="406" r:id="rId22"/>
    <p:sldId id="409" r:id="rId23"/>
    <p:sldId id="412" r:id="rId24"/>
    <p:sldId id="413" r:id="rId25"/>
    <p:sldId id="414" r:id="rId26"/>
    <p:sldId id="415" r:id="rId27"/>
    <p:sldId id="416" r:id="rId28"/>
    <p:sldId id="390" r:id="rId29"/>
    <p:sldId id="417" r:id="rId30"/>
    <p:sldId id="418" r:id="rId31"/>
    <p:sldId id="391" r:id="rId32"/>
    <p:sldId id="396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5292C2"/>
    <a:srgbClr val="5587BF"/>
    <a:srgbClr val="99CCFF"/>
    <a:srgbClr val="4DB8C7"/>
    <a:srgbClr val="21618C"/>
    <a:srgbClr val="3893D0"/>
    <a:srgbClr val="BFBFBF"/>
    <a:srgbClr val="2F3C9B"/>
    <a:srgbClr val="1C5BA0"/>
    <a:srgbClr val="A5A5A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al__ma_Sayfas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al__ma_Sayfas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chart>
    <c:plotArea>
      <c:layout>
        <c:manualLayout>
          <c:layoutTarget val="inner"/>
          <c:xMode val="edge"/>
          <c:yMode val="edge"/>
          <c:x val="0.11403269429621403"/>
          <c:y val="9.5209210162036456E-2"/>
          <c:w val="0.71134711286089303"/>
          <c:h val="0.77985747547990336"/>
        </c:manualLayout>
      </c:layout>
      <c:lineChart>
        <c:grouping val="standard"/>
        <c:ser>
          <c:idx val="0"/>
          <c:order val="0"/>
          <c:tx>
            <c:strRef>
              <c:f>Sayfa1!$B$1</c:f>
              <c:strCache>
                <c:ptCount val="1"/>
                <c:pt idx="0">
                  <c:v>Reusability</c:v>
                </c:pt>
              </c:strCache>
            </c:strRef>
          </c:tx>
          <c:cat>
            <c:strRef>
              <c:f>Sayfa1!$A$2:$A$9</c:f>
              <c:strCache>
                <c:ptCount val="8"/>
                <c:pt idx="0">
                  <c:v>PK 1.8.0</c:v>
                </c:pt>
                <c:pt idx="1">
                  <c:v>PK 1.10</c:v>
                </c:pt>
                <c:pt idx="2">
                  <c:v>PK 1.12</c:v>
                </c:pt>
                <c:pt idx="3">
                  <c:v>PK 1.13</c:v>
                </c:pt>
                <c:pt idx="4">
                  <c:v>PK 1.14</c:v>
                </c:pt>
                <c:pt idx="5">
                  <c:v>PK 1.15</c:v>
                </c:pt>
                <c:pt idx="6">
                  <c:v>PK 2.0</c:v>
                </c:pt>
                <c:pt idx="7">
                  <c:v>PK 2.1</c:v>
                </c:pt>
              </c:strCache>
            </c:strRef>
          </c:cat>
          <c:val>
            <c:numRef>
              <c:f>Sayfa1!$B$2:$B$9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1.1700000000000008</c:v>
                </c:pt>
                <c:pt idx="3">
                  <c:v>1.1700000000000008</c:v>
                </c:pt>
                <c:pt idx="4">
                  <c:v>1.159999999999999</c:v>
                </c:pt>
                <c:pt idx="5">
                  <c:v>1.1900000000000008</c:v>
                </c:pt>
                <c:pt idx="6">
                  <c:v>1.1800000000000008</c:v>
                </c:pt>
                <c:pt idx="7">
                  <c:v>1.1900000000000008</c:v>
                </c:pt>
              </c:numCache>
            </c:numRef>
          </c:val>
        </c:ser>
        <c:ser>
          <c:idx val="1"/>
          <c:order val="1"/>
          <c:tx>
            <c:strRef>
              <c:f>Sayfa1!$C$1</c:f>
              <c:strCache>
                <c:ptCount val="1"/>
                <c:pt idx="0">
                  <c:v>Flexibility</c:v>
                </c:pt>
              </c:strCache>
            </c:strRef>
          </c:tx>
          <c:cat>
            <c:strRef>
              <c:f>Sayfa1!$A$2:$A$9</c:f>
              <c:strCache>
                <c:ptCount val="8"/>
                <c:pt idx="0">
                  <c:v>PK 1.8.0</c:v>
                </c:pt>
                <c:pt idx="1">
                  <c:v>PK 1.10</c:v>
                </c:pt>
                <c:pt idx="2">
                  <c:v>PK 1.12</c:v>
                </c:pt>
                <c:pt idx="3">
                  <c:v>PK 1.13</c:v>
                </c:pt>
                <c:pt idx="4">
                  <c:v>PK 1.14</c:v>
                </c:pt>
                <c:pt idx="5">
                  <c:v>PK 1.15</c:v>
                </c:pt>
                <c:pt idx="6">
                  <c:v>PK 2.0</c:v>
                </c:pt>
                <c:pt idx="7">
                  <c:v>PK 2.1</c:v>
                </c:pt>
              </c:strCache>
            </c:strRef>
          </c:cat>
          <c:val>
            <c:numRef>
              <c:f>Sayfa1!$C$2:$C$9</c:f>
              <c:numCache>
                <c:formatCode>General</c:formatCode>
                <c:ptCount val="8"/>
                <c:pt idx="0">
                  <c:v>1</c:v>
                </c:pt>
                <c:pt idx="1">
                  <c:v>0.96000000000000041</c:v>
                </c:pt>
                <c:pt idx="2">
                  <c:v>1.1100000000000001</c:v>
                </c:pt>
                <c:pt idx="3">
                  <c:v>0.92</c:v>
                </c:pt>
                <c:pt idx="4">
                  <c:v>1.1100000000000001</c:v>
                </c:pt>
                <c:pt idx="5">
                  <c:v>1.1000000000000001</c:v>
                </c:pt>
                <c:pt idx="6">
                  <c:v>1.1000000000000001</c:v>
                </c:pt>
                <c:pt idx="7">
                  <c:v>1.1200000000000001</c:v>
                </c:pt>
              </c:numCache>
            </c:numRef>
          </c:val>
        </c:ser>
        <c:ser>
          <c:idx val="2"/>
          <c:order val="2"/>
          <c:tx>
            <c:strRef>
              <c:f>Sayfa1!$D$1</c:f>
              <c:strCache>
                <c:ptCount val="1"/>
                <c:pt idx="0">
                  <c:v>Functionality</c:v>
                </c:pt>
              </c:strCache>
            </c:strRef>
          </c:tx>
          <c:cat>
            <c:strRef>
              <c:f>Sayfa1!$A$2:$A$9</c:f>
              <c:strCache>
                <c:ptCount val="8"/>
                <c:pt idx="0">
                  <c:v>PK 1.8.0</c:v>
                </c:pt>
                <c:pt idx="1">
                  <c:v>PK 1.10</c:v>
                </c:pt>
                <c:pt idx="2">
                  <c:v>PK 1.12</c:v>
                </c:pt>
                <c:pt idx="3">
                  <c:v>PK 1.13</c:v>
                </c:pt>
                <c:pt idx="4">
                  <c:v>PK 1.14</c:v>
                </c:pt>
                <c:pt idx="5">
                  <c:v>PK 1.15</c:v>
                </c:pt>
                <c:pt idx="6">
                  <c:v>PK 2.0</c:v>
                </c:pt>
                <c:pt idx="7">
                  <c:v>PK 2.1</c:v>
                </c:pt>
              </c:strCache>
            </c:strRef>
          </c:cat>
          <c:val>
            <c:numRef>
              <c:f>Sayfa1!$D$2:$D$9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1.0900000000000001</c:v>
                </c:pt>
                <c:pt idx="3">
                  <c:v>1.1000000000000001</c:v>
                </c:pt>
                <c:pt idx="4">
                  <c:v>1.0900000000000001</c:v>
                </c:pt>
                <c:pt idx="5">
                  <c:v>1.07</c:v>
                </c:pt>
                <c:pt idx="6">
                  <c:v>1.05</c:v>
                </c:pt>
                <c:pt idx="7">
                  <c:v>1.1000000000000001</c:v>
                </c:pt>
              </c:numCache>
            </c:numRef>
          </c:val>
        </c:ser>
        <c:ser>
          <c:idx val="3"/>
          <c:order val="3"/>
          <c:tx>
            <c:strRef>
              <c:f>Sayfa1!$E$1</c:f>
              <c:strCache>
                <c:ptCount val="1"/>
                <c:pt idx="0">
                  <c:v>Extendibility</c:v>
                </c:pt>
              </c:strCache>
            </c:strRef>
          </c:tx>
          <c:spPr>
            <a:ln w="28575"/>
          </c:spPr>
          <c:cat>
            <c:strRef>
              <c:f>Sayfa1!$A$2:$A$9</c:f>
              <c:strCache>
                <c:ptCount val="8"/>
                <c:pt idx="0">
                  <c:v>PK 1.8.0</c:v>
                </c:pt>
                <c:pt idx="1">
                  <c:v>PK 1.10</c:v>
                </c:pt>
                <c:pt idx="2">
                  <c:v>PK 1.12</c:v>
                </c:pt>
                <c:pt idx="3">
                  <c:v>PK 1.13</c:v>
                </c:pt>
                <c:pt idx="4">
                  <c:v>PK 1.14</c:v>
                </c:pt>
                <c:pt idx="5">
                  <c:v>PK 1.15</c:v>
                </c:pt>
                <c:pt idx="6">
                  <c:v>PK 2.0</c:v>
                </c:pt>
                <c:pt idx="7">
                  <c:v>PK 2.1</c:v>
                </c:pt>
              </c:strCache>
            </c:strRef>
          </c:cat>
          <c:val>
            <c:numRef>
              <c:f>Sayfa1!$E$2:$E$9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1.28</c:v>
                </c:pt>
                <c:pt idx="3">
                  <c:v>1.29</c:v>
                </c:pt>
                <c:pt idx="4">
                  <c:v>1.28</c:v>
                </c:pt>
                <c:pt idx="5">
                  <c:v>1.27</c:v>
                </c:pt>
                <c:pt idx="6">
                  <c:v>1.28</c:v>
                </c:pt>
                <c:pt idx="7">
                  <c:v>1.27</c:v>
                </c:pt>
              </c:numCache>
            </c:numRef>
          </c:val>
        </c:ser>
        <c:ser>
          <c:idx val="4"/>
          <c:order val="4"/>
          <c:tx>
            <c:strRef>
              <c:f>Sayfa1!$F$1</c:f>
              <c:strCache>
                <c:ptCount val="1"/>
                <c:pt idx="0">
                  <c:v>Effectivenes</c:v>
                </c:pt>
              </c:strCache>
            </c:strRef>
          </c:tx>
          <c:cat>
            <c:strRef>
              <c:f>Sayfa1!$A$2:$A$9</c:f>
              <c:strCache>
                <c:ptCount val="8"/>
                <c:pt idx="0">
                  <c:v>PK 1.8.0</c:v>
                </c:pt>
                <c:pt idx="1">
                  <c:v>PK 1.10</c:v>
                </c:pt>
                <c:pt idx="2">
                  <c:v>PK 1.12</c:v>
                </c:pt>
                <c:pt idx="3">
                  <c:v>PK 1.13</c:v>
                </c:pt>
                <c:pt idx="4">
                  <c:v>PK 1.14</c:v>
                </c:pt>
                <c:pt idx="5">
                  <c:v>PK 1.15</c:v>
                </c:pt>
                <c:pt idx="6">
                  <c:v>PK 2.0</c:v>
                </c:pt>
                <c:pt idx="7">
                  <c:v>PK 2.1</c:v>
                </c:pt>
              </c:strCache>
            </c:strRef>
          </c:cat>
          <c:val>
            <c:numRef>
              <c:f>Sayfa1!$F$2:$F$9</c:f>
              <c:numCache>
                <c:formatCode>General</c:formatCode>
                <c:ptCount val="8"/>
                <c:pt idx="0">
                  <c:v>1</c:v>
                </c:pt>
                <c:pt idx="1">
                  <c:v>0.97000000000000008</c:v>
                </c:pt>
                <c:pt idx="2">
                  <c:v>2.71</c:v>
                </c:pt>
                <c:pt idx="3">
                  <c:v>3.32</c:v>
                </c:pt>
                <c:pt idx="4">
                  <c:v>2.7600000000000002</c:v>
                </c:pt>
                <c:pt idx="5">
                  <c:v>2.75</c:v>
                </c:pt>
                <c:pt idx="6">
                  <c:v>2.7600000000000002</c:v>
                </c:pt>
                <c:pt idx="7">
                  <c:v>2.75</c:v>
                </c:pt>
              </c:numCache>
            </c:numRef>
          </c:val>
        </c:ser>
        <c:marker val="1"/>
        <c:axId val="110289664"/>
        <c:axId val="110291200"/>
      </c:lineChart>
      <c:catAx>
        <c:axId val="110289664"/>
        <c:scaling>
          <c:orientation val="minMax"/>
        </c:scaling>
        <c:axPos val="b"/>
        <c:tickLblPos val="nextTo"/>
        <c:txPr>
          <a:bodyPr/>
          <a:lstStyle/>
          <a:p>
            <a:pPr>
              <a:defRPr sz="1400" baseline="0">
                <a:latin typeface="+mn-lt"/>
              </a:defRPr>
            </a:pPr>
            <a:endParaRPr lang="tr-TR"/>
          </a:p>
        </c:txPr>
        <c:crossAx val="110291200"/>
        <c:crosses val="autoZero"/>
        <c:auto val="1"/>
        <c:lblAlgn val="ctr"/>
        <c:lblOffset val="100"/>
      </c:catAx>
      <c:valAx>
        <c:axId val="110291200"/>
        <c:scaling>
          <c:orientation val="minMax"/>
          <c:max val="7"/>
          <c:min val="1"/>
        </c:scaling>
        <c:axPos val="l"/>
        <c:majorGridlines/>
        <c:numFmt formatCode="General" sourceLinked="0"/>
        <c:tickLblPos val="nextTo"/>
        <c:crossAx val="110289664"/>
        <c:crosses val="autoZero"/>
        <c:crossBetween val="between"/>
      </c:valAx>
      <c:spPr>
        <a:noFill/>
        <a:ln w="0">
          <a:noFill/>
        </a:ln>
      </c:spPr>
    </c:plotArea>
    <c:legend>
      <c:legendPos val="r"/>
    </c:legend>
    <c:plotVisOnly val="1"/>
  </c:chart>
  <c:txPr>
    <a:bodyPr/>
    <a:lstStyle/>
    <a:p>
      <a:pPr>
        <a:defRPr sz="1800"/>
      </a:pPr>
      <a:endParaRPr lang="tr-T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style val="4"/>
  <c:chart>
    <c:plotArea>
      <c:layout>
        <c:manualLayout>
          <c:layoutTarget val="inner"/>
          <c:xMode val="edge"/>
          <c:yMode val="edge"/>
          <c:x val="0.13756339374684404"/>
          <c:y val="4.191216456397448E-2"/>
          <c:w val="0.75943433029610574"/>
          <c:h val="0.85725771040328003"/>
        </c:manualLayout>
      </c:layout>
      <c:lineChart>
        <c:grouping val="standard"/>
        <c:ser>
          <c:idx val="0"/>
          <c:order val="0"/>
          <c:tx>
            <c:strRef>
              <c:f>Sayfa1!$B$1</c:f>
              <c:strCache>
                <c:ptCount val="1"/>
                <c:pt idx="0">
                  <c:v>Undersdtandibility</c:v>
                </c:pt>
              </c:strCache>
            </c:strRef>
          </c:tx>
          <c:cat>
            <c:strRef>
              <c:f>Sayfa1!$A$2:$A$9</c:f>
              <c:strCache>
                <c:ptCount val="8"/>
                <c:pt idx="0">
                  <c:v>PK 1.8.0</c:v>
                </c:pt>
                <c:pt idx="1">
                  <c:v>PK 1.10</c:v>
                </c:pt>
                <c:pt idx="2">
                  <c:v>PK 1.12</c:v>
                </c:pt>
                <c:pt idx="3">
                  <c:v>PK 1.13</c:v>
                </c:pt>
                <c:pt idx="4">
                  <c:v>PK 1.14</c:v>
                </c:pt>
                <c:pt idx="5">
                  <c:v>PK 1.15</c:v>
                </c:pt>
                <c:pt idx="6">
                  <c:v>PK 2.0</c:v>
                </c:pt>
                <c:pt idx="7">
                  <c:v>PK 2.1</c:v>
                </c:pt>
              </c:strCache>
            </c:strRef>
          </c:cat>
          <c:val>
            <c:numRef>
              <c:f>Sayfa1!$B$2:$B$9</c:f>
              <c:numCache>
                <c:formatCode>General</c:formatCode>
                <c:ptCount val="8"/>
                <c:pt idx="0">
                  <c:v>-0.99</c:v>
                </c:pt>
                <c:pt idx="1">
                  <c:v>-1.04</c:v>
                </c:pt>
                <c:pt idx="2">
                  <c:v>-0.85000000000000042</c:v>
                </c:pt>
                <c:pt idx="3">
                  <c:v>-0.85000000000000042</c:v>
                </c:pt>
                <c:pt idx="4">
                  <c:v>-1.0900000000000001</c:v>
                </c:pt>
                <c:pt idx="5">
                  <c:v>-1.129999999999999</c:v>
                </c:pt>
                <c:pt idx="6">
                  <c:v>-1.1200000000000001</c:v>
                </c:pt>
                <c:pt idx="7">
                  <c:v>-1.129999999999999</c:v>
                </c:pt>
              </c:numCache>
            </c:numRef>
          </c:val>
        </c:ser>
        <c:ser>
          <c:idx val="1"/>
          <c:order val="1"/>
          <c:tx>
            <c:strRef>
              <c:f>Sayfa1!$C$1</c:f>
              <c:strCache>
                <c:ptCount val="1"/>
                <c:pt idx="0">
                  <c:v>Sütun1</c:v>
                </c:pt>
              </c:strCache>
            </c:strRef>
          </c:tx>
          <c:cat>
            <c:strRef>
              <c:f>Sayfa1!$A$2:$A$9</c:f>
              <c:strCache>
                <c:ptCount val="8"/>
                <c:pt idx="0">
                  <c:v>PK 1.8.0</c:v>
                </c:pt>
                <c:pt idx="1">
                  <c:v>PK 1.10</c:v>
                </c:pt>
                <c:pt idx="2">
                  <c:v>PK 1.12</c:v>
                </c:pt>
                <c:pt idx="3">
                  <c:v>PK 1.13</c:v>
                </c:pt>
                <c:pt idx="4">
                  <c:v>PK 1.14</c:v>
                </c:pt>
                <c:pt idx="5">
                  <c:v>PK 1.15</c:v>
                </c:pt>
                <c:pt idx="6">
                  <c:v>PK 2.0</c:v>
                </c:pt>
                <c:pt idx="7">
                  <c:v>PK 2.1</c:v>
                </c:pt>
              </c:strCache>
            </c:strRef>
          </c:cat>
          <c:val>
            <c:numRef>
              <c:f>Sayfa1!$C$2:$C$9</c:f>
              <c:numCache>
                <c:formatCode>General</c:formatCode>
                <c:ptCount val="8"/>
              </c:numCache>
            </c:numRef>
          </c:val>
        </c:ser>
        <c:ser>
          <c:idx val="2"/>
          <c:order val="2"/>
          <c:tx>
            <c:strRef>
              <c:f>Sayfa1!$D$1</c:f>
              <c:strCache>
                <c:ptCount val="1"/>
                <c:pt idx="0">
                  <c:v>Sütun2</c:v>
                </c:pt>
              </c:strCache>
            </c:strRef>
          </c:tx>
          <c:cat>
            <c:strRef>
              <c:f>Sayfa1!$A$2:$A$9</c:f>
              <c:strCache>
                <c:ptCount val="8"/>
                <c:pt idx="0">
                  <c:v>PK 1.8.0</c:v>
                </c:pt>
                <c:pt idx="1">
                  <c:v>PK 1.10</c:v>
                </c:pt>
                <c:pt idx="2">
                  <c:v>PK 1.12</c:v>
                </c:pt>
                <c:pt idx="3">
                  <c:v>PK 1.13</c:v>
                </c:pt>
                <c:pt idx="4">
                  <c:v>PK 1.14</c:v>
                </c:pt>
                <c:pt idx="5">
                  <c:v>PK 1.15</c:v>
                </c:pt>
                <c:pt idx="6">
                  <c:v>PK 2.0</c:v>
                </c:pt>
                <c:pt idx="7">
                  <c:v>PK 2.1</c:v>
                </c:pt>
              </c:strCache>
            </c:strRef>
          </c:cat>
          <c:val>
            <c:numRef>
              <c:f>Sayfa1!$D$2:$D$9</c:f>
              <c:numCache>
                <c:formatCode>General</c:formatCode>
                <c:ptCount val="8"/>
              </c:numCache>
            </c:numRef>
          </c:val>
        </c:ser>
        <c:ser>
          <c:idx val="3"/>
          <c:order val="3"/>
          <c:tx>
            <c:strRef>
              <c:f>Sayfa1!$E$1</c:f>
              <c:strCache>
                <c:ptCount val="1"/>
                <c:pt idx="0">
                  <c:v>Sütun3</c:v>
                </c:pt>
              </c:strCache>
            </c:strRef>
          </c:tx>
          <c:cat>
            <c:strRef>
              <c:f>Sayfa1!$A$2:$A$9</c:f>
              <c:strCache>
                <c:ptCount val="8"/>
                <c:pt idx="0">
                  <c:v>PK 1.8.0</c:v>
                </c:pt>
                <c:pt idx="1">
                  <c:v>PK 1.10</c:v>
                </c:pt>
                <c:pt idx="2">
                  <c:v>PK 1.12</c:v>
                </c:pt>
                <c:pt idx="3">
                  <c:v>PK 1.13</c:v>
                </c:pt>
                <c:pt idx="4">
                  <c:v>PK 1.14</c:v>
                </c:pt>
                <c:pt idx="5">
                  <c:v>PK 1.15</c:v>
                </c:pt>
                <c:pt idx="6">
                  <c:v>PK 2.0</c:v>
                </c:pt>
                <c:pt idx="7">
                  <c:v>PK 2.1</c:v>
                </c:pt>
              </c:strCache>
            </c:strRef>
          </c:cat>
          <c:val>
            <c:numRef>
              <c:f>Sayfa1!$E$2:$E$9</c:f>
              <c:numCache>
                <c:formatCode>General</c:formatCode>
                <c:ptCount val="8"/>
              </c:numCache>
            </c:numRef>
          </c:val>
        </c:ser>
        <c:ser>
          <c:idx val="4"/>
          <c:order val="4"/>
          <c:tx>
            <c:strRef>
              <c:f>Sayfa1!$F$1</c:f>
              <c:strCache>
                <c:ptCount val="1"/>
                <c:pt idx="0">
                  <c:v>Sütun4</c:v>
                </c:pt>
              </c:strCache>
            </c:strRef>
          </c:tx>
          <c:cat>
            <c:strRef>
              <c:f>Sayfa1!$A$2:$A$9</c:f>
              <c:strCache>
                <c:ptCount val="8"/>
                <c:pt idx="0">
                  <c:v>PK 1.8.0</c:v>
                </c:pt>
                <c:pt idx="1">
                  <c:v>PK 1.10</c:v>
                </c:pt>
                <c:pt idx="2">
                  <c:v>PK 1.12</c:v>
                </c:pt>
                <c:pt idx="3">
                  <c:v>PK 1.13</c:v>
                </c:pt>
                <c:pt idx="4">
                  <c:v>PK 1.14</c:v>
                </c:pt>
                <c:pt idx="5">
                  <c:v>PK 1.15</c:v>
                </c:pt>
                <c:pt idx="6">
                  <c:v>PK 2.0</c:v>
                </c:pt>
                <c:pt idx="7">
                  <c:v>PK 2.1</c:v>
                </c:pt>
              </c:strCache>
            </c:strRef>
          </c:cat>
          <c:val>
            <c:numRef>
              <c:f>Sayfa1!$F$2:$F$9</c:f>
              <c:numCache>
                <c:formatCode>General</c:formatCode>
                <c:ptCount val="8"/>
              </c:numCache>
            </c:numRef>
          </c:val>
        </c:ser>
        <c:marker val="1"/>
        <c:axId val="110429312"/>
        <c:axId val="110430848"/>
      </c:lineChart>
      <c:catAx>
        <c:axId val="110429312"/>
        <c:scaling>
          <c:orientation val="minMax"/>
        </c:scaling>
        <c:axPos val="b"/>
        <c:tickLblPos val="nextTo"/>
        <c:txPr>
          <a:bodyPr/>
          <a:lstStyle/>
          <a:p>
            <a:pPr>
              <a:defRPr sz="1400"/>
            </a:pPr>
            <a:endParaRPr lang="tr-TR"/>
          </a:p>
        </c:txPr>
        <c:crossAx val="110430848"/>
        <c:crosses val="autoZero"/>
        <c:auto val="1"/>
        <c:lblAlgn val="ctr"/>
        <c:lblOffset val="100"/>
      </c:catAx>
      <c:valAx>
        <c:axId val="110430848"/>
        <c:scaling>
          <c:orientation val="minMax"/>
          <c:max val="0"/>
          <c:min val="-1.5"/>
        </c:scaling>
        <c:axPos val="l"/>
        <c:majorGridlines/>
        <c:numFmt formatCode="#,##0.00" sourceLinked="0"/>
        <c:tickLblPos val="nextTo"/>
        <c:txPr>
          <a:bodyPr/>
          <a:lstStyle/>
          <a:p>
            <a:pPr>
              <a:defRPr sz="1400"/>
            </a:pPr>
            <a:endParaRPr lang="tr-TR"/>
          </a:p>
        </c:txPr>
        <c:crossAx val="110429312"/>
        <c:crosses val="autoZero"/>
        <c:crossBetween val="between"/>
      </c:valAx>
    </c:plotArea>
    <c:legend>
      <c:legendPos val="r"/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egendEntry>
        <c:idx val="4"/>
        <c:delete val="1"/>
      </c:legendEntry>
      <c:layout>
        <c:manualLayout>
          <c:xMode val="edge"/>
          <c:yMode val="edge"/>
          <c:x val="0.64769423769395851"/>
          <c:y val="0.34063124563080055"/>
          <c:w val="0.3421471032490378"/>
          <c:h val="7.8806881073787818E-2"/>
        </c:manualLayout>
      </c:layout>
    </c:legend>
    <c:plotVisOnly val="1"/>
  </c:chart>
  <c:txPr>
    <a:bodyPr/>
    <a:lstStyle/>
    <a:p>
      <a:pPr>
        <a:defRPr sz="1800"/>
      </a:pPr>
      <a:endParaRPr lang="tr-TR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1815F1-C66F-4A52-BA82-226F7564D04D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D98C8-2F69-4158-AABF-146106DB61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07650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6D98C8-2F69-4158-AABF-146106DB614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46461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6D98C8-2F69-4158-AABF-146106DB614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97822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6D98C8-2F69-4158-AABF-146106DB614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76970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6D98C8-2F69-4158-AABF-146106DB614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8656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6D98C8-2F69-4158-AABF-146106DB614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74060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6D98C8-2F69-4158-AABF-146106DB614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87750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6D98C8-2F69-4158-AABF-146106DB614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58472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6940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357166"/>
            <a:ext cx="9144000" cy="1781323"/>
          </a:xfrm>
          <a:prstGeom prst="rect">
            <a:avLst/>
          </a:prstGeom>
          <a:solidFill>
            <a:schemeClr val="accent5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4643446"/>
            <a:ext cx="9144000" cy="1857388"/>
          </a:xfrm>
          <a:prstGeom prst="rect">
            <a:avLst/>
          </a:prstGeom>
          <a:solidFill>
            <a:schemeClr val="tx2">
              <a:lumMod val="40000"/>
              <a:lumOff val="6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tr-TR" dirty="0" err="1" smtClean="0">
                <a:solidFill>
                  <a:schemeClr val="accent1">
                    <a:lumMod val="50000"/>
                  </a:schemeClr>
                </a:solidFill>
              </a:rPr>
              <a:t>Öğr</a:t>
            </a:r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. Gör. Dr.</a:t>
            </a:r>
          </a:p>
          <a:p>
            <a:pPr algn="ctr"/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Yusuf ÖZÇEVİK</a:t>
            </a:r>
          </a:p>
          <a:p>
            <a:pPr algn="ctr"/>
            <a:endParaRPr lang="tr-TR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Hazırlayan:</a:t>
            </a:r>
            <a:endParaRPr lang="tr-TR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  Merve ÇELİK - </a:t>
            </a:r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162804012</a:t>
            </a:r>
            <a:endParaRPr lang="tr-TR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  </a:t>
            </a:r>
          </a:p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80466" y="2558265"/>
            <a:ext cx="7967998" cy="170109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>
              <a:defRPr/>
            </a:pPr>
            <a:r>
              <a:rPr lang="tr-TR" sz="3600" dirty="0" smtClean="0">
                <a:solidFill>
                  <a:schemeClr val="accent1">
                    <a:lumMod val="75000"/>
                  </a:schemeClr>
                </a:solidFill>
              </a:rPr>
              <a:t>Java </a:t>
            </a: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</a:rPr>
              <a:t>Platformu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</a:rPr>
              <a:t>için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</a:rPr>
              <a:t>Hazırlanan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tr-TR" sz="3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defRPr/>
            </a:pPr>
            <a:r>
              <a:rPr lang="tr-TR" sz="3600" dirty="0" smtClean="0">
                <a:solidFill>
                  <a:schemeClr val="accent1">
                    <a:lumMod val="75000"/>
                  </a:schemeClr>
                </a:solidFill>
              </a:rPr>
              <a:t>Eklentinin </a:t>
            </a: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</a:rPr>
              <a:t>Kalite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Nitelikleri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tr-TR" sz="3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defRPr/>
            </a:pP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De</a:t>
            </a:r>
            <a:r>
              <a:rPr lang="tr-TR" sz="3600" dirty="0">
                <a:solidFill>
                  <a:schemeClr val="accent1">
                    <a:lumMod val="75000"/>
                  </a:schemeClr>
                </a:solidFill>
              </a:rPr>
              <a:t>ğ</a:t>
            </a: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tr-TR" sz="3600" dirty="0">
                <a:solidFill>
                  <a:schemeClr val="accent1">
                    <a:lumMod val="75000"/>
                  </a:schemeClr>
                </a:solidFill>
              </a:rPr>
              <a:t>ş</a:t>
            </a: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</a:rPr>
              <a:t>iminin</a:t>
            </a:r>
            <a:r>
              <a:rPr lang="tr-TR" sz="3600" dirty="0" smtClean="0">
                <a:solidFill>
                  <a:schemeClr val="accent1">
                    <a:lumMod val="75000"/>
                  </a:schemeClr>
                </a:solidFill>
              </a:rPr>
              <a:t> İ</a:t>
            </a: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</a:rPr>
              <a:t>ncelenmesi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 bwMode="auto">
          <a:xfrm>
            <a:off x="1500166" y="1071546"/>
            <a:ext cx="7125672" cy="1020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9pPr>
          </a:lstStyle>
          <a:p>
            <a:pPr algn="ctr" defTabSz="914400" eaLnBrk="1" hangingPunct="1">
              <a:spcBef>
                <a:spcPts val="300"/>
              </a:spcBef>
              <a:buClr>
                <a:srgbClr val="6FB7D7"/>
              </a:buClr>
              <a:buSzPct val="110000"/>
              <a:buFont typeface="Wingdings 2" panose="05020102010507070707" pitchFamily="18" charset="2"/>
              <a:buNone/>
            </a:pPr>
            <a:r>
              <a:rPr lang="tr-T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Hasan Ferdi Turgutlu Teknoloji Fakültesi</a:t>
            </a:r>
          </a:p>
          <a:p>
            <a:pPr algn="ctr" defTabSz="914400" eaLnBrk="1" hangingPunct="1">
              <a:spcBef>
                <a:spcPts val="300"/>
              </a:spcBef>
              <a:buClr>
                <a:srgbClr val="6FB7D7"/>
              </a:buClr>
              <a:buSzPct val="110000"/>
              <a:buFont typeface="Wingdings 2" panose="05020102010507070707" pitchFamily="18" charset="2"/>
              <a:buNone/>
            </a:pPr>
            <a:r>
              <a:rPr lang="tr-T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Yazılım Mühendisliği Bölümü</a:t>
            </a:r>
            <a:endParaRPr lang="en-US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7 Resim" descr="cbu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357166"/>
            <a:ext cx="1441158" cy="174380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3600" dirty="0" smtClean="0">
                <a:solidFill>
                  <a:srgbClr val="5292C2"/>
                </a:solidFill>
              </a:rPr>
              <a:t>OUTLINE</a:t>
            </a:r>
            <a:endParaRPr lang="ko-KR" altLang="en-US" sz="3600" dirty="0">
              <a:solidFill>
                <a:srgbClr val="5292C2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58416" y="1484784"/>
            <a:ext cx="7427168" cy="3026306"/>
          </a:xfrm>
        </p:spPr>
        <p:txBody>
          <a:bodyPr anchor="t"/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►"/>
            </a:pPr>
            <a:r>
              <a:rPr lang="tr-TR" altLang="ko-KR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GİRİŞ</a:t>
            </a:r>
          </a:p>
          <a:p>
            <a:pPr marL="1085850" lvl="1" indent="-342900">
              <a:spcAft>
                <a:spcPts val="400"/>
              </a:spcAft>
              <a:buFont typeface="Arial" panose="020B0604020202020204" pitchFamily="34" charset="0"/>
              <a:buChar char="►"/>
            </a:pPr>
            <a:r>
              <a:rPr lang="tr-TR" altLang="ko-KR" sz="2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İncelenen Proje</a:t>
            </a:r>
          </a:p>
          <a:p>
            <a:pPr marL="1085850" lvl="1" indent="-342900">
              <a:spcAft>
                <a:spcPts val="400"/>
              </a:spcAft>
              <a:buFont typeface="Arial" panose="020B0604020202020204" pitchFamily="34" charset="0"/>
              <a:buChar char="►"/>
            </a:pPr>
            <a:r>
              <a:rPr lang="tr-TR" altLang="ko-KR" sz="2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Kullanılan Araçlar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►"/>
            </a:pPr>
            <a:r>
              <a:rPr lang="tr-TR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KULLANILAN YAKLAŞIM</a:t>
            </a:r>
          </a:p>
          <a:p>
            <a:pPr marL="1085850" lvl="1" indent="-342900">
              <a:spcAft>
                <a:spcPts val="400"/>
              </a:spcAft>
              <a:buFont typeface="Arial" panose="020B0604020202020204" pitchFamily="34" charset="0"/>
              <a:buChar char="►"/>
            </a:pPr>
            <a:r>
              <a:rPr lang="tr-TR" altLang="ko-KR" sz="2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QMOOD Modeli</a:t>
            </a:r>
          </a:p>
          <a:p>
            <a:pPr marL="1085850" lvl="1" indent="-342900">
              <a:spcAft>
                <a:spcPts val="400"/>
              </a:spcAft>
              <a:buFont typeface="Arial" panose="020B0604020202020204" pitchFamily="34" charset="0"/>
              <a:buChar char="►"/>
            </a:pPr>
            <a:r>
              <a:rPr lang="en-US" altLang="ko-KR" sz="22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Hesaplanan</a:t>
            </a:r>
            <a:r>
              <a:rPr lang="en-US" altLang="ko-KR" sz="2200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tr-TR" altLang="ko-KR" sz="2200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Tasarım </a:t>
            </a:r>
            <a:r>
              <a:rPr lang="en-US" altLang="ko-KR" sz="22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Metrikleri</a:t>
            </a:r>
            <a:endParaRPr lang="tr-TR" altLang="ko-KR" sz="2200" dirty="0">
              <a:solidFill>
                <a:schemeClr val="tx2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►"/>
            </a:pPr>
            <a:r>
              <a:rPr lang="tr-TR" altLang="ko-KR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DEĞERLENDİRME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►"/>
            </a:pPr>
            <a:r>
              <a:rPr lang="tr-TR" altLang="ko-KR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SONUÇ</a:t>
            </a: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107504" y="6520259"/>
            <a:ext cx="2808312" cy="365125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200" b="1" dirty="0" smtClean="0"/>
              <a:t>Yusuf Özçevik</a:t>
            </a:r>
            <a:endParaRPr lang="en-US" altLang="en-US" sz="1200" b="1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100392" y="6520259"/>
            <a:ext cx="64807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altLang="en-US" sz="1200" b="1" dirty="0" smtClean="0">
                <a:solidFill>
                  <a:schemeClr val="bg1"/>
                </a:solidFill>
              </a:rPr>
              <a:t>1</a:t>
            </a:r>
            <a:r>
              <a:rPr lang="en-US" altLang="en-US" sz="1200" b="1" dirty="0" smtClean="0">
                <a:solidFill>
                  <a:schemeClr val="bg1"/>
                </a:solidFill>
              </a:rPr>
              <a:t>1/25</a:t>
            </a:r>
            <a:endParaRPr lang="en-US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8524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 txBox="1">
            <a:spLocks/>
          </p:cNvSpPr>
          <p:nvPr/>
        </p:nvSpPr>
        <p:spPr>
          <a:xfrm>
            <a:off x="107504" y="6520259"/>
            <a:ext cx="2808312" cy="365125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200" b="1" dirty="0" smtClean="0"/>
              <a:t>Yusuf Özçevik</a:t>
            </a:r>
            <a:endParaRPr lang="en-US" altLang="en-US" sz="1200" b="1" dirty="0"/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2057822" y="1571204"/>
            <a:ext cx="6834658" cy="3513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9pPr>
          </a:lstStyle>
          <a:p>
            <a:pPr marL="1314450" lvl="3" indent="0" algn="just">
              <a:lnSpc>
                <a:spcPct val="150000"/>
              </a:lnSpc>
            </a:pPr>
            <a:r>
              <a:rPr lang="en-US" altLang="tr-TR" sz="2200" b="1" i="1" dirty="0" err="1" smtClean="0">
                <a:solidFill>
                  <a:srgbClr val="5292C2"/>
                </a:solidFill>
                <a:latin typeface="Arial" pitchFamily="34" charset="0"/>
                <a:cs typeface="Arial" pitchFamily="34" charset="0"/>
              </a:rPr>
              <a:t>Hiyerarşik</a:t>
            </a:r>
            <a:r>
              <a:rPr lang="en-US" altLang="tr-TR" sz="2200" b="1" i="1" dirty="0" smtClean="0">
                <a:solidFill>
                  <a:srgbClr val="5292C2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altLang="tr-TR" sz="2200" b="1" i="1" dirty="0" err="1" smtClean="0">
                <a:solidFill>
                  <a:srgbClr val="5292C2"/>
                </a:solidFill>
                <a:latin typeface="Arial" pitchFamily="34" charset="0"/>
                <a:cs typeface="Arial" pitchFamily="34" charset="0"/>
              </a:rPr>
              <a:t>Katmanlı</a:t>
            </a:r>
            <a:r>
              <a:rPr lang="en-US" altLang="tr-TR" sz="2200" b="1" i="1" dirty="0" smtClean="0">
                <a:solidFill>
                  <a:srgbClr val="5292C2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en-US" altLang="tr-TR" sz="2200" b="1" i="1" dirty="0" err="1" smtClean="0">
                <a:solidFill>
                  <a:srgbClr val="5292C2"/>
                </a:solidFill>
                <a:latin typeface="Arial" pitchFamily="34" charset="0"/>
                <a:cs typeface="Arial" pitchFamily="34" charset="0"/>
              </a:rPr>
              <a:t>Yapı</a:t>
            </a:r>
            <a:endParaRPr lang="en-US" altLang="tr-TR" sz="2200" b="1" i="1" dirty="0" smtClean="0">
              <a:solidFill>
                <a:srgbClr val="5292C2"/>
              </a:solidFill>
              <a:latin typeface="Arial" pitchFamily="34" charset="0"/>
              <a:cs typeface="Arial" pitchFamily="34" charset="0"/>
            </a:endParaRPr>
          </a:p>
          <a:p>
            <a:pPr marL="1005840" lvl="2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(L1)</a:t>
            </a:r>
            <a:r>
              <a:rPr lang="en-US" altLang="tr-TR" sz="20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Tasarım</a:t>
            </a: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tr-TR" sz="20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Kalitesi</a:t>
            </a: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tr-TR" sz="20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Nitelikleri</a:t>
            </a:r>
            <a:endParaRPr lang="en-US" altLang="tr-TR" sz="20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822960" lvl="2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tr-TR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L2)</a:t>
            </a:r>
            <a:r>
              <a:rPr lang="en-US" altLang="tr-TR" sz="20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Tasarım</a:t>
            </a: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tr-TR" sz="20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Kalitesi</a:t>
            </a: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tr-TR" sz="20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Özellikleri</a:t>
            </a:r>
            <a:endParaRPr lang="tr-TR" altLang="tr-TR" sz="2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640080" lvl="2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tr-TR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L3)</a:t>
            </a:r>
            <a:r>
              <a:rPr lang="en-US" altLang="tr-TR" sz="20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Tasarım</a:t>
            </a: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tr-TR" sz="20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Kalitesi</a:t>
            </a: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tr-TR" sz="20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Metrikleri</a:t>
            </a:r>
            <a:endParaRPr lang="tr-TR" altLang="tr-TR" sz="2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457200" lvl="2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tr-TR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L4)</a:t>
            </a:r>
            <a:r>
              <a:rPr lang="en-US" altLang="tr-TR" sz="20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Tasarım</a:t>
            </a: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tr-TR" sz="20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Kalitesi</a:t>
            </a: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tr-TR" sz="20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Bileşenleri</a:t>
            </a:r>
            <a:endParaRPr lang="tr-TR" altLang="tr-TR" sz="2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685800"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tr-TR" altLang="tr-TR" sz="2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Content Placeholder 5"/>
          <p:cNvSpPr>
            <a:spLocks noGrp="1"/>
          </p:cNvSpPr>
          <p:nvPr>
            <p:ph idx="1"/>
          </p:nvPr>
        </p:nvSpPr>
        <p:spPr>
          <a:xfrm>
            <a:off x="1547664" y="1086292"/>
            <a:ext cx="7139136" cy="460648"/>
          </a:xfrm>
        </p:spPr>
        <p:txBody>
          <a:bodyPr anchor="t"/>
          <a:lstStyle/>
          <a:p>
            <a:r>
              <a:rPr lang="en-US" altLang="ko-KR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QMOOD MODELİ</a:t>
            </a:r>
            <a:endParaRPr lang="en-US" altLang="ko-KR" b="1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69514"/>
          </a:xfrm>
        </p:spPr>
        <p:txBody>
          <a:bodyPr/>
          <a:lstStyle/>
          <a:p>
            <a:pPr algn="ctr"/>
            <a:r>
              <a:rPr lang="en-US" altLang="ko-KR" sz="3600" dirty="0" smtClean="0">
                <a:solidFill>
                  <a:srgbClr val="5292C2"/>
                </a:solidFill>
              </a:rPr>
              <a:t>KULLANILAN YAKLAŞIM</a:t>
            </a:r>
            <a:endParaRPr lang="ko-KR" altLang="en-US" sz="3600" dirty="0">
              <a:solidFill>
                <a:srgbClr val="5292C2"/>
              </a:solidFill>
            </a:endParaRPr>
          </a:p>
        </p:txBody>
      </p:sp>
      <p:sp>
        <p:nvSpPr>
          <p:cNvPr id="7" name="Sağ Ok 6"/>
          <p:cNvSpPr/>
          <p:nvPr/>
        </p:nvSpPr>
        <p:spPr>
          <a:xfrm>
            <a:off x="2372904" y="1690097"/>
            <a:ext cx="830944" cy="344488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 dirty="0"/>
          </a:p>
        </p:txBody>
      </p:sp>
      <p:sp>
        <p:nvSpPr>
          <p:cNvPr id="9" name="Sağa Bükülü Ok 8"/>
          <p:cNvSpPr/>
          <p:nvPr/>
        </p:nvSpPr>
        <p:spPr>
          <a:xfrm>
            <a:off x="2411760" y="2204864"/>
            <a:ext cx="393192" cy="741248"/>
          </a:xfrm>
          <a:prstGeom prst="curv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>
              <a:solidFill>
                <a:schemeClr val="tx1"/>
              </a:solidFill>
            </a:endParaRPr>
          </a:p>
        </p:txBody>
      </p:sp>
      <p:sp>
        <p:nvSpPr>
          <p:cNvPr id="16" name="Sağa Bükülü Ok 15"/>
          <p:cNvSpPr/>
          <p:nvPr/>
        </p:nvSpPr>
        <p:spPr>
          <a:xfrm>
            <a:off x="2195736" y="2924944"/>
            <a:ext cx="393192" cy="741248"/>
          </a:xfrm>
          <a:prstGeom prst="curv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>
              <a:solidFill>
                <a:schemeClr val="tx1"/>
              </a:solidFill>
            </a:endParaRPr>
          </a:p>
        </p:txBody>
      </p:sp>
      <p:sp>
        <p:nvSpPr>
          <p:cNvPr id="18" name="Sağa Bükülü Ok 17"/>
          <p:cNvSpPr/>
          <p:nvPr/>
        </p:nvSpPr>
        <p:spPr>
          <a:xfrm>
            <a:off x="1979712" y="3645024"/>
            <a:ext cx="393192" cy="741248"/>
          </a:xfrm>
          <a:prstGeom prst="curv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>
              <a:solidFill>
                <a:schemeClr val="tx1"/>
              </a:solidFill>
            </a:endParaRPr>
          </a:p>
        </p:txBody>
      </p:sp>
      <p:sp>
        <p:nvSpPr>
          <p:cNvPr id="19" name="Sağa Bükülü Ok 18"/>
          <p:cNvSpPr/>
          <p:nvPr/>
        </p:nvSpPr>
        <p:spPr>
          <a:xfrm rot="10800000">
            <a:off x="6804247" y="2204864"/>
            <a:ext cx="393917" cy="741248"/>
          </a:xfrm>
          <a:prstGeom prst="curv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>
              <a:solidFill>
                <a:schemeClr val="tx1"/>
              </a:solidFill>
            </a:endParaRPr>
          </a:p>
        </p:txBody>
      </p:sp>
      <p:sp>
        <p:nvSpPr>
          <p:cNvPr id="20" name="Sağa Bükülü Ok 19"/>
          <p:cNvSpPr/>
          <p:nvPr/>
        </p:nvSpPr>
        <p:spPr>
          <a:xfrm rot="10800000">
            <a:off x="6588224" y="2924944"/>
            <a:ext cx="393916" cy="741248"/>
          </a:xfrm>
          <a:prstGeom prst="curv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>
              <a:solidFill>
                <a:schemeClr val="tx1"/>
              </a:solidFill>
            </a:endParaRPr>
          </a:p>
        </p:txBody>
      </p:sp>
      <p:sp>
        <p:nvSpPr>
          <p:cNvPr id="21" name="Sağa Bükülü Ok 20"/>
          <p:cNvSpPr/>
          <p:nvPr/>
        </p:nvSpPr>
        <p:spPr>
          <a:xfrm rot="10800000">
            <a:off x="6396671" y="3645024"/>
            <a:ext cx="393192" cy="741248"/>
          </a:xfrm>
          <a:prstGeom prst="curv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>
              <a:solidFill>
                <a:schemeClr val="tx1"/>
              </a:solidFill>
            </a:endParaRPr>
          </a:p>
        </p:txBody>
      </p:sp>
      <p:sp>
        <p:nvSpPr>
          <p:cNvPr id="22" name="Sağa Bükülü Ok 21"/>
          <p:cNvSpPr/>
          <p:nvPr/>
        </p:nvSpPr>
        <p:spPr>
          <a:xfrm>
            <a:off x="1763688" y="4365104"/>
            <a:ext cx="393192" cy="741248"/>
          </a:xfrm>
          <a:prstGeom prst="curv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>
              <a:solidFill>
                <a:schemeClr val="tx1"/>
              </a:solidFill>
            </a:endParaRPr>
          </a:p>
        </p:txBody>
      </p:sp>
      <p:sp>
        <p:nvSpPr>
          <p:cNvPr id="23" name="Sağa Bükülü Ok 22"/>
          <p:cNvSpPr/>
          <p:nvPr/>
        </p:nvSpPr>
        <p:spPr>
          <a:xfrm rot="10800000">
            <a:off x="6194308" y="4365104"/>
            <a:ext cx="393916" cy="741248"/>
          </a:xfrm>
          <a:prstGeom prst="curv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>
              <a:solidFill>
                <a:schemeClr val="tx1"/>
              </a:solidFill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1333880" y="4725144"/>
            <a:ext cx="4910190" cy="436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2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tr-TR" sz="17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Tasarım</a:t>
            </a:r>
            <a:r>
              <a:rPr lang="en-US" altLang="tr-TR" sz="17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tr-TR" sz="17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Kalitesi</a:t>
            </a:r>
            <a:r>
              <a:rPr lang="en-US" altLang="tr-TR" sz="17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tr-TR" sz="17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Bileşenlerinin</a:t>
            </a:r>
            <a:r>
              <a:rPr lang="en-US" altLang="tr-TR" sz="17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tr-TR" sz="17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Ölçülmesi</a:t>
            </a:r>
            <a:endParaRPr lang="en-US" altLang="tr-TR" sz="17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8100392" y="6520259"/>
            <a:ext cx="64807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11</a:t>
            </a:r>
            <a:r>
              <a:rPr lang="en-US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/2</a:t>
            </a:r>
            <a:r>
              <a:rPr lang="tr-T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8</a:t>
            </a:r>
            <a:endParaRPr lang="en-US" altLang="en-US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3895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 txBox="1">
            <a:spLocks/>
          </p:cNvSpPr>
          <p:nvPr/>
        </p:nvSpPr>
        <p:spPr>
          <a:xfrm>
            <a:off x="107504" y="6520259"/>
            <a:ext cx="2808312" cy="365125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200" b="1" dirty="0" smtClean="0"/>
              <a:t>Yusuf Özçevik</a:t>
            </a:r>
            <a:endParaRPr lang="en-US" altLang="en-US" sz="1200" b="1" dirty="0"/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2057822" y="1571204"/>
            <a:ext cx="6834658" cy="4932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9pPr>
          </a:lstStyle>
          <a:p>
            <a:pPr marL="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tr-TR" sz="2000" b="1" i="1" dirty="0" smtClean="0">
                <a:solidFill>
                  <a:srgbClr val="5292C2"/>
                </a:solidFill>
                <a:latin typeface="Arial" pitchFamily="34" charset="0"/>
                <a:cs typeface="Arial" pitchFamily="34" charset="0"/>
              </a:rPr>
              <a:t>(L1)</a:t>
            </a:r>
            <a:r>
              <a:rPr lang="tr-TR" altLang="tr-TR" sz="2000" b="1" i="1" dirty="0" smtClean="0">
                <a:solidFill>
                  <a:srgbClr val="5292C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tr-TR" sz="2000" b="1" i="1" dirty="0" err="1" smtClean="0">
                <a:solidFill>
                  <a:srgbClr val="5292C2"/>
                </a:solidFill>
                <a:latin typeface="Arial" pitchFamily="34" charset="0"/>
                <a:cs typeface="Arial" pitchFamily="34" charset="0"/>
              </a:rPr>
              <a:t>Tasarım</a:t>
            </a:r>
            <a:r>
              <a:rPr lang="en-US" altLang="tr-TR" sz="2000" b="1" i="1" dirty="0" smtClean="0">
                <a:solidFill>
                  <a:srgbClr val="5292C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tr-TR" sz="2000" b="1" i="1" dirty="0" err="1" smtClean="0">
                <a:solidFill>
                  <a:srgbClr val="5292C2"/>
                </a:solidFill>
                <a:latin typeface="Arial" pitchFamily="34" charset="0"/>
                <a:cs typeface="Arial" pitchFamily="34" charset="0"/>
              </a:rPr>
              <a:t>Kaltiesi</a:t>
            </a:r>
            <a:r>
              <a:rPr lang="en-US" altLang="tr-TR" sz="2000" b="1" i="1" dirty="0" smtClean="0">
                <a:solidFill>
                  <a:srgbClr val="5292C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tr-TR" sz="2000" b="1" i="1" dirty="0" err="1" smtClean="0">
                <a:solidFill>
                  <a:srgbClr val="5292C2"/>
                </a:solidFill>
                <a:latin typeface="Arial" pitchFamily="34" charset="0"/>
                <a:cs typeface="Arial" pitchFamily="34" charset="0"/>
              </a:rPr>
              <a:t>Nitelikleri</a:t>
            </a:r>
            <a:r>
              <a:rPr lang="en-US" altLang="tr-TR" sz="2000" b="1" i="1" dirty="0" smtClean="0">
                <a:solidFill>
                  <a:srgbClr val="5292C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tr-TR" sz="2000" b="1" i="1" dirty="0" err="1" smtClean="0">
                <a:solidFill>
                  <a:srgbClr val="5292C2"/>
                </a:solidFill>
                <a:latin typeface="Arial" pitchFamily="34" charset="0"/>
                <a:cs typeface="Arial" pitchFamily="34" charset="0"/>
              </a:rPr>
              <a:t>ve</a:t>
            </a:r>
            <a:r>
              <a:rPr lang="en-US" altLang="tr-TR" sz="2000" b="1" i="1" dirty="0" smtClean="0">
                <a:solidFill>
                  <a:srgbClr val="5292C2"/>
                </a:solidFill>
                <a:latin typeface="Arial" pitchFamily="34" charset="0"/>
                <a:cs typeface="Arial" pitchFamily="34" charset="0"/>
              </a:rPr>
              <a:t> (L2) </a:t>
            </a:r>
            <a:r>
              <a:rPr lang="en-US" altLang="tr-TR" sz="2000" b="1" i="1" dirty="0" err="1" smtClean="0">
                <a:solidFill>
                  <a:srgbClr val="5292C2"/>
                </a:solidFill>
                <a:latin typeface="Arial" pitchFamily="34" charset="0"/>
                <a:cs typeface="Arial" pitchFamily="34" charset="0"/>
              </a:rPr>
              <a:t>İlişkileri</a:t>
            </a:r>
            <a:endParaRPr lang="en-US" altLang="tr-TR" sz="2000" b="1" i="1" dirty="0" smtClean="0">
              <a:solidFill>
                <a:srgbClr val="5292C2"/>
              </a:solidFill>
              <a:latin typeface="Arial" pitchFamily="34" charset="0"/>
              <a:cs typeface="Arial" pitchFamily="34" charset="0"/>
            </a:endParaRPr>
          </a:p>
          <a:p>
            <a:pPr marL="685800"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tr-TR" sz="20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Tekrar</a:t>
            </a: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tr-TR" sz="20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Kullanılabilirlik</a:t>
            </a:r>
            <a:endParaRPr lang="en-US" altLang="tr-TR" sz="20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731520" lvl="2" indent="0" algn="just"/>
            <a:r>
              <a:rPr lang="en-US" altLang="tr-TR" sz="11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0,5*Design Size-0.25*Coupling+0.25*Cohesion+0.5*Messaging</a:t>
            </a:r>
          </a:p>
          <a:p>
            <a:pPr marL="685800"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tr-TR" sz="20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Esneklik</a:t>
            </a:r>
            <a:endParaRPr lang="en-US" altLang="tr-TR" sz="20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731520" lvl="2" indent="0" algn="just"/>
            <a:r>
              <a:rPr lang="en-US" altLang="tr-TR" sz="1100" dirty="0" smtClean="0">
                <a:solidFill>
                  <a:srgbClr val="1F497D"/>
                </a:solidFill>
                <a:latin typeface="Arial" pitchFamily="34" charset="0"/>
                <a:ea typeface="+mn-ea"/>
                <a:cs typeface="Arial" pitchFamily="34" charset="0"/>
              </a:rPr>
              <a:t>0,25*Encapsulation-0.25*Coupling+0.5*Composition+0.5*Polymorphism</a:t>
            </a:r>
            <a:endParaRPr lang="en-US" altLang="tr-TR" sz="11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685800"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tr-TR" sz="20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Anlaşılırlık</a:t>
            </a:r>
            <a:endParaRPr lang="en-US" altLang="tr-TR" sz="1200" dirty="0" smtClean="0">
              <a:solidFill>
                <a:srgbClr val="1F497D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731520" lvl="2" indent="0" algn="just">
              <a:lnSpc>
                <a:spcPct val="150000"/>
              </a:lnSpc>
            </a:pPr>
            <a:r>
              <a:rPr lang="en-US" altLang="tr-TR" sz="1100" dirty="0" smtClean="0">
                <a:solidFill>
                  <a:srgbClr val="1F497D"/>
                </a:solidFill>
                <a:latin typeface="Arial" pitchFamily="34" charset="0"/>
                <a:ea typeface="+mn-ea"/>
                <a:cs typeface="Arial" pitchFamily="34" charset="0"/>
              </a:rPr>
              <a:t>-0,33*Design Size-0.33*Abstraction+0.33*Encapsulation</a:t>
            </a:r>
          </a:p>
          <a:p>
            <a:pPr marL="731520" lvl="2" indent="0" algn="just">
              <a:lnSpc>
                <a:spcPct val="150000"/>
              </a:lnSpc>
            </a:pPr>
            <a:r>
              <a:rPr lang="en-US" altLang="tr-TR" sz="1100" dirty="0" smtClean="0">
                <a:solidFill>
                  <a:srgbClr val="1F497D"/>
                </a:solidFill>
                <a:latin typeface="Arial" pitchFamily="34" charset="0"/>
                <a:ea typeface="+mn-ea"/>
                <a:cs typeface="Arial" pitchFamily="34" charset="0"/>
              </a:rPr>
              <a:t>-0.33*Coupling+0.33*Cohesion-0.33*Polymorphism-0.33*Complexity</a:t>
            </a:r>
            <a:endParaRPr lang="en-US" altLang="tr-TR" sz="1100" dirty="0">
              <a:solidFill>
                <a:srgbClr val="1F497D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685800"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tr-TR" sz="20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İşlevsellik</a:t>
            </a:r>
            <a:endParaRPr lang="en-US" altLang="tr-TR" sz="2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731520" lvl="2" indent="0" algn="just">
              <a:lnSpc>
                <a:spcPct val="150000"/>
              </a:lnSpc>
            </a:pPr>
            <a:r>
              <a:rPr lang="en-US" altLang="tr-TR" sz="1100" dirty="0" smtClean="0">
                <a:solidFill>
                  <a:srgbClr val="1F497D"/>
                </a:solidFill>
                <a:latin typeface="Arial" pitchFamily="34" charset="0"/>
                <a:ea typeface="+mn-ea"/>
                <a:cs typeface="Arial" pitchFamily="34" charset="0"/>
              </a:rPr>
              <a:t>0,22*Design Size+0.22*Hierarchies+0.12*Cohesion+0.22*Polymorphism+0.22*Messaging</a:t>
            </a:r>
            <a:endParaRPr lang="en-US" altLang="tr-TR" sz="11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685800"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tr-TR" sz="20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Genişletilebilirlik</a:t>
            </a:r>
            <a:endParaRPr lang="en-US" altLang="tr-TR" sz="20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731520" lvl="2" indent="0" algn="just">
              <a:lnSpc>
                <a:spcPct val="150000"/>
              </a:lnSpc>
            </a:pPr>
            <a:r>
              <a:rPr lang="en-US" altLang="tr-TR" sz="1100" dirty="0" smtClean="0">
                <a:solidFill>
                  <a:srgbClr val="1F497D"/>
                </a:solidFill>
                <a:latin typeface="Arial" pitchFamily="34" charset="0"/>
                <a:ea typeface="+mn-ea"/>
                <a:cs typeface="Arial" pitchFamily="34" charset="0"/>
              </a:rPr>
              <a:t>0,5*Abstraction-0.5*Coupling+0.5*Inheritance+0.5*Polymorphism</a:t>
            </a:r>
            <a:endParaRPr lang="en-US" altLang="tr-TR" sz="20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685800"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tr-TR" altLang="tr-TR" sz="20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tkinlik</a:t>
            </a:r>
            <a:endParaRPr lang="en-US" altLang="tr-TR" sz="20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731520" lvl="2" indent="0" algn="just">
              <a:lnSpc>
                <a:spcPct val="150000"/>
              </a:lnSpc>
            </a:pPr>
            <a:r>
              <a:rPr lang="en-US" altLang="tr-TR" sz="1100" dirty="0" smtClean="0">
                <a:solidFill>
                  <a:srgbClr val="1F497D"/>
                </a:solidFill>
                <a:latin typeface="Arial" pitchFamily="34" charset="0"/>
                <a:ea typeface="+mn-ea"/>
                <a:cs typeface="Arial" pitchFamily="34" charset="0"/>
              </a:rPr>
              <a:t>0,2*Abstraction+0.2*Encapsulation+0.2*Composition</a:t>
            </a:r>
            <a:r>
              <a:rPr lang="en-US" altLang="tr-TR" sz="1100" dirty="0" smtClean="0">
                <a:solidFill>
                  <a:srgbClr val="1F497D"/>
                </a:solidFill>
                <a:latin typeface="Arial" pitchFamily="34" charset="0"/>
                <a:cs typeface="Arial" pitchFamily="34" charset="0"/>
              </a:rPr>
              <a:t>+0.2*Inheritance</a:t>
            </a:r>
            <a:r>
              <a:rPr lang="en-US" altLang="tr-TR" sz="1100" dirty="0" smtClean="0">
                <a:solidFill>
                  <a:srgbClr val="1F497D"/>
                </a:solidFill>
                <a:latin typeface="Arial" pitchFamily="34" charset="0"/>
                <a:ea typeface="+mn-ea"/>
                <a:cs typeface="Arial" pitchFamily="34" charset="0"/>
              </a:rPr>
              <a:t>+0.2*Polymorphism</a:t>
            </a:r>
            <a:endParaRPr lang="en-US" altLang="tr-TR" sz="1100" dirty="0">
              <a:solidFill>
                <a:srgbClr val="1F497D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Content Placeholder 5"/>
          <p:cNvSpPr>
            <a:spLocks noGrp="1"/>
          </p:cNvSpPr>
          <p:nvPr>
            <p:ph idx="1"/>
          </p:nvPr>
        </p:nvSpPr>
        <p:spPr>
          <a:xfrm>
            <a:off x="1547664" y="1086292"/>
            <a:ext cx="7139136" cy="460648"/>
          </a:xfrm>
        </p:spPr>
        <p:txBody>
          <a:bodyPr anchor="t"/>
          <a:lstStyle/>
          <a:p>
            <a:r>
              <a:rPr lang="en-US" altLang="ko-KR" sz="2400" b="1" dirty="0" smtClean="0">
                <a:solidFill>
                  <a:srgbClr val="5292C2"/>
                </a:solidFill>
                <a:latin typeface="Arial" pitchFamily="34" charset="0"/>
                <a:cs typeface="Arial" pitchFamily="34" charset="0"/>
              </a:rPr>
              <a:t>QMOOD MODELİ</a:t>
            </a:r>
            <a:endParaRPr lang="en-US" altLang="ko-KR" b="1" dirty="0">
              <a:solidFill>
                <a:srgbClr val="5292C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69514"/>
          </a:xfrm>
        </p:spPr>
        <p:txBody>
          <a:bodyPr/>
          <a:lstStyle/>
          <a:p>
            <a:pPr algn="ctr"/>
            <a:r>
              <a:rPr lang="en-US" altLang="ko-KR" sz="3600" dirty="0" smtClean="0">
                <a:solidFill>
                  <a:srgbClr val="5292C2"/>
                </a:solidFill>
              </a:rPr>
              <a:t>KULLANILAN YAKLAŞIM</a:t>
            </a:r>
            <a:endParaRPr lang="ko-KR" altLang="en-US" sz="3600" dirty="0">
              <a:solidFill>
                <a:srgbClr val="5292C2"/>
              </a:solidFill>
            </a:endParaRP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100392" y="6520259"/>
            <a:ext cx="64807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12</a:t>
            </a:r>
            <a:r>
              <a:rPr lang="en-US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/2</a:t>
            </a:r>
            <a:r>
              <a:rPr lang="tr-T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8</a:t>
            </a:r>
            <a:endParaRPr lang="en-US" altLang="en-US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6078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-32" y="1225689"/>
            <a:ext cx="9144000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9pPr>
          </a:lstStyle>
          <a:p>
            <a:pPr marL="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tr-TR" sz="2000" b="1" i="1" dirty="0" smtClean="0">
                <a:solidFill>
                  <a:srgbClr val="5292C2"/>
                </a:solidFill>
                <a:latin typeface="Arial" pitchFamily="34" charset="0"/>
                <a:cs typeface="Arial" pitchFamily="34" charset="0"/>
              </a:rPr>
              <a:t>(L2)</a:t>
            </a:r>
            <a:r>
              <a:rPr lang="tr-TR" altLang="tr-TR" sz="2000" b="1" i="1" dirty="0" smtClean="0">
                <a:solidFill>
                  <a:srgbClr val="5292C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tr-TR" sz="2000" b="1" i="1" dirty="0" err="1" smtClean="0">
                <a:solidFill>
                  <a:srgbClr val="5292C2"/>
                </a:solidFill>
                <a:latin typeface="Arial" pitchFamily="34" charset="0"/>
                <a:cs typeface="Arial" pitchFamily="34" charset="0"/>
              </a:rPr>
              <a:t>Tasarım</a:t>
            </a:r>
            <a:r>
              <a:rPr lang="en-US" altLang="tr-TR" sz="2000" b="1" i="1" dirty="0" smtClean="0">
                <a:solidFill>
                  <a:srgbClr val="5292C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tr-TR" sz="2000" b="1" i="1" dirty="0" err="1" smtClean="0">
                <a:solidFill>
                  <a:srgbClr val="5292C2"/>
                </a:solidFill>
                <a:latin typeface="Arial" pitchFamily="34" charset="0"/>
                <a:cs typeface="Arial" pitchFamily="34" charset="0"/>
              </a:rPr>
              <a:t>Kaltiesi</a:t>
            </a:r>
            <a:r>
              <a:rPr lang="en-US" altLang="tr-TR" sz="2000" b="1" i="1" dirty="0" smtClean="0">
                <a:solidFill>
                  <a:srgbClr val="5292C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tr-TR" sz="2000" b="1" i="1" dirty="0" err="1" smtClean="0">
                <a:solidFill>
                  <a:srgbClr val="5292C2"/>
                </a:solidFill>
                <a:latin typeface="Arial" pitchFamily="34" charset="0"/>
                <a:cs typeface="Arial" pitchFamily="34" charset="0"/>
              </a:rPr>
              <a:t>Özellikleri</a:t>
            </a:r>
            <a:r>
              <a:rPr lang="en-US" altLang="tr-TR" sz="2000" b="1" i="1" dirty="0" smtClean="0">
                <a:solidFill>
                  <a:srgbClr val="5292C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tr-TR" sz="2000" b="1" i="1" dirty="0" err="1" smtClean="0">
                <a:solidFill>
                  <a:srgbClr val="5292C2"/>
                </a:solidFill>
                <a:latin typeface="Arial" pitchFamily="34" charset="0"/>
                <a:cs typeface="Arial" pitchFamily="34" charset="0"/>
              </a:rPr>
              <a:t>ve</a:t>
            </a:r>
            <a:r>
              <a:rPr lang="en-US" altLang="tr-TR" sz="2000" b="1" i="1" dirty="0" smtClean="0">
                <a:solidFill>
                  <a:srgbClr val="5292C2"/>
                </a:solidFill>
                <a:latin typeface="Arial" pitchFamily="34" charset="0"/>
                <a:cs typeface="Arial" pitchFamily="34" charset="0"/>
              </a:rPr>
              <a:t> (L3) </a:t>
            </a:r>
            <a:r>
              <a:rPr lang="en-US" altLang="tr-TR" sz="2000" b="1" i="1" dirty="0" err="1" smtClean="0">
                <a:solidFill>
                  <a:srgbClr val="5292C2"/>
                </a:solidFill>
                <a:latin typeface="Arial" pitchFamily="34" charset="0"/>
                <a:cs typeface="Arial" pitchFamily="34" charset="0"/>
              </a:rPr>
              <a:t>İlişkileri</a:t>
            </a:r>
            <a:endParaRPr lang="en-US" altLang="tr-TR" sz="2000" b="1" i="1" dirty="0" smtClean="0">
              <a:solidFill>
                <a:srgbClr val="5292C2"/>
              </a:solidFill>
              <a:latin typeface="Arial" pitchFamily="34" charset="0"/>
              <a:cs typeface="Arial" pitchFamily="34" charset="0"/>
            </a:endParaRPr>
          </a:p>
          <a:p>
            <a:pPr marL="685800" lvl="1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Design Size	</a:t>
            </a: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 (DSC)</a:t>
            </a:r>
            <a:r>
              <a:rPr lang="tr-TR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  </a:t>
            </a: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 </a:t>
            </a:r>
            <a:r>
              <a:rPr lang="tr-TR" altLang="tr-TR" sz="2000" dirty="0" smtClean="0">
                <a:solidFill>
                  <a:srgbClr val="5292C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lang="tr-TR" altLang="tr-TR" sz="2000" b="1" dirty="0" smtClean="0">
                <a:solidFill>
                  <a:srgbClr val="5292C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(C)       </a:t>
            </a:r>
            <a:r>
              <a:rPr lang="tr-TR" altLang="tr-TR" sz="2000" dirty="0" smtClean="0">
                <a:solidFill>
                  <a:srgbClr val="5292C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(</a:t>
            </a:r>
            <a:r>
              <a:rPr lang="tr-TR" altLang="tr-TR" sz="2000" dirty="0" err="1" smtClean="0">
                <a:solidFill>
                  <a:srgbClr val="5292C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Number</a:t>
            </a:r>
            <a:r>
              <a:rPr lang="tr-TR" altLang="tr-TR" sz="2000" dirty="0" smtClean="0">
                <a:solidFill>
                  <a:srgbClr val="5292C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of </a:t>
            </a:r>
            <a:r>
              <a:rPr lang="tr-TR" altLang="tr-TR" sz="2000" dirty="0" err="1" smtClean="0">
                <a:solidFill>
                  <a:srgbClr val="5292C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Classes</a:t>
            </a:r>
            <a:r>
              <a:rPr lang="tr-TR" altLang="tr-TR" sz="2000" dirty="0" smtClean="0">
                <a:solidFill>
                  <a:srgbClr val="5292C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)</a:t>
            </a:r>
            <a:endParaRPr lang="en-US" altLang="tr-TR" sz="2000" dirty="0" smtClean="0">
              <a:solidFill>
                <a:srgbClr val="5292C2"/>
              </a:solidFill>
              <a:latin typeface="Arial" pitchFamily="34" charset="0"/>
              <a:cs typeface="Arial" pitchFamily="34" charset="0"/>
            </a:endParaRPr>
          </a:p>
          <a:p>
            <a:pPr marL="685800" lvl="1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Hierarchies	</a:t>
            </a: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 (NOH)</a:t>
            </a:r>
            <a:r>
              <a:rPr lang="tr-TR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  </a:t>
            </a: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 </a:t>
            </a:r>
            <a:r>
              <a:rPr lang="tr-TR" altLang="tr-TR" sz="2000" b="1" dirty="0" smtClean="0">
                <a:solidFill>
                  <a:srgbClr val="5292C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(NOC)   </a:t>
            </a:r>
            <a:r>
              <a:rPr lang="tr-TR" altLang="tr-TR" sz="2000" dirty="0" smtClean="0">
                <a:solidFill>
                  <a:srgbClr val="5292C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(</a:t>
            </a:r>
            <a:r>
              <a:rPr lang="tr-TR" altLang="tr-TR" sz="2000" dirty="0" err="1" smtClean="0">
                <a:solidFill>
                  <a:srgbClr val="5292C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Number</a:t>
            </a:r>
            <a:r>
              <a:rPr lang="tr-TR" altLang="tr-TR" sz="2000" dirty="0" smtClean="0">
                <a:solidFill>
                  <a:srgbClr val="5292C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of </a:t>
            </a:r>
            <a:r>
              <a:rPr lang="tr-TR" altLang="tr-TR" sz="2000" dirty="0" err="1" smtClean="0">
                <a:solidFill>
                  <a:srgbClr val="5292C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Children</a:t>
            </a:r>
            <a:r>
              <a:rPr lang="tr-TR" altLang="tr-TR" sz="2000" dirty="0" smtClean="0">
                <a:solidFill>
                  <a:srgbClr val="5292C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)</a:t>
            </a:r>
            <a:endParaRPr lang="en-US" altLang="tr-TR" sz="2000" dirty="0" err="1" smtClean="0">
              <a:solidFill>
                <a:srgbClr val="5292C2"/>
              </a:solidFill>
              <a:latin typeface="Arial" pitchFamily="34" charset="0"/>
              <a:cs typeface="Arial" pitchFamily="34" charset="0"/>
              <a:sym typeface="Wingdings" panose="05000000000000000000" pitchFamily="2" charset="2"/>
            </a:endParaRPr>
          </a:p>
          <a:p>
            <a:pPr marL="685800" lvl="1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Abstraction	</a:t>
            </a: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 (ANA) </a:t>
            </a:r>
            <a:r>
              <a:rPr lang="tr-TR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  </a:t>
            </a: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 </a:t>
            </a:r>
            <a:r>
              <a:rPr lang="tr-TR" altLang="tr-TR" sz="2000" b="1" dirty="0" smtClean="0">
                <a:solidFill>
                  <a:srgbClr val="5292C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(DIT)     </a:t>
            </a:r>
            <a:r>
              <a:rPr lang="tr-TR" altLang="tr-TR" sz="2000" dirty="0" smtClean="0">
                <a:solidFill>
                  <a:srgbClr val="5292C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(</a:t>
            </a:r>
            <a:r>
              <a:rPr lang="tr-TR" altLang="tr-TR" sz="2000" dirty="0" err="1" smtClean="0">
                <a:solidFill>
                  <a:srgbClr val="5292C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Depth</a:t>
            </a:r>
            <a:r>
              <a:rPr lang="tr-TR" altLang="tr-TR" sz="2000" dirty="0" smtClean="0">
                <a:solidFill>
                  <a:srgbClr val="5292C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of </a:t>
            </a:r>
            <a:r>
              <a:rPr lang="tr-TR" altLang="tr-TR" sz="2000" dirty="0" err="1" smtClean="0">
                <a:solidFill>
                  <a:srgbClr val="5292C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Inheritance</a:t>
            </a:r>
            <a:r>
              <a:rPr lang="tr-TR" altLang="tr-TR" sz="2000" dirty="0" smtClean="0">
                <a:solidFill>
                  <a:srgbClr val="5292C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lang="tr-TR" altLang="tr-TR" sz="2000" dirty="0" err="1" smtClean="0">
                <a:solidFill>
                  <a:srgbClr val="5292C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Tree</a:t>
            </a:r>
            <a:r>
              <a:rPr lang="tr-TR" altLang="tr-TR" sz="2000" dirty="0" smtClean="0">
                <a:solidFill>
                  <a:srgbClr val="5292C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)</a:t>
            </a:r>
            <a:endParaRPr lang="en-US" altLang="tr-TR" sz="2000" dirty="0" err="1" smtClean="0">
              <a:solidFill>
                <a:srgbClr val="5292C2"/>
              </a:solidFill>
              <a:latin typeface="Arial" pitchFamily="34" charset="0"/>
              <a:cs typeface="Arial" pitchFamily="34" charset="0"/>
              <a:sym typeface="Wingdings" panose="05000000000000000000" pitchFamily="2" charset="2"/>
            </a:endParaRPr>
          </a:p>
          <a:p>
            <a:pPr marL="685800" lvl="1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Encapsulation	</a:t>
            </a: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 (DAM)</a:t>
            </a:r>
            <a:r>
              <a:rPr lang="tr-TR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  </a:t>
            </a: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 </a:t>
            </a:r>
            <a:r>
              <a:rPr lang="tr-TR" altLang="tr-TR" sz="2000" b="1" dirty="0" smtClean="0">
                <a:solidFill>
                  <a:srgbClr val="5292C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(MHF)    </a:t>
            </a:r>
            <a:r>
              <a:rPr lang="tr-TR" altLang="tr-TR" sz="2000" dirty="0" smtClean="0">
                <a:solidFill>
                  <a:srgbClr val="5292C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(</a:t>
            </a:r>
            <a:r>
              <a:rPr lang="tr-TR" altLang="tr-TR" sz="2000" dirty="0" err="1" smtClean="0">
                <a:solidFill>
                  <a:srgbClr val="5292C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Method</a:t>
            </a:r>
            <a:r>
              <a:rPr lang="tr-TR" altLang="tr-TR" sz="2000" dirty="0" smtClean="0">
                <a:solidFill>
                  <a:srgbClr val="5292C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lang="tr-TR" altLang="tr-TR" sz="2000" dirty="0" err="1" smtClean="0">
                <a:solidFill>
                  <a:srgbClr val="5292C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Hiding</a:t>
            </a:r>
            <a:r>
              <a:rPr lang="tr-TR" altLang="tr-TR" sz="2000" dirty="0" smtClean="0">
                <a:solidFill>
                  <a:srgbClr val="5292C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lang="tr-TR" altLang="tr-TR" sz="2000" dirty="0" err="1" smtClean="0">
                <a:solidFill>
                  <a:srgbClr val="5292C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Factor</a:t>
            </a:r>
            <a:r>
              <a:rPr lang="tr-TR" altLang="tr-TR" sz="2000" dirty="0" smtClean="0">
                <a:solidFill>
                  <a:srgbClr val="5292C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)</a:t>
            </a:r>
            <a:endParaRPr lang="en-US" altLang="tr-TR" sz="2000" dirty="0" err="1" smtClean="0">
              <a:solidFill>
                <a:srgbClr val="5292C2"/>
              </a:solidFill>
              <a:latin typeface="Arial" pitchFamily="34" charset="0"/>
              <a:cs typeface="Arial" pitchFamily="34" charset="0"/>
              <a:sym typeface="Wingdings" panose="05000000000000000000" pitchFamily="2" charset="2"/>
            </a:endParaRPr>
          </a:p>
          <a:p>
            <a:pPr marL="685800" lvl="1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Coupling		</a:t>
            </a:r>
            <a:r>
              <a:rPr lang="en-US" altLang="tr-TR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 </a:t>
            </a: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(DCC)</a:t>
            </a:r>
            <a:r>
              <a:rPr lang="tr-TR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  </a:t>
            </a: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 </a:t>
            </a:r>
            <a:r>
              <a:rPr lang="tr-TR" altLang="tr-TR" sz="2000" b="1" dirty="0" smtClean="0">
                <a:solidFill>
                  <a:srgbClr val="5292C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(CBO)    </a:t>
            </a:r>
            <a:r>
              <a:rPr lang="tr-TR" altLang="tr-TR" sz="2000" dirty="0" smtClean="0">
                <a:solidFill>
                  <a:srgbClr val="5292C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(</a:t>
            </a:r>
            <a:r>
              <a:rPr lang="tr-TR" altLang="tr-TR" sz="2000" dirty="0" err="1" smtClean="0">
                <a:solidFill>
                  <a:srgbClr val="5292C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Coupling</a:t>
            </a:r>
            <a:r>
              <a:rPr lang="tr-TR" altLang="tr-TR" sz="2000" dirty="0" smtClean="0">
                <a:solidFill>
                  <a:srgbClr val="5292C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lang="tr-TR" altLang="tr-TR" sz="2000" dirty="0" err="1" smtClean="0">
                <a:solidFill>
                  <a:srgbClr val="5292C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Between</a:t>
            </a:r>
            <a:r>
              <a:rPr lang="tr-TR" altLang="tr-TR" sz="2000" dirty="0" smtClean="0">
                <a:solidFill>
                  <a:srgbClr val="5292C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lang="tr-TR" altLang="tr-TR" sz="2000" dirty="0" err="1" smtClean="0">
                <a:solidFill>
                  <a:srgbClr val="5292C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Objects</a:t>
            </a:r>
            <a:r>
              <a:rPr lang="tr-TR" altLang="tr-TR" sz="2000" dirty="0" smtClean="0">
                <a:solidFill>
                  <a:srgbClr val="5292C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)</a:t>
            </a:r>
            <a:endParaRPr lang="en-US" altLang="tr-TR" sz="2000" dirty="0" err="1" smtClean="0">
              <a:solidFill>
                <a:srgbClr val="5292C2"/>
              </a:solidFill>
              <a:latin typeface="Arial" pitchFamily="34" charset="0"/>
              <a:cs typeface="Arial" pitchFamily="34" charset="0"/>
              <a:sym typeface="Wingdings" panose="05000000000000000000" pitchFamily="2" charset="2"/>
            </a:endParaRPr>
          </a:p>
          <a:p>
            <a:pPr marL="685800" lvl="1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Cohesion		</a:t>
            </a:r>
            <a:r>
              <a:rPr lang="en-US" altLang="tr-TR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 </a:t>
            </a: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(CAM)</a:t>
            </a:r>
            <a:r>
              <a:rPr lang="tr-TR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  </a:t>
            </a: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 </a:t>
            </a:r>
            <a:r>
              <a:rPr lang="tr-TR" altLang="tr-TR" sz="2000" b="1" dirty="0" smtClean="0">
                <a:solidFill>
                  <a:srgbClr val="5292C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(LCOM) </a:t>
            </a:r>
            <a:r>
              <a:rPr lang="tr-TR" altLang="tr-TR" sz="2000" dirty="0" smtClean="0">
                <a:solidFill>
                  <a:srgbClr val="5292C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(</a:t>
            </a:r>
            <a:r>
              <a:rPr lang="tr-TR" altLang="tr-TR" sz="2000" dirty="0" err="1" smtClean="0">
                <a:solidFill>
                  <a:srgbClr val="5292C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Lack</a:t>
            </a:r>
            <a:r>
              <a:rPr lang="tr-TR" altLang="tr-TR" sz="2000" dirty="0" smtClean="0">
                <a:solidFill>
                  <a:srgbClr val="5292C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of </a:t>
            </a:r>
            <a:r>
              <a:rPr lang="tr-TR" altLang="tr-TR" sz="2000" dirty="0" err="1" smtClean="0">
                <a:solidFill>
                  <a:srgbClr val="5292C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Cohesion</a:t>
            </a:r>
            <a:r>
              <a:rPr lang="tr-TR" altLang="tr-TR" sz="2000" dirty="0" smtClean="0">
                <a:solidFill>
                  <a:srgbClr val="5292C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of </a:t>
            </a:r>
            <a:r>
              <a:rPr lang="tr-TR" altLang="tr-TR" sz="2000" dirty="0" err="1" smtClean="0">
                <a:solidFill>
                  <a:srgbClr val="5292C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Methods</a:t>
            </a:r>
            <a:r>
              <a:rPr lang="tr-TR" altLang="tr-TR" sz="2000" dirty="0" smtClean="0">
                <a:solidFill>
                  <a:srgbClr val="5292C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)</a:t>
            </a:r>
            <a:endParaRPr lang="en-US" altLang="tr-TR" sz="2000" dirty="0" err="1" smtClean="0">
              <a:solidFill>
                <a:srgbClr val="5292C2"/>
              </a:solidFill>
              <a:latin typeface="Arial" pitchFamily="34" charset="0"/>
              <a:cs typeface="Arial" pitchFamily="34" charset="0"/>
              <a:sym typeface="Wingdings" panose="05000000000000000000" pitchFamily="2" charset="2"/>
            </a:endParaRPr>
          </a:p>
          <a:p>
            <a:pPr marL="685800" lvl="1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Composition	</a:t>
            </a:r>
            <a:r>
              <a:rPr lang="en-US" altLang="tr-TR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 </a:t>
            </a: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(MOA)</a:t>
            </a:r>
            <a:r>
              <a:rPr lang="tr-TR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  </a:t>
            </a: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 </a:t>
            </a:r>
            <a:r>
              <a:rPr lang="tr-TR" altLang="tr-TR" sz="2000" b="1" dirty="0" smtClean="0">
                <a:solidFill>
                  <a:srgbClr val="5292C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(NAI)     </a:t>
            </a:r>
            <a:r>
              <a:rPr lang="tr-TR" altLang="tr-TR" sz="2000" dirty="0" smtClean="0">
                <a:solidFill>
                  <a:srgbClr val="5292C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(</a:t>
            </a:r>
            <a:r>
              <a:rPr lang="tr-TR" altLang="tr-TR" sz="2000" dirty="0" err="1" smtClean="0">
                <a:solidFill>
                  <a:srgbClr val="5292C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Number</a:t>
            </a:r>
            <a:r>
              <a:rPr lang="tr-TR" altLang="tr-TR" sz="2000" dirty="0" smtClean="0">
                <a:solidFill>
                  <a:srgbClr val="5292C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of </a:t>
            </a:r>
            <a:r>
              <a:rPr lang="tr-TR" altLang="tr-TR" sz="2000" dirty="0" err="1" smtClean="0">
                <a:solidFill>
                  <a:srgbClr val="5292C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Attributes</a:t>
            </a:r>
            <a:r>
              <a:rPr lang="tr-TR" altLang="tr-TR" sz="2000" dirty="0" smtClean="0">
                <a:solidFill>
                  <a:srgbClr val="5292C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lang="tr-TR" altLang="tr-TR" sz="2000" dirty="0" err="1" smtClean="0">
                <a:solidFill>
                  <a:srgbClr val="5292C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Inherited</a:t>
            </a:r>
            <a:r>
              <a:rPr lang="tr-TR" altLang="tr-TR" sz="2000" dirty="0" smtClean="0">
                <a:solidFill>
                  <a:srgbClr val="5292C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)</a:t>
            </a:r>
            <a:endParaRPr lang="en-US" altLang="tr-TR" sz="2000" dirty="0" err="1" smtClean="0">
              <a:solidFill>
                <a:srgbClr val="5292C2"/>
              </a:solidFill>
              <a:latin typeface="Arial" pitchFamily="34" charset="0"/>
              <a:cs typeface="Arial" pitchFamily="34" charset="0"/>
              <a:sym typeface="Wingdings" panose="05000000000000000000" pitchFamily="2" charset="2"/>
            </a:endParaRPr>
          </a:p>
          <a:p>
            <a:pPr marL="685800" lvl="1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Inheritance	</a:t>
            </a:r>
            <a:r>
              <a:rPr lang="en-US" altLang="tr-TR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 </a:t>
            </a: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(MFA)</a:t>
            </a:r>
            <a:r>
              <a:rPr lang="tr-TR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   </a:t>
            </a: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</a:t>
            </a:r>
            <a:r>
              <a:rPr lang="tr-TR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lang="tr-TR" altLang="tr-TR" sz="2000" b="1" dirty="0" smtClean="0">
                <a:solidFill>
                  <a:srgbClr val="5292C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(NOOC)</a:t>
            </a:r>
            <a:r>
              <a:rPr lang="tr-TR" altLang="tr-TR" sz="2000" dirty="0" smtClean="0">
                <a:solidFill>
                  <a:srgbClr val="5292C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(</a:t>
            </a:r>
            <a:r>
              <a:rPr lang="tr-TR" altLang="tr-TR" sz="2000" dirty="0" err="1" smtClean="0">
                <a:solidFill>
                  <a:srgbClr val="5292C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Number</a:t>
            </a:r>
            <a:r>
              <a:rPr lang="tr-TR" altLang="tr-TR" sz="2000" dirty="0" smtClean="0">
                <a:solidFill>
                  <a:srgbClr val="5292C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of </a:t>
            </a:r>
            <a:r>
              <a:rPr lang="tr-TR" altLang="tr-TR" sz="2000" dirty="0" err="1" smtClean="0">
                <a:solidFill>
                  <a:srgbClr val="5292C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Operations</a:t>
            </a:r>
            <a:r>
              <a:rPr lang="tr-TR" altLang="tr-TR" sz="2000" dirty="0" smtClean="0">
                <a:solidFill>
                  <a:srgbClr val="5292C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lang="tr-TR" altLang="tr-TR" sz="2000" dirty="0" err="1" smtClean="0">
                <a:solidFill>
                  <a:srgbClr val="5292C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Overridden</a:t>
            </a:r>
            <a:r>
              <a:rPr lang="tr-TR" altLang="tr-TR" sz="2000" dirty="0" smtClean="0">
                <a:solidFill>
                  <a:srgbClr val="5292C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)</a:t>
            </a:r>
            <a:endParaRPr lang="en-US" altLang="tr-TR" sz="2000" dirty="0" err="1" smtClean="0">
              <a:solidFill>
                <a:srgbClr val="5292C2"/>
              </a:solidFill>
              <a:latin typeface="Arial" pitchFamily="34" charset="0"/>
              <a:cs typeface="Arial" pitchFamily="34" charset="0"/>
              <a:sym typeface="Wingdings" panose="05000000000000000000" pitchFamily="2" charset="2"/>
            </a:endParaRPr>
          </a:p>
          <a:p>
            <a:pPr marL="685800" lvl="1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Polymorphism	</a:t>
            </a:r>
            <a:r>
              <a:rPr lang="en-US" altLang="tr-TR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 </a:t>
            </a: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(NOP)</a:t>
            </a:r>
            <a:r>
              <a:rPr lang="tr-TR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  </a:t>
            </a: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 </a:t>
            </a:r>
            <a:r>
              <a:rPr lang="tr-TR" altLang="tr-TR" sz="2000" b="1" dirty="0" smtClean="0">
                <a:solidFill>
                  <a:srgbClr val="5292C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(PF)      </a:t>
            </a:r>
            <a:r>
              <a:rPr lang="tr-TR" altLang="tr-TR" sz="2000" dirty="0" smtClean="0">
                <a:solidFill>
                  <a:srgbClr val="5292C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(</a:t>
            </a:r>
            <a:r>
              <a:rPr lang="tr-TR" altLang="tr-TR" sz="2000" dirty="0" err="1" smtClean="0">
                <a:solidFill>
                  <a:srgbClr val="5292C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Polimorphism</a:t>
            </a:r>
            <a:r>
              <a:rPr lang="tr-TR" altLang="tr-TR" sz="2000" dirty="0" smtClean="0">
                <a:solidFill>
                  <a:srgbClr val="5292C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lang="tr-TR" altLang="tr-TR" sz="2000" dirty="0" err="1" smtClean="0">
                <a:solidFill>
                  <a:srgbClr val="5292C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Factor</a:t>
            </a:r>
            <a:r>
              <a:rPr lang="tr-TR" altLang="tr-TR" sz="2000" dirty="0" smtClean="0">
                <a:solidFill>
                  <a:srgbClr val="5292C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)</a:t>
            </a:r>
            <a:endParaRPr lang="en-US" altLang="tr-TR" sz="2000" dirty="0" err="1" smtClean="0">
              <a:solidFill>
                <a:srgbClr val="5292C2"/>
              </a:solidFill>
              <a:latin typeface="Arial" pitchFamily="34" charset="0"/>
              <a:cs typeface="Arial" pitchFamily="34" charset="0"/>
              <a:sym typeface="Wingdings" panose="05000000000000000000" pitchFamily="2" charset="2"/>
            </a:endParaRPr>
          </a:p>
          <a:p>
            <a:pPr marL="685800" lvl="1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Messaging	</a:t>
            </a:r>
            <a:r>
              <a:rPr lang="en-US" altLang="tr-TR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 </a:t>
            </a: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(CIS)</a:t>
            </a:r>
            <a:r>
              <a:rPr lang="tr-TR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    </a:t>
            </a: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 </a:t>
            </a:r>
            <a:r>
              <a:rPr lang="tr-TR" altLang="tr-TR" sz="2000" b="1" dirty="0" smtClean="0">
                <a:solidFill>
                  <a:srgbClr val="5292C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(MPC)   </a:t>
            </a:r>
            <a:r>
              <a:rPr lang="tr-TR" altLang="tr-TR" sz="2000" dirty="0" smtClean="0">
                <a:solidFill>
                  <a:srgbClr val="5292C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(</a:t>
            </a:r>
            <a:r>
              <a:rPr lang="tr-TR" altLang="tr-TR" sz="2000" dirty="0" err="1" smtClean="0">
                <a:solidFill>
                  <a:srgbClr val="5292C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Message</a:t>
            </a:r>
            <a:r>
              <a:rPr lang="tr-TR" altLang="tr-TR" sz="2000" dirty="0" smtClean="0">
                <a:solidFill>
                  <a:srgbClr val="5292C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lang="tr-TR" altLang="tr-TR" sz="2000" dirty="0" err="1" smtClean="0">
                <a:solidFill>
                  <a:srgbClr val="5292C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Passing</a:t>
            </a:r>
            <a:r>
              <a:rPr lang="tr-TR" altLang="tr-TR" sz="2000" dirty="0" smtClean="0">
                <a:solidFill>
                  <a:srgbClr val="5292C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lang="tr-TR" altLang="tr-TR" sz="2000" dirty="0" err="1" smtClean="0">
                <a:solidFill>
                  <a:srgbClr val="5292C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Coupling</a:t>
            </a:r>
            <a:r>
              <a:rPr lang="tr-TR" altLang="tr-TR" sz="2000" dirty="0" smtClean="0">
                <a:solidFill>
                  <a:srgbClr val="5292C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)</a:t>
            </a:r>
            <a:endParaRPr lang="en-US" altLang="tr-TR" sz="2000" dirty="0" err="1" smtClean="0">
              <a:solidFill>
                <a:srgbClr val="5292C2"/>
              </a:solidFill>
              <a:latin typeface="Arial" pitchFamily="34" charset="0"/>
              <a:cs typeface="Arial" pitchFamily="34" charset="0"/>
              <a:sym typeface="Wingdings" panose="05000000000000000000" pitchFamily="2" charset="2"/>
            </a:endParaRPr>
          </a:p>
          <a:p>
            <a:pPr marL="685800" lvl="1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Complexity	</a:t>
            </a: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 (NOM)</a:t>
            </a:r>
            <a:r>
              <a:rPr lang="tr-TR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  </a:t>
            </a: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 </a:t>
            </a:r>
            <a:r>
              <a:rPr lang="tr-TR" altLang="tr-TR" sz="2000" b="1" dirty="0" smtClean="0">
                <a:solidFill>
                  <a:srgbClr val="5292C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(METH) </a:t>
            </a:r>
            <a:r>
              <a:rPr lang="tr-TR" altLang="tr-TR" sz="2000" dirty="0" smtClean="0">
                <a:solidFill>
                  <a:srgbClr val="5292C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(</a:t>
            </a:r>
            <a:r>
              <a:rPr lang="tr-TR" altLang="tr-TR" sz="2000" dirty="0" err="1" smtClean="0">
                <a:solidFill>
                  <a:srgbClr val="5292C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Number</a:t>
            </a:r>
            <a:r>
              <a:rPr lang="tr-TR" altLang="tr-TR" sz="2000" dirty="0" smtClean="0">
                <a:solidFill>
                  <a:srgbClr val="5292C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of </a:t>
            </a:r>
            <a:r>
              <a:rPr lang="tr-TR" altLang="tr-TR" sz="2000" dirty="0" err="1" smtClean="0">
                <a:solidFill>
                  <a:srgbClr val="5292C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Methods</a:t>
            </a:r>
            <a:r>
              <a:rPr lang="tr-TR" altLang="tr-TR" sz="2000" dirty="0" smtClean="0">
                <a:solidFill>
                  <a:srgbClr val="5292C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)</a:t>
            </a:r>
            <a:endParaRPr lang="en-US" altLang="tr-TR" sz="2000" dirty="0" err="1" smtClean="0">
              <a:solidFill>
                <a:srgbClr val="5292C2"/>
              </a:solidFill>
              <a:latin typeface="Arial" pitchFamily="34" charset="0"/>
              <a:cs typeface="Arial" pitchFamily="34" charset="0"/>
              <a:sym typeface="Wingdings" panose="05000000000000000000" pitchFamily="2" charset="2"/>
            </a:endParaRPr>
          </a:p>
        </p:txBody>
      </p:sp>
      <p:sp>
        <p:nvSpPr>
          <p:cNvPr id="14" name="Content Placeholder 5"/>
          <p:cNvSpPr>
            <a:spLocks noGrp="1"/>
          </p:cNvSpPr>
          <p:nvPr>
            <p:ph idx="1"/>
          </p:nvPr>
        </p:nvSpPr>
        <p:spPr>
          <a:xfrm>
            <a:off x="285720" y="857232"/>
            <a:ext cx="7139136" cy="460648"/>
          </a:xfrm>
        </p:spPr>
        <p:txBody>
          <a:bodyPr anchor="t"/>
          <a:lstStyle/>
          <a:p>
            <a:r>
              <a:rPr lang="en-US" altLang="ko-KR" sz="2400" b="1" dirty="0" smtClean="0">
                <a:solidFill>
                  <a:srgbClr val="5292C2"/>
                </a:solidFill>
                <a:latin typeface="Arial" pitchFamily="34" charset="0"/>
                <a:cs typeface="Arial" pitchFamily="34" charset="0"/>
              </a:rPr>
              <a:t>QMOOD MODELİ</a:t>
            </a:r>
            <a:endParaRPr lang="en-US" altLang="ko-KR" b="1" dirty="0">
              <a:solidFill>
                <a:srgbClr val="5292C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69514"/>
          </a:xfrm>
        </p:spPr>
        <p:txBody>
          <a:bodyPr/>
          <a:lstStyle/>
          <a:p>
            <a:pPr algn="ctr"/>
            <a:r>
              <a:rPr lang="en-US" altLang="ko-KR" sz="3600" dirty="0" smtClean="0">
                <a:solidFill>
                  <a:srgbClr val="5292C2"/>
                </a:solidFill>
              </a:rPr>
              <a:t>KULLANILAN</a:t>
            </a:r>
            <a:r>
              <a:rPr lang="en-US" altLang="ko-KR" sz="3600" dirty="0" smtClean="0"/>
              <a:t> </a:t>
            </a:r>
            <a:r>
              <a:rPr lang="en-US" altLang="ko-KR" sz="3600" dirty="0" smtClean="0">
                <a:solidFill>
                  <a:srgbClr val="5292C2"/>
                </a:solidFill>
              </a:rPr>
              <a:t>YAKLAŞIM</a:t>
            </a:r>
            <a:endParaRPr lang="ko-KR" altLang="en-US" sz="3600" dirty="0">
              <a:solidFill>
                <a:srgbClr val="5292C2"/>
              </a:solidFill>
            </a:endParaRP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100392" y="6520259"/>
            <a:ext cx="64807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13</a:t>
            </a:r>
            <a:r>
              <a:rPr lang="en-US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/2</a:t>
            </a:r>
            <a:r>
              <a:rPr lang="tr-T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8</a:t>
            </a:r>
            <a:endParaRPr lang="en-US" altLang="en-US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7190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 txBox="1">
            <a:spLocks/>
          </p:cNvSpPr>
          <p:nvPr/>
        </p:nvSpPr>
        <p:spPr>
          <a:xfrm>
            <a:off x="107504" y="6520259"/>
            <a:ext cx="2808312" cy="365125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200" b="1" dirty="0" smtClean="0"/>
              <a:t>Yusuf Özçevik</a:t>
            </a:r>
            <a:endParaRPr lang="en-US" altLang="en-US" sz="1200" b="1" dirty="0"/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2057822" y="1571204"/>
            <a:ext cx="6834658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9pPr>
          </a:lstStyle>
          <a:p>
            <a:pPr marL="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tr-TR" sz="2000" b="1" i="1" dirty="0" smtClean="0">
                <a:solidFill>
                  <a:srgbClr val="5292C2"/>
                </a:solidFill>
                <a:latin typeface="Arial" pitchFamily="34" charset="0"/>
                <a:cs typeface="Arial" pitchFamily="34" charset="0"/>
              </a:rPr>
              <a:t>(L3)</a:t>
            </a:r>
            <a:r>
              <a:rPr lang="tr-TR" altLang="tr-TR" sz="2000" b="1" i="1" dirty="0" smtClean="0">
                <a:solidFill>
                  <a:srgbClr val="5292C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tr-TR" sz="2000" b="1" i="1" dirty="0" err="1" smtClean="0">
                <a:solidFill>
                  <a:srgbClr val="5292C2"/>
                </a:solidFill>
                <a:latin typeface="Arial" pitchFamily="34" charset="0"/>
                <a:cs typeface="Arial" pitchFamily="34" charset="0"/>
              </a:rPr>
              <a:t>Tasarım</a:t>
            </a:r>
            <a:r>
              <a:rPr lang="en-US" altLang="tr-TR" sz="2000" b="1" i="1" dirty="0" smtClean="0">
                <a:solidFill>
                  <a:srgbClr val="5292C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tr-TR" sz="2000" b="1" i="1" dirty="0" err="1" smtClean="0">
                <a:solidFill>
                  <a:srgbClr val="5292C2"/>
                </a:solidFill>
                <a:latin typeface="Arial" pitchFamily="34" charset="0"/>
                <a:cs typeface="Arial" pitchFamily="34" charset="0"/>
              </a:rPr>
              <a:t>Kaltiesi</a:t>
            </a:r>
            <a:r>
              <a:rPr lang="en-US" altLang="tr-TR" sz="2000" b="1" i="1" dirty="0" smtClean="0">
                <a:solidFill>
                  <a:srgbClr val="5292C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tr-TR" sz="2000" b="1" i="1" dirty="0" err="1" smtClean="0">
                <a:solidFill>
                  <a:srgbClr val="5292C2"/>
                </a:solidFill>
                <a:latin typeface="Arial" pitchFamily="34" charset="0"/>
                <a:cs typeface="Arial" pitchFamily="34" charset="0"/>
              </a:rPr>
              <a:t>Metrikleri</a:t>
            </a:r>
            <a:endParaRPr lang="en-US" altLang="tr-TR" sz="2000" b="1" i="1" dirty="0" smtClean="0">
              <a:solidFill>
                <a:srgbClr val="5292C2"/>
              </a:solidFill>
              <a:latin typeface="Arial" pitchFamily="34" charset="0"/>
              <a:cs typeface="Arial" pitchFamily="34" charset="0"/>
            </a:endParaRPr>
          </a:p>
          <a:p>
            <a:pPr marL="685800" lvl="1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(DSC) Design Size in Classes</a:t>
            </a:r>
            <a:endParaRPr lang="en-US" altLang="tr-TR" sz="2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685800" lvl="1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(NOH) Number of Hierarchies</a:t>
            </a:r>
            <a:endParaRPr lang="en-US" altLang="tr-TR" sz="2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685800" lvl="1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(ANA) Average Number of Ancestors</a:t>
            </a:r>
            <a:endParaRPr lang="en-US" altLang="tr-TR" sz="2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685800" lvl="1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(DAM) Data Access Metric</a:t>
            </a:r>
            <a:endParaRPr lang="en-US" altLang="tr-TR" sz="2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685800" lvl="1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(DCC) Direct Class Coupling</a:t>
            </a:r>
            <a:endParaRPr lang="en-US" altLang="tr-TR" sz="2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685800" lvl="1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(CAM) Cohesion Among Methods in Class</a:t>
            </a:r>
            <a:endParaRPr lang="en-US" altLang="tr-TR" sz="2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685800" lvl="1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(MOA) Measure of Aggregation</a:t>
            </a:r>
            <a:endParaRPr lang="en-US" altLang="tr-TR" sz="2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685800" lvl="1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(MFA) Measure of Function Abstraction</a:t>
            </a:r>
            <a:endParaRPr lang="en-US" altLang="tr-TR" sz="2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685800" lvl="1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(NOP) Number of Polymorphic Methods</a:t>
            </a:r>
            <a:endParaRPr lang="en-US" altLang="tr-TR" sz="2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685800" lvl="1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(CIS) Class Interface Size</a:t>
            </a:r>
            <a:endParaRPr lang="en-US" altLang="tr-TR" sz="2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685800" lvl="1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(NOM) Number of Methods</a:t>
            </a:r>
            <a:endParaRPr lang="en-US" altLang="tr-TR" sz="2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Content Placeholder 5"/>
          <p:cNvSpPr>
            <a:spLocks noGrp="1"/>
          </p:cNvSpPr>
          <p:nvPr>
            <p:ph idx="1"/>
          </p:nvPr>
        </p:nvSpPr>
        <p:spPr>
          <a:xfrm>
            <a:off x="1547664" y="1086292"/>
            <a:ext cx="7139136" cy="460648"/>
          </a:xfrm>
        </p:spPr>
        <p:txBody>
          <a:bodyPr anchor="t"/>
          <a:lstStyle/>
          <a:p>
            <a:r>
              <a:rPr lang="en-US" altLang="ko-KR" sz="2400" b="1" dirty="0" smtClean="0">
                <a:solidFill>
                  <a:srgbClr val="5292C2"/>
                </a:solidFill>
                <a:latin typeface="Arial" pitchFamily="34" charset="0"/>
                <a:cs typeface="Arial" pitchFamily="34" charset="0"/>
              </a:rPr>
              <a:t>QMOOD MODELİ</a:t>
            </a:r>
            <a:endParaRPr lang="en-US" altLang="ko-KR" b="1" dirty="0">
              <a:solidFill>
                <a:srgbClr val="5292C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69514"/>
          </a:xfrm>
        </p:spPr>
        <p:txBody>
          <a:bodyPr/>
          <a:lstStyle/>
          <a:p>
            <a:pPr algn="ctr"/>
            <a:r>
              <a:rPr lang="en-US" altLang="ko-KR" sz="3600" dirty="0" smtClean="0">
                <a:solidFill>
                  <a:srgbClr val="5292C2"/>
                </a:solidFill>
              </a:rPr>
              <a:t>KULLANILAN YAKLAŞIM</a:t>
            </a:r>
            <a:endParaRPr lang="ko-KR" altLang="en-US" sz="3600" dirty="0">
              <a:solidFill>
                <a:srgbClr val="5292C2"/>
              </a:solidFill>
            </a:endParaRP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100392" y="6520259"/>
            <a:ext cx="64807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14</a:t>
            </a:r>
            <a:r>
              <a:rPr lang="en-US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/2</a:t>
            </a:r>
            <a:r>
              <a:rPr lang="tr-T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8</a:t>
            </a:r>
            <a:endParaRPr lang="en-US" altLang="en-US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5908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 txBox="1">
            <a:spLocks/>
          </p:cNvSpPr>
          <p:nvPr/>
        </p:nvSpPr>
        <p:spPr>
          <a:xfrm>
            <a:off x="107504" y="6520259"/>
            <a:ext cx="2808312" cy="365125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200" b="1" dirty="0" smtClean="0"/>
              <a:t>Yusuf Özçevik</a:t>
            </a:r>
            <a:endParaRPr lang="en-US" altLang="en-US" sz="1200" b="1" dirty="0"/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2057822" y="1571204"/>
            <a:ext cx="6834658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9pPr>
          </a:lstStyle>
          <a:p>
            <a:pPr marL="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tr-TR" sz="2000" b="1" i="1" dirty="0" smtClean="0">
                <a:solidFill>
                  <a:srgbClr val="5292C2"/>
                </a:solidFill>
                <a:latin typeface="Arial" pitchFamily="34" charset="0"/>
                <a:cs typeface="Arial" pitchFamily="34" charset="0"/>
              </a:rPr>
              <a:t>(L4)</a:t>
            </a:r>
            <a:r>
              <a:rPr lang="tr-TR" altLang="tr-TR" sz="2000" b="1" i="1" dirty="0" smtClean="0">
                <a:solidFill>
                  <a:srgbClr val="5292C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tr-TR" sz="2000" b="1" i="1" dirty="0" err="1" smtClean="0">
                <a:solidFill>
                  <a:srgbClr val="5292C2"/>
                </a:solidFill>
                <a:latin typeface="Arial" pitchFamily="34" charset="0"/>
                <a:cs typeface="Arial" pitchFamily="34" charset="0"/>
              </a:rPr>
              <a:t>Tasarım</a:t>
            </a:r>
            <a:r>
              <a:rPr lang="en-US" altLang="tr-TR" sz="2000" b="1" i="1" dirty="0" smtClean="0">
                <a:solidFill>
                  <a:srgbClr val="5292C2"/>
                </a:solidFill>
                <a:latin typeface="Arial" pitchFamily="34" charset="0"/>
                <a:cs typeface="Arial" pitchFamily="34" charset="0"/>
              </a:rPr>
              <a:t> Kali</a:t>
            </a:r>
            <a:r>
              <a:rPr lang="tr-TR" altLang="tr-TR" sz="2000" b="1" i="1" dirty="0" smtClean="0">
                <a:solidFill>
                  <a:srgbClr val="5292C2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altLang="tr-TR" sz="2000" b="1" i="1" dirty="0" err="1" smtClean="0">
                <a:solidFill>
                  <a:srgbClr val="5292C2"/>
                </a:solidFill>
                <a:latin typeface="Arial" pitchFamily="34" charset="0"/>
                <a:cs typeface="Arial" pitchFamily="34" charset="0"/>
              </a:rPr>
              <a:t>esi</a:t>
            </a:r>
            <a:r>
              <a:rPr lang="en-US" altLang="tr-TR" sz="2000" b="1" i="1" dirty="0" smtClean="0">
                <a:solidFill>
                  <a:srgbClr val="5292C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tr-TR" sz="2000" b="1" i="1" dirty="0" err="1" smtClean="0">
                <a:solidFill>
                  <a:srgbClr val="5292C2"/>
                </a:solidFill>
                <a:latin typeface="Arial" pitchFamily="34" charset="0"/>
                <a:cs typeface="Arial" pitchFamily="34" charset="0"/>
              </a:rPr>
              <a:t>Bileşenleri</a:t>
            </a:r>
            <a:endParaRPr lang="en-US" altLang="tr-TR" sz="2000" b="1" i="1" dirty="0" smtClean="0">
              <a:solidFill>
                <a:srgbClr val="5292C2"/>
              </a:solidFill>
              <a:latin typeface="Arial" pitchFamily="34" charset="0"/>
              <a:cs typeface="Arial" pitchFamily="34" charset="0"/>
            </a:endParaRPr>
          </a:p>
          <a:p>
            <a:pPr marL="685800" lvl="1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tr-TR" altLang="tr-TR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# of </a:t>
            </a:r>
            <a:r>
              <a:rPr lang="tr-TR" altLang="tr-TR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Classes</a:t>
            </a:r>
            <a:r>
              <a:rPr lang="tr-TR" altLang="tr-TR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tr-TR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				</a:t>
            </a:r>
            <a:r>
              <a:rPr lang="tr-TR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 </a:t>
            </a: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(DSC)</a:t>
            </a:r>
          </a:p>
          <a:p>
            <a:pPr marL="685800" lvl="1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tr-TR" altLang="tr-TR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Avg</a:t>
            </a:r>
            <a:r>
              <a:rPr lang="tr-TR" altLang="tr-TR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. Depth of </a:t>
            </a:r>
            <a:r>
              <a:rPr lang="tr-TR" altLang="tr-TR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Inheritance</a:t>
            </a:r>
            <a:r>
              <a:rPr lang="tr-TR" altLang="tr-TR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tr-TR" altLang="tr-TR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Hierarchy</a:t>
            </a:r>
            <a:r>
              <a:rPr lang="tr-TR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tr-TR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 </a:t>
            </a: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(NOH</a:t>
            </a:r>
            <a:r>
              <a:rPr lang="en-US" altLang="tr-TR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en-US" altLang="tr-TR" sz="20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685800" lvl="1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tr-TR" altLang="tr-TR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Depth of </a:t>
            </a:r>
            <a:r>
              <a:rPr lang="tr-TR" altLang="tr-TR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Inheritance</a:t>
            </a:r>
            <a:r>
              <a:rPr lang="tr-TR" altLang="tr-TR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tr-TR" altLang="tr-TR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Tree</a:t>
            </a:r>
            <a:r>
              <a:rPr lang="tr-TR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tr-TR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 </a:t>
            </a: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(ANA</a:t>
            </a:r>
            <a:r>
              <a:rPr lang="en-US" altLang="tr-TR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en-US" altLang="tr-TR" sz="20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685800" lvl="1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tr-TR" altLang="tr-TR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(# of </a:t>
            </a:r>
            <a:r>
              <a:rPr lang="tr-TR" altLang="tr-TR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Private</a:t>
            </a:r>
            <a:r>
              <a:rPr lang="tr-TR" altLang="tr-TR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+ # of </a:t>
            </a:r>
            <a:r>
              <a:rPr lang="tr-TR" altLang="tr-TR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Protected</a:t>
            </a:r>
            <a:r>
              <a:rPr lang="tr-TR" altLang="tr-TR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)/(#of Total </a:t>
            </a:r>
            <a:r>
              <a:rPr lang="tr-TR" altLang="tr-TR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Fields</a:t>
            </a:r>
            <a:r>
              <a:rPr lang="tr-TR" altLang="tr-TR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tr-TR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tr-TR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 </a:t>
            </a: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(DAM</a:t>
            </a:r>
            <a:r>
              <a:rPr lang="en-US" altLang="tr-TR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en-US" altLang="tr-TR" sz="20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685800" lvl="1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tr-TR" altLang="tr-TR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# of </a:t>
            </a:r>
            <a:r>
              <a:rPr lang="tr-TR" altLang="tr-TR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Coupling</a:t>
            </a:r>
            <a:r>
              <a:rPr lang="tr-TR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				</a:t>
            </a:r>
            <a:r>
              <a:rPr lang="tr-TR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 </a:t>
            </a: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(DCC</a:t>
            </a:r>
            <a:r>
              <a:rPr lang="en-US" altLang="tr-TR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en-US" altLang="tr-TR" sz="20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685800" lvl="1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tr-TR" altLang="tr-TR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1-LCOM</a:t>
            </a:r>
            <a:r>
              <a:rPr lang="tr-TR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					</a:t>
            </a:r>
            <a:r>
              <a:rPr lang="tr-TR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 </a:t>
            </a: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(CAM</a:t>
            </a:r>
            <a:r>
              <a:rPr lang="en-US" altLang="tr-TR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en-US" altLang="tr-TR" sz="20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685800" lvl="1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tr-TR" altLang="tr-TR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# of Data </a:t>
            </a:r>
            <a:r>
              <a:rPr lang="tr-TR" altLang="tr-TR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Declarations</a:t>
            </a:r>
            <a:r>
              <a:rPr lang="tr-TR" altLang="tr-TR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tr-TR" altLang="tr-TR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tr-TR" altLang="tr-TR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User Def. </a:t>
            </a:r>
            <a:r>
              <a:rPr lang="tr-TR" altLang="tr-TR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Classes</a:t>
            </a:r>
            <a:r>
              <a:rPr lang="tr-TR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tr-TR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 </a:t>
            </a: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(MOA</a:t>
            </a:r>
            <a:r>
              <a:rPr lang="en-US" altLang="tr-TR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en-US" altLang="tr-TR" sz="20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685800" lvl="1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tr-TR" altLang="tr-TR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# of </a:t>
            </a:r>
            <a:r>
              <a:rPr lang="tr-TR" altLang="tr-TR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Overridden</a:t>
            </a:r>
            <a:r>
              <a:rPr lang="tr-TR" altLang="tr-TR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tr-TR" altLang="tr-TR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Meth</a:t>
            </a:r>
            <a:r>
              <a:rPr lang="tr-TR" altLang="tr-TR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. / # of Total </a:t>
            </a:r>
            <a:r>
              <a:rPr lang="tr-TR" altLang="tr-TR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Meth</a:t>
            </a:r>
            <a:r>
              <a:rPr lang="tr-TR" altLang="tr-TR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.	</a:t>
            </a:r>
            <a:r>
              <a:rPr lang="tr-TR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 </a:t>
            </a: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(MFA</a:t>
            </a:r>
            <a:r>
              <a:rPr lang="en-US" altLang="tr-TR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en-US" altLang="tr-TR" sz="20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685800" lvl="1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tr-TR" altLang="tr-TR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# of </a:t>
            </a:r>
            <a:r>
              <a:rPr lang="tr-TR" altLang="tr-TR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Interfaces</a:t>
            </a:r>
            <a:r>
              <a:rPr lang="tr-TR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				</a:t>
            </a:r>
            <a:r>
              <a:rPr lang="tr-TR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 </a:t>
            </a: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(NOP</a:t>
            </a:r>
            <a:r>
              <a:rPr lang="en-US" altLang="tr-TR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en-US" altLang="tr-TR" sz="20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685800" lvl="1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tr-TR" altLang="tr-TR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# of </a:t>
            </a:r>
            <a:r>
              <a:rPr lang="tr-TR" altLang="tr-TR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tr-TR" altLang="tr-TR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tr-TR" altLang="tr-TR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Methods</a:t>
            </a:r>
            <a:r>
              <a:rPr lang="tr-TR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				</a:t>
            </a:r>
            <a:r>
              <a:rPr lang="tr-TR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</a:t>
            </a:r>
            <a:r>
              <a:rPr lang="tr-TR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(CIS</a:t>
            </a:r>
            <a:r>
              <a:rPr lang="en-US" altLang="tr-TR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en-US" altLang="tr-TR" sz="20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685800" lvl="1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tr-TR" altLang="tr-TR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Total # of </a:t>
            </a:r>
            <a:r>
              <a:rPr lang="tr-TR" altLang="tr-TR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Methods</a:t>
            </a:r>
            <a:r>
              <a:rPr lang="tr-TR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				</a:t>
            </a:r>
            <a:r>
              <a:rPr lang="tr-TR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 </a:t>
            </a: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(NOM</a:t>
            </a:r>
            <a:r>
              <a:rPr lang="en-US" altLang="tr-TR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) 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idx="1"/>
          </p:nvPr>
        </p:nvSpPr>
        <p:spPr>
          <a:xfrm>
            <a:off x="1547664" y="1086292"/>
            <a:ext cx="7139136" cy="460648"/>
          </a:xfrm>
        </p:spPr>
        <p:txBody>
          <a:bodyPr anchor="t"/>
          <a:lstStyle/>
          <a:p>
            <a:r>
              <a:rPr lang="en-US" altLang="ko-KR" sz="2400" b="1" dirty="0" smtClean="0">
                <a:solidFill>
                  <a:srgbClr val="5292C2"/>
                </a:solidFill>
                <a:latin typeface="Arial" pitchFamily="34" charset="0"/>
                <a:cs typeface="Arial" pitchFamily="34" charset="0"/>
              </a:rPr>
              <a:t>QMOOD MODELİ</a:t>
            </a:r>
            <a:endParaRPr lang="en-US" altLang="ko-KR" b="1" dirty="0">
              <a:solidFill>
                <a:srgbClr val="5292C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1547664" y="16778"/>
            <a:ext cx="7596336" cy="1069514"/>
          </a:xfrm>
        </p:spPr>
        <p:txBody>
          <a:bodyPr/>
          <a:lstStyle/>
          <a:p>
            <a:pPr algn="ctr"/>
            <a:r>
              <a:rPr lang="en-US" altLang="ko-KR" sz="3600" dirty="0" smtClean="0">
                <a:solidFill>
                  <a:srgbClr val="5292C2"/>
                </a:solidFill>
              </a:rPr>
              <a:t>KULLANILAN YAKLAŞIM</a:t>
            </a:r>
            <a:endParaRPr lang="ko-KR" altLang="en-US" sz="3600" dirty="0">
              <a:solidFill>
                <a:srgbClr val="5292C2"/>
              </a:solidFill>
            </a:endParaRP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100392" y="6520259"/>
            <a:ext cx="64807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15</a:t>
            </a:r>
            <a:r>
              <a:rPr lang="en-US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/2</a:t>
            </a:r>
            <a:r>
              <a:rPr lang="tr-T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8</a:t>
            </a:r>
            <a:endParaRPr lang="en-US" altLang="en-US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812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3600" dirty="0" smtClean="0">
                <a:solidFill>
                  <a:srgbClr val="5292C2"/>
                </a:solidFill>
              </a:rPr>
              <a:t>OUTLINE</a:t>
            </a:r>
            <a:endParaRPr lang="ko-KR" altLang="en-US" sz="3600" dirty="0">
              <a:solidFill>
                <a:srgbClr val="5292C2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58416" y="1484784"/>
            <a:ext cx="7427168" cy="3026306"/>
          </a:xfrm>
        </p:spPr>
        <p:txBody>
          <a:bodyPr anchor="t"/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►"/>
            </a:pPr>
            <a:r>
              <a:rPr lang="tr-TR" altLang="ko-KR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GİRİŞ</a:t>
            </a:r>
          </a:p>
          <a:p>
            <a:pPr marL="1085850" lvl="1" indent="-342900">
              <a:spcAft>
                <a:spcPts val="400"/>
              </a:spcAft>
              <a:buFont typeface="Arial" panose="020B0604020202020204" pitchFamily="34" charset="0"/>
              <a:buChar char="►"/>
            </a:pPr>
            <a:r>
              <a:rPr lang="tr-TR" altLang="ko-KR" sz="2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İncelenen Proje</a:t>
            </a:r>
          </a:p>
          <a:p>
            <a:pPr marL="1085850" lvl="1" indent="-342900">
              <a:spcAft>
                <a:spcPts val="400"/>
              </a:spcAft>
              <a:buFont typeface="Arial" panose="020B0604020202020204" pitchFamily="34" charset="0"/>
              <a:buChar char="►"/>
            </a:pPr>
            <a:r>
              <a:rPr lang="tr-TR" altLang="ko-KR" sz="2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Kullanılan Araçlar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►"/>
            </a:pPr>
            <a:r>
              <a:rPr lang="tr-TR" altLang="ko-KR" sz="2400" dirty="0" smtClean="0">
                <a:solidFill>
                  <a:srgbClr val="5292C2"/>
                </a:solidFill>
                <a:latin typeface="Arial" pitchFamily="34" charset="0"/>
                <a:cs typeface="Arial" pitchFamily="34" charset="0"/>
              </a:rPr>
              <a:t>KULLANILAN YAKLAŞIM</a:t>
            </a:r>
          </a:p>
          <a:p>
            <a:pPr marL="1085850" lvl="1" indent="-342900">
              <a:spcAft>
                <a:spcPts val="400"/>
              </a:spcAft>
              <a:buFont typeface="Arial" panose="020B0604020202020204" pitchFamily="34" charset="0"/>
              <a:buChar char="►"/>
            </a:pPr>
            <a:r>
              <a:rPr lang="tr-TR" altLang="ko-KR" sz="2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QMOOD Modeli</a:t>
            </a:r>
          </a:p>
          <a:p>
            <a:pPr marL="1085850" lvl="1" indent="-342900">
              <a:spcAft>
                <a:spcPts val="400"/>
              </a:spcAft>
              <a:buFont typeface="Arial" panose="020B0604020202020204" pitchFamily="34" charset="0"/>
              <a:buChar char="►"/>
            </a:pPr>
            <a:r>
              <a:rPr lang="en-US" altLang="ko-KR" sz="2200" dirty="0" err="1" smtClean="0">
                <a:solidFill>
                  <a:srgbClr val="5292C2"/>
                </a:solidFill>
                <a:latin typeface="Arial" pitchFamily="34" charset="0"/>
                <a:cs typeface="Arial" pitchFamily="34" charset="0"/>
              </a:rPr>
              <a:t>Hesaplanan</a:t>
            </a:r>
            <a:r>
              <a:rPr lang="en-US" altLang="ko-KR" sz="2200" dirty="0" smtClean="0">
                <a:solidFill>
                  <a:srgbClr val="5292C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tr-TR" altLang="ko-KR" sz="2200" dirty="0" smtClean="0">
                <a:solidFill>
                  <a:srgbClr val="5292C2"/>
                </a:solidFill>
                <a:latin typeface="Arial" pitchFamily="34" charset="0"/>
                <a:cs typeface="Arial" pitchFamily="34" charset="0"/>
              </a:rPr>
              <a:t>Tasarım </a:t>
            </a:r>
            <a:r>
              <a:rPr lang="en-US" altLang="ko-KR" sz="2200" dirty="0" err="1" smtClean="0">
                <a:solidFill>
                  <a:srgbClr val="5292C2"/>
                </a:solidFill>
                <a:latin typeface="Arial" pitchFamily="34" charset="0"/>
                <a:cs typeface="Arial" pitchFamily="34" charset="0"/>
              </a:rPr>
              <a:t>Metrikleri</a:t>
            </a:r>
            <a:endParaRPr lang="tr-TR" altLang="ko-KR" sz="2200" dirty="0">
              <a:solidFill>
                <a:srgbClr val="5292C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►"/>
            </a:pPr>
            <a:r>
              <a:rPr lang="tr-TR" altLang="ko-KR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DEĞERLENDİRME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►"/>
            </a:pPr>
            <a:r>
              <a:rPr lang="tr-TR" altLang="ko-KR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SONUÇ</a:t>
            </a: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107504" y="6520259"/>
            <a:ext cx="2808312" cy="365125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200" b="1" dirty="0" smtClean="0"/>
              <a:t>Yusuf Özçevik</a:t>
            </a:r>
            <a:endParaRPr lang="en-US" altLang="en-US" sz="1200" b="1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100392" y="6520259"/>
            <a:ext cx="64807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200" b="1" dirty="0" smtClean="0">
                <a:solidFill>
                  <a:schemeClr val="bg1"/>
                </a:solidFill>
              </a:rPr>
              <a:t>17/25</a:t>
            </a:r>
            <a:endParaRPr lang="en-US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311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 txBox="1">
            <a:spLocks/>
          </p:cNvSpPr>
          <p:nvPr/>
        </p:nvSpPr>
        <p:spPr>
          <a:xfrm>
            <a:off x="107504" y="6520259"/>
            <a:ext cx="2808312" cy="365125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200" b="1" dirty="0" smtClean="0"/>
              <a:t>Yusuf Özçevik</a:t>
            </a:r>
            <a:endParaRPr lang="en-US" altLang="en-US" sz="1200" b="1" dirty="0"/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1357290" y="1571612"/>
            <a:ext cx="6514706" cy="5247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9pPr>
          </a:lstStyle>
          <a:p>
            <a:pPr marL="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altLang="tr-TR" sz="2000" b="1" i="1" dirty="0" err="1" smtClean="0">
                <a:solidFill>
                  <a:srgbClr val="5292C2"/>
                </a:solidFill>
                <a:latin typeface="Arial" pitchFamily="34" charset="0"/>
                <a:ea typeface="+mn-ea"/>
                <a:cs typeface="Arial" pitchFamily="34" charset="0"/>
              </a:rPr>
              <a:t>MetricsReloaded</a:t>
            </a:r>
            <a:r>
              <a:rPr lang="tr-TR" altLang="tr-TR" sz="2000" b="1" i="1" dirty="0" smtClean="0">
                <a:solidFill>
                  <a:srgbClr val="5292C2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altLang="tr-TR" sz="2000" dirty="0" err="1" smtClean="0">
                <a:solidFill>
                  <a:srgbClr val="5292C2"/>
                </a:solidFill>
                <a:latin typeface="Arial" pitchFamily="34" charset="0"/>
                <a:ea typeface="+mn-ea"/>
                <a:cs typeface="Arial" pitchFamily="34" charset="0"/>
              </a:rPr>
              <a:t>ile</a:t>
            </a:r>
            <a:endParaRPr lang="tr-TR" altLang="tr-TR" sz="2000" dirty="0" smtClean="0">
              <a:solidFill>
                <a:srgbClr val="5292C2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685800" lvl="1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tr-TR" altLang="tr-TR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(C)       </a:t>
            </a:r>
            <a:r>
              <a:rPr lang="tr-TR" altLang="tr-TR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(</a:t>
            </a:r>
            <a:r>
              <a:rPr lang="tr-TR" altLang="tr-TR" sz="2000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Number</a:t>
            </a:r>
            <a:r>
              <a:rPr lang="tr-TR" altLang="tr-TR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of </a:t>
            </a:r>
            <a:r>
              <a:rPr lang="tr-TR" altLang="tr-TR" sz="2000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Classes</a:t>
            </a:r>
            <a:r>
              <a:rPr lang="tr-TR" altLang="tr-TR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)</a:t>
            </a:r>
            <a:endParaRPr lang="en-US" altLang="tr-TR" sz="2000" dirty="0" smtClean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685800" lvl="1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tr-TR" altLang="tr-TR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(NOC)   </a:t>
            </a:r>
            <a:r>
              <a:rPr lang="tr-TR" altLang="tr-TR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(</a:t>
            </a:r>
            <a:r>
              <a:rPr lang="tr-TR" altLang="tr-TR" sz="2000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Number</a:t>
            </a:r>
            <a:r>
              <a:rPr lang="tr-TR" altLang="tr-TR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of </a:t>
            </a:r>
            <a:r>
              <a:rPr lang="tr-TR" altLang="tr-TR" sz="2000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Children</a:t>
            </a:r>
            <a:r>
              <a:rPr lang="tr-TR" altLang="tr-TR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)</a:t>
            </a:r>
            <a:endParaRPr lang="en-US" altLang="tr-TR" sz="2000" dirty="0" smtClean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  <a:sym typeface="Wingdings" panose="05000000000000000000" pitchFamily="2" charset="2"/>
            </a:endParaRPr>
          </a:p>
          <a:p>
            <a:pPr marL="685800" lvl="1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tr-TR" altLang="tr-TR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(DIT)     </a:t>
            </a:r>
            <a:r>
              <a:rPr lang="tr-TR" altLang="tr-TR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(</a:t>
            </a:r>
            <a:r>
              <a:rPr lang="tr-TR" altLang="tr-TR" sz="2000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Depth</a:t>
            </a:r>
            <a:r>
              <a:rPr lang="tr-TR" altLang="tr-TR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of </a:t>
            </a:r>
            <a:r>
              <a:rPr lang="tr-TR" altLang="tr-TR" sz="2000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Inheritance</a:t>
            </a:r>
            <a:r>
              <a:rPr lang="tr-TR" altLang="tr-TR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lang="tr-TR" altLang="tr-TR" sz="2000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Tree</a:t>
            </a:r>
            <a:r>
              <a:rPr lang="tr-TR" altLang="tr-TR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)</a:t>
            </a:r>
            <a:endParaRPr lang="en-US" altLang="tr-TR" sz="2000" dirty="0" smtClean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  <a:sym typeface="Wingdings" panose="05000000000000000000" pitchFamily="2" charset="2"/>
            </a:endParaRPr>
          </a:p>
          <a:p>
            <a:pPr marL="685800" lvl="1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tr-TR" altLang="tr-TR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(MHF)    </a:t>
            </a:r>
            <a:r>
              <a:rPr lang="tr-TR" altLang="tr-TR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(</a:t>
            </a:r>
            <a:r>
              <a:rPr lang="tr-TR" altLang="tr-TR" sz="2000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Method</a:t>
            </a:r>
            <a:r>
              <a:rPr lang="tr-TR" altLang="tr-TR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lang="tr-TR" altLang="tr-TR" sz="2000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Hiding</a:t>
            </a:r>
            <a:r>
              <a:rPr lang="tr-TR" altLang="tr-TR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lang="tr-TR" altLang="tr-TR" sz="2000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Factor</a:t>
            </a:r>
            <a:r>
              <a:rPr lang="tr-TR" altLang="tr-TR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)</a:t>
            </a:r>
            <a:endParaRPr lang="en-US" altLang="tr-TR" sz="2000" dirty="0" smtClean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  <a:sym typeface="Wingdings" panose="05000000000000000000" pitchFamily="2" charset="2"/>
            </a:endParaRPr>
          </a:p>
          <a:p>
            <a:pPr marL="685800" lvl="1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tr-TR" altLang="tr-TR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(CBO)    </a:t>
            </a:r>
            <a:r>
              <a:rPr lang="tr-TR" altLang="tr-TR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(</a:t>
            </a:r>
            <a:r>
              <a:rPr lang="tr-TR" altLang="tr-TR" sz="2000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Coupling</a:t>
            </a:r>
            <a:r>
              <a:rPr lang="tr-TR" altLang="tr-TR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lang="tr-TR" altLang="tr-TR" sz="2000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Between</a:t>
            </a:r>
            <a:r>
              <a:rPr lang="tr-TR" altLang="tr-TR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lang="tr-TR" altLang="tr-TR" sz="2000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Objects</a:t>
            </a:r>
            <a:r>
              <a:rPr lang="tr-TR" altLang="tr-TR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)</a:t>
            </a:r>
            <a:endParaRPr lang="en-US" altLang="tr-TR" sz="2000" dirty="0" smtClean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  <a:sym typeface="Wingdings" panose="05000000000000000000" pitchFamily="2" charset="2"/>
            </a:endParaRPr>
          </a:p>
          <a:p>
            <a:pPr marL="685800" lvl="1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tr-TR" altLang="tr-TR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(LCOM) </a:t>
            </a:r>
            <a:r>
              <a:rPr lang="tr-TR" altLang="tr-TR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(</a:t>
            </a:r>
            <a:r>
              <a:rPr lang="tr-TR" altLang="tr-TR" sz="2000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Lack</a:t>
            </a:r>
            <a:r>
              <a:rPr lang="tr-TR" altLang="tr-TR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of </a:t>
            </a:r>
            <a:r>
              <a:rPr lang="tr-TR" altLang="tr-TR" sz="2000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Cohesion</a:t>
            </a:r>
            <a:r>
              <a:rPr lang="tr-TR" altLang="tr-TR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of </a:t>
            </a:r>
            <a:r>
              <a:rPr lang="tr-TR" altLang="tr-TR" sz="2000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Methods</a:t>
            </a:r>
            <a:r>
              <a:rPr lang="tr-TR" altLang="tr-TR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)</a:t>
            </a:r>
            <a:endParaRPr lang="en-US" altLang="tr-TR" sz="2000" dirty="0" smtClean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  <a:sym typeface="Wingdings" panose="05000000000000000000" pitchFamily="2" charset="2"/>
            </a:endParaRPr>
          </a:p>
          <a:p>
            <a:pPr marL="685800" lvl="1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tr-TR" altLang="tr-TR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(NAI)     </a:t>
            </a:r>
            <a:r>
              <a:rPr lang="tr-TR" altLang="tr-TR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(</a:t>
            </a:r>
            <a:r>
              <a:rPr lang="tr-TR" altLang="tr-TR" sz="2000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Number</a:t>
            </a:r>
            <a:r>
              <a:rPr lang="tr-TR" altLang="tr-TR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of </a:t>
            </a:r>
            <a:r>
              <a:rPr lang="tr-TR" altLang="tr-TR" sz="2000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Attributes</a:t>
            </a:r>
            <a:r>
              <a:rPr lang="tr-TR" altLang="tr-TR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lang="tr-TR" altLang="tr-TR" sz="2000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Inherited</a:t>
            </a:r>
            <a:r>
              <a:rPr lang="tr-TR" altLang="tr-TR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)</a:t>
            </a:r>
            <a:endParaRPr lang="en-US" altLang="tr-TR" sz="2000" dirty="0" smtClean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  <a:sym typeface="Wingdings" panose="05000000000000000000" pitchFamily="2" charset="2"/>
            </a:endParaRPr>
          </a:p>
          <a:p>
            <a:pPr marL="685800" lvl="1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tr-TR" altLang="tr-TR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(NOOC)</a:t>
            </a:r>
            <a:r>
              <a:rPr lang="tr-TR" altLang="tr-TR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(</a:t>
            </a:r>
            <a:r>
              <a:rPr lang="tr-TR" altLang="tr-TR" sz="2000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Number</a:t>
            </a:r>
            <a:r>
              <a:rPr lang="tr-TR" altLang="tr-TR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of </a:t>
            </a:r>
            <a:r>
              <a:rPr lang="tr-TR" altLang="tr-TR" sz="2000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Operations</a:t>
            </a:r>
            <a:r>
              <a:rPr lang="tr-TR" altLang="tr-TR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lang="tr-TR" altLang="tr-TR" sz="2000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Overridden</a:t>
            </a:r>
            <a:r>
              <a:rPr lang="tr-TR" altLang="tr-TR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)</a:t>
            </a:r>
            <a:endParaRPr lang="en-US" altLang="tr-TR" sz="2000" dirty="0" smtClean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  <a:sym typeface="Wingdings" panose="05000000000000000000" pitchFamily="2" charset="2"/>
            </a:endParaRPr>
          </a:p>
          <a:p>
            <a:pPr marL="685800" lvl="1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tr-TR" altLang="tr-TR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(PF)      </a:t>
            </a:r>
            <a:r>
              <a:rPr lang="tr-TR" altLang="tr-TR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(</a:t>
            </a:r>
            <a:r>
              <a:rPr lang="tr-TR" altLang="tr-TR" sz="2000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Polimorphism</a:t>
            </a:r>
            <a:r>
              <a:rPr lang="tr-TR" altLang="tr-TR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lang="tr-TR" altLang="tr-TR" sz="2000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Factor</a:t>
            </a:r>
            <a:r>
              <a:rPr lang="tr-TR" altLang="tr-TR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)</a:t>
            </a:r>
            <a:endParaRPr lang="en-US" altLang="tr-TR" sz="2000" dirty="0" smtClean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  <a:sym typeface="Wingdings" panose="05000000000000000000" pitchFamily="2" charset="2"/>
            </a:endParaRPr>
          </a:p>
          <a:p>
            <a:pPr marL="685800" lvl="1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tr-TR" altLang="tr-TR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(MPC)   </a:t>
            </a:r>
            <a:r>
              <a:rPr lang="tr-TR" altLang="tr-TR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(</a:t>
            </a:r>
            <a:r>
              <a:rPr lang="tr-TR" altLang="tr-TR" sz="2000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Message</a:t>
            </a:r>
            <a:r>
              <a:rPr lang="tr-TR" altLang="tr-TR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lang="tr-TR" altLang="tr-TR" sz="2000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Passing</a:t>
            </a:r>
            <a:r>
              <a:rPr lang="tr-TR" altLang="tr-TR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lang="tr-TR" altLang="tr-TR" sz="2000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Coupling</a:t>
            </a:r>
            <a:r>
              <a:rPr lang="tr-TR" altLang="tr-TR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)</a:t>
            </a:r>
            <a:endParaRPr lang="en-US" altLang="tr-TR" sz="2000" dirty="0" smtClean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  <a:sym typeface="Wingdings" panose="05000000000000000000" pitchFamily="2" charset="2"/>
            </a:endParaRPr>
          </a:p>
          <a:p>
            <a:pPr marL="685800" lvl="1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tr-TR" altLang="tr-TR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(METH) </a:t>
            </a:r>
            <a:r>
              <a:rPr lang="tr-TR" altLang="tr-TR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(</a:t>
            </a:r>
            <a:r>
              <a:rPr lang="tr-TR" altLang="tr-TR" sz="2000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Number</a:t>
            </a:r>
            <a:r>
              <a:rPr lang="tr-TR" altLang="tr-TR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of </a:t>
            </a:r>
            <a:r>
              <a:rPr lang="tr-TR" altLang="tr-TR" sz="2000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Methods</a:t>
            </a:r>
            <a:r>
              <a:rPr lang="tr-TR" altLang="tr-TR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)</a:t>
            </a:r>
            <a:endParaRPr lang="en-US" altLang="tr-TR" sz="2000" dirty="0" smtClean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  <a:sym typeface="Wingdings" panose="05000000000000000000" pitchFamily="2" charset="2"/>
            </a:endParaRPr>
          </a:p>
          <a:p>
            <a:pPr marL="685800"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tr-TR" sz="2000" dirty="0">
              <a:solidFill>
                <a:schemeClr val="tx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Content Placeholder 5"/>
          <p:cNvSpPr>
            <a:spLocks noGrp="1"/>
          </p:cNvSpPr>
          <p:nvPr>
            <p:ph idx="1"/>
          </p:nvPr>
        </p:nvSpPr>
        <p:spPr>
          <a:xfrm>
            <a:off x="1547664" y="1086292"/>
            <a:ext cx="7139136" cy="460648"/>
          </a:xfrm>
        </p:spPr>
        <p:txBody>
          <a:bodyPr anchor="t"/>
          <a:lstStyle/>
          <a:p>
            <a:r>
              <a:rPr lang="en-US" altLang="ko-KR" sz="2400" b="1" dirty="0" err="1" smtClean="0">
                <a:solidFill>
                  <a:srgbClr val="5292C2"/>
                </a:solidFill>
                <a:latin typeface="Arial" pitchFamily="34" charset="0"/>
                <a:cs typeface="Arial" pitchFamily="34" charset="0"/>
              </a:rPr>
              <a:t>Hesaplanan</a:t>
            </a:r>
            <a:r>
              <a:rPr lang="en-US" altLang="ko-KR" sz="2400" b="1" dirty="0" smtClean="0">
                <a:solidFill>
                  <a:srgbClr val="5292C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b="1" dirty="0" err="1" smtClean="0">
                <a:solidFill>
                  <a:srgbClr val="5292C2"/>
                </a:solidFill>
                <a:latin typeface="Arial" pitchFamily="34" charset="0"/>
                <a:cs typeface="Arial" pitchFamily="34" charset="0"/>
              </a:rPr>
              <a:t>Tasarım</a:t>
            </a:r>
            <a:r>
              <a:rPr lang="en-US" altLang="ko-KR" sz="2400" b="1" dirty="0" smtClean="0">
                <a:solidFill>
                  <a:srgbClr val="5292C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b="1" dirty="0" err="1" smtClean="0">
                <a:solidFill>
                  <a:srgbClr val="5292C2"/>
                </a:solidFill>
                <a:latin typeface="Arial" pitchFamily="34" charset="0"/>
                <a:cs typeface="Arial" pitchFamily="34" charset="0"/>
              </a:rPr>
              <a:t>Metrikleri</a:t>
            </a:r>
            <a:endParaRPr lang="en-US" altLang="ko-KR" sz="2400" b="1" dirty="0">
              <a:solidFill>
                <a:srgbClr val="5292C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69514"/>
          </a:xfrm>
        </p:spPr>
        <p:txBody>
          <a:bodyPr/>
          <a:lstStyle/>
          <a:p>
            <a:pPr algn="ctr"/>
            <a:r>
              <a:rPr lang="en-US" altLang="ko-KR" sz="3600" dirty="0">
                <a:solidFill>
                  <a:srgbClr val="5292C2"/>
                </a:solidFill>
              </a:rPr>
              <a:t>KULLANILAN YAKLAŞIM</a:t>
            </a:r>
            <a:endParaRPr lang="ko-KR" altLang="en-US" sz="3600" dirty="0">
              <a:solidFill>
                <a:srgbClr val="5292C2"/>
              </a:solidFill>
            </a:endParaRP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100392" y="6520259"/>
            <a:ext cx="64807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17</a:t>
            </a:r>
            <a:r>
              <a:rPr lang="en-US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/2</a:t>
            </a:r>
            <a:r>
              <a:rPr lang="tr-T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8</a:t>
            </a:r>
            <a:endParaRPr lang="en-US" altLang="en-US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6225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 txBox="1">
            <a:spLocks/>
          </p:cNvSpPr>
          <p:nvPr/>
        </p:nvSpPr>
        <p:spPr>
          <a:xfrm>
            <a:off x="107504" y="6520259"/>
            <a:ext cx="2808312" cy="365125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200" b="1" dirty="0" smtClean="0"/>
              <a:t>Yusuf Özçevik</a:t>
            </a:r>
            <a:endParaRPr lang="en-US" altLang="en-US" sz="1200" b="1" dirty="0"/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2057822" y="1571204"/>
            <a:ext cx="683465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9pPr>
          </a:lstStyle>
          <a:p>
            <a:pPr marL="285750" indent="-285750" algn="just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tr-TR" sz="2000" dirty="0" err="1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rPr>
              <a:t>Metriklerin</a:t>
            </a: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altLang="tr-TR" sz="2000" dirty="0" err="1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rPr>
              <a:t>Uygun</a:t>
            </a: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altLang="tr-TR" sz="2000" dirty="0" err="1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rPr>
              <a:t>Şekilde</a:t>
            </a: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altLang="tr-TR" sz="2000" dirty="0" err="1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rPr>
              <a:t>Aynı</a:t>
            </a: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altLang="tr-TR" sz="2000" dirty="0" err="1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rPr>
              <a:t>Düzeye</a:t>
            </a: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altLang="tr-TR" sz="2000" dirty="0" err="1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rPr>
              <a:t>Çekilmesi</a:t>
            </a:r>
            <a:endParaRPr lang="en-US" altLang="tr-TR" sz="2000" dirty="0" smtClean="0">
              <a:solidFill>
                <a:schemeClr val="tx2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285750" indent="-285750" algn="just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rPr>
              <a:t>İlk </a:t>
            </a:r>
            <a:r>
              <a:rPr lang="en-US" altLang="tr-TR" sz="2000" dirty="0" err="1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rPr>
              <a:t>Versiyona</a:t>
            </a: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altLang="tr-TR" sz="2000" dirty="0" err="1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rPr>
              <a:t>göre</a:t>
            </a: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rPr>
              <a:t> (V</a:t>
            </a:r>
            <a:r>
              <a:rPr lang="tr-TR" altLang="tr-TR" sz="200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rPr>
              <a:t>1</a:t>
            </a: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rPr>
              <a:t>.</a:t>
            </a:r>
            <a:r>
              <a:rPr lang="tr-TR" altLang="tr-TR" sz="200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rPr>
              <a:t>8</a:t>
            </a: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rPr>
              <a:t>.0) </a:t>
            </a:r>
            <a:r>
              <a:rPr lang="en-US" altLang="tr-TR" sz="2000" dirty="0" err="1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rPr>
              <a:t>Normalizasyon</a:t>
            </a:r>
            <a:endParaRPr lang="en-US" altLang="tr-TR" sz="2000" dirty="0" smtClean="0">
              <a:solidFill>
                <a:schemeClr val="tx2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tr-TR" sz="2000" dirty="0" err="1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rPr>
              <a:t>Tasarım</a:t>
            </a: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altLang="tr-TR" sz="2000" dirty="0" err="1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rPr>
              <a:t>Özelliklerine</a:t>
            </a: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altLang="tr-TR" sz="2000" dirty="0" err="1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rPr>
              <a:t>Geçiş</a:t>
            </a: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altLang="tr-TR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(L3</a:t>
            </a:r>
            <a:r>
              <a:rPr lang="en-US" altLang="tr-TR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</a:t>
            </a:r>
            <a:r>
              <a:rPr lang="en-US" altLang="tr-TR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L2)</a:t>
            </a:r>
            <a:endParaRPr lang="en-US" altLang="tr-TR" sz="2000" dirty="0" smtClean="0">
              <a:solidFill>
                <a:schemeClr val="tx2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tr-TR" sz="2000" dirty="0" err="1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rPr>
              <a:t>Tasarım</a:t>
            </a: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altLang="tr-TR" sz="2000" dirty="0" err="1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rPr>
              <a:t>Niteliklerine</a:t>
            </a:r>
            <a:r>
              <a:rPr lang="en-US" altLang="tr-TR" sz="2000" dirty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altLang="tr-TR" sz="2000" dirty="0" err="1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rPr>
              <a:t>Geçiş</a:t>
            </a: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altLang="tr-TR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L2</a:t>
            </a: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</a:t>
            </a: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L1)</a:t>
            </a:r>
            <a:endParaRPr lang="en-US" altLang="tr-TR" sz="2000" dirty="0" smtClean="0">
              <a:solidFill>
                <a:schemeClr val="tx2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285750" indent="-285750" algn="just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tr-TR" sz="2000" dirty="0" err="1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rPr>
              <a:t>Hesaplanan</a:t>
            </a: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altLang="tr-TR" sz="2000" dirty="0" err="1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rPr>
              <a:t>Tasarım</a:t>
            </a: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altLang="tr-TR" sz="2000" dirty="0" err="1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rPr>
              <a:t>Nitelikleri</a:t>
            </a: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altLang="tr-TR" sz="2000" dirty="0" err="1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rPr>
              <a:t>için</a:t>
            </a: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altLang="tr-TR" sz="2000" dirty="0" err="1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rPr>
              <a:t>Normalizasyon</a:t>
            </a: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</a:p>
          <a:p>
            <a:pPr marL="285750" indent="-285750" algn="just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tr-TR" sz="2000" dirty="0">
              <a:solidFill>
                <a:schemeClr val="tx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Content Placeholder 5"/>
          <p:cNvSpPr>
            <a:spLocks noGrp="1"/>
          </p:cNvSpPr>
          <p:nvPr>
            <p:ph idx="1"/>
          </p:nvPr>
        </p:nvSpPr>
        <p:spPr>
          <a:xfrm>
            <a:off x="1547664" y="1086292"/>
            <a:ext cx="7139136" cy="460648"/>
          </a:xfrm>
        </p:spPr>
        <p:txBody>
          <a:bodyPr anchor="t"/>
          <a:lstStyle/>
          <a:p>
            <a:r>
              <a:rPr lang="en-US" altLang="ko-KR" sz="2400" b="1" dirty="0" err="1" smtClean="0">
                <a:solidFill>
                  <a:srgbClr val="5292C2"/>
                </a:solidFill>
                <a:latin typeface="Arial" pitchFamily="34" charset="0"/>
                <a:cs typeface="Arial" pitchFamily="34" charset="0"/>
              </a:rPr>
              <a:t>Hesaplanan</a:t>
            </a:r>
            <a:r>
              <a:rPr lang="en-US" altLang="ko-KR" sz="2400" b="1" dirty="0" smtClean="0">
                <a:solidFill>
                  <a:srgbClr val="5292C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b="1" dirty="0" err="1" smtClean="0">
                <a:solidFill>
                  <a:srgbClr val="5292C2"/>
                </a:solidFill>
                <a:latin typeface="Arial" pitchFamily="34" charset="0"/>
                <a:cs typeface="Arial" pitchFamily="34" charset="0"/>
              </a:rPr>
              <a:t>Tasarım</a:t>
            </a:r>
            <a:r>
              <a:rPr lang="en-US" altLang="ko-KR" sz="2400" b="1" dirty="0" smtClean="0">
                <a:solidFill>
                  <a:srgbClr val="5292C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b="1" dirty="0" err="1" smtClean="0">
                <a:solidFill>
                  <a:srgbClr val="5292C2"/>
                </a:solidFill>
                <a:latin typeface="Arial" pitchFamily="34" charset="0"/>
                <a:cs typeface="Arial" pitchFamily="34" charset="0"/>
              </a:rPr>
              <a:t>Metrikleri</a:t>
            </a:r>
            <a:endParaRPr lang="en-US" altLang="ko-KR" sz="2400" b="1" dirty="0">
              <a:solidFill>
                <a:srgbClr val="5292C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69514"/>
          </a:xfrm>
        </p:spPr>
        <p:txBody>
          <a:bodyPr/>
          <a:lstStyle/>
          <a:p>
            <a:pPr algn="ctr"/>
            <a:r>
              <a:rPr lang="en-US" altLang="ko-KR" sz="3600" dirty="0">
                <a:solidFill>
                  <a:srgbClr val="5292C2"/>
                </a:solidFill>
              </a:rPr>
              <a:t>KULLANILAN YAKLAŞIM</a:t>
            </a:r>
            <a:endParaRPr lang="ko-KR" altLang="en-US" sz="3600" dirty="0">
              <a:solidFill>
                <a:srgbClr val="5292C2"/>
              </a:solidFill>
            </a:endParaRP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100392" y="6520259"/>
            <a:ext cx="64807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18</a:t>
            </a:r>
            <a:r>
              <a:rPr lang="en-US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/2</a:t>
            </a:r>
            <a:r>
              <a:rPr lang="tr-T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8</a:t>
            </a:r>
            <a:endParaRPr lang="en-US" altLang="en-US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5454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158" y="214290"/>
            <a:ext cx="8229600" cy="460648"/>
          </a:xfrm>
        </p:spPr>
        <p:txBody>
          <a:bodyPr/>
          <a:lstStyle/>
          <a:p>
            <a:r>
              <a:rPr lang="tr-TR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Elde Edilen Metrik Değerleri:</a:t>
            </a:r>
            <a:endParaRPr lang="tr-TR" sz="24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4 Tablo"/>
          <p:cNvGraphicFramePr>
            <a:graphicFrameLocks noGrp="1"/>
          </p:cNvGraphicFramePr>
          <p:nvPr/>
        </p:nvGraphicFramePr>
        <p:xfrm>
          <a:off x="214283" y="877903"/>
          <a:ext cx="8786874" cy="564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/>
                <a:gridCol w="893912"/>
                <a:gridCol w="820600"/>
                <a:gridCol w="928694"/>
                <a:gridCol w="928694"/>
                <a:gridCol w="1000132"/>
                <a:gridCol w="1000132"/>
                <a:gridCol w="1000132"/>
                <a:gridCol w="1000132"/>
              </a:tblGrid>
              <a:tr h="254402">
                <a:tc>
                  <a:txBody>
                    <a:bodyPr/>
                    <a:lstStyle/>
                    <a:p>
                      <a:endParaRPr lang="tr-T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5587BF">
                        <a:alpha val="5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PK 1.8.0</a:t>
                      </a:r>
                      <a:endParaRPr lang="tr-TR" sz="1200" dirty="0"/>
                    </a:p>
                  </a:txBody>
                  <a:tcPr>
                    <a:solidFill>
                      <a:srgbClr val="5587BF">
                        <a:alpha val="5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tr-T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PK 1.10</a:t>
                      </a:r>
                    </a:p>
                  </a:txBody>
                  <a:tcPr>
                    <a:solidFill>
                      <a:srgbClr val="5587BF">
                        <a:alpha val="5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PK 1.12</a:t>
                      </a:r>
                      <a:endParaRPr lang="tr-TR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5587BF">
                        <a:alpha val="5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PK 1.13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sz="12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5587BF">
                        <a:alpha val="6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PK 1.14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sz="12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5587BF">
                        <a:alpha val="5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PK 1.15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sz="12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5587BF">
                        <a:alpha val="5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PK 2.0</a:t>
                      </a:r>
                    </a:p>
                  </a:txBody>
                  <a:tcPr>
                    <a:solidFill>
                      <a:srgbClr val="5587BF">
                        <a:alpha val="5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PK 2.1</a:t>
                      </a:r>
                    </a:p>
                  </a:txBody>
                  <a:tcPr>
                    <a:solidFill>
                      <a:srgbClr val="5587BF">
                        <a:alpha val="58000"/>
                      </a:srgbClr>
                    </a:solidFill>
                  </a:tcPr>
                </a:tc>
              </a:tr>
              <a:tr h="471415">
                <a:tc>
                  <a:txBody>
                    <a:bodyPr/>
                    <a:lstStyle/>
                    <a:p>
                      <a:r>
                        <a:rPr lang="tr-TR" sz="1200" b="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</a:t>
                      </a:r>
                      <a:r>
                        <a:rPr lang="tr-TR" sz="12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Size </a:t>
                      </a:r>
                    </a:p>
                    <a:p>
                      <a:r>
                        <a:rPr lang="tr-TR" sz="12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(C)</a:t>
                      </a:r>
                      <a:endParaRPr lang="tr-TR" sz="1200" i="1" dirty="0"/>
                    </a:p>
                  </a:txBody>
                  <a:tcPr>
                    <a:solidFill>
                      <a:srgbClr val="99CCFF">
                        <a:alpha val="3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285</a:t>
                      </a:r>
                      <a:endParaRPr lang="tr-TR" sz="1200" dirty="0"/>
                    </a:p>
                  </a:txBody>
                  <a:tcPr>
                    <a:solidFill>
                      <a:srgbClr val="99CCFF">
                        <a:alpha val="3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285</a:t>
                      </a:r>
                      <a:endParaRPr lang="tr-TR" sz="1200" dirty="0"/>
                    </a:p>
                  </a:txBody>
                  <a:tcPr>
                    <a:solidFill>
                      <a:srgbClr val="99CCFF">
                        <a:alpha val="3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337</a:t>
                      </a:r>
                      <a:endParaRPr lang="tr-TR" sz="1200" dirty="0"/>
                    </a:p>
                  </a:txBody>
                  <a:tcPr>
                    <a:solidFill>
                      <a:srgbClr val="99CCFF">
                        <a:alpha val="3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337</a:t>
                      </a:r>
                      <a:endParaRPr lang="tr-TR" sz="1200" dirty="0"/>
                    </a:p>
                  </a:txBody>
                  <a:tcPr>
                    <a:solidFill>
                      <a:srgbClr val="99CCFF">
                        <a:alpha val="3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339</a:t>
                      </a:r>
                      <a:endParaRPr lang="tr-TR" sz="1200" dirty="0"/>
                    </a:p>
                  </a:txBody>
                  <a:tcPr>
                    <a:solidFill>
                      <a:srgbClr val="99CCFF">
                        <a:alpha val="3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341</a:t>
                      </a:r>
                      <a:endParaRPr lang="tr-TR" sz="1200" dirty="0"/>
                    </a:p>
                  </a:txBody>
                  <a:tcPr>
                    <a:solidFill>
                      <a:srgbClr val="99CCFF">
                        <a:alpha val="3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339</a:t>
                      </a:r>
                      <a:endParaRPr lang="tr-TR" sz="1200" dirty="0"/>
                    </a:p>
                  </a:txBody>
                  <a:tcPr>
                    <a:solidFill>
                      <a:srgbClr val="99CCFF">
                        <a:alpha val="3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341</a:t>
                      </a:r>
                      <a:endParaRPr lang="tr-TR" sz="1200" dirty="0"/>
                    </a:p>
                  </a:txBody>
                  <a:tcPr>
                    <a:solidFill>
                      <a:srgbClr val="99CCFF">
                        <a:alpha val="37000"/>
                      </a:srgbClr>
                    </a:solidFill>
                  </a:tcPr>
                </a:tc>
              </a:tr>
              <a:tr h="471415">
                <a:tc>
                  <a:txBody>
                    <a:bodyPr/>
                    <a:lstStyle/>
                    <a:p>
                      <a:r>
                        <a:rPr lang="tr-TR" sz="1200" b="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Hierarchies</a:t>
                      </a:r>
                      <a:r>
                        <a:rPr lang="tr-TR" sz="12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tr-TR" sz="12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(NOC)</a:t>
                      </a:r>
                      <a:endParaRPr lang="tr-TR" sz="1200" i="1" dirty="0"/>
                    </a:p>
                  </a:txBody>
                  <a:tcPr>
                    <a:solidFill>
                      <a:schemeClr val="accent1">
                        <a:tint val="2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0.62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0.62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0.62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0.62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0.62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0.61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0.62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0.61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43000"/>
                      </a:schemeClr>
                    </a:solidFill>
                  </a:tcPr>
                </a:tc>
              </a:tr>
              <a:tr h="47141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tr-TR" sz="120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Abstraction</a:t>
                      </a:r>
                      <a:endParaRPr lang="tr-TR" sz="1200" i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tr-TR" sz="12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(DIT)</a:t>
                      </a:r>
                    </a:p>
                  </a:txBody>
                  <a:tcPr>
                    <a:solidFill>
                      <a:srgbClr val="99CCFF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tr-T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2.93</a:t>
                      </a:r>
                    </a:p>
                  </a:txBody>
                  <a:tcPr>
                    <a:solidFill>
                      <a:srgbClr val="99CCFF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tr-T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2.93</a:t>
                      </a:r>
                    </a:p>
                  </a:txBody>
                  <a:tcPr>
                    <a:solidFill>
                      <a:srgbClr val="99CCFF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tr-T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2.74</a:t>
                      </a:r>
                    </a:p>
                  </a:txBody>
                  <a:tcPr>
                    <a:solidFill>
                      <a:srgbClr val="99CCFF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tr-T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2.74</a:t>
                      </a:r>
                    </a:p>
                  </a:txBody>
                  <a:tcPr>
                    <a:solidFill>
                      <a:srgbClr val="99CCFF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tr-T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2.74</a:t>
                      </a:r>
                    </a:p>
                  </a:txBody>
                  <a:tcPr>
                    <a:solidFill>
                      <a:srgbClr val="99CCFF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tr-T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2.72</a:t>
                      </a:r>
                    </a:p>
                  </a:txBody>
                  <a:tcPr>
                    <a:solidFill>
                      <a:srgbClr val="99CCFF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tr-T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2.74</a:t>
                      </a:r>
                    </a:p>
                  </a:txBody>
                  <a:tcPr>
                    <a:solidFill>
                      <a:srgbClr val="99CCFF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tr-T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2.72</a:t>
                      </a:r>
                    </a:p>
                  </a:txBody>
                  <a:tcPr>
                    <a:solidFill>
                      <a:srgbClr val="99CCFF">
                        <a:alpha val="45000"/>
                      </a:srgbClr>
                    </a:solidFill>
                  </a:tcPr>
                </a:tc>
              </a:tr>
              <a:tr h="471415">
                <a:tc>
                  <a:txBody>
                    <a:bodyPr/>
                    <a:lstStyle/>
                    <a:p>
                      <a:r>
                        <a:rPr lang="tr-TR" sz="1200" b="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Encaspsulation</a:t>
                      </a:r>
                      <a:endParaRPr lang="tr-TR" sz="1200" b="0" i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tr-TR" sz="12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(MHF)</a:t>
                      </a:r>
                      <a:endParaRPr lang="tr-TR" sz="1200" i="1" dirty="0"/>
                    </a:p>
                  </a:txBody>
                  <a:tcPr>
                    <a:solidFill>
                      <a:schemeClr val="accent1">
                        <a:tint val="2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0.08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0.076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0.077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0.077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0.077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0.077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0.077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0.077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43000"/>
                      </a:schemeClr>
                    </a:solidFill>
                  </a:tcPr>
                </a:tc>
              </a:tr>
              <a:tr h="471415">
                <a:tc>
                  <a:txBody>
                    <a:bodyPr/>
                    <a:lstStyle/>
                    <a:p>
                      <a:r>
                        <a:rPr lang="tr-TR" sz="1200" b="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Coupling</a:t>
                      </a:r>
                      <a:r>
                        <a:rPr lang="tr-TR" sz="12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tr-TR" sz="12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(CBO)</a:t>
                      </a:r>
                      <a:endParaRPr lang="tr-TR" sz="1200" i="1" dirty="0"/>
                    </a:p>
                  </a:txBody>
                  <a:tcPr>
                    <a:solidFill>
                      <a:srgbClr val="99CCFF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11.81</a:t>
                      </a:r>
                      <a:endParaRPr lang="tr-TR" sz="1200" dirty="0"/>
                    </a:p>
                  </a:txBody>
                  <a:tcPr>
                    <a:solidFill>
                      <a:srgbClr val="99CCFF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11.83</a:t>
                      </a:r>
                      <a:endParaRPr lang="tr-TR" sz="1200" dirty="0"/>
                    </a:p>
                  </a:txBody>
                  <a:tcPr>
                    <a:solidFill>
                      <a:srgbClr val="99CCFF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12.60</a:t>
                      </a:r>
                      <a:endParaRPr lang="tr-TR" sz="1200" dirty="0"/>
                    </a:p>
                  </a:txBody>
                  <a:tcPr>
                    <a:solidFill>
                      <a:srgbClr val="99CCFF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12.60</a:t>
                      </a:r>
                      <a:endParaRPr lang="tr-TR" sz="1200" dirty="0"/>
                    </a:p>
                  </a:txBody>
                  <a:tcPr>
                    <a:solidFill>
                      <a:srgbClr val="99CCFF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12.65</a:t>
                      </a:r>
                      <a:endParaRPr lang="tr-TR" sz="1200" dirty="0"/>
                    </a:p>
                  </a:txBody>
                  <a:tcPr>
                    <a:solidFill>
                      <a:srgbClr val="99CCFF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12.70</a:t>
                      </a:r>
                    </a:p>
                  </a:txBody>
                  <a:tcPr>
                    <a:solidFill>
                      <a:srgbClr val="99CCFF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12.65</a:t>
                      </a:r>
                      <a:endParaRPr lang="tr-TR" sz="1200" dirty="0"/>
                    </a:p>
                  </a:txBody>
                  <a:tcPr>
                    <a:solidFill>
                      <a:srgbClr val="99CCFF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12.70</a:t>
                      </a:r>
                      <a:endParaRPr lang="tr-TR" sz="1200" dirty="0"/>
                    </a:p>
                  </a:txBody>
                  <a:tcPr>
                    <a:solidFill>
                      <a:srgbClr val="99CCFF">
                        <a:alpha val="45000"/>
                      </a:srgbClr>
                    </a:solidFill>
                  </a:tcPr>
                </a:tc>
              </a:tr>
              <a:tr h="471415">
                <a:tc>
                  <a:txBody>
                    <a:bodyPr/>
                    <a:lstStyle/>
                    <a:p>
                      <a:r>
                        <a:rPr lang="tr-TR" sz="1200" b="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Cohesion</a:t>
                      </a:r>
                      <a:endParaRPr lang="tr-TR" sz="1200" b="0" i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tr-TR" sz="12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(LCOM)</a:t>
                      </a:r>
                      <a:endParaRPr lang="tr-TR" sz="1200" i="1" dirty="0"/>
                    </a:p>
                  </a:txBody>
                  <a:tcPr>
                    <a:solidFill>
                      <a:schemeClr val="accent1">
                        <a:tint val="2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3.78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3.78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3.87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3.87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3.88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3.84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3.88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3.84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43000"/>
                      </a:schemeClr>
                    </a:solidFill>
                  </a:tcPr>
                </a:tc>
              </a:tr>
              <a:tr h="471415">
                <a:tc>
                  <a:txBody>
                    <a:bodyPr/>
                    <a:lstStyle/>
                    <a:p>
                      <a:r>
                        <a:rPr lang="tr-TR" sz="1200" b="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Composition</a:t>
                      </a:r>
                      <a:endParaRPr lang="tr-TR" sz="1200" b="0" i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tr-TR" sz="12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(NAI)</a:t>
                      </a:r>
                      <a:endParaRPr lang="tr-TR" sz="1200" i="1" dirty="0"/>
                    </a:p>
                  </a:txBody>
                  <a:tcPr>
                    <a:solidFill>
                      <a:srgbClr val="99CCFF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4.75</a:t>
                      </a:r>
                      <a:endParaRPr lang="tr-TR" sz="1200" dirty="0"/>
                    </a:p>
                  </a:txBody>
                  <a:tcPr>
                    <a:solidFill>
                      <a:srgbClr val="99CCFF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4.75</a:t>
                      </a:r>
                      <a:endParaRPr lang="tr-TR" sz="1200" dirty="0"/>
                    </a:p>
                  </a:txBody>
                  <a:tcPr>
                    <a:solidFill>
                      <a:srgbClr val="99CCFF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6.07</a:t>
                      </a:r>
                      <a:endParaRPr lang="tr-TR" sz="1200" dirty="0"/>
                    </a:p>
                  </a:txBody>
                  <a:tcPr>
                    <a:solidFill>
                      <a:srgbClr val="99CCFF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6.07</a:t>
                      </a:r>
                      <a:endParaRPr lang="tr-TR" sz="1200" dirty="0"/>
                    </a:p>
                  </a:txBody>
                  <a:tcPr>
                    <a:solidFill>
                      <a:srgbClr val="99CCFF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6.08</a:t>
                      </a:r>
                      <a:endParaRPr lang="tr-TR" sz="1200" dirty="0"/>
                    </a:p>
                  </a:txBody>
                  <a:tcPr>
                    <a:solidFill>
                      <a:srgbClr val="99CCFF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6.03</a:t>
                      </a:r>
                      <a:endParaRPr lang="tr-TR" sz="1200" dirty="0"/>
                    </a:p>
                  </a:txBody>
                  <a:tcPr>
                    <a:solidFill>
                      <a:srgbClr val="99CCFF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6.08</a:t>
                      </a:r>
                      <a:endParaRPr lang="tr-TR" sz="1200" dirty="0"/>
                    </a:p>
                  </a:txBody>
                  <a:tcPr>
                    <a:solidFill>
                      <a:srgbClr val="99CCFF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6.03</a:t>
                      </a:r>
                      <a:endParaRPr lang="tr-TR" sz="1200" dirty="0"/>
                    </a:p>
                  </a:txBody>
                  <a:tcPr>
                    <a:solidFill>
                      <a:srgbClr val="99CCFF">
                        <a:alpha val="44000"/>
                      </a:srgbClr>
                    </a:solidFill>
                  </a:tcPr>
                </a:tc>
              </a:tr>
              <a:tr h="471415">
                <a:tc>
                  <a:txBody>
                    <a:bodyPr/>
                    <a:lstStyle/>
                    <a:p>
                      <a:r>
                        <a:rPr lang="tr-TR" sz="1200" b="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Inharitance</a:t>
                      </a:r>
                      <a:endParaRPr lang="tr-TR" sz="1200" b="0" i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tr-TR" sz="12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(NOOC)</a:t>
                      </a:r>
                      <a:endParaRPr lang="tr-TR" sz="1200" i="1" dirty="0"/>
                    </a:p>
                  </a:txBody>
                  <a:tcPr>
                    <a:solidFill>
                      <a:schemeClr val="accent1">
                        <a:tint val="2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0.40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0.40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0.66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0.66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0.66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0.65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0.66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0.65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40000"/>
                      </a:schemeClr>
                    </a:solidFill>
                  </a:tcPr>
                </a:tc>
              </a:tr>
              <a:tr h="471415">
                <a:tc>
                  <a:txBody>
                    <a:bodyPr/>
                    <a:lstStyle/>
                    <a:p>
                      <a:r>
                        <a:rPr lang="tr-TR" sz="1200" b="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Polymorphism</a:t>
                      </a:r>
                      <a:r>
                        <a:rPr lang="tr-TR" sz="12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tr-TR" sz="12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(PF)</a:t>
                      </a:r>
                      <a:endParaRPr lang="tr-TR" sz="1200" i="1" dirty="0"/>
                    </a:p>
                  </a:txBody>
                  <a:tcPr>
                    <a:solidFill>
                      <a:srgbClr val="99CCFF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0.063</a:t>
                      </a:r>
                      <a:endParaRPr lang="tr-TR" sz="1200" dirty="0"/>
                    </a:p>
                  </a:txBody>
                  <a:tcPr>
                    <a:solidFill>
                      <a:srgbClr val="99CCFF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0.0633</a:t>
                      </a:r>
                      <a:endParaRPr lang="tr-TR" sz="1200" dirty="0"/>
                    </a:p>
                  </a:txBody>
                  <a:tcPr>
                    <a:solidFill>
                      <a:srgbClr val="99CCFF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0.068</a:t>
                      </a:r>
                      <a:endParaRPr lang="tr-TR" sz="1200" dirty="0"/>
                    </a:p>
                  </a:txBody>
                  <a:tcPr>
                    <a:solidFill>
                      <a:srgbClr val="99CCFF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0.069</a:t>
                      </a:r>
                      <a:endParaRPr lang="tr-TR" sz="1200" dirty="0"/>
                    </a:p>
                  </a:txBody>
                  <a:tcPr>
                    <a:solidFill>
                      <a:srgbClr val="99CCFF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0.067</a:t>
                      </a:r>
                      <a:endParaRPr lang="tr-TR" sz="1200" dirty="0"/>
                    </a:p>
                  </a:txBody>
                  <a:tcPr>
                    <a:solidFill>
                      <a:srgbClr val="99CCFF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0.066</a:t>
                      </a:r>
                      <a:endParaRPr lang="tr-TR" sz="1200" dirty="0"/>
                    </a:p>
                  </a:txBody>
                  <a:tcPr>
                    <a:solidFill>
                      <a:srgbClr val="99CCFF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0.067</a:t>
                      </a:r>
                      <a:endParaRPr lang="tr-TR" sz="1200" dirty="0"/>
                    </a:p>
                  </a:txBody>
                  <a:tcPr>
                    <a:solidFill>
                      <a:srgbClr val="99CCFF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0.066</a:t>
                      </a:r>
                      <a:endParaRPr lang="tr-TR" sz="1200" dirty="0"/>
                    </a:p>
                  </a:txBody>
                  <a:tcPr>
                    <a:solidFill>
                      <a:srgbClr val="99CCFF">
                        <a:alpha val="44000"/>
                      </a:srgbClr>
                    </a:solidFill>
                  </a:tcPr>
                </a:tc>
              </a:tr>
              <a:tr h="471415">
                <a:tc>
                  <a:txBody>
                    <a:bodyPr/>
                    <a:lstStyle/>
                    <a:p>
                      <a:r>
                        <a:rPr lang="tr-TR" sz="1200" b="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Messaging</a:t>
                      </a:r>
                      <a:endParaRPr lang="tr-TR" sz="1200" b="0" i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tr-TR" sz="12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(MPC)</a:t>
                      </a:r>
                      <a:endParaRPr lang="tr-TR" sz="1200" i="1" dirty="0"/>
                    </a:p>
                  </a:txBody>
                  <a:tcPr>
                    <a:solidFill>
                      <a:schemeClr val="accent1">
                        <a:tint val="2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77.2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77.40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92.42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92.33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92.53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92.39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92.53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92.38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38000"/>
                      </a:schemeClr>
                    </a:solidFill>
                  </a:tcPr>
                </a:tc>
              </a:tr>
              <a:tr h="471415">
                <a:tc>
                  <a:txBody>
                    <a:bodyPr/>
                    <a:lstStyle/>
                    <a:p>
                      <a:r>
                        <a:rPr lang="tr-TR" sz="1200" b="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Complexity</a:t>
                      </a:r>
                      <a:r>
                        <a:rPr lang="tr-TR" sz="12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tr-TR" sz="12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(METH)</a:t>
                      </a:r>
                      <a:endParaRPr lang="tr-TR" sz="1200" i="1" dirty="0"/>
                    </a:p>
                  </a:txBody>
                  <a:tcPr>
                    <a:solidFill>
                      <a:srgbClr val="99CCFF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4.15</a:t>
                      </a:r>
                      <a:endParaRPr lang="tr-TR" sz="1200" dirty="0"/>
                    </a:p>
                  </a:txBody>
                  <a:tcPr>
                    <a:solidFill>
                      <a:srgbClr val="99CCFF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4.15</a:t>
                      </a:r>
                      <a:endParaRPr lang="tr-TR" sz="1200" dirty="0"/>
                    </a:p>
                  </a:txBody>
                  <a:tcPr>
                    <a:solidFill>
                      <a:srgbClr val="99CCFF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4.44</a:t>
                      </a:r>
                      <a:endParaRPr lang="tr-TR" sz="1200" dirty="0"/>
                    </a:p>
                  </a:txBody>
                  <a:tcPr>
                    <a:solidFill>
                      <a:srgbClr val="99CCFF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4.44</a:t>
                      </a:r>
                      <a:endParaRPr lang="tr-TR" sz="1200" dirty="0"/>
                    </a:p>
                  </a:txBody>
                  <a:tcPr>
                    <a:solidFill>
                      <a:srgbClr val="99CCFF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4.46</a:t>
                      </a:r>
                      <a:endParaRPr lang="tr-TR" sz="1200" dirty="0"/>
                    </a:p>
                  </a:txBody>
                  <a:tcPr>
                    <a:solidFill>
                      <a:srgbClr val="99CCFF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4.49</a:t>
                      </a:r>
                      <a:endParaRPr lang="tr-TR" sz="1200" dirty="0"/>
                    </a:p>
                  </a:txBody>
                  <a:tcPr>
                    <a:solidFill>
                      <a:srgbClr val="99CCFF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4.47</a:t>
                      </a:r>
                      <a:endParaRPr lang="tr-TR" sz="1200" dirty="0"/>
                    </a:p>
                  </a:txBody>
                  <a:tcPr>
                    <a:solidFill>
                      <a:srgbClr val="99CCFF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4.49</a:t>
                      </a:r>
                      <a:endParaRPr lang="tr-TR" sz="1200" dirty="0"/>
                    </a:p>
                  </a:txBody>
                  <a:tcPr>
                    <a:solidFill>
                      <a:srgbClr val="99CCFF">
                        <a:alpha val="44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5"/>
          <p:cNvSpPr txBox="1">
            <a:spLocks/>
          </p:cNvSpPr>
          <p:nvPr/>
        </p:nvSpPr>
        <p:spPr>
          <a:xfrm>
            <a:off x="8100392" y="6520259"/>
            <a:ext cx="64807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19</a:t>
            </a:r>
            <a:r>
              <a:rPr lang="en-US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/2</a:t>
            </a:r>
            <a:r>
              <a:rPr lang="tr-T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8</a:t>
            </a:r>
            <a:endParaRPr lang="en-US" altLang="en-US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3600" dirty="0" smtClean="0">
                <a:solidFill>
                  <a:srgbClr val="5292C2"/>
                </a:solidFill>
              </a:rPr>
              <a:t>OUTLINE</a:t>
            </a:r>
            <a:endParaRPr lang="ko-KR" altLang="en-US" sz="3600" dirty="0">
              <a:solidFill>
                <a:srgbClr val="5292C2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58416" y="1484784"/>
            <a:ext cx="7427168" cy="3026306"/>
          </a:xfrm>
        </p:spPr>
        <p:txBody>
          <a:bodyPr anchor="t"/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►"/>
            </a:pPr>
            <a:r>
              <a:rPr lang="tr-TR" altLang="ko-KR" sz="2400" dirty="0" smtClean="0">
                <a:solidFill>
                  <a:srgbClr val="3893D0"/>
                </a:solidFill>
                <a:latin typeface="Arial" pitchFamily="34" charset="0"/>
                <a:cs typeface="Arial" pitchFamily="34" charset="0"/>
              </a:rPr>
              <a:t>GİRİŞ</a:t>
            </a:r>
          </a:p>
          <a:p>
            <a:pPr marL="1085850" lvl="1" indent="-342900">
              <a:spcAft>
                <a:spcPts val="400"/>
              </a:spcAft>
              <a:buFont typeface="Arial" panose="020B0604020202020204" pitchFamily="34" charset="0"/>
              <a:buChar char="►"/>
            </a:pPr>
            <a:r>
              <a:rPr lang="tr-TR" altLang="ko-KR" sz="2200" dirty="0" smtClean="0">
                <a:solidFill>
                  <a:srgbClr val="3893D0"/>
                </a:solidFill>
                <a:latin typeface="Arial" pitchFamily="34" charset="0"/>
                <a:cs typeface="Arial" pitchFamily="34" charset="0"/>
              </a:rPr>
              <a:t>İncelenen Proje</a:t>
            </a:r>
          </a:p>
          <a:p>
            <a:pPr marL="1085850" lvl="1" indent="-342900">
              <a:spcAft>
                <a:spcPts val="400"/>
              </a:spcAft>
              <a:buFont typeface="Arial" panose="020B0604020202020204" pitchFamily="34" charset="0"/>
              <a:buChar char="►"/>
            </a:pPr>
            <a:r>
              <a:rPr lang="tr-TR" altLang="ko-KR" sz="2200" dirty="0" smtClean="0">
                <a:solidFill>
                  <a:srgbClr val="3893D0"/>
                </a:solidFill>
                <a:latin typeface="Arial" pitchFamily="34" charset="0"/>
                <a:cs typeface="Arial" pitchFamily="34" charset="0"/>
              </a:rPr>
              <a:t>Kullanılan Araçlar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►"/>
            </a:pPr>
            <a:r>
              <a:rPr lang="tr-TR" altLang="ko-KR" sz="2400" dirty="0" smtClean="0">
                <a:solidFill>
                  <a:srgbClr val="3893D0"/>
                </a:solidFill>
                <a:latin typeface="Arial" pitchFamily="34" charset="0"/>
                <a:cs typeface="Arial" pitchFamily="34" charset="0"/>
              </a:rPr>
              <a:t>KULLANILAN YAKLAŞIM</a:t>
            </a:r>
          </a:p>
          <a:p>
            <a:pPr marL="1085850" lvl="1" indent="-342900">
              <a:spcAft>
                <a:spcPts val="400"/>
              </a:spcAft>
              <a:buFont typeface="Arial" panose="020B0604020202020204" pitchFamily="34" charset="0"/>
              <a:buChar char="►"/>
            </a:pPr>
            <a:r>
              <a:rPr lang="tr-TR" altLang="ko-KR" sz="2200" dirty="0" smtClean="0">
                <a:solidFill>
                  <a:srgbClr val="3893D0"/>
                </a:solidFill>
                <a:latin typeface="Arial" pitchFamily="34" charset="0"/>
                <a:cs typeface="Arial" pitchFamily="34" charset="0"/>
              </a:rPr>
              <a:t>QMOOD Modeli</a:t>
            </a:r>
          </a:p>
          <a:p>
            <a:pPr marL="1085850" lvl="1" indent="-342900">
              <a:spcAft>
                <a:spcPts val="400"/>
              </a:spcAft>
              <a:buFont typeface="Arial" panose="020B0604020202020204" pitchFamily="34" charset="0"/>
              <a:buChar char="►"/>
            </a:pPr>
            <a:r>
              <a:rPr lang="en-US" altLang="ko-KR" sz="2200" dirty="0" err="1" smtClean="0">
                <a:solidFill>
                  <a:srgbClr val="3893D0"/>
                </a:solidFill>
                <a:latin typeface="Arial" pitchFamily="34" charset="0"/>
                <a:cs typeface="Arial" pitchFamily="34" charset="0"/>
              </a:rPr>
              <a:t>Hesaplanan</a:t>
            </a:r>
            <a:r>
              <a:rPr lang="en-US" altLang="ko-KR" sz="2200" dirty="0" smtClean="0">
                <a:solidFill>
                  <a:srgbClr val="3893D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tr-TR" altLang="ko-KR" sz="2200" dirty="0" smtClean="0">
                <a:solidFill>
                  <a:srgbClr val="3893D0"/>
                </a:solidFill>
                <a:latin typeface="Arial" pitchFamily="34" charset="0"/>
                <a:cs typeface="Arial" pitchFamily="34" charset="0"/>
              </a:rPr>
              <a:t>Tasarım </a:t>
            </a:r>
            <a:r>
              <a:rPr lang="en-US" altLang="ko-KR" sz="2200" dirty="0" err="1" smtClean="0">
                <a:solidFill>
                  <a:srgbClr val="3893D0"/>
                </a:solidFill>
                <a:latin typeface="Arial" pitchFamily="34" charset="0"/>
                <a:cs typeface="Arial" pitchFamily="34" charset="0"/>
              </a:rPr>
              <a:t>Metrikleri</a:t>
            </a:r>
            <a:endParaRPr lang="tr-TR" altLang="ko-KR" sz="2200" dirty="0">
              <a:solidFill>
                <a:srgbClr val="3893D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►"/>
            </a:pPr>
            <a:r>
              <a:rPr lang="tr-TR" altLang="ko-KR" sz="2400" dirty="0" smtClean="0">
                <a:solidFill>
                  <a:srgbClr val="3893D0"/>
                </a:solidFill>
                <a:latin typeface="Arial" pitchFamily="34" charset="0"/>
                <a:cs typeface="Arial" pitchFamily="34" charset="0"/>
              </a:rPr>
              <a:t>DEĞERLENDİRME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►"/>
            </a:pPr>
            <a:r>
              <a:rPr lang="tr-TR" altLang="ko-KR" sz="2400" dirty="0" smtClean="0">
                <a:solidFill>
                  <a:srgbClr val="3893D0"/>
                </a:solidFill>
                <a:latin typeface="Arial" pitchFamily="34" charset="0"/>
                <a:cs typeface="Arial" pitchFamily="34" charset="0"/>
              </a:rPr>
              <a:t>SONUÇ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100392" y="6520259"/>
            <a:ext cx="586408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200" b="1" dirty="0" smtClean="0">
                <a:solidFill>
                  <a:schemeClr val="bg1"/>
                </a:solidFill>
              </a:rPr>
              <a:t>2/25</a:t>
            </a:r>
            <a:endParaRPr lang="en-US" alt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107504" y="6520259"/>
            <a:ext cx="2808312" cy="365125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200" b="1" dirty="0" smtClean="0"/>
              <a:t>Yusuf Özçevik</a:t>
            </a:r>
            <a:endParaRPr lang="en-US" altLang="en-US" sz="1200" b="1" dirty="0"/>
          </a:p>
        </p:txBody>
      </p:sp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Tablo"/>
          <p:cNvGraphicFramePr>
            <a:graphicFrameLocks noGrp="1"/>
          </p:cNvGraphicFramePr>
          <p:nvPr/>
        </p:nvGraphicFramePr>
        <p:xfrm>
          <a:off x="214283" y="877903"/>
          <a:ext cx="8786874" cy="5679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/>
                <a:gridCol w="893912"/>
                <a:gridCol w="820600"/>
                <a:gridCol w="928694"/>
                <a:gridCol w="928694"/>
                <a:gridCol w="1000132"/>
                <a:gridCol w="1000132"/>
                <a:gridCol w="1000132"/>
                <a:gridCol w="1000132"/>
              </a:tblGrid>
              <a:tr h="254402">
                <a:tc>
                  <a:txBody>
                    <a:bodyPr/>
                    <a:lstStyle/>
                    <a:p>
                      <a:endParaRPr lang="tr-T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5587BF">
                        <a:alpha val="5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PK 1.8.0</a:t>
                      </a:r>
                      <a:endParaRPr lang="tr-TR" sz="1200" dirty="0"/>
                    </a:p>
                  </a:txBody>
                  <a:tcPr>
                    <a:solidFill>
                      <a:srgbClr val="5587BF">
                        <a:alpha val="5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tr-T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PK 1.10</a:t>
                      </a:r>
                    </a:p>
                  </a:txBody>
                  <a:tcPr>
                    <a:solidFill>
                      <a:srgbClr val="5587BF">
                        <a:alpha val="5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PK 1.12</a:t>
                      </a:r>
                      <a:endParaRPr lang="tr-TR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5587BF">
                        <a:alpha val="5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PK 1.13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sz="12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5587BF">
                        <a:alpha val="6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PK 1.14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sz="12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5587BF">
                        <a:alpha val="5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PK 1.15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sz="12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5587BF">
                        <a:alpha val="5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PK 2.0</a:t>
                      </a:r>
                    </a:p>
                  </a:txBody>
                  <a:tcPr>
                    <a:solidFill>
                      <a:srgbClr val="5587BF">
                        <a:alpha val="5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PK 2.1</a:t>
                      </a:r>
                    </a:p>
                  </a:txBody>
                  <a:tcPr>
                    <a:solidFill>
                      <a:srgbClr val="5587BF">
                        <a:alpha val="58000"/>
                      </a:srgbClr>
                    </a:solidFill>
                  </a:tcPr>
                </a:tc>
              </a:tr>
              <a:tr h="471415">
                <a:tc>
                  <a:txBody>
                    <a:bodyPr/>
                    <a:lstStyle/>
                    <a:p>
                      <a:r>
                        <a:rPr lang="tr-TR" sz="1200" b="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</a:t>
                      </a:r>
                      <a:r>
                        <a:rPr lang="tr-TR" sz="12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Size </a:t>
                      </a:r>
                    </a:p>
                    <a:p>
                      <a:r>
                        <a:rPr lang="tr-TR" sz="12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(C)</a:t>
                      </a:r>
                      <a:endParaRPr lang="tr-TR" sz="1200" b="0" i="1" dirty="0"/>
                    </a:p>
                  </a:txBody>
                  <a:tcPr>
                    <a:solidFill>
                      <a:srgbClr val="99CCFF">
                        <a:alpha val="3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</a:t>
                      </a:r>
                      <a:endParaRPr lang="tr-TR" sz="1200" dirty="0"/>
                    </a:p>
                  </a:txBody>
                  <a:tcPr>
                    <a:solidFill>
                      <a:srgbClr val="99CCFF">
                        <a:alpha val="3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</a:t>
                      </a:r>
                      <a:endParaRPr lang="tr-TR" sz="1200" dirty="0"/>
                    </a:p>
                  </a:txBody>
                  <a:tcPr>
                    <a:solidFill>
                      <a:srgbClr val="99CCFF">
                        <a:alpha val="3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1.182</a:t>
                      </a:r>
                      <a:endParaRPr lang="tr-TR" sz="1200" dirty="0"/>
                    </a:p>
                  </a:txBody>
                  <a:tcPr>
                    <a:solidFill>
                      <a:srgbClr val="99CCFF">
                        <a:alpha val="3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 smtClean="0"/>
                        <a:t>1.182</a:t>
                      </a:r>
                    </a:p>
                    <a:p>
                      <a:endParaRPr lang="tr-TR" sz="1200" dirty="0"/>
                    </a:p>
                  </a:txBody>
                  <a:tcPr>
                    <a:solidFill>
                      <a:srgbClr val="99CCFF">
                        <a:alpha val="3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1.189</a:t>
                      </a:r>
                      <a:endParaRPr lang="tr-TR" sz="1200" dirty="0"/>
                    </a:p>
                  </a:txBody>
                  <a:tcPr>
                    <a:solidFill>
                      <a:srgbClr val="99CCFF">
                        <a:alpha val="3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1.196</a:t>
                      </a:r>
                      <a:endParaRPr lang="tr-TR" sz="1200" dirty="0"/>
                    </a:p>
                  </a:txBody>
                  <a:tcPr>
                    <a:solidFill>
                      <a:srgbClr val="99CCFF">
                        <a:alpha val="3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1.189</a:t>
                      </a:r>
                      <a:endParaRPr lang="tr-TR" sz="1200" dirty="0"/>
                    </a:p>
                  </a:txBody>
                  <a:tcPr>
                    <a:solidFill>
                      <a:srgbClr val="99CCFF">
                        <a:alpha val="3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1.196</a:t>
                      </a:r>
                      <a:endParaRPr lang="tr-TR" sz="1200" dirty="0"/>
                    </a:p>
                  </a:txBody>
                  <a:tcPr>
                    <a:solidFill>
                      <a:srgbClr val="99CCFF">
                        <a:alpha val="37000"/>
                      </a:srgbClr>
                    </a:solidFill>
                  </a:tcPr>
                </a:tc>
              </a:tr>
              <a:tr h="471415">
                <a:tc>
                  <a:txBody>
                    <a:bodyPr/>
                    <a:lstStyle/>
                    <a:p>
                      <a:r>
                        <a:rPr lang="tr-TR" sz="1200" b="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Hierarchies</a:t>
                      </a:r>
                      <a:r>
                        <a:rPr lang="tr-TR" sz="12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tr-TR" sz="12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(NOC)</a:t>
                      </a:r>
                      <a:endParaRPr lang="tr-TR" sz="1200" b="0" i="1" dirty="0"/>
                    </a:p>
                  </a:txBody>
                  <a:tcPr>
                    <a:solidFill>
                      <a:schemeClr val="accent1">
                        <a:tint val="2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0.98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0.98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43000"/>
                      </a:schemeClr>
                    </a:solidFill>
                  </a:tcPr>
                </a:tc>
              </a:tr>
              <a:tr h="50812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tr-TR" sz="1200" b="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Abstraction</a:t>
                      </a:r>
                      <a:endParaRPr lang="tr-TR" sz="1200" b="0" i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tr-TR" sz="12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(DIT)</a:t>
                      </a:r>
                    </a:p>
                  </a:txBody>
                  <a:tcPr>
                    <a:solidFill>
                      <a:srgbClr val="99CCFF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tr-T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9CCFF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tr-T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9CCFF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tr-T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0.935</a:t>
                      </a:r>
                    </a:p>
                  </a:txBody>
                  <a:tcPr>
                    <a:solidFill>
                      <a:srgbClr val="99CCFF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tr-T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0.935</a:t>
                      </a:r>
                    </a:p>
                  </a:txBody>
                  <a:tcPr>
                    <a:solidFill>
                      <a:srgbClr val="99CCFF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tr-T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0.935</a:t>
                      </a:r>
                    </a:p>
                  </a:txBody>
                  <a:tcPr>
                    <a:solidFill>
                      <a:srgbClr val="99CCFF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tr-T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0.928</a:t>
                      </a:r>
                    </a:p>
                  </a:txBody>
                  <a:tcPr>
                    <a:solidFill>
                      <a:srgbClr val="99CCFF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tr-T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0.935</a:t>
                      </a:r>
                    </a:p>
                  </a:txBody>
                  <a:tcPr>
                    <a:solidFill>
                      <a:srgbClr val="99CCFF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tr-T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0.928</a:t>
                      </a:r>
                    </a:p>
                  </a:txBody>
                  <a:tcPr>
                    <a:solidFill>
                      <a:srgbClr val="99CCFF">
                        <a:alpha val="45000"/>
                      </a:srgbClr>
                    </a:solidFill>
                  </a:tcPr>
                </a:tc>
              </a:tr>
              <a:tr h="471415">
                <a:tc>
                  <a:txBody>
                    <a:bodyPr/>
                    <a:lstStyle/>
                    <a:p>
                      <a:r>
                        <a:rPr lang="tr-TR" sz="1200" b="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Encaspsulation</a:t>
                      </a:r>
                      <a:endParaRPr lang="tr-TR" sz="1200" b="0" i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tr-TR" sz="12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(MHF)</a:t>
                      </a:r>
                      <a:endParaRPr lang="tr-TR" sz="1200" b="0" i="1" dirty="0"/>
                    </a:p>
                  </a:txBody>
                  <a:tcPr>
                    <a:solidFill>
                      <a:schemeClr val="accent1">
                        <a:tint val="2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0.87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0.87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0.87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0.87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0.87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0.87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0.87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43000"/>
                      </a:schemeClr>
                    </a:solidFill>
                  </a:tcPr>
                </a:tc>
              </a:tr>
              <a:tr h="471415">
                <a:tc>
                  <a:txBody>
                    <a:bodyPr/>
                    <a:lstStyle/>
                    <a:p>
                      <a:r>
                        <a:rPr lang="tr-TR" sz="1200" b="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Coupling</a:t>
                      </a:r>
                      <a:r>
                        <a:rPr lang="tr-TR" sz="12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tr-TR" sz="12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(CBO)</a:t>
                      </a:r>
                      <a:endParaRPr lang="tr-TR" sz="1200" b="0" i="1" dirty="0"/>
                    </a:p>
                  </a:txBody>
                  <a:tcPr>
                    <a:solidFill>
                      <a:srgbClr val="99CCFF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</a:t>
                      </a:r>
                      <a:endParaRPr lang="tr-TR" sz="1200" dirty="0"/>
                    </a:p>
                  </a:txBody>
                  <a:tcPr>
                    <a:solidFill>
                      <a:srgbClr val="99CCFF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</a:t>
                      </a:r>
                      <a:endParaRPr lang="tr-TR" sz="1200" dirty="0"/>
                    </a:p>
                  </a:txBody>
                  <a:tcPr>
                    <a:solidFill>
                      <a:srgbClr val="99CCFF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1.06</a:t>
                      </a:r>
                      <a:endParaRPr lang="tr-TR" sz="1200" dirty="0"/>
                    </a:p>
                  </a:txBody>
                  <a:tcPr>
                    <a:solidFill>
                      <a:srgbClr val="99CCFF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1.06</a:t>
                      </a:r>
                      <a:endParaRPr lang="tr-TR" sz="1200" dirty="0"/>
                    </a:p>
                  </a:txBody>
                  <a:tcPr>
                    <a:solidFill>
                      <a:srgbClr val="99CCFF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1.07</a:t>
                      </a:r>
                      <a:endParaRPr lang="tr-TR" sz="1200" dirty="0"/>
                    </a:p>
                  </a:txBody>
                  <a:tcPr>
                    <a:solidFill>
                      <a:srgbClr val="99CCFF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1.07</a:t>
                      </a:r>
                    </a:p>
                  </a:txBody>
                  <a:tcPr>
                    <a:solidFill>
                      <a:srgbClr val="99CCFF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1.07</a:t>
                      </a:r>
                      <a:endParaRPr lang="tr-TR" sz="1200" dirty="0"/>
                    </a:p>
                  </a:txBody>
                  <a:tcPr>
                    <a:solidFill>
                      <a:srgbClr val="99CCFF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1.07</a:t>
                      </a:r>
                      <a:endParaRPr lang="tr-TR" sz="1200" dirty="0"/>
                    </a:p>
                  </a:txBody>
                  <a:tcPr>
                    <a:solidFill>
                      <a:srgbClr val="99CCFF">
                        <a:alpha val="45000"/>
                      </a:srgbClr>
                    </a:solidFill>
                  </a:tcPr>
                </a:tc>
              </a:tr>
              <a:tr h="471415">
                <a:tc>
                  <a:txBody>
                    <a:bodyPr/>
                    <a:lstStyle/>
                    <a:p>
                      <a:r>
                        <a:rPr lang="tr-TR" sz="1200" b="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Cohesion</a:t>
                      </a:r>
                      <a:endParaRPr lang="tr-TR" sz="1200" b="0" i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tr-TR" sz="12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(LCOM)</a:t>
                      </a:r>
                      <a:endParaRPr lang="tr-TR" sz="1200" b="0" i="1" dirty="0"/>
                    </a:p>
                  </a:txBody>
                  <a:tcPr>
                    <a:solidFill>
                      <a:schemeClr val="accent1">
                        <a:tint val="2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1.02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1.02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1.02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1.01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1.02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1.01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43000"/>
                      </a:schemeClr>
                    </a:solidFill>
                  </a:tcPr>
                </a:tc>
              </a:tr>
              <a:tr h="471415">
                <a:tc>
                  <a:txBody>
                    <a:bodyPr/>
                    <a:lstStyle/>
                    <a:p>
                      <a:r>
                        <a:rPr lang="tr-TR" sz="1200" b="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Composition</a:t>
                      </a:r>
                      <a:endParaRPr lang="tr-TR" sz="1200" b="0" i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tr-TR" sz="12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(NAI)</a:t>
                      </a:r>
                      <a:endParaRPr lang="tr-TR" sz="1200" b="0" i="1" dirty="0"/>
                    </a:p>
                  </a:txBody>
                  <a:tcPr>
                    <a:solidFill>
                      <a:srgbClr val="99CCFF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</a:t>
                      </a:r>
                      <a:endParaRPr lang="tr-TR" sz="1200" dirty="0"/>
                    </a:p>
                  </a:txBody>
                  <a:tcPr>
                    <a:solidFill>
                      <a:srgbClr val="99CCFF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</a:t>
                      </a:r>
                      <a:endParaRPr lang="tr-TR" sz="1200" dirty="0"/>
                    </a:p>
                  </a:txBody>
                  <a:tcPr>
                    <a:solidFill>
                      <a:srgbClr val="99CCFF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1.27</a:t>
                      </a:r>
                      <a:endParaRPr lang="tr-TR" sz="1200" dirty="0"/>
                    </a:p>
                  </a:txBody>
                  <a:tcPr>
                    <a:solidFill>
                      <a:srgbClr val="99CCFF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1.27</a:t>
                      </a:r>
                      <a:endParaRPr lang="tr-TR" sz="1200" dirty="0"/>
                    </a:p>
                  </a:txBody>
                  <a:tcPr>
                    <a:solidFill>
                      <a:srgbClr val="99CCFF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1.27</a:t>
                      </a:r>
                      <a:endParaRPr lang="tr-TR" sz="1200" dirty="0"/>
                    </a:p>
                  </a:txBody>
                  <a:tcPr>
                    <a:solidFill>
                      <a:srgbClr val="99CCFF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1.26</a:t>
                      </a:r>
                      <a:endParaRPr lang="tr-TR" sz="1200" dirty="0"/>
                    </a:p>
                  </a:txBody>
                  <a:tcPr>
                    <a:solidFill>
                      <a:srgbClr val="99CCFF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1.28</a:t>
                      </a:r>
                      <a:endParaRPr lang="tr-TR" sz="1200" dirty="0"/>
                    </a:p>
                  </a:txBody>
                  <a:tcPr>
                    <a:solidFill>
                      <a:srgbClr val="99CCFF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1.27</a:t>
                      </a:r>
                      <a:endParaRPr lang="tr-TR" sz="1200" dirty="0"/>
                    </a:p>
                  </a:txBody>
                  <a:tcPr>
                    <a:solidFill>
                      <a:srgbClr val="99CCFF">
                        <a:alpha val="44000"/>
                      </a:srgbClr>
                    </a:solidFill>
                  </a:tcPr>
                </a:tc>
              </a:tr>
              <a:tr h="471415">
                <a:tc>
                  <a:txBody>
                    <a:bodyPr/>
                    <a:lstStyle/>
                    <a:p>
                      <a:r>
                        <a:rPr lang="tr-TR" sz="1200" b="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Inharitance</a:t>
                      </a:r>
                      <a:endParaRPr lang="tr-TR" sz="1200" b="0" i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tr-TR" sz="12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(NOOC)</a:t>
                      </a:r>
                      <a:endParaRPr lang="tr-TR" sz="1200" b="0" i="1" dirty="0"/>
                    </a:p>
                  </a:txBody>
                  <a:tcPr>
                    <a:solidFill>
                      <a:schemeClr val="accent1">
                        <a:tint val="2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1.65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1.65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1.65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1.65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1.65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1.65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40000"/>
                      </a:schemeClr>
                    </a:solidFill>
                  </a:tcPr>
                </a:tc>
              </a:tr>
              <a:tr h="471415">
                <a:tc>
                  <a:txBody>
                    <a:bodyPr/>
                    <a:lstStyle/>
                    <a:p>
                      <a:r>
                        <a:rPr lang="tr-TR" sz="1200" b="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Polymorphism</a:t>
                      </a:r>
                      <a:r>
                        <a:rPr lang="tr-TR" sz="12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tr-TR" sz="12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(PF)</a:t>
                      </a:r>
                      <a:endParaRPr lang="tr-TR" sz="1200" b="0" i="1" dirty="0"/>
                    </a:p>
                  </a:txBody>
                  <a:tcPr>
                    <a:solidFill>
                      <a:srgbClr val="99CCFF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</a:t>
                      </a:r>
                      <a:endParaRPr lang="tr-TR" sz="1200" dirty="0"/>
                    </a:p>
                  </a:txBody>
                  <a:tcPr>
                    <a:solidFill>
                      <a:srgbClr val="99CCFF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</a:t>
                      </a:r>
                      <a:endParaRPr lang="tr-TR" sz="1200" dirty="0"/>
                    </a:p>
                  </a:txBody>
                  <a:tcPr>
                    <a:solidFill>
                      <a:srgbClr val="99CCFF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1.079</a:t>
                      </a:r>
                      <a:endParaRPr lang="tr-TR" sz="1200" dirty="0"/>
                    </a:p>
                  </a:txBody>
                  <a:tcPr>
                    <a:solidFill>
                      <a:srgbClr val="99CCFF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1.095</a:t>
                      </a:r>
                      <a:endParaRPr lang="tr-TR" sz="1200" dirty="0"/>
                    </a:p>
                  </a:txBody>
                  <a:tcPr>
                    <a:solidFill>
                      <a:srgbClr val="99CCFF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1.063</a:t>
                      </a:r>
                      <a:endParaRPr lang="tr-TR" sz="1200" dirty="0"/>
                    </a:p>
                  </a:txBody>
                  <a:tcPr>
                    <a:solidFill>
                      <a:srgbClr val="99CCFF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1.047</a:t>
                      </a:r>
                      <a:endParaRPr lang="tr-TR" sz="1200" dirty="0"/>
                    </a:p>
                  </a:txBody>
                  <a:tcPr>
                    <a:solidFill>
                      <a:srgbClr val="99CCFF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1.063</a:t>
                      </a:r>
                      <a:endParaRPr lang="tr-TR" sz="1200" dirty="0"/>
                    </a:p>
                  </a:txBody>
                  <a:tcPr>
                    <a:solidFill>
                      <a:srgbClr val="99CCFF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1.047</a:t>
                      </a:r>
                      <a:endParaRPr lang="tr-TR" sz="1200" dirty="0"/>
                    </a:p>
                  </a:txBody>
                  <a:tcPr>
                    <a:solidFill>
                      <a:srgbClr val="99CCFF">
                        <a:alpha val="44000"/>
                      </a:srgbClr>
                    </a:solidFill>
                  </a:tcPr>
                </a:tc>
              </a:tr>
              <a:tr h="471415">
                <a:tc>
                  <a:txBody>
                    <a:bodyPr/>
                    <a:lstStyle/>
                    <a:p>
                      <a:r>
                        <a:rPr lang="tr-TR" sz="1200" b="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Messaging</a:t>
                      </a:r>
                      <a:endParaRPr lang="tr-TR" sz="1200" b="0" i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tr-TR" sz="12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(MPC)</a:t>
                      </a:r>
                      <a:endParaRPr lang="tr-TR" sz="1200" b="0" i="1" dirty="0"/>
                    </a:p>
                  </a:txBody>
                  <a:tcPr>
                    <a:solidFill>
                      <a:schemeClr val="accent1">
                        <a:tint val="2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1.19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1.19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1.19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1.19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1.19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1.19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38000"/>
                      </a:schemeClr>
                    </a:solidFill>
                  </a:tcPr>
                </a:tc>
              </a:tr>
              <a:tr h="471415">
                <a:tc>
                  <a:txBody>
                    <a:bodyPr/>
                    <a:lstStyle/>
                    <a:p>
                      <a:r>
                        <a:rPr lang="tr-TR" sz="1200" b="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Complexity</a:t>
                      </a:r>
                      <a:r>
                        <a:rPr lang="tr-TR" sz="12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tr-TR" sz="12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(METH)</a:t>
                      </a:r>
                      <a:endParaRPr lang="tr-TR" sz="1200" b="0" i="1" dirty="0"/>
                    </a:p>
                  </a:txBody>
                  <a:tcPr>
                    <a:solidFill>
                      <a:srgbClr val="99CCFF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</a:t>
                      </a:r>
                      <a:endParaRPr lang="tr-TR" sz="1200" dirty="0"/>
                    </a:p>
                  </a:txBody>
                  <a:tcPr>
                    <a:solidFill>
                      <a:srgbClr val="99CCFF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</a:t>
                      </a:r>
                      <a:endParaRPr lang="tr-TR" sz="1200" dirty="0"/>
                    </a:p>
                  </a:txBody>
                  <a:tcPr>
                    <a:solidFill>
                      <a:srgbClr val="99CCFF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0.24</a:t>
                      </a:r>
                      <a:endParaRPr lang="tr-TR" sz="1200" dirty="0"/>
                    </a:p>
                  </a:txBody>
                  <a:tcPr>
                    <a:solidFill>
                      <a:srgbClr val="99CCFF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0.24</a:t>
                      </a:r>
                      <a:endParaRPr lang="tr-TR" sz="1200" dirty="0"/>
                    </a:p>
                  </a:txBody>
                  <a:tcPr>
                    <a:solidFill>
                      <a:srgbClr val="99CCFF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1.07</a:t>
                      </a:r>
                      <a:endParaRPr lang="tr-TR" sz="1200" dirty="0"/>
                    </a:p>
                  </a:txBody>
                  <a:tcPr>
                    <a:solidFill>
                      <a:srgbClr val="99CCFF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1.08</a:t>
                      </a:r>
                      <a:endParaRPr lang="tr-TR" sz="1200" dirty="0"/>
                    </a:p>
                  </a:txBody>
                  <a:tcPr>
                    <a:solidFill>
                      <a:srgbClr val="99CCFF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1.07</a:t>
                      </a:r>
                      <a:endParaRPr lang="tr-TR" sz="1200" dirty="0"/>
                    </a:p>
                  </a:txBody>
                  <a:tcPr>
                    <a:solidFill>
                      <a:srgbClr val="99CCFF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1.08</a:t>
                      </a:r>
                      <a:endParaRPr lang="tr-TR" sz="1200" dirty="0"/>
                    </a:p>
                  </a:txBody>
                  <a:tcPr>
                    <a:solidFill>
                      <a:srgbClr val="99CCFF">
                        <a:alpha val="44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" name="2 İçerik Yer Tutucusu"/>
          <p:cNvSpPr>
            <a:spLocks noGrp="1"/>
          </p:cNvSpPr>
          <p:nvPr>
            <p:ph idx="1"/>
          </p:nvPr>
        </p:nvSpPr>
        <p:spPr>
          <a:xfrm>
            <a:off x="357158" y="214290"/>
            <a:ext cx="8229600" cy="460648"/>
          </a:xfrm>
        </p:spPr>
        <p:txBody>
          <a:bodyPr/>
          <a:lstStyle/>
          <a:p>
            <a:pPr marL="285750" indent="-285750" algn="just">
              <a:lnSpc>
                <a:spcPct val="150000"/>
              </a:lnSpc>
            </a:pPr>
            <a:r>
              <a:rPr lang="en-US" altLang="tr-TR" sz="2400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İlk</a:t>
            </a:r>
            <a:r>
              <a:rPr lang="en-US" altLang="tr-TR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tr-TR" sz="2400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Versiyona</a:t>
            </a:r>
            <a:r>
              <a:rPr lang="en-US" altLang="tr-TR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tr-TR" sz="2400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göre</a:t>
            </a:r>
            <a:r>
              <a:rPr lang="en-US" altLang="tr-TR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(V</a:t>
            </a:r>
            <a:r>
              <a:rPr lang="tr-TR" altLang="tr-TR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altLang="tr-TR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tr-TR" altLang="tr-TR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n-US" altLang="tr-TR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.0) </a:t>
            </a:r>
            <a:r>
              <a:rPr lang="en-US" altLang="tr-TR" sz="2400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Normalizasyon</a:t>
            </a:r>
            <a:r>
              <a:rPr lang="tr-TR" altLang="tr-TR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altLang="tr-TR" sz="24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5"/>
          <p:cNvSpPr txBox="1">
            <a:spLocks/>
          </p:cNvSpPr>
          <p:nvPr/>
        </p:nvSpPr>
        <p:spPr>
          <a:xfrm>
            <a:off x="8100392" y="6520259"/>
            <a:ext cx="64807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20</a:t>
            </a:r>
            <a:r>
              <a:rPr lang="en-US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/2</a:t>
            </a:r>
            <a:r>
              <a:rPr lang="tr-T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8</a:t>
            </a:r>
            <a:endParaRPr lang="en-US" altLang="en-US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Tablo"/>
          <p:cNvGraphicFramePr>
            <a:graphicFrameLocks noGrp="1"/>
          </p:cNvGraphicFramePr>
          <p:nvPr/>
        </p:nvGraphicFramePr>
        <p:xfrm>
          <a:off x="142844" y="1857364"/>
          <a:ext cx="8786874" cy="3793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5"/>
                <a:gridCol w="785818"/>
                <a:gridCol w="785818"/>
                <a:gridCol w="857256"/>
                <a:gridCol w="857256"/>
                <a:gridCol w="928695"/>
                <a:gridCol w="1000132"/>
                <a:gridCol w="1000132"/>
                <a:gridCol w="1000132"/>
              </a:tblGrid>
              <a:tr h="254402">
                <a:tc>
                  <a:txBody>
                    <a:bodyPr/>
                    <a:lstStyle/>
                    <a:p>
                      <a:endParaRPr lang="tr-T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5587BF">
                        <a:alpha val="5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PK 1.8.0</a:t>
                      </a:r>
                      <a:endParaRPr lang="tr-TR" sz="1200" dirty="0"/>
                    </a:p>
                  </a:txBody>
                  <a:tcPr>
                    <a:solidFill>
                      <a:srgbClr val="5587BF">
                        <a:alpha val="5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tr-T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PK 1.10</a:t>
                      </a:r>
                    </a:p>
                  </a:txBody>
                  <a:tcPr>
                    <a:solidFill>
                      <a:srgbClr val="5587BF">
                        <a:alpha val="5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PK 1.12</a:t>
                      </a:r>
                      <a:endParaRPr lang="tr-TR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5587BF">
                        <a:alpha val="5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PK 1.13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sz="12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5587BF">
                        <a:alpha val="6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PK 1.14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sz="12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5587BF">
                        <a:alpha val="5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PK 1.15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sz="12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5587BF">
                        <a:alpha val="5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PK 2.0</a:t>
                      </a:r>
                    </a:p>
                  </a:txBody>
                  <a:tcPr>
                    <a:solidFill>
                      <a:srgbClr val="5587BF">
                        <a:alpha val="5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PK 2.1</a:t>
                      </a:r>
                    </a:p>
                  </a:txBody>
                  <a:tcPr>
                    <a:solidFill>
                      <a:srgbClr val="5587BF">
                        <a:alpha val="58000"/>
                      </a:srgbClr>
                    </a:solidFill>
                  </a:tcPr>
                </a:tc>
              </a:tr>
              <a:tr h="471415">
                <a:tc>
                  <a:txBody>
                    <a:bodyPr/>
                    <a:lstStyle/>
                    <a:p>
                      <a:r>
                        <a:rPr lang="tr-TR" sz="14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Reusability</a:t>
                      </a:r>
                      <a:endParaRPr lang="tr-TR" sz="1400" dirty="0"/>
                    </a:p>
                  </a:txBody>
                  <a:tcPr>
                    <a:solidFill>
                      <a:srgbClr val="99CCFF">
                        <a:alpha val="3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</a:t>
                      </a:r>
                      <a:endParaRPr lang="tr-TR" sz="1200" dirty="0"/>
                    </a:p>
                  </a:txBody>
                  <a:tcPr>
                    <a:solidFill>
                      <a:srgbClr val="99CCFF">
                        <a:alpha val="3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</a:t>
                      </a:r>
                      <a:endParaRPr lang="tr-TR" sz="1200" dirty="0"/>
                    </a:p>
                  </a:txBody>
                  <a:tcPr>
                    <a:solidFill>
                      <a:srgbClr val="99CCFF">
                        <a:alpha val="3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1.17</a:t>
                      </a:r>
                      <a:endParaRPr lang="tr-TR" sz="1200" dirty="0"/>
                    </a:p>
                  </a:txBody>
                  <a:tcPr>
                    <a:solidFill>
                      <a:srgbClr val="99CCFF">
                        <a:alpha val="3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 smtClean="0"/>
                        <a:t>1.17</a:t>
                      </a:r>
                    </a:p>
                    <a:p>
                      <a:endParaRPr lang="tr-TR" sz="1200" dirty="0"/>
                    </a:p>
                  </a:txBody>
                  <a:tcPr>
                    <a:solidFill>
                      <a:srgbClr val="99CCFF">
                        <a:alpha val="3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1.16</a:t>
                      </a:r>
                      <a:endParaRPr lang="tr-TR" sz="1200" dirty="0"/>
                    </a:p>
                  </a:txBody>
                  <a:tcPr>
                    <a:solidFill>
                      <a:srgbClr val="99CCFF">
                        <a:alpha val="3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1.196</a:t>
                      </a:r>
                      <a:endParaRPr lang="tr-TR" sz="1200" dirty="0"/>
                    </a:p>
                  </a:txBody>
                  <a:tcPr>
                    <a:solidFill>
                      <a:srgbClr val="99CCFF">
                        <a:alpha val="3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1.189</a:t>
                      </a:r>
                      <a:endParaRPr lang="tr-TR" sz="1200" dirty="0"/>
                    </a:p>
                  </a:txBody>
                  <a:tcPr>
                    <a:solidFill>
                      <a:srgbClr val="99CCFF">
                        <a:alpha val="3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1.196</a:t>
                      </a:r>
                      <a:endParaRPr lang="tr-TR" sz="1200" dirty="0"/>
                    </a:p>
                  </a:txBody>
                  <a:tcPr>
                    <a:solidFill>
                      <a:srgbClr val="99CCFF">
                        <a:alpha val="37000"/>
                      </a:srgbClr>
                    </a:solidFill>
                  </a:tcPr>
                </a:tc>
              </a:tr>
              <a:tr h="471415">
                <a:tc>
                  <a:txBody>
                    <a:bodyPr/>
                    <a:lstStyle/>
                    <a:p>
                      <a:r>
                        <a:rPr lang="tr-TR" sz="14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Flexibility</a:t>
                      </a:r>
                      <a:endParaRPr lang="tr-TR" sz="1400" dirty="0"/>
                    </a:p>
                  </a:txBody>
                  <a:tcPr>
                    <a:solidFill>
                      <a:schemeClr val="accent1">
                        <a:tint val="2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0,.96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1.11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0.92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1.11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1.1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1.1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1.12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43000"/>
                      </a:schemeClr>
                    </a:solidFill>
                  </a:tcPr>
                </a:tc>
              </a:tr>
              <a:tr h="50812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tr-TR" sz="14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Undarstandibility</a:t>
                      </a:r>
                      <a:endParaRPr lang="tr-TR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9CCFF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tr-T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-0.99</a:t>
                      </a:r>
                    </a:p>
                  </a:txBody>
                  <a:tcPr>
                    <a:solidFill>
                      <a:srgbClr val="99CCFF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tr-T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-1.04</a:t>
                      </a:r>
                    </a:p>
                  </a:txBody>
                  <a:tcPr>
                    <a:solidFill>
                      <a:srgbClr val="99CCFF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tr-T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-0.85</a:t>
                      </a:r>
                    </a:p>
                  </a:txBody>
                  <a:tcPr>
                    <a:solidFill>
                      <a:srgbClr val="99CCFF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tr-T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-0.85</a:t>
                      </a:r>
                    </a:p>
                  </a:txBody>
                  <a:tcPr>
                    <a:solidFill>
                      <a:srgbClr val="99CCFF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tr-T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-1.09</a:t>
                      </a:r>
                    </a:p>
                  </a:txBody>
                  <a:tcPr>
                    <a:solidFill>
                      <a:srgbClr val="99CCFF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tr-T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-1.13</a:t>
                      </a:r>
                    </a:p>
                  </a:txBody>
                  <a:tcPr>
                    <a:solidFill>
                      <a:srgbClr val="99CCFF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tr-T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-1.12</a:t>
                      </a:r>
                    </a:p>
                  </a:txBody>
                  <a:tcPr>
                    <a:solidFill>
                      <a:srgbClr val="99CCFF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tr-T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-1.13</a:t>
                      </a:r>
                    </a:p>
                  </a:txBody>
                  <a:tcPr>
                    <a:solidFill>
                      <a:srgbClr val="99CCFF">
                        <a:alpha val="45000"/>
                      </a:srgbClr>
                    </a:solidFill>
                  </a:tcPr>
                </a:tc>
              </a:tr>
              <a:tr h="471415">
                <a:tc>
                  <a:txBody>
                    <a:bodyPr/>
                    <a:lstStyle/>
                    <a:p>
                      <a:r>
                        <a:rPr lang="tr-TR" sz="14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Functionality</a:t>
                      </a:r>
                      <a:endParaRPr lang="tr-TR" sz="1400" dirty="0"/>
                    </a:p>
                  </a:txBody>
                  <a:tcPr>
                    <a:solidFill>
                      <a:schemeClr val="accent1">
                        <a:tint val="2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1.09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1.1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1.09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1.07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1.05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43000"/>
                      </a:schemeClr>
                    </a:solidFill>
                  </a:tcPr>
                </a:tc>
              </a:tr>
              <a:tr h="471415">
                <a:tc>
                  <a:txBody>
                    <a:bodyPr/>
                    <a:lstStyle/>
                    <a:p>
                      <a:r>
                        <a:rPr lang="tr-TR" sz="14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Extendibility</a:t>
                      </a:r>
                      <a:endParaRPr lang="tr-TR" sz="1400" dirty="0"/>
                    </a:p>
                  </a:txBody>
                  <a:tcPr>
                    <a:solidFill>
                      <a:srgbClr val="99CCFF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</a:t>
                      </a:r>
                      <a:endParaRPr lang="tr-TR" sz="1200" dirty="0"/>
                    </a:p>
                  </a:txBody>
                  <a:tcPr>
                    <a:solidFill>
                      <a:srgbClr val="99CCFF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</a:t>
                      </a:r>
                      <a:endParaRPr lang="tr-TR" sz="1200" dirty="0"/>
                    </a:p>
                  </a:txBody>
                  <a:tcPr>
                    <a:solidFill>
                      <a:srgbClr val="99CCFF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1.28</a:t>
                      </a:r>
                      <a:endParaRPr lang="tr-TR" sz="1200" dirty="0"/>
                    </a:p>
                  </a:txBody>
                  <a:tcPr>
                    <a:solidFill>
                      <a:srgbClr val="99CCFF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1.29</a:t>
                      </a:r>
                      <a:endParaRPr lang="tr-TR" sz="1200" dirty="0"/>
                    </a:p>
                  </a:txBody>
                  <a:tcPr>
                    <a:solidFill>
                      <a:srgbClr val="99CCFF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1.28</a:t>
                      </a:r>
                      <a:endParaRPr lang="tr-TR" sz="1200" dirty="0"/>
                    </a:p>
                  </a:txBody>
                  <a:tcPr>
                    <a:solidFill>
                      <a:srgbClr val="99CCFF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1.27</a:t>
                      </a:r>
                    </a:p>
                  </a:txBody>
                  <a:tcPr>
                    <a:solidFill>
                      <a:srgbClr val="99CCFF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1.28</a:t>
                      </a:r>
                      <a:endParaRPr lang="tr-TR" sz="1200" dirty="0"/>
                    </a:p>
                  </a:txBody>
                  <a:tcPr>
                    <a:solidFill>
                      <a:srgbClr val="99CCFF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1.27</a:t>
                      </a:r>
                      <a:endParaRPr lang="tr-TR" sz="1200" dirty="0"/>
                    </a:p>
                  </a:txBody>
                  <a:tcPr>
                    <a:solidFill>
                      <a:srgbClr val="99CCFF">
                        <a:alpha val="45000"/>
                      </a:srgbClr>
                    </a:solidFill>
                  </a:tcPr>
                </a:tc>
              </a:tr>
              <a:tr h="471415">
                <a:tc>
                  <a:txBody>
                    <a:bodyPr/>
                    <a:lstStyle/>
                    <a:p>
                      <a:r>
                        <a:rPr lang="tr-TR" sz="14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Effectiveness</a:t>
                      </a:r>
                      <a:endParaRPr lang="tr-TR" sz="1400" dirty="0"/>
                    </a:p>
                  </a:txBody>
                  <a:tcPr>
                    <a:solidFill>
                      <a:schemeClr val="accent1">
                        <a:tint val="2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0.97</a:t>
                      </a:r>
                    </a:p>
                  </a:txBody>
                  <a:tcPr>
                    <a:solidFill>
                      <a:schemeClr val="accent1">
                        <a:tint val="2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2.71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3.32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2.76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2.75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2.76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2.75</a:t>
                      </a:r>
                      <a:endParaRPr lang="tr-TR" sz="1200" dirty="0"/>
                    </a:p>
                  </a:txBody>
                  <a:tcPr>
                    <a:solidFill>
                      <a:schemeClr val="accent1">
                        <a:tint val="20000"/>
                        <a:alpha val="43000"/>
                      </a:schemeClr>
                    </a:solidFill>
                  </a:tcPr>
                </a:tc>
              </a:tr>
              <a:tr h="471415">
                <a:tc>
                  <a:txBody>
                    <a:bodyPr/>
                    <a:lstStyle/>
                    <a:p>
                      <a:pPr algn="ctr"/>
                      <a:r>
                        <a:rPr lang="tr-TR" sz="2000" b="1" dirty="0" smtClean="0"/>
                        <a:t>TQI</a:t>
                      </a:r>
                      <a:endParaRPr lang="tr-TR" sz="2000" b="1" dirty="0"/>
                    </a:p>
                  </a:txBody>
                  <a:tcPr>
                    <a:solidFill>
                      <a:srgbClr val="99CCFF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4.01</a:t>
                      </a:r>
                      <a:endParaRPr lang="tr-TR" dirty="0"/>
                    </a:p>
                  </a:txBody>
                  <a:tcPr>
                    <a:solidFill>
                      <a:srgbClr val="99CCFF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3.89</a:t>
                      </a:r>
                      <a:endParaRPr lang="tr-TR" dirty="0"/>
                    </a:p>
                  </a:txBody>
                  <a:tcPr>
                    <a:solidFill>
                      <a:srgbClr val="99CCFF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6.51</a:t>
                      </a:r>
                      <a:endParaRPr lang="tr-TR" dirty="0"/>
                    </a:p>
                  </a:txBody>
                  <a:tcPr>
                    <a:solidFill>
                      <a:srgbClr val="99CCFF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6.95</a:t>
                      </a:r>
                      <a:endParaRPr lang="tr-TR" dirty="0"/>
                    </a:p>
                  </a:txBody>
                  <a:tcPr>
                    <a:solidFill>
                      <a:srgbClr val="99CCFF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6.31</a:t>
                      </a:r>
                      <a:endParaRPr lang="tr-TR" dirty="0"/>
                    </a:p>
                  </a:txBody>
                  <a:tcPr>
                    <a:solidFill>
                      <a:srgbClr val="99CCFF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6.25</a:t>
                      </a:r>
                      <a:endParaRPr lang="tr-TR" dirty="0"/>
                    </a:p>
                  </a:txBody>
                  <a:tcPr>
                    <a:solidFill>
                      <a:srgbClr val="99CCFF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6.26</a:t>
                      </a:r>
                      <a:endParaRPr lang="tr-TR" dirty="0"/>
                    </a:p>
                  </a:txBody>
                  <a:tcPr>
                    <a:solidFill>
                      <a:srgbClr val="99CCFF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6.30</a:t>
                      </a:r>
                      <a:endParaRPr lang="tr-TR" dirty="0"/>
                    </a:p>
                  </a:txBody>
                  <a:tcPr>
                    <a:solidFill>
                      <a:srgbClr val="99CCFF">
                        <a:alpha val="44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" name="2 İçerik Yer Tutucusu"/>
          <p:cNvSpPr>
            <a:spLocks noGrp="1"/>
          </p:cNvSpPr>
          <p:nvPr>
            <p:ph idx="1"/>
          </p:nvPr>
        </p:nvSpPr>
        <p:spPr>
          <a:xfrm>
            <a:off x="0" y="714356"/>
            <a:ext cx="9144000" cy="785818"/>
          </a:xfrm>
        </p:spPr>
        <p:txBody>
          <a:bodyPr/>
          <a:lstStyle/>
          <a:p>
            <a:pPr marL="285750" indent="-285750" algn="ctr">
              <a:lnSpc>
                <a:spcPct val="150000"/>
              </a:lnSpc>
            </a:pPr>
            <a:r>
              <a:rPr lang="tr-TR" sz="2400" dirty="0" smtClean="0">
                <a:solidFill>
                  <a:schemeClr val="accent1">
                    <a:lumMod val="75000"/>
                  </a:schemeClr>
                </a:solidFill>
              </a:rPr>
              <a:t>Kalite Niteliklerinin Ölçülmesi ve Toplam Kalite </a:t>
            </a:r>
            <a:r>
              <a:rPr lang="tr-TR" sz="2400" dirty="0" err="1" smtClean="0">
                <a:solidFill>
                  <a:schemeClr val="accent1">
                    <a:lumMod val="75000"/>
                  </a:schemeClr>
                </a:solidFill>
              </a:rPr>
              <a:t>Indeksi</a:t>
            </a:r>
            <a:r>
              <a:rPr lang="tr-TR" sz="2400" dirty="0" smtClean="0">
                <a:solidFill>
                  <a:schemeClr val="accent1">
                    <a:lumMod val="75000"/>
                  </a:schemeClr>
                </a:solidFill>
              </a:rPr>
              <a:t> (TQI) </a:t>
            </a:r>
            <a:endParaRPr lang="en-US" altLang="tr-TR" sz="2400" dirty="0" smtClean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5"/>
          <p:cNvSpPr txBox="1">
            <a:spLocks/>
          </p:cNvSpPr>
          <p:nvPr/>
        </p:nvSpPr>
        <p:spPr>
          <a:xfrm>
            <a:off x="8100392" y="6520259"/>
            <a:ext cx="64807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21</a:t>
            </a:r>
            <a:r>
              <a:rPr lang="en-US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/2</a:t>
            </a:r>
            <a:r>
              <a:rPr lang="tr-T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8</a:t>
            </a:r>
            <a:endParaRPr lang="en-US" altLang="en-US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Resim" descr="Ekran Görüntüsü (13).png"/>
          <p:cNvPicPr>
            <a:picLocks noChangeAspect="1"/>
          </p:cNvPicPr>
          <p:nvPr/>
        </p:nvPicPr>
        <p:blipFill>
          <a:blip r:embed="rId2"/>
          <a:srcRect l="20312" t="26377" r="23437" b="23598"/>
          <a:stretch>
            <a:fillRect/>
          </a:stretch>
        </p:blipFill>
        <p:spPr>
          <a:xfrm>
            <a:off x="142844" y="142852"/>
            <a:ext cx="5143536" cy="2571768"/>
          </a:xfrm>
          <a:prstGeom prst="rect">
            <a:avLst/>
          </a:prstGeom>
        </p:spPr>
      </p:pic>
      <p:pic>
        <p:nvPicPr>
          <p:cNvPr id="6" name="5 Resim" descr="Ekran Görüntüsü (14).png"/>
          <p:cNvPicPr>
            <a:picLocks noChangeAspect="1"/>
          </p:cNvPicPr>
          <p:nvPr/>
        </p:nvPicPr>
        <p:blipFill>
          <a:blip r:embed="rId3"/>
          <a:srcRect l="18750" t="16650" r="7812"/>
          <a:stretch>
            <a:fillRect/>
          </a:stretch>
        </p:blipFill>
        <p:spPr>
          <a:xfrm>
            <a:off x="2500298" y="2571744"/>
            <a:ext cx="6500858" cy="4148251"/>
          </a:xfrm>
          <a:prstGeom prst="rect">
            <a:avLst/>
          </a:prstGeom>
        </p:spPr>
      </p:pic>
      <p:sp>
        <p:nvSpPr>
          <p:cNvPr id="4" name="Slide Number Placeholder 5"/>
          <p:cNvSpPr txBox="1">
            <a:spLocks/>
          </p:cNvSpPr>
          <p:nvPr/>
        </p:nvSpPr>
        <p:spPr>
          <a:xfrm>
            <a:off x="8072462" y="6492875"/>
            <a:ext cx="64807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22</a:t>
            </a:r>
            <a:r>
              <a:rPr lang="en-US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/2</a:t>
            </a:r>
            <a:r>
              <a:rPr lang="tr-T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8</a:t>
            </a:r>
            <a:endParaRPr lang="en-US" altLang="en-US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Resim" descr="Ekran Görüntüsü (15).png"/>
          <p:cNvPicPr>
            <a:picLocks noChangeAspect="1"/>
          </p:cNvPicPr>
          <p:nvPr/>
        </p:nvPicPr>
        <p:blipFill>
          <a:blip r:embed="rId2"/>
          <a:srcRect l="16406" t="13871" r="32812"/>
          <a:stretch>
            <a:fillRect/>
          </a:stretch>
        </p:blipFill>
        <p:spPr>
          <a:xfrm>
            <a:off x="1500166" y="785794"/>
            <a:ext cx="5929354" cy="5654066"/>
          </a:xfrm>
          <a:prstGeom prst="rect">
            <a:avLst/>
          </a:prstGeom>
        </p:spPr>
      </p:pic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0" y="0"/>
            <a:ext cx="9144000" cy="785818"/>
          </a:xfrm>
        </p:spPr>
        <p:txBody>
          <a:bodyPr/>
          <a:lstStyle/>
          <a:p>
            <a:pPr marL="285750" indent="-285750" algn="ctr">
              <a:lnSpc>
                <a:spcPct val="150000"/>
              </a:lnSpc>
            </a:pPr>
            <a:r>
              <a:rPr lang="tr-TR" sz="2400" dirty="0" smtClean="0">
                <a:solidFill>
                  <a:schemeClr val="accent1">
                    <a:lumMod val="75000"/>
                  </a:schemeClr>
                </a:solidFill>
              </a:rPr>
              <a:t>Metrik Detayları:</a:t>
            </a:r>
            <a:endParaRPr lang="en-US" altLang="tr-TR" sz="2400" dirty="0" smtClean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5"/>
          <p:cNvSpPr txBox="1">
            <a:spLocks/>
          </p:cNvSpPr>
          <p:nvPr/>
        </p:nvSpPr>
        <p:spPr>
          <a:xfrm>
            <a:off x="8100392" y="6520259"/>
            <a:ext cx="64807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23</a:t>
            </a:r>
            <a:r>
              <a:rPr lang="en-US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/2</a:t>
            </a:r>
            <a:r>
              <a:rPr lang="tr-T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8</a:t>
            </a:r>
            <a:endParaRPr lang="en-US" altLang="en-US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3600" dirty="0" smtClean="0">
                <a:solidFill>
                  <a:srgbClr val="5292C2"/>
                </a:solidFill>
              </a:rPr>
              <a:t>OUTLINE</a:t>
            </a:r>
            <a:endParaRPr lang="ko-KR" altLang="en-US" sz="3600" dirty="0">
              <a:solidFill>
                <a:srgbClr val="5292C2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58416" y="1484784"/>
            <a:ext cx="7427168" cy="3026306"/>
          </a:xfrm>
        </p:spPr>
        <p:txBody>
          <a:bodyPr anchor="t"/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►"/>
            </a:pPr>
            <a:r>
              <a:rPr lang="tr-TR" altLang="ko-KR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GİRİŞ</a:t>
            </a:r>
          </a:p>
          <a:p>
            <a:pPr marL="1085850" lvl="1" indent="-342900">
              <a:spcAft>
                <a:spcPts val="400"/>
              </a:spcAft>
              <a:buFont typeface="Arial" panose="020B0604020202020204" pitchFamily="34" charset="0"/>
              <a:buChar char="►"/>
            </a:pPr>
            <a:r>
              <a:rPr lang="tr-TR" altLang="ko-KR" sz="2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İncelenen Proje</a:t>
            </a:r>
          </a:p>
          <a:p>
            <a:pPr marL="1085850" lvl="1" indent="-342900">
              <a:spcAft>
                <a:spcPts val="400"/>
              </a:spcAft>
              <a:buFont typeface="Arial" panose="020B0604020202020204" pitchFamily="34" charset="0"/>
              <a:buChar char="►"/>
            </a:pPr>
            <a:r>
              <a:rPr lang="tr-TR" altLang="ko-KR" sz="2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Kullanılan Araçlar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►"/>
            </a:pPr>
            <a:r>
              <a:rPr lang="tr-TR" altLang="ko-KR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KULLANILAN YAKLAŞIM</a:t>
            </a:r>
          </a:p>
          <a:p>
            <a:pPr marL="1085850" lvl="1" indent="-342900">
              <a:spcAft>
                <a:spcPts val="400"/>
              </a:spcAft>
              <a:buFont typeface="Arial" panose="020B0604020202020204" pitchFamily="34" charset="0"/>
              <a:buChar char="►"/>
            </a:pPr>
            <a:r>
              <a:rPr lang="tr-TR" altLang="ko-KR" sz="2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QMOOD Modeli</a:t>
            </a:r>
          </a:p>
          <a:p>
            <a:pPr marL="1085850" lvl="1" indent="-342900">
              <a:spcAft>
                <a:spcPts val="400"/>
              </a:spcAft>
              <a:buFont typeface="Arial" panose="020B0604020202020204" pitchFamily="34" charset="0"/>
              <a:buChar char="►"/>
            </a:pPr>
            <a:r>
              <a:rPr lang="en-US" altLang="ko-KR" sz="22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Hesaplanan</a:t>
            </a:r>
            <a:r>
              <a:rPr lang="en-US" altLang="ko-KR" sz="2200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tr-TR" altLang="ko-KR" sz="2200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Tasarım </a:t>
            </a:r>
            <a:r>
              <a:rPr lang="en-US" altLang="ko-KR" sz="22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Metrikleri</a:t>
            </a:r>
            <a:endParaRPr lang="tr-TR" altLang="ko-KR" sz="2200" dirty="0">
              <a:solidFill>
                <a:schemeClr val="tx2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►"/>
            </a:pPr>
            <a:r>
              <a:rPr lang="tr-TR" altLang="ko-KR" sz="2400" dirty="0" smtClean="0">
                <a:solidFill>
                  <a:srgbClr val="5292C2"/>
                </a:solidFill>
                <a:latin typeface="Arial" pitchFamily="34" charset="0"/>
                <a:cs typeface="Arial" pitchFamily="34" charset="0"/>
              </a:rPr>
              <a:t>DEĞERLENDİRME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►"/>
            </a:pPr>
            <a:r>
              <a:rPr lang="tr-TR" altLang="ko-KR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SONUÇ</a:t>
            </a: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107504" y="6520259"/>
            <a:ext cx="2808312" cy="365125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200" b="1" dirty="0" smtClean="0"/>
              <a:t>Yusuf Özçevik</a:t>
            </a:r>
            <a:endParaRPr lang="en-US" altLang="en-US" sz="1200" b="1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100392" y="6520259"/>
            <a:ext cx="64807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200" b="1" dirty="0" smtClean="0">
                <a:solidFill>
                  <a:schemeClr val="bg1"/>
                </a:solidFill>
              </a:rPr>
              <a:t>20/25</a:t>
            </a:r>
            <a:endParaRPr lang="en-US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3307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Grafik"/>
          <p:cNvGraphicFramePr/>
          <p:nvPr/>
        </p:nvGraphicFramePr>
        <p:xfrm>
          <a:off x="0" y="1285860"/>
          <a:ext cx="8715404" cy="4786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5 Metin kutusu"/>
          <p:cNvSpPr txBox="1"/>
          <p:nvPr/>
        </p:nvSpPr>
        <p:spPr>
          <a:xfrm>
            <a:off x="3214678" y="6072206"/>
            <a:ext cx="44291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Versiyonlar</a:t>
            </a:r>
            <a:endParaRPr lang="tr-TR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6 Metin kutusu"/>
          <p:cNvSpPr txBox="1"/>
          <p:nvPr/>
        </p:nvSpPr>
        <p:spPr>
          <a:xfrm rot="16200000">
            <a:off x="-1831019" y="2831095"/>
            <a:ext cx="44291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Hesaplanan Tasarım Kalitesi Nitelikleri</a:t>
            </a:r>
            <a:endParaRPr lang="tr-TR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1142976" y="857232"/>
            <a:ext cx="7139136" cy="460648"/>
          </a:xfrm>
        </p:spPr>
        <p:txBody>
          <a:bodyPr anchor="t"/>
          <a:lstStyle/>
          <a:p>
            <a:r>
              <a:rPr lang="tr-TR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Farklı Uygulama </a:t>
            </a:r>
            <a:r>
              <a:rPr lang="tr-TR" altLang="ko-KR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Ver</a:t>
            </a:r>
            <a:r>
              <a:rPr lang="en-US" altLang="ko-KR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tr-TR" altLang="ko-KR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iyonları </a:t>
            </a:r>
            <a:r>
              <a:rPr lang="en-US" altLang="ko-KR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Kalite</a:t>
            </a:r>
            <a:r>
              <a:rPr lang="tr-TR" altLang="ko-KR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Niteliklerinin</a:t>
            </a:r>
            <a:r>
              <a:rPr lang="en-US" altLang="ko-KR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Değişimi</a:t>
            </a:r>
            <a:endParaRPr lang="en-US" altLang="ko-KR" sz="1800" b="1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714348" y="0"/>
            <a:ext cx="7596336" cy="1069514"/>
          </a:xfrm>
        </p:spPr>
        <p:txBody>
          <a:bodyPr/>
          <a:lstStyle/>
          <a:p>
            <a:pPr algn="ctr"/>
            <a:r>
              <a:rPr lang="en-US" altLang="ko-KR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DEĞERLENDİRME</a:t>
            </a:r>
            <a:endParaRPr lang="ko-KR" altLang="en-US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8100392" y="6520259"/>
            <a:ext cx="64807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25</a:t>
            </a:r>
            <a:r>
              <a:rPr lang="en-US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/2</a:t>
            </a:r>
            <a:r>
              <a:rPr lang="tr-T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8</a:t>
            </a:r>
            <a:endParaRPr lang="en-US" altLang="en-US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Grafik"/>
          <p:cNvGraphicFramePr/>
          <p:nvPr/>
        </p:nvGraphicFramePr>
        <p:xfrm>
          <a:off x="785786" y="1857364"/>
          <a:ext cx="7500990" cy="4786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5 Metin kutusu"/>
          <p:cNvSpPr txBox="1"/>
          <p:nvPr/>
        </p:nvSpPr>
        <p:spPr>
          <a:xfrm rot="16200000">
            <a:off x="-1688143" y="2973971"/>
            <a:ext cx="44291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Hesaplanan Tasarım Kalitesi Nitelikleri</a:t>
            </a:r>
            <a:endParaRPr lang="tr-TR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6 Metin kutusu"/>
          <p:cNvSpPr txBox="1"/>
          <p:nvPr/>
        </p:nvSpPr>
        <p:spPr>
          <a:xfrm>
            <a:off x="3786182" y="1643050"/>
            <a:ext cx="44291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Versiyonlar</a:t>
            </a:r>
            <a:endParaRPr lang="tr-TR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857224" y="0"/>
            <a:ext cx="7596336" cy="1069514"/>
          </a:xfrm>
        </p:spPr>
        <p:txBody>
          <a:bodyPr/>
          <a:lstStyle/>
          <a:p>
            <a:pPr algn="ctr"/>
            <a:r>
              <a:rPr lang="en-US" altLang="ko-KR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DEĞERLENDİRME</a:t>
            </a:r>
            <a:endParaRPr lang="ko-KR" altLang="en-US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idx="1"/>
          </p:nvPr>
        </p:nvSpPr>
        <p:spPr>
          <a:xfrm>
            <a:off x="1142976" y="1071546"/>
            <a:ext cx="7139136" cy="460648"/>
          </a:xfrm>
        </p:spPr>
        <p:txBody>
          <a:bodyPr anchor="t"/>
          <a:lstStyle/>
          <a:p>
            <a:r>
              <a:rPr lang="tr-TR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Farklı Uygulama </a:t>
            </a:r>
            <a:r>
              <a:rPr lang="tr-TR" altLang="ko-KR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Ver</a:t>
            </a:r>
            <a:r>
              <a:rPr lang="en-US" altLang="ko-KR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tr-TR" altLang="ko-KR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iyonları </a:t>
            </a:r>
            <a:r>
              <a:rPr lang="en-US" altLang="ko-KR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Kalite</a:t>
            </a:r>
            <a:r>
              <a:rPr lang="tr-TR" altLang="ko-KR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Niteliklerinin</a:t>
            </a:r>
            <a:r>
              <a:rPr lang="en-US" altLang="ko-KR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Değişimi</a:t>
            </a:r>
            <a:endParaRPr lang="en-US" altLang="ko-KR" sz="1800" b="1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8100392" y="6520259"/>
            <a:ext cx="64807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26</a:t>
            </a:r>
            <a:r>
              <a:rPr lang="en-US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/2</a:t>
            </a:r>
            <a:r>
              <a:rPr lang="tr-T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8</a:t>
            </a:r>
            <a:endParaRPr lang="en-US" altLang="en-US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3600" dirty="0" smtClean="0">
                <a:solidFill>
                  <a:srgbClr val="5292C2"/>
                </a:solidFill>
              </a:rPr>
              <a:t>OUTLINE</a:t>
            </a:r>
            <a:endParaRPr lang="ko-KR" altLang="en-US" sz="3600" dirty="0">
              <a:solidFill>
                <a:srgbClr val="5292C2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58416" y="1484784"/>
            <a:ext cx="7427168" cy="3026306"/>
          </a:xfrm>
        </p:spPr>
        <p:txBody>
          <a:bodyPr anchor="t"/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►"/>
            </a:pPr>
            <a:r>
              <a:rPr lang="tr-TR" altLang="ko-KR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GİRİŞ</a:t>
            </a:r>
          </a:p>
          <a:p>
            <a:pPr marL="1085850" lvl="1" indent="-342900">
              <a:spcAft>
                <a:spcPts val="400"/>
              </a:spcAft>
              <a:buFont typeface="Arial" panose="020B0604020202020204" pitchFamily="34" charset="0"/>
              <a:buChar char="►"/>
            </a:pPr>
            <a:r>
              <a:rPr lang="tr-TR" altLang="ko-KR" sz="2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İncelenen Proje</a:t>
            </a:r>
          </a:p>
          <a:p>
            <a:pPr marL="1085850" lvl="1" indent="-342900">
              <a:spcAft>
                <a:spcPts val="400"/>
              </a:spcAft>
              <a:buFont typeface="Arial" panose="020B0604020202020204" pitchFamily="34" charset="0"/>
              <a:buChar char="►"/>
            </a:pPr>
            <a:r>
              <a:rPr lang="tr-TR" altLang="ko-KR" sz="2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Kullanılan Araçlar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►"/>
            </a:pPr>
            <a:r>
              <a:rPr lang="tr-TR" altLang="ko-KR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KULLANILAN YAKLAŞIM</a:t>
            </a:r>
          </a:p>
          <a:p>
            <a:pPr marL="1085850" lvl="1" indent="-342900">
              <a:spcAft>
                <a:spcPts val="400"/>
              </a:spcAft>
              <a:buFont typeface="Arial" panose="020B0604020202020204" pitchFamily="34" charset="0"/>
              <a:buChar char="►"/>
            </a:pPr>
            <a:r>
              <a:rPr lang="tr-TR" altLang="ko-KR" sz="2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QMOOD Modeli</a:t>
            </a:r>
          </a:p>
          <a:p>
            <a:pPr marL="1085850" lvl="1" indent="-342900">
              <a:spcAft>
                <a:spcPts val="400"/>
              </a:spcAft>
              <a:buFont typeface="Arial" panose="020B0604020202020204" pitchFamily="34" charset="0"/>
              <a:buChar char="►"/>
            </a:pPr>
            <a:r>
              <a:rPr lang="en-US" altLang="ko-KR" sz="22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Hesaplanan</a:t>
            </a:r>
            <a:r>
              <a:rPr lang="en-US" altLang="ko-KR" sz="2200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tr-TR" altLang="ko-KR" sz="2200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Tasarım </a:t>
            </a:r>
            <a:r>
              <a:rPr lang="en-US" altLang="ko-KR" sz="22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Metrikleri</a:t>
            </a:r>
            <a:endParaRPr lang="tr-TR" altLang="ko-KR" sz="2200" dirty="0">
              <a:solidFill>
                <a:schemeClr val="tx2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►"/>
            </a:pPr>
            <a:r>
              <a:rPr lang="tr-TR" altLang="ko-KR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DEĞERLENDİRME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►"/>
            </a:pPr>
            <a:r>
              <a:rPr lang="tr-TR" altLang="ko-KR" sz="2400" dirty="0" smtClean="0">
                <a:solidFill>
                  <a:srgbClr val="5587BF"/>
                </a:solidFill>
                <a:latin typeface="Arial" pitchFamily="34" charset="0"/>
                <a:cs typeface="Arial" pitchFamily="34" charset="0"/>
              </a:rPr>
              <a:t>SONUÇ</a:t>
            </a: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107504" y="6520259"/>
            <a:ext cx="2808312" cy="365125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200" b="1" dirty="0" smtClean="0"/>
              <a:t>Yusuf Özçevik</a:t>
            </a:r>
            <a:endParaRPr lang="en-US" altLang="en-US" sz="1200" b="1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100392" y="6520259"/>
            <a:ext cx="64807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200" b="1" dirty="0" smtClean="0">
                <a:solidFill>
                  <a:schemeClr val="bg1"/>
                </a:solidFill>
              </a:rPr>
              <a:t>23/25</a:t>
            </a:r>
            <a:endParaRPr lang="en-US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046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 txBox="1">
            <a:spLocks/>
          </p:cNvSpPr>
          <p:nvPr/>
        </p:nvSpPr>
        <p:spPr>
          <a:xfrm>
            <a:off x="107504" y="6520259"/>
            <a:ext cx="2808312" cy="365125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200" b="1" dirty="0" smtClean="0"/>
              <a:t>Yusuf Özçevik</a:t>
            </a:r>
            <a:endParaRPr lang="en-US" altLang="en-US" sz="1200" b="1" dirty="0"/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2121312" y="1196752"/>
            <a:ext cx="6906666" cy="5232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9pPr>
          </a:lstStyle>
          <a:p>
            <a:pPr marL="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tr-TR" sz="20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Sürüm</a:t>
            </a: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tr-TR" sz="20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Güncellemelerinde</a:t>
            </a: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tr-TR" sz="20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Kalite</a:t>
            </a: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tr-TR" sz="20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Niteliği</a:t>
            </a: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tr-TR" sz="20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Değişimi</a:t>
            </a:r>
            <a:endParaRPr lang="en-US" altLang="tr-TR" sz="20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685800" lvl="1" algn="just">
              <a:buFont typeface="Wingdings" panose="05000000000000000000" pitchFamily="2" charset="2"/>
              <a:buChar char="§"/>
            </a:pPr>
            <a:r>
              <a:rPr lang="en-US" altLang="tr-TR" sz="1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tr-TR" altLang="tr-TR" sz="1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1.8.0</a:t>
            </a:r>
            <a:endParaRPr lang="en-US" altLang="tr-TR" sz="14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685800" lvl="1" algn="just">
              <a:buFont typeface="Wingdings" panose="05000000000000000000" pitchFamily="2" charset="2"/>
              <a:buChar char="§"/>
            </a:pPr>
            <a:r>
              <a:rPr lang="en-US" altLang="tr-TR" sz="1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tr-TR" altLang="tr-TR" sz="1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1.10</a:t>
            </a:r>
            <a:endParaRPr lang="en-US" altLang="tr-TR" sz="14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685800" lvl="1" algn="just">
              <a:buFont typeface="Wingdings" panose="05000000000000000000" pitchFamily="2" charset="2"/>
              <a:buChar char="§"/>
            </a:pPr>
            <a:r>
              <a:rPr lang="en-US" altLang="tr-TR" sz="1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tr-TR" altLang="tr-TR" sz="1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1.12</a:t>
            </a:r>
            <a:endParaRPr lang="en-US" altLang="tr-TR" sz="14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685800" lvl="1" algn="just">
              <a:buFont typeface="Wingdings" panose="05000000000000000000" pitchFamily="2" charset="2"/>
              <a:buChar char="§"/>
            </a:pPr>
            <a:r>
              <a:rPr lang="en-US" altLang="tr-TR" sz="1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tr-TR" altLang="tr-TR" sz="1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1.13</a:t>
            </a:r>
            <a:endParaRPr lang="en-US" altLang="tr-TR" sz="14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685800" lvl="1" algn="just">
              <a:buFont typeface="Wingdings" panose="05000000000000000000" pitchFamily="2" charset="2"/>
              <a:buChar char="§"/>
            </a:pPr>
            <a:r>
              <a:rPr lang="en-US" altLang="tr-TR" sz="1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tr-TR" altLang="tr-TR" sz="1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1.14</a:t>
            </a:r>
            <a:endParaRPr lang="en-US" altLang="tr-TR" sz="14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685800" lvl="1" algn="just">
              <a:buFont typeface="Wingdings" panose="05000000000000000000" pitchFamily="2" charset="2"/>
              <a:buChar char="§"/>
            </a:pPr>
            <a:r>
              <a:rPr lang="en-US" altLang="tr-TR" sz="1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V1.1</a:t>
            </a:r>
            <a:r>
              <a:rPr lang="tr-TR" altLang="tr-TR" sz="1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5</a:t>
            </a:r>
            <a:endParaRPr lang="en-US" altLang="tr-TR" sz="14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685800" lvl="1" algn="just">
              <a:buFont typeface="Wingdings" panose="05000000000000000000" pitchFamily="2" charset="2"/>
              <a:buChar char="§"/>
            </a:pPr>
            <a:r>
              <a:rPr lang="en-US" altLang="tr-TR" sz="1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V2.1.</a:t>
            </a:r>
            <a:r>
              <a:rPr lang="tr-TR" altLang="tr-TR" sz="1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altLang="tr-TR" sz="14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685800" lvl="1" algn="just">
              <a:buFont typeface="Wingdings" panose="05000000000000000000" pitchFamily="2" charset="2"/>
              <a:buChar char="§"/>
            </a:pPr>
            <a:r>
              <a:rPr lang="en-US" altLang="tr-TR" sz="1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V2.2.</a:t>
            </a:r>
            <a:r>
              <a:rPr lang="tr-TR" altLang="tr-TR" sz="1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altLang="tr-TR" sz="14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685800" lvl="1" algn="just">
              <a:lnSpc>
                <a:spcPct val="150000"/>
              </a:lnSpc>
            </a:pPr>
            <a:endParaRPr lang="en-US" altLang="tr-TR" sz="16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685800"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tr-TR" sz="16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400050" lvl="1" indent="0" algn="just">
              <a:lnSpc>
                <a:spcPct val="150000"/>
              </a:lnSpc>
            </a:pPr>
            <a:endParaRPr lang="en-US" altLang="tr-TR" sz="16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tr-TR" altLang="tr-TR" sz="20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tr-TR" altLang="tr-TR" sz="20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tr-TR" altLang="tr-TR" sz="20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QMOOD </a:t>
            </a:r>
            <a:r>
              <a:rPr lang="en-US" altLang="tr-TR" sz="20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ile</a:t>
            </a: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tr-TR" sz="20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Uygulamanın</a:t>
            </a: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tr-TR" sz="20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Modellenmesi</a:t>
            </a:r>
            <a:r>
              <a:rPr lang="en-US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tr-TR" sz="20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Başarılı</a:t>
            </a:r>
            <a:endParaRPr lang="tr-TR" altLang="tr-TR" sz="2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69514"/>
          </a:xfrm>
        </p:spPr>
        <p:txBody>
          <a:bodyPr/>
          <a:lstStyle/>
          <a:p>
            <a:pPr algn="ctr"/>
            <a:r>
              <a:rPr lang="en-US" altLang="ko-KR" sz="3600" dirty="0" smtClean="0">
                <a:solidFill>
                  <a:srgbClr val="5292C2"/>
                </a:solidFill>
              </a:rPr>
              <a:t>SONUÇ</a:t>
            </a:r>
            <a:endParaRPr lang="ko-KR" altLang="en-US" sz="3600" dirty="0">
              <a:solidFill>
                <a:srgbClr val="5292C2"/>
              </a:solidFill>
            </a:endParaRPr>
          </a:p>
        </p:txBody>
      </p:sp>
      <p:sp>
        <p:nvSpPr>
          <p:cNvPr id="9" name="Sağ Ayraç 8"/>
          <p:cNvSpPr/>
          <p:nvPr/>
        </p:nvSpPr>
        <p:spPr>
          <a:xfrm>
            <a:off x="3500431" y="1748519"/>
            <a:ext cx="337074" cy="323160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tr-TR">
              <a:solidFill>
                <a:srgbClr val="00B050"/>
              </a:solidFill>
            </a:endParaRPr>
          </a:p>
        </p:txBody>
      </p:sp>
      <p:sp>
        <p:nvSpPr>
          <p:cNvPr id="11" name="İçerik Yer Tutucusu 2"/>
          <p:cNvSpPr txBox="1">
            <a:spLocks/>
          </p:cNvSpPr>
          <p:nvPr/>
        </p:nvSpPr>
        <p:spPr bwMode="auto">
          <a:xfrm>
            <a:off x="3786182" y="1714488"/>
            <a:ext cx="1872208" cy="28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9250" indent="-349250">
              <a:spcBef>
                <a:spcPts val="2000"/>
              </a:spcBef>
              <a:buClr>
                <a:srgbClr val="6FB7D7"/>
              </a:buClr>
              <a:buSzPct val="110000"/>
              <a:buFont typeface="Wingdings 2" panose="05020102010507070707" pitchFamily="18" charset="2"/>
              <a:buChar char=""/>
              <a:defRPr sz="2400">
                <a:solidFill>
                  <a:srgbClr val="595959"/>
                </a:solidFill>
                <a:latin typeface="News Gothic MT" charset="0"/>
                <a:ea typeface="MS PGothic" panose="020B0600070205080204" pitchFamily="34" charset="-128"/>
              </a:defRPr>
            </a:lvl1pPr>
            <a:lvl2pPr marL="349250">
              <a:spcBef>
                <a:spcPts val="600"/>
              </a:spcBef>
              <a:buClr>
                <a:srgbClr val="215D77"/>
              </a:buClr>
              <a:buSzPct val="110000"/>
              <a:buFont typeface="Wingdings 2" panose="05020102010507070707" pitchFamily="18" charset="2"/>
              <a:buChar char=""/>
              <a:defRPr sz="2200">
                <a:solidFill>
                  <a:srgbClr val="595959"/>
                </a:solidFill>
                <a:latin typeface="News Gothic MT" charset="0"/>
                <a:ea typeface="MS PGothic" panose="020B0600070205080204" pitchFamily="34" charset="-128"/>
              </a:defRPr>
            </a:lvl2pPr>
            <a:lvl3pPr marL="968375" indent="-282575">
              <a:spcBef>
                <a:spcPts val="600"/>
              </a:spcBef>
              <a:buClr>
                <a:srgbClr val="6FB7D7"/>
              </a:buClr>
              <a:buSzPct val="110000"/>
              <a:buFont typeface="Wingdings 2" panose="05020102010507070707" pitchFamily="18" charset="2"/>
              <a:buChar char=""/>
              <a:defRPr sz="2000">
                <a:solidFill>
                  <a:srgbClr val="595959"/>
                </a:solidFill>
                <a:latin typeface="News Gothic MT" charset="0"/>
                <a:ea typeface="MS PGothic" panose="020B0600070205080204" pitchFamily="34" charset="-128"/>
              </a:defRPr>
            </a:lvl3pPr>
            <a:lvl4pPr marL="1263650" indent="-295275">
              <a:spcBef>
                <a:spcPts val="600"/>
              </a:spcBef>
              <a:buClr>
                <a:srgbClr val="215D77"/>
              </a:buClr>
              <a:buSzPct val="110000"/>
              <a:buFont typeface="Wingdings 2" panose="05020102010507070707" pitchFamily="18" charset="2"/>
              <a:buChar char=""/>
              <a:defRPr>
                <a:solidFill>
                  <a:srgbClr val="595959"/>
                </a:solidFill>
                <a:latin typeface="News Gothic MT" charset="0"/>
                <a:ea typeface="MS PGothic" panose="020B0600070205080204" pitchFamily="34" charset="-128"/>
              </a:defRPr>
            </a:lvl4pPr>
            <a:lvl5pPr marL="1546225" indent="-282575">
              <a:spcBef>
                <a:spcPts val="600"/>
              </a:spcBef>
              <a:buClr>
                <a:srgbClr val="6FB7D7"/>
              </a:buClr>
              <a:buSzPct val="110000"/>
              <a:buFont typeface="Wingdings 2" panose="05020102010507070707" pitchFamily="18" charset="2"/>
              <a:buChar char=""/>
              <a:defRPr>
                <a:solidFill>
                  <a:srgbClr val="595959"/>
                </a:solidFill>
                <a:latin typeface="News Gothic MT" charset="0"/>
                <a:ea typeface="MS PGothic" panose="020B0600070205080204" pitchFamily="34" charset="-128"/>
              </a:defRPr>
            </a:lvl5pPr>
            <a:lvl6pPr marL="2003425" indent="-282575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anose="05020102010507070707" pitchFamily="18" charset="2"/>
              <a:buChar char=""/>
              <a:defRPr>
                <a:solidFill>
                  <a:srgbClr val="595959"/>
                </a:solidFill>
                <a:latin typeface="News Gothic MT" charset="0"/>
                <a:ea typeface="MS PGothic" panose="020B0600070205080204" pitchFamily="34" charset="-128"/>
              </a:defRPr>
            </a:lvl6pPr>
            <a:lvl7pPr marL="2460625" indent="-282575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anose="05020102010507070707" pitchFamily="18" charset="2"/>
              <a:buChar char=""/>
              <a:defRPr>
                <a:solidFill>
                  <a:srgbClr val="595959"/>
                </a:solidFill>
                <a:latin typeface="News Gothic MT" charset="0"/>
                <a:ea typeface="MS PGothic" panose="020B0600070205080204" pitchFamily="34" charset="-128"/>
              </a:defRPr>
            </a:lvl7pPr>
            <a:lvl8pPr marL="2917825" indent="-282575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anose="05020102010507070707" pitchFamily="18" charset="2"/>
              <a:buChar char=""/>
              <a:defRPr>
                <a:solidFill>
                  <a:srgbClr val="595959"/>
                </a:solidFill>
                <a:latin typeface="News Gothic MT" charset="0"/>
                <a:ea typeface="MS PGothic" panose="020B0600070205080204" pitchFamily="34" charset="-128"/>
              </a:defRPr>
            </a:lvl8pPr>
            <a:lvl9pPr marL="3375025" indent="-282575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anose="05020102010507070707" pitchFamily="18" charset="2"/>
              <a:buChar char=""/>
              <a:defRPr>
                <a:solidFill>
                  <a:srgbClr val="595959"/>
                </a:solidFill>
                <a:latin typeface="News Gothic MT" charset="0"/>
                <a:ea typeface="MS PGothic" panose="020B0600070205080204" pitchFamily="34" charset="-128"/>
              </a:defRPr>
            </a:lvl9pPr>
          </a:lstStyle>
          <a:p>
            <a:pPr lvl="1" defTabSz="914400">
              <a:buFont typeface="Wingdings 2" panose="05020102010507070707" pitchFamily="18" charset="2"/>
              <a:buNone/>
            </a:pPr>
            <a:r>
              <a:rPr lang="en-US" altLang="tr-TR" sz="1600" dirty="0" err="1" smtClean="0">
                <a:solidFill>
                  <a:srgbClr val="00B050"/>
                </a:solidFill>
              </a:rPr>
              <a:t>Beklendiği</a:t>
            </a:r>
            <a:r>
              <a:rPr lang="en-US" altLang="tr-TR" sz="1600" dirty="0" smtClean="0">
                <a:solidFill>
                  <a:srgbClr val="00B050"/>
                </a:solidFill>
              </a:rPr>
              <a:t> </a:t>
            </a:r>
            <a:r>
              <a:rPr lang="en-US" altLang="tr-TR" sz="1600" dirty="0" err="1" smtClean="0">
                <a:solidFill>
                  <a:srgbClr val="00B050"/>
                </a:solidFill>
              </a:rPr>
              <a:t>gibi</a:t>
            </a:r>
            <a:endParaRPr lang="tr-TR" altLang="tr-TR" sz="1800" dirty="0">
              <a:solidFill>
                <a:srgbClr val="00B050"/>
              </a:solidFill>
            </a:endParaRPr>
          </a:p>
        </p:txBody>
      </p:sp>
      <p:sp>
        <p:nvSpPr>
          <p:cNvPr id="12" name="Sağ Ayraç 11"/>
          <p:cNvSpPr/>
          <p:nvPr/>
        </p:nvSpPr>
        <p:spPr>
          <a:xfrm>
            <a:off x="3500430" y="2143116"/>
            <a:ext cx="242165" cy="1214446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tr-TR">
              <a:solidFill>
                <a:srgbClr val="C00000"/>
              </a:solidFill>
            </a:endParaRPr>
          </a:p>
        </p:txBody>
      </p:sp>
      <p:sp>
        <p:nvSpPr>
          <p:cNvPr id="13" name="İçerik Yer Tutucusu 2"/>
          <p:cNvSpPr txBox="1">
            <a:spLocks/>
          </p:cNvSpPr>
          <p:nvPr/>
        </p:nvSpPr>
        <p:spPr bwMode="auto">
          <a:xfrm>
            <a:off x="3714744" y="2786058"/>
            <a:ext cx="3640958" cy="28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9250" indent="-349250">
              <a:spcBef>
                <a:spcPts val="2000"/>
              </a:spcBef>
              <a:buClr>
                <a:srgbClr val="6FB7D7"/>
              </a:buClr>
              <a:buSzPct val="110000"/>
              <a:buFont typeface="Wingdings 2" panose="05020102010507070707" pitchFamily="18" charset="2"/>
              <a:buChar char=""/>
              <a:defRPr sz="2400">
                <a:solidFill>
                  <a:srgbClr val="595959"/>
                </a:solidFill>
                <a:latin typeface="News Gothic MT" charset="0"/>
                <a:ea typeface="MS PGothic" panose="020B0600070205080204" pitchFamily="34" charset="-128"/>
              </a:defRPr>
            </a:lvl1pPr>
            <a:lvl2pPr marL="349250">
              <a:spcBef>
                <a:spcPts val="600"/>
              </a:spcBef>
              <a:buClr>
                <a:srgbClr val="215D77"/>
              </a:buClr>
              <a:buSzPct val="110000"/>
              <a:buFont typeface="Wingdings 2" panose="05020102010507070707" pitchFamily="18" charset="2"/>
              <a:buChar char=""/>
              <a:defRPr sz="2200">
                <a:solidFill>
                  <a:srgbClr val="595959"/>
                </a:solidFill>
                <a:latin typeface="News Gothic MT" charset="0"/>
                <a:ea typeface="MS PGothic" panose="020B0600070205080204" pitchFamily="34" charset="-128"/>
              </a:defRPr>
            </a:lvl2pPr>
            <a:lvl3pPr marL="968375" indent="-282575">
              <a:spcBef>
                <a:spcPts val="600"/>
              </a:spcBef>
              <a:buClr>
                <a:srgbClr val="6FB7D7"/>
              </a:buClr>
              <a:buSzPct val="110000"/>
              <a:buFont typeface="Wingdings 2" panose="05020102010507070707" pitchFamily="18" charset="2"/>
              <a:buChar char=""/>
              <a:defRPr sz="2000">
                <a:solidFill>
                  <a:srgbClr val="595959"/>
                </a:solidFill>
                <a:latin typeface="News Gothic MT" charset="0"/>
                <a:ea typeface="MS PGothic" panose="020B0600070205080204" pitchFamily="34" charset="-128"/>
              </a:defRPr>
            </a:lvl3pPr>
            <a:lvl4pPr marL="1263650" indent="-295275">
              <a:spcBef>
                <a:spcPts val="600"/>
              </a:spcBef>
              <a:buClr>
                <a:srgbClr val="215D77"/>
              </a:buClr>
              <a:buSzPct val="110000"/>
              <a:buFont typeface="Wingdings 2" panose="05020102010507070707" pitchFamily="18" charset="2"/>
              <a:buChar char=""/>
              <a:defRPr>
                <a:solidFill>
                  <a:srgbClr val="595959"/>
                </a:solidFill>
                <a:latin typeface="News Gothic MT" charset="0"/>
                <a:ea typeface="MS PGothic" panose="020B0600070205080204" pitchFamily="34" charset="-128"/>
              </a:defRPr>
            </a:lvl4pPr>
            <a:lvl5pPr marL="1546225" indent="-282575">
              <a:spcBef>
                <a:spcPts val="600"/>
              </a:spcBef>
              <a:buClr>
                <a:srgbClr val="6FB7D7"/>
              </a:buClr>
              <a:buSzPct val="110000"/>
              <a:buFont typeface="Wingdings 2" panose="05020102010507070707" pitchFamily="18" charset="2"/>
              <a:buChar char=""/>
              <a:defRPr>
                <a:solidFill>
                  <a:srgbClr val="595959"/>
                </a:solidFill>
                <a:latin typeface="News Gothic MT" charset="0"/>
                <a:ea typeface="MS PGothic" panose="020B0600070205080204" pitchFamily="34" charset="-128"/>
              </a:defRPr>
            </a:lvl5pPr>
            <a:lvl6pPr marL="2003425" indent="-282575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anose="05020102010507070707" pitchFamily="18" charset="2"/>
              <a:buChar char=""/>
              <a:defRPr>
                <a:solidFill>
                  <a:srgbClr val="595959"/>
                </a:solidFill>
                <a:latin typeface="News Gothic MT" charset="0"/>
                <a:ea typeface="MS PGothic" panose="020B0600070205080204" pitchFamily="34" charset="-128"/>
              </a:defRPr>
            </a:lvl6pPr>
            <a:lvl7pPr marL="2460625" indent="-282575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anose="05020102010507070707" pitchFamily="18" charset="2"/>
              <a:buChar char=""/>
              <a:defRPr>
                <a:solidFill>
                  <a:srgbClr val="595959"/>
                </a:solidFill>
                <a:latin typeface="News Gothic MT" charset="0"/>
                <a:ea typeface="MS PGothic" panose="020B0600070205080204" pitchFamily="34" charset="-128"/>
              </a:defRPr>
            </a:lvl7pPr>
            <a:lvl8pPr marL="2917825" indent="-282575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anose="05020102010507070707" pitchFamily="18" charset="2"/>
              <a:buChar char=""/>
              <a:defRPr>
                <a:solidFill>
                  <a:srgbClr val="595959"/>
                </a:solidFill>
                <a:latin typeface="News Gothic MT" charset="0"/>
                <a:ea typeface="MS PGothic" panose="020B0600070205080204" pitchFamily="34" charset="-128"/>
              </a:defRPr>
            </a:lvl8pPr>
            <a:lvl9pPr marL="3375025" indent="-282575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anose="05020102010507070707" pitchFamily="18" charset="2"/>
              <a:buChar char=""/>
              <a:defRPr>
                <a:solidFill>
                  <a:srgbClr val="595959"/>
                </a:solidFill>
                <a:latin typeface="News Gothic MT" charset="0"/>
                <a:ea typeface="MS PGothic" panose="020B0600070205080204" pitchFamily="34" charset="-128"/>
              </a:defRPr>
            </a:lvl9pPr>
          </a:lstStyle>
          <a:p>
            <a:pPr lvl="1" defTabSz="914400">
              <a:buFont typeface="Wingdings 2" panose="05020102010507070707" pitchFamily="18" charset="2"/>
              <a:buNone/>
            </a:pPr>
            <a:r>
              <a:rPr lang="en-US" altLang="tr-TR" sz="1600" dirty="0" smtClean="0">
                <a:solidFill>
                  <a:srgbClr val="C00000"/>
                </a:solidFill>
              </a:rPr>
              <a:t>Tam </a:t>
            </a:r>
            <a:r>
              <a:rPr lang="en-US" altLang="tr-TR" sz="1600" dirty="0" err="1" smtClean="0">
                <a:solidFill>
                  <a:srgbClr val="C00000"/>
                </a:solidFill>
              </a:rPr>
              <a:t>Olarak</a:t>
            </a:r>
            <a:r>
              <a:rPr lang="en-US" altLang="tr-TR" sz="1600" dirty="0" smtClean="0">
                <a:solidFill>
                  <a:srgbClr val="C00000"/>
                </a:solidFill>
              </a:rPr>
              <a:t> </a:t>
            </a:r>
            <a:r>
              <a:rPr lang="en-US" altLang="tr-TR" sz="1600" dirty="0" err="1" smtClean="0">
                <a:solidFill>
                  <a:srgbClr val="C00000"/>
                </a:solidFill>
              </a:rPr>
              <a:t>Beklendiği</a:t>
            </a:r>
            <a:r>
              <a:rPr lang="en-US" altLang="tr-TR" sz="1600" dirty="0" smtClean="0">
                <a:solidFill>
                  <a:srgbClr val="C00000"/>
                </a:solidFill>
              </a:rPr>
              <a:t> </a:t>
            </a:r>
            <a:r>
              <a:rPr lang="en-US" altLang="tr-TR" sz="1600" dirty="0" err="1" smtClean="0">
                <a:solidFill>
                  <a:srgbClr val="C00000"/>
                </a:solidFill>
              </a:rPr>
              <a:t>gibi</a:t>
            </a:r>
            <a:r>
              <a:rPr lang="en-US" altLang="tr-TR" sz="1600" dirty="0" smtClean="0">
                <a:solidFill>
                  <a:srgbClr val="C00000"/>
                </a:solidFill>
              </a:rPr>
              <a:t> </a:t>
            </a:r>
            <a:r>
              <a:rPr lang="en-US" altLang="tr-TR" sz="1600" b="1" dirty="0" smtClean="0">
                <a:solidFill>
                  <a:srgbClr val="C00000"/>
                </a:solidFill>
              </a:rPr>
              <a:t>DEĞİL</a:t>
            </a:r>
            <a:endParaRPr lang="tr-TR" altLang="tr-TR" sz="1800" b="1" dirty="0">
              <a:solidFill>
                <a:srgbClr val="C00000"/>
              </a:solidFill>
            </a:endParaRPr>
          </a:p>
        </p:txBody>
      </p:sp>
      <p:sp>
        <p:nvSpPr>
          <p:cNvPr id="3" name="Dikdörtgen 2"/>
          <p:cNvSpPr/>
          <p:nvPr/>
        </p:nvSpPr>
        <p:spPr>
          <a:xfrm rot="5400000">
            <a:off x="7385001" y="2455885"/>
            <a:ext cx="553998" cy="2049600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pPr marL="685800"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tr-TR" sz="16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SEBEPLER</a:t>
            </a:r>
          </a:p>
        </p:txBody>
      </p:sp>
      <p:sp>
        <p:nvSpPr>
          <p:cNvPr id="4" name="Dikdörtgen 3"/>
          <p:cNvSpPr/>
          <p:nvPr/>
        </p:nvSpPr>
        <p:spPr>
          <a:xfrm>
            <a:off x="2051720" y="3678679"/>
            <a:ext cx="6667020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1" algn="r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tr-TR" sz="16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Hata</a:t>
            </a:r>
            <a:r>
              <a:rPr lang="en-US" altLang="tr-TR" sz="1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tr-TR" sz="16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Giderme</a:t>
            </a:r>
            <a:r>
              <a:rPr lang="en-US" altLang="tr-TR" sz="1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tr-TR" sz="16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Süreci</a:t>
            </a:r>
            <a:endParaRPr lang="en-US" altLang="tr-TR" sz="16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685800" lvl="1" algn="r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tr-TR" altLang="tr-TR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Farklı </a:t>
            </a:r>
            <a:r>
              <a:rPr lang="tr-TR" altLang="tr-TR" sz="16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frameworkler</a:t>
            </a:r>
            <a:r>
              <a:rPr lang="tr-TR" altLang="tr-TR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ile çalışılması</a:t>
            </a:r>
            <a:endParaRPr lang="en-US" altLang="tr-TR" sz="16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685800" lvl="1" algn="r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tr-TR" altLang="tr-TR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Geliştirme sürecinde 31 kişinin değişiklik uygulaması.</a:t>
            </a:r>
            <a:endParaRPr lang="en-US" altLang="tr-TR" sz="16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685800" lvl="1" algn="r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tr-TR" sz="16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Nesneye</a:t>
            </a:r>
            <a:r>
              <a:rPr lang="en-US" altLang="tr-TR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tr-TR" sz="16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Dayalı</a:t>
            </a:r>
            <a:r>
              <a:rPr lang="en-US" altLang="tr-TR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tr-TR" sz="16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Prog</a:t>
            </a:r>
            <a:r>
              <a:rPr lang="en-US" altLang="tr-TR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altLang="tr-TR" sz="16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Prensiplerinin</a:t>
            </a:r>
            <a:r>
              <a:rPr lang="en-US" altLang="tr-TR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tr-TR" sz="16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Göz</a:t>
            </a:r>
            <a:r>
              <a:rPr lang="en-US" altLang="tr-TR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tr-TR" sz="16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Ardı</a:t>
            </a:r>
            <a:r>
              <a:rPr lang="en-US" altLang="tr-TR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tr-TR" sz="16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Edilmesi</a:t>
            </a:r>
            <a:endParaRPr lang="tr-TR" altLang="tr-TR" sz="16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685800" lvl="1" algn="r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tr-TR" altLang="tr-TR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Versiyon aralıklarının çok uzun ve düzensiz olması.</a:t>
            </a:r>
          </a:p>
          <a:p>
            <a:pPr marL="685800" lvl="1" algn="r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tr-TR" altLang="tr-TR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Başarısız veya tam geliştirilememiş olsa da yeni versiyonların </a:t>
            </a:r>
          </a:p>
          <a:p>
            <a:pPr marL="685800" lvl="1" algn="r">
              <a:spcAft>
                <a:spcPts val="600"/>
              </a:spcAft>
            </a:pPr>
            <a:r>
              <a:rPr lang="tr-TR" altLang="tr-TR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  eklenmesi.                                                                             .</a:t>
            </a:r>
            <a:endParaRPr lang="en-US" altLang="tr-TR" sz="16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>
          <a:xfrm>
            <a:off x="8100392" y="6520259"/>
            <a:ext cx="64807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tr-T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8</a:t>
            </a:r>
            <a:r>
              <a:rPr lang="en-US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/2</a:t>
            </a:r>
            <a:r>
              <a:rPr lang="tr-T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8</a:t>
            </a:r>
            <a:endParaRPr lang="en-US" altLang="en-US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6752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OUTLINE</a:t>
            </a:r>
            <a:endParaRPr lang="ko-KR" altLang="en-US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58416" y="1484784"/>
            <a:ext cx="7427168" cy="3026306"/>
          </a:xfrm>
        </p:spPr>
        <p:txBody>
          <a:bodyPr anchor="t"/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►"/>
            </a:pPr>
            <a:r>
              <a:rPr lang="tr-TR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GİRİŞ</a:t>
            </a:r>
          </a:p>
          <a:p>
            <a:pPr marL="1085850" lvl="1" indent="-342900">
              <a:spcAft>
                <a:spcPts val="400"/>
              </a:spcAft>
              <a:buFont typeface="Arial" panose="020B0604020202020204" pitchFamily="34" charset="0"/>
              <a:buChar char="►"/>
            </a:pPr>
            <a:r>
              <a:rPr lang="tr-TR" altLang="ko-KR" sz="2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İncelenen Proje</a:t>
            </a:r>
          </a:p>
          <a:p>
            <a:pPr marL="1085850" lvl="1" indent="-342900">
              <a:spcAft>
                <a:spcPts val="400"/>
              </a:spcAft>
              <a:buFont typeface="Arial" panose="020B0604020202020204" pitchFamily="34" charset="0"/>
              <a:buChar char="►"/>
            </a:pPr>
            <a:r>
              <a:rPr lang="tr-TR" altLang="ko-KR" sz="2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Kullanılan Araçlar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►"/>
            </a:pPr>
            <a:r>
              <a:rPr lang="tr-TR" altLang="ko-KR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KULLANILAN YAKLAŞIM</a:t>
            </a:r>
          </a:p>
          <a:p>
            <a:pPr marL="1085850" lvl="1" indent="-342900">
              <a:spcAft>
                <a:spcPts val="400"/>
              </a:spcAft>
              <a:buFont typeface="Arial" panose="020B0604020202020204" pitchFamily="34" charset="0"/>
              <a:buChar char="►"/>
            </a:pPr>
            <a:r>
              <a:rPr lang="tr-TR" altLang="ko-KR" sz="2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QMOOD Modeli</a:t>
            </a:r>
          </a:p>
          <a:p>
            <a:pPr marL="1085850" lvl="1" indent="-342900">
              <a:spcAft>
                <a:spcPts val="400"/>
              </a:spcAft>
              <a:buFont typeface="Arial" panose="020B0604020202020204" pitchFamily="34" charset="0"/>
              <a:buChar char="►"/>
            </a:pPr>
            <a:r>
              <a:rPr lang="en-US" altLang="ko-KR" sz="2200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Hesaplanan</a:t>
            </a:r>
            <a:r>
              <a:rPr lang="en-US" altLang="ko-KR" sz="2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tr-TR" altLang="ko-KR" sz="2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Tasarım </a:t>
            </a:r>
            <a:r>
              <a:rPr lang="en-US" altLang="ko-KR" sz="2200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Metrikleri</a:t>
            </a:r>
            <a:endParaRPr lang="tr-TR" altLang="ko-KR" sz="2200" dirty="0">
              <a:solidFill>
                <a:schemeClr val="tx2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►"/>
            </a:pPr>
            <a:r>
              <a:rPr lang="tr-TR" altLang="ko-KR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DEĞERLENDİRME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►"/>
            </a:pPr>
            <a:r>
              <a:rPr lang="tr-TR" altLang="ko-KR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SONUÇ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100392" y="6520259"/>
            <a:ext cx="586408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200" b="1" dirty="0" smtClean="0">
                <a:solidFill>
                  <a:schemeClr val="bg1"/>
                </a:solidFill>
              </a:rPr>
              <a:t>3/25</a:t>
            </a:r>
            <a:endParaRPr lang="en-US" alt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107504" y="6520259"/>
            <a:ext cx="2808312" cy="365125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200" b="1" dirty="0" smtClean="0"/>
              <a:t>Yusuf Özçevik</a:t>
            </a:r>
            <a:endParaRPr lang="en-US" altLang="en-US" sz="1200" b="1" dirty="0"/>
          </a:p>
        </p:txBody>
      </p:sp>
    </p:spTree>
    <p:extLst>
      <p:ext uri="{BB962C8B-B14F-4D97-AF65-F5344CB8AC3E}">
        <p14:creationId xmlns="" xmlns:p14="http://schemas.microsoft.com/office/powerpoint/2010/main" val="76097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 txBox="1">
            <a:spLocks/>
          </p:cNvSpPr>
          <p:nvPr/>
        </p:nvSpPr>
        <p:spPr>
          <a:xfrm>
            <a:off x="107504" y="6520259"/>
            <a:ext cx="2808312" cy="365125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200" b="1" dirty="0" smtClean="0"/>
              <a:t>Yusuf Özçevik</a:t>
            </a:r>
            <a:endParaRPr lang="en-US" altLang="en-US" sz="1200" b="1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100392" y="6520259"/>
            <a:ext cx="586408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4/2</a:t>
            </a:r>
            <a:r>
              <a:rPr lang="tr-T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8</a:t>
            </a:r>
            <a:endParaRPr lang="en-US" altLang="en-US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2057822" y="1571204"/>
            <a:ext cx="6834658" cy="373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9pPr>
          </a:lstStyle>
          <a:p>
            <a:pPr marL="285750" indent="-285750" algn="just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altLang="tr-TR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Java Platformu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altLang="tr-TR" sz="2000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IntelliJ</a:t>
            </a:r>
            <a:r>
              <a:rPr lang="tr-TR" altLang="tr-TR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IDEA ve Java </a:t>
            </a:r>
            <a:r>
              <a:rPr lang="tr-TR" altLang="tr-TR" sz="2000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Development</a:t>
            </a:r>
            <a:r>
              <a:rPr lang="tr-TR" altLang="tr-TR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Kit JDK</a:t>
            </a:r>
          </a:p>
          <a:p>
            <a:pPr marL="285750" indent="-285750" algn="just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altLang="tr-TR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Java Programlama Dili</a:t>
            </a:r>
          </a:p>
          <a:p>
            <a:pPr marL="285750" indent="-285750" algn="just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altLang="tr-TR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Nesneye Dayalı Programlama Prensipleri</a:t>
            </a:r>
          </a:p>
          <a:p>
            <a:pPr marL="285750" indent="-285750" algn="just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altLang="tr-TR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Son 3 Yıllık Süreç</a:t>
            </a:r>
          </a:p>
          <a:p>
            <a:pPr marL="285750" indent="-285750" algn="just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altLang="tr-TR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Son 8 Versiyon</a:t>
            </a:r>
            <a:endParaRPr lang="en-US" altLang="tr-TR" sz="2000" dirty="0" smtClean="0">
              <a:solidFill>
                <a:schemeClr val="accent1">
                  <a:lumMod val="75000"/>
                </a:schemeClr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285750" indent="-285750" algn="just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altLang="tr-TR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Geliştirme</a:t>
            </a:r>
            <a:r>
              <a:rPr lang="en-US" altLang="tr-TR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altLang="tr-TR" sz="2000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Süreci</a:t>
            </a:r>
            <a:r>
              <a:rPr lang="tr-TR" altLang="tr-TR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 Devam Ediyor…</a:t>
            </a:r>
          </a:p>
          <a:p>
            <a:pPr marL="285750" indent="-285750" algn="just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tr-TR" dirty="0">
              <a:solidFill>
                <a:schemeClr val="tx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Content Placeholder 5"/>
          <p:cNvSpPr>
            <a:spLocks noGrp="1"/>
          </p:cNvSpPr>
          <p:nvPr>
            <p:ph idx="1"/>
          </p:nvPr>
        </p:nvSpPr>
        <p:spPr>
          <a:xfrm>
            <a:off x="1547664" y="1086292"/>
            <a:ext cx="7139136" cy="460648"/>
          </a:xfrm>
        </p:spPr>
        <p:txBody>
          <a:bodyPr anchor="t"/>
          <a:lstStyle/>
          <a:p>
            <a:r>
              <a:rPr lang="tr-TR" altLang="ko-KR" sz="2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İncelenen Proje</a:t>
            </a:r>
            <a:endParaRPr lang="en-US" altLang="ko-KR" sz="24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69514"/>
          </a:xfrm>
        </p:spPr>
        <p:txBody>
          <a:bodyPr/>
          <a:lstStyle/>
          <a:p>
            <a:pPr algn="ctr"/>
            <a:r>
              <a:rPr lang="en-US" altLang="ko-KR" sz="3600" dirty="0" smtClean="0">
                <a:solidFill>
                  <a:srgbClr val="5292C2"/>
                </a:solidFill>
              </a:rPr>
              <a:t>GİRİŞ</a:t>
            </a:r>
            <a:endParaRPr lang="ko-KR" altLang="en-US" sz="3600" dirty="0">
              <a:solidFill>
                <a:srgbClr val="5292C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5216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OUTLINE</a:t>
            </a:r>
            <a:endParaRPr lang="ko-KR" altLang="en-US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58416" y="1484784"/>
            <a:ext cx="7427168" cy="3026306"/>
          </a:xfrm>
        </p:spPr>
        <p:txBody>
          <a:bodyPr anchor="t"/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►"/>
            </a:pPr>
            <a:r>
              <a:rPr lang="tr-TR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GİRİŞ</a:t>
            </a:r>
          </a:p>
          <a:p>
            <a:pPr marL="1085850" lvl="1" indent="-342900">
              <a:spcAft>
                <a:spcPts val="400"/>
              </a:spcAft>
              <a:buFont typeface="Arial" panose="020B0604020202020204" pitchFamily="34" charset="0"/>
              <a:buChar char="►"/>
            </a:pPr>
            <a:r>
              <a:rPr lang="tr-TR" altLang="ko-KR" sz="2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İncelenen Proje</a:t>
            </a:r>
          </a:p>
          <a:p>
            <a:pPr marL="1085850" lvl="1" indent="-342900">
              <a:spcAft>
                <a:spcPts val="400"/>
              </a:spcAft>
              <a:buFont typeface="Arial" panose="020B0604020202020204" pitchFamily="34" charset="0"/>
              <a:buChar char="►"/>
            </a:pPr>
            <a:r>
              <a:rPr lang="tr-TR" altLang="ko-KR" sz="2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Kullanılan Araçlar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►"/>
            </a:pPr>
            <a:r>
              <a:rPr lang="tr-TR" altLang="ko-KR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KULLANILAN YAKLAŞIM</a:t>
            </a:r>
          </a:p>
          <a:p>
            <a:pPr marL="1085850" lvl="1" indent="-342900">
              <a:spcAft>
                <a:spcPts val="400"/>
              </a:spcAft>
              <a:buFont typeface="Arial" panose="020B0604020202020204" pitchFamily="34" charset="0"/>
              <a:buChar char="►"/>
            </a:pPr>
            <a:r>
              <a:rPr lang="tr-TR" altLang="ko-KR" sz="2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QMOOD Modeli</a:t>
            </a:r>
          </a:p>
          <a:p>
            <a:pPr marL="1085850" lvl="1" indent="-342900">
              <a:spcAft>
                <a:spcPts val="400"/>
              </a:spcAft>
              <a:buFont typeface="Arial" panose="020B0604020202020204" pitchFamily="34" charset="0"/>
              <a:buChar char="►"/>
            </a:pPr>
            <a:r>
              <a:rPr lang="en-US" altLang="ko-KR" sz="22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Hesaplanan</a:t>
            </a:r>
            <a:r>
              <a:rPr lang="en-US" altLang="ko-KR" sz="2200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tr-TR" altLang="ko-KR" sz="2200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Tasarım </a:t>
            </a:r>
            <a:r>
              <a:rPr lang="en-US" altLang="ko-KR" sz="22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Metrikleri</a:t>
            </a:r>
            <a:endParaRPr lang="tr-TR" altLang="ko-KR" sz="2200" dirty="0">
              <a:solidFill>
                <a:schemeClr val="tx2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►"/>
            </a:pPr>
            <a:r>
              <a:rPr lang="tr-TR" altLang="ko-KR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DEĞERLENDİRME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►"/>
            </a:pPr>
            <a:r>
              <a:rPr lang="tr-TR" altLang="ko-KR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SONUÇ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100392" y="6520259"/>
            <a:ext cx="586408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200" b="1" dirty="0" smtClean="0">
                <a:solidFill>
                  <a:schemeClr val="bg1"/>
                </a:solidFill>
              </a:rPr>
              <a:t>5/25</a:t>
            </a:r>
            <a:endParaRPr lang="en-US" alt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107504" y="6520259"/>
            <a:ext cx="2808312" cy="365125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200" b="1" dirty="0" smtClean="0"/>
              <a:t>Yusuf Özçevik</a:t>
            </a:r>
            <a:endParaRPr lang="en-US" altLang="en-US" sz="1200" b="1" dirty="0"/>
          </a:p>
        </p:txBody>
      </p:sp>
    </p:spTree>
    <p:extLst>
      <p:ext uri="{BB962C8B-B14F-4D97-AF65-F5344CB8AC3E}">
        <p14:creationId xmlns="" xmlns:p14="http://schemas.microsoft.com/office/powerpoint/2010/main" val="56030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 txBox="1">
            <a:spLocks/>
          </p:cNvSpPr>
          <p:nvPr/>
        </p:nvSpPr>
        <p:spPr>
          <a:xfrm>
            <a:off x="107504" y="6520259"/>
            <a:ext cx="2808312" cy="365125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200" b="1" dirty="0" smtClean="0"/>
              <a:t>Yusuf Özçevik</a:t>
            </a:r>
            <a:endParaRPr lang="en-US" altLang="en-US" sz="1200" b="1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100392" y="6520259"/>
            <a:ext cx="586408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6/2</a:t>
            </a:r>
            <a:r>
              <a:rPr lang="tr-T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8</a:t>
            </a:r>
            <a:endParaRPr lang="en-US" altLang="en-US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2000232" y="1643050"/>
            <a:ext cx="6834658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9pPr>
          </a:lstStyle>
          <a:p>
            <a:pPr marL="285750" indent="-285750" algn="just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altLang="tr-TR" sz="2000" dirty="0" err="1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rPr>
              <a:t>JetBrains</a:t>
            </a:r>
            <a:endParaRPr lang="tr-TR" altLang="tr-TR" sz="2000" dirty="0" smtClean="0">
              <a:solidFill>
                <a:schemeClr val="tx2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685800"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altLang="tr-TR" sz="2000" dirty="0" err="1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rPr>
              <a:t>IntelliJ</a:t>
            </a:r>
            <a:r>
              <a:rPr lang="tr-TR" altLang="tr-TR" sz="200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rPr>
              <a:t> IDEA</a:t>
            </a:r>
          </a:p>
          <a:p>
            <a:pPr marL="685800" lvl="1" algn="just">
              <a:lnSpc>
                <a:spcPct val="150000"/>
              </a:lnSpc>
            </a:pPr>
            <a:endParaRPr lang="tr-TR" altLang="tr-TR" sz="2000" dirty="0" smtClean="0">
              <a:solidFill>
                <a:schemeClr val="tx2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altLang="tr-TR" sz="20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MetricsReloaded</a:t>
            </a:r>
            <a:r>
              <a:rPr lang="tr-TR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1.10</a:t>
            </a:r>
          </a:p>
          <a:p>
            <a:pPr marL="285750" algn="just">
              <a:lnSpc>
                <a:spcPct val="150000"/>
              </a:lnSpc>
            </a:pPr>
            <a:endParaRPr lang="tr-TR" altLang="tr-TR" sz="20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altLang="tr-TR" sz="20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CodeMR</a:t>
            </a:r>
            <a:r>
              <a:rPr lang="tr-TR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2021.1.1-</a:t>
            </a:r>
            <a:r>
              <a:rPr lang="tr-TR" altLang="tr-TR" sz="20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release</a:t>
            </a:r>
            <a:r>
              <a:rPr lang="tr-TR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-2020.2</a:t>
            </a:r>
          </a:p>
          <a:p>
            <a:pPr marL="285750" algn="just">
              <a:lnSpc>
                <a:spcPct val="150000"/>
              </a:lnSpc>
            </a:pPr>
            <a:endParaRPr lang="tr-TR" altLang="tr-TR" sz="2000" dirty="0" smtClean="0">
              <a:solidFill>
                <a:schemeClr val="tx2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685800" lvl="1" algn="just">
              <a:lnSpc>
                <a:spcPct val="150000"/>
              </a:lnSpc>
            </a:pPr>
            <a:endParaRPr lang="tr-TR" altLang="tr-TR" sz="2000" dirty="0" smtClean="0">
              <a:solidFill>
                <a:schemeClr val="tx2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685800" lvl="1" algn="just">
              <a:lnSpc>
                <a:spcPct val="150000"/>
              </a:lnSpc>
            </a:pPr>
            <a:endParaRPr lang="tr-TR" altLang="tr-TR" sz="2000" dirty="0" smtClean="0">
              <a:solidFill>
                <a:schemeClr val="tx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Content Placeholder 5"/>
          <p:cNvSpPr>
            <a:spLocks noGrp="1"/>
          </p:cNvSpPr>
          <p:nvPr>
            <p:ph idx="1"/>
          </p:nvPr>
        </p:nvSpPr>
        <p:spPr>
          <a:xfrm>
            <a:off x="1547664" y="1086292"/>
            <a:ext cx="7139136" cy="460648"/>
          </a:xfrm>
        </p:spPr>
        <p:txBody>
          <a:bodyPr anchor="t"/>
          <a:lstStyle/>
          <a:p>
            <a:r>
              <a:rPr lang="tr-TR" altLang="ko-KR" sz="2400" b="1" dirty="0" smtClean="0">
                <a:latin typeface="Arial" pitchFamily="34" charset="0"/>
                <a:cs typeface="Arial" pitchFamily="34" charset="0"/>
              </a:rPr>
              <a:t>Kullanılan</a:t>
            </a:r>
            <a:r>
              <a:rPr lang="tr-TR" altLang="ko-KR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altLang="ko-KR" sz="2400" b="1" dirty="0" smtClean="0">
                <a:latin typeface="Arial" pitchFamily="34" charset="0"/>
                <a:cs typeface="Arial" pitchFamily="34" charset="0"/>
              </a:rPr>
              <a:t>Araçlar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1547664" y="16778"/>
            <a:ext cx="7596336" cy="1069514"/>
          </a:xfrm>
        </p:spPr>
        <p:txBody>
          <a:bodyPr/>
          <a:lstStyle/>
          <a:p>
            <a:pPr algn="ctr"/>
            <a:r>
              <a:rPr lang="en-US" altLang="ko-KR" sz="3600" dirty="0" smtClean="0"/>
              <a:t>GİRİŞ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276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 txBox="1">
            <a:spLocks/>
          </p:cNvSpPr>
          <p:nvPr/>
        </p:nvSpPr>
        <p:spPr>
          <a:xfrm>
            <a:off x="107504" y="6520259"/>
            <a:ext cx="2808312" cy="365125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200" b="1" dirty="0" smtClean="0"/>
              <a:t>Yusuf Özçevik</a:t>
            </a:r>
            <a:endParaRPr lang="en-US" altLang="en-US" sz="1200" b="1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100392" y="6520259"/>
            <a:ext cx="586408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7/2</a:t>
            </a:r>
            <a:r>
              <a:rPr lang="tr-T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8</a:t>
            </a:r>
            <a:endParaRPr lang="en-US" altLang="en-US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Content Placeholder 5"/>
          <p:cNvSpPr>
            <a:spLocks noGrp="1"/>
          </p:cNvSpPr>
          <p:nvPr>
            <p:ph idx="1"/>
          </p:nvPr>
        </p:nvSpPr>
        <p:spPr>
          <a:xfrm>
            <a:off x="1500166" y="785794"/>
            <a:ext cx="7139136" cy="460648"/>
          </a:xfrm>
        </p:spPr>
        <p:txBody>
          <a:bodyPr anchor="t"/>
          <a:lstStyle/>
          <a:p>
            <a:pPr marL="0" lvl="1" indent="0">
              <a:buNone/>
            </a:pPr>
            <a:r>
              <a:rPr lang="tr-TR" altLang="ko-KR" sz="2400" b="1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rPr>
              <a:t>Kullanılan Araçla</a:t>
            </a:r>
            <a:r>
              <a:rPr lang="en-US" altLang="ko-KR" sz="2400" b="1" dirty="0" smtClean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rPr>
              <a:t>r: </a:t>
            </a:r>
            <a:r>
              <a:rPr lang="tr-TR" altLang="tr-TR" sz="20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MetricsReloaded</a:t>
            </a:r>
            <a:r>
              <a:rPr lang="tr-TR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tr-TR" altLang="tr-TR" sz="20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Code</a:t>
            </a:r>
            <a:r>
              <a:rPr lang="tr-TR" altLang="tr-T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tr-TR" altLang="tr-TR" sz="20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Tool</a:t>
            </a:r>
            <a:endParaRPr lang="tr-TR" altLang="tr-TR" sz="2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69514"/>
          </a:xfrm>
        </p:spPr>
        <p:txBody>
          <a:bodyPr/>
          <a:lstStyle/>
          <a:p>
            <a:pPr algn="ctr"/>
            <a:r>
              <a:rPr lang="en-US" altLang="ko-KR" sz="3600" dirty="0" smtClean="0"/>
              <a:t>GİRİŞ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pic>
        <p:nvPicPr>
          <p:cNvPr id="22" name="21 Resim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4213257"/>
            <a:ext cx="3714776" cy="2455833"/>
          </a:xfrm>
          <a:prstGeom prst="rect">
            <a:avLst/>
          </a:prstGeom>
        </p:spPr>
      </p:pic>
      <p:pic>
        <p:nvPicPr>
          <p:cNvPr id="23" name="22 Resim" descr="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6" y="4207621"/>
            <a:ext cx="3071834" cy="2436089"/>
          </a:xfrm>
          <a:prstGeom prst="rect">
            <a:avLst/>
          </a:prstGeom>
        </p:spPr>
      </p:pic>
      <p:pic>
        <p:nvPicPr>
          <p:cNvPr id="24" name="23 Resim" descr="4.png"/>
          <p:cNvPicPr>
            <a:picLocks noChangeAspect="1"/>
          </p:cNvPicPr>
          <p:nvPr/>
        </p:nvPicPr>
        <p:blipFill>
          <a:blip r:embed="rId4"/>
          <a:srcRect t="8000" r="13611"/>
          <a:stretch>
            <a:fillRect/>
          </a:stretch>
        </p:blipFill>
        <p:spPr>
          <a:xfrm>
            <a:off x="4714876" y="1285860"/>
            <a:ext cx="3005055" cy="2821073"/>
          </a:xfrm>
          <a:prstGeom prst="rect">
            <a:avLst/>
          </a:prstGeom>
        </p:spPr>
      </p:pic>
      <p:pic>
        <p:nvPicPr>
          <p:cNvPr id="21" name="20 Resim" descr="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24" y="1285860"/>
            <a:ext cx="2714644" cy="2790052"/>
          </a:xfrm>
          <a:prstGeom prst="rect">
            <a:avLst/>
          </a:prstGeom>
        </p:spPr>
      </p:pic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2928926" y="1357298"/>
            <a:ext cx="561578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9pPr>
          </a:lstStyle>
          <a:p>
            <a:pPr marL="0" indent="0" algn="just" eaLnBrk="1" hangingPunct="1">
              <a:lnSpc>
                <a:spcPct val="150000"/>
              </a:lnSpc>
            </a:pPr>
            <a:r>
              <a:rPr lang="en-US" altLang="tr-TR" sz="20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(1)</a:t>
            </a:r>
            <a:endParaRPr lang="tr-TR" altLang="tr-TR" sz="2000" dirty="0" smtClean="0">
              <a:solidFill>
                <a:schemeClr val="tx2">
                  <a:lumMod val="20000"/>
                  <a:lumOff val="80000"/>
                </a:schemeClr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7143768" y="1360368"/>
            <a:ext cx="561578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9pPr>
          </a:lstStyle>
          <a:p>
            <a:pPr marL="0" indent="0" algn="just" eaLnBrk="1" hangingPunct="1">
              <a:lnSpc>
                <a:spcPct val="150000"/>
              </a:lnSpc>
            </a:pPr>
            <a:r>
              <a:rPr lang="en-US" altLang="tr-TR" sz="20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lang="tr-TR" altLang="tr-TR" sz="20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2</a:t>
            </a:r>
            <a:r>
              <a:rPr lang="en-US" altLang="tr-TR" sz="20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)</a:t>
            </a:r>
            <a:endParaRPr lang="tr-TR" altLang="tr-TR" sz="2000" dirty="0" smtClean="0">
              <a:solidFill>
                <a:schemeClr val="tx2">
                  <a:lumMod val="20000"/>
                  <a:lumOff val="80000"/>
                </a:schemeClr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3786182" y="4289326"/>
            <a:ext cx="561578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9pPr>
          </a:lstStyle>
          <a:p>
            <a:pPr marL="0" indent="0" algn="just" eaLnBrk="1" hangingPunct="1">
              <a:lnSpc>
                <a:spcPct val="150000"/>
              </a:lnSpc>
            </a:pPr>
            <a:r>
              <a:rPr lang="en-US" altLang="tr-TR" sz="20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lang="tr-TR" altLang="tr-TR" sz="20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3</a:t>
            </a:r>
            <a:r>
              <a:rPr lang="en-US" altLang="tr-TR" sz="20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)</a:t>
            </a:r>
            <a:endParaRPr lang="tr-TR" altLang="tr-TR" sz="2000" dirty="0" smtClean="0">
              <a:solidFill>
                <a:schemeClr val="tx2">
                  <a:lumMod val="20000"/>
                  <a:lumOff val="80000"/>
                </a:schemeClr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7" name="TextBox 7"/>
          <p:cNvSpPr txBox="1">
            <a:spLocks noChangeArrowheads="1"/>
          </p:cNvSpPr>
          <p:nvPr/>
        </p:nvSpPr>
        <p:spPr bwMode="auto">
          <a:xfrm>
            <a:off x="7215206" y="4143380"/>
            <a:ext cx="561578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9pPr>
          </a:lstStyle>
          <a:p>
            <a:pPr marL="0" indent="0" algn="just" eaLnBrk="1" hangingPunct="1">
              <a:lnSpc>
                <a:spcPct val="150000"/>
              </a:lnSpc>
            </a:pPr>
            <a:r>
              <a:rPr lang="en-US" altLang="tr-TR" sz="20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lang="tr-TR" altLang="tr-TR" sz="20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4</a:t>
            </a:r>
            <a:r>
              <a:rPr lang="en-US" altLang="tr-TR" sz="20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)</a:t>
            </a:r>
            <a:endParaRPr lang="tr-TR" altLang="tr-TR" sz="2000" dirty="0" smtClean="0">
              <a:solidFill>
                <a:schemeClr val="tx2">
                  <a:lumMod val="20000"/>
                  <a:lumOff val="80000"/>
                </a:schemeClr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8300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 txBox="1">
            <a:spLocks/>
          </p:cNvSpPr>
          <p:nvPr/>
        </p:nvSpPr>
        <p:spPr>
          <a:xfrm>
            <a:off x="107504" y="6520259"/>
            <a:ext cx="2808312" cy="365125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200" b="1" dirty="0" smtClean="0"/>
              <a:t>Yusuf Özçevik</a:t>
            </a:r>
            <a:endParaRPr lang="en-US" altLang="en-US" sz="1200" b="1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100392" y="6520259"/>
            <a:ext cx="586408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8/2</a:t>
            </a:r>
            <a:r>
              <a:rPr lang="tr-T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8</a:t>
            </a:r>
            <a:endParaRPr lang="en-US" altLang="en-US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1547664" y="16778"/>
            <a:ext cx="7596336" cy="1069514"/>
          </a:xfrm>
        </p:spPr>
        <p:txBody>
          <a:bodyPr/>
          <a:lstStyle/>
          <a:p>
            <a:pPr algn="ctr"/>
            <a:r>
              <a:rPr lang="en-US" altLang="ko-KR" sz="3600" dirty="0" smtClean="0"/>
              <a:t>GİRİŞ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Content Placeholder 5"/>
          <p:cNvSpPr>
            <a:spLocks noGrp="1"/>
          </p:cNvSpPr>
          <p:nvPr>
            <p:ph idx="1"/>
          </p:nvPr>
        </p:nvSpPr>
        <p:spPr>
          <a:xfrm>
            <a:off x="1500166" y="928670"/>
            <a:ext cx="7139136" cy="460648"/>
          </a:xfrm>
        </p:spPr>
        <p:txBody>
          <a:bodyPr anchor="t"/>
          <a:lstStyle/>
          <a:p>
            <a:pPr marL="0" lvl="1" indent="0">
              <a:buNone/>
            </a:pPr>
            <a:r>
              <a:rPr lang="tr-TR" altLang="ko-KR" sz="2400" b="1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rPr>
              <a:t>Kullanılan Araçla</a:t>
            </a:r>
            <a:r>
              <a:rPr lang="en-US" altLang="ko-KR" sz="2400" b="1" dirty="0" smtClean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rPr>
              <a:t>r: </a:t>
            </a:r>
            <a:r>
              <a:rPr lang="tr-TR" altLang="ko-KR" sz="2000" b="1" dirty="0" err="1" smtClean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rPr>
              <a:t>MetricsReloaded</a:t>
            </a:r>
            <a:r>
              <a:rPr lang="tr-TR" altLang="ko-KR" sz="2000" b="1" dirty="0" smtClean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rPr>
              <a:t>-</a:t>
            </a:r>
            <a:r>
              <a:rPr lang="tr-TR" altLang="ko-KR" sz="2000" b="1" dirty="0" err="1" smtClean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rPr>
              <a:t>CodeMR</a:t>
            </a:r>
            <a:endParaRPr lang="tr-TR" altLang="tr-TR" sz="2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6 Resim" descr="Ekran Görüntüsü (10).png"/>
          <p:cNvPicPr>
            <a:picLocks noChangeAspect="1"/>
          </p:cNvPicPr>
          <p:nvPr/>
        </p:nvPicPr>
        <p:blipFill>
          <a:blip r:embed="rId2"/>
          <a:srcRect l="3125" t="13871" r="23437" b="2754"/>
          <a:stretch>
            <a:fillRect/>
          </a:stretch>
        </p:blipFill>
        <p:spPr>
          <a:xfrm>
            <a:off x="714348" y="1428736"/>
            <a:ext cx="7643866" cy="487906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3925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1214414" y="500042"/>
            <a:ext cx="7139136" cy="460648"/>
          </a:xfrm>
        </p:spPr>
        <p:txBody>
          <a:bodyPr anchor="t"/>
          <a:lstStyle/>
          <a:p>
            <a:pPr marL="0" lvl="1" indent="0">
              <a:buNone/>
            </a:pPr>
            <a:r>
              <a:rPr lang="tr-TR" altLang="ko-KR" sz="2400" b="1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rPr>
              <a:t>Kullanılan Araçla</a:t>
            </a:r>
            <a:r>
              <a:rPr lang="en-US" altLang="ko-KR" sz="2400" b="1" dirty="0" smtClean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rPr>
              <a:t>r: </a:t>
            </a:r>
            <a:r>
              <a:rPr lang="tr-TR" altLang="ko-KR" sz="2000" b="1" dirty="0" err="1" smtClean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rPr>
              <a:t>MetricsReloaded</a:t>
            </a:r>
            <a:r>
              <a:rPr lang="tr-TR" altLang="ko-KR" sz="2000" b="1" dirty="0" smtClean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rPr>
              <a:t>-</a:t>
            </a:r>
            <a:r>
              <a:rPr lang="tr-TR" altLang="ko-KR" sz="2000" b="1" dirty="0" err="1" smtClean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rPr>
              <a:t>CodeMR</a:t>
            </a:r>
            <a:endParaRPr lang="tr-TR" altLang="tr-TR" sz="2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5 Resim" descr="Ekran Görüntüsü (11).png"/>
          <p:cNvPicPr>
            <a:picLocks noChangeAspect="1"/>
          </p:cNvPicPr>
          <p:nvPr/>
        </p:nvPicPr>
        <p:blipFill>
          <a:blip r:embed="rId2"/>
          <a:srcRect t="7636" r="48437" b="69454"/>
          <a:stretch>
            <a:fillRect/>
          </a:stretch>
        </p:blipFill>
        <p:spPr>
          <a:xfrm>
            <a:off x="1857356" y="1357298"/>
            <a:ext cx="5433654" cy="1357322"/>
          </a:xfrm>
          <a:prstGeom prst="rect">
            <a:avLst/>
          </a:prstGeom>
        </p:spPr>
      </p:pic>
      <p:pic>
        <p:nvPicPr>
          <p:cNvPr id="7" name="6 Resim" descr="Ekran Görüntüsü (12).png"/>
          <p:cNvPicPr>
            <a:picLocks noChangeAspect="1"/>
          </p:cNvPicPr>
          <p:nvPr/>
        </p:nvPicPr>
        <p:blipFill>
          <a:blip r:embed="rId3"/>
          <a:srcRect l="44007" r="14062" b="53388"/>
          <a:stretch>
            <a:fillRect/>
          </a:stretch>
        </p:blipFill>
        <p:spPr>
          <a:xfrm>
            <a:off x="1857356" y="3000372"/>
            <a:ext cx="5486499" cy="3429024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/>
        </p:nvSpPr>
        <p:spPr>
          <a:xfrm>
            <a:off x="8100392" y="6520259"/>
            <a:ext cx="64807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9</a:t>
            </a:r>
            <a:r>
              <a:rPr lang="en-US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/2</a:t>
            </a:r>
            <a:r>
              <a:rPr lang="tr-T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8</a:t>
            </a:r>
            <a:endParaRPr lang="en-US" altLang="en-US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D514CF0F6D6340A303CE60731DD813" ma:contentTypeVersion="0" ma:contentTypeDescription="Create a new document." ma:contentTypeScope="" ma:versionID="337a1416c41498c4370e1a33e2fe4ae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1C076E-293D-40F7-B295-549EC5F3710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B5218CF-B61F-424B-A02D-F454508B61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FD0F22C-3107-46B1-852F-7370987D78D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6675</TotalTime>
  <Words>1174</Words>
  <Application>Microsoft Office PowerPoint</Application>
  <PresentationFormat>Ekran Gösterisi (4:3)</PresentationFormat>
  <Paragraphs>587</Paragraphs>
  <Slides>28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Slayt Başlıkları</vt:lpstr>
      </vt:variant>
      <vt:variant>
        <vt:i4>28</vt:i4>
      </vt:variant>
    </vt:vector>
  </HeadingPairs>
  <TitlesOfParts>
    <vt:vector size="30" baseType="lpstr">
      <vt:lpstr>Office Theme</vt:lpstr>
      <vt:lpstr>Custom Design</vt:lpstr>
      <vt:lpstr>Slayt 1</vt:lpstr>
      <vt:lpstr>OUTLINE</vt:lpstr>
      <vt:lpstr>OUTLINE</vt:lpstr>
      <vt:lpstr>GİRİŞ</vt:lpstr>
      <vt:lpstr>OUTLINE</vt:lpstr>
      <vt:lpstr>GİRİŞ</vt:lpstr>
      <vt:lpstr>GİRİŞ</vt:lpstr>
      <vt:lpstr>GİRİŞ</vt:lpstr>
      <vt:lpstr>Slayt 9</vt:lpstr>
      <vt:lpstr>OUTLINE</vt:lpstr>
      <vt:lpstr>KULLANILAN YAKLAŞIM</vt:lpstr>
      <vt:lpstr>KULLANILAN YAKLAŞIM</vt:lpstr>
      <vt:lpstr>KULLANILAN YAKLAŞIM</vt:lpstr>
      <vt:lpstr>KULLANILAN YAKLAŞIM</vt:lpstr>
      <vt:lpstr>KULLANILAN YAKLAŞIM</vt:lpstr>
      <vt:lpstr>OUTLINE</vt:lpstr>
      <vt:lpstr>KULLANILAN YAKLAŞIM</vt:lpstr>
      <vt:lpstr>KULLANILAN YAKLAŞIM</vt:lpstr>
      <vt:lpstr>Slayt 19</vt:lpstr>
      <vt:lpstr>Slayt 20</vt:lpstr>
      <vt:lpstr>Slayt 21</vt:lpstr>
      <vt:lpstr>Slayt 22</vt:lpstr>
      <vt:lpstr>Slayt 23</vt:lpstr>
      <vt:lpstr>OUTLINE</vt:lpstr>
      <vt:lpstr>DEĞERLENDİRME</vt:lpstr>
      <vt:lpstr>DEĞERLENDİRME</vt:lpstr>
      <vt:lpstr>OUTLINE</vt:lpstr>
      <vt:lpstr>SONUÇ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Merve</cp:lastModifiedBy>
  <cp:revision>309</cp:revision>
  <dcterms:created xsi:type="dcterms:W3CDTF">2014-04-01T16:35:38Z</dcterms:created>
  <dcterms:modified xsi:type="dcterms:W3CDTF">2021-02-16T14:46:58Z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0x01010073D514CF0F6D6340A303CE60731DD813</vt:lpwstr>
  </property>
</Properties>
</file>