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20"/>
  </p:notesMasterIdLst>
  <p:sldIdLst>
    <p:sldId id="256" r:id="rId3"/>
    <p:sldId id="260" r:id="rId4"/>
    <p:sldId id="258" r:id="rId5"/>
    <p:sldId id="257" r:id="rId6"/>
    <p:sldId id="292" r:id="rId7"/>
    <p:sldId id="295" r:id="rId8"/>
    <p:sldId id="294" r:id="rId9"/>
    <p:sldId id="293" r:id="rId10"/>
    <p:sldId id="296" r:id="rId11"/>
    <p:sldId id="298" r:id="rId12"/>
    <p:sldId id="302" r:id="rId13"/>
    <p:sldId id="303" r:id="rId14"/>
    <p:sldId id="307" r:id="rId15"/>
    <p:sldId id="305" r:id="rId16"/>
    <p:sldId id="306" r:id="rId17"/>
    <p:sldId id="308" r:id="rId18"/>
    <p:sldId id="309" r:id="rId19"/>
  </p:sldIdLst>
  <p:sldSz cx="9144000" cy="6858000" type="screen4x3"/>
  <p:notesSz cx="6858000" cy="9144000"/>
  <p:custDataLst>
    <p:tags r:id="rId21"/>
  </p:custDataLst>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DAF0"/>
    <a:srgbClr val="124D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2244" y="-5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F07403-48BF-4B87-9E20-50CC050AC631}" type="datetimeFigureOut">
              <a:rPr lang="tr-TR" smtClean="0"/>
              <a:pPr/>
              <a:t>10.09.2014</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E959F8-A2F4-45FB-B2CC-9E3810D229D2}" type="slidenum">
              <a:rPr lang="tr-TR" smtClean="0"/>
              <a:pPr/>
              <a:t>‹#›</a:t>
            </a:fld>
            <a:endParaRPr lang="tr-TR"/>
          </a:p>
        </p:txBody>
      </p:sp>
    </p:spTree>
    <p:extLst>
      <p:ext uri="{BB962C8B-B14F-4D97-AF65-F5344CB8AC3E}">
        <p14:creationId xmlns:p14="http://schemas.microsoft.com/office/powerpoint/2010/main" val="711104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33211F5A-2E08-43CC-ADB2-AE0E31144EA2}" type="datetime1">
              <a:rPr lang="tr-TR" smtClean="0"/>
              <a:pPr/>
              <a:t>10.09.2014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1FA2219-9131-49AD-A1B5-1FFD48A79E7F}" type="slidenum">
              <a:rPr lang="tr-TR" smtClean="0"/>
              <a:pPr/>
              <a:t>‹#›</a:t>
            </a:fld>
            <a:endParaRPr lang="tr-TR"/>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tr-TR" smtClean="0"/>
              <a:t>Asıl başlık stili için tıklatın</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84EC70DB-3665-4FAF-BEE4-5BD6964DBE41}" type="datetime1">
              <a:rPr lang="tr-TR" smtClean="0"/>
              <a:pPr/>
              <a:t>10.09.2014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1FA2219-9131-49AD-A1B5-1FFD48A79E7F}" type="slidenum">
              <a:rPr lang="tr-TR" smtClean="0"/>
              <a:pPr/>
              <a:t>‹#›</a:t>
            </a:fld>
            <a:endParaRPr lang="tr-T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tr-TR" smtClean="0"/>
              <a:t>Asıl başlık stili için tıklatın</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E68E074-8273-4A0D-B6A2-87AB7BAC7D23}" type="datetime1">
              <a:rPr lang="tr-TR" smtClean="0"/>
              <a:pPr/>
              <a:t>10.09.2014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1FA2219-9131-49AD-A1B5-1FFD48A79E7F}" type="slidenum">
              <a:rPr lang="tr-TR" smtClean="0"/>
              <a:pPr/>
              <a:t>‹#›</a:t>
            </a:fld>
            <a:endParaRPr lang="tr-T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AAF7DEBA-5971-409F-A79B-19F780977668}" type="datetime1">
              <a:rPr lang="tr-TR" smtClean="0"/>
              <a:pPr/>
              <a:t>10.09.2014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1FA2219-9131-49AD-A1B5-1FFD48A79E7F}" type="slidenum">
              <a:rPr lang="tr-TR" smtClean="0"/>
              <a:pPr/>
              <a:t>‹#›</a:t>
            </a:fld>
            <a:endParaRPr lang="tr-TR"/>
          </a:p>
        </p:txBody>
      </p:sp>
    </p:spTree>
    <p:extLst>
      <p:ext uri="{BB962C8B-B14F-4D97-AF65-F5344CB8AC3E}">
        <p14:creationId xmlns:p14="http://schemas.microsoft.com/office/powerpoint/2010/main" val="4185634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12E2A92-3D34-4C2A-BF77-419B813C51FB}" type="datetime1">
              <a:rPr lang="tr-TR" smtClean="0"/>
              <a:pPr/>
              <a:t>10.09.2014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1FA2219-9131-49AD-A1B5-1FFD48A79E7F}" type="slidenum">
              <a:rPr lang="tr-TR" smtClean="0"/>
              <a:pPr/>
              <a:t>‹#›</a:t>
            </a:fld>
            <a:endParaRPr lang="tr-TR"/>
          </a:p>
        </p:txBody>
      </p:sp>
    </p:spTree>
    <p:extLst>
      <p:ext uri="{BB962C8B-B14F-4D97-AF65-F5344CB8AC3E}">
        <p14:creationId xmlns:p14="http://schemas.microsoft.com/office/powerpoint/2010/main" val="153929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E356C50D-6847-4CE8-96A0-0F64178FC928}" type="datetime1">
              <a:rPr lang="tr-TR" smtClean="0"/>
              <a:pPr/>
              <a:t>10.09.2014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1FA2219-9131-49AD-A1B5-1FFD48A79E7F}" type="slidenum">
              <a:rPr lang="tr-TR" smtClean="0"/>
              <a:pPr/>
              <a:t>‹#›</a:t>
            </a:fld>
            <a:endParaRPr lang="tr-TR"/>
          </a:p>
        </p:txBody>
      </p:sp>
    </p:spTree>
    <p:extLst>
      <p:ext uri="{BB962C8B-B14F-4D97-AF65-F5344CB8AC3E}">
        <p14:creationId xmlns:p14="http://schemas.microsoft.com/office/powerpoint/2010/main" val="45755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15D0BC6-87A8-456B-A25D-9C643A571D87}" type="datetime1">
              <a:rPr lang="tr-TR" smtClean="0"/>
              <a:pPr/>
              <a:t>10.09.2014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1FA2219-9131-49AD-A1B5-1FFD48A79E7F}" type="slidenum">
              <a:rPr lang="tr-TR" smtClean="0"/>
              <a:pPr/>
              <a:t>‹#›</a:t>
            </a:fld>
            <a:endParaRPr lang="tr-TR"/>
          </a:p>
        </p:txBody>
      </p:sp>
    </p:spTree>
    <p:extLst>
      <p:ext uri="{BB962C8B-B14F-4D97-AF65-F5344CB8AC3E}">
        <p14:creationId xmlns:p14="http://schemas.microsoft.com/office/powerpoint/2010/main" val="3781901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3A8AE344-31CC-436B-808B-03C782EA0E02}" type="datetime1">
              <a:rPr lang="tr-TR" smtClean="0"/>
              <a:pPr/>
              <a:t>10.09.2014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1FA2219-9131-49AD-A1B5-1FFD48A79E7F}" type="slidenum">
              <a:rPr lang="tr-TR" smtClean="0"/>
              <a:pPr/>
              <a:t>‹#›</a:t>
            </a:fld>
            <a:endParaRPr lang="tr-TR"/>
          </a:p>
        </p:txBody>
      </p:sp>
    </p:spTree>
    <p:extLst>
      <p:ext uri="{BB962C8B-B14F-4D97-AF65-F5344CB8AC3E}">
        <p14:creationId xmlns:p14="http://schemas.microsoft.com/office/powerpoint/2010/main" val="2745902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D8C5D3EB-549B-47E2-A459-895304C4B8AB}" type="datetime1">
              <a:rPr lang="tr-TR" smtClean="0"/>
              <a:pPr/>
              <a:t>10.09.2014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1FA2219-9131-49AD-A1B5-1FFD48A79E7F}" type="slidenum">
              <a:rPr lang="tr-TR" smtClean="0"/>
              <a:pPr/>
              <a:t>‹#›</a:t>
            </a:fld>
            <a:endParaRPr lang="tr-TR"/>
          </a:p>
        </p:txBody>
      </p:sp>
    </p:spTree>
    <p:extLst>
      <p:ext uri="{BB962C8B-B14F-4D97-AF65-F5344CB8AC3E}">
        <p14:creationId xmlns:p14="http://schemas.microsoft.com/office/powerpoint/2010/main" val="749751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7DA1C76A-13F0-4DCE-BB0A-885A6F0195A5}" type="datetime1">
              <a:rPr lang="tr-TR" smtClean="0"/>
              <a:pPr/>
              <a:t>10.09.2014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1FA2219-9131-49AD-A1B5-1FFD48A79E7F}" type="slidenum">
              <a:rPr lang="tr-TR" smtClean="0"/>
              <a:pPr/>
              <a:t>‹#›</a:t>
            </a:fld>
            <a:endParaRPr lang="tr-TR"/>
          </a:p>
        </p:txBody>
      </p:sp>
    </p:spTree>
    <p:extLst>
      <p:ext uri="{BB962C8B-B14F-4D97-AF65-F5344CB8AC3E}">
        <p14:creationId xmlns:p14="http://schemas.microsoft.com/office/powerpoint/2010/main" val="3934022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7D356B32-8E86-4D76-9AC6-1E615511D280}" type="datetime1">
              <a:rPr lang="tr-TR" smtClean="0"/>
              <a:pPr/>
              <a:t>10.09.2014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1FA2219-9131-49AD-A1B5-1FFD48A79E7F}" type="slidenum">
              <a:rPr lang="tr-TR" smtClean="0"/>
              <a:pPr/>
              <a:t>‹#›</a:t>
            </a:fld>
            <a:endParaRPr lang="tr-TR"/>
          </a:p>
        </p:txBody>
      </p:sp>
    </p:spTree>
    <p:extLst>
      <p:ext uri="{BB962C8B-B14F-4D97-AF65-F5344CB8AC3E}">
        <p14:creationId xmlns:p14="http://schemas.microsoft.com/office/powerpoint/2010/main" val="83762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F96886-1644-4805-922F-2BDD80B5EC23}" type="datetime1">
              <a:rPr lang="tr-TR" smtClean="0"/>
              <a:pPr/>
              <a:t>10.09.2014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1FA2219-9131-49AD-A1B5-1FFD48A79E7F}" type="slidenum">
              <a:rPr lang="tr-TR" smtClean="0"/>
              <a:pPr/>
              <a:t>‹#›</a:t>
            </a:fld>
            <a:endParaRPr lang="tr-TR"/>
          </a:p>
        </p:txBody>
      </p:sp>
      <p:sp>
        <p:nvSpPr>
          <p:cNvPr id="8" name="Title 7"/>
          <p:cNvSpPr>
            <a:spLocks noGrp="1"/>
          </p:cNvSpPr>
          <p:nvPr>
            <p:ph type="title"/>
          </p:nvPr>
        </p:nvSpPr>
        <p:spPr/>
        <p:txBody>
          <a:bodyPr/>
          <a:lstStyle/>
          <a:p>
            <a:r>
              <a:rPr lang="tr-TR" smtClean="0"/>
              <a:t>Asıl başlık stili için tıklatın</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811BDF59-8B1D-414D-9D5F-DCDB33DB2071}" type="datetime1">
              <a:rPr lang="tr-TR" smtClean="0"/>
              <a:pPr/>
              <a:t>10.09.2014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1FA2219-9131-49AD-A1B5-1FFD48A79E7F}" type="slidenum">
              <a:rPr lang="tr-TR" smtClean="0"/>
              <a:pPr/>
              <a:t>‹#›</a:t>
            </a:fld>
            <a:endParaRPr lang="tr-TR"/>
          </a:p>
        </p:txBody>
      </p:sp>
    </p:spTree>
    <p:extLst>
      <p:ext uri="{BB962C8B-B14F-4D97-AF65-F5344CB8AC3E}">
        <p14:creationId xmlns:p14="http://schemas.microsoft.com/office/powerpoint/2010/main" val="861245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FBEDAB1-641D-41E7-BB6B-E0C1FBCE2522}" type="datetime1">
              <a:rPr lang="tr-TR" smtClean="0"/>
              <a:pPr/>
              <a:t>10.09.2014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1FA2219-9131-49AD-A1B5-1FFD48A79E7F}" type="slidenum">
              <a:rPr lang="tr-TR" smtClean="0"/>
              <a:pPr/>
              <a:t>‹#›</a:t>
            </a:fld>
            <a:endParaRPr lang="tr-TR"/>
          </a:p>
        </p:txBody>
      </p:sp>
    </p:spTree>
    <p:extLst>
      <p:ext uri="{BB962C8B-B14F-4D97-AF65-F5344CB8AC3E}">
        <p14:creationId xmlns:p14="http://schemas.microsoft.com/office/powerpoint/2010/main" val="4291491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C63332F-F009-4965-802E-83610E9E7A41}" type="datetime1">
              <a:rPr lang="tr-TR" smtClean="0"/>
              <a:pPr/>
              <a:t>10.09.2014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1FA2219-9131-49AD-A1B5-1FFD48A79E7F}" type="slidenum">
              <a:rPr lang="tr-TR" smtClean="0"/>
              <a:pPr/>
              <a:t>‹#›</a:t>
            </a:fld>
            <a:endParaRPr lang="tr-TR"/>
          </a:p>
        </p:txBody>
      </p:sp>
    </p:spTree>
    <p:extLst>
      <p:ext uri="{BB962C8B-B14F-4D97-AF65-F5344CB8AC3E}">
        <p14:creationId xmlns:p14="http://schemas.microsoft.com/office/powerpoint/2010/main" val="65253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tr-TR" smtClean="0"/>
              <a:t>Asıl başlık stili için tıklatın</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BA02361-8417-4EAF-964E-6B3AF1721E64}" type="datetime1">
              <a:rPr lang="tr-TR" smtClean="0"/>
              <a:pPr/>
              <a:t>10.09.2014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1FA2219-9131-49AD-A1B5-1FFD48A79E7F}" type="slidenum">
              <a:rPr lang="tr-TR" smtClean="0"/>
              <a:pPr/>
              <a:t>‹#›</a:t>
            </a:fld>
            <a:endParaRPr lang="tr-T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23E45B0-EA10-4B07-8566-CE20F9188C4B}" type="datetime1">
              <a:rPr lang="tr-TR" smtClean="0"/>
              <a:pPr/>
              <a:t>10.09.2014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1FA2219-9131-49AD-A1B5-1FFD48A79E7F}" type="slidenum">
              <a:rPr lang="tr-TR" smtClean="0"/>
              <a:pPr/>
              <a:t>‹#›</a:t>
            </a:fld>
            <a:endParaRPr lang="tr-TR"/>
          </a:p>
        </p:txBody>
      </p:sp>
      <p:sp>
        <p:nvSpPr>
          <p:cNvPr id="8" name="Title 7"/>
          <p:cNvSpPr>
            <a:spLocks noGrp="1"/>
          </p:cNvSpPr>
          <p:nvPr>
            <p:ph type="title"/>
          </p:nvPr>
        </p:nvSpPr>
        <p:spPr/>
        <p:txBody>
          <a:bodyPr/>
          <a:lstStyle/>
          <a:p>
            <a:r>
              <a:rPr lang="tr-TR" smtClean="0"/>
              <a:t>Asıl başlık stili için tıklatın</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tr-TR" smtClean="0"/>
              <a:t>Asıl metin stillerini düzenlemek için tıklatın</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60A03491-EA27-4E3B-A7B3-0119A26FB22B}" type="datetime1">
              <a:rPr lang="tr-TR" smtClean="0"/>
              <a:pPr/>
              <a:t>10.09.2014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1FA2219-9131-49AD-A1B5-1FFD48A79E7F}" type="slidenum">
              <a:rPr lang="tr-TR" smtClean="0"/>
              <a:pPr/>
              <a:t>‹#›</a:t>
            </a:fld>
            <a:endParaRPr lang="tr-TR"/>
          </a:p>
        </p:txBody>
      </p:sp>
      <p:sp>
        <p:nvSpPr>
          <p:cNvPr id="10" name="Title 9"/>
          <p:cNvSpPr>
            <a:spLocks noGrp="1"/>
          </p:cNvSpPr>
          <p:nvPr>
            <p:ph type="title"/>
          </p:nvPr>
        </p:nvSpPr>
        <p:spPr/>
        <p:txBody>
          <a:bodyPr/>
          <a:lstStyle/>
          <a:p>
            <a:r>
              <a:rPr lang="tr-TR" smtClean="0"/>
              <a:t>Asıl başlık stili için tıklatın</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3E781847-CA54-4811-B1DC-01FAF672C498}" type="datetime1">
              <a:rPr lang="tr-TR" smtClean="0"/>
              <a:pPr/>
              <a:t>10.09.2014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1FA2219-9131-49AD-A1B5-1FFD48A79E7F}" type="slidenum">
              <a:rPr lang="tr-TR" smtClean="0"/>
              <a:pPr/>
              <a:t>‹#›</a:t>
            </a:fld>
            <a:endParaRPr lang="tr-T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63337-47B6-4C69-84FB-6ACB4B0D9006}" type="datetime1">
              <a:rPr lang="tr-TR" smtClean="0"/>
              <a:pPr/>
              <a:t>10.09.2014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1FA2219-9131-49AD-A1B5-1FFD48A79E7F}" type="slidenum">
              <a:rPr lang="tr-TR" smtClean="0"/>
              <a:pPr/>
              <a:t>‹#›</a:t>
            </a:fld>
            <a:endParaRPr lang="tr-T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tr-TR" smtClean="0"/>
              <a:t>Asıl başlık stili için tıklatın</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521C6A0F-F9B9-46DA-8227-49B509E26861}" type="datetime1">
              <a:rPr lang="tr-TR" smtClean="0"/>
              <a:pPr/>
              <a:t>10.09.2014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1FA2219-9131-49AD-A1B5-1FFD48A79E7F}" type="slidenum">
              <a:rPr lang="tr-TR" smtClean="0"/>
              <a:pPr/>
              <a:t>‹#›</a:t>
            </a:fld>
            <a:endParaRPr lang="tr-T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9639F51-7D0A-41C3-861F-9485E53EC16C}" type="datetime1">
              <a:rPr lang="tr-TR" smtClean="0"/>
              <a:pPr/>
              <a:t>10.09.2014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1FA2219-9131-49AD-A1B5-1FFD48A79E7F}" type="slidenum">
              <a:rPr lang="tr-TR" smtClean="0"/>
              <a:pPr/>
              <a:t>‹#›</a:t>
            </a:fld>
            <a:endParaRPr lang="tr-TR"/>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tr-TR" smtClean="0"/>
              <a:t>Asıl başlık stili için tıklatın</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CE80751-1508-4B30-8CAE-152919EC98AB}" type="datetime1">
              <a:rPr lang="tr-TR" smtClean="0"/>
              <a:pPr/>
              <a:t>10.09.2014</a:t>
            </a:fld>
            <a:endParaRPr lang="tr-TR"/>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tr-TR"/>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C1FA2219-9131-49AD-A1B5-1FFD48A79E7F}"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BDD0B-BAA1-4B61-9F7E-305C5CC1739C}" type="datetime1">
              <a:rPr lang="tr-TR" smtClean="0"/>
              <a:pPr/>
              <a:t>10.09.2014</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A2219-9131-49AD-A1B5-1FFD48A79E7F}" type="slidenum">
              <a:rPr lang="tr-TR" smtClean="0"/>
              <a:pPr/>
              <a:t>‹#›</a:t>
            </a:fld>
            <a:endParaRPr lang="tr-TR"/>
          </a:p>
        </p:txBody>
      </p:sp>
    </p:spTree>
    <p:extLst>
      <p:ext uri="{BB962C8B-B14F-4D97-AF65-F5344CB8AC3E}">
        <p14:creationId xmlns:p14="http://schemas.microsoft.com/office/powerpoint/2010/main" val="37033124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0 Resim" descr="sau_logo.wmf"/>
          <p:cNvPicPr/>
          <p:nvPr/>
        </p:nvPicPr>
        <p:blipFill>
          <a:blip r:embed="rId3" cstate="print"/>
          <a:stretch>
            <a:fillRect/>
          </a:stretch>
        </p:blipFill>
        <p:spPr>
          <a:xfrm>
            <a:off x="189107" y="4572000"/>
            <a:ext cx="8765785" cy="2188205"/>
          </a:xfrm>
          <a:prstGeom prst="rect">
            <a:avLst/>
          </a:prstGeom>
          <a:noFill/>
          <a:ln>
            <a:noFill/>
          </a:ln>
        </p:spPr>
      </p:pic>
      <p:sp>
        <p:nvSpPr>
          <p:cNvPr id="7" name="Dikdörtgen 6"/>
          <p:cNvSpPr/>
          <p:nvPr/>
        </p:nvSpPr>
        <p:spPr>
          <a:xfrm>
            <a:off x="-1" y="2895600"/>
            <a:ext cx="8771359" cy="1219200"/>
          </a:xfrm>
          <a:prstGeom prst="rect">
            <a:avLst/>
          </a:prstGeom>
          <a:solidFill>
            <a:schemeClr val="tx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Alt Başlık 2"/>
          <p:cNvSpPr>
            <a:spLocks noGrp="1"/>
          </p:cNvSpPr>
          <p:nvPr>
            <p:ph type="subTitle" idx="1"/>
          </p:nvPr>
        </p:nvSpPr>
        <p:spPr>
          <a:xfrm>
            <a:off x="64207" y="3733800"/>
            <a:ext cx="3974393" cy="609600"/>
          </a:xfrm>
        </p:spPr>
        <p:txBody>
          <a:bodyPr>
            <a:normAutofit/>
          </a:bodyPr>
          <a:lstStyle/>
          <a:p>
            <a:pPr>
              <a:spcBef>
                <a:spcPts val="0"/>
              </a:spcBef>
              <a:spcAft>
                <a:spcPts val="0"/>
              </a:spcAft>
            </a:pPr>
            <a:r>
              <a:rPr lang="tr-TR" sz="1800" dirty="0" smtClean="0">
                <a:solidFill>
                  <a:srgbClr val="AADAF0"/>
                </a:solidFill>
              </a:rPr>
              <a:t>SPSS Uygulamaları</a:t>
            </a:r>
            <a:endParaRPr lang="tr-TR" sz="1800" dirty="0">
              <a:solidFill>
                <a:srgbClr val="AADAF0"/>
              </a:solidFill>
            </a:endParaRPr>
          </a:p>
        </p:txBody>
      </p:sp>
      <p:sp>
        <p:nvSpPr>
          <p:cNvPr id="2" name="Başlık 1"/>
          <p:cNvSpPr>
            <a:spLocks noGrp="1"/>
          </p:cNvSpPr>
          <p:nvPr>
            <p:ph type="ctrTitle"/>
            <p:custDataLst>
              <p:tags r:id="rId1"/>
            </p:custDataLst>
          </p:nvPr>
        </p:nvSpPr>
        <p:spPr>
          <a:xfrm>
            <a:off x="0" y="2827491"/>
            <a:ext cx="8954892" cy="795454"/>
          </a:xfrm>
          <a:effectLst/>
        </p:spPr>
        <p:txBody>
          <a:bodyPr/>
          <a:lstStyle/>
          <a:p>
            <a:pPr marL="0" indent="0">
              <a:buNone/>
            </a:pPr>
            <a:r>
              <a:rPr lang="tr-TR" sz="3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Bilimsel Araştırma ve Bilimsel Araştırma Süreci</a:t>
            </a:r>
            <a:endParaRPr lang="tr-TR" sz="3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Dikdörtgen 7"/>
          <p:cNvSpPr/>
          <p:nvPr/>
        </p:nvSpPr>
        <p:spPr>
          <a:xfrm>
            <a:off x="0" y="4114800"/>
            <a:ext cx="8771358" cy="381000"/>
          </a:xfrm>
          <a:prstGeom prst="rect">
            <a:avLst/>
          </a:prstGeom>
          <a:solidFill>
            <a:schemeClr val="bg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Alt Başlık 2"/>
          <p:cNvSpPr txBox="1">
            <a:spLocks/>
          </p:cNvSpPr>
          <p:nvPr/>
        </p:nvSpPr>
        <p:spPr>
          <a:xfrm>
            <a:off x="64207" y="4152900"/>
            <a:ext cx="3974393" cy="304800"/>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tr-TR" sz="1600" i="1" dirty="0" smtClean="0">
                <a:solidFill>
                  <a:schemeClr val="bg1"/>
                </a:solidFill>
              </a:rPr>
              <a:t>Doç. Dr. Aykut Hamit Turan</a:t>
            </a:r>
            <a:endParaRPr lang="tr-TR" sz="1600" i="1" dirty="0">
              <a:solidFill>
                <a:schemeClr val="bg1"/>
              </a:solidFill>
            </a:endParaRPr>
          </a:p>
        </p:txBody>
      </p:sp>
      <p:sp>
        <p:nvSpPr>
          <p:cNvPr id="10" name="Metin kutusu 9"/>
          <p:cNvSpPr txBox="1"/>
          <p:nvPr/>
        </p:nvSpPr>
        <p:spPr>
          <a:xfrm>
            <a:off x="7180777" y="6596390"/>
            <a:ext cx="1606530" cy="261610"/>
          </a:xfrm>
          <a:prstGeom prst="rect">
            <a:avLst/>
          </a:prstGeom>
          <a:noFill/>
        </p:spPr>
        <p:txBody>
          <a:bodyPr wrap="none" rtlCol="0">
            <a:spAutoFit/>
          </a:bodyPr>
          <a:lstStyle/>
          <a:p>
            <a:r>
              <a:rPr lang="tr-TR" sz="1100" i="1" dirty="0" smtClean="0">
                <a:latin typeface="Calibri" pitchFamily="34" charset="0"/>
                <a:cs typeface="Calibri" pitchFamily="34" charset="0"/>
              </a:rPr>
              <a:t>SAÜ İİBF/ Maliye Bölümü</a:t>
            </a:r>
            <a:endParaRPr lang="tr-TR" sz="1100" i="1" dirty="0">
              <a:latin typeface="Calibri" pitchFamily="34" charset="0"/>
              <a:cs typeface="Calibri" pitchFamily="34" charset="0"/>
            </a:endParaRPr>
          </a:p>
        </p:txBody>
      </p:sp>
    </p:spTree>
    <p:extLst>
      <p:ext uri="{BB962C8B-B14F-4D97-AF65-F5344CB8AC3E}">
        <p14:creationId xmlns:p14="http://schemas.microsoft.com/office/powerpoint/2010/main" val="102400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Araştırma Felsefeleri</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8"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smtClean="0"/>
              <a:t>Araştırma Felsefeleri Hakkında Bilgi Sahibi Olmak</a:t>
            </a:r>
            <a:endParaRPr lang="tr-TR" sz="1400" dirty="0"/>
          </a:p>
        </p:txBody>
      </p:sp>
      <p:sp>
        <p:nvSpPr>
          <p:cNvPr id="5" name="Slayt Numarası Yer Tutucusu 4"/>
          <p:cNvSpPr>
            <a:spLocks noGrp="1"/>
          </p:cNvSpPr>
          <p:nvPr>
            <p:ph type="sldNum" sz="quarter" idx="12"/>
          </p:nvPr>
        </p:nvSpPr>
        <p:spPr/>
        <p:txBody>
          <a:bodyPr/>
          <a:lstStyle/>
          <a:p>
            <a:fld id="{C1FA2219-9131-49AD-A1B5-1FFD48A79E7F}" type="slidenum">
              <a:rPr lang="tr-TR" smtClean="0"/>
              <a:pPr/>
              <a:t>10</a:t>
            </a:fld>
            <a:endParaRPr lang="tr-TR"/>
          </a:p>
        </p:txBody>
      </p:sp>
      <p:sp>
        <p:nvSpPr>
          <p:cNvPr id="7" name="Metin kutusu 6"/>
          <p:cNvSpPr txBox="1"/>
          <p:nvPr/>
        </p:nvSpPr>
        <p:spPr>
          <a:xfrm>
            <a:off x="517053" y="1371599"/>
            <a:ext cx="7772400" cy="1569660"/>
          </a:xfrm>
          <a:prstGeom prst="rect">
            <a:avLst/>
          </a:prstGeom>
          <a:noFill/>
        </p:spPr>
        <p:txBody>
          <a:bodyPr wrap="square" rtlCol="0">
            <a:spAutoFit/>
          </a:bodyPr>
          <a:lstStyle/>
          <a:p>
            <a:pPr marL="285750" indent="-285750">
              <a:buFont typeface="Arial" pitchFamily="34" charset="0"/>
              <a:buChar char="•"/>
            </a:pPr>
            <a:r>
              <a:rPr lang="tr-TR" dirty="0"/>
              <a:t>Bu yaklaşım insanların olayları beklenmedik bir şekillerde etkiledikleri belirlenmiş kural ve standartları beklenmedik şekillerde değiştirdikleri yönündedir. </a:t>
            </a:r>
          </a:p>
          <a:p>
            <a:pPr marL="742950" lvl="1" indent="-285750">
              <a:buFont typeface="Arial" pitchFamily="34" charset="0"/>
              <a:buChar char="•"/>
            </a:pPr>
            <a:endParaRPr lang="tr-TR" dirty="0"/>
          </a:p>
          <a:p>
            <a:pPr marL="285750" indent="-285750">
              <a:buFont typeface="Arial" pitchFamily="34" charset="0"/>
              <a:buChar char="•"/>
            </a:pPr>
            <a:endParaRPr lang="tr-TR" sz="2400" dirty="0"/>
          </a:p>
        </p:txBody>
      </p:sp>
      <p:graphicFrame>
        <p:nvGraphicFramePr>
          <p:cNvPr id="13" name="Tablo 12"/>
          <p:cNvGraphicFramePr>
            <a:graphicFrameLocks noGrp="1"/>
          </p:cNvGraphicFramePr>
          <p:nvPr>
            <p:extLst>
              <p:ext uri="{D42A27DB-BD31-4B8C-83A1-F6EECF244321}">
                <p14:modId xmlns:p14="http://schemas.microsoft.com/office/powerpoint/2010/main" val="195602661"/>
              </p:ext>
            </p:extLst>
          </p:nvPr>
        </p:nvGraphicFramePr>
        <p:xfrm>
          <a:off x="1507018" y="2667000"/>
          <a:ext cx="5792470" cy="2541873"/>
        </p:xfrm>
        <a:graphic>
          <a:graphicData uri="http://schemas.openxmlformats.org/drawingml/2006/table">
            <a:tbl>
              <a:tblPr firstRow="1" firstCol="1" bandRow="1"/>
              <a:tblGrid>
                <a:gridCol w="2896235"/>
                <a:gridCol w="2896235"/>
              </a:tblGrid>
              <a:tr h="277076">
                <a:tc>
                  <a:txBody>
                    <a:bodyPr/>
                    <a:lstStyle/>
                    <a:p>
                      <a:pPr indent="288290" algn="just">
                        <a:lnSpc>
                          <a:spcPct val="115000"/>
                        </a:lnSpc>
                        <a:spcBef>
                          <a:spcPts val="600"/>
                        </a:spcBef>
                        <a:spcAft>
                          <a:spcPts val="600"/>
                        </a:spcAft>
                      </a:pPr>
                      <a:r>
                        <a:rPr lang="tr-TR" sz="1200">
                          <a:effectLst/>
                          <a:latin typeface="Times New Roman"/>
                          <a:ea typeface="Calibri"/>
                          <a:cs typeface="Times New Roman"/>
                        </a:rPr>
                        <a:t>Pozitivist</a:t>
                      </a:r>
                      <a:endParaRPr lang="tr-T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88290" algn="just">
                        <a:lnSpc>
                          <a:spcPct val="115000"/>
                        </a:lnSpc>
                        <a:spcBef>
                          <a:spcPts val="600"/>
                        </a:spcBef>
                        <a:spcAft>
                          <a:spcPts val="600"/>
                        </a:spcAft>
                      </a:pPr>
                      <a:r>
                        <a:rPr lang="tr-TR" sz="1200">
                          <a:effectLst/>
                          <a:latin typeface="Times New Roman"/>
                          <a:ea typeface="Calibri"/>
                          <a:cs typeface="Times New Roman"/>
                        </a:rPr>
                        <a:t>Fenomenolojik</a:t>
                      </a:r>
                      <a:endParaRPr lang="tr-T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797">
                <a:tc>
                  <a:txBody>
                    <a:bodyPr/>
                    <a:lstStyle/>
                    <a:p>
                      <a:pPr indent="288290" algn="just">
                        <a:lnSpc>
                          <a:spcPct val="115000"/>
                        </a:lnSpc>
                        <a:spcBef>
                          <a:spcPts val="600"/>
                        </a:spcBef>
                        <a:spcAft>
                          <a:spcPts val="600"/>
                        </a:spcAft>
                      </a:pPr>
                      <a:r>
                        <a:rPr lang="tr-TR" sz="1200">
                          <a:effectLst/>
                          <a:latin typeface="Times New Roman"/>
                          <a:ea typeface="Calibri"/>
                          <a:cs typeface="Times New Roman"/>
                        </a:rPr>
                        <a:t>Anket</a:t>
                      </a:r>
                      <a:endParaRPr lang="tr-TR" sz="1100">
                        <a:effectLst/>
                        <a:latin typeface="Calibri"/>
                        <a:ea typeface="Calibri"/>
                        <a:cs typeface="Times New Roman"/>
                      </a:endParaRPr>
                    </a:p>
                    <a:p>
                      <a:pPr indent="288290" algn="just">
                        <a:lnSpc>
                          <a:spcPct val="115000"/>
                        </a:lnSpc>
                        <a:spcBef>
                          <a:spcPts val="600"/>
                        </a:spcBef>
                        <a:spcAft>
                          <a:spcPts val="600"/>
                        </a:spcAft>
                      </a:pPr>
                      <a:r>
                        <a:rPr lang="tr-TR" sz="1200">
                          <a:effectLst/>
                          <a:latin typeface="Times New Roman"/>
                          <a:ea typeface="Calibri"/>
                          <a:cs typeface="Times New Roman"/>
                        </a:rPr>
                        <a:t>Deneysel Çalışmalar</a:t>
                      </a:r>
                      <a:endParaRPr lang="tr-TR" sz="1100">
                        <a:effectLst/>
                        <a:latin typeface="Calibri"/>
                        <a:ea typeface="Calibri"/>
                        <a:cs typeface="Times New Roman"/>
                      </a:endParaRPr>
                    </a:p>
                    <a:p>
                      <a:pPr indent="288290" algn="just">
                        <a:lnSpc>
                          <a:spcPct val="115000"/>
                        </a:lnSpc>
                        <a:spcBef>
                          <a:spcPts val="600"/>
                        </a:spcBef>
                        <a:spcAft>
                          <a:spcPts val="600"/>
                        </a:spcAft>
                      </a:pPr>
                      <a:r>
                        <a:rPr lang="tr-TR" sz="1200">
                          <a:effectLst/>
                          <a:latin typeface="Times New Roman"/>
                          <a:ea typeface="Calibri"/>
                          <a:cs typeface="Times New Roman"/>
                        </a:rPr>
                        <a:t>Uzun Vadeli çalışmalar</a:t>
                      </a:r>
                      <a:endParaRPr lang="tr-TR" sz="1100">
                        <a:effectLst/>
                        <a:latin typeface="Calibri"/>
                        <a:ea typeface="Calibri"/>
                        <a:cs typeface="Times New Roman"/>
                      </a:endParaRPr>
                    </a:p>
                    <a:p>
                      <a:pPr indent="288290" algn="just">
                        <a:lnSpc>
                          <a:spcPct val="115000"/>
                        </a:lnSpc>
                        <a:spcBef>
                          <a:spcPts val="600"/>
                        </a:spcBef>
                        <a:spcAft>
                          <a:spcPts val="600"/>
                        </a:spcAft>
                      </a:pPr>
                      <a:r>
                        <a:rPr lang="tr-TR" sz="1200">
                          <a:effectLst/>
                          <a:latin typeface="Times New Roman"/>
                          <a:ea typeface="Calibri"/>
                          <a:cs typeface="Times New Roman"/>
                        </a:rPr>
                        <a:t>Kesitsel Araştırmalar</a:t>
                      </a:r>
                      <a:endParaRPr lang="tr-TR"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88290" algn="just">
                        <a:lnSpc>
                          <a:spcPct val="115000"/>
                        </a:lnSpc>
                        <a:spcBef>
                          <a:spcPts val="600"/>
                        </a:spcBef>
                        <a:spcAft>
                          <a:spcPts val="600"/>
                        </a:spcAft>
                      </a:pPr>
                      <a:r>
                        <a:rPr lang="tr-TR" sz="1200" dirty="0">
                          <a:effectLst/>
                          <a:latin typeface="Times New Roman"/>
                          <a:ea typeface="Calibri"/>
                          <a:cs typeface="Times New Roman"/>
                        </a:rPr>
                        <a:t>Örnek Olay</a:t>
                      </a:r>
                      <a:endParaRPr lang="tr-TR" sz="1100" dirty="0">
                        <a:effectLst/>
                        <a:latin typeface="Calibri"/>
                        <a:ea typeface="Calibri"/>
                        <a:cs typeface="Times New Roman"/>
                      </a:endParaRPr>
                    </a:p>
                    <a:p>
                      <a:pPr indent="288290" algn="just">
                        <a:lnSpc>
                          <a:spcPct val="115000"/>
                        </a:lnSpc>
                        <a:spcBef>
                          <a:spcPts val="600"/>
                        </a:spcBef>
                        <a:spcAft>
                          <a:spcPts val="600"/>
                        </a:spcAft>
                      </a:pPr>
                      <a:r>
                        <a:rPr lang="tr-TR" sz="1200" dirty="0">
                          <a:effectLst/>
                          <a:latin typeface="Times New Roman"/>
                          <a:ea typeface="Calibri"/>
                          <a:cs typeface="Times New Roman"/>
                        </a:rPr>
                        <a:t>Eylem Araştırmaları</a:t>
                      </a:r>
                      <a:endParaRPr lang="tr-TR" sz="1100" dirty="0">
                        <a:effectLst/>
                        <a:latin typeface="Calibri"/>
                        <a:ea typeface="Calibri"/>
                        <a:cs typeface="Times New Roman"/>
                      </a:endParaRPr>
                    </a:p>
                    <a:p>
                      <a:pPr indent="288290" algn="just">
                        <a:lnSpc>
                          <a:spcPct val="115000"/>
                        </a:lnSpc>
                        <a:spcBef>
                          <a:spcPts val="600"/>
                        </a:spcBef>
                        <a:spcAft>
                          <a:spcPts val="600"/>
                        </a:spcAft>
                      </a:pPr>
                      <a:r>
                        <a:rPr lang="tr-TR" sz="1200" dirty="0">
                          <a:effectLst/>
                          <a:latin typeface="Times New Roman"/>
                          <a:ea typeface="Calibri"/>
                          <a:cs typeface="Times New Roman"/>
                        </a:rPr>
                        <a:t>Katılımcıların Gözlemlenmesi (Etnografı)</a:t>
                      </a:r>
                      <a:endParaRPr lang="tr-TR" sz="1100" dirty="0">
                        <a:effectLst/>
                        <a:latin typeface="Calibri"/>
                        <a:ea typeface="Calibri"/>
                        <a:cs typeface="Times New Roman"/>
                      </a:endParaRPr>
                    </a:p>
                    <a:p>
                      <a:pPr indent="288290" algn="just">
                        <a:lnSpc>
                          <a:spcPct val="115000"/>
                        </a:lnSpc>
                        <a:spcBef>
                          <a:spcPts val="600"/>
                        </a:spcBef>
                        <a:spcAft>
                          <a:spcPts val="600"/>
                        </a:spcAft>
                      </a:pPr>
                      <a:r>
                        <a:rPr lang="tr-TR" sz="1200" dirty="0">
                          <a:effectLst/>
                          <a:latin typeface="Times New Roman"/>
                          <a:ea typeface="Calibri"/>
                          <a:cs typeface="Times New Roman"/>
                        </a:rPr>
                        <a:t>Kurma Oluşturma Yaklaşımı/Gömülü Teori</a:t>
                      </a:r>
                      <a:endParaRPr lang="tr-TR"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391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Araştırma Metot ve Araçları</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3"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6"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smtClean="0"/>
              <a:t>Araştırma Metot ve Araçları Bilgi Sahibi Olmak</a:t>
            </a:r>
            <a:endParaRPr lang="tr-TR" sz="1400" dirty="0"/>
          </a:p>
        </p:txBody>
      </p:sp>
      <p:sp>
        <p:nvSpPr>
          <p:cNvPr id="5" name="Slayt Numarası Yer Tutucusu 4"/>
          <p:cNvSpPr>
            <a:spLocks noGrp="1"/>
          </p:cNvSpPr>
          <p:nvPr>
            <p:ph type="sldNum" sz="quarter" idx="12"/>
          </p:nvPr>
        </p:nvSpPr>
        <p:spPr/>
        <p:txBody>
          <a:bodyPr/>
          <a:lstStyle/>
          <a:p>
            <a:fld id="{C1FA2219-9131-49AD-A1B5-1FFD48A79E7F}" type="slidenum">
              <a:rPr lang="tr-TR" smtClean="0"/>
              <a:pPr/>
              <a:t>11</a:t>
            </a:fld>
            <a:endParaRPr lang="tr-TR"/>
          </a:p>
        </p:txBody>
      </p:sp>
      <p:sp>
        <p:nvSpPr>
          <p:cNvPr id="7" name="Metin kutusu 6"/>
          <p:cNvSpPr txBox="1"/>
          <p:nvPr/>
        </p:nvSpPr>
        <p:spPr>
          <a:xfrm>
            <a:off x="517053" y="1371599"/>
            <a:ext cx="7772400" cy="2677656"/>
          </a:xfrm>
          <a:prstGeom prst="rect">
            <a:avLst/>
          </a:prstGeom>
          <a:noFill/>
        </p:spPr>
        <p:txBody>
          <a:bodyPr wrap="square" rtlCol="0">
            <a:spAutoFit/>
          </a:bodyPr>
          <a:lstStyle/>
          <a:p>
            <a:pPr marL="285750" indent="-285750">
              <a:buFont typeface="Arial" pitchFamily="34" charset="0"/>
              <a:buChar char="•"/>
            </a:pPr>
            <a:r>
              <a:rPr lang="tr-TR" dirty="0" smtClean="0"/>
              <a:t>Anket: Anket daha önce belirlediğiniz gruptan tarafsız bir örneğin seçilmesi ve bu örnek üzerine anketin uygulanması şeklinde gerçekleştirilir. </a:t>
            </a:r>
          </a:p>
          <a:p>
            <a:pPr marL="285750" indent="-285750">
              <a:buFont typeface="Arial" pitchFamily="34" charset="0"/>
              <a:buChar char="•"/>
            </a:pPr>
            <a:r>
              <a:rPr lang="tr-TR" dirty="0" smtClean="0"/>
              <a:t>Deneysel Çalışmalar:  Deneysel çalışmalar dikkatli kontrol edilen ve yapılandırılmış elemanlardan analiz edilen fenomen ile ilgili nedensel ilişkiler bulmayı amaçlamaktadır. </a:t>
            </a:r>
          </a:p>
          <a:p>
            <a:pPr marL="285750" indent="-285750">
              <a:buFont typeface="Arial" pitchFamily="34" charset="0"/>
              <a:buChar char="•"/>
            </a:pPr>
            <a:r>
              <a:rPr lang="tr-TR" dirty="0" smtClean="0"/>
              <a:t>Uzun vadeli Çalışmalar:  Bu çalışmalar uzun süreli çalışmalardır ve ilk aşamada değişikliklerin olduğu aşamada verilerin toplanması ile başlar. </a:t>
            </a:r>
            <a:endParaRPr lang="tr-TR" dirty="0"/>
          </a:p>
          <a:p>
            <a:pPr lvl="1"/>
            <a:endParaRPr lang="tr-TR" dirty="0"/>
          </a:p>
          <a:p>
            <a:pPr marL="285750" indent="-285750">
              <a:buFont typeface="Arial" pitchFamily="34" charset="0"/>
              <a:buChar char="•"/>
            </a:pPr>
            <a:endParaRPr lang="tr-TR" sz="2400" dirty="0"/>
          </a:p>
        </p:txBody>
      </p:sp>
    </p:spTree>
    <p:extLst>
      <p:ext uri="{BB962C8B-B14F-4D97-AF65-F5344CB8AC3E}">
        <p14:creationId xmlns:p14="http://schemas.microsoft.com/office/powerpoint/2010/main" val="138822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Araştırma Metot ve Araçları</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3"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6"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smtClean="0"/>
              <a:t>Araştırma Metot ve Araçları Bilgi Sahibi Olmak</a:t>
            </a:r>
            <a:endParaRPr lang="tr-TR" sz="1400" dirty="0"/>
          </a:p>
        </p:txBody>
      </p:sp>
      <p:sp>
        <p:nvSpPr>
          <p:cNvPr id="5" name="Slayt Numarası Yer Tutucusu 4"/>
          <p:cNvSpPr>
            <a:spLocks noGrp="1"/>
          </p:cNvSpPr>
          <p:nvPr>
            <p:ph type="sldNum" sz="quarter" idx="12"/>
          </p:nvPr>
        </p:nvSpPr>
        <p:spPr/>
        <p:txBody>
          <a:bodyPr/>
          <a:lstStyle/>
          <a:p>
            <a:fld id="{C1FA2219-9131-49AD-A1B5-1FFD48A79E7F}" type="slidenum">
              <a:rPr lang="tr-TR" smtClean="0"/>
              <a:pPr/>
              <a:t>12</a:t>
            </a:fld>
            <a:endParaRPr lang="tr-TR"/>
          </a:p>
        </p:txBody>
      </p:sp>
      <p:sp>
        <p:nvSpPr>
          <p:cNvPr id="7" name="Metin kutusu 6"/>
          <p:cNvSpPr txBox="1"/>
          <p:nvPr/>
        </p:nvSpPr>
        <p:spPr>
          <a:xfrm>
            <a:off x="517053" y="1371599"/>
            <a:ext cx="7772400" cy="4062651"/>
          </a:xfrm>
          <a:prstGeom prst="rect">
            <a:avLst/>
          </a:prstGeom>
          <a:noFill/>
        </p:spPr>
        <p:txBody>
          <a:bodyPr wrap="square" rtlCol="0">
            <a:spAutoFit/>
          </a:bodyPr>
          <a:lstStyle/>
          <a:p>
            <a:pPr marL="285750" indent="-285750">
              <a:buFont typeface="Arial" pitchFamily="34" charset="0"/>
              <a:buChar char="•"/>
            </a:pPr>
            <a:r>
              <a:rPr lang="tr-TR" dirty="0" smtClean="0"/>
              <a:t>Kesitsel Araştırmalar:  Bu tür çalışmalarda değişik grupların veya çalışanların belirli özelliklerine belirli zaman dilimlerinde bakmak olarak tanımlanabilir. </a:t>
            </a:r>
          </a:p>
          <a:p>
            <a:pPr marL="285750" indent="-285750">
              <a:buFont typeface="Arial" pitchFamily="34" charset="0"/>
              <a:buChar char="•"/>
            </a:pPr>
            <a:r>
              <a:rPr lang="tr-TR" dirty="0" smtClean="0"/>
              <a:t>Örnek Olay: Örnek olaylar belirli bir zaman diliminde belirli bir örgütün veya çalışanların detaylı ve derinlemesine çalışılması imkânını verir. </a:t>
            </a:r>
          </a:p>
          <a:p>
            <a:pPr marL="285750" indent="-285750">
              <a:buFont typeface="Arial" pitchFamily="34" charset="0"/>
              <a:buChar char="•"/>
            </a:pPr>
            <a:r>
              <a:rPr lang="tr-TR" dirty="0" smtClean="0"/>
              <a:t>Eylem Araştırmaları: Eylem araştırmaları her bir durumda araştırmacının değişimi etkilemesi ve gözlemleyip, sonuçları belirlemesi şeklinde olur.</a:t>
            </a:r>
          </a:p>
          <a:p>
            <a:pPr marL="285750" indent="-285750">
              <a:buFont typeface="Arial" pitchFamily="34" charset="0"/>
              <a:buChar char="•"/>
            </a:pPr>
            <a:r>
              <a:rPr lang="tr-TR" dirty="0" smtClean="0"/>
              <a:t>Katılımcıların Gözlemlenmesi: Bu tip araştırma yöntemi antropoloji biliminden gelmiştir ve toplumların yakından gözlemlenmesini içerir. </a:t>
            </a:r>
          </a:p>
          <a:p>
            <a:pPr marL="285750" indent="-285750">
              <a:buFont typeface="Arial" pitchFamily="34" charset="0"/>
              <a:buChar char="•"/>
            </a:pPr>
            <a:r>
              <a:rPr lang="tr-TR" dirty="0"/>
              <a:t>Kuram Oluşturma Yaklaşımı/Gömülü Teori: Kuram Oluşturma yaklaşımı veri toplayıp bir teorik modelin önerilerini test etme yaklaşımını tersine çevirip, elde edilen veriden yeni bir teorik model oluşturmaya çalışmaktadır. </a:t>
            </a:r>
          </a:p>
          <a:p>
            <a:pPr marL="285750" indent="-285750">
              <a:buFont typeface="Arial" pitchFamily="34" charset="0"/>
              <a:buChar char="•"/>
            </a:pPr>
            <a:endParaRPr lang="tr-TR" dirty="0"/>
          </a:p>
          <a:p>
            <a:pPr lvl="1"/>
            <a:endParaRPr lang="tr-TR" dirty="0"/>
          </a:p>
          <a:p>
            <a:pPr marL="285750" indent="-285750">
              <a:buFont typeface="Arial" pitchFamily="34" charset="0"/>
              <a:buChar char="•"/>
            </a:pPr>
            <a:endParaRPr lang="tr-TR" sz="2400" dirty="0"/>
          </a:p>
        </p:txBody>
      </p:sp>
    </p:spTree>
    <p:extLst>
      <p:ext uri="{BB962C8B-B14F-4D97-AF65-F5344CB8AC3E}">
        <p14:creationId xmlns:p14="http://schemas.microsoft.com/office/powerpoint/2010/main" val="138822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Bazı Araştırma Metotları ve Örnekleri</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3"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6"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smtClean="0"/>
              <a:t>Araştırma Metot ve Araçları Bilgi Sahibi Olmak</a:t>
            </a:r>
            <a:endParaRPr lang="tr-TR" sz="1400" dirty="0"/>
          </a:p>
        </p:txBody>
      </p:sp>
      <p:sp>
        <p:nvSpPr>
          <p:cNvPr id="5" name="Slayt Numarası Yer Tutucusu 4"/>
          <p:cNvSpPr>
            <a:spLocks noGrp="1"/>
          </p:cNvSpPr>
          <p:nvPr>
            <p:ph type="sldNum" sz="quarter" idx="12"/>
          </p:nvPr>
        </p:nvSpPr>
        <p:spPr/>
        <p:txBody>
          <a:bodyPr/>
          <a:lstStyle/>
          <a:p>
            <a:fld id="{C1FA2219-9131-49AD-A1B5-1FFD48A79E7F}" type="slidenum">
              <a:rPr lang="tr-TR" smtClean="0"/>
              <a:pPr/>
              <a:t>13</a:t>
            </a:fld>
            <a:endParaRPr lang="tr-TR"/>
          </a:p>
        </p:txBody>
      </p:sp>
      <p:graphicFrame>
        <p:nvGraphicFramePr>
          <p:cNvPr id="8" name="Tablo 7"/>
          <p:cNvGraphicFramePr>
            <a:graphicFrameLocks noGrp="1"/>
          </p:cNvGraphicFramePr>
          <p:nvPr>
            <p:extLst>
              <p:ext uri="{D42A27DB-BD31-4B8C-83A1-F6EECF244321}">
                <p14:modId xmlns:p14="http://schemas.microsoft.com/office/powerpoint/2010/main" val="2707010694"/>
              </p:ext>
            </p:extLst>
          </p:nvPr>
        </p:nvGraphicFramePr>
        <p:xfrm>
          <a:off x="1219200" y="1676399"/>
          <a:ext cx="6705600" cy="4114800"/>
        </p:xfrm>
        <a:graphic>
          <a:graphicData uri="http://schemas.openxmlformats.org/drawingml/2006/table">
            <a:tbl>
              <a:tblPr firstRow="1" firstCol="1" bandRow="1">
                <a:tableStyleId>{5C22544A-7EE6-4342-B048-85BDC9FD1C3A}</a:tableStyleId>
              </a:tblPr>
              <a:tblGrid>
                <a:gridCol w="2234941"/>
                <a:gridCol w="2234941"/>
                <a:gridCol w="2235718"/>
              </a:tblGrid>
              <a:tr h="221495">
                <a:tc>
                  <a:txBody>
                    <a:bodyPr/>
                    <a:lstStyle/>
                    <a:p>
                      <a:pPr indent="288290" algn="ctr">
                        <a:lnSpc>
                          <a:spcPct val="110000"/>
                        </a:lnSpc>
                        <a:spcAft>
                          <a:spcPts val="600"/>
                        </a:spcAft>
                      </a:pPr>
                      <a:r>
                        <a:rPr lang="tr-TR" sz="1200">
                          <a:effectLst/>
                        </a:rPr>
                        <a:t>Araştırma Başlığı</a:t>
                      </a:r>
                      <a:endParaRPr lang="tr-TR" sz="1100">
                        <a:effectLst/>
                        <a:latin typeface="Calibri"/>
                        <a:ea typeface="Calibri"/>
                        <a:cs typeface="Times New Roman"/>
                      </a:endParaRPr>
                    </a:p>
                  </a:txBody>
                  <a:tcPr marL="68580" marR="68580" marT="0" marB="0"/>
                </a:tc>
                <a:tc>
                  <a:txBody>
                    <a:bodyPr/>
                    <a:lstStyle/>
                    <a:p>
                      <a:pPr indent="288290" algn="ctr">
                        <a:lnSpc>
                          <a:spcPct val="110000"/>
                        </a:lnSpc>
                        <a:spcAft>
                          <a:spcPts val="600"/>
                        </a:spcAft>
                      </a:pPr>
                      <a:r>
                        <a:rPr lang="tr-TR" sz="1200">
                          <a:effectLst/>
                        </a:rPr>
                        <a:t>Yaklaşım</a:t>
                      </a:r>
                      <a:endParaRPr lang="tr-TR" sz="1100">
                        <a:effectLst/>
                        <a:latin typeface="Calibri"/>
                        <a:ea typeface="Calibri"/>
                        <a:cs typeface="Times New Roman"/>
                      </a:endParaRPr>
                    </a:p>
                  </a:txBody>
                  <a:tcPr marL="68580" marR="68580" marT="0" marB="0"/>
                </a:tc>
                <a:tc>
                  <a:txBody>
                    <a:bodyPr/>
                    <a:lstStyle/>
                    <a:p>
                      <a:pPr indent="288290" algn="ctr">
                        <a:lnSpc>
                          <a:spcPct val="110000"/>
                        </a:lnSpc>
                        <a:spcAft>
                          <a:spcPts val="600"/>
                        </a:spcAft>
                      </a:pPr>
                      <a:r>
                        <a:rPr lang="tr-TR" sz="1200">
                          <a:effectLst/>
                        </a:rPr>
                        <a:t>Metot</a:t>
                      </a:r>
                      <a:endParaRPr lang="tr-TR" sz="1100">
                        <a:effectLst/>
                        <a:latin typeface="Calibri"/>
                        <a:ea typeface="Calibri"/>
                        <a:cs typeface="Times New Roman"/>
                      </a:endParaRPr>
                    </a:p>
                  </a:txBody>
                  <a:tcPr marL="68580" marR="68580" marT="0" marB="0"/>
                </a:tc>
              </a:tr>
              <a:tr h="687738">
                <a:tc>
                  <a:txBody>
                    <a:bodyPr/>
                    <a:lstStyle/>
                    <a:p>
                      <a:pPr indent="288290" algn="just">
                        <a:lnSpc>
                          <a:spcPct val="110000"/>
                        </a:lnSpc>
                        <a:spcAft>
                          <a:spcPts val="600"/>
                        </a:spcAft>
                      </a:pPr>
                      <a:r>
                        <a:rPr lang="tr-TR" sz="1200">
                          <a:effectLst/>
                        </a:rPr>
                        <a:t>Bilgi Teknolojileri geliştirilmesinin finansal hizmetlere etkileri</a:t>
                      </a:r>
                      <a:endParaRPr lang="tr-TR" sz="1100">
                        <a:effectLst/>
                        <a:latin typeface="Calibri"/>
                        <a:ea typeface="Calibri"/>
                        <a:cs typeface="Times New Roman"/>
                      </a:endParaRPr>
                    </a:p>
                  </a:txBody>
                  <a:tcPr marL="68580" marR="68580" marT="0" marB="0"/>
                </a:tc>
                <a:tc>
                  <a:txBody>
                    <a:bodyPr/>
                    <a:lstStyle/>
                    <a:p>
                      <a:pPr indent="288290" algn="just">
                        <a:lnSpc>
                          <a:spcPct val="110000"/>
                        </a:lnSpc>
                        <a:spcAft>
                          <a:spcPts val="600"/>
                        </a:spcAft>
                      </a:pPr>
                      <a:r>
                        <a:rPr lang="tr-TR" sz="1200">
                          <a:effectLst/>
                        </a:rPr>
                        <a:t>Pozitivist yaklaşım</a:t>
                      </a:r>
                      <a:endParaRPr lang="tr-TR" sz="1100">
                        <a:effectLst/>
                        <a:latin typeface="Calibri"/>
                        <a:ea typeface="Calibri"/>
                        <a:cs typeface="Times New Roman"/>
                      </a:endParaRPr>
                    </a:p>
                  </a:txBody>
                  <a:tcPr marL="68580" marR="68580" marT="0" marB="0"/>
                </a:tc>
                <a:tc>
                  <a:txBody>
                    <a:bodyPr/>
                    <a:lstStyle/>
                    <a:p>
                      <a:pPr indent="288290" algn="just">
                        <a:lnSpc>
                          <a:spcPct val="110000"/>
                        </a:lnSpc>
                        <a:spcAft>
                          <a:spcPts val="600"/>
                        </a:spcAft>
                      </a:pPr>
                      <a:r>
                        <a:rPr lang="tr-TR" sz="1200">
                          <a:effectLst/>
                        </a:rPr>
                        <a:t>Kesitsel analiz ve bir şirkette derinlemeseine anket</a:t>
                      </a:r>
                      <a:endParaRPr lang="tr-TR" sz="1100">
                        <a:effectLst/>
                        <a:latin typeface="Calibri"/>
                        <a:ea typeface="Calibri"/>
                        <a:cs typeface="Times New Roman"/>
                      </a:endParaRPr>
                    </a:p>
                  </a:txBody>
                  <a:tcPr marL="68580" marR="68580" marT="0" marB="0"/>
                </a:tc>
              </a:tr>
              <a:tr h="687738">
                <a:tc>
                  <a:txBody>
                    <a:bodyPr/>
                    <a:lstStyle/>
                    <a:p>
                      <a:pPr indent="288290" algn="just">
                        <a:lnSpc>
                          <a:spcPct val="110000"/>
                        </a:lnSpc>
                        <a:spcAft>
                          <a:spcPts val="600"/>
                        </a:spcAft>
                      </a:pPr>
                      <a:r>
                        <a:rPr lang="tr-TR" sz="1200">
                          <a:effectLst/>
                        </a:rPr>
                        <a:t>Eğlence örgütlerinde engelli farkındalık eğitimi etkileri</a:t>
                      </a:r>
                      <a:endParaRPr lang="tr-TR" sz="1100">
                        <a:effectLst/>
                        <a:latin typeface="Calibri"/>
                        <a:ea typeface="Calibri"/>
                        <a:cs typeface="Times New Roman"/>
                      </a:endParaRPr>
                    </a:p>
                  </a:txBody>
                  <a:tcPr marL="68580" marR="68580" marT="0" marB="0"/>
                </a:tc>
                <a:tc>
                  <a:txBody>
                    <a:bodyPr/>
                    <a:lstStyle/>
                    <a:p>
                      <a:pPr indent="288290" algn="just">
                        <a:lnSpc>
                          <a:spcPct val="110000"/>
                        </a:lnSpc>
                        <a:spcAft>
                          <a:spcPts val="600"/>
                        </a:spcAft>
                      </a:pPr>
                      <a:r>
                        <a:rPr lang="tr-TR" sz="1200">
                          <a:effectLst/>
                        </a:rPr>
                        <a:t>Fenomenolojik yaklaşım</a:t>
                      </a:r>
                      <a:endParaRPr lang="tr-TR" sz="1100">
                        <a:effectLst/>
                        <a:latin typeface="Calibri"/>
                        <a:ea typeface="Calibri"/>
                        <a:cs typeface="Times New Roman"/>
                      </a:endParaRPr>
                    </a:p>
                  </a:txBody>
                  <a:tcPr marL="68580" marR="68580" marT="0" marB="0"/>
                </a:tc>
                <a:tc>
                  <a:txBody>
                    <a:bodyPr/>
                    <a:lstStyle/>
                    <a:p>
                      <a:pPr indent="288290" algn="just">
                        <a:lnSpc>
                          <a:spcPct val="110000"/>
                        </a:lnSpc>
                        <a:spcAft>
                          <a:spcPts val="600"/>
                        </a:spcAft>
                      </a:pPr>
                      <a:r>
                        <a:rPr lang="tr-TR" sz="1200">
                          <a:effectLst/>
                        </a:rPr>
                        <a:t>Katılımcıların gözlemlenmesi</a:t>
                      </a:r>
                      <a:endParaRPr lang="tr-TR" sz="1100">
                        <a:effectLst/>
                        <a:latin typeface="Calibri"/>
                        <a:ea typeface="Calibri"/>
                        <a:cs typeface="Times New Roman"/>
                      </a:endParaRPr>
                    </a:p>
                  </a:txBody>
                  <a:tcPr marL="68580" marR="68580" marT="0" marB="0"/>
                </a:tc>
              </a:tr>
              <a:tr h="454616">
                <a:tc>
                  <a:txBody>
                    <a:bodyPr/>
                    <a:lstStyle/>
                    <a:p>
                      <a:pPr indent="288290" algn="just">
                        <a:lnSpc>
                          <a:spcPct val="110000"/>
                        </a:lnSpc>
                        <a:spcAft>
                          <a:spcPts val="600"/>
                        </a:spcAft>
                      </a:pPr>
                      <a:r>
                        <a:rPr lang="tr-TR" sz="1200">
                          <a:effectLst/>
                        </a:rPr>
                        <a:t>İşyerinde yaş ayrımcılığı</a:t>
                      </a:r>
                      <a:endParaRPr lang="tr-TR" sz="1100">
                        <a:effectLst/>
                        <a:latin typeface="Calibri"/>
                        <a:ea typeface="Calibri"/>
                        <a:cs typeface="Times New Roman"/>
                      </a:endParaRPr>
                    </a:p>
                  </a:txBody>
                  <a:tcPr marL="68580" marR="68580" marT="0" marB="0"/>
                </a:tc>
                <a:tc>
                  <a:txBody>
                    <a:bodyPr/>
                    <a:lstStyle/>
                    <a:p>
                      <a:pPr indent="288290" algn="just">
                        <a:lnSpc>
                          <a:spcPct val="110000"/>
                        </a:lnSpc>
                        <a:spcAft>
                          <a:spcPts val="600"/>
                        </a:spcAft>
                      </a:pPr>
                      <a:r>
                        <a:rPr lang="tr-TR" sz="1200">
                          <a:effectLst/>
                        </a:rPr>
                        <a:t>Pozitivist ve fenomelojik yaklaşım</a:t>
                      </a:r>
                      <a:endParaRPr lang="tr-TR" sz="1100">
                        <a:effectLst/>
                        <a:latin typeface="Calibri"/>
                        <a:ea typeface="Calibri"/>
                        <a:cs typeface="Times New Roman"/>
                      </a:endParaRPr>
                    </a:p>
                  </a:txBody>
                  <a:tcPr marL="68580" marR="68580" marT="0" marB="0"/>
                </a:tc>
                <a:tc>
                  <a:txBody>
                    <a:bodyPr/>
                    <a:lstStyle/>
                    <a:p>
                      <a:pPr indent="288290" algn="just">
                        <a:lnSpc>
                          <a:spcPct val="110000"/>
                        </a:lnSpc>
                        <a:spcAft>
                          <a:spcPts val="600"/>
                        </a:spcAft>
                      </a:pPr>
                      <a:r>
                        <a:rPr lang="tr-TR" sz="1200">
                          <a:effectLst/>
                        </a:rPr>
                        <a:t>Anket &amp; örnek olay</a:t>
                      </a:r>
                      <a:endParaRPr lang="tr-TR" sz="1100">
                        <a:effectLst/>
                        <a:latin typeface="Calibri"/>
                        <a:ea typeface="Calibri"/>
                        <a:cs typeface="Times New Roman"/>
                      </a:endParaRPr>
                    </a:p>
                  </a:txBody>
                  <a:tcPr marL="68580" marR="68580" marT="0" marB="0"/>
                </a:tc>
              </a:tr>
              <a:tr h="687738">
                <a:tc>
                  <a:txBody>
                    <a:bodyPr/>
                    <a:lstStyle/>
                    <a:p>
                      <a:pPr indent="288290" algn="just">
                        <a:lnSpc>
                          <a:spcPct val="110000"/>
                        </a:lnSpc>
                        <a:spcAft>
                          <a:spcPts val="600"/>
                        </a:spcAft>
                      </a:pPr>
                      <a:r>
                        <a:rPr lang="tr-TR" sz="1200">
                          <a:effectLst/>
                        </a:rPr>
                        <a:t>Kişilik testi işe seçim ve yerleşim için iyi bir yöntemmidir</a:t>
                      </a:r>
                      <a:endParaRPr lang="tr-TR" sz="1100">
                        <a:effectLst/>
                        <a:latin typeface="Calibri"/>
                        <a:ea typeface="Calibri"/>
                        <a:cs typeface="Times New Roman"/>
                      </a:endParaRPr>
                    </a:p>
                  </a:txBody>
                  <a:tcPr marL="68580" marR="68580" marT="0" marB="0"/>
                </a:tc>
                <a:tc>
                  <a:txBody>
                    <a:bodyPr/>
                    <a:lstStyle/>
                    <a:p>
                      <a:pPr indent="288290" algn="just">
                        <a:lnSpc>
                          <a:spcPct val="110000"/>
                        </a:lnSpc>
                        <a:spcAft>
                          <a:spcPts val="600"/>
                        </a:spcAft>
                      </a:pPr>
                      <a:r>
                        <a:rPr lang="tr-TR" sz="1200">
                          <a:effectLst/>
                        </a:rPr>
                        <a:t>Hem pozitivist hem de fenomelojik yaklaşım</a:t>
                      </a:r>
                      <a:endParaRPr lang="tr-TR" sz="1100">
                        <a:effectLst/>
                        <a:latin typeface="Calibri"/>
                        <a:ea typeface="Calibri"/>
                        <a:cs typeface="Times New Roman"/>
                      </a:endParaRPr>
                    </a:p>
                  </a:txBody>
                  <a:tcPr marL="68580" marR="68580" marT="0" marB="0"/>
                </a:tc>
                <a:tc>
                  <a:txBody>
                    <a:bodyPr/>
                    <a:lstStyle/>
                    <a:p>
                      <a:pPr indent="288290" algn="just">
                        <a:lnSpc>
                          <a:spcPct val="110000"/>
                        </a:lnSpc>
                        <a:spcAft>
                          <a:spcPts val="600"/>
                        </a:spcAft>
                      </a:pPr>
                      <a:r>
                        <a:rPr lang="tr-TR" sz="1200">
                          <a:effectLst/>
                        </a:rPr>
                        <a:t>Anket ve katılımcıların gözlemlenmesi</a:t>
                      </a:r>
                      <a:endParaRPr lang="tr-TR" sz="1100">
                        <a:effectLst/>
                        <a:latin typeface="Calibri"/>
                        <a:ea typeface="Calibri"/>
                        <a:cs typeface="Times New Roman"/>
                      </a:endParaRPr>
                    </a:p>
                  </a:txBody>
                  <a:tcPr marL="68580" marR="68580" marT="0" marB="0"/>
                </a:tc>
              </a:tr>
              <a:tr h="454616">
                <a:tc>
                  <a:txBody>
                    <a:bodyPr/>
                    <a:lstStyle/>
                    <a:p>
                      <a:pPr indent="288290" algn="just">
                        <a:lnSpc>
                          <a:spcPct val="110000"/>
                        </a:lnSpc>
                        <a:spcAft>
                          <a:spcPts val="600"/>
                        </a:spcAft>
                      </a:pPr>
                      <a:r>
                        <a:rPr lang="tr-TR" sz="1200">
                          <a:effectLst/>
                        </a:rPr>
                        <a:t>Mağaza pazarlama kampanyalarının etkisi</a:t>
                      </a:r>
                      <a:endParaRPr lang="tr-TR" sz="1100">
                        <a:effectLst/>
                        <a:latin typeface="Calibri"/>
                        <a:ea typeface="Calibri"/>
                        <a:cs typeface="Times New Roman"/>
                      </a:endParaRPr>
                    </a:p>
                  </a:txBody>
                  <a:tcPr marL="68580" marR="68580" marT="0" marB="0"/>
                </a:tc>
                <a:tc>
                  <a:txBody>
                    <a:bodyPr/>
                    <a:lstStyle/>
                    <a:p>
                      <a:pPr indent="288290" algn="just">
                        <a:lnSpc>
                          <a:spcPct val="110000"/>
                        </a:lnSpc>
                        <a:spcAft>
                          <a:spcPts val="600"/>
                        </a:spcAft>
                      </a:pPr>
                      <a:r>
                        <a:rPr lang="tr-TR" sz="1200">
                          <a:effectLst/>
                        </a:rPr>
                        <a:t>Hem pozitivist hem de fenomenolojik yaklaşım</a:t>
                      </a:r>
                      <a:endParaRPr lang="tr-TR" sz="1100">
                        <a:effectLst/>
                        <a:latin typeface="Calibri"/>
                        <a:ea typeface="Calibri"/>
                        <a:cs typeface="Times New Roman"/>
                      </a:endParaRPr>
                    </a:p>
                  </a:txBody>
                  <a:tcPr marL="68580" marR="68580" marT="0" marB="0"/>
                </a:tc>
                <a:tc>
                  <a:txBody>
                    <a:bodyPr/>
                    <a:lstStyle/>
                    <a:p>
                      <a:pPr indent="288290" algn="just">
                        <a:lnSpc>
                          <a:spcPct val="110000"/>
                        </a:lnSpc>
                        <a:spcAft>
                          <a:spcPts val="600"/>
                        </a:spcAft>
                      </a:pPr>
                      <a:r>
                        <a:rPr lang="tr-TR" sz="1200">
                          <a:effectLst/>
                        </a:rPr>
                        <a:t>Katılımı gözlenmesi ve anket</a:t>
                      </a:r>
                      <a:endParaRPr lang="tr-TR" sz="1100">
                        <a:effectLst/>
                        <a:latin typeface="Calibri"/>
                        <a:ea typeface="Calibri"/>
                        <a:cs typeface="Times New Roman"/>
                      </a:endParaRPr>
                    </a:p>
                  </a:txBody>
                  <a:tcPr marL="68580" marR="68580" marT="0" marB="0"/>
                </a:tc>
              </a:tr>
              <a:tr h="920859">
                <a:tc>
                  <a:txBody>
                    <a:bodyPr/>
                    <a:lstStyle/>
                    <a:p>
                      <a:pPr indent="288290" algn="just">
                        <a:lnSpc>
                          <a:spcPct val="110000"/>
                        </a:lnSpc>
                        <a:spcAft>
                          <a:spcPts val="600"/>
                        </a:spcAft>
                      </a:pPr>
                      <a:r>
                        <a:rPr lang="tr-TR" sz="1200">
                          <a:effectLst/>
                        </a:rPr>
                        <a:t>Emlak pazarında rekabetçi stratejileri</a:t>
                      </a:r>
                      <a:endParaRPr lang="tr-TR" sz="1100">
                        <a:effectLst/>
                        <a:latin typeface="Calibri"/>
                        <a:ea typeface="Calibri"/>
                        <a:cs typeface="Times New Roman"/>
                      </a:endParaRPr>
                    </a:p>
                  </a:txBody>
                  <a:tcPr marL="68580" marR="68580" marT="0" marB="0"/>
                </a:tc>
                <a:tc>
                  <a:txBody>
                    <a:bodyPr/>
                    <a:lstStyle/>
                    <a:p>
                      <a:pPr indent="288290" algn="just">
                        <a:lnSpc>
                          <a:spcPct val="110000"/>
                        </a:lnSpc>
                        <a:spcAft>
                          <a:spcPts val="600"/>
                        </a:spcAft>
                      </a:pPr>
                      <a:r>
                        <a:rPr lang="tr-TR" sz="1200">
                          <a:effectLst/>
                        </a:rPr>
                        <a:t>Temel olarak pozitivist yaklaşım, bazı fenomenoloji/görgüsel yaklaşım öğeleri </a:t>
                      </a:r>
                      <a:endParaRPr lang="tr-TR" sz="1100">
                        <a:effectLst/>
                        <a:latin typeface="Calibri"/>
                        <a:ea typeface="Calibri"/>
                        <a:cs typeface="Times New Roman"/>
                      </a:endParaRPr>
                    </a:p>
                  </a:txBody>
                  <a:tcPr marL="68580" marR="68580" marT="0" marB="0"/>
                </a:tc>
                <a:tc>
                  <a:txBody>
                    <a:bodyPr/>
                    <a:lstStyle/>
                    <a:p>
                      <a:pPr indent="288290" algn="just">
                        <a:lnSpc>
                          <a:spcPct val="110000"/>
                        </a:lnSpc>
                        <a:spcAft>
                          <a:spcPts val="600"/>
                        </a:spcAft>
                      </a:pPr>
                      <a:r>
                        <a:rPr lang="tr-TR" sz="1200" dirty="0">
                          <a:effectLst/>
                        </a:rPr>
                        <a:t>Katılımcı gözlemlenmesi ve anket</a:t>
                      </a:r>
                      <a:endParaRPr lang="tr-TR"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2733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Bilimsel Araştırma Süreci</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3"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6"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smtClean="0"/>
              <a:t>Bilimsel Araştırma Süreci Bilgi Sahibi Olmak</a:t>
            </a:r>
            <a:endParaRPr lang="tr-TR" sz="1400" dirty="0"/>
          </a:p>
        </p:txBody>
      </p:sp>
      <p:sp>
        <p:nvSpPr>
          <p:cNvPr id="5" name="Slayt Numarası Yer Tutucusu 4"/>
          <p:cNvSpPr>
            <a:spLocks noGrp="1"/>
          </p:cNvSpPr>
          <p:nvPr>
            <p:ph type="sldNum" sz="quarter" idx="12"/>
          </p:nvPr>
        </p:nvSpPr>
        <p:spPr/>
        <p:txBody>
          <a:bodyPr/>
          <a:lstStyle/>
          <a:p>
            <a:fld id="{C1FA2219-9131-49AD-A1B5-1FFD48A79E7F}" type="slidenum">
              <a:rPr lang="tr-TR" smtClean="0"/>
              <a:pPr/>
              <a:t>14</a:t>
            </a:fld>
            <a:endParaRPr lang="tr-TR"/>
          </a:p>
        </p:txBody>
      </p:sp>
      <p:sp>
        <p:nvSpPr>
          <p:cNvPr id="7" name="Metin kutusu 6"/>
          <p:cNvSpPr txBox="1"/>
          <p:nvPr/>
        </p:nvSpPr>
        <p:spPr>
          <a:xfrm>
            <a:off x="517053" y="1371599"/>
            <a:ext cx="7772400" cy="3416320"/>
          </a:xfrm>
          <a:prstGeom prst="rect">
            <a:avLst/>
          </a:prstGeom>
          <a:noFill/>
        </p:spPr>
        <p:txBody>
          <a:bodyPr wrap="square" rtlCol="0">
            <a:spAutoFit/>
          </a:bodyPr>
          <a:lstStyle/>
          <a:p>
            <a:r>
              <a:rPr lang="tr-TR" sz="2400" b="1" u="sng" dirty="0" smtClean="0"/>
              <a:t>Tipik bir araştırma süreci,</a:t>
            </a:r>
            <a:endParaRPr lang="tr-TR" sz="2400" dirty="0" smtClean="0"/>
          </a:p>
          <a:p>
            <a:pPr marL="457200" lvl="0" indent="-457200">
              <a:buFont typeface="+mj-lt"/>
              <a:buAutoNum type="arabicPeriod"/>
            </a:pPr>
            <a:r>
              <a:rPr lang="tr-TR" sz="2400" i="1" dirty="0" smtClean="0"/>
              <a:t>Araştırma probleminin (konusunun) seçimi ve araştırma önerisinin oluşturulması;</a:t>
            </a:r>
            <a:endParaRPr lang="tr-TR" sz="2400" dirty="0" smtClean="0"/>
          </a:p>
          <a:p>
            <a:pPr marL="457200" lvl="0" indent="-457200">
              <a:buFont typeface="+mj-lt"/>
              <a:buAutoNum type="arabicPeriod"/>
            </a:pPr>
            <a:r>
              <a:rPr lang="tr-TR" sz="2400" i="1" dirty="0" smtClean="0"/>
              <a:t>Eleştirel kaynak incelemesi yaparak araştırma stratejisi ve hipotezlerinin belirlenmesi;</a:t>
            </a:r>
            <a:endParaRPr lang="tr-TR" sz="2400" dirty="0" smtClean="0"/>
          </a:p>
          <a:p>
            <a:pPr marL="457200" lvl="0" indent="-457200">
              <a:buFont typeface="+mj-lt"/>
              <a:buAutoNum type="arabicPeriod"/>
            </a:pPr>
            <a:r>
              <a:rPr lang="tr-TR" sz="2400" i="1" dirty="0" smtClean="0"/>
              <a:t>Araştırmanın konu aldığı ana kütlenin (evren) ve örnek kütlenin belirlenmesi;</a:t>
            </a:r>
            <a:endParaRPr lang="tr-TR" sz="2400" dirty="0" smtClean="0"/>
          </a:p>
          <a:p>
            <a:pPr marL="457200" indent="-457200">
              <a:buFont typeface="+mj-lt"/>
              <a:buAutoNum type="arabicPeriod"/>
            </a:pPr>
            <a:r>
              <a:rPr lang="tr-TR" sz="2400" i="1" dirty="0" smtClean="0"/>
              <a:t>Araştırma sorularının veya hipotezlerinin test sınanabileceği verilerin toplanması</a:t>
            </a:r>
            <a:endParaRPr lang="tr-TR" sz="2400" dirty="0"/>
          </a:p>
        </p:txBody>
      </p:sp>
    </p:spTree>
    <p:extLst>
      <p:ext uri="{BB962C8B-B14F-4D97-AF65-F5344CB8AC3E}">
        <p14:creationId xmlns:p14="http://schemas.microsoft.com/office/powerpoint/2010/main" val="138822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İyi Bir Araştırma Sürecinin Özellikleri</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3"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6"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smtClean="0"/>
              <a:t>Bilimsel Araştırma Süreci Bilgi Sahibi Olmak</a:t>
            </a:r>
            <a:endParaRPr lang="tr-TR" sz="1400" dirty="0"/>
          </a:p>
        </p:txBody>
      </p:sp>
      <p:sp>
        <p:nvSpPr>
          <p:cNvPr id="5" name="Slayt Numarası Yer Tutucusu 4"/>
          <p:cNvSpPr>
            <a:spLocks noGrp="1"/>
          </p:cNvSpPr>
          <p:nvPr>
            <p:ph type="sldNum" sz="quarter" idx="12"/>
          </p:nvPr>
        </p:nvSpPr>
        <p:spPr/>
        <p:txBody>
          <a:bodyPr/>
          <a:lstStyle/>
          <a:p>
            <a:fld id="{C1FA2219-9131-49AD-A1B5-1FFD48A79E7F}" type="slidenum">
              <a:rPr lang="tr-TR" smtClean="0"/>
              <a:pPr/>
              <a:t>15</a:t>
            </a:fld>
            <a:endParaRPr lang="tr-TR"/>
          </a:p>
        </p:txBody>
      </p:sp>
      <p:sp>
        <p:nvSpPr>
          <p:cNvPr id="7" name="Metin kutusu 6"/>
          <p:cNvSpPr txBox="1"/>
          <p:nvPr/>
        </p:nvSpPr>
        <p:spPr>
          <a:xfrm>
            <a:off x="517053" y="1371599"/>
            <a:ext cx="7772400" cy="2677656"/>
          </a:xfrm>
          <a:prstGeom prst="rect">
            <a:avLst/>
          </a:prstGeom>
          <a:noFill/>
        </p:spPr>
        <p:txBody>
          <a:bodyPr wrap="square" rtlCol="0">
            <a:spAutoFit/>
          </a:bodyPr>
          <a:lstStyle/>
          <a:p>
            <a:pPr>
              <a:buFont typeface="Arial" pitchFamily="34" charset="0"/>
              <a:buChar char="•"/>
            </a:pPr>
            <a:r>
              <a:rPr lang="tr-TR" sz="2400" dirty="0" smtClean="0"/>
              <a:t> </a:t>
            </a:r>
            <a:r>
              <a:rPr lang="tr-TR" sz="2400" i="1" dirty="0" smtClean="0"/>
              <a:t>Konu Özgün Olmalıdır</a:t>
            </a:r>
          </a:p>
          <a:p>
            <a:pPr>
              <a:buFont typeface="Arial" pitchFamily="34" charset="0"/>
              <a:buChar char="•"/>
            </a:pPr>
            <a:r>
              <a:rPr lang="tr-TR" sz="2400" i="1" dirty="0" smtClean="0"/>
              <a:t> Yeterli Kaynak Olmalıdır</a:t>
            </a:r>
          </a:p>
          <a:p>
            <a:pPr>
              <a:buFont typeface="Arial" pitchFamily="34" charset="0"/>
              <a:buChar char="•"/>
            </a:pPr>
            <a:r>
              <a:rPr lang="tr-TR" sz="2400" i="1" dirty="0" smtClean="0"/>
              <a:t> Bilimsel Yeterlilik Gerekir</a:t>
            </a:r>
          </a:p>
          <a:p>
            <a:pPr>
              <a:buFont typeface="Arial" pitchFamily="34" charset="0"/>
              <a:buChar char="•"/>
            </a:pPr>
            <a:r>
              <a:rPr lang="tr-TR" sz="2400" i="1" dirty="0" smtClean="0"/>
              <a:t> Araştırmacı Konuya İlgi Duymalıdır</a:t>
            </a:r>
          </a:p>
          <a:p>
            <a:pPr>
              <a:buFont typeface="Arial" pitchFamily="34" charset="0"/>
              <a:buChar char="•"/>
            </a:pPr>
            <a:r>
              <a:rPr lang="tr-TR" sz="2400" i="1" dirty="0" smtClean="0"/>
              <a:t> Konu Araştırmaya Değer Olmalıdır</a:t>
            </a:r>
          </a:p>
          <a:p>
            <a:pPr>
              <a:buFont typeface="Arial" pitchFamily="34" charset="0"/>
              <a:buChar char="•"/>
            </a:pPr>
            <a:r>
              <a:rPr lang="tr-TR" sz="2400" i="1" dirty="0" smtClean="0"/>
              <a:t> Yeterli Zaman Olmalıdır</a:t>
            </a:r>
          </a:p>
          <a:p>
            <a:pPr>
              <a:buFont typeface="Arial" pitchFamily="34" charset="0"/>
              <a:buChar char="•"/>
            </a:pPr>
            <a:r>
              <a:rPr lang="tr-TR" sz="2400" i="1" smtClean="0"/>
              <a:t> Beklentileri Karşılamalıdır</a:t>
            </a:r>
            <a:endParaRPr lang="tr-TR" sz="2400" dirty="0"/>
          </a:p>
        </p:txBody>
      </p:sp>
    </p:spTree>
    <p:extLst>
      <p:ext uri="{BB962C8B-B14F-4D97-AF65-F5344CB8AC3E}">
        <p14:creationId xmlns:p14="http://schemas.microsoft.com/office/powerpoint/2010/main" val="138822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Tez Yazma Süreci</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3"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6"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smtClean="0"/>
              <a:t>Bilimsel Araştırma Süreci Bilgi Sahibi Olmak</a:t>
            </a:r>
            <a:endParaRPr lang="tr-TR" sz="1400" dirty="0"/>
          </a:p>
        </p:txBody>
      </p:sp>
      <p:sp>
        <p:nvSpPr>
          <p:cNvPr id="5" name="Slayt Numarası Yer Tutucusu 4"/>
          <p:cNvSpPr>
            <a:spLocks noGrp="1"/>
          </p:cNvSpPr>
          <p:nvPr>
            <p:ph type="sldNum" sz="quarter" idx="12"/>
          </p:nvPr>
        </p:nvSpPr>
        <p:spPr/>
        <p:txBody>
          <a:bodyPr/>
          <a:lstStyle/>
          <a:p>
            <a:fld id="{C1FA2219-9131-49AD-A1B5-1FFD48A79E7F}" type="slidenum">
              <a:rPr lang="tr-TR" smtClean="0"/>
              <a:pPr/>
              <a:t>16</a:t>
            </a:fld>
            <a:endParaRPr lang="tr-TR"/>
          </a:p>
        </p:txBody>
      </p:sp>
      <p:sp>
        <p:nvSpPr>
          <p:cNvPr id="8" name="Dikdörtgen 7"/>
          <p:cNvSpPr/>
          <p:nvPr/>
        </p:nvSpPr>
        <p:spPr>
          <a:xfrm>
            <a:off x="914400" y="1219200"/>
            <a:ext cx="7010400" cy="4801314"/>
          </a:xfrm>
          <a:prstGeom prst="rect">
            <a:avLst/>
          </a:prstGeom>
        </p:spPr>
        <p:txBody>
          <a:bodyPr wrap="square">
            <a:spAutoFit/>
          </a:bodyPr>
          <a:lstStyle/>
          <a:p>
            <a:r>
              <a:rPr lang="tr-TR" dirty="0"/>
              <a:t>Bir araştırmayı/tezi başarıyla gerçekleştirebilmek için öğrencilerin aşağıdaki adımları gerçekleştirmeleri gerektirmektedir.</a:t>
            </a:r>
          </a:p>
          <a:p>
            <a:r>
              <a:rPr lang="tr-TR" dirty="0"/>
              <a:t> </a:t>
            </a:r>
          </a:p>
          <a:p>
            <a:r>
              <a:rPr lang="tr-TR" dirty="0"/>
              <a:t>1. Bir ilgi alanı oluşturup, danışman ile bu alan tartışılmalıdır</a:t>
            </a:r>
          </a:p>
          <a:p>
            <a:r>
              <a:rPr lang="tr-TR" dirty="0"/>
              <a:t>2. Alan ile ilgili temel ve ön okumaları yapıp, nelerin önemli olduğu, alanın eksiklikleri belirlenmeli ve genel bir araştırma konusu üzerinde hem fikir olunmalıdır.</a:t>
            </a:r>
          </a:p>
          <a:p>
            <a:r>
              <a:rPr lang="tr-TR" dirty="0"/>
              <a:t>3. Araştırma konusunu çalışılabilir bir konuya indirgemeli ve bir araştırma önerisi verilip, araştırmaya uygun bir başlık konulmalıdır.</a:t>
            </a:r>
          </a:p>
          <a:p>
            <a:r>
              <a:rPr lang="tr-TR" dirty="0"/>
              <a:t>4. Bilgi toplama araçları bir araya getirilmelidir. Anket, bilgi toplama kağıtları bir araya getirilmelidir. Bu süreç oldukça fazla zaman alabilir.</a:t>
            </a:r>
          </a:p>
          <a:p>
            <a:r>
              <a:rPr lang="tr-TR" dirty="0"/>
              <a:t>5. Araştırma verisini birleştirme, analiz etme ve yorumlama aşaması. Araştırma konusunda okumaya devam edip, diğer ilgili konularla bileştirme ve ilintileme yapılmalıdır. Bu aşamada oldukça uzun zaman alabilir ve zaman ayrılması uygun olur.</a:t>
            </a:r>
          </a:p>
          <a:p>
            <a:r>
              <a:rPr lang="tr-TR" dirty="0"/>
              <a:t>6. Araştırma raporunun ilk versiyonu yazılır.</a:t>
            </a:r>
          </a:p>
          <a:p>
            <a:r>
              <a:rPr lang="tr-TR" dirty="0"/>
              <a:t>7. Tez revize edilir, yeniden yazılır ve sunulur.</a:t>
            </a:r>
          </a:p>
        </p:txBody>
      </p:sp>
    </p:spTree>
    <p:extLst>
      <p:ext uri="{BB962C8B-B14F-4D97-AF65-F5344CB8AC3E}">
        <p14:creationId xmlns:p14="http://schemas.microsoft.com/office/powerpoint/2010/main" val="188284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İyi Bir Anket Tasarımının İpuçları</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3"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6"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smtClean="0"/>
              <a:t>Bilimsel Araştırma Süreci Bilgi Sahibi Olmak</a:t>
            </a:r>
            <a:endParaRPr lang="tr-TR" sz="1400" dirty="0"/>
          </a:p>
        </p:txBody>
      </p:sp>
      <p:sp>
        <p:nvSpPr>
          <p:cNvPr id="5" name="Slayt Numarası Yer Tutucusu 4"/>
          <p:cNvSpPr>
            <a:spLocks noGrp="1"/>
          </p:cNvSpPr>
          <p:nvPr>
            <p:ph type="sldNum" sz="quarter" idx="12"/>
          </p:nvPr>
        </p:nvSpPr>
        <p:spPr/>
        <p:txBody>
          <a:bodyPr/>
          <a:lstStyle/>
          <a:p>
            <a:fld id="{C1FA2219-9131-49AD-A1B5-1FFD48A79E7F}" type="slidenum">
              <a:rPr lang="tr-TR" smtClean="0"/>
              <a:pPr/>
              <a:t>17</a:t>
            </a:fld>
            <a:endParaRPr lang="tr-TR"/>
          </a:p>
        </p:txBody>
      </p:sp>
      <p:sp>
        <p:nvSpPr>
          <p:cNvPr id="8" name="Dikdörtgen 7"/>
          <p:cNvSpPr/>
          <p:nvPr/>
        </p:nvSpPr>
        <p:spPr>
          <a:xfrm>
            <a:off x="600341" y="1219200"/>
            <a:ext cx="7781659" cy="5355312"/>
          </a:xfrm>
          <a:prstGeom prst="rect">
            <a:avLst/>
          </a:prstGeom>
        </p:spPr>
        <p:txBody>
          <a:bodyPr wrap="square">
            <a:spAutoFit/>
          </a:bodyPr>
          <a:lstStyle/>
          <a:p>
            <a:pPr marL="285750" lvl="0" indent="-285750">
              <a:buFont typeface="Arial" pitchFamily="34" charset="0"/>
              <a:buChar char="•"/>
            </a:pPr>
            <a:r>
              <a:rPr lang="tr-TR" dirty="0"/>
              <a:t>Tüm katılımcılara anketin amacının tam ve doğru bir şekilde aktarılması gerekmektedir</a:t>
            </a:r>
          </a:p>
          <a:p>
            <a:pPr marL="285750" lvl="0" indent="-285750">
              <a:buFont typeface="Arial" pitchFamily="34" charset="0"/>
              <a:buChar char="•"/>
            </a:pPr>
            <a:r>
              <a:rPr lang="tr-TR" dirty="0"/>
              <a:t>Soruları mümkün olduğunca basit ve anlaşılır tutun</a:t>
            </a:r>
          </a:p>
          <a:p>
            <a:pPr marL="285750" lvl="0" indent="-285750">
              <a:buFont typeface="Arial" pitchFamily="34" charset="0"/>
              <a:buChar char="•"/>
            </a:pPr>
            <a:r>
              <a:rPr lang="tr-TR" dirty="0"/>
              <a:t>Jargon ve özel, teknik bir dil katılımcılar bu konuda uzman olmadığı sürece kullanmayın</a:t>
            </a:r>
          </a:p>
          <a:p>
            <a:pPr marL="285750" lvl="0" indent="-285750">
              <a:buFont typeface="Arial" pitchFamily="34" charset="0"/>
              <a:buChar char="•"/>
            </a:pPr>
            <a:r>
              <a:rPr lang="tr-TR" dirty="0"/>
              <a:t>Sadece bir anlam çıkaracak bir şekilde soruları tasarlayın</a:t>
            </a:r>
          </a:p>
          <a:p>
            <a:pPr marL="285750" lvl="0" indent="-285750">
              <a:buFont typeface="Arial" pitchFamily="34" charset="0"/>
              <a:buChar char="•"/>
            </a:pPr>
            <a:r>
              <a:rPr lang="tr-TR" dirty="0"/>
              <a:t>Büyük, küçük gibi anlaşılması güç ifadeler, tanımlayıcı ifadeler kullanmaktan kaçının</a:t>
            </a:r>
          </a:p>
          <a:p>
            <a:pPr marL="285750" lvl="0" indent="-285750">
              <a:buFont typeface="Arial" pitchFamily="34" charset="0"/>
              <a:buChar char="•"/>
            </a:pPr>
            <a:r>
              <a:rPr lang="tr-TR" dirty="0"/>
              <a:t>Negatif sorular sormaktan kaçının, bunların anlaşılması güç olacaktır</a:t>
            </a:r>
          </a:p>
          <a:p>
            <a:pPr marL="285750" lvl="0" indent="-285750">
              <a:buFont typeface="Arial" pitchFamily="34" charset="0"/>
              <a:buChar char="•"/>
            </a:pPr>
            <a:r>
              <a:rPr lang="tr-TR" dirty="0"/>
              <a:t>Bir anda sadece 1 tane soru sorun</a:t>
            </a:r>
          </a:p>
          <a:p>
            <a:pPr marL="285750" lvl="0" indent="-285750">
              <a:buFont typeface="Arial" pitchFamily="34" charset="0"/>
              <a:buChar char="•"/>
            </a:pPr>
            <a:r>
              <a:rPr lang="tr-TR" dirty="0"/>
              <a:t>Sadece ilgili soruları sorun</a:t>
            </a:r>
          </a:p>
          <a:p>
            <a:pPr marL="285750" lvl="0" indent="-285750">
              <a:buFont typeface="Arial" pitchFamily="34" charset="0"/>
              <a:buChar char="•"/>
            </a:pPr>
            <a:r>
              <a:rPr lang="tr-TR" dirty="0"/>
              <a:t>Cevaplara çapraz denetleme yapacak sorular sormaya çalışın, eğer mümkünse</a:t>
            </a:r>
          </a:p>
          <a:p>
            <a:pPr marL="285750" lvl="0" indent="-285750">
              <a:buFont typeface="Arial" pitchFamily="34" charset="0"/>
              <a:buChar char="•"/>
            </a:pPr>
            <a:r>
              <a:rPr lang="tr-TR" dirty="0"/>
              <a:t>Katılımcıların hesaplama yapmasını gerektirecek sorular sormayın</a:t>
            </a:r>
          </a:p>
          <a:p>
            <a:pPr marL="285750" lvl="0" indent="-285750">
              <a:buFont typeface="Arial" pitchFamily="34" charset="0"/>
              <a:buChar char="•"/>
            </a:pPr>
            <a:r>
              <a:rPr lang="tr-TR" dirty="0"/>
              <a:t>Cevaplara yönlendiren sorular sormayın</a:t>
            </a:r>
          </a:p>
          <a:p>
            <a:pPr marL="285750" lvl="0" indent="-285750">
              <a:buFont typeface="Arial" pitchFamily="34" charset="0"/>
              <a:buChar char="•"/>
            </a:pPr>
            <a:r>
              <a:rPr lang="tr-TR" dirty="0"/>
              <a:t>Utanca neden olabilecek ofansif veya hassas sorular sormayın</a:t>
            </a:r>
          </a:p>
          <a:p>
            <a:pPr marL="285750" lvl="0" indent="-285750">
              <a:buFont typeface="Arial" pitchFamily="34" charset="0"/>
              <a:buChar char="•"/>
            </a:pPr>
            <a:r>
              <a:rPr lang="tr-TR" dirty="0"/>
              <a:t>İnsanlara cevaplamakta zorlanacağı sorular sormayın (İnsanlar sorulara cevap verememek ve aptal gibi görünmek hiç istemezler</a:t>
            </a:r>
          </a:p>
          <a:p>
            <a:pPr marL="285750" lvl="0" indent="-285750">
              <a:buFont typeface="Arial" pitchFamily="34" charset="0"/>
              <a:buChar char="•"/>
            </a:pPr>
            <a:r>
              <a:rPr lang="tr-TR" dirty="0"/>
              <a:t>Anketi mümkün mertebe kısa tutun ama sormanız gereken tüm soruları da sorun</a:t>
            </a:r>
          </a:p>
        </p:txBody>
      </p:sp>
    </p:spTree>
    <p:extLst>
      <p:ext uri="{BB962C8B-B14F-4D97-AF65-F5344CB8AC3E}">
        <p14:creationId xmlns:p14="http://schemas.microsoft.com/office/powerpoint/2010/main" val="82975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ikdörtgen 13"/>
          <p:cNvSpPr/>
          <p:nvPr/>
        </p:nvSpPr>
        <p:spPr>
          <a:xfrm>
            <a:off x="381000" y="2286000"/>
            <a:ext cx="4114800" cy="15240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tr-TR"/>
          </a:p>
        </p:txBody>
      </p:sp>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pPr marL="0" indent="0" algn="l">
              <a:buNone/>
            </a:pPr>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Öğrenme Hedefleri</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6" name="Metin kutusu 5"/>
          <p:cNvSpPr txBox="1"/>
          <p:nvPr/>
        </p:nvSpPr>
        <p:spPr>
          <a:xfrm>
            <a:off x="783264" y="2438400"/>
            <a:ext cx="4876800" cy="1606594"/>
          </a:xfrm>
          <a:prstGeom prst="rect">
            <a:avLst/>
          </a:prstGeom>
          <a:noFill/>
        </p:spPr>
        <p:txBody>
          <a:bodyPr wrap="square" rtlCol="0">
            <a:spAutoFit/>
          </a:bodyPr>
          <a:lstStyle/>
          <a:p>
            <a:pPr lvl="0"/>
            <a:r>
              <a:rPr lang="tr-TR" sz="1200" dirty="0"/>
              <a:t>Bilimsel araştırmaya ilişkin bazı kavramları öğrenecek</a:t>
            </a:r>
          </a:p>
          <a:p>
            <a:pPr lvl="0"/>
            <a:r>
              <a:rPr lang="tr-TR" sz="1200" dirty="0" smtClean="0"/>
              <a:t>Bilimsel Araştırmanın Amaçlarını öğrenmek</a:t>
            </a:r>
            <a:endParaRPr lang="tr-TR" sz="1200" dirty="0"/>
          </a:p>
          <a:p>
            <a:pPr lvl="0"/>
            <a:r>
              <a:rPr lang="tr-TR" sz="1200" dirty="0"/>
              <a:t>Değişik araştırma </a:t>
            </a:r>
            <a:r>
              <a:rPr lang="tr-TR" sz="1200" dirty="0" smtClean="0"/>
              <a:t>tipleri hakkında </a:t>
            </a:r>
            <a:r>
              <a:rPr lang="tr-TR" sz="1200" dirty="0"/>
              <a:t>bilgi sahibi olmak</a:t>
            </a:r>
          </a:p>
          <a:p>
            <a:pPr lvl="0"/>
            <a:r>
              <a:rPr lang="tr-TR" sz="1200" dirty="0"/>
              <a:t>Araştırma Metot ve araçları hakkında bilgi sahibi olmak</a:t>
            </a:r>
          </a:p>
          <a:p>
            <a:pPr lvl="0"/>
            <a:r>
              <a:rPr lang="tr-TR" sz="1200" dirty="0"/>
              <a:t>Bilimsel araştırma sürecini öğrenmek</a:t>
            </a:r>
          </a:p>
          <a:p>
            <a:pPr lvl="0"/>
            <a:r>
              <a:rPr lang="tr-TR" sz="1200" dirty="0"/>
              <a:t>Temel Bilimsel Araştırma yöntemleri hakkında bilgi sahibi olmak</a:t>
            </a:r>
          </a:p>
          <a:p>
            <a:pPr marL="45720">
              <a:lnSpc>
                <a:spcPct val="200000"/>
              </a:lnSpc>
              <a:spcBef>
                <a:spcPct val="20000"/>
              </a:spcBef>
              <a:spcAft>
                <a:spcPts val="300"/>
              </a:spcAft>
              <a:buClr>
                <a:schemeClr val="accent6">
                  <a:lumMod val="75000"/>
                </a:schemeClr>
              </a:buClr>
              <a:buSzPct val="130000"/>
              <a:tabLst>
                <a:tab pos="182563" algn="l"/>
              </a:tabLst>
            </a:pPr>
            <a:r>
              <a:rPr lang="tr-TR" sz="1200" dirty="0" smtClean="0">
                <a:solidFill>
                  <a:schemeClr val="tx1">
                    <a:lumMod val="75000"/>
                    <a:lumOff val="25000"/>
                  </a:schemeClr>
                </a:solidFill>
                <a:latin typeface="Calibri" pitchFamily="34" charset="0"/>
                <a:cs typeface="Calibri" pitchFamily="34" charset="0"/>
              </a:rPr>
              <a:t>.</a:t>
            </a:r>
            <a:endParaRPr lang="tr-TR" sz="1200" dirty="0">
              <a:solidFill>
                <a:schemeClr val="tx1">
                  <a:lumMod val="75000"/>
                  <a:lumOff val="25000"/>
                </a:schemeClr>
              </a:solidFill>
              <a:latin typeface="Calibri" pitchFamily="34" charset="0"/>
              <a:cs typeface="Calibri" pitchFamily="34" charset="0"/>
            </a:endParaRPr>
          </a:p>
        </p:txBody>
      </p:sp>
      <p:sp>
        <p:nvSpPr>
          <p:cNvPr id="7" name="Metin kutusu 6"/>
          <p:cNvSpPr txBox="1"/>
          <p:nvPr/>
        </p:nvSpPr>
        <p:spPr>
          <a:xfrm>
            <a:off x="381000" y="1920185"/>
            <a:ext cx="2667000" cy="243785"/>
          </a:xfrm>
          <a:prstGeom prst="rect">
            <a:avLst/>
          </a:prstGeom>
          <a:noFill/>
        </p:spPr>
        <p:txBody>
          <a:bodyPr wrap="square" rtlCol="0">
            <a:spAutoFit/>
          </a:bodyPr>
          <a:lstStyle/>
          <a:p>
            <a:pPr marL="45720">
              <a:lnSpc>
                <a:spcPct val="80000"/>
              </a:lnSpc>
              <a:spcBef>
                <a:spcPct val="20000"/>
              </a:spcBef>
              <a:spcAft>
                <a:spcPts val="300"/>
              </a:spcAft>
              <a:buClr>
                <a:schemeClr val="accent6">
                  <a:lumMod val="75000"/>
                </a:schemeClr>
              </a:buClr>
              <a:buSzPct val="130000"/>
              <a:tabLst>
                <a:tab pos="182563" algn="l"/>
              </a:tabLst>
            </a:pPr>
            <a:r>
              <a:rPr lang="tr-TR" sz="1200" b="1" dirty="0" smtClean="0">
                <a:solidFill>
                  <a:schemeClr val="tx1">
                    <a:lumMod val="75000"/>
                    <a:lumOff val="25000"/>
                  </a:schemeClr>
                </a:solidFill>
                <a:latin typeface="Calibri" pitchFamily="34" charset="0"/>
                <a:cs typeface="Calibri" pitchFamily="34" charset="0"/>
              </a:rPr>
              <a:t>Bu konuyu çalıştıktan </a:t>
            </a:r>
            <a:r>
              <a:rPr lang="tr-TR" sz="1200" b="1" dirty="0">
                <a:solidFill>
                  <a:schemeClr val="tx1">
                    <a:lumMod val="75000"/>
                    <a:lumOff val="25000"/>
                  </a:schemeClr>
                </a:solidFill>
                <a:latin typeface="Calibri" pitchFamily="34" charset="0"/>
                <a:cs typeface="Calibri" pitchFamily="34" charset="0"/>
              </a:rPr>
              <a:t>sonra:</a:t>
            </a:r>
          </a:p>
        </p:txBody>
      </p:sp>
      <p:sp>
        <p:nvSpPr>
          <p:cNvPr id="15" name="Slayt Numarası Yer Tutucusu 14"/>
          <p:cNvSpPr>
            <a:spLocks noGrp="1"/>
          </p:cNvSpPr>
          <p:nvPr>
            <p:ph type="sldNum" sz="quarter" idx="12"/>
          </p:nvPr>
        </p:nvSpPr>
        <p:spPr/>
        <p:txBody>
          <a:bodyPr/>
          <a:lstStyle/>
          <a:p>
            <a:fld id="{C1FA2219-9131-49AD-A1B5-1FFD48A79E7F}" type="slidenum">
              <a:rPr lang="tr-TR" smtClean="0"/>
              <a:pPr/>
              <a:t>2</a:t>
            </a:fld>
            <a:endParaRPr lang="tr-TR"/>
          </a:p>
        </p:txBody>
      </p:sp>
      <p:sp>
        <p:nvSpPr>
          <p:cNvPr id="10" name="Freeform 10"/>
          <p:cNvSpPr>
            <a:spLocks/>
          </p:cNvSpPr>
          <p:nvPr/>
        </p:nvSpPr>
        <p:spPr bwMode="auto">
          <a:xfrm>
            <a:off x="478765" y="2514600"/>
            <a:ext cx="283234" cy="169676"/>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tr-TR"/>
          </a:p>
        </p:txBody>
      </p:sp>
      <p:sp>
        <p:nvSpPr>
          <p:cNvPr id="12" name="Freeform 10"/>
          <p:cNvSpPr>
            <a:spLocks/>
          </p:cNvSpPr>
          <p:nvPr/>
        </p:nvSpPr>
        <p:spPr bwMode="auto">
          <a:xfrm>
            <a:off x="478766" y="2895600"/>
            <a:ext cx="283234" cy="169676"/>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tr-TR"/>
          </a:p>
        </p:txBody>
      </p:sp>
      <p:sp>
        <p:nvSpPr>
          <p:cNvPr id="16" name="Freeform 10"/>
          <p:cNvSpPr>
            <a:spLocks/>
          </p:cNvSpPr>
          <p:nvPr/>
        </p:nvSpPr>
        <p:spPr bwMode="auto">
          <a:xfrm>
            <a:off x="478766" y="3352800"/>
            <a:ext cx="283234" cy="169676"/>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tr-T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398" y="2710857"/>
            <a:ext cx="280987"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reeform 10"/>
          <p:cNvSpPr>
            <a:spLocks/>
          </p:cNvSpPr>
          <p:nvPr/>
        </p:nvSpPr>
        <p:spPr bwMode="auto">
          <a:xfrm>
            <a:off x="478766" y="3058633"/>
            <a:ext cx="283234" cy="169676"/>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tr-TR"/>
          </a:p>
        </p:txBody>
      </p:sp>
      <p:sp>
        <p:nvSpPr>
          <p:cNvPr id="13" name="Freeform 10"/>
          <p:cNvSpPr>
            <a:spLocks/>
          </p:cNvSpPr>
          <p:nvPr/>
        </p:nvSpPr>
        <p:spPr bwMode="auto">
          <a:xfrm>
            <a:off x="478466" y="3211033"/>
            <a:ext cx="283234" cy="169676"/>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526640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ikdörtgen 13"/>
          <p:cNvSpPr/>
          <p:nvPr/>
        </p:nvSpPr>
        <p:spPr>
          <a:xfrm>
            <a:off x="414670" y="4495800"/>
            <a:ext cx="2743200"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tr-TR"/>
          </a:p>
        </p:txBody>
      </p:sp>
      <p:sp>
        <p:nvSpPr>
          <p:cNvPr id="13" name="Dikdörtgen 12"/>
          <p:cNvSpPr/>
          <p:nvPr/>
        </p:nvSpPr>
        <p:spPr>
          <a:xfrm>
            <a:off x="381000" y="1447800"/>
            <a:ext cx="2743200" cy="2819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tr-TR"/>
          </a:p>
        </p:txBody>
      </p:sp>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pPr marL="0" indent="0" algn="l">
              <a:buNone/>
            </a:pPr>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İçindekiler</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6" name="Metin kutusu 5"/>
          <p:cNvSpPr txBox="1"/>
          <p:nvPr/>
        </p:nvSpPr>
        <p:spPr>
          <a:xfrm>
            <a:off x="414670" y="4607098"/>
            <a:ext cx="3657600" cy="463204"/>
          </a:xfrm>
          <a:prstGeom prst="rect">
            <a:avLst/>
          </a:prstGeom>
          <a:noFill/>
        </p:spPr>
        <p:txBody>
          <a:bodyPr wrap="square" rtlCol="0">
            <a:spAutoFit/>
          </a:bodyPr>
          <a:lstStyle/>
          <a:p>
            <a:pPr marL="228600" indent="-182880">
              <a:lnSpc>
                <a:spcPct val="80000"/>
              </a:lnSpc>
              <a:spcBef>
                <a:spcPct val="20000"/>
              </a:spcBef>
              <a:spcAft>
                <a:spcPts val="300"/>
              </a:spcAft>
              <a:buClr>
                <a:schemeClr val="accent6">
                  <a:lumMod val="75000"/>
                </a:schemeClr>
              </a:buClr>
              <a:buSzPct val="130000"/>
              <a:buFont typeface="Wingdings" pitchFamily="2" charset="2"/>
              <a:buChar char="§"/>
              <a:tabLst>
                <a:tab pos="182563" algn="l"/>
              </a:tabLst>
            </a:pPr>
            <a:r>
              <a:rPr lang="tr-TR" sz="1200" dirty="0">
                <a:solidFill>
                  <a:schemeClr val="tx1">
                    <a:lumMod val="75000"/>
                    <a:lumOff val="25000"/>
                  </a:schemeClr>
                </a:solidFill>
                <a:latin typeface="Calibri" pitchFamily="34" charset="0"/>
                <a:cs typeface="Calibri" pitchFamily="34" charset="0"/>
              </a:rPr>
              <a:t>Konunun Özeti</a:t>
            </a:r>
          </a:p>
          <a:p>
            <a:pPr marL="228600" indent="-182880">
              <a:lnSpc>
                <a:spcPct val="80000"/>
              </a:lnSpc>
              <a:spcBef>
                <a:spcPct val="20000"/>
              </a:spcBef>
              <a:spcAft>
                <a:spcPts val="300"/>
              </a:spcAft>
              <a:buClr>
                <a:schemeClr val="accent6">
                  <a:lumMod val="75000"/>
                </a:schemeClr>
              </a:buClr>
              <a:buSzPct val="130000"/>
              <a:buFont typeface="Wingdings" pitchFamily="2" charset="2"/>
              <a:buChar char="§"/>
              <a:tabLst>
                <a:tab pos="182563" algn="l"/>
              </a:tabLst>
            </a:pPr>
            <a:r>
              <a:rPr lang="tr-TR" sz="1200" dirty="0" smtClean="0">
                <a:solidFill>
                  <a:schemeClr val="tx1">
                    <a:lumMod val="75000"/>
                    <a:lumOff val="25000"/>
                  </a:schemeClr>
                </a:solidFill>
                <a:latin typeface="Calibri" pitchFamily="34" charset="0"/>
                <a:cs typeface="Calibri" pitchFamily="34" charset="0"/>
              </a:rPr>
              <a:t>Değerlendirme Soruları</a:t>
            </a:r>
            <a:endParaRPr lang="tr-TR" dirty="0"/>
          </a:p>
        </p:txBody>
      </p:sp>
      <p:sp>
        <p:nvSpPr>
          <p:cNvPr id="15" name="Slayt Numarası Yer Tutucusu 14"/>
          <p:cNvSpPr>
            <a:spLocks noGrp="1"/>
          </p:cNvSpPr>
          <p:nvPr>
            <p:ph type="sldNum" sz="quarter" idx="12"/>
          </p:nvPr>
        </p:nvSpPr>
        <p:spPr/>
        <p:txBody>
          <a:bodyPr/>
          <a:lstStyle/>
          <a:p>
            <a:fld id="{C1FA2219-9131-49AD-A1B5-1FFD48A79E7F}" type="slidenum">
              <a:rPr lang="tr-TR" smtClean="0"/>
              <a:pPr/>
              <a:t>3</a:t>
            </a:fld>
            <a:endParaRPr lang="tr-T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209800"/>
            <a:ext cx="4343400" cy="164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3369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Temel kavramlar</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8"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a:t>Bilimsel araştırmaya ilişkin bazı kavramları öğrenecek</a:t>
            </a:r>
          </a:p>
        </p:txBody>
      </p:sp>
      <p:sp>
        <p:nvSpPr>
          <p:cNvPr id="5" name="Slayt Numarası Yer Tutucusu 4"/>
          <p:cNvSpPr>
            <a:spLocks noGrp="1"/>
          </p:cNvSpPr>
          <p:nvPr>
            <p:ph type="sldNum" sz="quarter" idx="12"/>
          </p:nvPr>
        </p:nvSpPr>
        <p:spPr/>
        <p:txBody>
          <a:bodyPr/>
          <a:lstStyle/>
          <a:p>
            <a:fld id="{C1FA2219-9131-49AD-A1B5-1FFD48A79E7F}" type="slidenum">
              <a:rPr lang="tr-TR" smtClean="0"/>
              <a:pPr/>
              <a:t>4</a:t>
            </a:fld>
            <a:endParaRPr lang="tr-TR"/>
          </a:p>
        </p:txBody>
      </p:sp>
      <p:sp>
        <p:nvSpPr>
          <p:cNvPr id="7" name="Metin kutusu 6"/>
          <p:cNvSpPr txBox="1"/>
          <p:nvPr/>
        </p:nvSpPr>
        <p:spPr>
          <a:xfrm>
            <a:off x="517053" y="1371599"/>
            <a:ext cx="7772400" cy="2062103"/>
          </a:xfrm>
          <a:prstGeom prst="rect">
            <a:avLst/>
          </a:prstGeom>
          <a:noFill/>
        </p:spPr>
        <p:txBody>
          <a:bodyPr wrap="square" rtlCol="0">
            <a:spAutoFit/>
          </a:bodyPr>
          <a:lstStyle/>
          <a:p>
            <a:pPr marL="285750" indent="-285750">
              <a:buFont typeface="Arial" pitchFamily="34" charset="0"/>
              <a:buChar char="•"/>
            </a:pPr>
            <a:r>
              <a:rPr lang="tr-TR" sz="1600" b="1" i="1" dirty="0"/>
              <a:t>Hipotez: </a:t>
            </a:r>
            <a:r>
              <a:rPr lang="tr-TR" sz="1600" dirty="0"/>
              <a:t>Bir hipotez, ortaya çıkmış veya çıkacak belirli davranışlar, olgular veya olaylar hakkında varsayım niteliğindeki </a:t>
            </a:r>
            <a:r>
              <a:rPr lang="tr-TR" sz="1600" dirty="0" smtClean="0"/>
              <a:t>açıklamalardır</a:t>
            </a:r>
          </a:p>
          <a:p>
            <a:pPr marL="285750" indent="-285750">
              <a:buFont typeface="Arial" pitchFamily="34" charset="0"/>
              <a:buChar char="•"/>
            </a:pPr>
            <a:r>
              <a:rPr lang="tr-TR" sz="1600" b="1" i="1" dirty="0" smtClean="0"/>
              <a:t>Kuram </a:t>
            </a:r>
            <a:r>
              <a:rPr lang="tr-TR" sz="1600" b="1" i="1" dirty="0"/>
              <a:t>(Teori): </a:t>
            </a:r>
            <a:r>
              <a:rPr lang="tr-TR" sz="1600" dirty="0"/>
              <a:t>Çok sayıda gözlem ve deneylerle desteklenebilen, doğrulanabilen bir hipoteze teori -nazariye, kuram- denir. </a:t>
            </a:r>
            <a:endParaRPr lang="tr-TR" sz="1600" dirty="0" smtClean="0"/>
          </a:p>
          <a:p>
            <a:pPr marL="285750" indent="-285750">
              <a:buFont typeface="Arial" pitchFamily="34" charset="0"/>
              <a:buChar char="•"/>
            </a:pPr>
            <a:r>
              <a:rPr lang="tr-TR" sz="1600" dirty="0" smtClean="0"/>
              <a:t>Bilimde </a:t>
            </a:r>
            <a:r>
              <a:rPr lang="tr-TR" sz="1600" dirty="0"/>
              <a:t>kuram oluşturma iki açıdan önem </a:t>
            </a:r>
            <a:r>
              <a:rPr lang="tr-TR" sz="1600" dirty="0" smtClean="0"/>
              <a:t>taşımaktadır;</a:t>
            </a:r>
          </a:p>
          <a:p>
            <a:pPr marL="1200150" lvl="2" indent="-285750">
              <a:buFont typeface="Arial" pitchFamily="34" charset="0"/>
              <a:buChar char="•"/>
            </a:pPr>
            <a:r>
              <a:rPr lang="tr-TR" sz="1600" dirty="0" smtClean="0"/>
              <a:t>Tutarlı </a:t>
            </a:r>
            <a:r>
              <a:rPr lang="tr-TR" sz="1600" dirty="0"/>
              <a:t>bir mantıksal yapı, bir sistem olarak oluşturulmuş bir kuram, olgular dünyasına bakış açımızı genişlemektedir. </a:t>
            </a:r>
            <a:endParaRPr lang="tr-TR" sz="1600" dirty="0" smtClean="0"/>
          </a:p>
          <a:p>
            <a:pPr marL="1200150" lvl="2" indent="-285750">
              <a:buFont typeface="Arial" pitchFamily="34" charset="0"/>
              <a:buChar char="•"/>
            </a:pPr>
            <a:r>
              <a:rPr lang="tr-TR" sz="1600" dirty="0" smtClean="0"/>
              <a:t>Bir </a:t>
            </a:r>
            <a:r>
              <a:rPr lang="tr-TR" sz="1600" dirty="0"/>
              <a:t>bilimsel kuramı tanımak, tümüyle bilimsel etkinliği tanımakla eşdeğerdir. </a:t>
            </a:r>
          </a:p>
        </p:txBody>
      </p:sp>
      <p:cxnSp>
        <p:nvCxnSpPr>
          <p:cNvPr id="22" name="Düz Bağlayıcı 21"/>
          <p:cNvCxnSpPr/>
          <p:nvPr/>
        </p:nvCxnSpPr>
        <p:spPr>
          <a:xfrm flipV="1">
            <a:off x="6595613" y="3348487"/>
            <a:ext cx="7620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Temel kavramlar</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8"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a:t>Bilimsel araştırmaya ilişkin bazı kavramları öğrenecek</a:t>
            </a:r>
          </a:p>
        </p:txBody>
      </p:sp>
      <p:sp>
        <p:nvSpPr>
          <p:cNvPr id="5" name="Slayt Numarası Yer Tutucusu 4"/>
          <p:cNvSpPr>
            <a:spLocks noGrp="1"/>
          </p:cNvSpPr>
          <p:nvPr>
            <p:ph type="sldNum" sz="quarter" idx="12"/>
          </p:nvPr>
        </p:nvSpPr>
        <p:spPr/>
        <p:txBody>
          <a:bodyPr/>
          <a:lstStyle/>
          <a:p>
            <a:fld id="{C1FA2219-9131-49AD-A1B5-1FFD48A79E7F}" type="slidenum">
              <a:rPr lang="tr-TR" smtClean="0"/>
              <a:pPr/>
              <a:t>5</a:t>
            </a:fld>
            <a:endParaRPr lang="tr-TR"/>
          </a:p>
        </p:txBody>
      </p:sp>
      <p:sp>
        <p:nvSpPr>
          <p:cNvPr id="7" name="Metin kutusu 6"/>
          <p:cNvSpPr txBox="1"/>
          <p:nvPr/>
        </p:nvSpPr>
        <p:spPr>
          <a:xfrm>
            <a:off x="517053" y="1371599"/>
            <a:ext cx="7772400" cy="2062103"/>
          </a:xfrm>
          <a:prstGeom prst="rect">
            <a:avLst/>
          </a:prstGeom>
          <a:noFill/>
        </p:spPr>
        <p:txBody>
          <a:bodyPr wrap="square" rtlCol="0">
            <a:spAutoFit/>
          </a:bodyPr>
          <a:lstStyle/>
          <a:p>
            <a:pPr marL="285750" indent="-285750">
              <a:buFont typeface="Arial" pitchFamily="34" charset="0"/>
              <a:buChar char="•"/>
            </a:pPr>
            <a:r>
              <a:rPr lang="tr-TR" sz="1600" dirty="0"/>
              <a:t>Hipotez sınırlı bazı gerçeklerle uğraşırken kuram gerçeklerin doğruluklarının kanıtlanmasından sonra yapılan bir </a:t>
            </a:r>
            <a:r>
              <a:rPr lang="tr-TR" sz="1600" dirty="0" smtClean="0"/>
              <a:t>genellemedir.</a:t>
            </a:r>
          </a:p>
          <a:p>
            <a:pPr marL="285750" indent="-285750">
              <a:buFont typeface="Arial" pitchFamily="34" charset="0"/>
              <a:buChar char="•"/>
            </a:pPr>
            <a:r>
              <a:rPr lang="tr-TR" sz="1600" dirty="0"/>
              <a:t>Kuram, birbiriyle bağlantılı kavramlar, tanımlamalar ve öneriler setidir. </a:t>
            </a:r>
            <a:endParaRPr lang="tr-TR" sz="1600" dirty="0" smtClean="0"/>
          </a:p>
          <a:p>
            <a:pPr marL="285750" indent="-285750">
              <a:buFont typeface="Arial" pitchFamily="34" charset="0"/>
              <a:buChar char="•"/>
            </a:pPr>
            <a:r>
              <a:rPr lang="tr-TR" sz="1600" dirty="0" smtClean="0"/>
              <a:t>Değişken,</a:t>
            </a:r>
            <a:r>
              <a:rPr lang="tr-TR" sz="1600" b="1" i="1" dirty="0" smtClean="0"/>
              <a:t> h</a:t>
            </a:r>
            <a:r>
              <a:rPr lang="tr-TR" sz="1600" dirty="0" smtClean="0"/>
              <a:t>erhangi </a:t>
            </a:r>
            <a:r>
              <a:rPr lang="tr-TR" sz="1600" dirty="0"/>
              <a:t>bir deneğe/şeye ait ve birden çok değer alabilen bir özellik /kavram demektir. </a:t>
            </a:r>
            <a:endParaRPr lang="tr-TR" sz="1600" dirty="0" smtClean="0"/>
          </a:p>
          <a:p>
            <a:pPr marL="742950" lvl="1" indent="-285750">
              <a:buFont typeface="Arial" pitchFamily="34" charset="0"/>
              <a:buChar char="•"/>
            </a:pPr>
            <a:r>
              <a:rPr lang="tr-TR" sz="1600" dirty="0"/>
              <a:t>Değişkenleri etkilemeleri ve etkilenmeleri itibariyle iki ana gruba ayırmak mümkündür: bağımlı ve bağımsız değişkenler</a:t>
            </a:r>
            <a:r>
              <a:rPr lang="tr-TR" sz="1600" dirty="0" smtClean="0"/>
              <a:t>. </a:t>
            </a:r>
          </a:p>
          <a:p>
            <a:pPr marL="742950" lvl="1" indent="-285750">
              <a:buFont typeface="Arial" pitchFamily="34" charset="0"/>
              <a:buChar char="•"/>
            </a:pPr>
            <a:endParaRPr lang="tr-TR" sz="1600" dirty="0"/>
          </a:p>
        </p:txBody>
      </p:sp>
    </p:spTree>
    <p:extLst>
      <p:ext uri="{BB962C8B-B14F-4D97-AF65-F5344CB8AC3E}">
        <p14:creationId xmlns:p14="http://schemas.microsoft.com/office/powerpoint/2010/main" val="221373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Bilimsel Araştırmanın Amaçları</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8"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a:t>Bilimsel Araştırmanın Amaçlarını öğrenmek</a:t>
            </a:r>
          </a:p>
        </p:txBody>
      </p:sp>
      <p:sp>
        <p:nvSpPr>
          <p:cNvPr id="5" name="Slayt Numarası Yer Tutucusu 4"/>
          <p:cNvSpPr>
            <a:spLocks noGrp="1"/>
          </p:cNvSpPr>
          <p:nvPr>
            <p:ph type="sldNum" sz="quarter" idx="12"/>
          </p:nvPr>
        </p:nvSpPr>
        <p:spPr/>
        <p:txBody>
          <a:bodyPr/>
          <a:lstStyle/>
          <a:p>
            <a:fld id="{C1FA2219-9131-49AD-A1B5-1FFD48A79E7F}" type="slidenum">
              <a:rPr lang="tr-TR" smtClean="0"/>
              <a:pPr/>
              <a:t>6</a:t>
            </a:fld>
            <a:endParaRPr lang="tr-TR"/>
          </a:p>
        </p:txBody>
      </p:sp>
      <p:sp>
        <p:nvSpPr>
          <p:cNvPr id="7" name="Metin kutusu 6"/>
          <p:cNvSpPr txBox="1"/>
          <p:nvPr/>
        </p:nvSpPr>
        <p:spPr>
          <a:xfrm>
            <a:off x="517053" y="1371599"/>
            <a:ext cx="7772400" cy="2677656"/>
          </a:xfrm>
          <a:prstGeom prst="rect">
            <a:avLst/>
          </a:prstGeom>
          <a:noFill/>
        </p:spPr>
        <p:txBody>
          <a:bodyPr wrap="square" rtlCol="0">
            <a:spAutoFit/>
          </a:bodyPr>
          <a:lstStyle/>
          <a:p>
            <a:pPr marL="285750" indent="-285750">
              <a:buFont typeface="Arial" pitchFamily="34" charset="0"/>
              <a:buChar char="•"/>
            </a:pPr>
            <a:r>
              <a:rPr lang="tr-TR" dirty="0" smtClean="0"/>
              <a:t>Mevcut </a:t>
            </a:r>
            <a:r>
              <a:rPr lang="tr-TR" dirty="0"/>
              <a:t>bilgiyi gözden geçirme ve sentez etmek</a:t>
            </a:r>
            <a:endParaRPr lang="tr-TR" sz="1600" dirty="0"/>
          </a:p>
          <a:p>
            <a:pPr marL="285750" indent="-285750">
              <a:buFont typeface="Arial" pitchFamily="34" charset="0"/>
              <a:buChar char="•"/>
            </a:pPr>
            <a:r>
              <a:rPr lang="tr-TR" dirty="0"/>
              <a:t>Mevcut durumları ve problemleri araştırmak</a:t>
            </a:r>
            <a:endParaRPr lang="tr-TR" sz="1600" dirty="0"/>
          </a:p>
          <a:p>
            <a:pPr marL="285750" indent="-285750">
              <a:buFont typeface="Arial" pitchFamily="34" charset="0"/>
              <a:buChar char="•"/>
            </a:pPr>
            <a:r>
              <a:rPr lang="tr-TR" dirty="0"/>
              <a:t>Mevcut problemlere çözümler önermek</a:t>
            </a:r>
            <a:endParaRPr lang="tr-TR" sz="1600" dirty="0"/>
          </a:p>
          <a:p>
            <a:pPr marL="285750" indent="-285750">
              <a:buFont typeface="Arial" pitchFamily="34" charset="0"/>
              <a:buChar char="•"/>
            </a:pPr>
            <a:r>
              <a:rPr lang="tr-TR" dirty="0"/>
              <a:t>Genel durumları araştırmak ve irdelemek</a:t>
            </a:r>
            <a:endParaRPr lang="tr-TR" sz="1600" dirty="0"/>
          </a:p>
          <a:p>
            <a:pPr marL="285750" indent="-285750">
              <a:buFont typeface="Arial" pitchFamily="34" charset="0"/>
              <a:buChar char="•"/>
            </a:pPr>
            <a:r>
              <a:rPr lang="tr-TR" dirty="0"/>
              <a:t>Yeni prosedürler ve sistemler yaratmak ve inşa etmek</a:t>
            </a:r>
            <a:endParaRPr lang="tr-TR" sz="1600" dirty="0"/>
          </a:p>
          <a:p>
            <a:pPr marL="285750" indent="-285750">
              <a:buFont typeface="Arial" pitchFamily="34" charset="0"/>
              <a:buChar char="•"/>
            </a:pPr>
            <a:r>
              <a:rPr lang="tr-TR" dirty="0"/>
              <a:t>Yeni bir fenomeni açıklamak</a:t>
            </a:r>
            <a:endParaRPr lang="tr-TR" sz="1600" dirty="0"/>
          </a:p>
          <a:p>
            <a:pPr marL="285750" indent="-285750">
              <a:buFont typeface="Arial" pitchFamily="34" charset="0"/>
              <a:buChar char="•"/>
            </a:pPr>
            <a:r>
              <a:rPr lang="tr-TR" dirty="0"/>
              <a:t>Yeni bilgi </a:t>
            </a:r>
            <a:r>
              <a:rPr lang="tr-TR" dirty="0" smtClean="0"/>
              <a:t>üretmek</a:t>
            </a:r>
          </a:p>
          <a:p>
            <a:pPr marL="285750" indent="-285750">
              <a:buFont typeface="Arial" pitchFamily="34" charset="0"/>
              <a:buChar char="•"/>
            </a:pPr>
            <a:r>
              <a:rPr lang="tr-TR" dirty="0"/>
              <a:t>Veya yukarıdakilerin bir veya bir kaçının kombinasyonu</a:t>
            </a:r>
          </a:p>
          <a:p>
            <a:pPr marL="742950" lvl="1" indent="-285750">
              <a:buFont typeface="Arial" pitchFamily="34" charset="0"/>
              <a:buChar char="•"/>
            </a:pPr>
            <a:endParaRPr lang="tr-TR" sz="2400" dirty="0"/>
          </a:p>
        </p:txBody>
      </p:sp>
    </p:spTree>
    <p:extLst>
      <p:ext uri="{BB962C8B-B14F-4D97-AF65-F5344CB8AC3E}">
        <p14:creationId xmlns:p14="http://schemas.microsoft.com/office/powerpoint/2010/main" val="111370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Değişik Araştırma Tipleri</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8"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a:t>Değişik araştırma tipleri hakkında bilgi sahibi olmak</a:t>
            </a:r>
          </a:p>
        </p:txBody>
      </p:sp>
      <p:sp>
        <p:nvSpPr>
          <p:cNvPr id="5" name="Slayt Numarası Yer Tutucusu 4"/>
          <p:cNvSpPr>
            <a:spLocks noGrp="1"/>
          </p:cNvSpPr>
          <p:nvPr>
            <p:ph type="sldNum" sz="quarter" idx="12"/>
          </p:nvPr>
        </p:nvSpPr>
        <p:spPr/>
        <p:txBody>
          <a:bodyPr/>
          <a:lstStyle/>
          <a:p>
            <a:fld id="{C1FA2219-9131-49AD-A1B5-1FFD48A79E7F}" type="slidenum">
              <a:rPr lang="tr-TR" smtClean="0"/>
              <a:pPr/>
              <a:t>7</a:t>
            </a:fld>
            <a:endParaRPr lang="tr-TR"/>
          </a:p>
        </p:txBody>
      </p:sp>
      <p:cxnSp>
        <p:nvCxnSpPr>
          <p:cNvPr id="22" name="Düz Bağlayıcı 21"/>
          <p:cNvCxnSpPr/>
          <p:nvPr/>
        </p:nvCxnSpPr>
        <p:spPr>
          <a:xfrm flipV="1">
            <a:off x="6595613" y="3348487"/>
            <a:ext cx="7620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 name="Tablo 2"/>
          <p:cNvGraphicFramePr>
            <a:graphicFrameLocks noGrp="1"/>
          </p:cNvGraphicFramePr>
          <p:nvPr>
            <p:extLst>
              <p:ext uri="{D42A27DB-BD31-4B8C-83A1-F6EECF244321}">
                <p14:modId xmlns:p14="http://schemas.microsoft.com/office/powerpoint/2010/main" val="2930507136"/>
              </p:ext>
            </p:extLst>
          </p:nvPr>
        </p:nvGraphicFramePr>
        <p:xfrm>
          <a:off x="1295400" y="1447800"/>
          <a:ext cx="6477001" cy="4225795"/>
        </p:xfrm>
        <a:graphic>
          <a:graphicData uri="http://schemas.openxmlformats.org/drawingml/2006/table">
            <a:tbl>
              <a:tblPr firstRow="1" firstCol="1" bandRow="1"/>
              <a:tblGrid>
                <a:gridCol w="1993153"/>
                <a:gridCol w="1593025"/>
                <a:gridCol w="1593025"/>
                <a:gridCol w="1297798"/>
              </a:tblGrid>
              <a:tr h="385829">
                <a:tc>
                  <a:txBody>
                    <a:bodyPr/>
                    <a:lstStyle/>
                    <a:p>
                      <a:pPr indent="288290" algn="ctr">
                        <a:lnSpc>
                          <a:spcPct val="115000"/>
                        </a:lnSpc>
                        <a:spcBef>
                          <a:spcPts val="600"/>
                        </a:spcBef>
                        <a:spcAft>
                          <a:spcPts val="600"/>
                        </a:spcAft>
                      </a:pPr>
                      <a:r>
                        <a:rPr lang="tr-TR" sz="1200" b="1" dirty="0">
                          <a:effectLst/>
                          <a:latin typeface="Times New Roman"/>
                          <a:ea typeface="Calibri"/>
                          <a:cs typeface="Times New Roman"/>
                        </a:rPr>
                        <a:t>Araştırıcı/Ortaya Koyucu</a:t>
                      </a:r>
                      <a:endParaRPr lang="tr-TR" sz="1100" dirty="0">
                        <a:effectLst/>
                        <a:latin typeface="Calibri"/>
                        <a:ea typeface="Calibri"/>
                        <a:cs typeface="Times New Roman"/>
                      </a:endParaRPr>
                    </a:p>
                  </a:txBody>
                  <a:tcPr marL="67935" marR="67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88290" algn="ctr">
                        <a:lnSpc>
                          <a:spcPct val="115000"/>
                        </a:lnSpc>
                        <a:spcBef>
                          <a:spcPts val="600"/>
                        </a:spcBef>
                        <a:spcAft>
                          <a:spcPts val="600"/>
                        </a:spcAft>
                      </a:pPr>
                      <a:r>
                        <a:rPr lang="tr-TR" sz="1200" b="1">
                          <a:effectLst/>
                          <a:latin typeface="Times New Roman"/>
                          <a:ea typeface="Calibri"/>
                          <a:cs typeface="Times New Roman"/>
                        </a:rPr>
                        <a:t>Tanımlayıcı</a:t>
                      </a:r>
                      <a:endParaRPr lang="tr-TR" sz="1100">
                        <a:effectLst/>
                        <a:latin typeface="Calibri"/>
                        <a:ea typeface="Calibri"/>
                        <a:cs typeface="Times New Roman"/>
                      </a:endParaRPr>
                    </a:p>
                  </a:txBody>
                  <a:tcPr marL="67935" marR="67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88290" algn="ctr">
                        <a:lnSpc>
                          <a:spcPct val="115000"/>
                        </a:lnSpc>
                        <a:spcBef>
                          <a:spcPts val="600"/>
                        </a:spcBef>
                        <a:spcAft>
                          <a:spcPts val="600"/>
                        </a:spcAft>
                      </a:pPr>
                      <a:r>
                        <a:rPr lang="tr-TR" sz="1200" b="1">
                          <a:effectLst/>
                          <a:latin typeface="Times New Roman"/>
                          <a:ea typeface="Calibri"/>
                          <a:cs typeface="Times New Roman"/>
                        </a:rPr>
                        <a:t>Analitik</a:t>
                      </a:r>
                      <a:endParaRPr lang="tr-TR" sz="1100">
                        <a:effectLst/>
                        <a:latin typeface="Calibri"/>
                        <a:ea typeface="Calibri"/>
                        <a:cs typeface="Times New Roman"/>
                      </a:endParaRPr>
                    </a:p>
                  </a:txBody>
                  <a:tcPr marL="67935" marR="67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88290" algn="ctr">
                        <a:lnSpc>
                          <a:spcPct val="115000"/>
                        </a:lnSpc>
                        <a:spcBef>
                          <a:spcPts val="600"/>
                        </a:spcBef>
                        <a:spcAft>
                          <a:spcPts val="600"/>
                        </a:spcAft>
                      </a:pPr>
                      <a:r>
                        <a:rPr lang="tr-TR" sz="1200" b="1">
                          <a:effectLst/>
                          <a:latin typeface="Times New Roman"/>
                          <a:ea typeface="Calibri"/>
                          <a:cs typeface="Times New Roman"/>
                        </a:rPr>
                        <a:t>Tahmin Edici</a:t>
                      </a:r>
                      <a:endParaRPr lang="tr-TR" sz="1100">
                        <a:effectLst/>
                        <a:latin typeface="Calibri"/>
                        <a:ea typeface="Calibri"/>
                        <a:cs typeface="Times New Roman"/>
                      </a:endParaRPr>
                    </a:p>
                  </a:txBody>
                  <a:tcPr marL="67935" marR="67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05171">
                <a:tc>
                  <a:txBody>
                    <a:bodyPr/>
                    <a:lstStyle/>
                    <a:p>
                      <a:pPr indent="288290" algn="just">
                        <a:lnSpc>
                          <a:spcPct val="115000"/>
                        </a:lnSpc>
                        <a:spcBef>
                          <a:spcPts val="600"/>
                        </a:spcBef>
                        <a:spcAft>
                          <a:spcPts val="600"/>
                        </a:spcAft>
                      </a:pPr>
                      <a:r>
                        <a:rPr lang="tr-TR" sz="1200" dirty="0">
                          <a:effectLst/>
                          <a:latin typeface="Times New Roman"/>
                          <a:ea typeface="Calibri"/>
                          <a:cs typeface="Times New Roman"/>
                        </a:rPr>
                        <a:t>Ortaya koyucu araştırma daha önce az veya hiçbir araştırma olmayan konularda yapılır. Amaç motiflere, desenlere bakmak ve yeni hipotezler ve fikirler ortaya koymaktır. Bu fikirler ve hipotezler daha sonra takip eden araştırmaların temellerini oluşturur Temel araştırma teknikleri örnek olay çalışmaları, gözlemler, daha önceki çalışmaların gözden geçirilmesi şeklindedir.</a:t>
                      </a:r>
                      <a:endParaRPr lang="tr-TR" sz="1100" dirty="0">
                        <a:effectLst/>
                        <a:latin typeface="Calibri"/>
                        <a:ea typeface="Calibri"/>
                        <a:cs typeface="Times New Roman"/>
                      </a:endParaRPr>
                    </a:p>
                  </a:txBody>
                  <a:tcPr marL="67935" marR="67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88290" algn="just">
                        <a:lnSpc>
                          <a:spcPct val="115000"/>
                        </a:lnSpc>
                        <a:spcBef>
                          <a:spcPts val="600"/>
                        </a:spcBef>
                        <a:spcAft>
                          <a:spcPts val="600"/>
                        </a:spcAft>
                      </a:pPr>
                      <a:r>
                        <a:rPr lang="tr-TR" sz="1200">
                          <a:effectLst/>
                          <a:latin typeface="Times New Roman"/>
                          <a:ea typeface="Calibri"/>
                          <a:cs typeface="Times New Roman"/>
                        </a:rPr>
                        <a:t>Tanımlayıcı araştırma konunun unsurlarını, elemanlarını açıklamak, sınıflamak için kullanılır. </a:t>
                      </a:r>
                      <a:endParaRPr lang="tr-TR" sz="1100">
                        <a:effectLst/>
                        <a:latin typeface="Calibri"/>
                        <a:ea typeface="Calibri"/>
                        <a:cs typeface="Times New Roman"/>
                      </a:endParaRPr>
                    </a:p>
                    <a:p>
                      <a:pPr indent="288290" algn="just">
                        <a:lnSpc>
                          <a:spcPct val="115000"/>
                        </a:lnSpc>
                        <a:spcBef>
                          <a:spcPts val="600"/>
                        </a:spcBef>
                        <a:spcAft>
                          <a:spcPts val="600"/>
                        </a:spcAft>
                      </a:pPr>
                      <a:r>
                        <a:rPr lang="tr-TR" sz="1200">
                          <a:effectLst/>
                          <a:latin typeface="Times New Roman"/>
                          <a:ea typeface="Calibri"/>
                          <a:cs typeface="Times New Roman"/>
                        </a:rPr>
                        <a:t>Sayısal teknikler verinin toplanması, analizi ve değerlendirilmesi için en sık kullanılan tekniklerdir</a:t>
                      </a:r>
                      <a:endParaRPr lang="tr-TR" sz="1100">
                        <a:effectLst/>
                        <a:latin typeface="Calibri"/>
                        <a:ea typeface="Calibri"/>
                        <a:cs typeface="Times New Roman"/>
                      </a:endParaRPr>
                    </a:p>
                  </a:txBody>
                  <a:tcPr marL="67935" marR="67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88290" algn="just">
                        <a:lnSpc>
                          <a:spcPct val="115000"/>
                        </a:lnSpc>
                        <a:spcBef>
                          <a:spcPts val="600"/>
                        </a:spcBef>
                        <a:spcAft>
                          <a:spcPts val="600"/>
                        </a:spcAft>
                      </a:pPr>
                      <a:r>
                        <a:rPr lang="tr-TR" sz="1200">
                          <a:effectLst/>
                          <a:latin typeface="Times New Roman"/>
                          <a:ea typeface="Calibri"/>
                          <a:cs typeface="Times New Roman"/>
                        </a:rPr>
                        <a:t>Analitik araştırmalar tanımlayıcı araştırmaları bir adım ileriye götürerek bir olgunun neden ve nasıl olduğunu araştırır. </a:t>
                      </a:r>
                      <a:endParaRPr lang="tr-TR" sz="1100">
                        <a:effectLst/>
                        <a:latin typeface="Calibri"/>
                        <a:ea typeface="Calibri"/>
                        <a:cs typeface="Times New Roman"/>
                      </a:endParaRPr>
                    </a:p>
                    <a:p>
                      <a:pPr indent="288290" algn="just">
                        <a:lnSpc>
                          <a:spcPct val="115000"/>
                        </a:lnSpc>
                        <a:spcBef>
                          <a:spcPts val="600"/>
                        </a:spcBef>
                        <a:spcAft>
                          <a:spcPts val="600"/>
                        </a:spcAft>
                      </a:pPr>
                      <a:r>
                        <a:rPr lang="tr-TR" sz="1200">
                          <a:effectLst/>
                          <a:latin typeface="Times New Roman"/>
                          <a:ea typeface="Calibri"/>
                          <a:cs typeface="Times New Roman"/>
                        </a:rPr>
                        <a:t>Bu araştırmanın önemli bir özelliği konu olan faktörlerin ve değişkenlerin ortaya konmasıdır</a:t>
                      </a:r>
                      <a:endParaRPr lang="tr-TR" sz="1100">
                        <a:effectLst/>
                        <a:latin typeface="Calibri"/>
                        <a:ea typeface="Calibri"/>
                        <a:cs typeface="Times New Roman"/>
                      </a:endParaRPr>
                    </a:p>
                  </a:txBody>
                  <a:tcPr marL="67935" marR="67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88290" algn="just">
                        <a:lnSpc>
                          <a:spcPct val="115000"/>
                        </a:lnSpc>
                        <a:spcBef>
                          <a:spcPts val="600"/>
                        </a:spcBef>
                        <a:spcAft>
                          <a:spcPts val="600"/>
                        </a:spcAft>
                      </a:pPr>
                      <a:r>
                        <a:rPr lang="tr-TR" sz="1200" dirty="0">
                          <a:effectLst/>
                          <a:latin typeface="Times New Roman"/>
                          <a:ea typeface="Calibri"/>
                          <a:cs typeface="Times New Roman"/>
                        </a:rPr>
                        <a:t>Tahmin edici araştırmanın temel amacı bilgece gelecekte olabilecek muhtemel olasılıklar hakkında tahmin yapmaktır.</a:t>
                      </a:r>
                      <a:endParaRPr lang="tr-TR" sz="1100" dirty="0">
                        <a:effectLst/>
                        <a:latin typeface="Calibri"/>
                        <a:ea typeface="Calibri"/>
                        <a:cs typeface="Times New Roman"/>
                      </a:endParaRPr>
                    </a:p>
                    <a:p>
                      <a:pPr indent="288290" algn="just">
                        <a:lnSpc>
                          <a:spcPct val="115000"/>
                        </a:lnSpc>
                        <a:spcBef>
                          <a:spcPts val="600"/>
                        </a:spcBef>
                        <a:spcAft>
                          <a:spcPts val="600"/>
                        </a:spcAft>
                      </a:pPr>
                      <a:r>
                        <a:rPr lang="tr-TR" sz="1200" dirty="0">
                          <a:effectLst/>
                          <a:latin typeface="Times New Roman"/>
                          <a:ea typeface="Calibri"/>
                          <a:cs typeface="Times New Roman"/>
                        </a:rPr>
                        <a:t>Bu tahminler eldeki verilerin neden ve sonuç açısından analizine dayanır</a:t>
                      </a:r>
                      <a:endParaRPr lang="tr-TR" sz="1100" dirty="0">
                        <a:effectLst/>
                        <a:latin typeface="Calibri"/>
                        <a:ea typeface="Calibri"/>
                        <a:cs typeface="Times New Roman"/>
                      </a:endParaRPr>
                    </a:p>
                  </a:txBody>
                  <a:tcPr marL="67935" marR="679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7650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Bilimsel Araştırma Yaklaşımları</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8"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smtClean="0"/>
              <a:t>Değişik Araştırma yaklaşımları hakkında Bilgi Sahibi Olmak</a:t>
            </a:r>
            <a:endParaRPr lang="tr-TR" sz="1400" dirty="0"/>
          </a:p>
        </p:txBody>
      </p:sp>
      <p:sp>
        <p:nvSpPr>
          <p:cNvPr id="5" name="Slayt Numarası Yer Tutucusu 4"/>
          <p:cNvSpPr>
            <a:spLocks noGrp="1"/>
          </p:cNvSpPr>
          <p:nvPr>
            <p:ph type="sldNum" sz="quarter" idx="12"/>
          </p:nvPr>
        </p:nvSpPr>
        <p:spPr/>
        <p:txBody>
          <a:bodyPr/>
          <a:lstStyle/>
          <a:p>
            <a:fld id="{C1FA2219-9131-49AD-A1B5-1FFD48A79E7F}" type="slidenum">
              <a:rPr lang="tr-TR" smtClean="0"/>
              <a:pPr/>
              <a:t>8</a:t>
            </a:fld>
            <a:endParaRPr lang="tr-TR"/>
          </a:p>
        </p:txBody>
      </p:sp>
      <p:sp>
        <p:nvSpPr>
          <p:cNvPr id="7" name="Metin kutusu 6"/>
          <p:cNvSpPr txBox="1"/>
          <p:nvPr/>
        </p:nvSpPr>
        <p:spPr>
          <a:xfrm>
            <a:off x="517053" y="1371599"/>
            <a:ext cx="7772400" cy="2677656"/>
          </a:xfrm>
          <a:prstGeom prst="rect">
            <a:avLst/>
          </a:prstGeom>
          <a:noFill/>
        </p:spPr>
        <p:txBody>
          <a:bodyPr wrap="square" rtlCol="0">
            <a:spAutoFit/>
          </a:bodyPr>
          <a:lstStyle/>
          <a:p>
            <a:pPr marL="285750" indent="-285750">
              <a:buFont typeface="Arial" pitchFamily="34" charset="0"/>
              <a:buChar char="•"/>
            </a:pPr>
            <a:r>
              <a:rPr lang="tr-TR" dirty="0"/>
              <a:t>Araştırmalara aşağıdaki değişik üç tür yaklaşımla yaklaşılabilir</a:t>
            </a:r>
          </a:p>
          <a:p>
            <a:pPr marL="742950" lvl="1" indent="-285750">
              <a:buFont typeface="Arial" pitchFamily="34" charset="0"/>
              <a:buChar char="•"/>
            </a:pPr>
            <a:r>
              <a:rPr lang="tr-TR" dirty="0" smtClean="0"/>
              <a:t>Nitel/Nicel </a:t>
            </a:r>
            <a:r>
              <a:rPr lang="tr-TR" dirty="0"/>
              <a:t>– Sayısal/Sözel		</a:t>
            </a:r>
          </a:p>
          <a:p>
            <a:pPr marL="742950" lvl="1" indent="-285750">
              <a:buFont typeface="Arial" pitchFamily="34" charset="0"/>
              <a:buChar char="•"/>
            </a:pPr>
            <a:r>
              <a:rPr lang="tr-TR" dirty="0"/>
              <a:t>Uygulamalı/Temel</a:t>
            </a:r>
          </a:p>
          <a:p>
            <a:pPr marL="742950" lvl="1" indent="-285750">
              <a:buFont typeface="Arial" pitchFamily="34" charset="0"/>
              <a:buChar char="•"/>
            </a:pPr>
            <a:r>
              <a:rPr lang="tr-TR" dirty="0" smtClean="0"/>
              <a:t>Tümdengelim/Tümevarım</a:t>
            </a:r>
          </a:p>
          <a:p>
            <a:pPr marL="285750" indent="-285750">
              <a:buFont typeface="Arial" pitchFamily="34" charset="0"/>
              <a:buChar char="•"/>
            </a:pPr>
            <a:r>
              <a:rPr lang="tr-TR" dirty="0"/>
              <a:t>Nitel/Sayısal araştırmalar sayısal verinin toplanması ve analizine dayanır. </a:t>
            </a:r>
            <a:endParaRPr lang="tr-TR" dirty="0" smtClean="0"/>
          </a:p>
          <a:p>
            <a:pPr marL="285750" indent="-285750">
              <a:buFont typeface="Arial" pitchFamily="34" charset="0"/>
              <a:buChar char="•"/>
            </a:pPr>
            <a:r>
              <a:rPr lang="tr-TR" dirty="0" smtClean="0"/>
              <a:t>Nicel </a:t>
            </a:r>
            <a:r>
              <a:rPr lang="tr-TR" dirty="0"/>
              <a:t>araştırmalar nitel araştırmalara göre doğası daha özneldir. </a:t>
            </a:r>
            <a:endParaRPr lang="tr-TR" dirty="0" smtClean="0"/>
          </a:p>
          <a:p>
            <a:pPr marL="285750" indent="-285750">
              <a:buFont typeface="Arial" pitchFamily="34" charset="0"/>
              <a:buChar char="•"/>
            </a:pPr>
            <a:r>
              <a:rPr lang="tr-TR" dirty="0" smtClean="0"/>
              <a:t>Temel </a:t>
            </a:r>
            <a:r>
              <a:rPr lang="tr-TR" dirty="0"/>
              <a:t>araştırmalar genel olarak mevcut bilgimizi arttırmaya yönelik araştırmalardır. </a:t>
            </a:r>
          </a:p>
          <a:p>
            <a:pPr marL="742950" lvl="1" indent="-285750">
              <a:buFont typeface="Arial" pitchFamily="34" charset="0"/>
              <a:buChar char="•"/>
            </a:pPr>
            <a:endParaRPr lang="tr-TR" sz="2400" dirty="0"/>
          </a:p>
        </p:txBody>
      </p:sp>
    </p:spTree>
    <p:extLst>
      <p:ext uri="{BB962C8B-B14F-4D97-AF65-F5344CB8AC3E}">
        <p14:creationId xmlns:p14="http://schemas.microsoft.com/office/powerpoint/2010/main" val="32971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Araştırma Felsefeleri</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8"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smtClean="0"/>
              <a:t>Araştırma Felsefeleri Hakkında Bilgi Sahibi Olmak</a:t>
            </a:r>
            <a:endParaRPr lang="tr-TR" sz="1400" dirty="0"/>
          </a:p>
        </p:txBody>
      </p:sp>
      <p:sp>
        <p:nvSpPr>
          <p:cNvPr id="5" name="Slayt Numarası Yer Tutucusu 4"/>
          <p:cNvSpPr>
            <a:spLocks noGrp="1"/>
          </p:cNvSpPr>
          <p:nvPr>
            <p:ph type="sldNum" sz="quarter" idx="12"/>
          </p:nvPr>
        </p:nvSpPr>
        <p:spPr/>
        <p:txBody>
          <a:bodyPr/>
          <a:lstStyle/>
          <a:p>
            <a:fld id="{C1FA2219-9131-49AD-A1B5-1FFD48A79E7F}" type="slidenum">
              <a:rPr lang="tr-TR" smtClean="0"/>
              <a:pPr/>
              <a:t>9</a:t>
            </a:fld>
            <a:endParaRPr lang="tr-TR"/>
          </a:p>
        </p:txBody>
      </p:sp>
      <p:sp>
        <p:nvSpPr>
          <p:cNvPr id="7" name="Metin kutusu 6"/>
          <p:cNvSpPr txBox="1"/>
          <p:nvPr/>
        </p:nvSpPr>
        <p:spPr>
          <a:xfrm>
            <a:off x="517053" y="1371599"/>
            <a:ext cx="7772400" cy="4339650"/>
          </a:xfrm>
          <a:prstGeom prst="rect">
            <a:avLst/>
          </a:prstGeom>
          <a:noFill/>
        </p:spPr>
        <p:txBody>
          <a:bodyPr wrap="square" rtlCol="0">
            <a:spAutoFit/>
          </a:bodyPr>
          <a:lstStyle/>
          <a:p>
            <a:pPr marL="285750" indent="-285750">
              <a:buFont typeface="Arial" pitchFamily="34" charset="0"/>
              <a:buChar char="•"/>
            </a:pPr>
            <a:r>
              <a:rPr lang="tr-TR" dirty="0"/>
              <a:t>Araştırmalar tarafsız değildirler. </a:t>
            </a:r>
            <a:endParaRPr lang="tr-TR" dirty="0" smtClean="0"/>
          </a:p>
          <a:p>
            <a:pPr marL="285750" indent="-285750">
              <a:buFont typeface="Arial" pitchFamily="34" charset="0"/>
              <a:buChar char="•"/>
            </a:pPr>
            <a:r>
              <a:rPr lang="tr-TR" dirty="0"/>
              <a:t>Araştırmalara iki farklı yaklaşım ile yaklaşmak mümkündür. </a:t>
            </a:r>
            <a:endParaRPr lang="tr-TR" dirty="0" smtClean="0"/>
          </a:p>
          <a:p>
            <a:pPr marL="742950" lvl="1" indent="-285750">
              <a:buFont typeface="Arial" pitchFamily="34" charset="0"/>
              <a:buChar char="•"/>
            </a:pPr>
            <a:r>
              <a:rPr lang="tr-TR" dirty="0" smtClean="0"/>
              <a:t>Pozitivist</a:t>
            </a:r>
            <a:r>
              <a:rPr lang="tr-TR" dirty="0"/>
              <a:t>/ </a:t>
            </a:r>
            <a:r>
              <a:rPr lang="tr-TR" dirty="0" err="1"/>
              <a:t>olgulculuk</a:t>
            </a:r>
            <a:r>
              <a:rPr lang="tr-TR" dirty="0"/>
              <a:t> yaklaşımı sayısal, deneysel, bilimsel, geleneksel yaklaşım olarak da tanımlanır. </a:t>
            </a:r>
            <a:endParaRPr lang="tr-TR" dirty="0" smtClean="0"/>
          </a:p>
          <a:p>
            <a:pPr marL="742950" lvl="1" indent="-285750">
              <a:buFont typeface="Arial" pitchFamily="34" charset="0"/>
              <a:buChar char="•"/>
            </a:pPr>
            <a:r>
              <a:rPr lang="tr-TR" dirty="0" err="1" smtClean="0"/>
              <a:t>Fenomenolojik</a:t>
            </a:r>
            <a:r>
              <a:rPr lang="tr-TR" dirty="0" smtClean="0"/>
              <a:t> </a:t>
            </a:r>
            <a:r>
              <a:rPr lang="tr-TR" dirty="0"/>
              <a:t>/ </a:t>
            </a:r>
            <a:r>
              <a:rPr lang="tr-TR" dirty="0" err="1"/>
              <a:t>Görüngüsel</a:t>
            </a:r>
            <a:r>
              <a:rPr lang="tr-TR" dirty="0"/>
              <a:t> yaklaşım niceliksel, öznel, hümanist, yorumlayıcı yaklaşım olarak da tanımlanmaktadır</a:t>
            </a:r>
            <a:r>
              <a:rPr lang="tr-TR" dirty="0" smtClean="0"/>
              <a:t>.</a:t>
            </a:r>
          </a:p>
          <a:p>
            <a:pPr marL="742950" lvl="1" indent="-285750">
              <a:buFont typeface="Arial" pitchFamily="34" charset="0"/>
              <a:buChar char="•"/>
            </a:pPr>
            <a:r>
              <a:rPr lang="tr-TR" dirty="0"/>
              <a:t>Pozitivist yaklaşımlar herhangi bir fenomenin araştırılması, tespit edilmesi, ölçülmesi ve değerlendirilmesi ve bu fenomene uygun bir açıklama üretilmesi amacındadır. </a:t>
            </a:r>
            <a:endParaRPr lang="tr-TR" dirty="0" smtClean="0"/>
          </a:p>
          <a:p>
            <a:pPr marL="742950" lvl="1" indent="-285750">
              <a:buFont typeface="Arial" pitchFamily="34" charset="0"/>
              <a:buChar char="•"/>
            </a:pPr>
            <a:r>
              <a:rPr lang="tr-TR" dirty="0" err="1" smtClean="0"/>
              <a:t>Fenomenolojik</a:t>
            </a:r>
            <a:r>
              <a:rPr lang="tr-TR" dirty="0" smtClean="0"/>
              <a:t> </a:t>
            </a:r>
            <a:r>
              <a:rPr lang="tr-TR" dirty="0"/>
              <a:t>/ </a:t>
            </a:r>
            <a:r>
              <a:rPr lang="tr-TR" dirty="0" err="1"/>
              <a:t>Görüngüsel</a:t>
            </a:r>
            <a:r>
              <a:rPr lang="tr-TR" dirty="0"/>
              <a:t> yaklaşıma göre insanları etkileyen dış faktörler ve bunun sonucunda oluşan insan davranışı bilimsel metotlar ile doğal bilimlerdeki gibi kolaylıkla </a:t>
            </a:r>
            <a:r>
              <a:rPr lang="tr-TR" dirty="0" smtClean="0"/>
              <a:t>ölçülemez.</a:t>
            </a:r>
            <a:endParaRPr lang="tr-TR" dirty="0"/>
          </a:p>
          <a:p>
            <a:pPr lvl="1"/>
            <a:endParaRPr lang="tr-TR" dirty="0"/>
          </a:p>
          <a:p>
            <a:pPr marL="742950" lvl="1" indent="-285750">
              <a:buFont typeface="Arial" pitchFamily="34" charset="0"/>
              <a:buChar char="•"/>
            </a:pPr>
            <a:endParaRPr lang="tr-TR" dirty="0"/>
          </a:p>
          <a:p>
            <a:pPr marL="285750" indent="-285750">
              <a:buFont typeface="Arial" pitchFamily="34" charset="0"/>
              <a:buChar char="•"/>
            </a:pPr>
            <a:endParaRPr lang="tr-TR" sz="2400" dirty="0"/>
          </a:p>
        </p:txBody>
      </p:sp>
      <p:cxnSp>
        <p:nvCxnSpPr>
          <p:cNvPr id="22" name="Düz Bağlayıcı 21"/>
          <p:cNvCxnSpPr/>
          <p:nvPr/>
        </p:nvCxnSpPr>
        <p:spPr>
          <a:xfrm flipV="1">
            <a:off x="6595613" y="3348487"/>
            <a:ext cx="7620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31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VIDEO_FILES_RECORD" val="&lt;Videos&gt;&lt;Video Name=&quot;Math 142 Venn diagrams logic_271_1_60529.flv&quot; Position=&quot;1&quot; SlideID=&quot;271&quot;/&gt;&lt;/Videos&gt;&#10;"/>
  <p:tag name="ISPRING_RESOURCE_PATHS_HASH" val="94b0f9a2ce84e864a328139283993d548c239c2d"/>
  <p:tag name="MMPROD_NEXTUNIQUEID" val="10105"/>
  <p:tag name="MMPROD_UIDATA" val="&lt;database version=&quot;7.0&quot;&gt;&lt;object type=&quot;1&quot; unique_id=&quot;10001&quot;&gt;&lt;property id=&quot;20141&quot; value=&quot;MAT103 - KÜMELER&quot;/&gt;&lt;property id=&quot;20142&quot; value=&quot;Kümenin belli bir tanımı yoktur. Ancak küme denilince, belli özellikleri sağlayan nes­neler topluluğu denilebilir. &quot;/&gt;&lt;property id=&quot;20144&quot; value=&quot;1&quot;/&gt;&lt;property id=&quot;20146&quot; value=&quot;0&quot;/&gt;&lt;property id=&quot;20147&quot; value=&quot;0&quot;/&gt;&lt;property id=&quot;20148&quot; value=&quot;5&quot;/&gt;&lt;property id=&quot;20180&quot; value=&quot;1&quot;/&gt;&lt;property id=&quot;20181&quot; value=&quot;1&quot;/&gt;&lt;property id=&quot;20182&quot; value=&quot;0&quot;/&gt;&lt;property id=&quot;20183&quot; value=&quot;1&quot;/&gt;&lt;property id=&quot;20184&quot; value=&quot;7&quot;/&gt;&lt;property id=&quot;20193&quot; value=&quot;-1&quot;/&gt;&lt;property id=&quot;20221&quot; value=&quot;C:\Users\zparlak\Desktop\adobe_presenter\&quot;/&gt;&lt;property id=&quot;20224&quot; value=&quot;C:\Users\zparlak\Documents\My Adobe Presentations\tema_presenter&quot;/&gt;&lt;property id=&quot;20225&quot; value=&quot;C:\Users\zparlak\Desktop\adobe_presenter\&quot;/&gt;&lt;property id=&quot;20226&quot; value=&quot;C:\Users\zparlak\Desktop\adobe_presenter\SAU_presenter_tema_2.pptx&quot;/&gt;&lt;property id=&quot;20250&quot; value=&quot;0&quot;/&gt;&lt;property id=&quot;20251&quot; value=&quot;0&quot;/&gt;&lt;property id=&quot;20259&quot; value=&quot;0&quot;/&gt;&lt;object type=&quot;2&quot; unique_id=&quot;10559&quot;&gt;&lt;object type=&quot;3&quot; unique_id=&quot;10560&quot;&gt;&lt;property id=&quot;20148&quot; value=&quot;5&quot;/&gt;&lt;property id=&quot;20300&quot; value=&quot;Slide 1 - &amp;quot;Kümeler&amp;quot;&quot;/&gt;&lt;property id=&quot;20302&quot; value=&quot;1&quot;/&gt;&lt;property id=&quot;20303&quot; value=&quot;-1&quot;/&gt;&lt;property id=&quot;20307&quot; value=&quot;256&quot;/&gt;&lt;property id=&quot;20309&quot; value=&quot;-1&quot;/&gt;&lt;property id=&quot;20312&quot; value=&quot;0&quot;/&gt;&lt;/object&gt;&lt;object type=&quot;3&quot; unique_id=&quot;10588&quot;&gt;&lt;property id=&quot;20148&quot; value=&quot;5&quot;/&gt;&lt;property id=&quot;20300&quot; value=&quot;Slide 5 - &amp;quot;Küme Tanımı&amp;quot;&quot;/&gt;&lt;property id=&quot;20302&quot; value=&quot;1&quot;/&gt;&lt;property id=&quot;20303&quot; value=&quot;-1&quot;/&gt;&lt;property id=&quot;20307&quot; value=&quot;257&quot;/&gt;&lt;property id=&quot;20309&quot; value=&quot;-1&quot;/&gt;&lt;property id=&quot;20312&quot; value=&quot;0&quot;/&gt;&lt;/object&gt;&lt;object type=&quot;3&quot; unique_id=&quot;10726&quot;&gt;&lt;property id=&quot;20148&quot; value=&quot;5&quot;/&gt;&lt;property id=&quot;20300&quot; value=&quot;Slide 3 - &amp;quot;İçindekiler&amp;quot;&quot;/&gt;&lt;property id=&quot;20302&quot; value=&quot;1&quot;/&gt;&lt;property id=&quot;20303&quot; value=&quot;-1&quot;/&gt;&lt;property id=&quot;20307&quot; value=&quot;258&quot;/&gt;&lt;property id=&quot;20309&quot; value=&quot;-1&quot;/&gt;&lt;property id=&quot;20312&quot; value=&quot;0&quot;/&gt;&lt;/object&gt;&lt;object type=&quot;3&quot; unique_id=&quot;10757&quot;&gt;&lt;property id=&quot;20148&quot; value=&quot;5&quot;/&gt;&lt;property id=&quot;20300&quot; value=&quot;Slide 4 - &amp;quot;Olay Çalışması&amp;quot;&quot;/&gt;&lt;property id=&quot;20302&quot; value=&quot;1&quot;/&gt;&lt;property id=&quot;20303&quot; value=&quot;-1&quot;/&gt;&lt;property id=&quot;20307&quot; value=&quot;259&quot;/&gt;&lt;property id=&quot;20309&quot; value=&quot;-1&quot;/&gt;&lt;property id=&quot;20312&quot; value=&quot;0&quot;/&gt;&lt;/object&gt;&lt;object type=&quot;3&quot; unique_id=&quot;10780&quot;&gt;&lt;property id=&quot;20148&quot; value=&quot;5&quot;/&gt;&lt;property id=&quot;20300&quot; value=&quot;Slide 2 - &amp;quot;Öğrenme Hedefleri&amp;quot;&quot;/&gt;&lt;property id=&quot;20302&quot; value=&quot;1&quot;/&gt;&lt;property id=&quot;20303&quot; value=&quot;-1&quot;/&gt;&lt;property id=&quot;20307&quot; value=&quot;260&quot;/&gt;&lt;property id=&quot;20309&quot; value=&quot;-1&quot;/&gt;&lt;property id=&quot;20312&quot; value=&quot;0&quot;/&gt;&lt;/object&gt;&lt;object type=&quot;3&quot; unique_id=&quot;11023&quot;&gt;&lt;property id=&quot;20148&quot; value=&quot;5&quot;/&gt;&lt;property id=&quot;20300&quot; value=&quot;Slide 7&quot;/&gt;&lt;property id=&quot;20301&quot; value=&quot;Küme Çeşitleri&quot;/&gt;&lt;property id=&quot;20302&quot; value=&quot;1&quot;/&gt;&lt;property id=&quot;20303&quot; value=&quot;-1&quot;/&gt;&lt;property id=&quot;20307&quot; value=&quot;263&quot;/&gt;&lt;property id=&quot;20309&quot; value=&quot;-1&quot;/&gt;&lt;property id=&quot;20312&quot; value=&quot;0&quot;/&gt;&lt;/object&gt;&lt;object type=&quot;3&quot; unique_id=&quot;11025&quot;&gt;&lt;property id=&quot;20148&quot; value=&quot;5&quot;/&gt;&lt;property id=&quot;20300&quot; value=&quot;Slide 9&quot;/&gt;&lt;property id=&quot;20301&quot; value=&quot;Alt Küme ve Özellikleri&quot;/&gt;&lt;property id=&quot;20302&quot; value=&quot;1&quot;/&gt;&lt;property id=&quot;20303&quot; value=&quot;-1&quot;/&gt;&lt;property id=&quot;20307&quot; value=&quot;265&quot;/&gt;&lt;property id=&quot;20309&quot; value=&quot;-1&quot;/&gt;&lt;property id=&quot;20312&quot; value=&quot;0&quot;/&gt;&lt;/object&gt;&lt;object type=&quot;3&quot; unique_id=&quot;11027&quot;&gt;&lt;property id=&quot;20148&quot; value=&quot;5&quot;/&gt;&lt;property id=&quot;20300&quot; value=&quot;Slide 10&quot;/&gt;&lt;property id=&quot;20301&quot; value=&quot;Alt Küme ve Özellikleri&quot;/&gt;&lt;property id=&quot;20302&quot; value=&quot;1&quot;/&gt;&lt;property id=&quot;20303&quot; value=&quot;-1&quot;/&gt;&lt;property id=&quot;20307&quot; value=&quot;267&quot;/&gt;&lt;property id=&quot;20309&quot; value=&quot;-1&quot;/&gt;&lt;property id=&quot;20312&quot; value=&quot;0&quot;/&gt;&lt;/object&gt;&lt;object type=&quot;3&quot; unique_id=&quot;29644&quot;&gt;&lt;property id=&quot;20148&quot; value=&quot;5&quot;/&gt;&lt;property id=&quot;20300&quot; value=&quot;Slide 12&quot;/&gt;&lt;property id=&quot;20301&quot; value=&quot;Kümelerle Yapılan İşlemler&quot;/&gt;&lt;property id=&quot;20302&quot; value=&quot;1&quot;/&gt;&lt;property id=&quot;20303&quot; value=&quot;-1&quot;/&gt;&lt;property id=&quot;20307&quot; value=&quot;269&quot;/&gt;&lt;property id=&quot;20309&quot; value=&quot;-1&quot;/&gt;&lt;property id=&quot;20312&quot; value=&quot;0&quot;/&gt;&lt;/object&gt;&lt;object type=&quot;3&quot; unique_id=&quot;29645&quot;&gt;&lt;property id=&quot;20148&quot; value=&quot;5&quot;/&gt;&lt;property id=&quot;20300&quot; value=&quot;Slide 13&quot;/&gt;&lt;property id=&quot;20301&quot; value=&quot;Kümelerle Yapılan İşlemler&quot;/&gt;&lt;property id=&quot;20302&quot; value=&quot;1&quot;/&gt;&lt;property id=&quot;20303&quot; value=&quot;-1&quot;/&gt;&lt;property id=&quot;20307&quot; value=&quot;270&quot;/&gt;&lt;property id=&quot;20309&quot; value=&quot;-1&quot;/&gt;&lt;property id=&quot;20312&quot; value=&quot;0&quot;/&gt;&lt;/object&gt;&lt;object type=&quot;3&quot; unique_id=&quot;29706&quot;&gt;&lt;property id=&quot;20148&quot; value=&quot;5&quot;/&gt;&lt;property id=&quot;20300&quot; value=&quot;Slide 14&quot;/&gt;&lt;property id=&quot;20301&quot; value=&quot;Kümelerle Yapılan İşlemler&quot;/&gt;&lt;property id=&quot;20302&quot; value=&quot;1&quot;/&gt;&lt;property id=&quot;20303&quot; value=&quot;-1&quot;/&gt;&lt;property id=&quot;20307&quot; value=&quot;271&quot;/&gt;&lt;property id=&quot;20309&quot; value=&quot;-1&quot;/&gt;&lt;property id=&quot;20312&quot; value=&quot;0&quot;/&gt;&lt;/object&gt;&lt;object type=&quot;3&quot; unique_id=&quot;29770&quot;&gt;&lt;property id=&quot;20148&quot; value=&quot;5&quot;/&gt;&lt;property id=&quot;20300&quot; value=&quot;Slide 11&quot;/&gt;&lt;property id=&quot;20301&quot; value=&quot;Kümelerle Yapılan İşlemler&quot;/&gt;&lt;property id=&quot;20302&quot; value=&quot;1&quot;/&gt;&lt;property id=&quot;20303&quot; value=&quot;-1&quot;/&gt;&lt;property id=&quot;20307&quot; value=&quot;272&quot;/&gt;&lt;property id=&quot;20309&quot; value=&quot;-1&quot;/&gt;&lt;property id=&quot;20312&quot; value=&quot;0&quot;/&gt;&lt;/object&gt;&lt;object type=&quot;3&quot; unique_id=&quot;29961&quot;&gt;&lt;property id=&quot;20148&quot; value=&quot;5&quot;/&gt;&lt;property id=&quot;20300&quot; value=&quot;Slide 15&quot;/&gt;&lt;property id=&quot;20301&quot; value=&quot;Kümelerle Yapılan İşlemler&quot;/&gt;&lt;property id=&quot;20302&quot; value=&quot;1&quot;/&gt;&lt;property id=&quot;20303&quot; value=&quot;-1&quot;/&gt;&lt;property id=&quot;20307&quot; value=&quot;273&quot;/&gt;&lt;property id=&quot;20308&quot; value=&quot;FLV_273_2_41921.flv&quot;/&gt;&lt;property id=&quot;20309&quot; value=&quot;-1&quot;/&gt;&lt;property id=&quot;20311&quot; value=&quot;0,6309&quot;/&gt;&lt;property id=&quot;20312&quot; value=&quot;0&quot;/&gt;&lt;property id=&quot;20314&quot; value=&quot;0&quot;/&gt;&lt;property id=&quot;20315&quot; value=&quot;0&quot;/&gt;&lt;property id=&quot;20316&quot; value=&quot;6309&quot;/&gt;&lt;/object&gt;&lt;object type=&quot;3&quot; unique_id=&quot;30312&quot;&gt;&lt;property id=&quot;20148&quot; value=&quot;5&quot;/&gt;&lt;property id=&quot;20300&quot; value=&quot;Slide 16 - &amp;quot;Konunun Özeti&amp;quot;&quot;/&gt;&lt;property id=&quot;20302&quot; value=&quot;1&quot;/&gt;&lt;property id=&quot;20303&quot; value=&quot;-1&quot;/&gt;&lt;property id=&quot;20307&quot; value=&quot;281&quot;/&gt;&lt;property id=&quot;20309&quot; value=&quot;-1&quot;/&gt;&lt;property id=&quot;20312&quot; value=&quot;0&quot;/&gt;&lt;/object&gt;&lt;object type=&quot;3&quot; unique_id=&quot;31742&quot;&gt;&lt;property id=&quot;20148&quot; value=&quot;5&quot;/&gt;&lt;property id=&quot;20300&quot; value=&quot;Slide 6 - &amp;quot;Kümelerin Gösterimi&amp;quot;&quot;/&gt;&lt;property id=&quot;20302&quot; value=&quot;1&quot;/&gt;&lt;property id=&quot;20303&quot; value=&quot;-1&quot;/&gt;&lt;property id=&quot;20307&quot; value=&quot;282&quot;/&gt;&lt;property id=&quot;20309&quot; value=&quot;-1&quot;/&gt;&lt;property id=&quot;20312&quot; value=&quot;0&quot;/&gt;&lt;/object&gt;&lt;object type=&quot;3&quot; unique_id=&quot;33120&quot;&gt;&lt;property id=&quot;20148&quot; value=&quot;5&quot;/&gt;&lt;property id=&quot;20300&quot; value=&quot;Slide 17 - &amp;quot;Soru2. A={1,2,3,4,5}   B={2,3,5,7} olsun. Aşağıdakileri doğru şekilde ilişkilendirin.&amp;quot;&quot;/&gt;&lt;property id=&quot;20301&quot; value=&quot;Soru 1&quot;/&gt;&lt;property id=&quot;20302&quot; value=&quot;1&quot;/&gt;&lt;property id=&quot;20303&quot; value=&quot;-1&quot;/&gt;&lt;property id=&quot;20307&quot; value=&quot;285&quot;/&gt;&lt;property id=&quot;20309&quot; value=&quot;-1&quot;/&gt;&lt;property id=&quot;20312&quot; value=&quot;0&quot;/&gt;&lt;/object&gt;&lt;object type=&quot;3&quot; unique_id=&quot;33121&quot;&gt;&lt;property id=&quot;20148&quot; value=&quot;5&quot;/&gt;&lt;property id=&quot;20300&quot; value=&quot;Slide 18 - &amp;quot;Soru3. 30 kişilik bir sınıfta matematik dersinden geçenlerin sayısı 16, yalnız fizik dersinden geçenlerin sayısı 1&quot;/&gt;&lt;property id=&quot;20301&quot; value=&quot;Soru 2&quot;/&gt;&lt;property id=&quot;20302&quot; value=&quot;1&quot;/&gt;&lt;property id=&quot;20303&quot; value=&quot;-1&quot;/&gt;&lt;property id=&quot;20307&quot; value=&quot;286&quot;/&gt;&lt;property id=&quot;20309&quot; value=&quot;-1&quot;/&gt;&lt;property id=&quot;20312&quot; value=&quot;0&quot;/&gt;&lt;/object&gt;&lt;object type=&quot;3&quot; unique_id=&quot;33122&quot;&gt;&lt;property id=&quot;20148&quot; value=&quot;5&quot;/&gt;&lt;property id=&quot;20300&quot; value=&quot;Slide 19 - &amp;quot;Soru4. Aşağıdaki boşlukları doldurarak cümleyi tamamlayınız.&amp;quot;&quot;/&gt;&lt;property id=&quot;20301&quot; value=&quot;Soru 3&quot;/&gt;&lt;property id=&quot;20302&quot; value=&quot;1&quot;/&gt;&lt;property id=&quot;20303&quot; value=&quot;-1&quot;/&gt;&lt;property id=&quot;20307&quot; value=&quot;287&quot;/&gt;&lt;property id=&quot;20309&quot; value=&quot;-1&quot;/&gt;&lt;property id=&quot;20312&quot; value=&quot;0&quot;/&gt;&lt;/object&gt;&lt;object type=&quot;3&quot; unique_id=&quot;33123&quot;&gt;&lt;property id=&quot;20148&quot; value=&quot;5&quot;/&gt;&lt;property id=&quot;20300&quot; value=&quot;Slide 20 - &amp;quot;Anket Sorusu: Aşağıdaki durumlara ne derece katılıyor veya katılmıyorsunuz işaretleyiniz.&amp;quot;&quot;/&gt;&lt;property id=&quot;20301&quot; value=&quot;Soru 4&quot;/&gt;&lt;property id=&quot;20302&quot; value=&quot;1&quot;/&gt;&lt;property id=&quot;20303&quot; value=&quot;-1&quot;/&gt;&lt;property id=&quot;20307&quot; value=&quot;288&quot;/&gt;&lt;property id=&quot;20309&quot; value=&quot;-1&quot;/&gt;&lt;property id=&quot;20312&quot; value=&quot;0&quot;/&gt;&lt;/object&gt;&lt;object type=&quot;3&quot; unique_id=&quot;33124&quot;&gt;&lt;property id=&quot;20148&quot; value=&quot;5&quot;/&gt;&lt;property id=&quot;20300&quot; value=&quot;Slide 22&quot;/&gt;&lt;property id=&quot;20301&quot; value=&quot;Sonuç&quot;/&gt;&lt;property id=&quot;20302&quot; value=&quot;1&quot;/&gt;&lt;property id=&quot;20303&quot; value=&quot;-1&quot;/&gt;&lt;property id=&quot;20307&quot; value=&quot;289&quot;/&gt;&lt;property id=&quot;20309&quot; value=&quot;-1&quot;/&gt;&lt;property id=&quot;20312&quot; value=&quot;0&quot;/&gt;&lt;/object&gt;&lt;object type=&quot;3&quot; unique_id=&quot;34507&quot;&gt;&lt;property id=&quot;20148&quot; value=&quot;5&quot;/&gt;&lt;property id=&quot;20300&quot; value=&quot;Slide 8&quot;/&gt;&lt;property id=&quot;20303&quot; value=&quot;Esrin Palas&quot;/&gt;&lt;property id=&quot;20307&quot; value=&quot;290&quot;/&gt;&lt;property id=&quot;20309&quot; value=&quot;10697&quot;/&gt;&lt;/object&gt;&lt;object type=&quot;3&quot; unique_id=&quot;35174&quot;&gt;&lt;property id=&quot;20148&quot; value=&quot;5&quot;/&gt;&lt;property id=&quot;20300&quot; value=&quot;Slide 21 - &amp;quot;Soru1. &amp;#x0D;&amp;#x0A;S =  a + b + c + d tane öğrencinin bulunduğu bir sınıfta tenis oynayan öğrencilerin sayısı      s(T) = a+b&quot;/&gt;&lt;property id=&quot;20301&quot; value=&quot;Soru 5&quot;/&gt;&lt;property id=&quot;20303&quot; value=&quot;Esrin Palas&quot;/&gt;&lt;property id=&quot;20307&quot; value=&quot;291&quot;/&gt;&lt;property id=&quot;20309&quot; value=&quot;10697&quot;/&gt;&lt;/object&gt;&lt;/object&gt;&lt;object type=&quot;8&quot; unique_id=&quot;10563&quot;&gt;&lt;object type=&quot;9&quot; unique_id=&quot;36378&quot;&gt;&lt;property id=&quot;20000&quot; value=&quot;0&quot;/&gt;&lt;property id=&quot;20400&quot; value=&quot;SAU_Presenter_Tema&quot;/&gt;&lt;property id=&quot;20401&quot; value=&quot;SAU_presenter_tema.pptx&quot;/&gt;&lt;property id=&quot;20402&quot; value=&quot;0&quot;/&gt;&lt;property id=&quot;20404&quot; value=&quot;854138&quot;/&gt;&lt;property id=&quot;20405&quot; value=&quot;1&quot;/&gt;&lt;/object&gt;&lt;object type=&quot;9&quot; unique_id=&quot;36503&quot;&gt;&lt;property id=&quot;20000&quot; value=&quot;0&quot;/&gt;&lt;property id=&quot;20400&quot; value=&quot;E-kitap&quot;/&gt;&lt;property id=&quot;20401&quot; value=&quot;MAT_KUMELER.pdf&quot;/&gt;&lt;property id=&quot;20402&quot; value=&quot;0&quot;/&gt;&lt;property id=&quot;20404&quot; value=&quot;960226&quot;/&gt;&lt;property id=&quot;20405&quot; value=&quot;2&quot;/&gt;&lt;/object&gt;&lt;/object&gt;&lt;object type=&quot;4&quot; unique_id=&quot;10695&quot;&gt;&lt;object type=&quot;5&quot; unique_id=&quot;10697&quot;&gt;&lt;property id=&quot;20149&quot; value=&quot;Esrin Palas&quot;/&gt;&lt;property id=&quot;20150&quot; value=&quot;Öğr. Gör.&quot;/&gt;&lt;property id=&quot;20153&quot; value=&quot;epalas@sakarya.edu.tr&quot;/&gt;&lt;property id=&quot;20159&quot; value=&quot;logo_sau.png&quot;/&gt;&lt;/object&gt;&lt;/object&gt;&lt;object type=&quot;10&quot; unique_id=&quot;33809&quot;&gt;&lt;object type=&quot;11&quot; unique_id=&quot;33810&quot;&gt;&lt;property id=&quot;20180&quot; value=&quot;1&quot;/&gt;&lt;property id=&quot;20181&quot; value=&quot;1&quot;/&gt;&lt;property id=&quot;20182&quot; value=&quot;0&quot;/&gt;&lt;property id=&quot;20183&quot; value=&quot;1&quot;/&gt;&lt;/object&gt;&lt;object type=&quot;12&quot; unique_id=&quot;33812&quot;&gt;&lt;/object&gt;&lt;/object&gt;&lt;/object&gt;&lt;/database&gt;"/>
  <p:tag name="MMPROD_DATA" val="&lt;object type=&quot;10002&quot; unique_id=&quot;901&quot;&gt;&lt;property id=&quot;10007&quot; value=&quot;Next&quot;/&gt;&lt;property id=&quot;10008&quot; value=&quot;Back&quot;/&gt;&lt;property id=&quot;10009&quot; value=&quot;Gönder&quot;/&gt;&lt;property id=&quot;10012&quot; value=&quot;0&quot;/&gt;&lt;property id=&quot;10022&quot; value=&quot;Tekrar deneyin&quot;/&gt;&lt;property id=&quot;10068&quot; value=&quot;Doğru - Devam etmek için tıklayınız&quot;/&gt;&lt;property id=&quot;10069&quot; value=&quot;Yanlış - Devam etmek için tıklayınız&quot;/&gt;&lt;property id=&quot;10124&quot; value=&quot;Click to continue&quot;/&gt;&lt;property id=&quot;10125&quot; value=&quot;Click to submit answer&quot;/&gt;&lt;property id=&quot;10126&quot; value=&quot;Click to go back&quot;/&gt;&lt;property id=&quot;10127&quot; value=&quot;Temizle&quot;/&gt;&lt;property id=&quot;10128&quot; value=&quot;Click to clear&quot;/&gt;&lt;property id=&quot;10133&quot; value=&quot;1&quot;/&gt;&lt;property id=&quot;10134&quot; value=&quot;0&quot;/&gt;&lt;property id=&quot;10135&quot; value=&quot;,&quot;/&gt;&lt;property id=&quot;10136&quot; value=&quot;2&quot;/&gt;&lt;property id=&quot;10156&quot; value=&quot;1&quot;/&gt;&lt;property id=&quot;10157&quot; value=&quot;1&quot;/&gt;&lt;property id=&quot;10158&quot; value=&quot;1&quot;/&gt;&lt;property id=&quot;10177&quot; value=&quot;0&quot;/&gt;&lt;property id=&quot;10183&quot; value=&quot;Devam etmeden önce bu soruyu cevaplamalısınız&quot;/&gt;&lt;property id=&quot;10185&quot; value=&quot;1&quot;/&gt;&lt;property id=&quot;10188&quot; value=&quot;The time to answer this question has expired.&quot;/&gt;&lt;property id=&quot;10189&quot; value=&quot;1&quot;/&gt;&lt;property id=&quot;10194&quot; value=&quot;1&quot;/&gt;&lt;property id=&quot;10195&quot; value=&quot;1&quot;/&gt;&lt;property id=&quot;10196&quot; value=&quot;0&quot;/&gt;&lt;property id=&quot;10198&quot; value=&quot;100&quot;/&gt;&lt;property id=&quot;10200&quot; value=&quot;1&quot;/&gt;&lt;property id=&quot;10212&quot; value=&quot;1&quot;/&gt;&lt;property id=&quot;10213&quot; value=&quot;1&quot;/&gt;&lt;property id=&quot;10214&quot; value=&quot;0&quot;/&gt;&lt;property id=&quot;10215&quot; value=&quot;0&quot;/&gt;&lt;property id=&quot;10216&quot; value=&quot;0&quot;/&gt;&lt;property id=&quot;10217&quot; value=&quot;1&quot;/&gt;&lt;property id=&quot;10218&quot; value=&quot;0&quot;/&gt;&lt;property id=&quot;10219&quot; value=&quot;0&quot;/&gt;&lt;property id=&quot;10220&quot; value=&quot;&amp;lt;Format Name=&amp;quot;Presentation Default&amp;quot;&amp;gt;&amp;lt;Question FontName=&amp;quot;Trebuchet MS&amp;quot; IsBold=&amp;quot;1&amp;quot; IsItalic=&amp;quot;0&amp;quot; IsUnderline=&amp;quot;0&amp;quot; FontSize=&amp;quot;46&amp;quot; UseDefFont=&amp;quot;1&amp;quot;/&amp;gt;&amp;lt;Answer FontName=&amp;quot;Trebuchet MS&amp;quot; IsBold=&amp;quot;0&amp;quot; IsItalic=&amp;quot;0&amp;quot; IsUnderline=&amp;quot;0&amp;quot; FontSize=&amp;quot;18&amp;quot;/&amp;gt;&amp;lt;Button FontName=&amp;quot;Trebuchet MS&amp;quot; IsBold=&amp;quot;0&amp;quot; IsItalic=&amp;quot;0&amp;quot; IsUnderline=&amp;quot;0&amp;quot; FontSize=&amp;quot;14&amp;quot;/&amp;gt;&amp;lt;Message FontName=&amp;quot;Trebuchet MS&amp;quot; IsBold=&amp;quot;0&amp;quot; IsItalic=&amp;quot;0&amp;quot; IsUnderline=&amp;quot;0&amp;quot; FontSize=&amp;quot;18&amp;quot;/&amp;gt;&amp;lt;ButtonPlacement Orientation=&amp;quot;Horizontal&amp;quot; Position=&amp;quot;0&amp;quot;/&amp;gt;&amp;lt;/Format&amp;gt;&quot;/&gt;&lt;property id=&quot;10221&quot; value=&quot;&amp;lt;Format Name=&amp;quot;Presentation Default&amp;quot;&amp;gt;&amp;lt;Question FontName=&amp;quot;Trebuchet MS&amp;quot; IsBold=&amp;quot;1&amp;quot; IsItalic=&amp;quot;0&amp;quot; IsUnderline=&amp;quot;0&amp;quot; FontSize=&amp;quot;46&amp;quot;/&amp;gt;&amp;lt;Answer FontName=&amp;quot;Trebuchet MS&amp;quot; IsBold=&amp;quot;0&amp;quot; IsItalic=&amp;quot;0&amp;quot; IsUnderline=&amp;quot;0&amp;quot; FontSize=&amp;quot;18&amp;quot;/&amp;gt;&amp;lt;Button FontName=&amp;quot;Trebuchet MS&amp;quot; IsBold=&amp;quot;0&amp;quot; IsItalic=&amp;quot;0&amp;quot; IsUnderline=&amp;quot;0&amp;quot; FontSize=&amp;quot;14&amp;quot;/&amp;gt;&amp;lt;Message FontName=&amp;quot;Trebuchet MS&amp;quot; IsBold=&amp;quot;0&amp;quot; IsItalic=&amp;quot;0&amp;quot; IsUnderline=&amp;quot;0&amp;quot; FontSize=&amp;quot;18&amp;quot;/&amp;gt;&amp;lt;ButtonPlacement Orientation=&amp;quot;Horizontal&amp;quot; Position=&amp;quot;0&amp;quot;/&amp;gt;&amp;lt;/Format&amp;gt; &quot;/&gt;&lt;property id=&quot;10227&quot; value=&quot;1&quot;/&gt;&lt;property id=&quot;10229&quot; value=&quot;0&quot;/&gt;&lt;object type=&quot;10054&quot; unique_id=&quot;10002&quot;&gt;&lt;property id=&quot;10139&quot; value=&quot;1.0&quot;/&gt;&lt;property id=&quot;10141&quot; value=&quot;80&quot;/&gt;&lt;property id=&quot;10143&quot; value=&quot;0&quot;/&gt;&lt;property id=&quot;10144&quot; value=&quot;0&quot;/&gt;&lt;property id=&quot;10145&quot; value=&quot;0&quot;/&gt;&lt;property id=&quot;10146&quot; value=&quot;1&quot;/&gt;&lt;property id=&quot;10147&quot; value=&quot;0&quot;/&gt;&lt;property id=&quot;10148&quot; value=&quot;0&quot;/&gt;&lt;property id=&quot;10149&quot; value=&quot;0&quot;/&gt;&lt;property id=&quot;10150&quot; value=&quot;0&quot;/&gt;&lt;/object&gt;&lt;object type=&quot;10042&quot; unique_id=&quot;903&quot;&gt;&lt;object type=&quot;10003&quot; unique_id=&quot;10009&quot;&gt;&lt;property id=&quot;10002&quot; value=&quot;Değerlendirme Sınavı&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009&quot;/&gt;&lt;property id=&quot;10123&quot; value=&quot;1&quot;/&gt;&lt;property id=&quot;10129&quot; value=&quot;0&quot;/&gt;&lt;property id=&quot;10130&quot; value=&quot;80&quot;/&gt;&lt;property id=&quot;10160&quot; value=&quot;1&quot;/&gt;&lt;property id=&quot;10161&quot; value=&quot;1&quot;/&gt;&lt;property id=&quot;10162&quot; value=&quot;1&quot;/&gt;&lt;property id=&quot;10163&quot; value=&quot;0&quot;/&gt;&lt;property id=&quot;10164&quot; value=&quot;0&quot;/&gt;&lt;property id=&quot;10165&quot; value=&quot;Başarılı&quot;/&gt;&lt;property id=&quot;10166&quot; value=&quot;Başarısız&quot;/&gt;&lt;property id=&quot;10167&quot; value=&quot;FFFFFFFF&quot;/&gt;&lt;property id=&quot;10169&quot; value=&quot;Question %d of %d&quot;/&gt;&lt;property id=&quot;10170&quot; value=&quot;Send E-mail&quot;/&gt;&lt;property id=&quot;10171&quot; value=&quot;Doğru cevapladınız&quot;/&gt;&lt;property id=&quot;10172&quot; value=&quot;Yanlış cevapladınız&quot;/&gt;&lt;property id=&quot;10173&quot; value=&quot;Cevabınız:&quot;/&gt;&lt;property id=&quot;10174&quot; value=&quot;Doğru cevap:&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40&quot;/&gt;&lt;object type=&quot;10062&quot; unique_id=&quot;10010&quot;&gt;&lt;object type=&quot;10050&quot; unique_id=&quot;10011&quot;&gt;&lt;property id=&quot;10020&quot; value=&quot;2&quot;/&gt;&lt;property id=&quot;10102&quot; value=&quot;0&quot;/&gt;&lt;property id=&quot;10191&quot; value=&quot;-1&quot;/&gt;&lt;/object&gt;&lt;object type=&quot;10051&quot; unique_id=&quot;10012&quot;&gt;&lt;property id=&quot;10020&quot; value=&quot;2&quot;/&gt;&lt;property id=&quot;10102&quot; value=&quot;0&quot;/&gt;&lt;property id=&quot;10191&quot; value=&quot;-1&quot;/&gt;&lt;/object&gt;&lt;/object&gt;&lt;object type=&quot;10061&quot; unique_id=&quot;20000&quot;&gt;&lt;object type=&quot;10058&quot; unique_id=&quot;10089&quot;&gt;&lt;property id=&quot;10201&quot; value=&quot;Question Group&quot;/&gt;&lt;property id=&quot;10202&quot; value=&quot;1&quot;/&gt;&lt;property id=&quot;10204&quot; value=&quot;5&quot;/&gt;&lt;property id=&quot;10205&quot; value=&quot;10&quot;/&gt;&lt;object type=&quot;10064&quot; unique_id=&quot;10090&quot;&gt;&lt;object type=&quot;10059&quot; unique_id=&quot;10091&quot;&gt;&lt;object type=&quot;10060&quot; unique_id=&quot;10093&quot;&gt;&lt;property id=&quot;10020&quot; value=&quot;2&quot;/&gt;&lt;property id=&quot;10102&quot; value=&quot;0&quot;/&gt;&lt;property id=&quot;10191&quot; value=&quot;-1&quot;/&gt;&lt;property id=&quot;10210&quot; value=&quot;0&quot;/&gt;&lt;property id=&quot;10211&quot; value=&quot;49&quot;/&gt;&lt;/object&gt;&lt;object type=&quot;10060&quot; unique_id=&quot;10094&quot;&gt;&lt;property id=&quot;10020&quot; value=&quot;2&quot;/&gt;&lt;property id=&quot;10102&quot; value=&quot;0&quot;/&gt;&lt;property id=&quot;10191&quot; value=&quot;-1&quot;/&gt;&lt;property id=&quot;10210&quot; value=&quot;50&quot;/&gt;&lt;property id=&quot;10211&quot; value=&quot;100&quot;/&gt;&lt;/object&gt;&lt;/object&gt;&lt;/object&gt;&lt;/object&gt;&lt;/object&gt;&lt;/object&gt;&lt;/object&gt;&lt;/object&gt;&#10;"/>
  <p:tag name="MMPROD_THEME_BG_IMAGE" val=""/>
  <p:tag name="MMPROD_10697PHOTO" val=""/>
  <p:tag name="MMPROD_10697LOGO" val="iVBORw0KGgoAAAANSUhEUgAAAJYAAAAnCAMAAADaSUEAAAAAA3NCSVQICAjb4U/gAAABgFBMVEUKAoV5c7pFQpzLyNghHIW0sM9xa67k4+mhnsJhW6gzL5QMB4SWkr3X1t6+vNWBfLRTUKMZEYbv7/AoJo2ppsc+OJfe3eaKhr3EwdlQSp1qZK17dbYMBYudnb4pIYu2tM729veJhbasrNY1L5sWDIzOzd6koMualr1bV5tKQptybbIQCIW8uNYIAIxpZrbe3uzFwtavrceDfr5iXa4vKI6RjLzW1eYbFoxRSqV8ea0jHYxLSJ5HPZ/v7/Y4M5UmGpK2tdbQz+Ps6vG/vd+ZmcyTk8URDYRXUqUNAIulo82PjLZtaa0+OZqMi72DgbZBO5x2c7UQCIve1uZLRKRlYayurc5cWK3Fxd0xKJkgGo08OJealMOzsNZzcakZEI2mpcN7eLVXUaspI5XT0d9WTKrj4ezKx9yEgb3p6PMbFYTZ2Oy1s9uko9V+fb05MZusqM9cWKZkYaYsJ5PDv98OA4dsabaSjriUkMMkIJIIAJTm5e8UDYzHx+MvJZecnMQwKJRRYdU1AAAAgHRSTlP//////////////////////////////////////////wD//////////////////////////////////////////////////////////////////////////////////////////////////////////////////////////////33b3zAAAAAJcEhZcwAACxIAAAsSAdLdfvwAAAAcdEVYdFNvZnR3YXJlAEFkb2JlIEZpcmV3b3JrcyBDUzQGstOgAAAAFnRFWHRDcmVhdGlvbiBUaW1lADA2LzA4LzEx1qX7YgAABeBJREFUWIXNmP1b2kgQx1MtpxBFQEVErn6pBluSHGdb4xuhGDWCLwinFBVqOSkRbSuItPWJLfzrN0HwsPf4tOfT53LzC7vLZPPJ7OzM7DL4XwrT2bE7Rl3omzcJpVOYm5ZSn7ty2vGYPUdJMA/oWph2o3zmE9Uo7KoDcuShbCKSIUzrN8iKYq2MDLsNONQvyAbMpGphyQ6fT2SzCO0P6thVPbDw/GfzsRwMSQJFW1VHni1DmxVFttdsrGSMJAjZ5ixghd+CtCCSqBlzsQSeIKzAKIGU2THImz6DMxYxF8tGVIuAlY3CoxJelyg2sWJ5M7E+10Sxi1aSfGpJpYa1TRWbPTURKxKLNXSM0NbTL6sKkj5frC3H5mHlfOKChDqfgBJZCBm2u6GKVc0KqwyCYi2LHJ8EdlQN8VQHVSxmVhZi5DOxipKTXH6DtSB6eIsqNnbvieMbnFW6P9b4pHgGjQ8gzh4bAesWVWzz3hOnk1rl/juGeVITr+I4XlSifBkztClvge0rbcXC1LTU7rgL3/O5/twyB2jpYntAuOsJ6R9BW6InmUPj7RVJGOgd6BJCu5O3sSa5lm7ZIWmjM61O/aT8HSw9ckW5vn7e/pCyunqH5qiTgLnOkaeDMphrCv6jfbw3sdHHeby1WgdWKtrSHZ6jh9tZUki9/w4WwimyAndThsiB0B2KGfrCX7Y6Ry5yZK02APs8/Xvv6/neQsbLdhgs3tKdSwWNBVHK/mQJ0dRj+H8FLJ+Cp+iet+fO7fkRl7JehMUfLLawPLSIdXTnyzMVCeMzoUJwCz1+Hb1babjzaY/1lPu07nFl4+jju6ahzczoEPrWM65suQOLFmyurPUm5qekzPPDm8H291JNMZslA1eU1ANE+XfY4BBc0G3bKPCRZEPavIKSgDcSevTnLSyNPxAmd5Dls3BeIjSAfEV+GMfhZdImLH72ZBFWKSgl9dMIN7aovIjbe3F2JHdikYTL9un113Uus8G2fKxtLRTWfL4tjKxqh2uU21cGaPMH8ktnR3BPhunvOPu+X0M2kalOtLAumliS8yMmJvCYX8FK6qKfg2rtP/Hi61cF8osUzf52FhfE/OHQk2+4q1dpWpiJG9+6kZ3P3UPz/jfdnFGuimKqHU+JwvLyCPBn9yvkW4v8Bxqs94X34HbuGgpH1Wny76mps+uYEuYNawWaWLZNwqqjtL8zhBL7qqCFcESuCs+CbwVv93ExuYrdlMAtwT5LpE2s2dg3YpW10ZE3r93uNfL9yaUWllcHRqryXLioGtZ69yy1jKAzFDas9dxQGKE6Dd4FyXbW1H9Vo80yNA5J/Q2Ns6a1MMbT2Cz9r+DlDu3WHmVz0LDWMr+KYwpPcLuKexHM7ZFvnXdk5muJ4gMvlU8yRnW43w4327ucVimjkfJXB11DfEA5udS9bOLplcTxi4ZCaPAL2Z8fGKZSkmSpYcsN+RU6srxSHl3KWUq5WLbRbAE1kuAUZ0RBqaKNBV3bqhK67OrXJ9SN8T+eaL8cY3iQAyN8k25iVM0/4C3YH4bOi9tt1wpxliGKLu6cfBpFIcehO10s5UrFnFy02JsaU4ZWTglZrr+kmN1KU8s9rvUIdpdkMUJTM0gsz3igCwKtOJcmT7ILPZDSJegrZM/MtIVG7AVK1Zu3qSbttHvWEOIrCNVq+TuizbeijWYKP6j6Q8LgwW1rpen4c0AV6oIbG2LN84PTLNl+bmnGQOiMnmwdxQYdfxyzS8jWxL2f+q5/hYXNjvS8BdeB0w0vna/TdPAYMREr8PdepFpwjo4/CapzPE5R3L8rkf0XWBhuG8sLVFgBK+oITgfJhgmzqJpYnmZAF8WKcRURoKNiELotZvo5EQmj+hMX5ebxx7izwSL1nZrJWLD6fL4DnfL8M0pim3Kzz6fNo2pfJFkZWxFp1UtBizJEklaVNfUmqYWFAY0CmANywyk1j9mPLGZSdVxSSiolwC4KD3GG4XdNCw3Xwty0SmUXKryAcbWaNNHZr+UvRc6TFskuISEAAAAASUVORK5CYII="/>
  <p:tag name="MMPROD_TAG_VCONFIG" val="PD94bWwgdmVyc2lvbj0iMS4wIiBlbmNvZGluZz0iVVRGLTgiPz4NCjxjb25maWd1cmF0aW9uPg0KCTxicmFuZGluZz4NCgkJPHVpZm9udCBuYW1lPSJGT05UX05PVEVTX1RFWFQiIHZhbHVlPSJWZXJkYW5hLDksZmFsc2UsZmFsc2UsZmFsc2UiLz4NCgk8L2JyYW5kaW5n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DQoJCTx1aXNob3cgbmFtZT0iYWx3YXlzU2NydW5jaCIgdmFsdWU9ImZhbHNlIi8+DQoJCTx1aXNob3cgbmFtZT0iaW5pdGlhbGRpc3BsYXltb2RlaXNub3JtYWwiIHZhbHVlPSJ0cnVlIi8+DQoJCTx1aXJlcGxhY2UgbmFtZT0ibG9nbyIgdmFsdWU9IiIvPg0KCQk8dWlyZXBsYWNlIG5hbWU9ImJnaW1hZ2UiIHZhbHVlPSIiLz4NCgkJPHVpcmVwbGFjZSBuYW1lPSJpbml0aWFsdGFiIiB2YWx1ZT0ib3V0bGluZSIvPg0KCTwvbGF5b3V0Pg0KCTxsYW5ndWFnZSBpZD0idHIiPg0KCQk8IS0tIGZvcm1hdCBmb3IgdWlmb250IHZhbHVlIGlzICJmb250LHNpemUsaXNib2xkLGlzaXRhbGljLGlzc2hhZG93ZWQiIC0tPg0KCQk8dWlmb250IG5hbWU9IkZPTlRfUVVJWlpJTkciIHZhbHVlPSJDYWxpYnJpLDksZmFsc2UsZmFsc2UsZmFsc2UiLz4NCgkJPHVpZm9udCBuYW1lPSJGT05UX1NDUlVCU1RBVFVTIiB2YWx1ZT0iQ2FsaWJyaSw5LHRydWUsZmFsc2UsdHJ1ZSIvPg0KCQk8dWlmb250IG5hbWU9IkZPTlRfU0NSVUJUSU1FIiB2YWx1ZT0iQ2FsaWJyaSw5LGZhbHNlLGZhbHNlLHRydWUiLz4NCgkJPHVpZm9udCBuYW1lPSJGT05UX0VMQVBTRURUSU1FIiB2YWx1ZT0iQ2FsaWJyaSw5LHRydWUsZmFsc2UsdHJ1ZSIvPg0KCQk8dWlmb250IG5hbWU9IkZPTlRfVVRJTFNNRU5VIiB2YWx1ZT0iQ2FsaWJyaSw5LHRydWUsZmFsc2UsZmFsc2UiLz4NCgkJPHVpZm9udCBuYW1lPSJGT05UX1RBQlMiIHZhbHVlPSJDYWxpYnJpLDksdHJ1ZSxmYWxzZSx0cnVlIi8+DQoJCTx1aWZvbnQgbmFtZT0iRk9OVF9QUkVTRU5UQVRJT05OQU1FIiB2YWx1ZT0iQ2FsaWJyaSwxNCxmYWxzZSxmYWxzZSx0cnVlIi8+DQoJCTx1aWZvbnQgbmFtZT0iRk9OVF9QUkVTRU5URVJOQU1FIiB2YWx1ZT0iQ2FsaWJyaSwxMCx0cnVlLGZhbHNlLHRydWUiLz4NCgkJPHVpZm9udCBuYW1lPSJGT05UX1BSRVNFTlRFUlRJVExFIiB2YWx1ZT0iQ2FsaWJyaSwxMCxmYWxzZSxmYWxzZSx0cnVlIi8+DQoJCTx1aWZvbnQgbmFtZT0iRk9OVF9CSU9CVE4iIHZhbHVlPSJDYWxpYnJpLDEwLGZhbHNlLGZhbHNlLHRydWUiLz4NCgkJPHVpZm9udCBuYW1lPSJGT05UX05PVEVTIiB2YWx1ZT0iQ2FsaWJyaSwxMSxmYWxzZSxmYWxzZSxmYWxzZSIvPg0KCQk8dWlmb250IG5hbWU9IkZPTlRfT1VUTElORSIgdmFsdWU9IkNhbGlicmksMTEsZmFsc2UsZmFsc2UsdHJ1ZSIvPg0KCQk8dWlmb250IG5hbWU9IkZPTlRfU0VBUkNIIiB2YWx1ZT0iQ2FsaWJyaSwxMSxmYWxzZSxmYWxzZSx0cnVlIi8+DQoJCTx1aWZvbnQgbmFtZT0iRk9OVF9USFVNQiIgdmFsdWU9IkNhbGlicmksOSxmYWxzZSxmYWxzZSx0cnVlIi8+DQoJCTx1aWZvbnQgbmFtZT0iRk9OVF9CSU9XSU4iIHZhbHVlPSJDYWxpYnJpLDExLGZhbHNlLGZhbHNlLGZhbHNlIi8+DQoJCTx1aWZvbnQgbmFtZT0iRk9OVF9MSVNUSEVBRElORyIgdmFsdWU9IkNhbGlicmksOSxmYWxzZSxmYWxzZSxmYWxzZSIvPg0KCQk8dWlmb250IG5hbWU9IkZPTlRfV0lOVElUTEUiIHZhbHVlPSJDYWxpYnJpLDksZmFsc2UsZmFsc2UsdHJ1ZSIvPg0KCQk8dWlmb250IG5hbWU9IkZPTlRfQVRUQUNITUVOVFMiIHZhbHVlPSJDYWxpYnJpLDExLGZhbHNlLGZhbHNlLHRydWUiLz4NCgkJPCEtLXF1aXogcG9kIGFuZCBtZXNzYWdlIGJveCB0ZXh0IGZvbnRzLS0+DQoJCTx1aWZvbnQgbmFtZT0iRk9OVF9NU0dCT1hfV0lOVElUTEUiIHZhbHVlPSJDYWxpYnJpLDExLHRydWUsZmFsc2UsdHJ1ZSIvPg0KCQk8dWlmb250IG5hbWU9IkZPTlRfTVNHQk9YX01TRyIgdmFsdWU9IkNhbGlicmksMTEsZmFsc2UsZmFsc2UsdHJ1ZSIvPg0KCQk8dWlmb250IG5hbWU9IkZPTlRfTVNHQk9YX09QVElPTlMiIHZhbHVlPSJDYWxpYnJpLDksdHJ1ZSxmYWxzZSx0cnVlIi8+DQoJCTx1aWZvbnQgbmFtZT0iRk9OVF9RVUlaUE9EX1FVSVpfVElUTEUiIHZhbHVlPSJDYWxpYnJpLDExLHRydWUsZmFsc2UsdHJ1ZSIvPg0KCQk8dWlmb250IG5hbWU9IkZPTlRfUVVJWlBPRF9RVUlaX0FUVEVNUFQiIHZhbHVlPSJDYWxpYnJpLDksZmFsc2UsZmFsc2UsdHJ1ZSIvPg0KCQk8dWlmb250IG5hbWU9IkZPTlRfUVVJWlBPRF9RVUlaX0FUVEVNUFRfVkFMVUUiIHZhbHVlPSJDYWxpYnJpLDksdHJ1ZSxmYWxzZSx0cnVlIi8+DQoJCTx1aWZvbnQgbmFtZT0iRk9OVF9RVUlaUE9EX1FVRVNUSU9OX1NDT1JFIiB2YWx1ZT0iQ2FsaWJyaSw5LGZhbHNlLGZhbHNlLHRydWUiLz4NCgkJPHVpZm9udCBuYW1lPSJGT05UX1FVSVpQT0RfUVVFU1RJT05fU0NPUkVfVkFMVUUiIHZhbHVlPSJDYWxpYnJpLDksdHJ1ZSxmYWxzZSx0cnVlIi8+DQoJCTx1aWZvbnQgbmFtZT0iRk9OVF9RVUlaUE9EX1FVRVNUSU9OX0FUVEVNUFQiIHZhbHVlPSJDYWxpYnJpLDksZmFsc2UsZmFsc2UsdHJ1ZSIvPg0KCQk8dWlmb250IG5hbWU9IkZPTlRfUVVJWlBPRF9RVUVTVElPTl9BVFRFTVBUX1ZBTFVFIiB2YWx1ZT0iQ2FsaWJyaSw5LHRydWUsZmFsc2UsdHJ1ZSIvPg0KCQk8dWlmb250IG5hbWU9IkZPTlRfUVVJWlBPRF9RVUVTVElPTl9UQUciIHZhbHVlPSJDYWxpYnJpLDExLHRydWUsZmFsc2UsdHJ1ZSIvPg0KCQk8dWlmb250IG5hbWU9IkZPTlRfUVVJWlBPRF9RVUlaX1FVRVNUSU9OX0NPVU5UIiB2YWx1ZT0iQ2FsaWJyaSw5LGZhbHNlLGZhbHNlLHRydWUiLz4NCgkJPHVpZm9udCBuYW1lPSJGT05UX1FVSVpQT0RfUVVJWl9RVUVTVElPTl9DT1VOVF9WQUxVRSIgdmFsdWU9IkNhbGlicmksOSx0cnVlLGZhbHNlLHRydWUiLz4NCgkJPHVpZm9udCBuYW1lPSJGT05UX1FVSVpQT0RfUVVJWl9RVUVTVElPTl9BVFRFTVBURUQiIHZhbHVlPSJDYWxpYnJpLDksZmFsc2UsZmFsc2UsdHJ1ZSIvPg0KCQk8dWlmb250IG5hbWU9IkZPTlRfUVVJWlBPRF9RVUlaX1FVRVNUSU9OX0FUVEVNUFRFRF9WQUxVRSIgdmFsdWU9IkNhbGlicmksOSx0cnVlLGZhbHNlLHRydWUiLz4NCgkJPHVpZm9udCBuYW1lPSJGT05UX1FVSVpQT0RfUVVJWl9TQ09SRV9UQUciIHZhbHVlPSJDYWxpYnJpLDExLHRydWUsZmFsc2UsdHJ1ZSIvPg0KCQk8dWlmb250IG5hbWU9IkZPTlRfUVVJWlBPRF9RVUlaX1NDT1JFIiB2YWx1ZT0iQ2FsaWJyaSw5LGZhbHNlLGZhbHNlLHRydWUiLz4NCgkJPHVpZm9udCBuYW1lPSJGT05UX1FVSVpQT0RfUVVJWl9TQ09SRV9WQUxVRSIgdmFsdWU9IkNhbGlicmksOSx0cnVlLGZhbHNlLHRydWUiLz4NCgkJPHVpZm9udCBuYW1lPSJGT05UX1FVSVpQT0RfUVVJWl9NQVhTQ09SRSIgdmFsdWU9IkNhbGlicmksOSxmYWxzZSxmYWxzZSx0cnVlIi8+DQoJCTx1aWZvbnQgbmFtZT0iRk9OVF9RVUlaUE9EX1FVSVpfTUFYU0NPUkVfVkFMVUUiIHZhbHVlPSJDYWxpYnJpLDksdHJ1ZSxmYWxzZSx0cnVlIi8+DQoJCTx1aWZvbnQgbmFtZT0iRk9OVF9RVUlaUE9EX1FVSVpfUEFTU1NDT1JFIiB2YWx1ZT0iQ2FsaWJyaSw5LGZhbHNlLGZhbHNlLHRydWUiLz4NCgkJPHVpZm9udCBuYW1lPSJGT05UX1FVSVpQT0RfUVVJWl9QQVNTU0NPUkVfVkFMVUUiIHZhbHVlPSJDYWxpYnJp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dWl0ZXh0IG5hbWU9IkxPR09DTElDS1VSTCIgdmFsdWU9Imh0dHA6Ly93d3cudXplbS5zYWthcnlhLmVkdS50c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Qk8dWl0ZXh0IG5hbWU9IkxPR09DTElDS1VSTCIgdmFsdWU9Imh0dHA6Ly93d3cudXplbS5zYWthcnlhLmVkdS50ciIvPg0KCTwvbGFuZ3VhZ2U+DQo8L2NvbmZpZ3VyYXRpb24+DQo="/>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1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15.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18.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INFO" val="&lt;ThreeDShapeInfo&gt;&lt;uuid val=&quot;{4CFC1F1B-F198-4A07-A7A3-50CF8E0056A1}&quot;/&gt;&lt;isInvalidForFieldText val=&quot;0&quot;/&gt;&lt;Image&gt;&lt;filename val=&quot;C:\Users\zparlak\Documents\My Adobe Presentations\tema_presenter\data\asimages\{4CFC1F1B-F198-4A07-A7A3-50CF8E0056A1}_1.png&quot;/&gt;&lt;left val=&quot;-27&quot;/&gt;&lt;top val=&quot;207&quot;/&gt;&lt;width val=&quot;379&quot;/&gt;&lt;height val=&quot;120&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INFO" val="&lt;ThreeDShapeInfo&gt;&lt;uuid val=&quot;{D02BF704-47B1-44E6-87E5-F65FAAA85F28}&quot;/&gt;&lt;isInvalidForFieldText val=&quot;0&quot;/&gt;&lt;Image&gt;&lt;filename val=&quot;C:\Users\zparlak\Documents\My Adobe Presentations\tema_presenter\data\asimages\{D02BF704-47B1-44E6-87E5-F65FAAA85F28}_2.png&quot;/&gt;&lt;left val=&quot;25&quot;/&gt;&lt;top val=&quot;30&quot;/&gt;&lt;width val=&quot;659&quot;/&gt;&lt;height val=&quot;62&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INFO" val="&lt;ThreeDShapeInfo&gt;&lt;uuid val=&quot;{080901CF-3C72-46CE-9054-7384F001BFE3}&quot;/&gt;&lt;isInvalidForFieldText val=&quot;0&quot;/&gt;&lt;Image&gt;&lt;filename val=&quot;C:\Users\zparlak\Documents\My Adobe Presentations\tema_presenter\data\asimages\{080901CF-3C72-46CE-9054-7384F001BFE3}_3.png&quot;/&gt;&lt;left val=&quot;25&quot;/&gt;&lt;top val=&quot;30&quot;/&gt;&lt;width val=&quot;659&quot;/&gt;&lt;height val=&quot;62&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heme/theme1.xml><?xml version="1.0" encoding="utf-8"?>
<a:theme xmlns:a="http://schemas.openxmlformats.org/drawingml/2006/main" name="Hava Akımı">
  <a:themeElements>
    <a:clrScheme name="Hava Akımı">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Hava Akımı">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ava Akımı">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1266</TotalTime>
  <Words>1145</Words>
  <Application>Microsoft Office PowerPoint</Application>
  <PresentationFormat>Ekran Gösterisi (4:3)</PresentationFormat>
  <Paragraphs>178</Paragraphs>
  <Slides>17</Slides>
  <Notes>0</Notes>
  <HiddenSlides>0</HiddenSlides>
  <MMClips>0</MMClips>
  <ScaleCrop>false</ScaleCrop>
  <HeadingPairs>
    <vt:vector size="4" baseType="variant">
      <vt:variant>
        <vt:lpstr>Tema</vt:lpstr>
      </vt:variant>
      <vt:variant>
        <vt:i4>2</vt:i4>
      </vt:variant>
      <vt:variant>
        <vt:lpstr>Slayt Başlıkları</vt:lpstr>
      </vt:variant>
      <vt:variant>
        <vt:i4>17</vt:i4>
      </vt:variant>
    </vt:vector>
  </HeadingPairs>
  <TitlesOfParts>
    <vt:vector size="19" baseType="lpstr">
      <vt:lpstr>Hava Akımı</vt:lpstr>
      <vt:lpstr>Ofis Teması</vt:lpstr>
      <vt:lpstr>Bilimsel Araştırma ve Bilimsel Araştırma Süreci</vt:lpstr>
      <vt:lpstr>Öğrenme Hedefleri</vt:lpstr>
      <vt:lpstr>İçindekiler</vt:lpstr>
      <vt:lpstr>Temel kavramlar</vt:lpstr>
      <vt:lpstr>Temel kavramlar</vt:lpstr>
      <vt:lpstr>Bilimsel Araştırmanın Amaçları</vt:lpstr>
      <vt:lpstr>Değişik Araştırma Tipleri</vt:lpstr>
      <vt:lpstr>Bilimsel Araştırma Yaklaşımları</vt:lpstr>
      <vt:lpstr>Araştırma Felsefeleri</vt:lpstr>
      <vt:lpstr>Araştırma Felsefeleri</vt:lpstr>
      <vt:lpstr>Araştırma Metot ve Araçları</vt:lpstr>
      <vt:lpstr>Araştırma Metot ve Araçları</vt:lpstr>
      <vt:lpstr>Bazı Araştırma Metotları ve Örnekleri</vt:lpstr>
      <vt:lpstr>Bilimsel Araştırma Süreci</vt:lpstr>
      <vt:lpstr>İyi Bir Araştırma Sürecinin Özellikleri</vt:lpstr>
      <vt:lpstr>Tez Yazma Süreci</vt:lpstr>
      <vt:lpstr>İyi Bir Anket Tasarımının İpuçları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zparlak</dc:creator>
  <cp:lastModifiedBy>AH Turan</cp:lastModifiedBy>
  <cp:revision>275</cp:revision>
  <dcterms:created xsi:type="dcterms:W3CDTF">2011-06-08T08:18:11Z</dcterms:created>
  <dcterms:modified xsi:type="dcterms:W3CDTF">2014-09-10T10:03:12Z</dcterms:modified>
</cp:coreProperties>
</file>