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1"/>
  </p:notesMasterIdLst>
  <p:sldIdLst>
    <p:sldId id="256" r:id="rId3"/>
    <p:sldId id="260" r:id="rId4"/>
    <p:sldId id="258" r:id="rId5"/>
    <p:sldId id="257" r:id="rId6"/>
    <p:sldId id="295" r:id="rId7"/>
    <p:sldId id="294" r:id="rId8"/>
    <p:sldId id="293" r:id="rId9"/>
    <p:sldId id="296" r:id="rId10"/>
    <p:sldId id="298" r:id="rId11"/>
    <p:sldId id="299" r:id="rId12"/>
    <p:sldId id="300" r:id="rId13"/>
    <p:sldId id="301" r:id="rId14"/>
    <p:sldId id="302" r:id="rId15"/>
    <p:sldId id="303" r:id="rId16"/>
    <p:sldId id="304" r:id="rId17"/>
    <p:sldId id="306" r:id="rId18"/>
    <p:sldId id="307" r:id="rId19"/>
    <p:sldId id="305" r:id="rId20"/>
  </p:sldIdLst>
  <p:sldSz cx="9144000" cy="6858000" type="screen4x3"/>
  <p:notesSz cx="6858000" cy="9144000"/>
  <p:custDataLst>
    <p:tags r:id="rId22"/>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AF0"/>
    <a:srgbClr val="124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2244" y="-5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F07403-48BF-4B87-9E20-50CC050AC631}" type="datetimeFigureOut">
              <a:rPr lang="tr-TR" smtClean="0"/>
              <a:pPr/>
              <a:t>30.09.2015</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959F8-A2F4-45FB-B2CC-9E3810D229D2}" type="slidenum">
              <a:rPr lang="tr-TR" smtClean="0"/>
              <a:pPr/>
              <a:t>‹#›</a:t>
            </a:fld>
            <a:endParaRPr lang="tr-TR"/>
          </a:p>
        </p:txBody>
      </p:sp>
    </p:spTree>
    <p:extLst>
      <p:ext uri="{BB962C8B-B14F-4D97-AF65-F5344CB8AC3E}">
        <p14:creationId xmlns:p14="http://schemas.microsoft.com/office/powerpoint/2010/main" val="71110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33211F5A-2E08-43CC-ADB2-AE0E31144EA2}" type="datetime1">
              <a:rPr lang="tr-TR" smtClean="0"/>
              <a:pPr/>
              <a:t>30.09.2015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tr-TR" smtClean="0"/>
              <a:t>Asıl başlık stili için tıklatın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84EC70DB-3665-4FAF-BEE4-5BD6964DBE41}" type="datetime1">
              <a:rPr lang="tr-TR" smtClean="0"/>
              <a:pPr/>
              <a:t>30.09.2015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E68E074-8273-4A0D-B6A2-87AB7BAC7D23}" type="datetime1">
              <a:rPr lang="tr-TR" smtClean="0"/>
              <a:pPr/>
              <a:t>30.09.2015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AAF7DEBA-5971-409F-A79B-19F780977668}" type="datetime1">
              <a:rPr lang="tr-TR" smtClean="0"/>
              <a:pPr/>
              <a:t>30.09.2015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418563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12E2A92-3D34-4C2A-BF77-419B813C51FB}" type="datetime1">
              <a:rPr lang="tr-TR" smtClean="0"/>
              <a:pPr/>
              <a:t>30.09.2015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153929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E356C50D-6847-4CE8-96A0-0F64178FC928}" type="datetime1">
              <a:rPr lang="tr-TR" smtClean="0"/>
              <a:pPr/>
              <a:t>30.09.2015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45755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15D0BC6-87A8-456B-A25D-9C643A571D87}" type="datetime1">
              <a:rPr lang="tr-TR" smtClean="0"/>
              <a:pPr/>
              <a:t>30.09.2015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378190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A8AE344-31CC-436B-808B-03C782EA0E02}" type="datetime1">
              <a:rPr lang="tr-TR" smtClean="0"/>
              <a:pPr/>
              <a:t>30.09.2015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274590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8C5D3EB-549B-47E2-A459-895304C4B8AB}" type="datetime1">
              <a:rPr lang="tr-TR" smtClean="0"/>
              <a:pPr/>
              <a:t>30.09.2015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749751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DA1C76A-13F0-4DCE-BB0A-885A6F0195A5}" type="datetime1">
              <a:rPr lang="tr-TR" smtClean="0"/>
              <a:pPr/>
              <a:t>30.09.2015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3934022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7D356B32-8E86-4D76-9AC6-1E615511D280}" type="datetime1">
              <a:rPr lang="tr-TR" smtClean="0"/>
              <a:pPr/>
              <a:t>30.09.2015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8376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F96886-1644-4805-922F-2BDD80B5EC23}" type="datetime1">
              <a:rPr lang="tr-TR" smtClean="0"/>
              <a:pPr/>
              <a:t>30.09.2015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
        <p:nvSpPr>
          <p:cNvPr id="8" name="Title 7"/>
          <p:cNvSpPr>
            <a:spLocks noGrp="1"/>
          </p:cNvSpPr>
          <p:nvPr>
            <p:ph type="title"/>
          </p:nvPr>
        </p:nvSpPr>
        <p:spPr/>
        <p:txBody>
          <a:bodyPr/>
          <a:lstStyle/>
          <a:p>
            <a:r>
              <a:rPr lang="tr-TR" smtClean="0"/>
              <a:t>Asıl başlık stili için tıklatın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11BDF59-8B1D-414D-9D5F-DCDB33DB2071}" type="datetime1">
              <a:rPr lang="tr-TR" smtClean="0"/>
              <a:pPr/>
              <a:t>30.09.2015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861245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FBEDAB1-641D-41E7-BB6B-E0C1FBCE2522}" type="datetime1">
              <a:rPr lang="tr-TR" smtClean="0"/>
              <a:pPr/>
              <a:t>30.09.2015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429149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C63332F-F009-4965-802E-83610E9E7A41}" type="datetime1">
              <a:rPr lang="tr-TR" smtClean="0"/>
              <a:pPr/>
              <a:t>30.09.2015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1FA2219-9131-49AD-A1B5-1FFD48A79E7F}" type="slidenum">
              <a:rPr lang="tr-TR" smtClean="0"/>
              <a:pPr/>
              <a:t>‹#›</a:t>
            </a:fld>
            <a:endParaRPr lang="tr-TR"/>
          </a:p>
        </p:txBody>
      </p:sp>
    </p:spTree>
    <p:extLst>
      <p:ext uri="{BB962C8B-B14F-4D97-AF65-F5344CB8AC3E}">
        <p14:creationId xmlns:p14="http://schemas.microsoft.com/office/powerpoint/2010/main" val="65253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8BA02361-8417-4EAF-964E-6B3AF1721E64}" type="datetime1">
              <a:rPr lang="tr-TR" smtClean="0"/>
              <a:pPr/>
              <a:t>30.09.2015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3E45B0-EA10-4B07-8566-CE20F9188C4B}" type="datetime1">
              <a:rPr lang="tr-TR" smtClean="0"/>
              <a:pPr/>
              <a:t>30.09.2015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FA2219-9131-49AD-A1B5-1FFD48A79E7F}" type="slidenum">
              <a:rPr lang="tr-TR" smtClean="0"/>
              <a:pPr/>
              <a:t>‹#›</a:t>
            </a:fld>
            <a:endParaRPr lang="tr-TR"/>
          </a:p>
        </p:txBody>
      </p:sp>
      <p:sp>
        <p:nvSpPr>
          <p:cNvPr id="8" name="Title 7"/>
          <p:cNvSpPr>
            <a:spLocks noGrp="1"/>
          </p:cNvSpPr>
          <p:nvPr>
            <p:ph type="title"/>
          </p:nvPr>
        </p:nvSpPr>
        <p:spPr/>
        <p:txBody>
          <a:bodyPr/>
          <a:lstStyle/>
          <a:p>
            <a:r>
              <a:rPr lang="tr-TR" smtClean="0"/>
              <a:t>Asıl başlık stili için tıklatın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tr-TR" smtClean="0"/>
              <a:t>Asıl metin stillerini düzenlemek için tıklatın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0A03491-EA27-4E3B-A7B3-0119A26FB22B}" type="datetime1">
              <a:rPr lang="tr-TR" smtClean="0"/>
              <a:pPr/>
              <a:t>30.09.2015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1FA2219-9131-49AD-A1B5-1FFD48A79E7F}" type="slidenum">
              <a:rPr lang="tr-TR" smtClean="0"/>
              <a:pPr/>
              <a:t>‹#›</a:t>
            </a:fld>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3E781847-CA54-4811-B1DC-01FAF672C498}" type="datetime1">
              <a:rPr lang="tr-TR" smtClean="0"/>
              <a:pPr/>
              <a:t>30.09.2015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3337-47B6-4C69-84FB-6ACB4B0D9006}" type="datetime1">
              <a:rPr lang="tr-TR" smtClean="0"/>
              <a:pPr/>
              <a:t>30.09.2015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tr-TR" smtClean="0"/>
              <a:t>Asıl başlık stili için tıklatın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1C6A0F-F9B9-46DA-8227-49B509E26861}" type="datetime1">
              <a:rPr lang="tr-TR" smtClean="0"/>
              <a:pPr/>
              <a:t>30.09.2015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FA2219-9131-49AD-A1B5-1FFD48A79E7F}" type="slidenum">
              <a:rPr lang="tr-TR" smtClean="0"/>
              <a:pPr/>
              <a:t>‹#›</a:t>
            </a:fld>
            <a:endParaRPr lang="tr-T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9639F51-7D0A-41C3-861F-9485E53EC16C}" type="datetime1">
              <a:rPr lang="tr-TR" smtClean="0"/>
              <a:pPr/>
              <a:t>30.09.2015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1FA2219-9131-49AD-A1B5-1FFD48A79E7F}" type="slidenum">
              <a:rPr lang="tr-TR" smtClean="0"/>
              <a:pPr/>
              <a:t>‹#›</a:t>
            </a:fld>
            <a:endParaRPr lang="tr-T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tr-TR" smtClean="0"/>
              <a:t>Asıl başlık stili için tıklatın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CE80751-1508-4B30-8CAE-152919EC98AB}" type="datetime1">
              <a:rPr lang="tr-TR" smtClean="0"/>
              <a:pPr/>
              <a:t>30.09.2015</a:t>
            </a:fld>
            <a:endParaRPr lang="tr-T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tr-T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1FA2219-9131-49AD-A1B5-1FFD48A79E7F}"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DD0B-BAA1-4B61-9F7E-305C5CC1739C}" type="datetime1">
              <a:rPr lang="tr-TR" smtClean="0"/>
              <a:pPr/>
              <a:t>30.09.2015</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A2219-9131-49AD-A1B5-1FFD48A79E7F}" type="slidenum">
              <a:rPr lang="tr-TR" smtClean="0"/>
              <a:pPr/>
              <a:t>‹#›</a:t>
            </a:fld>
            <a:endParaRPr lang="tr-TR"/>
          </a:p>
        </p:txBody>
      </p:sp>
    </p:spTree>
    <p:extLst>
      <p:ext uri="{BB962C8B-B14F-4D97-AF65-F5344CB8AC3E}">
        <p14:creationId xmlns:p14="http://schemas.microsoft.com/office/powerpoint/2010/main" val="3703312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0 Resim" descr="sau_logo.wmf"/>
          <p:cNvPicPr/>
          <p:nvPr/>
        </p:nvPicPr>
        <p:blipFill>
          <a:blip r:embed="rId3" cstate="print"/>
          <a:stretch>
            <a:fillRect/>
          </a:stretch>
        </p:blipFill>
        <p:spPr>
          <a:xfrm>
            <a:off x="189107" y="4572000"/>
            <a:ext cx="8765785" cy="2188205"/>
          </a:xfrm>
          <a:prstGeom prst="rect">
            <a:avLst/>
          </a:prstGeom>
          <a:noFill/>
          <a:ln>
            <a:noFill/>
          </a:ln>
        </p:spPr>
      </p:pic>
      <p:sp>
        <p:nvSpPr>
          <p:cNvPr id="7" name="Dikdörtgen 6"/>
          <p:cNvSpPr/>
          <p:nvPr/>
        </p:nvSpPr>
        <p:spPr>
          <a:xfrm>
            <a:off x="-1" y="2895600"/>
            <a:ext cx="8771359" cy="1219200"/>
          </a:xfrm>
          <a:prstGeom prst="rect">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Alt Başlık 2"/>
          <p:cNvSpPr>
            <a:spLocks noGrp="1"/>
          </p:cNvSpPr>
          <p:nvPr>
            <p:ph type="subTitle" idx="1"/>
          </p:nvPr>
        </p:nvSpPr>
        <p:spPr>
          <a:xfrm>
            <a:off x="64207" y="3733800"/>
            <a:ext cx="3974393" cy="609600"/>
          </a:xfrm>
        </p:spPr>
        <p:txBody>
          <a:bodyPr>
            <a:normAutofit/>
          </a:bodyPr>
          <a:lstStyle/>
          <a:p>
            <a:pPr>
              <a:spcBef>
                <a:spcPts val="0"/>
              </a:spcBef>
              <a:spcAft>
                <a:spcPts val="0"/>
              </a:spcAft>
            </a:pPr>
            <a:r>
              <a:rPr lang="tr-TR" sz="1800" dirty="0" smtClean="0">
                <a:solidFill>
                  <a:srgbClr val="AADAF0"/>
                </a:solidFill>
              </a:rPr>
              <a:t>SPSS Uygulamaları</a:t>
            </a:r>
            <a:endParaRPr lang="tr-TR" sz="1800" dirty="0">
              <a:solidFill>
                <a:srgbClr val="AADAF0"/>
              </a:solidFill>
            </a:endParaRPr>
          </a:p>
        </p:txBody>
      </p:sp>
      <p:sp>
        <p:nvSpPr>
          <p:cNvPr id="2" name="Başlık 1"/>
          <p:cNvSpPr>
            <a:spLocks noGrp="1"/>
          </p:cNvSpPr>
          <p:nvPr>
            <p:ph type="ctrTitle"/>
            <p:custDataLst>
              <p:tags r:id="rId1"/>
            </p:custDataLst>
          </p:nvPr>
        </p:nvSpPr>
        <p:spPr>
          <a:xfrm>
            <a:off x="0" y="2827491"/>
            <a:ext cx="8954892" cy="795454"/>
          </a:xfrm>
          <a:effectLst/>
        </p:spPr>
        <p:txBody>
          <a:bodyPr/>
          <a:lstStyle/>
          <a:p>
            <a:pPr marL="0" indent="0">
              <a:buNone/>
            </a:pPr>
            <a:r>
              <a:rPr lang="tr-TR" sz="3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Bilimsel Araştırma ve Bilimsel Araştırma Süreci II</a:t>
            </a:r>
            <a:endParaRPr lang="tr-TR" sz="3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Dikdörtgen 7"/>
          <p:cNvSpPr/>
          <p:nvPr/>
        </p:nvSpPr>
        <p:spPr>
          <a:xfrm>
            <a:off x="0" y="4114800"/>
            <a:ext cx="8771358" cy="381000"/>
          </a:xfrm>
          <a:prstGeom prst="rect">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lt Başlık 2"/>
          <p:cNvSpPr txBox="1">
            <a:spLocks/>
          </p:cNvSpPr>
          <p:nvPr/>
        </p:nvSpPr>
        <p:spPr>
          <a:xfrm>
            <a:off x="64207" y="4152900"/>
            <a:ext cx="3974393" cy="304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tr-TR" sz="1600" i="1" dirty="0" smtClean="0">
                <a:solidFill>
                  <a:schemeClr val="bg1"/>
                </a:solidFill>
              </a:rPr>
              <a:t>Doç. Dr. Aykut Hamit Turan</a:t>
            </a:r>
            <a:endParaRPr lang="tr-TR" sz="1600" i="1" dirty="0">
              <a:solidFill>
                <a:schemeClr val="bg1"/>
              </a:solidFill>
            </a:endParaRPr>
          </a:p>
        </p:txBody>
      </p:sp>
      <p:sp>
        <p:nvSpPr>
          <p:cNvPr id="10" name="Metin kutusu 9"/>
          <p:cNvSpPr txBox="1"/>
          <p:nvPr/>
        </p:nvSpPr>
        <p:spPr>
          <a:xfrm>
            <a:off x="7180777" y="6596390"/>
            <a:ext cx="1606530" cy="261610"/>
          </a:xfrm>
          <a:prstGeom prst="rect">
            <a:avLst/>
          </a:prstGeom>
          <a:noFill/>
        </p:spPr>
        <p:txBody>
          <a:bodyPr wrap="none" rtlCol="0">
            <a:spAutoFit/>
          </a:bodyPr>
          <a:lstStyle/>
          <a:p>
            <a:r>
              <a:rPr lang="tr-TR" sz="1100" i="1" dirty="0" smtClean="0">
                <a:latin typeface="Calibri" pitchFamily="34" charset="0"/>
                <a:cs typeface="Calibri" pitchFamily="34" charset="0"/>
              </a:rPr>
              <a:t>SAÜ İİBF/ Maliye Bölümü</a:t>
            </a:r>
            <a:endParaRPr lang="tr-TR" sz="1100" i="1" dirty="0">
              <a:latin typeface="Calibri" pitchFamily="34" charset="0"/>
              <a:cs typeface="Calibri" pitchFamily="34" charset="0"/>
            </a:endParaRPr>
          </a:p>
        </p:txBody>
      </p:sp>
    </p:spTree>
    <p:extLst>
      <p:ext uri="{BB962C8B-B14F-4D97-AF65-F5344CB8AC3E}">
        <p14:creationId xmlns:p14="http://schemas.microsoft.com/office/powerpoint/2010/main" val="102400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Araştırmacı Gibi Düşünmek</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Bilimsel Araştırmacı Gibi Düşünmek</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10</a:t>
            </a:fld>
            <a:endParaRPr lang="tr-TR"/>
          </a:p>
        </p:txBody>
      </p:sp>
      <p:sp>
        <p:nvSpPr>
          <p:cNvPr id="13" name="Metin kutusu 12"/>
          <p:cNvSpPr txBox="1"/>
          <p:nvPr/>
        </p:nvSpPr>
        <p:spPr>
          <a:xfrm>
            <a:off x="517053" y="1371599"/>
            <a:ext cx="7772400" cy="2308324"/>
          </a:xfrm>
          <a:prstGeom prst="rect">
            <a:avLst/>
          </a:prstGeom>
          <a:noFill/>
        </p:spPr>
        <p:txBody>
          <a:bodyPr wrap="square" rtlCol="0">
            <a:spAutoFit/>
          </a:bodyPr>
          <a:lstStyle/>
          <a:p>
            <a:pPr marL="285750" indent="-285750">
              <a:buFont typeface="Arial" pitchFamily="34" charset="0"/>
              <a:buChar char="•"/>
            </a:pPr>
            <a:r>
              <a:rPr lang="tr-TR" dirty="0"/>
              <a:t>İyi bir araştırma yapmak, beynimizi bir araştırmacı gibi düşünmeye planlamakla başlar. </a:t>
            </a:r>
            <a:r>
              <a:rPr lang="tr-TR" dirty="0" smtClean="0"/>
              <a:t>Bu </a:t>
            </a:r>
            <a:r>
              <a:rPr lang="tr-TR" dirty="0"/>
              <a:t>konuyla ilgili </a:t>
            </a:r>
            <a:r>
              <a:rPr lang="tr-TR" dirty="0" smtClean="0"/>
              <a:t>soyutlamalar</a:t>
            </a:r>
          </a:p>
          <a:p>
            <a:pPr marL="285750" indent="-285750">
              <a:buFont typeface="Arial" pitchFamily="34" charset="0"/>
              <a:buChar char="•"/>
            </a:pPr>
            <a:r>
              <a:rPr lang="tr-TR" dirty="0" smtClean="0"/>
              <a:t>Analiz Birimi</a:t>
            </a:r>
          </a:p>
          <a:p>
            <a:pPr marL="742950" lvl="1" indent="-285750">
              <a:buFont typeface="Arial" pitchFamily="34" charset="0"/>
              <a:buChar char="•"/>
            </a:pPr>
            <a:r>
              <a:rPr lang="tr-TR" dirty="0" smtClean="0"/>
              <a:t>Analiz </a:t>
            </a:r>
            <a:r>
              <a:rPr lang="tr-TR" dirty="0"/>
              <a:t>birimi araştırmanın konusu olan kişiler, gruplar veya nesnelerdir</a:t>
            </a:r>
            <a:r>
              <a:rPr lang="tr-TR" dirty="0" smtClean="0"/>
              <a:t>.</a:t>
            </a:r>
          </a:p>
          <a:p>
            <a:pPr marL="742950" lvl="1" indent="-285750">
              <a:buFont typeface="Arial" pitchFamily="34" charset="0"/>
              <a:buChar char="•"/>
            </a:pPr>
            <a:r>
              <a:rPr lang="tr-TR" dirty="0" smtClean="0"/>
              <a:t>Bazı </a:t>
            </a:r>
            <a:r>
              <a:rPr lang="tr-TR" dirty="0"/>
              <a:t>mahallelerde neden daha fazla suç oranı olduğunu araştırırken analiz birimimiz, suç veya suçlu değil, mahalle olacaktır. </a:t>
            </a:r>
            <a:endParaRPr lang="tr-TR" dirty="0" smtClean="0"/>
          </a:p>
          <a:p>
            <a:pPr marL="742950" lvl="1" indent="-285750">
              <a:buFont typeface="Arial" pitchFamily="34" charset="0"/>
              <a:buChar char="•"/>
            </a:pPr>
            <a:r>
              <a:rPr lang="tr-TR" dirty="0"/>
              <a:t>Analiz birimi önem arz etmektedir, çünkü ne tür veri toplayacağımızı ve kimden toplayacağımız şekillendiren en önemli kıstastır. </a:t>
            </a:r>
          </a:p>
        </p:txBody>
      </p:sp>
    </p:spTree>
    <p:extLst>
      <p:ext uri="{BB962C8B-B14F-4D97-AF65-F5344CB8AC3E}">
        <p14:creationId xmlns:p14="http://schemas.microsoft.com/office/powerpoint/2010/main" val="40552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 Kurgular, Yapılar, Değişkenler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11</a:t>
            </a:fld>
            <a:endParaRPr lang="tr-TR"/>
          </a:p>
        </p:txBody>
      </p:sp>
      <p:sp>
        <p:nvSpPr>
          <p:cNvPr id="7" name="Metin kutusu 6"/>
          <p:cNvSpPr txBox="1"/>
          <p:nvPr/>
        </p:nvSpPr>
        <p:spPr>
          <a:xfrm>
            <a:off x="517053" y="1371599"/>
            <a:ext cx="7772400" cy="3693319"/>
          </a:xfrm>
          <a:prstGeom prst="rect">
            <a:avLst/>
          </a:prstGeom>
          <a:noFill/>
        </p:spPr>
        <p:txBody>
          <a:bodyPr wrap="square" rtlCol="0">
            <a:spAutoFit/>
          </a:bodyPr>
          <a:lstStyle/>
          <a:p>
            <a:pPr marL="285750" indent="-285750">
              <a:buFont typeface="Arial" pitchFamily="34" charset="0"/>
              <a:buChar char="•"/>
            </a:pPr>
            <a:r>
              <a:rPr lang="tr-TR" dirty="0"/>
              <a:t>Daha önce açıklandığı gibi araştırma keşfedici, tanımlayıcı ve açıklayıcı olsa da birçok bilimsel araştırma açıklayıcı olmakta ve gözlenen doğal veya sosyal olayları açıklamaya çalışmaktadır</a:t>
            </a:r>
            <a:r>
              <a:rPr lang="tr-TR" dirty="0" smtClean="0"/>
              <a:t>.</a:t>
            </a:r>
          </a:p>
          <a:p>
            <a:pPr marL="285750" indent="-285750">
              <a:buFont typeface="Arial" pitchFamily="34" charset="0"/>
              <a:buChar char="•"/>
            </a:pPr>
            <a:r>
              <a:rPr lang="tr-TR" dirty="0"/>
              <a:t>Nesneler örneğin firmalar, insanlar veya bir araba kavram olamayacağı gibi, bunların bazı özellikleri veya karakterleri örneğin firmanın yenilikçilik kapasitesi, bireylerin göçmenlere karşı tutumları veya bir arabanın ağırlığı birer kavramdır</a:t>
            </a:r>
            <a:r>
              <a:rPr lang="tr-TR" dirty="0" smtClean="0"/>
              <a:t>.</a:t>
            </a:r>
          </a:p>
          <a:p>
            <a:pPr marL="285750" indent="-285750">
              <a:buFont typeface="Arial" pitchFamily="34" charset="0"/>
              <a:buChar char="•"/>
            </a:pPr>
            <a:r>
              <a:rPr lang="tr-TR" dirty="0"/>
              <a:t>Kavramların soyutluğunun dereceleri vardır. </a:t>
            </a:r>
            <a:endParaRPr lang="tr-TR" dirty="0" smtClean="0"/>
          </a:p>
          <a:p>
            <a:pPr marL="285750" indent="-285750">
              <a:buFont typeface="Arial" pitchFamily="34" charset="0"/>
              <a:buChar char="•"/>
            </a:pPr>
            <a:r>
              <a:rPr lang="tr-TR" dirty="0" smtClean="0"/>
              <a:t>Kurgular </a:t>
            </a:r>
            <a:r>
              <a:rPr lang="tr-TR" dirty="0"/>
              <a:t>veya soyut kavramlar özellikle bazı fenomenleri açıklamak için seçilmiş veya yaratılmışlardır. </a:t>
            </a:r>
            <a:endParaRPr lang="tr-TR" dirty="0" smtClean="0"/>
          </a:p>
          <a:p>
            <a:pPr marL="285750" indent="-285750">
              <a:buFont typeface="Arial" pitchFamily="34" charset="0"/>
              <a:buChar char="•"/>
            </a:pPr>
            <a:r>
              <a:rPr lang="tr-TR" dirty="0"/>
              <a:t>Ağırlık tek boyutlu bir kurgu iken, iletişim yetenekleri çok boyutlu bir kurgu olarak karşımıza </a:t>
            </a:r>
            <a:r>
              <a:rPr lang="tr-TR" dirty="0" smtClean="0"/>
              <a:t>çıkmaktadır</a:t>
            </a:r>
          </a:p>
          <a:p>
            <a:pPr marL="285750" indent="-285750">
              <a:buFont typeface="Arial" pitchFamily="34" charset="0"/>
              <a:buChar char="•"/>
            </a:pPr>
            <a:r>
              <a:rPr lang="tr-TR" dirty="0"/>
              <a:t>Bilimsel araştırmalarda kullanılan kurgular açık, net ve anlaşılır olmalıdır. </a:t>
            </a:r>
            <a:endParaRPr lang="tr-TR" sz="2400" dirty="0"/>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 Kurgular, Yapılar, Değişkenler</a:t>
            </a: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12</a:t>
            </a:fld>
            <a:endParaRPr lang="tr-TR"/>
          </a:p>
        </p:txBody>
      </p:sp>
      <p:sp>
        <p:nvSpPr>
          <p:cNvPr id="13" name="Metin kutusu 12"/>
          <p:cNvSpPr txBox="1"/>
          <p:nvPr/>
        </p:nvSpPr>
        <p:spPr>
          <a:xfrm>
            <a:off x="517053" y="1371599"/>
            <a:ext cx="7772400" cy="4247317"/>
          </a:xfrm>
          <a:prstGeom prst="rect">
            <a:avLst/>
          </a:prstGeom>
          <a:noFill/>
        </p:spPr>
        <p:txBody>
          <a:bodyPr wrap="square" rtlCol="0">
            <a:spAutoFit/>
          </a:bodyPr>
          <a:lstStyle/>
          <a:p>
            <a:pPr marL="285750" indent="-285750">
              <a:buFont typeface="Arial" pitchFamily="34" charset="0"/>
              <a:buChar char="•"/>
            </a:pPr>
            <a:r>
              <a:rPr lang="tr-TR" dirty="0" err="1"/>
              <a:t>Operasyonel</a:t>
            </a:r>
            <a:r>
              <a:rPr lang="tr-TR" dirty="0"/>
              <a:t> tanımlar ise kurguların ampirik olarak nasıl ölçüleceğini açıklayan tanımlardır. </a:t>
            </a:r>
            <a:endParaRPr lang="tr-TR" dirty="0" smtClean="0"/>
          </a:p>
          <a:p>
            <a:pPr marL="742950" lvl="1" indent="-285750">
              <a:buFont typeface="Arial" pitchFamily="34" charset="0"/>
              <a:buChar char="•"/>
            </a:pPr>
            <a:r>
              <a:rPr lang="tr-TR" dirty="0"/>
              <a:t>Sıcaklık kurgusunun </a:t>
            </a:r>
            <a:r>
              <a:rPr lang="tr-TR" dirty="0" err="1"/>
              <a:t>operasyonel</a:t>
            </a:r>
            <a:r>
              <a:rPr lang="tr-TR" dirty="0"/>
              <a:t> tanımı örneğin sıcaklığı tam olarak nasıl ölçeceğimizi, derece olarak mı, </a:t>
            </a:r>
            <a:r>
              <a:rPr lang="tr-TR" dirty="0" err="1"/>
              <a:t>fahrenayt</a:t>
            </a:r>
            <a:r>
              <a:rPr lang="tr-TR" dirty="0"/>
              <a:t> olarak mı veya Kelvin ölçeğine göre mi ölçeceğimizin tanımıdır. </a:t>
            </a:r>
            <a:endParaRPr lang="tr-TR" dirty="0" smtClean="0"/>
          </a:p>
          <a:p>
            <a:pPr marL="285750" indent="-285750">
              <a:buFont typeface="Arial" pitchFamily="34" charset="0"/>
              <a:buChar char="•"/>
            </a:pPr>
            <a:r>
              <a:rPr lang="tr-TR" dirty="0"/>
              <a:t>Değişken miktarı değişkenlik gösteren (düşükten, yükseğe veya negatiften pozitife) unsurları, bunun tam tersi olarak da kurgu değişkenlik göstermeyen unsurları ifade eder</a:t>
            </a:r>
            <a:r>
              <a:rPr lang="tr-TR" dirty="0" smtClean="0"/>
              <a:t>.</a:t>
            </a:r>
          </a:p>
          <a:p>
            <a:pPr marL="285750" indent="-285750">
              <a:buFont typeface="Arial" pitchFamily="34" charset="0"/>
              <a:buChar char="•"/>
            </a:pPr>
            <a:r>
              <a:rPr lang="tr-TR" dirty="0"/>
              <a:t>Bilimsel bir araştırmada, değişken soyut kurgunun ölçülebilen </a:t>
            </a:r>
            <a:r>
              <a:rPr lang="tr-TR" dirty="0" smtClean="0"/>
              <a:t>temsilcisidir.</a:t>
            </a:r>
          </a:p>
          <a:p>
            <a:pPr marL="285750" indent="-285750">
              <a:buFont typeface="Arial" pitchFamily="34" charset="0"/>
              <a:buChar char="•"/>
            </a:pPr>
            <a:r>
              <a:rPr lang="tr-TR" dirty="0" smtClean="0"/>
              <a:t>Diğer </a:t>
            </a:r>
            <a:r>
              <a:rPr lang="tr-TR" dirty="0"/>
              <a:t>değişkenleri açıklayan değişkenler bağımsız değişkendir</a:t>
            </a:r>
            <a:r>
              <a:rPr lang="tr-TR" dirty="0" smtClean="0"/>
              <a:t>.</a:t>
            </a:r>
          </a:p>
          <a:p>
            <a:pPr marL="285750" indent="-285750">
              <a:buFont typeface="Arial" pitchFamily="34" charset="0"/>
              <a:buChar char="•"/>
            </a:pPr>
            <a:r>
              <a:rPr lang="tr-TR" dirty="0"/>
              <a:t>Diğer değişkenler tarafından açıklanan değişkenler bağımlı değişkenlerdir</a:t>
            </a:r>
            <a:r>
              <a:rPr lang="tr-TR" dirty="0" smtClean="0"/>
              <a:t>.</a:t>
            </a:r>
          </a:p>
          <a:p>
            <a:pPr marL="285750" indent="-285750">
              <a:buFont typeface="Arial" pitchFamily="34" charset="0"/>
              <a:buChar char="•"/>
            </a:pPr>
            <a:r>
              <a:rPr lang="tr-TR" dirty="0"/>
              <a:t>Bağımsız değişkenler tarafından açıklanan ve aynı zamanda bağımlı değişkeni açıklayan değişkenler aracı veya ortadaki değişkenlerdir</a:t>
            </a:r>
            <a:r>
              <a:rPr lang="tr-TR" dirty="0" smtClean="0"/>
              <a:t>.</a:t>
            </a:r>
          </a:p>
          <a:p>
            <a:pPr marL="285750" indent="-285750">
              <a:buFont typeface="Arial" pitchFamily="34" charset="0"/>
              <a:buChar char="•"/>
            </a:pPr>
            <a:r>
              <a:rPr lang="tr-TR" dirty="0"/>
              <a:t>Bağımlı ve bağımsız değişken arasındaki ilişkiyi etkileyen değişkenler düzenleyici değişkenler olarak adlandırılır. </a:t>
            </a:r>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 Kurgular, Yapılar, Değişkenler</a:t>
            </a: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13</a:t>
            </a:fld>
            <a:endParaRPr lang="tr-T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5788" y="1979613"/>
            <a:ext cx="5432425" cy="289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 Kurgular, Yapılar, Değişkenler</a:t>
            </a: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14</a:t>
            </a:fld>
            <a:endParaRPr lang="tr-T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9913" y="2193925"/>
            <a:ext cx="5464175"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Önermeler ve Hipotezler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15</a:t>
            </a:fld>
            <a:endParaRPr lang="tr-TR"/>
          </a:p>
        </p:txBody>
      </p:sp>
      <p:sp>
        <p:nvSpPr>
          <p:cNvPr id="7" name="Metin kutusu 6"/>
          <p:cNvSpPr txBox="1"/>
          <p:nvPr/>
        </p:nvSpPr>
        <p:spPr>
          <a:xfrm>
            <a:off x="517053" y="1371599"/>
            <a:ext cx="7772400" cy="2862322"/>
          </a:xfrm>
          <a:prstGeom prst="rect">
            <a:avLst/>
          </a:prstGeom>
          <a:noFill/>
        </p:spPr>
        <p:txBody>
          <a:bodyPr wrap="square" rtlCol="0">
            <a:spAutoFit/>
          </a:bodyPr>
          <a:lstStyle/>
          <a:p>
            <a:pPr marL="285750" indent="-285750">
              <a:buFont typeface="Arial" pitchFamily="34" charset="0"/>
              <a:buChar char="•"/>
            </a:pPr>
            <a:r>
              <a:rPr lang="tr-TR" dirty="0"/>
              <a:t>Bir fenomene mantıklı ve bilimsel bir açıklama bulmak sürecinde sadece kavramları, kurguları ve değişkenleri ortaya koymak yeterli değildir. Söz konusu kurgular arasındaki ilişkileri de incelememiz ve belirtmemiz gerekmektedir. </a:t>
            </a:r>
            <a:endParaRPr lang="tr-TR" dirty="0" smtClean="0"/>
          </a:p>
          <a:p>
            <a:pPr marL="285750" indent="-285750">
              <a:buFont typeface="Arial" pitchFamily="34" charset="0"/>
              <a:buChar char="•"/>
            </a:pPr>
            <a:r>
              <a:rPr lang="tr-TR" dirty="0" smtClean="0"/>
              <a:t>Önermeler </a:t>
            </a:r>
            <a:r>
              <a:rPr lang="tr-TR" dirty="0"/>
              <a:t>soyut kurgular arasındaki ilişkiler oldukları için direkt test </a:t>
            </a:r>
            <a:r>
              <a:rPr lang="tr-TR" dirty="0" smtClean="0"/>
              <a:t>edilemezler.</a:t>
            </a:r>
          </a:p>
          <a:p>
            <a:pPr marL="285750" indent="-285750">
              <a:buFont typeface="Arial" pitchFamily="34" charset="0"/>
              <a:buChar char="•"/>
            </a:pPr>
            <a:r>
              <a:rPr lang="tr-TR" dirty="0" smtClean="0"/>
              <a:t>Önermelerin </a:t>
            </a:r>
            <a:r>
              <a:rPr lang="tr-TR" dirty="0"/>
              <a:t>ampirik </a:t>
            </a:r>
            <a:r>
              <a:rPr lang="tr-TR" dirty="0" err="1"/>
              <a:t>formülasyonu</a:t>
            </a:r>
            <a:r>
              <a:rPr lang="tr-TR" dirty="0"/>
              <a:t> ve değişkenler arasındaki ilişkileri belirleyen ifadelere hipotez adı verilmektedir. </a:t>
            </a:r>
            <a:endParaRPr lang="tr-TR" dirty="0" smtClean="0"/>
          </a:p>
          <a:p>
            <a:pPr marL="285750" indent="-285750">
              <a:buFont typeface="Arial" pitchFamily="34" charset="0"/>
              <a:buChar char="•"/>
            </a:pPr>
            <a:r>
              <a:rPr lang="tr-TR" dirty="0"/>
              <a:t>“Öğrencilerin IQ skorlarındaki bir artış, onların dönem notlarında bir artışa neden olacaktır” </a:t>
            </a:r>
            <a:endParaRPr lang="tr-TR" dirty="0" smtClean="0"/>
          </a:p>
          <a:p>
            <a:pPr marL="285750" indent="-285750">
              <a:buFont typeface="Arial" pitchFamily="34" charset="0"/>
              <a:buChar char="•"/>
            </a:pPr>
            <a:r>
              <a:rPr lang="tr-TR" dirty="0"/>
              <a:t>Hipotezler zayıf veya güçlü olabilirler. </a:t>
            </a:r>
          </a:p>
        </p:txBody>
      </p:sp>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Teoriler ve Modeller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16</a:t>
            </a:fld>
            <a:endParaRPr lang="tr-TR"/>
          </a:p>
        </p:txBody>
      </p:sp>
      <p:sp>
        <p:nvSpPr>
          <p:cNvPr id="7" name="Metin kutusu 6"/>
          <p:cNvSpPr txBox="1"/>
          <p:nvPr/>
        </p:nvSpPr>
        <p:spPr>
          <a:xfrm>
            <a:off x="517053" y="1371599"/>
            <a:ext cx="7772400" cy="4524315"/>
          </a:xfrm>
          <a:prstGeom prst="rect">
            <a:avLst/>
          </a:prstGeom>
          <a:noFill/>
        </p:spPr>
        <p:txBody>
          <a:bodyPr wrap="square" rtlCol="0">
            <a:spAutoFit/>
          </a:bodyPr>
          <a:lstStyle/>
          <a:p>
            <a:pPr marL="285750" indent="-285750">
              <a:buFont typeface="Arial" pitchFamily="34" charset="0"/>
              <a:buChar char="•"/>
            </a:pPr>
            <a:r>
              <a:rPr lang="tr-TR" dirty="0" smtClean="0"/>
              <a:t>Teoriler sistematik olarak düzenlenmiş ilgili kavramlar ve önermelerdir, belirli bir fenomeni açıklamaya çalışır</a:t>
            </a:r>
          </a:p>
          <a:p>
            <a:pPr marL="285750" indent="-285750">
              <a:buFont typeface="Arial" pitchFamily="34" charset="0"/>
              <a:buChar char="•"/>
            </a:pPr>
            <a:r>
              <a:rPr lang="tr-TR" dirty="0" smtClean="0"/>
              <a:t>Önermeler iki veya üç ilgili kavramı ilgilendirirken, daha karmaşık ve soyutturlar ve daha fazla hipotez içerirler</a:t>
            </a:r>
          </a:p>
          <a:p>
            <a:pPr marL="285750" indent="-285750">
              <a:buFont typeface="Arial" pitchFamily="34" charset="0"/>
              <a:buChar char="•"/>
            </a:pPr>
            <a:r>
              <a:rPr lang="tr-TR" dirty="0" smtClean="0"/>
              <a:t>Uygulama ve gerçekler teorilerin zıttı değildir, onları destekleyen, doğruluğu ve güvenilirliğini test eden araçlardır</a:t>
            </a:r>
          </a:p>
          <a:p>
            <a:pPr marL="285750" indent="-285750">
              <a:buFont typeface="Arial" pitchFamily="34" charset="0"/>
              <a:buChar char="•"/>
            </a:pPr>
            <a:r>
              <a:rPr lang="tr-TR" dirty="0" smtClean="0"/>
              <a:t>Teoriler sosyal ve doğal fenomenler için açıklama getirir</a:t>
            </a:r>
          </a:p>
          <a:p>
            <a:pPr marL="285750" indent="-285750">
              <a:buFont typeface="Arial" pitchFamily="34" charset="0"/>
              <a:buChar char="•"/>
            </a:pPr>
            <a:r>
              <a:rPr lang="tr-TR" dirty="0" smtClean="0"/>
              <a:t>Model bir sistemi çalışmak için inşa edilmiş, tüm veya parçası olarak bir sistemi inceleyen temsilcilerdir. Teori bir fenomeni açıklamaya çalışırken, model o fenomeni temsil eder</a:t>
            </a:r>
          </a:p>
          <a:p>
            <a:pPr marL="285750" indent="-285750">
              <a:buFont typeface="Arial" pitchFamily="34" charset="0"/>
              <a:buChar char="•"/>
            </a:pPr>
            <a:r>
              <a:rPr lang="tr-TR" dirty="0" smtClean="0"/>
              <a:t>Modeller matematiksel, network, yol modelleri gibi isimler alabilirler. Modeller ayrıca tanımlayıcı, açıklayıcı, örneğe ait/kaide modeller olabilirler</a:t>
            </a:r>
          </a:p>
          <a:p>
            <a:pPr marL="285750" indent="-285750">
              <a:buFont typeface="Arial" pitchFamily="34" charset="0"/>
              <a:buChar char="•"/>
            </a:pPr>
            <a:r>
              <a:rPr lang="tr-TR" dirty="0" smtClean="0"/>
              <a:t>Teori ve modeller tümdengelim ve tüme varım yaklaşımları ile geliştirilebilirler. Tümdengelim de teorik ve mantıksal nedenlere dayanarak bir takım sonuçlara ulaşmak söz konusudur. Tümevarımda gerçekler ve gözlemlenen kanıtlar ışığında bir sonuca varılmaktadır</a:t>
            </a:r>
          </a:p>
        </p:txBody>
      </p:sp>
    </p:spTree>
    <p:extLst>
      <p:ext uri="{BB962C8B-B14F-4D97-AF65-F5344CB8AC3E}">
        <p14:creationId xmlns:p14="http://schemas.microsoft.com/office/powerpoint/2010/main" val="263094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Teoriler ve Modeller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a:t>Bilimsel Araştırmacı Gibi Düşünmek</a:t>
            </a:r>
          </a:p>
        </p:txBody>
      </p:sp>
      <p:sp>
        <p:nvSpPr>
          <p:cNvPr id="5" name="Slayt Numarası Yer Tutucusu 4"/>
          <p:cNvSpPr>
            <a:spLocks noGrp="1"/>
          </p:cNvSpPr>
          <p:nvPr>
            <p:ph type="sldNum" sz="quarter" idx="12"/>
          </p:nvPr>
        </p:nvSpPr>
        <p:spPr/>
        <p:txBody>
          <a:bodyPr/>
          <a:lstStyle/>
          <a:p>
            <a:fld id="{C1FA2219-9131-49AD-A1B5-1FFD48A79E7F}" type="slidenum">
              <a:rPr lang="tr-TR" smtClean="0"/>
              <a:pPr/>
              <a:t>17</a:t>
            </a:fld>
            <a:endParaRPr lang="tr-T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473" y="2700338"/>
            <a:ext cx="7230127" cy="232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 Süreci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3"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6"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Bilimsel Araştırma Süreci</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18</a:t>
            </a:fld>
            <a:endParaRPr lang="tr-TR"/>
          </a:p>
        </p:txBody>
      </p:sp>
      <p:pic>
        <p:nvPicPr>
          <p:cNvPr id="3114" name="Picture 42"/>
          <p:cNvPicPr>
            <a:picLocks noChangeAspect="1" noChangeArrowheads="1"/>
          </p:cNvPicPr>
          <p:nvPr/>
        </p:nvPicPr>
        <p:blipFill>
          <a:blip r:embed="rId3" cstate="print"/>
          <a:srcRect/>
          <a:stretch>
            <a:fillRect/>
          </a:stretch>
        </p:blipFill>
        <p:spPr bwMode="auto">
          <a:xfrm>
            <a:off x="1557338" y="1143000"/>
            <a:ext cx="6027737" cy="4240213"/>
          </a:xfrm>
          <a:prstGeom prst="rect">
            <a:avLst/>
          </a:prstGeom>
          <a:noFill/>
          <a:ln w="9525">
            <a:noFill/>
            <a:miter lim="800000"/>
            <a:headEnd/>
            <a:tailEnd/>
          </a:ln>
          <a:effectLst/>
        </p:spPr>
      </p:pic>
    </p:spTree>
    <p:extLst>
      <p:ext uri="{BB962C8B-B14F-4D97-AF65-F5344CB8AC3E}">
        <p14:creationId xmlns:p14="http://schemas.microsoft.com/office/powerpoint/2010/main" val="138822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kdörtgen 13"/>
          <p:cNvSpPr/>
          <p:nvPr/>
        </p:nvSpPr>
        <p:spPr>
          <a:xfrm>
            <a:off x="381000" y="2286000"/>
            <a:ext cx="4114800" cy="152400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pPr marL="0" indent="0" algn="l">
              <a:buNone/>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Öğrenme Hedefleri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Metin kutusu 5"/>
          <p:cNvSpPr txBox="1"/>
          <p:nvPr/>
        </p:nvSpPr>
        <p:spPr>
          <a:xfrm>
            <a:off x="783264" y="2438400"/>
            <a:ext cx="5388936" cy="1237262"/>
          </a:xfrm>
          <a:prstGeom prst="rect">
            <a:avLst/>
          </a:prstGeom>
          <a:noFill/>
        </p:spPr>
        <p:txBody>
          <a:bodyPr wrap="square" rtlCol="0">
            <a:spAutoFit/>
          </a:bodyPr>
          <a:lstStyle/>
          <a:p>
            <a:pPr lvl="0"/>
            <a:r>
              <a:rPr lang="tr-TR" sz="1200" dirty="0"/>
              <a:t>Bilim, bilimsel bilgi, bilimsel araştırma ve metot kavramlarını </a:t>
            </a:r>
            <a:r>
              <a:rPr lang="tr-TR" sz="1200" dirty="0" smtClean="0"/>
              <a:t>öğrenecek </a:t>
            </a:r>
            <a:r>
              <a:rPr lang="tr-TR" sz="1200" dirty="0"/>
              <a:t>Bilimsel araştırma tipleri hakkında bilgi sahibi olacak</a:t>
            </a:r>
          </a:p>
          <a:p>
            <a:pPr lvl="0"/>
            <a:r>
              <a:rPr lang="tr-TR" sz="1200" dirty="0"/>
              <a:t>Bir araştırmacı gibi düşünmeyi </a:t>
            </a:r>
            <a:r>
              <a:rPr lang="tr-TR" sz="1200" dirty="0" smtClean="0"/>
              <a:t>öğrenecek</a:t>
            </a:r>
          </a:p>
          <a:p>
            <a:pPr lvl="0"/>
            <a:r>
              <a:rPr lang="tr-TR" sz="1200" dirty="0"/>
              <a:t>Bilimsel araştırma sürecini </a:t>
            </a:r>
            <a:r>
              <a:rPr lang="tr-TR" sz="1200" dirty="0" smtClean="0"/>
              <a:t>öğreneceksiniz</a:t>
            </a:r>
          </a:p>
          <a:p>
            <a:pPr marL="45720">
              <a:lnSpc>
                <a:spcPct val="200000"/>
              </a:lnSpc>
              <a:spcBef>
                <a:spcPct val="20000"/>
              </a:spcBef>
              <a:spcAft>
                <a:spcPts val="300"/>
              </a:spcAft>
              <a:buClr>
                <a:schemeClr val="accent6">
                  <a:lumMod val="75000"/>
                </a:schemeClr>
              </a:buClr>
              <a:buSzPct val="130000"/>
              <a:tabLst>
                <a:tab pos="182563" algn="l"/>
              </a:tabLst>
            </a:pPr>
            <a:endParaRPr lang="tr-TR" sz="1200" dirty="0">
              <a:solidFill>
                <a:schemeClr val="tx1">
                  <a:lumMod val="75000"/>
                  <a:lumOff val="25000"/>
                </a:schemeClr>
              </a:solidFill>
              <a:latin typeface="Calibri" pitchFamily="34" charset="0"/>
              <a:cs typeface="Calibri" pitchFamily="34" charset="0"/>
            </a:endParaRPr>
          </a:p>
        </p:txBody>
      </p:sp>
      <p:sp>
        <p:nvSpPr>
          <p:cNvPr id="7" name="Metin kutusu 6"/>
          <p:cNvSpPr txBox="1"/>
          <p:nvPr/>
        </p:nvSpPr>
        <p:spPr>
          <a:xfrm>
            <a:off x="381000" y="1920185"/>
            <a:ext cx="2667000" cy="243785"/>
          </a:xfrm>
          <a:prstGeom prst="rect">
            <a:avLst/>
          </a:prstGeom>
          <a:noFill/>
        </p:spPr>
        <p:txBody>
          <a:bodyPr wrap="square" rtlCol="0">
            <a:spAutoFit/>
          </a:bodyPr>
          <a:lstStyle/>
          <a:p>
            <a:pPr marL="45720">
              <a:lnSpc>
                <a:spcPct val="80000"/>
              </a:lnSpc>
              <a:spcBef>
                <a:spcPct val="20000"/>
              </a:spcBef>
              <a:spcAft>
                <a:spcPts val="300"/>
              </a:spcAft>
              <a:buClr>
                <a:schemeClr val="accent6">
                  <a:lumMod val="75000"/>
                </a:schemeClr>
              </a:buClr>
              <a:buSzPct val="130000"/>
              <a:tabLst>
                <a:tab pos="182563" algn="l"/>
              </a:tabLst>
            </a:pPr>
            <a:r>
              <a:rPr lang="tr-TR" sz="1200" b="1" dirty="0" smtClean="0">
                <a:solidFill>
                  <a:schemeClr val="tx1">
                    <a:lumMod val="75000"/>
                    <a:lumOff val="25000"/>
                  </a:schemeClr>
                </a:solidFill>
                <a:latin typeface="Calibri" pitchFamily="34" charset="0"/>
                <a:cs typeface="Calibri" pitchFamily="34" charset="0"/>
              </a:rPr>
              <a:t>Bu konuyu çalıştıktan </a:t>
            </a:r>
            <a:r>
              <a:rPr lang="tr-TR" sz="1200" b="1" dirty="0">
                <a:solidFill>
                  <a:schemeClr val="tx1">
                    <a:lumMod val="75000"/>
                    <a:lumOff val="25000"/>
                  </a:schemeClr>
                </a:solidFill>
                <a:latin typeface="Calibri" pitchFamily="34" charset="0"/>
                <a:cs typeface="Calibri" pitchFamily="34" charset="0"/>
              </a:rPr>
              <a:t>sonra:</a:t>
            </a:r>
          </a:p>
        </p:txBody>
      </p:sp>
      <p:sp>
        <p:nvSpPr>
          <p:cNvPr id="15" name="Slayt Numarası Yer Tutucusu 14"/>
          <p:cNvSpPr>
            <a:spLocks noGrp="1"/>
          </p:cNvSpPr>
          <p:nvPr>
            <p:ph type="sldNum" sz="quarter" idx="12"/>
          </p:nvPr>
        </p:nvSpPr>
        <p:spPr/>
        <p:txBody>
          <a:bodyPr/>
          <a:lstStyle/>
          <a:p>
            <a:fld id="{C1FA2219-9131-49AD-A1B5-1FFD48A79E7F}" type="slidenum">
              <a:rPr lang="tr-TR" smtClean="0"/>
              <a:pPr/>
              <a:t>2</a:t>
            </a:fld>
            <a:endParaRPr lang="tr-TR"/>
          </a:p>
        </p:txBody>
      </p:sp>
      <p:sp>
        <p:nvSpPr>
          <p:cNvPr id="10" name="Freeform 10"/>
          <p:cNvSpPr>
            <a:spLocks/>
          </p:cNvSpPr>
          <p:nvPr/>
        </p:nvSpPr>
        <p:spPr bwMode="auto">
          <a:xfrm>
            <a:off x="478765" y="2514600"/>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sp>
        <p:nvSpPr>
          <p:cNvPr id="12" name="Freeform 10"/>
          <p:cNvSpPr>
            <a:spLocks/>
          </p:cNvSpPr>
          <p:nvPr/>
        </p:nvSpPr>
        <p:spPr bwMode="auto">
          <a:xfrm>
            <a:off x="478766" y="2895600"/>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98" y="2710857"/>
            <a:ext cx="28098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10"/>
          <p:cNvSpPr>
            <a:spLocks/>
          </p:cNvSpPr>
          <p:nvPr/>
        </p:nvSpPr>
        <p:spPr bwMode="auto">
          <a:xfrm>
            <a:off x="478766" y="3058633"/>
            <a:ext cx="283234" cy="169676"/>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52664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kdörtgen 13"/>
          <p:cNvSpPr/>
          <p:nvPr/>
        </p:nvSpPr>
        <p:spPr>
          <a:xfrm>
            <a:off x="414670" y="4495800"/>
            <a:ext cx="27432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13" name="Dikdörtgen 12"/>
          <p:cNvSpPr/>
          <p:nvPr/>
        </p:nvSpPr>
        <p:spPr>
          <a:xfrm>
            <a:off x="381000" y="1447800"/>
            <a:ext cx="2743200" cy="2819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tr-TR" dirty="0"/>
          </a:p>
        </p:txBody>
      </p:sp>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pPr marL="0" indent="0" algn="l">
              <a:buNone/>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İçindekiler</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Metin kutusu 5"/>
          <p:cNvSpPr txBox="1"/>
          <p:nvPr/>
        </p:nvSpPr>
        <p:spPr>
          <a:xfrm>
            <a:off x="414670" y="4607098"/>
            <a:ext cx="3657600" cy="463204"/>
          </a:xfrm>
          <a:prstGeom prst="rect">
            <a:avLst/>
          </a:prstGeom>
          <a:noFill/>
        </p:spPr>
        <p:txBody>
          <a:bodyPr wrap="square" rtlCol="0">
            <a:spAutoFit/>
          </a:bodyPr>
          <a:lstStyle/>
          <a:p>
            <a:pPr marL="228600" indent="-182880">
              <a:lnSpc>
                <a:spcPct val="80000"/>
              </a:lnSpc>
              <a:spcBef>
                <a:spcPct val="20000"/>
              </a:spcBef>
              <a:spcAft>
                <a:spcPts val="300"/>
              </a:spcAft>
              <a:buClr>
                <a:schemeClr val="accent6">
                  <a:lumMod val="75000"/>
                </a:schemeClr>
              </a:buClr>
              <a:buSzPct val="130000"/>
              <a:buFont typeface="Wingdings" pitchFamily="2" charset="2"/>
              <a:buChar char="§"/>
              <a:tabLst>
                <a:tab pos="182563" algn="l"/>
              </a:tabLst>
            </a:pPr>
            <a:r>
              <a:rPr lang="tr-TR" sz="1200" dirty="0">
                <a:solidFill>
                  <a:schemeClr val="tx1">
                    <a:lumMod val="75000"/>
                    <a:lumOff val="25000"/>
                  </a:schemeClr>
                </a:solidFill>
                <a:latin typeface="Calibri" pitchFamily="34" charset="0"/>
                <a:cs typeface="Calibri" pitchFamily="34" charset="0"/>
              </a:rPr>
              <a:t>Konunun Özeti</a:t>
            </a:r>
          </a:p>
          <a:p>
            <a:pPr marL="228600" indent="-182880">
              <a:lnSpc>
                <a:spcPct val="80000"/>
              </a:lnSpc>
              <a:spcBef>
                <a:spcPct val="20000"/>
              </a:spcBef>
              <a:spcAft>
                <a:spcPts val="300"/>
              </a:spcAft>
              <a:buClr>
                <a:schemeClr val="accent6">
                  <a:lumMod val="75000"/>
                </a:schemeClr>
              </a:buClr>
              <a:buSzPct val="130000"/>
              <a:buFont typeface="Wingdings" pitchFamily="2" charset="2"/>
              <a:buChar char="§"/>
              <a:tabLst>
                <a:tab pos="182563" algn="l"/>
              </a:tabLst>
            </a:pPr>
            <a:r>
              <a:rPr lang="tr-TR" sz="1200" dirty="0" smtClean="0">
                <a:solidFill>
                  <a:schemeClr val="tx1">
                    <a:lumMod val="75000"/>
                    <a:lumOff val="25000"/>
                  </a:schemeClr>
                </a:solidFill>
                <a:latin typeface="Calibri" pitchFamily="34" charset="0"/>
                <a:cs typeface="Calibri" pitchFamily="34" charset="0"/>
              </a:rPr>
              <a:t>Değerlendirme Soruları</a:t>
            </a:r>
            <a:endParaRPr lang="tr-TR" dirty="0"/>
          </a:p>
        </p:txBody>
      </p:sp>
      <p:sp>
        <p:nvSpPr>
          <p:cNvPr id="15" name="Slayt Numarası Yer Tutucusu 14"/>
          <p:cNvSpPr>
            <a:spLocks noGrp="1"/>
          </p:cNvSpPr>
          <p:nvPr>
            <p:ph type="sldNum" sz="quarter" idx="12"/>
          </p:nvPr>
        </p:nvSpPr>
        <p:spPr/>
        <p:txBody>
          <a:bodyPr/>
          <a:lstStyle/>
          <a:p>
            <a:fld id="{C1FA2219-9131-49AD-A1B5-1FFD48A79E7F}" type="slidenum">
              <a:rPr lang="tr-TR" smtClean="0"/>
              <a:pPr/>
              <a:t>3</a:t>
            </a:fld>
            <a:endParaRPr lang="tr-T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600200"/>
            <a:ext cx="54324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369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 nedir?</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4</a:t>
            </a:fld>
            <a:endParaRPr lang="tr-TR"/>
          </a:p>
        </p:txBody>
      </p:sp>
      <p:sp>
        <p:nvSpPr>
          <p:cNvPr id="7" name="Metin kutusu 6"/>
          <p:cNvSpPr txBox="1"/>
          <p:nvPr/>
        </p:nvSpPr>
        <p:spPr>
          <a:xfrm>
            <a:off x="517053" y="1371599"/>
            <a:ext cx="7772400" cy="3293209"/>
          </a:xfrm>
          <a:prstGeom prst="rect">
            <a:avLst/>
          </a:prstGeom>
          <a:noFill/>
        </p:spPr>
        <p:txBody>
          <a:bodyPr wrap="square" rtlCol="0">
            <a:spAutoFit/>
          </a:bodyPr>
          <a:lstStyle/>
          <a:p>
            <a:pPr marL="285750" indent="-285750">
              <a:buFont typeface="Arial" pitchFamily="34" charset="0"/>
              <a:buChar char="•"/>
            </a:pPr>
            <a:r>
              <a:rPr lang="tr-TR" sz="1600" dirty="0"/>
              <a:t>Bilimin Latince kökeni bilgiye dayanmaktadır. </a:t>
            </a:r>
            <a:endParaRPr lang="tr-TR" sz="1600" dirty="0" smtClean="0"/>
          </a:p>
          <a:p>
            <a:pPr marL="285750" indent="-285750">
              <a:buFont typeface="Arial" pitchFamily="34" charset="0"/>
              <a:buChar char="•"/>
            </a:pPr>
            <a:r>
              <a:rPr lang="tr-TR" sz="1600" dirty="0"/>
              <a:t>Doğal bilimler kendi içerisinde fizik bilimleri, Dünya bilimleri ve yaşam bilimler olarak sınıflandırılmaktadır. </a:t>
            </a:r>
            <a:endParaRPr lang="tr-TR" sz="1600" dirty="0" smtClean="0"/>
          </a:p>
          <a:p>
            <a:pPr marL="285750" indent="-285750">
              <a:buFont typeface="Arial" pitchFamily="34" charset="0"/>
              <a:buChar char="•"/>
            </a:pPr>
            <a:r>
              <a:rPr lang="tr-TR" sz="1600" dirty="0"/>
              <a:t>Sosyal bilimler insanların veya insan topluluklarının bilimi olarak </a:t>
            </a:r>
            <a:r>
              <a:rPr lang="tr-TR" sz="1600" dirty="0" smtClean="0"/>
              <a:t>tanımlanabilir. </a:t>
            </a:r>
          </a:p>
          <a:p>
            <a:pPr marL="285750" indent="-285750">
              <a:buFont typeface="Arial" pitchFamily="34" charset="0"/>
              <a:buChar char="•"/>
            </a:pPr>
            <a:r>
              <a:rPr lang="tr-TR" sz="1600" dirty="0"/>
              <a:t>Doğal bilimler sosyal bilimlerden, kesinlik, doğruluk, belirleyici olması ve gözlemi yapan kişiden bağımsız olması gibi faktörlere göre ayrılır. </a:t>
            </a:r>
            <a:endParaRPr lang="tr-TR" sz="1600" dirty="0" smtClean="0"/>
          </a:p>
          <a:p>
            <a:pPr marL="285750" indent="-285750">
              <a:buFont typeface="Arial" pitchFamily="34" charset="0"/>
              <a:buChar char="•"/>
            </a:pPr>
            <a:r>
              <a:rPr lang="tr-TR" sz="1600" dirty="0" smtClean="0"/>
              <a:t>Sosyal </a:t>
            </a:r>
            <a:r>
              <a:rPr lang="tr-TR" sz="1600" dirty="0"/>
              <a:t>bilimler daha az belirleyici, kesin ve belirsizdir. </a:t>
            </a:r>
            <a:endParaRPr lang="tr-TR" sz="1600" dirty="0" smtClean="0"/>
          </a:p>
          <a:p>
            <a:pPr marL="285750" indent="-285750">
              <a:buFont typeface="Arial" pitchFamily="34" charset="0"/>
              <a:buChar char="•"/>
            </a:pPr>
            <a:r>
              <a:rPr lang="tr-TR" sz="1600" dirty="0" smtClean="0"/>
              <a:t>Sosyal </a:t>
            </a:r>
            <a:r>
              <a:rPr lang="tr-TR" sz="1600" dirty="0"/>
              <a:t>bilimlerde yüksek derecede ölçüm hatası ve önemli miktarda bilinmezlik vardır</a:t>
            </a:r>
            <a:r>
              <a:rPr lang="tr-TR" sz="1600" dirty="0" smtClean="0"/>
              <a:t>.</a:t>
            </a:r>
          </a:p>
          <a:p>
            <a:pPr marL="285750" indent="-285750">
              <a:buFont typeface="Arial" pitchFamily="34" charset="0"/>
              <a:buChar char="•"/>
            </a:pPr>
            <a:r>
              <a:rPr lang="tr-TR" sz="1600" dirty="0"/>
              <a:t>Bilim amacına göre de sınıflandırılabilir</a:t>
            </a:r>
            <a:r>
              <a:rPr lang="tr-TR" sz="1600" dirty="0" smtClean="0"/>
              <a:t>.</a:t>
            </a:r>
          </a:p>
          <a:p>
            <a:pPr marL="285750" indent="-285750">
              <a:buFont typeface="Arial" pitchFamily="34" charset="0"/>
              <a:buChar char="•"/>
            </a:pPr>
            <a:r>
              <a:rPr lang="tr-TR" sz="1600" dirty="0"/>
              <a:t>Temel bilimler birçok temel nesneyi ve doğal kuvvetleri ve bunlar arasındaki ilişkileri ve bunları yöneten kanunları araştırmaktadır</a:t>
            </a:r>
            <a:r>
              <a:rPr lang="tr-TR" sz="1600" dirty="0" smtClean="0"/>
              <a:t>.</a:t>
            </a:r>
          </a:p>
          <a:p>
            <a:pPr marL="285750" indent="-285750">
              <a:buFont typeface="Arial" pitchFamily="34" charset="0"/>
              <a:buChar char="•"/>
            </a:pPr>
            <a:r>
              <a:rPr lang="tr-TR" sz="1600" dirty="0"/>
              <a:t>Uygulamalı bilimler temel bilimlerden elde edilen temel bilgilerimizi fiziksel çevrede uygulayan bilim </a:t>
            </a:r>
            <a:r>
              <a:rPr lang="tr-TR" sz="1600" dirty="0" smtClean="0"/>
              <a:t>dalıdır.</a:t>
            </a:r>
            <a:endParaRPr lang="tr-TR" sz="1600" dirty="0"/>
          </a:p>
        </p:txBody>
      </p:sp>
    </p:spTree>
    <p:extLst>
      <p:ext uri="{BB962C8B-B14F-4D97-AF65-F5344CB8AC3E}">
        <p14:creationId xmlns:p14="http://schemas.microsoft.com/office/powerpoint/2010/main" val="696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Bilgi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 nedir?</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5</a:t>
            </a:fld>
            <a:endParaRPr lang="tr-TR"/>
          </a:p>
        </p:txBody>
      </p:sp>
      <p:sp>
        <p:nvSpPr>
          <p:cNvPr id="7" name="Metin kutusu 6"/>
          <p:cNvSpPr txBox="1"/>
          <p:nvPr/>
        </p:nvSpPr>
        <p:spPr>
          <a:xfrm>
            <a:off x="517053" y="1371599"/>
            <a:ext cx="7772400" cy="2862322"/>
          </a:xfrm>
          <a:prstGeom prst="rect">
            <a:avLst/>
          </a:prstGeom>
          <a:noFill/>
        </p:spPr>
        <p:txBody>
          <a:bodyPr wrap="square" rtlCol="0">
            <a:spAutoFit/>
          </a:bodyPr>
          <a:lstStyle/>
          <a:p>
            <a:pPr marL="285750" indent="-285750">
              <a:buFont typeface="Arial" pitchFamily="34" charset="0"/>
              <a:buChar char="•"/>
            </a:pPr>
            <a:r>
              <a:rPr lang="tr-TR" dirty="0"/>
              <a:t>Bilimin amacı bilimsel bilgi yaratmaktır. Bilimsel bilgi bilimsel metotlarla toplanan genel kurallar bütünü veya ilgilendiğimiz davranış şekilleridir. </a:t>
            </a:r>
            <a:endParaRPr lang="tr-TR" dirty="0" smtClean="0"/>
          </a:p>
          <a:p>
            <a:pPr marL="285750" indent="-285750">
              <a:buFont typeface="Arial" pitchFamily="34" charset="0"/>
              <a:buChar char="•"/>
            </a:pPr>
            <a:r>
              <a:rPr lang="tr-TR" dirty="0"/>
              <a:t>Bilimsel araştırmanın temel amacı doğal veya sosyal olayları açıklayacak teoriler geliştirmek ve nihai, olarak kümülatif bilgi birikimimizi </a:t>
            </a:r>
            <a:r>
              <a:rPr lang="tr-TR" dirty="0" smtClean="0"/>
              <a:t>arttırmaktır</a:t>
            </a:r>
          </a:p>
          <a:p>
            <a:pPr marL="285750" indent="-285750">
              <a:buFont typeface="Arial" pitchFamily="34" charset="0"/>
              <a:buChar char="•"/>
            </a:pPr>
            <a:r>
              <a:rPr lang="tr-TR" dirty="0"/>
              <a:t>Bilimsel kanunlara mantık ve kanıt ile ulaşmaktayız. Mantık (Teori) ve kanıt (gözlemlerimiz) bilimin ve bilimsel bilginin dayandığı en önemli ve tek temel taşlarıdır. </a:t>
            </a:r>
            <a:endParaRPr lang="tr-TR" dirty="0" smtClean="0"/>
          </a:p>
          <a:p>
            <a:pPr marL="285750" indent="-285750">
              <a:buFont typeface="Arial" pitchFamily="34" charset="0"/>
              <a:buChar char="•"/>
            </a:pPr>
            <a:r>
              <a:rPr lang="tr-TR" dirty="0" smtClean="0"/>
              <a:t>Teoriler </a:t>
            </a:r>
            <a:r>
              <a:rPr lang="tr-TR" dirty="0"/>
              <a:t>gözlemlediğimiz olaya anlam ve önem katarken, gözlemler mevcut teorilerimizi onaylama, geliştirme veya yeni teoriler oluşturma yollarını bize açarlar. </a:t>
            </a:r>
          </a:p>
        </p:txBody>
      </p:sp>
    </p:spTree>
    <p:extLst>
      <p:ext uri="{BB962C8B-B14F-4D97-AF65-F5344CB8AC3E}">
        <p14:creationId xmlns:p14="http://schemas.microsoft.com/office/powerpoint/2010/main" val="111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 nedir?</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6</a:t>
            </a:fld>
            <a:endParaRPr lang="tr-TR"/>
          </a:p>
        </p:txBody>
      </p:sp>
      <p:cxnSp>
        <p:nvCxnSpPr>
          <p:cNvPr id="22" name="Düz Bağlayıcı 21"/>
          <p:cNvCxnSpPr/>
          <p:nvPr/>
        </p:nvCxnSpPr>
        <p:spPr>
          <a:xfrm flipV="1">
            <a:off x="6595613" y="3348487"/>
            <a:ext cx="76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Metin kutusu 12"/>
          <p:cNvSpPr txBox="1"/>
          <p:nvPr/>
        </p:nvSpPr>
        <p:spPr>
          <a:xfrm>
            <a:off x="517053" y="1371599"/>
            <a:ext cx="7772400" cy="3139321"/>
          </a:xfrm>
          <a:prstGeom prst="rect">
            <a:avLst/>
          </a:prstGeom>
          <a:noFill/>
        </p:spPr>
        <p:txBody>
          <a:bodyPr wrap="square" rtlCol="0">
            <a:spAutoFit/>
          </a:bodyPr>
          <a:lstStyle/>
          <a:p>
            <a:pPr marL="285750" indent="-285750">
              <a:buFont typeface="Arial" pitchFamily="34" charset="0"/>
              <a:buChar char="•"/>
            </a:pPr>
            <a:r>
              <a:rPr lang="tr-TR" dirty="0"/>
              <a:t>Teoriler ve gözlemler bilimin iki temel taşı ise, bilimsel araştırma iki seviyede faaliyet gösterir: teorik ve ampirik seviyeler</a:t>
            </a:r>
            <a:r>
              <a:rPr lang="tr-TR" dirty="0" smtClean="0"/>
              <a:t>.</a:t>
            </a:r>
          </a:p>
          <a:p>
            <a:pPr marL="285750" indent="-285750">
              <a:buFont typeface="Arial" pitchFamily="34" charset="0"/>
              <a:buChar char="•"/>
            </a:pPr>
            <a:r>
              <a:rPr lang="tr-TR" dirty="0"/>
              <a:t>Teorik seviyede doğal ve sosyal olaylar için soyut kavramlar ve bu kavramlar arasındaki ilişkiler tespit edilir (Teoriler inşa edilir</a:t>
            </a:r>
            <a:r>
              <a:rPr lang="tr-TR" dirty="0" smtClean="0"/>
              <a:t>).</a:t>
            </a:r>
          </a:p>
          <a:p>
            <a:pPr marL="285750" indent="-285750">
              <a:buFont typeface="Arial" pitchFamily="34" charset="0"/>
              <a:buChar char="•"/>
            </a:pPr>
            <a:r>
              <a:rPr lang="tr-TR" dirty="0"/>
              <a:t>Ampirik seviyede ise teorik kavramlar ve ilişkiler test edilir ve gerçekliği ne kadar yansıttığı tespit edilmeye çalışılır, burada nihai amaç daha iyi teoriler geliştirmektir</a:t>
            </a:r>
            <a:r>
              <a:rPr lang="tr-TR" dirty="0" smtClean="0"/>
              <a:t>.</a:t>
            </a:r>
          </a:p>
          <a:p>
            <a:pPr marL="285750" indent="-285750">
              <a:buFont typeface="Arial" pitchFamily="34" charset="0"/>
              <a:buChar char="•"/>
            </a:pPr>
            <a:r>
              <a:rPr lang="tr-TR" dirty="0" smtClean="0"/>
              <a:t>Tümevarımda </a:t>
            </a:r>
            <a:r>
              <a:rPr lang="tr-TR" dirty="0"/>
              <a:t>eldeki veriler ve gözlemlerden yola çıkarak teorik modellere ulaşmak amaçtır. </a:t>
            </a:r>
            <a:endParaRPr lang="tr-TR" dirty="0" smtClean="0"/>
          </a:p>
          <a:p>
            <a:pPr marL="285750" indent="-285750">
              <a:buFont typeface="Arial" pitchFamily="34" charset="0"/>
              <a:buChar char="•"/>
            </a:pPr>
            <a:r>
              <a:rPr lang="tr-TR" dirty="0"/>
              <a:t>Tümdengelim ’de araştırmacının amacı yeni ampirik veri ile mevcut teori ve modelleri test etmektir. </a:t>
            </a:r>
            <a:endParaRPr lang="tr-TR" dirty="0" smtClean="0"/>
          </a:p>
        </p:txBody>
      </p:sp>
    </p:spTree>
    <p:extLst>
      <p:ext uri="{BB962C8B-B14F-4D97-AF65-F5344CB8AC3E}">
        <p14:creationId xmlns:p14="http://schemas.microsoft.com/office/powerpoint/2010/main" val="337650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 nedir?</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7</a:t>
            </a:fld>
            <a:endParaRPr lang="tr-TR"/>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1625" y="2524125"/>
            <a:ext cx="600075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Metot</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 nedir?</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8</a:t>
            </a:fld>
            <a:endParaRPr lang="tr-TR"/>
          </a:p>
        </p:txBody>
      </p:sp>
      <p:sp>
        <p:nvSpPr>
          <p:cNvPr id="7" name="Metin kutusu 6"/>
          <p:cNvSpPr txBox="1"/>
          <p:nvPr/>
        </p:nvSpPr>
        <p:spPr>
          <a:xfrm>
            <a:off x="517053" y="1371599"/>
            <a:ext cx="7772400" cy="3416320"/>
          </a:xfrm>
          <a:prstGeom prst="rect">
            <a:avLst/>
          </a:prstGeom>
          <a:noFill/>
        </p:spPr>
        <p:txBody>
          <a:bodyPr wrap="square" rtlCol="0">
            <a:spAutoFit/>
          </a:bodyPr>
          <a:lstStyle/>
          <a:p>
            <a:pPr marL="285750" indent="-285750">
              <a:buFont typeface="Arial" pitchFamily="34" charset="0"/>
              <a:buChar char="•"/>
            </a:pPr>
            <a:r>
              <a:rPr lang="tr-TR" dirty="0" smtClean="0"/>
              <a:t>Bilimsel </a:t>
            </a:r>
            <a:r>
              <a:rPr lang="tr-TR" dirty="0"/>
              <a:t>metot bilimsel bilgi inşa etmek için kullandığımız standart teknikler, nasıl gözlem ve çıkarım yapacağımızı açıklayan teknikler olarak açıklanabilir</a:t>
            </a:r>
            <a:r>
              <a:rPr lang="tr-TR" dirty="0" smtClean="0"/>
              <a:t>.</a:t>
            </a:r>
          </a:p>
          <a:p>
            <a:pPr marL="285750" indent="-285750">
              <a:buFont typeface="Arial" pitchFamily="34" charset="0"/>
              <a:buChar char="•"/>
            </a:pPr>
            <a:r>
              <a:rPr lang="tr-TR" dirty="0"/>
              <a:t>Bilimsel metot bilim adamını bağımsız olarak ve tüm olarak bilimsel teorileri ve daha önceki bulguları test etmesini ve bulduklarını yeniden teste, denemeye ve geliştirmeye açmasına izin veren metottur</a:t>
            </a:r>
            <a:r>
              <a:rPr lang="tr-TR" dirty="0" smtClean="0"/>
              <a:t>.</a:t>
            </a:r>
          </a:p>
          <a:p>
            <a:pPr marL="285750" indent="-285750">
              <a:buFont typeface="Arial" pitchFamily="34" charset="0"/>
              <a:buChar char="•"/>
            </a:pPr>
            <a:r>
              <a:rPr lang="tr-TR" dirty="0"/>
              <a:t>Bilimsel metot dört belirleyici karaktere sahip </a:t>
            </a:r>
            <a:r>
              <a:rPr lang="tr-TR" dirty="0" smtClean="0"/>
              <a:t>olmalıdır</a:t>
            </a:r>
          </a:p>
          <a:p>
            <a:pPr marL="742950" lvl="1" indent="-285750">
              <a:buFont typeface="Arial" pitchFamily="34" charset="0"/>
              <a:buChar char="•"/>
            </a:pPr>
            <a:r>
              <a:rPr lang="tr-TR" dirty="0"/>
              <a:t>Tekrar edilebilirlik: </a:t>
            </a:r>
            <a:endParaRPr lang="tr-TR" dirty="0" smtClean="0"/>
          </a:p>
          <a:p>
            <a:pPr marL="742950" lvl="1" indent="-285750">
              <a:buFont typeface="Arial" pitchFamily="34" charset="0"/>
              <a:buChar char="•"/>
            </a:pPr>
            <a:r>
              <a:rPr lang="tr-TR" dirty="0" smtClean="0"/>
              <a:t>Hassaslık</a:t>
            </a:r>
          </a:p>
          <a:p>
            <a:pPr marL="742950" lvl="1" indent="-285750">
              <a:buFont typeface="Arial" pitchFamily="34" charset="0"/>
              <a:buChar char="•"/>
            </a:pPr>
            <a:r>
              <a:rPr lang="tr-TR" dirty="0"/>
              <a:t>Yanlış çıkarılabilir </a:t>
            </a:r>
            <a:r>
              <a:rPr lang="tr-TR" dirty="0" smtClean="0"/>
              <a:t>olmak</a:t>
            </a:r>
          </a:p>
          <a:p>
            <a:pPr marL="742950" lvl="1" indent="-285750">
              <a:buFont typeface="Arial" pitchFamily="34" charset="0"/>
              <a:buChar char="•"/>
            </a:pPr>
            <a:r>
              <a:rPr lang="tr-TR" dirty="0"/>
              <a:t>Azla çok iş </a:t>
            </a:r>
            <a:r>
              <a:rPr lang="tr-TR" dirty="0" smtClean="0"/>
              <a:t>yapmak</a:t>
            </a:r>
          </a:p>
          <a:p>
            <a:pPr marL="285750" indent="-285750">
              <a:buFont typeface="Arial" pitchFamily="34" charset="0"/>
              <a:buChar char="•"/>
            </a:pPr>
            <a:r>
              <a:rPr lang="tr-TR" dirty="0"/>
              <a:t>Sosyal bilimlerde bilimsel metottu uygulamanın değişik araştırma yaklaşımları, araçları ve teknikleri mevcuttur. </a:t>
            </a:r>
            <a:endParaRPr lang="tr-TR" sz="2400" dirty="0"/>
          </a:p>
        </p:txBody>
      </p:sp>
      <p:cxnSp>
        <p:nvCxnSpPr>
          <p:cNvPr id="22" name="Düz Bağlayıcı 21"/>
          <p:cNvCxnSpPr/>
          <p:nvPr/>
        </p:nvCxnSpPr>
        <p:spPr>
          <a:xfrm flipV="1">
            <a:off x="6595613" y="3348487"/>
            <a:ext cx="76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1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a:xfrm>
            <a:off x="457200" y="457200"/>
            <a:ext cx="8229600" cy="533400"/>
          </a:xfrm>
          <a:solidFill>
            <a:schemeClr val="tx2">
              <a:lumMod val="75000"/>
            </a:schemeClr>
          </a:solidFill>
        </p:spPr>
        <p:txBody>
          <a:bodyPr>
            <a:normAutofit fontScale="90000"/>
          </a:bodyPr>
          <a:lstStyle/>
          <a:p>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Bilimsel Araştırma Tipleri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p:nvPr/>
        </p:nvGrpSpPr>
        <p:grpSpPr>
          <a:xfrm>
            <a:off x="0" y="0"/>
            <a:ext cx="9144000" cy="276999"/>
            <a:chOff x="0" y="0"/>
            <a:chExt cx="9144000" cy="381000"/>
          </a:xfrm>
        </p:grpSpPr>
        <p:sp>
          <p:nvSpPr>
            <p:cNvPr id="4" name="Dikdörtgen 3"/>
            <p:cNvSpPr/>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 name="Group 9"/>
            <p:cNvGrpSpPr>
              <a:grpSpLocks noChangeAspect="1"/>
            </p:cNvGrpSpPr>
            <p:nvPr/>
          </p:nvGrpSpPr>
          <p:grpSpPr bwMode="auto">
            <a:xfrm>
              <a:off x="24723" y="14837"/>
              <a:ext cx="934093" cy="322595"/>
              <a:chOff x="1755" y="1344"/>
              <a:chExt cx="2994" cy="1034"/>
            </a:xfrm>
          </p:grpSpPr>
          <p:sp>
            <p:nvSpPr>
              <p:cNvPr id="9" name="AutoShape 8"/>
              <p:cNvSpPr>
                <a:spLocks noChangeAspect="1" noChangeArrowheads="1" noTextEdit="1"/>
              </p:cNvSpPr>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755" y="1437"/>
                <a:ext cx="1142" cy="941"/>
              </a:xfrm>
              <a:custGeom>
                <a:avLst/>
                <a:gdLst>
                  <a:gd name="T0" fmla="*/ 2259 w 2284"/>
                  <a:gd name="T1" fmla="*/ 1161 h 1882"/>
                  <a:gd name="T2" fmla="*/ 2061 w 2284"/>
                  <a:gd name="T3" fmla="*/ 1682 h 1882"/>
                  <a:gd name="T4" fmla="*/ 1579 w 2284"/>
                  <a:gd name="T5" fmla="*/ 1872 h 1882"/>
                  <a:gd name="T6" fmla="*/ 1303 w 2284"/>
                  <a:gd name="T7" fmla="*/ 1676 h 1882"/>
                  <a:gd name="T8" fmla="*/ 1126 w 2284"/>
                  <a:gd name="T9" fmla="*/ 1290 h 1882"/>
                  <a:gd name="T10" fmla="*/ 1247 w 2284"/>
                  <a:gd name="T11" fmla="*/ 1190 h 1882"/>
                  <a:gd name="T12" fmla="*/ 1378 w 2284"/>
                  <a:gd name="T13" fmla="*/ 1538 h 1882"/>
                  <a:gd name="T14" fmla="*/ 1594 w 2284"/>
                  <a:gd name="T15" fmla="*/ 1724 h 1882"/>
                  <a:gd name="T16" fmla="*/ 1854 w 2284"/>
                  <a:gd name="T17" fmla="*/ 1676 h 1882"/>
                  <a:gd name="T18" fmla="*/ 2053 w 2284"/>
                  <a:gd name="T19" fmla="*/ 1391 h 1882"/>
                  <a:gd name="T20" fmla="*/ 2130 w 2284"/>
                  <a:gd name="T21" fmla="*/ 951 h 1882"/>
                  <a:gd name="T22" fmla="*/ 2097 w 2284"/>
                  <a:gd name="T23" fmla="*/ 658 h 1882"/>
                  <a:gd name="T24" fmla="*/ 2008 w 2284"/>
                  <a:gd name="T25" fmla="*/ 413 h 1882"/>
                  <a:gd name="T26" fmla="*/ 1896 w 2284"/>
                  <a:gd name="T27" fmla="*/ 263 h 1882"/>
                  <a:gd name="T28" fmla="*/ 1807 w 2284"/>
                  <a:gd name="T29" fmla="*/ 198 h 1882"/>
                  <a:gd name="T30" fmla="*/ 1711 w 2284"/>
                  <a:gd name="T31" fmla="*/ 168 h 1882"/>
                  <a:gd name="T32" fmla="*/ 1513 w 2284"/>
                  <a:gd name="T33" fmla="*/ 221 h 1882"/>
                  <a:gd name="T34" fmla="*/ 1320 w 2284"/>
                  <a:gd name="T35" fmla="*/ 488 h 1882"/>
                  <a:gd name="T36" fmla="*/ 1229 w 2284"/>
                  <a:gd name="T37" fmla="*/ 936 h 1882"/>
                  <a:gd name="T38" fmla="*/ 1414 w 2284"/>
                  <a:gd name="T39" fmla="*/ 689 h 1882"/>
                  <a:gd name="T40" fmla="*/ 1517 w 2284"/>
                  <a:gd name="T41" fmla="*/ 503 h 1882"/>
                  <a:gd name="T42" fmla="*/ 1650 w 2284"/>
                  <a:gd name="T43" fmla="*/ 454 h 1882"/>
                  <a:gd name="T44" fmla="*/ 1762 w 2284"/>
                  <a:gd name="T45" fmla="*/ 519 h 1882"/>
                  <a:gd name="T46" fmla="*/ 1876 w 2284"/>
                  <a:gd name="T47" fmla="*/ 773 h 1882"/>
                  <a:gd name="T48" fmla="*/ 1883 w 2284"/>
                  <a:gd name="T49" fmla="*/ 1107 h 1882"/>
                  <a:gd name="T50" fmla="*/ 1798 w 2284"/>
                  <a:gd name="T51" fmla="*/ 1347 h 1882"/>
                  <a:gd name="T52" fmla="*/ 1657 w 2284"/>
                  <a:gd name="T53" fmla="*/ 1460 h 1882"/>
                  <a:gd name="T54" fmla="*/ 1517 w 2284"/>
                  <a:gd name="T55" fmla="*/ 1414 h 1882"/>
                  <a:gd name="T56" fmla="*/ 1414 w 2284"/>
                  <a:gd name="T57" fmla="*/ 1249 h 1882"/>
                  <a:gd name="T58" fmla="*/ 1490 w 2284"/>
                  <a:gd name="T59" fmla="*/ 1049 h 1882"/>
                  <a:gd name="T60" fmla="*/ 1573 w 2284"/>
                  <a:gd name="T61" fmla="*/ 1218 h 1882"/>
                  <a:gd name="T62" fmla="*/ 1708 w 2284"/>
                  <a:gd name="T63" fmla="*/ 1152 h 1882"/>
                  <a:gd name="T64" fmla="*/ 1736 w 2284"/>
                  <a:gd name="T65" fmla="*/ 851 h 1882"/>
                  <a:gd name="T66" fmla="*/ 1613 w 2284"/>
                  <a:gd name="T67" fmla="*/ 683 h 1882"/>
                  <a:gd name="T68" fmla="*/ 1496 w 2284"/>
                  <a:gd name="T69" fmla="*/ 833 h 1882"/>
                  <a:gd name="T70" fmla="*/ 1537 w 2284"/>
                  <a:gd name="T71" fmla="*/ 930 h 1882"/>
                  <a:gd name="T72" fmla="*/ 1577 w 2284"/>
                  <a:gd name="T73" fmla="*/ 904 h 1882"/>
                  <a:gd name="T74" fmla="*/ 1613 w 2284"/>
                  <a:gd name="T75" fmla="*/ 864 h 1882"/>
                  <a:gd name="T76" fmla="*/ 1657 w 2284"/>
                  <a:gd name="T77" fmla="*/ 920 h 1882"/>
                  <a:gd name="T78" fmla="*/ 1647 w 2284"/>
                  <a:gd name="T79" fmla="*/ 1024 h 1882"/>
                  <a:gd name="T80" fmla="*/ 1600 w 2284"/>
                  <a:gd name="T81" fmla="*/ 1047 h 1882"/>
                  <a:gd name="T82" fmla="*/ 1571 w 2284"/>
                  <a:gd name="T83" fmla="*/ 990 h 1882"/>
                  <a:gd name="T84" fmla="*/ 1469 w 2284"/>
                  <a:gd name="T85" fmla="*/ 989 h 1882"/>
                  <a:gd name="T86" fmla="*/ 1252 w 2284"/>
                  <a:gd name="T87" fmla="*/ 989 h 1882"/>
                  <a:gd name="T88" fmla="*/ 1013 w 2284"/>
                  <a:gd name="T89" fmla="*/ 989 h 1882"/>
                  <a:gd name="T90" fmla="*/ 789 w 2284"/>
                  <a:gd name="T91" fmla="*/ 989 h 1882"/>
                  <a:gd name="T92" fmla="*/ 649 w 2284"/>
                  <a:gd name="T93" fmla="*/ 990 h 1882"/>
                  <a:gd name="T94" fmla="*/ 216 w 2284"/>
                  <a:gd name="T95" fmla="*/ 990 h 1882"/>
                  <a:gd name="T96" fmla="*/ 628 w 2284"/>
                  <a:gd name="T97" fmla="*/ 930 h 1882"/>
                  <a:gd name="T98" fmla="*/ 711 w 2284"/>
                  <a:gd name="T99" fmla="*/ 930 h 1882"/>
                  <a:gd name="T100" fmla="*/ 915 w 2284"/>
                  <a:gd name="T101" fmla="*/ 930 h 1882"/>
                  <a:gd name="T102" fmla="*/ 1097 w 2284"/>
                  <a:gd name="T103" fmla="*/ 743 h 1882"/>
                  <a:gd name="T104" fmla="*/ 1258 w 2284"/>
                  <a:gd name="T105" fmla="*/ 273 h 1882"/>
                  <a:gd name="T106" fmla="*/ 1552 w 2284"/>
                  <a:gd name="T107" fmla="*/ 18 h 1882"/>
                  <a:gd name="T108" fmla="*/ 1761 w 2284"/>
                  <a:gd name="T109" fmla="*/ 8 h 1882"/>
                  <a:gd name="T110" fmla="*/ 1900 w 2284"/>
                  <a:gd name="T111" fmla="*/ 63 h 1882"/>
                  <a:gd name="T112" fmla="*/ 2038 w 2284"/>
                  <a:gd name="T113" fmla="*/ 185 h 1882"/>
                  <a:gd name="T114" fmla="*/ 2092 w 2284"/>
                  <a:gd name="T115" fmla="*/ 260 h 1882"/>
                  <a:gd name="T116" fmla="*/ 2236 w 2284"/>
                  <a:gd name="T117" fmla="*/ 56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grpSp>
      <p:sp>
        <p:nvSpPr>
          <p:cNvPr id="12" name="Metin kutusu 11"/>
          <p:cNvSpPr txBox="1"/>
          <p:nvPr/>
        </p:nvSpPr>
        <p:spPr>
          <a:xfrm>
            <a:off x="381000" y="-2977"/>
            <a:ext cx="7696200" cy="307777"/>
          </a:xfrm>
          <a:prstGeom prst="rect">
            <a:avLst/>
          </a:prstGeom>
          <a:noFill/>
        </p:spPr>
        <p:txBody>
          <a:bodyPr wrap="square" rtlCol="0">
            <a:spAutoFit/>
          </a:bodyPr>
          <a:lstStyle/>
          <a:p>
            <a:pPr lvl="0"/>
            <a:r>
              <a:rPr lang="tr-TR" sz="1400" dirty="0" smtClean="0"/>
              <a:t>Bilim nedir?</a:t>
            </a:r>
            <a:endParaRPr lang="tr-TR" sz="1400" dirty="0"/>
          </a:p>
        </p:txBody>
      </p:sp>
      <p:sp>
        <p:nvSpPr>
          <p:cNvPr id="5" name="Slayt Numarası Yer Tutucusu 4"/>
          <p:cNvSpPr>
            <a:spLocks noGrp="1"/>
          </p:cNvSpPr>
          <p:nvPr>
            <p:ph type="sldNum" sz="quarter" idx="12"/>
          </p:nvPr>
        </p:nvSpPr>
        <p:spPr/>
        <p:txBody>
          <a:bodyPr/>
          <a:lstStyle/>
          <a:p>
            <a:fld id="{C1FA2219-9131-49AD-A1B5-1FFD48A79E7F}" type="slidenum">
              <a:rPr lang="tr-TR" smtClean="0"/>
              <a:pPr/>
              <a:t>9</a:t>
            </a:fld>
            <a:endParaRPr lang="tr-TR"/>
          </a:p>
        </p:txBody>
      </p:sp>
      <p:sp>
        <p:nvSpPr>
          <p:cNvPr id="7" name="Metin kutusu 6"/>
          <p:cNvSpPr txBox="1"/>
          <p:nvPr/>
        </p:nvSpPr>
        <p:spPr>
          <a:xfrm>
            <a:off x="517053" y="1371599"/>
            <a:ext cx="7772400" cy="2308324"/>
          </a:xfrm>
          <a:prstGeom prst="rect">
            <a:avLst/>
          </a:prstGeom>
          <a:noFill/>
        </p:spPr>
        <p:txBody>
          <a:bodyPr wrap="square" rtlCol="0">
            <a:spAutoFit/>
          </a:bodyPr>
          <a:lstStyle/>
          <a:p>
            <a:pPr marL="285750" indent="-285750">
              <a:buFont typeface="Arial" pitchFamily="34" charset="0"/>
              <a:buChar char="•"/>
            </a:pPr>
            <a:r>
              <a:rPr lang="tr-TR" dirty="0"/>
              <a:t>Amaçlarına bağlı olarak bilimsel araştırmalar üç farklı türde toplanabilir: Keşfedici, Tanımlayıcı ve Açıklayıcı araştırmalar. </a:t>
            </a:r>
            <a:endParaRPr lang="tr-TR" dirty="0" smtClean="0"/>
          </a:p>
          <a:p>
            <a:pPr marL="285750" indent="-285750">
              <a:buFont typeface="Arial" pitchFamily="34" charset="0"/>
              <a:buChar char="•"/>
            </a:pPr>
            <a:r>
              <a:rPr lang="tr-TR" dirty="0"/>
              <a:t>Keşfedici </a:t>
            </a:r>
            <a:r>
              <a:rPr lang="tr-TR" dirty="0" smtClean="0"/>
              <a:t>araştırmalar belirli </a:t>
            </a:r>
            <a:r>
              <a:rPr lang="tr-TR" dirty="0"/>
              <a:t>bir problem veya fenomenin ağırlığını ve boyutlarını tespit etmeye yarayan çalışmalar bu türdendir</a:t>
            </a:r>
            <a:r>
              <a:rPr lang="tr-TR" dirty="0" smtClean="0"/>
              <a:t>.</a:t>
            </a:r>
          </a:p>
          <a:p>
            <a:pPr marL="285750" indent="-285750">
              <a:buFont typeface="Arial" pitchFamily="34" charset="0"/>
              <a:buChar char="•"/>
            </a:pPr>
            <a:r>
              <a:rPr lang="tr-TR" dirty="0"/>
              <a:t>Tanımlayıcı araştırmalar ilgimiz olan bir fenomenin dikkatli araştırılması ve detaylı olarak belgelenmesini içerir. </a:t>
            </a:r>
            <a:endParaRPr lang="tr-TR" dirty="0" smtClean="0"/>
          </a:p>
          <a:p>
            <a:pPr marL="285750" indent="-285750">
              <a:buFont typeface="Arial" pitchFamily="34" charset="0"/>
              <a:buChar char="•"/>
            </a:pPr>
            <a:r>
              <a:rPr lang="tr-TR" dirty="0" smtClean="0"/>
              <a:t>Açıklayıcı </a:t>
            </a:r>
            <a:r>
              <a:rPr lang="tr-TR" dirty="0"/>
              <a:t>araştırmalar ilgi çeken bir fenomen, problem veya davranış hakkında açıklama yapmayı amaçlayan araştırmalardır. </a:t>
            </a:r>
            <a:endParaRPr lang="tr-TR" sz="2400" dirty="0"/>
          </a:p>
        </p:txBody>
      </p:sp>
    </p:spTree>
    <p:extLst>
      <p:ext uri="{BB962C8B-B14F-4D97-AF65-F5344CB8AC3E}">
        <p14:creationId xmlns:p14="http://schemas.microsoft.com/office/powerpoint/2010/main" val="4239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VIDEO_FILES_RECORD" val="&lt;Videos&gt;&lt;Video Name=&quot;Math 142 Venn diagrams logic_271_1_60529.flv&quot; Position=&quot;1&quot; SlideID=&quot;271&quot;/&gt;&lt;/Videos&gt;&#10;"/>
  <p:tag name="ISPRING_RESOURCE_PATHS_HASH" val="94b0f9a2ce84e864a328139283993d548c239c2d"/>
  <p:tag name="MMPROD_NEXTUNIQUEID" val="10105"/>
  <p:tag name="MMPROD_UIDATA" val="&lt;database version=&quot;7.0&quot;&gt;&lt;object type=&quot;1&quot; unique_id=&quot;10001&quot;&gt;&lt;property id=&quot;20141&quot; value=&quot;MAT103 - KÜMELER&quot;/&gt;&lt;property id=&quot;20142&quot; value=&quot;Kümenin belli bir tanımı yoktur. Ancak küme denilince, belli özellikleri sağlayan nes­neler topluluğu denilebilir. &quot;/&gt;&lt;property id=&quot;20144&quot; value=&quot;1&quot;/&gt;&lt;property id=&quot;20146&quot; value=&quot;0&quot;/&gt;&lt;property id=&quot;20147&quot; value=&quot;0&quot;/&gt;&lt;property id=&quot;20148&quot; value=&quot;5&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zparlak\Desktop\adobe_presenter\&quot;/&gt;&lt;property id=&quot;20224&quot; value=&quot;C:\Users\zparlak\Documents\My Adobe Presentations\tema_presenter&quot;/&gt;&lt;property id=&quot;20225&quot; value=&quot;C:\Users\zparlak\Desktop\adobe_presenter\&quot;/&gt;&lt;property id=&quot;20226&quot; value=&quot;C:\Users\zparlak\Desktop\adobe_presenter\SAU_presenter_tema_2.pptx&quot;/&gt;&lt;property id=&quot;20250&quot; value=&quot;0&quot;/&gt;&lt;property id=&quot;20251&quot; value=&quot;0&quot;/&gt;&lt;property id=&quot;20259&quot; value=&quot;0&quot;/&gt;&lt;object type=&quot;2&quot; unique_id=&quot;10559&quot;&gt;&lt;object type=&quot;3&quot; unique_id=&quot;10560&quot;&gt;&lt;property id=&quot;20148&quot; value=&quot;5&quot;/&gt;&lt;property id=&quot;20300&quot; value=&quot;Slide 1 - &amp;quot;Kümeler&amp;quot;&quot;/&gt;&lt;property id=&quot;20302&quot; value=&quot;1&quot;/&gt;&lt;property id=&quot;20303&quot; value=&quot;-1&quot;/&gt;&lt;property id=&quot;20307&quot; value=&quot;256&quot;/&gt;&lt;property id=&quot;20309&quot; value=&quot;-1&quot;/&gt;&lt;property id=&quot;20312&quot; value=&quot;0&quot;/&gt;&lt;/object&gt;&lt;object type=&quot;3&quot; unique_id=&quot;10588&quot;&gt;&lt;property id=&quot;20148&quot; value=&quot;5&quot;/&gt;&lt;property id=&quot;20300&quot; value=&quot;Slide 5 - &amp;quot;Küme Tanımı&amp;quot;&quot;/&gt;&lt;property id=&quot;20302&quot; value=&quot;1&quot;/&gt;&lt;property id=&quot;20303&quot; value=&quot;-1&quot;/&gt;&lt;property id=&quot;20307&quot; value=&quot;257&quot;/&gt;&lt;property id=&quot;20309&quot; value=&quot;-1&quot;/&gt;&lt;property id=&quot;20312&quot; value=&quot;0&quot;/&gt;&lt;/object&gt;&lt;object type=&quot;3&quot; unique_id=&quot;10726&quot;&gt;&lt;property id=&quot;20148&quot; value=&quot;5&quot;/&gt;&lt;property id=&quot;20300&quot; value=&quot;Slide 3 - &amp;quot;İçindekiler&amp;quot;&quot;/&gt;&lt;property id=&quot;20302&quot; value=&quot;1&quot;/&gt;&lt;property id=&quot;20303&quot; value=&quot;-1&quot;/&gt;&lt;property id=&quot;20307&quot; value=&quot;258&quot;/&gt;&lt;property id=&quot;20309&quot; value=&quot;-1&quot;/&gt;&lt;property id=&quot;20312&quot; value=&quot;0&quot;/&gt;&lt;/object&gt;&lt;object type=&quot;3&quot; unique_id=&quot;10757&quot;&gt;&lt;property id=&quot;20148&quot; value=&quot;5&quot;/&gt;&lt;property id=&quot;20300&quot; value=&quot;Slide 4 - &amp;quot;Olay Çalışması&amp;quot;&quot;/&gt;&lt;property id=&quot;20302&quot; value=&quot;1&quot;/&gt;&lt;property id=&quot;20303&quot; value=&quot;-1&quot;/&gt;&lt;property id=&quot;20307&quot; value=&quot;259&quot;/&gt;&lt;property id=&quot;20309&quot; value=&quot;-1&quot;/&gt;&lt;property id=&quot;20312&quot; value=&quot;0&quot;/&gt;&lt;/object&gt;&lt;object type=&quot;3&quot; unique_id=&quot;10780&quot;&gt;&lt;property id=&quot;20148&quot; value=&quot;5&quot;/&gt;&lt;property id=&quot;20300&quot; value=&quot;Slide 2 - &amp;quot;Öğrenme Hedefleri&amp;quot;&quot;/&gt;&lt;property id=&quot;20302&quot; value=&quot;1&quot;/&gt;&lt;property id=&quot;20303&quot; value=&quot;-1&quot;/&gt;&lt;property id=&quot;20307&quot; value=&quot;260&quot;/&gt;&lt;property id=&quot;20309&quot; value=&quot;-1&quot;/&gt;&lt;property id=&quot;20312&quot; value=&quot;0&quot;/&gt;&lt;/object&gt;&lt;object type=&quot;3&quot; unique_id=&quot;11023&quot;&gt;&lt;property id=&quot;20148&quot; value=&quot;5&quot;/&gt;&lt;property id=&quot;20300&quot; value=&quot;Slide 7&quot;/&gt;&lt;property id=&quot;20301&quot; value=&quot;Küme Çeşitleri&quot;/&gt;&lt;property id=&quot;20302&quot; value=&quot;1&quot;/&gt;&lt;property id=&quot;20303&quot; value=&quot;-1&quot;/&gt;&lt;property id=&quot;20307&quot; value=&quot;263&quot;/&gt;&lt;property id=&quot;20309&quot; value=&quot;-1&quot;/&gt;&lt;property id=&quot;20312&quot; value=&quot;0&quot;/&gt;&lt;/object&gt;&lt;object type=&quot;3&quot; unique_id=&quot;11025&quot;&gt;&lt;property id=&quot;20148&quot; value=&quot;5&quot;/&gt;&lt;property id=&quot;20300&quot; value=&quot;Slide 9&quot;/&gt;&lt;property id=&quot;20301&quot; value=&quot;Alt Küme ve Özellikleri&quot;/&gt;&lt;property id=&quot;20302&quot; value=&quot;1&quot;/&gt;&lt;property id=&quot;20303&quot; value=&quot;-1&quot;/&gt;&lt;property id=&quot;20307&quot; value=&quot;265&quot;/&gt;&lt;property id=&quot;20309&quot; value=&quot;-1&quot;/&gt;&lt;property id=&quot;20312&quot; value=&quot;0&quot;/&gt;&lt;/object&gt;&lt;object type=&quot;3&quot; unique_id=&quot;11027&quot;&gt;&lt;property id=&quot;20148&quot; value=&quot;5&quot;/&gt;&lt;property id=&quot;20300&quot; value=&quot;Slide 10&quot;/&gt;&lt;property id=&quot;20301&quot; value=&quot;Alt Küme ve Özellikleri&quot;/&gt;&lt;property id=&quot;20302&quot; value=&quot;1&quot;/&gt;&lt;property id=&quot;20303&quot; value=&quot;-1&quot;/&gt;&lt;property id=&quot;20307&quot; value=&quot;267&quot;/&gt;&lt;property id=&quot;20309&quot; value=&quot;-1&quot;/&gt;&lt;property id=&quot;20312&quot; value=&quot;0&quot;/&gt;&lt;/object&gt;&lt;object type=&quot;3&quot; unique_id=&quot;29644&quot;&gt;&lt;property id=&quot;20148&quot; value=&quot;5&quot;/&gt;&lt;property id=&quot;20300&quot; value=&quot;Slide 12&quot;/&gt;&lt;property id=&quot;20301&quot; value=&quot;Kümelerle Yapılan İşlemler&quot;/&gt;&lt;property id=&quot;20302&quot; value=&quot;1&quot;/&gt;&lt;property id=&quot;20303&quot; value=&quot;-1&quot;/&gt;&lt;property id=&quot;20307&quot; value=&quot;269&quot;/&gt;&lt;property id=&quot;20309&quot; value=&quot;-1&quot;/&gt;&lt;property id=&quot;20312&quot; value=&quot;0&quot;/&gt;&lt;/object&gt;&lt;object type=&quot;3&quot; unique_id=&quot;29645&quot;&gt;&lt;property id=&quot;20148&quot; value=&quot;5&quot;/&gt;&lt;property id=&quot;20300&quot; value=&quot;Slide 13&quot;/&gt;&lt;property id=&quot;20301&quot; value=&quot;Kümelerle Yapılan İşlemler&quot;/&gt;&lt;property id=&quot;20302&quot; value=&quot;1&quot;/&gt;&lt;property id=&quot;20303&quot; value=&quot;-1&quot;/&gt;&lt;property id=&quot;20307&quot; value=&quot;270&quot;/&gt;&lt;property id=&quot;20309&quot; value=&quot;-1&quot;/&gt;&lt;property id=&quot;20312&quot; value=&quot;0&quot;/&gt;&lt;/object&gt;&lt;object type=&quot;3&quot; unique_id=&quot;29706&quot;&gt;&lt;property id=&quot;20148&quot; value=&quot;5&quot;/&gt;&lt;property id=&quot;20300&quot; value=&quot;Slide 14&quot;/&gt;&lt;property id=&quot;20301&quot; value=&quot;Kümelerle Yapılan İşlemler&quot;/&gt;&lt;property id=&quot;20302&quot; value=&quot;1&quot;/&gt;&lt;property id=&quot;20303&quot; value=&quot;-1&quot;/&gt;&lt;property id=&quot;20307&quot; value=&quot;271&quot;/&gt;&lt;property id=&quot;20309&quot; value=&quot;-1&quot;/&gt;&lt;property id=&quot;20312&quot; value=&quot;0&quot;/&gt;&lt;/object&gt;&lt;object type=&quot;3&quot; unique_id=&quot;29770&quot;&gt;&lt;property id=&quot;20148&quot; value=&quot;5&quot;/&gt;&lt;property id=&quot;20300&quot; value=&quot;Slide 11&quot;/&gt;&lt;property id=&quot;20301&quot; value=&quot;Kümelerle Yapılan İşlemler&quot;/&gt;&lt;property id=&quot;20302&quot; value=&quot;1&quot;/&gt;&lt;property id=&quot;20303&quot; value=&quot;-1&quot;/&gt;&lt;property id=&quot;20307&quot; value=&quot;272&quot;/&gt;&lt;property id=&quot;20309&quot; value=&quot;-1&quot;/&gt;&lt;property id=&quot;20312&quot; value=&quot;0&quot;/&gt;&lt;/object&gt;&lt;object type=&quot;3&quot; unique_id=&quot;29961&quot;&gt;&lt;property id=&quot;20148&quot; value=&quot;5&quot;/&gt;&lt;property id=&quot;20300&quot; value=&quot;Slide 15&quot;/&gt;&lt;property id=&quot;20301&quot; value=&quot;Kümelerle Yapılan İşlemler&quot;/&gt;&lt;property id=&quot;20302&quot; value=&quot;1&quot;/&gt;&lt;property id=&quot;20303&quot; value=&quot;-1&quot;/&gt;&lt;property id=&quot;20307&quot; value=&quot;273&quot;/&gt;&lt;property id=&quot;20308&quot; value=&quot;FLV_273_2_41921.flv&quot;/&gt;&lt;property id=&quot;20309&quot; value=&quot;-1&quot;/&gt;&lt;property id=&quot;20311&quot; value=&quot;0,6309&quot;/&gt;&lt;property id=&quot;20312&quot; value=&quot;0&quot;/&gt;&lt;property id=&quot;20314&quot; value=&quot;0&quot;/&gt;&lt;property id=&quot;20315&quot; value=&quot;0&quot;/&gt;&lt;property id=&quot;20316&quot; value=&quot;6309&quot;/&gt;&lt;/object&gt;&lt;object type=&quot;3&quot; unique_id=&quot;30312&quot;&gt;&lt;property id=&quot;20148&quot; value=&quot;5&quot;/&gt;&lt;property id=&quot;20300&quot; value=&quot;Slide 16 - &amp;quot;Konunun Özeti&amp;quot;&quot;/&gt;&lt;property id=&quot;20302&quot; value=&quot;1&quot;/&gt;&lt;property id=&quot;20303&quot; value=&quot;-1&quot;/&gt;&lt;property id=&quot;20307&quot; value=&quot;281&quot;/&gt;&lt;property id=&quot;20309&quot; value=&quot;-1&quot;/&gt;&lt;property id=&quot;20312&quot; value=&quot;0&quot;/&gt;&lt;/object&gt;&lt;object type=&quot;3&quot; unique_id=&quot;31742&quot;&gt;&lt;property id=&quot;20148&quot; value=&quot;5&quot;/&gt;&lt;property id=&quot;20300&quot; value=&quot;Slide 6 - &amp;quot;Kümelerin Gösterimi&amp;quot;&quot;/&gt;&lt;property id=&quot;20302&quot; value=&quot;1&quot;/&gt;&lt;property id=&quot;20303&quot; value=&quot;-1&quot;/&gt;&lt;property id=&quot;20307&quot; value=&quot;282&quot;/&gt;&lt;property id=&quot;20309&quot; value=&quot;-1&quot;/&gt;&lt;property id=&quot;20312&quot; value=&quot;0&quot;/&gt;&lt;/object&gt;&lt;object type=&quot;3&quot; unique_id=&quot;33120&quot;&gt;&lt;property id=&quot;20148&quot; value=&quot;5&quot;/&gt;&lt;property id=&quot;20300&quot; value=&quot;Slide 17 - &amp;quot;Soru2. A={1,2,3,4,5}   B={2,3,5,7} olsun. Aşağıdakileri doğru şekilde ilişkilendirin.&amp;quot;&quot;/&gt;&lt;property id=&quot;20301&quot; value=&quot;Soru 1&quot;/&gt;&lt;property id=&quot;20302&quot; value=&quot;1&quot;/&gt;&lt;property id=&quot;20303&quot; value=&quot;-1&quot;/&gt;&lt;property id=&quot;20307&quot; value=&quot;285&quot;/&gt;&lt;property id=&quot;20309&quot; value=&quot;-1&quot;/&gt;&lt;property id=&quot;20312&quot; value=&quot;0&quot;/&gt;&lt;/object&gt;&lt;object type=&quot;3&quot; unique_id=&quot;33121&quot;&gt;&lt;property id=&quot;20148&quot; value=&quot;5&quot;/&gt;&lt;property id=&quot;20300&quot; value=&quot;Slide 18 - &amp;quot;Soru3. 30 kişilik bir sınıfta matematik dersinden geçenlerin sayısı 16, yalnız fizik dersinden geçenlerin sayısı 1&quot;/&gt;&lt;property id=&quot;20301&quot; value=&quot;Soru 2&quot;/&gt;&lt;property id=&quot;20302&quot; value=&quot;1&quot;/&gt;&lt;property id=&quot;20303&quot; value=&quot;-1&quot;/&gt;&lt;property id=&quot;20307&quot; value=&quot;286&quot;/&gt;&lt;property id=&quot;20309&quot; value=&quot;-1&quot;/&gt;&lt;property id=&quot;20312&quot; value=&quot;0&quot;/&gt;&lt;/object&gt;&lt;object type=&quot;3&quot; unique_id=&quot;33122&quot;&gt;&lt;property id=&quot;20148&quot; value=&quot;5&quot;/&gt;&lt;property id=&quot;20300&quot; value=&quot;Slide 19 - &amp;quot;Soru4. Aşağıdaki boşlukları doldurarak cümleyi tamamlayınız.&amp;quot;&quot;/&gt;&lt;property id=&quot;20301&quot; value=&quot;Soru 3&quot;/&gt;&lt;property id=&quot;20302&quot; value=&quot;1&quot;/&gt;&lt;property id=&quot;20303&quot; value=&quot;-1&quot;/&gt;&lt;property id=&quot;20307&quot; value=&quot;287&quot;/&gt;&lt;property id=&quot;20309&quot; value=&quot;-1&quot;/&gt;&lt;property id=&quot;20312&quot; value=&quot;0&quot;/&gt;&lt;/object&gt;&lt;object type=&quot;3&quot; unique_id=&quot;33123&quot;&gt;&lt;property id=&quot;20148&quot; value=&quot;5&quot;/&gt;&lt;property id=&quot;20300&quot; value=&quot;Slide 20 - &amp;quot;Anket Sorusu: Aşağıdaki durumlara ne derece katılıyor veya katılmıyorsunuz işaretleyiniz.&amp;quot;&quot;/&gt;&lt;property id=&quot;20301&quot; value=&quot;Soru 4&quot;/&gt;&lt;property id=&quot;20302&quot; value=&quot;1&quot;/&gt;&lt;property id=&quot;20303&quot; value=&quot;-1&quot;/&gt;&lt;property id=&quot;20307&quot; value=&quot;288&quot;/&gt;&lt;property id=&quot;20309&quot; value=&quot;-1&quot;/&gt;&lt;property id=&quot;20312&quot; value=&quot;0&quot;/&gt;&lt;/object&gt;&lt;object type=&quot;3&quot; unique_id=&quot;33124&quot;&gt;&lt;property id=&quot;20148&quot; value=&quot;5&quot;/&gt;&lt;property id=&quot;20300&quot; value=&quot;Slide 22&quot;/&gt;&lt;property id=&quot;20301&quot; value=&quot;Sonuç&quot;/&gt;&lt;property id=&quot;20302&quot; value=&quot;1&quot;/&gt;&lt;property id=&quot;20303&quot; value=&quot;-1&quot;/&gt;&lt;property id=&quot;20307&quot; value=&quot;289&quot;/&gt;&lt;property id=&quot;20309&quot; value=&quot;-1&quot;/&gt;&lt;property id=&quot;20312&quot; value=&quot;0&quot;/&gt;&lt;/object&gt;&lt;object type=&quot;3&quot; unique_id=&quot;34507&quot;&gt;&lt;property id=&quot;20148&quot; value=&quot;5&quot;/&gt;&lt;property id=&quot;20300&quot; value=&quot;Slide 8&quot;/&gt;&lt;property id=&quot;20303&quot; value=&quot;Esrin Palas&quot;/&gt;&lt;property id=&quot;20307&quot; value=&quot;290&quot;/&gt;&lt;property id=&quot;20309&quot; value=&quot;10697&quot;/&gt;&lt;/object&gt;&lt;object type=&quot;3&quot; unique_id=&quot;35174&quot;&gt;&lt;property id=&quot;20148&quot; value=&quot;5&quot;/&gt;&lt;property id=&quot;20300&quot; value=&quot;Slide 21 - &amp;quot;Soru1. &amp;#x0D;&amp;#x0A;S =  a + b + c + d tane öğrencinin bulunduğu bir sınıfta tenis oynayan öğrencilerin sayısı      s(T) = a+b&quot;/&gt;&lt;property id=&quot;20301&quot; value=&quot;Soru 5&quot;/&gt;&lt;property id=&quot;20303&quot; value=&quot;Esrin Palas&quot;/&gt;&lt;property id=&quot;20307&quot; value=&quot;291&quot;/&gt;&lt;property id=&quot;20309&quot; value=&quot;10697&quot;/&gt;&lt;/object&gt;&lt;/object&gt;&lt;object type=&quot;8&quot; unique_id=&quot;10563&quot;&gt;&lt;object type=&quot;9&quot; unique_id=&quot;36378&quot;&gt;&lt;property id=&quot;20000&quot; value=&quot;0&quot;/&gt;&lt;property id=&quot;20400&quot; value=&quot;SAU_Presenter_Tema&quot;/&gt;&lt;property id=&quot;20401&quot; value=&quot;SAU_presenter_tema.pptx&quot;/&gt;&lt;property id=&quot;20402&quot; value=&quot;0&quot;/&gt;&lt;property id=&quot;20404&quot; value=&quot;854138&quot;/&gt;&lt;property id=&quot;20405&quot; value=&quot;1&quot;/&gt;&lt;/object&gt;&lt;object type=&quot;9&quot; unique_id=&quot;36503&quot;&gt;&lt;property id=&quot;20000&quot; value=&quot;0&quot;/&gt;&lt;property id=&quot;20400&quot; value=&quot;E-kitap&quot;/&gt;&lt;property id=&quot;20401&quot; value=&quot;MAT_KUMELER.pdf&quot;/&gt;&lt;property id=&quot;20402&quot; value=&quot;0&quot;/&gt;&lt;property id=&quot;20404&quot; value=&quot;960226&quot;/&gt;&lt;property id=&quot;20405&quot; value=&quot;2&quot;/&gt;&lt;/object&gt;&lt;/object&gt;&lt;object type=&quot;4&quot; unique_id=&quot;10695&quot;&gt;&lt;object type=&quot;5&quot; unique_id=&quot;10697&quot;&gt;&lt;property id=&quot;20149&quot; value=&quot;Esrin Palas&quot;/&gt;&lt;property id=&quot;20150&quot; value=&quot;Öğr. Gör.&quot;/&gt;&lt;property id=&quot;20153&quot; value=&quot;epalas@sakarya.edu.tr&quot;/&gt;&lt;property id=&quot;20159&quot; value=&quot;logo_sau.png&quot;/&gt;&lt;/object&gt;&lt;/object&gt;&lt;object type=&quot;10&quot; unique_id=&quot;33809&quot;&gt;&lt;object type=&quot;11&quot; unique_id=&quot;33810&quot;&gt;&lt;property id=&quot;20180&quot; value=&quot;1&quot;/&gt;&lt;property id=&quot;20181&quot; value=&quot;1&quot;/&gt;&lt;property id=&quot;20182&quot; value=&quot;0&quot;/&gt;&lt;property id=&quot;20183&quot; value=&quot;1&quot;/&gt;&lt;/object&gt;&lt;object type=&quot;12&quot; unique_id=&quot;33812&quot;&gt;&lt;/object&gt;&lt;/object&gt;&lt;/object&gt;&lt;/database&gt;"/>
  <p:tag name="MMPROD_DATA" val="&lt;object type=&quot;10002&quot; unique_id=&quot;901&quot;&gt;&lt;property id=&quot;10007&quot; value=&quot;Next&quot;/&gt;&lt;property id=&quot;10008&quot; value=&quot;Back&quot;/&gt;&lt;property id=&quot;10009&quot; value=&quot;Gönder&quot;/&gt;&lt;property id=&quot;10012&quot; value=&quot;0&quot;/&gt;&lt;property id=&quot;10022&quot; value=&quot;Tekrar deneyin&quot;/&gt;&lt;property id=&quot;10068&quot; value=&quot;Doğru - Devam etmek için tıklayınız&quot;/&gt;&lt;property id=&quot;10069&quot; value=&quot;Yanlış -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1&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u soruyu cevaplamalısınız&quot;/&gt;&lt;property id=&quot;10185&quot; value=&quot;1&quot;/&gt;&lt;property id=&quot;10188&quot; value=&quot;The time to answer this question has expired.&quot;/&gt;&lt;property id=&quot;10189&quot; value=&quot;1&quot;/&gt;&lt;property id=&quot;10194&quot; value=&quot;1&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0&quot; value=&quot;&amp;lt;Format Name=&amp;quot;Presentation Default&amp;quot;&amp;gt;&amp;lt;Question FontName=&amp;quot;Trebuchet MS&amp;quot; IsBold=&amp;quot;1&amp;quot; IsItalic=&amp;quot;0&amp;quot; IsUnderline=&amp;quot;0&amp;quot; FontSize=&amp;quot;46&amp;quot; UseDefFont=&amp;quot;1&amp;quot;/&amp;gt;&amp;lt;Answer FontName=&amp;quot;Trebuchet MS&amp;quot; IsBold=&amp;quot;0&amp;quot; IsItalic=&amp;quot;0&amp;quot; IsUnderline=&amp;quot;0&amp;quot; FontSize=&amp;quot;18&amp;quot;/&amp;gt;&amp;lt;Button FontName=&amp;quot;Trebuchet MS&amp;quot; IsBold=&amp;quot;0&amp;quot; IsItalic=&amp;quot;0&amp;quot; IsUnderline=&amp;quot;0&amp;quot; FontSize=&amp;quot;14&amp;quot;/&amp;gt;&amp;lt;Message FontName=&amp;quot;Trebuchet MS&amp;quot; IsBold=&amp;quot;0&amp;quot; IsItalic=&amp;quot;0&amp;quot; IsUnderline=&amp;quot;0&amp;quot; FontSize=&amp;quot;18&amp;quot;/&amp;gt;&amp;lt;ButtonPlacement Orientation=&amp;quot;Horizontal&amp;quot; Position=&amp;quot;0&amp;quot;/&amp;gt;&amp;lt;/Format&amp;gt;&quot;/&gt;&lt;property id=&quot;10221&quot; value=&quot;&amp;lt;Format Name=&amp;quot;Presentation Default&amp;quot;&amp;gt;&amp;lt;Question FontName=&amp;quot;Trebuchet MS&amp;quot; IsBold=&amp;quot;1&amp;quot; IsItalic=&amp;quot;0&amp;quot; IsUnderline=&amp;quot;0&amp;quot; FontSize=&amp;quot;46&amp;quot;/&amp;gt;&amp;lt;Answer FontName=&amp;quot;Trebuchet MS&amp;quot; IsBold=&amp;quot;0&amp;quot; IsItalic=&amp;quot;0&amp;quot; IsUnderline=&amp;quot;0&amp;quot; FontSize=&amp;quot;18&amp;quot;/&amp;gt;&amp;lt;Button FontName=&amp;quot;Trebuchet MS&amp;quot; IsBold=&amp;quot;0&amp;quot; IsItalic=&amp;quot;0&amp;quot; IsUnderline=&amp;quot;0&amp;quot; FontSize=&amp;quot;14&amp;quot;/&amp;gt;&amp;lt;Message FontName=&amp;quot;Trebuchet MS&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009&quot;&gt;&lt;property id=&quot;10002&quot; value=&quot;Değerlendirme Sınavı&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9&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Başarılı&quot;/&gt;&lt;property id=&quot;10166&quot; value=&quot;Başarısız&quot;/&gt;&lt;property id=&quot;10167&quot; value=&quot;FFFFFFFF&quot;/&gt;&lt;property id=&quot;10169&quot; value=&quot;Question %d of %d&quot;/&gt;&lt;property id=&quot;10170&quot; value=&quot;Send E-mail&quot;/&gt;&lt;property id=&quot;10171&quot; value=&quot;Doğru cevapladınız&quot;/&gt;&lt;property id=&quot;10172&quot; value=&quot;Yanlış cevapladınız&quot;/&gt;&lt;property id=&quot;10173&quot; value=&quot;Cevabınız:&quot;/&gt;&lt;property id=&quot;10174&quot; value=&quot;Doğru cevap:&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40&quot;/&gt;&lt;object type=&quot;10062&quot; unique_id=&quot;10010&quot;&gt;&lt;object type=&quot;10050&quot; unique_id=&quot;10011&quot;&gt;&lt;property id=&quot;10020&quot; value=&quot;2&quot;/&gt;&lt;property id=&quot;10102&quot; value=&quot;0&quot;/&gt;&lt;property id=&quot;10191&quot; value=&quot;-1&quot;/&gt;&lt;/object&gt;&lt;object type=&quot;10051&quot; unique_id=&quot;10012&quot;&gt;&lt;property id=&quot;10020&quot; value=&quot;2&quot;/&gt;&lt;property id=&quot;10102&quot; value=&quot;0&quot;/&gt;&lt;property id=&quot;10191&quot; value=&quot;-1&quot;/&gt;&lt;/object&gt;&lt;/object&gt;&lt;object type=&quot;10061&quot; unique_id=&quot;20000&quot;&gt;&lt;object type=&quot;10058&quot; unique_id=&quot;10089&quot;&gt;&lt;property id=&quot;10201&quot; value=&quot;Question Group&quot;/&gt;&lt;property id=&quot;10202&quot; value=&quot;1&quot;/&gt;&lt;property id=&quot;10204&quot; value=&quot;5&quot;/&gt;&lt;property id=&quot;10205&quot; value=&quot;10&quot;/&gt;&lt;object type=&quot;10064&quot; unique_id=&quot;10090&quot;&gt;&lt;object type=&quot;10059&quot; unique_id=&quot;10091&quot;&gt;&lt;object type=&quot;10060&quot; unique_id=&quot;10093&quot;&gt;&lt;property id=&quot;10020&quot; value=&quot;2&quot;/&gt;&lt;property id=&quot;10102&quot; value=&quot;0&quot;/&gt;&lt;property id=&quot;10191&quot; value=&quot;-1&quot;/&gt;&lt;property id=&quot;10210&quot; value=&quot;0&quot;/&gt;&lt;property id=&quot;10211&quot; value=&quot;49&quot;/&gt;&lt;/object&gt;&lt;object type=&quot;10060&quot; unique_id=&quot;10094&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0697PHOTO" val=""/>
  <p:tag name="MMPROD_10697LOGO" val="iVBORw0KGgoAAAANSUhEUgAAAJYAAAAnCAMAAADaSUEAAAAAA3NCSVQICAjb4U/gAAABgFBMVEUKAoV5c7pFQpzLyNghHIW0sM9xa67k4+mhnsJhW6gzL5QMB4SWkr3X1t6+vNWBfLRTUKMZEYbv7/AoJo2ppsc+OJfe3eaKhr3EwdlQSp1qZK17dbYMBYudnb4pIYu2tM729veJhbasrNY1L5sWDIzOzd6koMualr1bV5tKQptybbIQCIW8uNYIAIxpZrbe3uzFwtavrceDfr5iXa4vKI6RjLzW1eYbFoxRSqV8ea0jHYxLSJ5HPZ/v7/Y4M5UmGpK2tdbQz+Ps6vG/vd+ZmcyTk8URDYRXUqUNAIulo82PjLZtaa0+OZqMi72DgbZBO5x2c7UQCIve1uZLRKRlYayurc5cWK3Fxd0xKJkgGo08OJealMOzsNZzcakZEI2mpcN7eLVXUaspI5XT0d9WTKrj4ezKx9yEgb3p6PMbFYTZ2Oy1s9uko9V+fb05MZusqM9cWKZkYaYsJ5PDv98OA4dsabaSjriUkMMkIJIIAJTm5e8UDYzHx+MvJZecnMQwKJRRYdU1AAAAgHRSTlP//////////////////////////////////////////wD//////////////////////////////////////////////////////////////////////////////////////////////////////////////////////////////33b3zAAAAAJcEhZcwAACxIAAAsSAdLdfvwAAAAcdEVYdFNvZnR3YXJlAEFkb2JlIEZpcmV3b3JrcyBDUzQGstOgAAAAFnRFWHRDcmVhdGlvbiBUaW1lADA2LzA4LzEx1qX7YgAABeBJREFUWIXNmP1b2kgQx1MtpxBFQEVErn6pBluSHGdb4xuhGDWCLwinFBVqOSkRbSuItPWJLfzrN0HwsPf4tOfT53LzC7vLZPPJ7OzM7DL4XwrT2bE7Rl3omzcJpVOYm5ZSn7ty2vGYPUdJMA/oWph2o3zmE9Uo7KoDcuShbCKSIUzrN8iKYq2MDLsNONQvyAbMpGphyQ6fT2SzCO0P6thVPbDw/GfzsRwMSQJFW1VHni1DmxVFttdsrGSMJAjZ5ixghd+CtCCSqBlzsQSeIKzAKIGU2THImz6DMxYxF8tGVIuAlY3CoxJelyg2sWJ5M7E+10Sxi1aSfGpJpYa1TRWbPTURKxKLNXSM0NbTL6sKkj5frC3H5mHlfOKChDqfgBJZCBm2u6GKVc0KqwyCYi2LHJ8EdlQN8VQHVSxmVhZi5DOxipKTXH6DtSB6eIsqNnbvieMbnFW6P9b4pHgGjQ8gzh4bAesWVWzz3hOnk1rl/juGeVITr+I4XlSifBkztClvge0rbcXC1LTU7rgL3/O5/twyB2jpYntAuOsJ6R9BW6InmUPj7RVJGOgd6BJCu5O3sSa5lm7ZIWmjM61O/aT8HSw9ckW5vn7e/pCyunqH5qiTgLnOkaeDMphrCv6jfbw3sdHHeby1WgdWKtrSHZ6jh9tZUki9/w4WwimyAndThsiB0B2KGfrCX7Y6Ry5yZK02APs8/Xvv6/neQsbLdhgs3tKdSwWNBVHK/mQJ0dRj+H8FLJ+Cp+iet+fO7fkRl7JehMUfLLawPLSIdXTnyzMVCeMzoUJwCz1+Hb1babjzaY/1lPu07nFl4+jju6ahzczoEPrWM65suQOLFmyurPUm5qekzPPDm8H291JNMZslA1eU1ANE+XfY4BBc0G3bKPCRZEPavIKSgDcSevTnLSyNPxAmd5Dls3BeIjSAfEV+GMfhZdImLH72ZBFWKSgl9dMIN7aovIjbe3F2JHdikYTL9un113Uus8G2fKxtLRTWfL4tjKxqh2uU21cGaPMH8ktnR3BPhunvOPu+X0M2kalOtLAumliS8yMmJvCYX8FK6qKfg2rtP/Hi61cF8osUzf52FhfE/OHQk2+4q1dpWpiJG9+6kZ3P3UPz/jfdnFGuimKqHU+JwvLyCPBn9yvkW4v8Bxqs94X34HbuGgpH1Wny76mps+uYEuYNawWaWLZNwqqjtL8zhBL7qqCFcESuCs+CbwVv93ExuYrdlMAtwT5LpE2s2dg3YpW10ZE3r93uNfL9yaUWllcHRqryXLioGtZ69yy1jKAzFDas9dxQGKE6Dd4FyXbW1H9Vo80yNA5J/Q2Ns6a1MMbT2Cz9r+DlDu3WHmVz0LDWMr+KYwpPcLuKexHM7ZFvnXdk5muJ4gMvlU8yRnW43w4327ucVimjkfJXB11DfEA5udS9bOLplcTxi4ZCaPAL2Z8fGKZSkmSpYcsN+RU6srxSHl3KWUq5WLbRbAE1kuAUZ0RBqaKNBV3bqhK67OrXJ9SN8T+eaL8cY3iQAyN8k25iVM0/4C3YH4bOi9tt1wpxliGKLu6cfBpFIcehO10s5UrFnFy02JsaU4ZWTglZrr+kmN1KU8s9rvUIdpdkMUJTM0gsz3igCwKtOJcmT7ILPZDSJegrZM/MtIVG7AVK1Zu3qSbttHvWEOIrCNVq+TuizbeijWYKP6j6Q8LgwW1rpen4c0AV6oIbG2LN84PTLNl+bmnGQOiMnmwdxQYdfxyzS8jWxL2f+q5/hYXNjvS8BdeB0w0vna/TdPAYMREr8PdepFpwjo4/CapzPE5R3L8rkf0XWBhuG8sLVFgBK+oITgfJhgmzqJpYnmZAF8WKcRURoKNiELotZvo5EQmj+hMX5ebxx7izwSL1nZrJWLD6fL4DnfL8M0pim3Kzz6fNo2pfJFkZWxFp1UtBizJEklaVNfUmqYWFAY0CmANywyk1j9mPLGZSdVxSSiolwC4KD3GG4XdNCw3Xwty0SmUXKryAcbWaNNHZr+UvRc6TFskuISEAAAAASUVORK5CYII="/>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dHIiPg0KCQk8IS0tIGZvcm1hdCBmb3IgdWlmb250IHZhbHVlIGlzICJmb250LHNpemUsaXNib2xkLGlzaXRhbGljLGlzc2hhZG93ZWQiIC0tPg0KCQk8dWlmb250IG5hbWU9IkZPTlRfUVVJWlpJTkciIHZhbHVlPSJDYWxpYnJpLDksZmFsc2UsZmFsc2UsZmFsc2UiLz4NCgkJPHVpZm9udCBuYW1lPSJGT05UX1NDUlVCU1RBVFVTIiB2YWx1ZT0iQ2FsaWJyaSw5LHRydWUsZmFsc2UsdHJ1ZSIvPg0KCQk8dWlmb250IG5hbWU9IkZPTlRfU0NSVUJUSU1FIiB2YWx1ZT0iQ2FsaWJyaSw5LGZhbHNlLGZhbHNlLHRydWUiLz4NCgkJPHVpZm9udCBuYW1lPSJGT05UX0VMQVBTRURUSU1FIiB2YWx1ZT0iQ2FsaWJyaSw5LHRydWUsZmFsc2UsdHJ1ZSIvPg0KCQk8dWlmb250IG5hbWU9IkZPTlRfVVRJTFNNRU5VIiB2YWx1ZT0iQ2FsaWJyaSw5LHRydWUsZmFsc2UsZmFsc2UiLz4NCgkJPHVpZm9udCBuYW1lPSJGT05UX1RBQlMiIHZhbHVlPSJDYWxpYnJpLDksdHJ1ZSxmYWxzZSx0cnVlIi8+DQoJCTx1aWZvbnQgbmFtZT0iRk9OVF9QUkVTRU5UQVRJT05OQU1FIiB2YWx1ZT0iQ2FsaWJyaSwxNCxmYWxzZSxmYWxzZSx0cnVlIi8+DQoJCTx1aWZvbnQgbmFtZT0iRk9OVF9QUkVTRU5URVJOQU1FIiB2YWx1ZT0iQ2FsaWJyaSwxMCx0cnVlLGZhbHNlLHRydWUiLz4NCgkJPHVpZm9udCBuYW1lPSJGT05UX1BSRVNFTlRFUlRJVExFIiB2YWx1ZT0iQ2FsaWJyaSwxMCxmYWxzZSxmYWxzZSx0cnVlIi8+DQoJCTx1aWZvbnQgbmFtZT0iRk9OVF9CSU9CVE4iIHZhbHVlPSJDYWxpYnJpLDEwLGZhbHNlLGZhbHNlLHRydWUiLz4NCgkJPHVpZm9udCBuYW1lPSJGT05UX05PVEVTIiB2YWx1ZT0iQ2FsaWJyaSwxMSxmYWxzZSxmYWxzZSxmYWxzZSIvPg0KCQk8dWlmb250IG5hbWU9IkZPTlRfT1VUTElORSIgdmFsdWU9IkNhbGlicmksMTEsZmFsc2UsZmFsc2UsdHJ1ZSIvPg0KCQk8dWlmb250IG5hbWU9IkZPTlRfU0VBUkNIIiB2YWx1ZT0iQ2FsaWJyaSwxMSxmYWxzZSxmYWxzZSx0cnVlIi8+DQoJCTx1aWZvbnQgbmFtZT0iRk9OVF9USFVNQiIgdmFsdWU9IkNhbGlicmksOSxmYWxzZSxmYWxzZSx0cnVlIi8+DQoJCTx1aWZvbnQgbmFtZT0iRk9OVF9CSU9XSU4iIHZhbHVlPSJDYWxpYnJpLDExLGZhbHNlLGZhbHNlLGZhbHNlIi8+DQoJCTx1aWZvbnQgbmFtZT0iRk9OVF9MSVNUSEVBRElORyIgdmFsdWU9IkNhbGlicmksOSxmYWxzZSxmYWxzZSxmYWxzZSIvPg0KCQk8dWlmb250IG5hbWU9IkZPTlRfV0lOVElUTEUiIHZhbHVlPSJDYWxpYnJpLDksZmFsc2UsZmFsc2UsdHJ1ZSIvPg0KCQk8dWlmb250IG5hbWU9IkZPTlRfQVRUQUNITUVOVFMiIHZhbHVlPSJDYWxpYnJpLDExLGZhbHNlLGZhbHNlLHRydWUiLz4NCgkJPCEtLXF1aXogcG9kIGFuZCBtZXNzYWdlIGJveCB0ZXh0IGZvbnRzLS0+DQoJCTx1aWZvbnQgbmFtZT0iRk9OVF9NU0dCT1hfV0lOVElUTEUiIHZhbHVlPSJDYWxpYnJpLDExLHRydWUsZmFsc2UsdHJ1ZSIvPg0KCQk8dWlmb250IG5hbWU9IkZPTlRfTVNHQk9YX01TRyIgdmFsdWU9IkNhbGlicmksMTEsZmFsc2UsZmFsc2UsdHJ1ZSIvPg0KCQk8dWlmb250IG5hbWU9IkZPTlRfTVNHQk9YX09QVElPTlMiIHZhbHVlPSJDYWxpYnJpLDksdHJ1ZSxmYWxzZSx0cnVlIi8+DQoJCTx1aWZvbnQgbmFtZT0iRk9OVF9RVUlaUE9EX1FVSVpfVElUTEUiIHZhbHVlPSJDYWxpYnJpLDExLHRydWUsZmFsc2UsdHJ1ZSIvPg0KCQk8dWlmb250IG5hbWU9IkZPTlRfUVVJWlBPRF9RVUlaX0FUVEVNUFQiIHZhbHVlPSJDYWxpYnJpLDksZmFsc2UsZmFsc2UsdHJ1ZSIvPg0KCQk8dWlmb250IG5hbWU9IkZPTlRfUVVJWlBPRF9RVUlaX0FUVEVNUFRfVkFMVUUiIHZhbHVlPSJDYWxpYnJpLDksdHJ1ZSxmYWxzZSx0cnVlIi8+DQoJCTx1aWZvbnQgbmFtZT0iRk9OVF9RVUlaUE9EX1FVRVNUSU9OX1NDT1JFIiB2YWx1ZT0iQ2FsaWJyaSw5LGZhbHNlLGZhbHNlLHRydWUiLz4NCgkJPHVpZm9udCBuYW1lPSJGT05UX1FVSVpQT0RfUVVFU1RJT05fU0NPUkVfVkFMVUUiIHZhbHVlPSJDYWxpYnJpLDksdHJ1ZSxmYWxzZSx0cnVlIi8+DQoJCTx1aWZvbnQgbmFtZT0iRk9OVF9RVUlaUE9EX1FVRVNUSU9OX0FUVEVNUFQiIHZhbHVlPSJDYWxpYnJpLDksZmFsc2UsZmFsc2UsdHJ1ZSIvPg0KCQk8dWlmb250IG5hbWU9IkZPTlRfUVVJWlBPRF9RVUVTVElPTl9BVFRFTVBUX1ZBTFVFIiB2YWx1ZT0iQ2FsaWJyaSw5LHRydWUsZmFsc2UsdHJ1ZSIvPg0KCQk8dWlmb250IG5hbWU9IkZPTlRfUVVJWlBPRF9RVUVTVElPTl9UQUciIHZhbHVlPSJDYWxpYnJpLDExLHRydWUsZmFsc2UsdHJ1ZSIvPg0KCQk8dWlmb250IG5hbWU9IkZPTlRfUVVJWlBPRF9RVUlaX1FVRVNUSU9OX0NPVU5UIiB2YWx1ZT0iQ2FsaWJyaSw5LGZhbHNlLGZhbHNlLHRydWUiLz4NCgkJPHVpZm9udCBuYW1lPSJGT05UX1FVSVpQT0RfUVVJWl9RVUVTVElPTl9DT1VOVF9WQUxVRSIgdmFsdWU9IkNhbGlicmksOSx0cnVlLGZhbHNlLHRydWUiLz4NCgkJPHVpZm9udCBuYW1lPSJGT05UX1FVSVpQT0RfUVVJWl9RVUVTVElPTl9BVFRFTVBURUQiIHZhbHVlPSJDYWxpYnJpLDksZmFsc2UsZmFsc2UsdHJ1ZSIvPg0KCQk8dWlmb250IG5hbWU9IkZPTlRfUVVJWlBPRF9RVUlaX1FVRVNUSU9OX0FUVEVNUFRFRF9WQUxVRSIgdmFsdWU9IkNhbGlicmksOSx0cnVlLGZhbHNlLHRydWUiLz4NCgkJPHVpZm9udCBuYW1lPSJGT05UX1FVSVpQT0RfUVVJWl9TQ09SRV9UQUciIHZhbHVlPSJDYWxpYnJpLDExLHRydWUsZmFsc2UsdHJ1ZSIvPg0KCQk8dWlmb250IG5hbWU9IkZPTlRfUVVJWlBPRF9RVUlaX1NDT1JFIiB2YWx1ZT0iQ2FsaWJyaSw5LGZhbHNlLGZhbHNlLHRydWUiLz4NCgkJPHVpZm9udCBuYW1lPSJGT05UX1FVSVpQT0RfUVVJWl9TQ09SRV9WQUxVRSIgdmFsdWU9IkNhbGlicmksOSx0cnVlLGZhbHNlLHRydWUiLz4NCgkJPHVpZm9udCBuYW1lPSJGT05UX1FVSVpQT0RfUVVJWl9NQVhTQ09SRSIgdmFsdWU9IkNhbGlicmksOSxmYWxzZSxmYWxzZSx0cnVlIi8+DQoJCTx1aWZvbnQgbmFtZT0iRk9OVF9RVUlaUE9EX1FVSVpfTUFYU0NPUkVfVkFMVUUiIHZhbHVlPSJDYWxpYnJpLDksdHJ1ZSxmYWxzZSx0cnVlIi8+DQoJCTx1aWZvbnQgbmFtZT0iRk9OVF9RVUlaUE9EX1FVSVpfUEFTU1NDT1JFIiB2YWx1ZT0iQ2FsaWJyaSw5LGZhbHNlLGZhbHNlLHRydWUiLz4NCgkJPHVpZm9udCBuYW1lPSJGT05UX1FVSVpQT0RfUVVJWl9QQVNTU0NPUkVfVkFMVUUiIHZhbHVlPSJDYWxpYnJp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dWl0ZXh0IG5hbWU9IkxPR09DTElDS1VSTCIgdmFsdWU9Imh0dHA6Ly93d3cudXplbS5zYWthcnlhLmVkdS50c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Qk8dWl0ZXh0IG5hbWU9IkxPR09DTElDS1VSTCIgdmFsdWU9Imh0dHA6Ly93d3cudXplbS5zYWthcnlhLmVkdS50ciIvPg0KCTwvbGFuZ3VhZ2U+DQo8L2NvbmZpZ3VyYXRpb24+DQo="/>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FC1F1B-F198-4A07-A7A3-50CF8E0056A1}&quot;/&gt;&lt;isInvalidForFieldText val=&quot;0&quot;/&gt;&lt;Image&gt;&lt;filename val=&quot;C:\Users\zparlak\Documents\My Adobe Presentations\tema_presenter\data\asimages\{4CFC1F1B-F198-4A07-A7A3-50CF8E0056A1}_1.png&quot;/&gt;&lt;left val=&quot;-27&quot;/&gt;&lt;top val=&quot;207&quot;/&gt;&lt;width val=&quot;379&quot;/&gt;&lt;height val=&quot;12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D02BF704-47B1-44E6-87E5-F65FAAA85F28}&quot;/&gt;&lt;isInvalidForFieldText val=&quot;0&quot;/&gt;&lt;Image&gt;&lt;filename val=&quot;C:\Users\zparlak\Documents\My Adobe Presentations\tema_presenter\data\asimages\{D02BF704-47B1-44E6-87E5-F65FAAA85F28}_2.png&quot;/&gt;&lt;left val=&quot;25&quot;/&gt;&lt;top val=&quot;30&quot;/&gt;&lt;width val=&quot;659&quot;/&gt;&lt;height val=&quot;62&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080901CF-3C72-46CE-9054-7384F001BFE3}&quot;/&gt;&lt;isInvalidForFieldText val=&quot;0&quot;/&gt;&lt;Image&gt;&lt;filename val=&quot;C:\Users\zparlak\Documents\My Adobe Presentations\tema_presenter\data\asimages\{080901CF-3C72-46CE-9054-7384F001BFE3}_3.png&quot;/&gt;&lt;left val=&quot;25&quot;/&gt;&lt;top val=&quot;30&quot;/&gt;&lt;width val=&quot;659&quot;/&gt;&lt;height val=&quot;62&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CB9A4B-BB1A-477A-9BD9-9D198C21B101}&quot;/&gt;&lt;isInvalidForFieldText val=&quot;0&quot;/&gt;&lt;Image&gt;&lt;filename val=&quot;C:\Users\zparlak\Documents\My Adobe Presentations\tema_presenter\data\asimages\{39CB9A4B-BB1A-477A-9BD9-9D198C21B101}_5.png&quot;/&gt;&lt;left val=&quot;36&quot;/&gt;&lt;top val=&quot;30&quot;/&gt;&lt;width val=&quot;649&quot;/&gt;&lt;height val=&quot;62&quot;/&gt;&lt;hasText val=&quot;1&quot;/&gt;&lt;/Image&gt;&lt;/ThreeDShapeInfo&gt;"/>
</p:tagLst>
</file>

<file path=ppt/theme/theme1.xml><?xml version="1.0" encoding="utf-8"?>
<a:theme xmlns:a="http://schemas.openxmlformats.org/drawingml/2006/main" name="Hava Akımı">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Hava Akımı">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ava Akımı">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1273</TotalTime>
  <Words>1134</Words>
  <Application>Microsoft Office PowerPoint</Application>
  <PresentationFormat>Ekran Gösterisi (4:3)</PresentationFormat>
  <Paragraphs>120</Paragraphs>
  <Slides>18</Slides>
  <Notes>0</Notes>
  <HiddenSlides>0</HiddenSlides>
  <MMClips>0</MMClips>
  <ScaleCrop>false</ScaleCrop>
  <HeadingPairs>
    <vt:vector size="4" baseType="variant">
      <vt:variant>
        <vt:lpstr>Tema</vt:lpstr>
      </vt:variant>
      <vt:variant>
        <vt:i4>2</vt:i4>
      </vt:variant>
      <vt:variant>
        <vt:lpstr>Slayt Başlıkları</vt:lpstr>
      </vt:variant>
      <vt:variant>
        <vt:i4>18</vt:i4>
      </vt:variant>
    </vt:vector>
  </HeadingPairs>
  <TitlesOfParts>
    <vt:vector size="20" baseType="lpstr">
      <vt:lpstr>Hava Akımı</vt:lpstr>
      <vt:lpstr>Ofis Teması</vt:lpstr>
      <vt:lpstr>Bilimsel Araştırma ve Bilimsel Araştırma Süreci II</vt:lpstr>
      <vt:lpstr>Öğrenme Hedefleri</vt:lpstr>
      <vt:lpstr>İçindekiler</vt:lpstr>
      <vt:lpstr>Bilim</vt:lpstr>
      <vt:lpstr>Bilimsel Bilgi</vt:lpstr>
      <vt:lpstr>Bilimsel Araştırma</vt:lpstr>
      <vt:lpstr>Bilimsel Araştırma</vt:lpstr>
      <vt:lpstr>Bilimsel Metot</vt:lpstr>
      <vt:lpstr>Bilimsel Araştırma Tipleri</vt:lpstr>
      <vt:lpstr>Bilimsel Araştırmacı Gibi Düşünmek</vt:lpstr>
      <vt:lpstr>Kavramlar, Kurgular, Yapılar, Değişkenler</vt:lpstr>
      <vt:lpstr>Kavramlar, Kurgular, Yapılar, Değişkenler</vt:lpstr>
      <vt:lpstr>Kavramlar, Kurgular, Yapılar, Değişkenler</vt:lpstr>
      <vt:lpstr>Kavramlar, Kurgular, Yapılar, Değişkenler</vt:lpstr>
      <vt:lpstr>Önermeler ve Hipotezler</vt:lpstr>
      <vt:lpstr>Teoriler ve Modeller</vt:lpstr>
      <vt:lpstr>Teoriler ve Modeller</vt:lpstr>
      <vt:lpstr>Bilimsel Araştırma Süreci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zparlak</dc:creator>
  <cp:lastModifiedBy>AH Turan</cp:lastModifiedBy>
  <cp:revision>284</cp:revision>
  <dcterms:created xsi:type="dcterms:W3CDTF">2011-06-08T08:18:11Z</dcterms:created>
  <dcterms:modified xsi:type="dcterms:W3CDTF">2015-09-30T09:18:54Z</dcterms:modified>
</cp:coreProperties>
</file>