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68" r:id="rId6"/>
    <p:sldId id="262" r:id="rId7"/>
    <p:sldId id="266" r:id="rId8"/>
    <p:sldId id="269" r:id="rId9"/>
    <p:sldId id="265" r:id="rId10"/>
    <p:sldId id="264" r:id="rId11"/>
    <p:sldId id="267" r:id="rId12"/>
    <p:sldId id="272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79"/>
    <a:srgbClr val="5B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3"/>
    <p:restoredTop sz="93310"/>
  </p:normalViewPr>
  <p:slideViewPr>
    <p:cSldViewPr snapToGrid="0" snapToObjects="1">
      <p:cViewPr varScale="1">
        <p:scale>
          <a:sx n="99" d="100"/>
          <a:sy n="99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8084E-DB51-1C4E-B0EC-656B6D026462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823F1-E3F1-1D43-A719-CE727220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9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23F1-E3F1-1D43-A719-CE7272203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375" y="5296395"/>
            <a:ext cx="9144000" cy="870137"/>
          </a:xfrm>
        </p:spPr>
        <p:txBody>
          <a:bodyPr anchor="b">
            <a:normAutofit/>
          </a:bodyPr>
          <a:lstStyle>
            <a:lvl1pPr algn="ctr">
              <a:defRPr sz="24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375" y="6171983"/>
            <a:ext cx="9144000" cy="686017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478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F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776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75" y="1825625"/>
            <a:ext cx="613373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98327" y="1825625"/>
            <a:ext cx="4793673" cy="43513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771896"/>
            <a:ext cx="12192000" cy="608610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35" y="516512"/>
            <a:ext cx="9605082" cy="5934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535" y="1244856"/>
            <a:ext cx="9605082" cy="4674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2pPr>
            <a:lvl3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3pPr>
            <a:lvl4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4pPr>
            <a:lvl5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076" y="1097280"/>
            <a:ext cx="9605082" cy="59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076" y="1825625"/>
            <a:ext cx="9605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9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2" r:id="rId6"/>
    <p:sldLayoutId id="214748365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447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 baseline="0">
          <a:solidFill>
            <a:srgbClr val="00447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4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47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47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47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254" y="3173464"/>
            <a:ext cx="9678121" cy="1052841"/>
          </a:xfrm>
        </p:spPr>
        <p:txBody>
          <a:bodyPr>
            <a:normAutofit/>
          </a:bodyPr>
          <a:lstStyle/>
          <a:p>
            <a:r>
              <a:rPr lang="en-US" sz="3200" dirty="0"/>
              <a:t>Number Theoretic Transform: A</a:t>
            </a:r>
            <a:br>
              <a:rPr lang="en-US" sz="3200" dirty="0"/>
            </a:br>
            <a:r>
              <a:rPr lang="en-US" sz="3200" dirty="0"/>
              <a:t>Python-based Speed Enhancement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375" y="4659441"/>
            <a:ext cx="9144000" cy="1052841"/>
          </a:xfrm>
        </p:spPr>
        <p:txBody>
          <a:bodyPr>
            <a:noAutofit/>
          </a:bodyPr>
          <a:lstStyle/>
          <a:p>
            <a:r>
              <a:rPr lang="en-US" sz="2400" dirty="0" err="1"/>
              <a:t>Merve</a:t>
            </a:r>
            <a:r>
              <a:rPr lang="en-US" sz="2400" dirty="0"/>
              <a:t> </a:t>
            </a:r>
            <a:r>
              <a:rPr lang="en-US" sz="2400" dirty="0" err="1"/>
              <a:t>Karabulut</a:t>
            </a:r>
            <a:endParaRPr lang="en-US" sz="2400" dirty="0"/>
          </a:p>
          <a:p>
            <a:r>
              <a:rPr lang="en-US" sz="2400" dirty="0"/>
              <a:t>Advisor: Reza </a:t>
            </a:r>
            <a:r>
              <a:rPr lang="en-US" sz="2400" dirty="0" err="1"/>
              <a:t>Azarderakhsh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59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2F96-EF9D-4B2D-8A3D-2834BCCB6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62306BA0-CA40-51A3-8DD2-4F9C0FF3C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895" y="3005855"/>
            <a:ext cx="4928722" cy="2144558"/>
          </a:xfrm>
        </p:spPr>
      </p:pic>
      <p:pic>
        <p:nvPicPr>
          <p:cNvPr id="6" name="Picture 5" descr="A diagram of a connection&#10;&#10;Description automatically generated">
            <a:extLst>
              <a:ext uri="{FF2B5EF4-FFF2-40B4-BE49-F238E27FC236}">
                <a16:creationId xmlns:a16="http://schemas.microsoft.com/office/drawing/2014/main" id="{672583CB-8C17-7C2C-C810-5A7F73550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336" y="3131984"/>
            <a:ext cx="3352800" cy="189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129B2-38CD-FD46-E343-12F02D01E8BF}"/>
              </a:ext>
            </a:extLst>
          </p:cNvPr>
          <p:cNvSpPr txBox="1"/>
          <p:nvPr/>
        </p:nvSpPr>
        <p:spPr>
          <a:xfrm>
            <a:off x="2010003" y="632253"/>
            <a:ext cx="9605082" cy="1702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479"/>
                </a:solidFill>
              </a:rPr>
              <a:t>Only values with odd indexes are multiplied by the twiddle value.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479"/>
                </a:solidFill>
              </a:rPr>
              <a:t>We can create a vector array that even indexes contains 1, odd indexes contains corresponding 𝜔 values.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479"/>
                </a:solidFill>
              </a:rPr>
              <a:t>We can perform operations in parallel using python library </a:t>
            </a:r>
            <a:r>
              <a:rPr lang="en-US" dirty="0" err="1">
                <a:solidFill>
                  <a:srgbClr val="004479"/>
                </a:solidFill>
              </a:rPr>
              <a:t>numba</a:t>
            </a:r>
            <a:r>
              <a:rPr lang="en-US" dirty="0">
                <a:solidFill>
                  <a:srgbClr val="004479"/>
                </a:solidFill>
              </a:rPr>
              <a:t>.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D600555-EFB5-D5F4-A82B-C1382DD2CD88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H="1">
            <a:off x="2266336" y="3429000"/>
            <a:ext cx="4752230" cy="649134"/>
          </a:xfrm>
          <a:prstGeom prst="curvedConnector5">
            <a:avLst>
              <a:gd name="adj1" fmla="val -4810"/>
              <a:gd name="adj2" fmla="val -179520"/>
              <a:gd name="adj3" fmla="val 7306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7065E70-048E-2DB6-540C-2ED9DD54E5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86495" y="3131984"/>
            <a:ext cx="4817307" cy="397798"/>
          </a:xfrm>
          <a:prstGeom prst="curvedConnector3">
            <a:avLst>
              <a:gd name="adj1" fmla="val 105516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3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9CFE3-CAB4-79F5-7857-63A5275C1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912F-B638-A7DB-613C-DFADF695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Modification on Control Flow</a:t>
            </a:r>
          </a:p>
        </p:txBody>
      </p:sp>
      <p:pic>
        <p:nvPicPr>
          <p:cNvPr id="5" name="Content Placeholder 4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593F5B19-DF4B-6331-5282-F81900E04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239" y="1625904"/>
            <a:ext cx="4866967" cy="3606191"/>
          </a:xfrm>
        </p:spPr>
      </p:pic>
      <p:sp>
        <p:nvSpPr>
          <p:cNvPr id="6" name="Double Bracket 5">
            <a:extLst>
              <a:ext uri="{FF2B5EF4-FFF2-40B4-BE49-F238E27FC236}">
                <a16:creationId xmlns:a16="http://schemas.microsoft.com/office/drawing/2014/main" id="{71C316F2-4F4F-01DC-9790-781D8943AA14}"/>
              </a:ext>
            </a:extLst>
          </p:cNvPr>
          <p:cNvSpPr/>
          <p:nvPr/>
        </p:nvSpPr>
        <p:spPr>
          <a:xfrm>
            <a:off x="2851355" y="2959509"/>
            <a:ext cx="1592826" cy="196645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D2F68-CA76-9A8D-4632-557593D837A8}"/>
              </a:ext>
            </a:extLst>
          </p:cNvPr>
          <p:cNvSpPr txBox="1"/>
          <p:nvPr/>
        </p:nvSpPr>
        <p:spPr>
          <a:xfrm>
            <a:off x="7256206" y="2369766"/>
            <a:ext cx="4612505" cy="2118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479"/>
                </a:solidFill>
              </a:rPr>
              <a:t>Less operation in nested loop.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479"/>
                </a:solidFill>
              </a:rPr>
              <a:t>Compatible with parallel execution.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479"/>
                </a:solidFill>
              </a:rPr>
              <a:t>Able to use @</a:t>
            </a:r>
            <a:r>
              <a:rPr lang="en-US" dirty="0" err="1">
                <a:solidFill>
                  <a:srgbClr val="004479"/>
                </a:solidFill>
              </a:rPr>
              <a:t>njit</a:t>
            </a:r>
            <a:r>
              <a:rPr lang="en-US" dirty="0">
                <a:solidFill>
                  <a:srgbClr val="004479"/>
                </a:solidFill>
              </a:rPr>
              <a:t> decorator from </a:t>
            </a:r>
            <a:r>
              <a:rPr lang="en-US" dirty="0" err="1">
                <a:solidFill>
                  <a:srgbClr val="004479"/>
                </a:solidFill>
              </a:rPr>
              <a:t>Numba</a:t>
            </a:r>
            <a:r>
              <a:rPr lang="en-US" dirty="0">
                <a:solidFill>
                  <a:srgbClr val="004479"/>
                </a:solidFill>
              </a:rPr>
              <a:t> package.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44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6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3930-52BD-B6AA-5F13-A3030537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Enhancing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CC18-CF85-A161-3065-41B4392F0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368" y="2129221"/>
            <a:ext cx="5757446" cy="2599557"/>
          </a:xfrm>
        </p:spPr>
        <p:txBody>
          <a:bodyPr/>
          <a:lstStyle/>
          <a:p>
            <a:r>
              <a:rPr lang="en-US" dirty="0"/>
              <a:t>Is used to accelerate the performance of certain functions using Just-In-Time (JIT) compilation.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parallel=True </a:t>
            </a:r>
            <a:r>
              <a:rPr lang="en-US" dirty="0"/>
              <a:t>option in @</a:t>
            </a:r>
            <a:r>
              <a:rPr lang="en-US" dirty="0" err="1"/>
              <a:t>njit</a:t>
            </a:r>
            <a:r>
              <a:rPr lang="en-US" dirty="0"/>
              <a:t> allows </a:t>
            </a:r>
            <a:r>
              <a:rPr lang="en-US" dirty="0" err="1"/>
              <a:t>Numba</a:t>
            </a:r>
            <a:r>
              <a:rPr lang="en-US" dirty="0"/>
              <a:t> to parallelize certain loops, which can further enhance performance on multi-core processors.</a:t>
            </a:r>
          </a:p>
        </p:txBody>
      </p:sp>
      <p:pic>
        <p:nvPicPr>
          <p:cNvPr id="4" name="Picture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6D659E4C-EC57-4B13-BEC6-0DB84F81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814" y="1244856"/>
            <a:ext cx="4015803" cy="39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1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9AC7E-659E-00E1-D266-CCC516C80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34FD-C69D-18D3-34B0-0E44BE86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Performance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374AE-B873-CB4F-D4D2-955147E6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535" y="1254688"/>
            <a:ext cx="9605082" cy="4674029"/>
          </a:xfrm>
        </p:spPr>
        <p:txBody>
          <a:bodyPr/>
          <a:lstStyle/>
          <a:p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Kyber</a:t>
            </a:r>
            <a:r>
              <a:rPr lang="en-US" b="0" i="0" dirty="0">
                <a:effectLst/>
                <a:latin typeface="Arial" panose="020B0604020202020204" pitchFamily="34" charset="0"/>
              </a:rPr>
              <a:t> is well-regarded for having highly optimized parameters and the smallest prime number among the PQC finalists.</a:t>
            </a:r>
            <a:endParaRPr lang="en-US" dirty="0"/>
          </a:p>
          <a:p>
            <a:r>
              <a:rPr lang="en-US" dirty="0"/>
              <a:t>We opted to compare our Python- based NTT implementation with the C-based implementation of CRYSTAL-</a:t>
            </a:r>
            <a:r>
              <a:rPr lang="en-US" dirty="0" err="1"/>
              <a:t>Kyber</a:t>
            </a:r>
            <a:r>
              <a:rPr lang="en-US" dirty="0"/>
              <a:t>,. one of the PQC finalists.</a:t>
            </a:r>
          </a:p>
          <a:p>
            <a:r>
              <a:rPr lang="en-US" dirty="0"/>
              <a:t>1024 co-efficient is used and each of co-efficient can be up to 23 bit.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193854-9B3A-40C1-D5BE-F65A91B0E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76493"/>
              </p:ext>
            </p:extLst>
          </p:nvPr>
        </p:nvGraphicFramePr>
        <p:xfrm>
          <a:off x="3368010" y="3950110"/>
          <a:ext cx="6621564" cy="141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782">
                  <a:extLst>
                    <a:ext uri="{9D8B030D-6E8A-4147-A177-3AD203B41FA5}">
                      <a16:colId xmlns:a16="http://schemas.microsoft.com/office/drawing/2014/main" val="3724089184"/>
                    </a:ext>
                  </a:extLst>
                </a:gridCol>
                <a:gridCol w="3310782">
                  <a:extLst>
                    <a:ext uri="{9D8B030D-6E8A-4147-A177-3AD203B41FA5}">
                      <a16:colId xmlns:a16="http://schemas.microsoft.com/office/drawing/2014/main" val="3227935622"/>
                    </a:ext>
                  </a:extLst>
                </a:gridCol>
              </a:tblGrid>
              <a:tr h="2853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43596"/>
                  </a:ext>
                </a:extLst>
              </a:tr>
              <a:tr h="31722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CRYSTAL-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Kyber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19345"/>
                  </a:ext>
                </a:extLst>
              </a:tr>
              <a:tr h="3172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Baseline Design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5.97 </a:t>
                      </a:r>
                      <a:r>
                        <a:rPr lang="en-US" sz="1400" dirty="0" err="1"/>
                        <a:t>ms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65881"/>
                  </a:ext>
                </a:extLst>
              </a:tr>
              <a:tr h="4734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Python Implementation Using </a:t>
                      </a:r>
                      <a:r>
                        <a:rPr lang="en-US" sz="1400" dirty="0" err="1"/>
                        <a:t>Numba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0.043 </a:t>
                      </a:r>
                      <a:r>
                        <a:rPr lang="en-US" sz="1400" dirty="0" err="1"/>
                        <a:t>ms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6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77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94E5C-A4F1-A9F2-F4B0-F5E7A6953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69A1-4DA7-70EB-20AB-3F04C928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Feedback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F12215-9B4A-5CF2-2563-CB6ED4344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535" y="1244857"/>
            <a:ext cx="9700181" cy="408422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3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4000" dirty="0"/>
              <a:t>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3381"/>
            <a:ext cx="4278085" cy="3553581"/>
          </a:xfrm>
        </p:spPr>
        <p:txBody>
          <a:bodyPr>
            <a:normAutofit/>
          </a:bodyPr>
          <a:lstStyle/>
          <a:p>
            <a:r>
              <a:rPr lang="en-US" sz="2000" dirty="0"/>
              <a:t>Key of digital world security</a:t>
            </a:r>
          </a:p>
          <a:p>
            <a:r>
              <a:rPr lang="en-US" sz="2000" dirty="0"/>
              <a:t>Ensures it is kept private and secure from unintended parties</a:t>
            </a:r>
          </a:p>
          <a:p>
            <a:r>
              <a:rPr lang="en-US" sz="2000" dirty="0"/>
              <a:t>How it should be? </a:t>
            </a:r>
          </a:p>
          <a:p>
            <a:pPr lvl="1"/>
            <a:r>
              <a:rPr lang="en-US" sz="2000" dirty="0"/>
              <a:t>Non-solvable math problem</a:t>
            </a:r>
          </a:p>
          <a:p>
            <a:pPr lvl="1"/>
            <a:r>
              <a:rPr lang="en-US" sz="2000" dirty="0"/>
              <a:t>Efficient</a:t>
            </a:r>
          </a:p>
          <a:p>
            <a:pPr lvl="1"/>
            <a:r>
              <a:rPr lang="en-US" sz="2000" dirty="0"/>
              <a:t>Standardized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1032" name="Picture 8" descr="A tale about object encryption. Encryption is difficult, it shouldn't… | by  Dave Shepherd | Wealth Wizards Engineering | Medium">
            <a:extLst>
              <a:ext uri="{FF2B5EF4-FFF2-40B4-BE49-F238E27FC236}">
                <a16:creationId xmlns:a16="http://schemas.microsoft.com/office/drawing/2014/main" id="{0CCC78FA-EB78-622D-B76F-C202EC7CE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65308"/>
            <a:ext cx="5452533" cy="279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01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Post Quantum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76" y="2248252"/>
            <a:ext cx="6133737" cy="37652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Solves hard math problems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Fast computing power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Because of Shor’s algorithm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RSA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Diffie-Hellman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Eliptic</a:t>
            </a:r>
            <a:r>
              <a:rPr lang="en-US" sz="2400" dirty="0"/>
              <a:t> Curve algorithms are defeated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Quantum computers take key step toward curbing errors | Science | AAAS">
            <a:extLst>
              <a:ext uri="{FF2B5EF4-FFF2-40B4-BE49-F238E27FC236}">
                <a16:creationId xmlns:a16="http://schemas.microsoft.com/office/drawing/2014/main" id="{1D615F06-B8B9-5FB8-0F11-74A2B4548081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5" b="15495"/>
          <a:stretch>
            <a:fillRect/>
          </a:stretch>
        </p:blipFill>
        <p:spPr bwMode="auto">
          <a:xfrm>
            <a:off x="7194884" y="2248252"/>
            <a:ext cx="4166937" cy="338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10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Lattice Based Cryptography</a:t>
            </a:r>
          </a:p>
        </p:txBody>
      </p:sp>
      <p:pic>
        <p:nvPicPr>
          <p:cNvPr id="5" name="Content Placeholder 4" descr="A graph with arrows pointing to the top&#10;&#10;Description automatically generated with medium confidence">
            <a:extLst>
              <a:ext uri="{FF2B5EF4-FFF2-40B4-BE49-F238E27FC236}">
                <a16:creationId xmlns:a16="http://schemas.microsoft.com/office/drawing/2014/main" id="{CB760FE6-4C35-290C-D5AF-1B9265D72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90489" y="1673360"/>
            <a:ext cx="3759178" cy="273208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AFDEA4-D305-70DE-144B-D4ECCE4146D5}"/>
              </a:ext>
            </a:extLst>
          </p:cNvPr>
          <p:cNvSpPr txBox="1">
            <a:spLocks/>
          </p:cNvSpPr>
          <p:nvPr/>
        </p:nvSpPr>
        <p:spPr>
          <a:xfrm>
            <a:off x="1728016" y="1972146"/>
            <a:ext cx="5562471" cy="418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 baseline="0">
                <a:solidFill>
                  <a:srgbClr val="0044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rgbClr val="0044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rgbClr val="0044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rgbClr val="0044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rgbClr val="00447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/>
              <a:t>Lattice</a:t>
            </a:r>
            <a:r>
              <a:rPr lang="en-US" sz="2400" dirty="0"/>
              <a:t>: set of points in the space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Vector</a:t>
            </a:r>
            <a:r>
              <a:rPr lang="en-US" sz="2400" dirty="0"/>
              <a:t>: quantity that has both magnitude (distance) and direction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Basis</a:t>
            </a:r>
            <a:r>
              <a:rPr lang="en-US" sz="2400" dirty="0"/>
              <a:t>: set of vector that produce the vector in the lattice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A grey circle with a white background&#10;&#10;Description automatically generated">
            <a:extLst>
              <a:ext uri="{FF2B5EF4-FFF2-40B4-BE49-F238E27FC236}">
                <a16:creationId xmlns:a16="http://schemas.microsoft.com/office/drawing/2014/main" id="{4D313038-5F76-CE12-38F1-F41740813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229" y="4787045"/>
            <a:ext cx="457200" cy="419100"/>
          </a:xfrm>
          <a:prstGeom prst="rect">
            <a:avLst/>
          </a:prstGeom>
        </p:spPr>
      </p:pic>
      <p:pic>
        <p:nvPicPr>
          <p:cNvPr id="13" name="Picture 12" descr="An orange arrow pointing to the right&#10;&#10;Description automatically generated">
            <a:extLst>
              <a:ext uri="{FF2B5EF4-FFF2-40B4-BE49-F238E27FC236}">
                <a16:creationId xmlns:a16="http://schemas.microsoft.com/office/drawing/2014/main" id="{8A117E6B-9E92-9D0F-A707-846C3DB18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718" y="5235380"/>
            <a:ext cx="1077561" cy="40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6F5C12-156C-2029-3651-CAC44062210B}"/>
              </a:ext>
            </a:extLst>
          </p:cNvPr>
          <p:cNvSpPr txBox="1"/>
          <p:nvPr/>
        </p:nvSpPr>
        <p:spPr>
          <a:xfrm>
            <a:off x="8120434" y="4830513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Lattice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73E45A-4535-6877-0BFF-E1F9DB18D0BA}"/>
              </a:ext>
            </a:extLst>
          </p:cNvPr>
          <p:cNvSpPr txBox="1"/>
          <p:nvPr/>
        </p:nvSpPr>
        <p:spPr>
          <a:xfrm>
            <a:off x="8119660" y="5176909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Basis </a:t>
            </a:r>
          </a:p>
        </p:txBody>
      </p:sp>
    </p:spTree>
    <p:extLst>
      <p:ext uri="{BB962C8B-B14F-4D97-AF65-F5344CB8AC3E}">
        <p14:creationId xmlns:p14="http://schemas.microsoft.com/office/powerpoint/2010/main" val="115280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4F60-D53E-4D6A-6613-06A497E4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35" y="516513"/>
            <a:ext cx="9605082" cy="1191972"/>
          </a:xfrm>
        </p:spPr>
        <p:txBody>
          <a:bodyPr>
            <a:normAutofit/>
          </a:bodyPr>
          <a:lstStyle/>
          <a:p>
            <a:r>
              <a:rPr lang="en-US" sz="4000" dirty="0"/>
              <a:t>Learning With Error</a:t>
            </a:r>
            <a:br>
              <a:rPr lang="en-US" sz="4000" dirty="0"/>
            </a:br>
            <a:r>
              <a:rPr lang="en-US" sz="3200" dirty="0"/>
              <a:t>Lattice Based Public 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9CC7-BD16-8314-5D6C-A2A04F07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076" y="1937656"/>
            <a:ext cx="5236029" cy="298268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850C97-1EDB-0C55-0F6A-616D62E14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24145"/>
              </p:ext>
            </p:extLst>
          </p:nvPr>
        </p:nvGraphicFramePr>
        <p:xfrm>
          <a:off x="7833544" y="2357292"/>
          <a:ext cx="736322" cy="2252135"/>
        </p:xfrm>
        <a:graphic>
          <a:graphicData uri="http://schemas.openxmlformats.org/drawingml/2006/table">
            <a:tbl>
              <a:tblPr bandRow="1"/>
              <a:tblGrid>
                <a:gridCol w="736322">
                  <a:extLst>
                    <a:ext uri="{9D8B030D-6E8A-4147-A177-3AD203B41FA5}">
                      <a16:colId xmlns:a16="http://schemas.microsoft.com/office/drawing/2014/main" val="4081148452"/>
                    </a:ext>
                  </a:extLst>
                </a:gridCol>
              </a:tblGrid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46474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63889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42854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25073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3682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81B4F6-EF96-711C-F145-942E2AE37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51843"/>
              </p:ext>
            </p:extLst>
          </p:nvPr>
        </p:nvGraphicFramePr>
        <p:xfrm>
          <a:off x="8811390" y="2347639"/>
          <a:ext cx="736322" cy="2252135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736322">
                  <a:extLst>
                    <a:ext uri="{9D8B030D-6E8A-4147-A177-3AD203B41FA5}">
                      <a16:colId xmlns:a16="http://schemas.microsoft.com/office/drawing/2014/main" val="4081148452"/>
                    </a:ext>
                  </a:extLst>
                </a:gridCol>
              </a:tblGrid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46474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63889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42854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25073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3682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B4A03F-51D6-6287-F452-D12DB641A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774571"/>
              </p:ext>
            </p:extLst>
          </p:nvPr>
        </p:nvGraphicFramePr>
        <p:xfrm>
          <a:off x="9877705" y="2357292"/>
          <a:ext cx="736322" cy="2252135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736322">
                  <a:extLst>
                    <a:ext uri="{9D8B030D-6E8A-4147-A177-3AD203B41FA5}">
                      <a16:colId xmlns:a16="http://schemas.microsoft.com/office/drawing/2014/main" val="4081148452"/>
                    </a:ext>
                  </a:extLst>
                </a:gridCol>
              </a:tblGrid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46474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63889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42854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25073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3682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38AB9C6-164A-8C08-831E-461B407A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71785"/>
              </p:ext>
            </p:extLst>
          </p:nvPr>
        </p:nvGraphicFramePr>
        <p:xfrm>
          <a:off x="11153775" y="2347639"/>
          <a:ext cx="736322" cy="2252135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736322">
                  <a:extLst>
                    <a:ext uri="{9D8B030D-6E8A-4147-A177-3AD203B41FA5}">
                      <a16:colId xmlns:a16="http://schemas.microsoft.com/office/drawing/2014/main" val="4081148452"/>
                    </a:ext>
                  </a:extLst>
                </a:gridCol>
              </a:tblGrid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46474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63889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42854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25073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368233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7D3AF0-90EC-422D-84FB-3ADD5B1F8761}"/>
              </a:ext>
            </a:extLst>
          </p:cNvPr>
          <p:cNvSpPr txBox="1">
            <a:spLocks/>
          </p:cNvSpPr>
          <p:nvPr/>
        </p:nvSpPr>
        <p:spPr>
          <a:xfrm>
            <a:off x="1578429" y="2041423"/>
            <a:ext cx="6573410" cy="2982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 baseline="0">
                <a:solidFill>
                  <a:srgbClr val="0044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rgbClr val="0044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rgbClr val="0044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rgbClr val="0044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rgbClr val="00447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</a:rPr>
              <a:t>A and B are public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s is a secret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e is a noise vectors </a:t>
            </a:r>
            <a:r>
              <a:rPr lang="en-US" sz="2400" dirty="0"/>
              <a:t>in </a:t>
            </a:r>
            <a:r>
              <a:rPr lang="en-US" sz="2400" b="1" dirty="0" err="1"/>
              <a:t>Z</a:t>
            </a:r>
            <a:r>
              <a:rPr lang="en-US" sz="2400" b="1" baseline="30000" dirty="0" err="1"/>
              <a:t>n</a:t>
            </a:r>
            <a:r>
              <a:rPr lang="en-US" sz="2400" b="1" baseline="-25000" dirty="0" err="1"/>
              <a:t>p</a:t>
            </a:r>
            <a:endParaRPr lang="en-US" sz="2400" b="1" dirty="0"/>
          </a:p>
          <a:p>
            <a:pPr>
              <a:lnSpc>
                <a:spcPct val="100000"/>
              </a:lnSpc>
            </a:pPr>
            <a:r>
              <a:rPr lang="en-US" sz="2400" dirty="0"/>
              <a:t>Each row represents the co-efficient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Number of rows presents the range of polynomial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B = ( A*s + e mod(q) 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It’s hard to find s, knowing A and B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458AE-D140-2589-FFAC-21965E875117}"/>
              </a:ext>
            </a:extLst>
          </p:cNvPr>
          <p:cNvSpPr txBox="1"/>
          <p:nvPr/>
        </p:nvSpPr>
        <p:spPr>
          <a:xfrm>
            <a:off x="9547711" y="3242873"/>
            <a:ext cx="28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CAF261-83A1-C5FC-1D3F-4C32BCA226F6}"/>
              </a:ext>
            </a:extLst>
          </p:cNvPr>
          <p:cNvSpPr txBox="1"/>
          <p:nvPr/>
        </p:nvSpPr>
        <p:spPr>
          <a:xfrm>
            <a:off x="8516744" y="3252528"/>
            <a:ext cx="28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BA50E-3077-F769-7B66-33A0BF829840}"/>
              </a:ext>
            </a:extLst>
          </p:cNvPr>
          <p:cNvSpPr txBox="1"/>
          <p:nvPr/>
        </p:nvSpPr>
        <p:spPr>
          <a:xfrm>
            <a:off x="10733100" y="3198166"/>
            <a:ext cx="28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4FEB3-3652-9D31-1427-774A80C4D4E1}"/>
              </a:ext>
            </a:extLst>
          </p:cNvPr>
          <p:cNvSpPr txBox="1"/>
          <p:nvPr/>
        </p:nvSpPr>
        <p:spPr>
          <a:xfrm>
            <a:off x="7993469" y="4685233"/>
            <a:ext cx="40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B00C4"/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C6B9C2-49DA-76FC-3E6C-289C554A7368}"/>
              </a:ext>
            </a:extLst>
          </p:cNvPr>
          <p:cNvSpPr txBox="1"/>
          <p:nvPr/>
        </p:nvSpPr>
        <p:spPr>
          <a:xfrm>
            <a:off x="8926985" y="4687848"/>
            <a:ext cx="28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2EEFA7-6B4C-2C96-0783-5B1A0D6B060A}"/>
              </a:ext>
            </a:extLst>
          </p:cNvPr>
          <p:cNvSpPr txBox="1"/>
          <p:nvPr/>
        </p:nvSpPr>
        <p:spPr>
          <a:xfrm>
            <a:off x="11321331" y="4687847"/>
            <a:ext cx="40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B00C4"/>
                </a:solidFill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775A2-853D-CA50-D663-9EF3B3440CA1}"/>
              </a:ext>
            </a:extLst>
          </p:cNvPr>
          <p:cNvSpPr txBox="1"/>
          <p:nvPr/>
        </p:nvSpPr>
        <p:spPr>
          <a:xfrm>
            <a:off x="10210518" y="4685234"/>
            <a:ext cx="28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8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" y="794658"/>
            <a:ext cx="12192000" cy="606334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970183-3BC5-AF92-0E64-AEFD625369BE}"/>
              </a:ext>
            </a:extLst>
          </p:cNvPr>
          <p:cNvSpPr txBox="1">
            <a:spLocks/>
          </p:cNvSpPr>
          <p:nvPr/>
        </p:nvSpPr>
        <p:spPr>
          <a:xfrm>
            <a:off x="311776" y="1360461"/>
            <a:ext cx="7504869" cy="4073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 baseline="0">
                <a:solidFill>
                  <a:srgbClr val="0044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rgbClr val="0044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rgbClr val="0044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rgbClr val="0044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rgbClr val="00447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Schoolbook multiplication’s complexity is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</a:p>
          <a:p>
            <a:r>
              <a:rPr lang="en-US" dirty="0"/>
              <a:t>(q = 6, n = 5),  </a:t>
            </a:r>
            <a:r>
              <a:rPr lang="en-US" dirty="0">
                <a:solidFill>
                  <a:srgbClr val="7030A0"/>
                </a:solidFill>
              </a:rPr>
              <a:t>A = x</a:t>
            </a:r>
            <a:r>
              <a:rPr lang="en-US" baseline="30000" dirty="0">
                <a:solidFill>
                  <a:srgbClr val="7030A0"/>
                </a:solidFill>
              </a:rPr>
              <a:t>4 </a:t>
            </a:r>
            <a:r>
              <a:rPr lang="en-US" dirty="0">
                <a:solidFill>
                  <a:srgbClr val="7030A0"/>
                </a:solidFill>
              </a:rPr>
              <a:t>+ 4x</a:t>
            </a:r>
            <a:r>
              <a:rPr lang="en-US" baseline="30000" dirty="0">
                <a:solidFill>
                  <a:srgbClr val="7030A0"/>
                </a:solidFill>
              </a:rPr>
              <a:t>3 </a:t>
            </a:r>
            <a:r>
              <a:rPr lang="en-US" dirty="0">
                <a:solidFill>
                  <a:srgbClr val="7030A0"/>
                </a:solidFill>
              </a:rPr>
              <a:t>+ 2x + 5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s = 2x</a:t>
            </a:r>
            <a:r>
              <a:rPr lang="en-US" baseline="30000" dirty="0">
                <a:solidFill>
                  <a:schemeClr val="accent2"/>
                </a:solidFill>
              </a:rPr>
              <a:t>4 </a:t>
            </a:r>
            <a:r>
              <a:rPr lang="en-US" dirty="0">
                <a:solidFill>
                  <a:schemeClr val="accent2"/>
                </a:solidFill>
              </a:rPr>
              <a:t>+ 3x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+ x</a:t>
            </a:r>
            <a:r>
              <a:rPr lang="en-US" baseline="30000" dirty="0">
                <a:solidFill>
                  <a:schemeClr val="accent2"/>
                </a:solidFill>
              </a:rPr>
              <a:t>2  </a:t>
            </a:r>
            <a:r>
              <a:rPr lang="en-US" dirty="0">
                <a:solidFill>
                  <a:schemeClr val="accent2"/>
                </a:solidFill>
              </a:rPr>
              <a:t>+ 1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" name="Picture 9" descr="A close-up of a number&#10;&#10;Description automatically generated">
            <a:extLst>
              <a:ext uri="{FF2B5EF4-FFF2-40B4-BE49-F238E27FC236}">
                <a16:creationId xmlns:a16="http://schemas.microsoft.com/office/drawing/2014/main" id="{C8710C74-0EE1-B381-F3F6-910CDA652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232" y="2502748"/>
            <a:ext cx="1678031" cy="264716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981B1C-3DCD-B78E-0812-FBCB802B4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02649"/>
              </p:ext>
            </p:extLst>
          </p:nvPr>
        </p:nvGraphicFramePr>
        <p:xfrm>
          <a:off x="3409687" y="2528801"/>
          <a:ext cx="218487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974">
                  <a:extLst>
                    <a:ext uri="{9D8B030D-6E8A-4147-A177-3AD203B41FA5}">
                      <a16:colId xmlns:a16="http://schemas.microsoft.com/office/drawing/2014/main" val="27793124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5581012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479644073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776846721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965275700"/>
                    </a:ext>
                  </a:extLst>
                </a:gridCol>
              </a:tblGrid>
              <a:tr h="342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096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428AE9D-9609-2E08-8F07-5A4F4406F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03335"/>
              </p:ext>
            </p:extLst>
          </p:nvPr>
        </p:nvGraphicFramePr>
        <p:xfrm>
          <a:off x="3409687" y="2987832"/>
          <a:ext cx="218487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974">
                  <a:extLst>
                    <a:ext uri="{9D8B030D-6E8A-4147-A177-3AD203B41FA5}">
                      <a16:colId xmlns:a16="http://schemas.microsoft.com/office/drawing/2014/main" val="27793124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5581012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479644073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776846721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965275700"/>
                    </a:ext>
                  </a:extLst>
                </a:gridCol>
              </a:tblGrid>
              <a:tr h="342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0960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FD62CC-E829-2ACB-8C2E-8DE5860F7127}"/>
              </a:ext>
            </a:extLst>
          </p:cNvPr>
          <p:cNvCxnSpPr>
            <a:cxnSpLocks/>
          </p:cNvCxnSpPr>
          <p:nvPr/>
        </p:nvCxnSpPr>
        <p:spPr>
          <a:xfrm>
            <a:off x="2949677" y="3429000"/>
            <a:ext cx="30086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4D6688-8FD7-7690-12B3-48FC3AAE583C}"/>
              </a:ext>
            </a:extLst>
          </p:cNvPr>
          <p:cNvSpPr txBox="1"/>
          <p:nvPr/>
        </p:nvSpPr>
        <p:spPr>
          <a:xfrm>
            <a:off x="2949677" y="3059668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2AF8E33-FDE2-AF31-D44C-167D7BCE9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923420"/>
              </p:ext>
            </p:extLst>
          </p:nvPr>
        </p:nvGraphicFramePr>
        <p:xfrm>
          <a:off x="3409687" y="3516746"/>
          <a:ext cx="212127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974">
                  <a:extLst>
                    <a:ext uri="{9D8B030D-6E8A-4147-A177-3AD203B41FA5}">
                      <a16:colId xmlns:a16="http://schemas.microsoft.com/office/drawing/2014/main" val="277931244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5581012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479644073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776846721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965275700"/>
                    </a:ext>
                  </a:extLst>
                </a:gridCol>
              </a:tblGrid>
              <a:tr h="342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096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DBCE362-8561-4CC8-B233-334BC2A79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87184"/>
              </p:ext>
            </p:extLst>
          </p:nvPr>
        </p:nvGraphicFramePr>
        <p:xfrm>
          <a:off x="2949677" y="3957914"/>
          <a:ext cx="218487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974">
                  <a:extLst>
                    <a:ext uri="{9D8B030D-6E8A-4147-A177-3AD203B41FA5}">
                      <a16:colId xmlns:a16="http://schemas.microsoft.com/office/drawing/2014/main" val="27793124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5581012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479644073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776846721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965275700"/>
                    </a:ext>
                  </a:extLst>
                </a:gridCol>
              </a:tblGrid>
              <a:tr h="342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0960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F2706BB-20CA-5D4F-1CFA-777F2AE3E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77529"/>
              </p:ext>
            </p:extLst>
          </p:nvPr>
        </p:nvGraphicFramePr>
        <p:xfrm>
          <a:off x="2490370" y="4399082"/>
          <a:ext cx="218487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974">
                  <a:extLst>
                    <a:ext uri="{9D8B030D-6E8A-4147-A177-3AD203B41FA5}">
                      <a16:colId xmlns:a16="http://schemas.microsoft.com/office/drawing/2014/main" val="27793124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5581012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479644073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776846721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965275700"/>
                    </a:ext>
                  </a:extLst>
                </a:gridCol>
              </a:tblGrid>
              <a:tr h="342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0960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8F65D58-BEA7-6D55-AFDF-72A8506A2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69920"/>
              </p:ext>
            </p:extLst>
          </p:nvPr>
        </p:nvGraphicFramePr>
        <p:xfrm>
          <a:off x="2039444" y="4869219"/>
          <a:ext cx="218487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974">
                  <a:extLst>
                    <a:ext uri="{9D8B030D-6E8A-4147-A177-3AD203B41FA5}">
                      <a16:colId xmlns:a16="http://schemas.microsoft.com/office/drawing/2014/main" val="27793124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5581012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479644073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776846721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965275700"/>
                    </a:ext>
                  </a:extLst>
                </a:gridCol>
              </a:tblGrid>
              <a:tr h="342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0960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F6F8C20-1C21-8FAB-3FD5-CA27060C4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68440"/>
              </p:ext>
            </p:extLst>
          </p:nvPr>
        </p:nvGraphicFramePr>
        <p:xfrm>
          <a:off x="1620213" y="5375703"/>
          <a:ext cx="218487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974">
                  <a:extLst>
                    <a:ext uri="{9D8B030D-6E8A-4147-A177-3AD203B41FA5}">
                      <a16:colId xmlns:a16="http://schemas.microsoft.com/office/drawing/2014/main" val="27793124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5581012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479644073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776846721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965275700"/>
                    </a:ext>
                  </a:extLst>
                </a:gridCol>
              </a:tblGrid>
              <a:tr h="3422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09601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C11A6C-E9DC-DA23-B21F-0D7DE2BCFDBC}"/>
              </a:ext>
            </a:extLst>
          </p:cNvPr>
          <p:cNvCxnSpPr>
            <a:cxnSpLocks/>
          </p:cNvCxnSpPr>
          <p:nvPr/>
        </p:nvCxnSpPr>
        <p:spPr>
          <a:xfrm>
            <a:off x="120796" y="5859051"/>
            <a:ext cx="58375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5CD4CE6-A5D3-FA09-1B6B-F51A0021C37B}"/>
              </a:ext>
            </a:extLst>
          </p:cNvPr>
          <p:cNvSpPr txBox="1"/>
          <p:nvPr/>
        </p:nvSpPr>
        <p:spPr>
          <a:xfrm>
            <a:off x="311776" y="5451845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F8C3347-8996-AB7F-1E9A-09B425FAC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77254"/>
              </p:ext>
            </p:extLst>
          </p:nvPr>
        </p:nvGraphicFramePr>
        <p:xfrm>
          <a:off x="1558420" y="5932740"/>
          <a:ext cx="40351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45">
                  <a:extLst>
                    <a:ext uri="{9D8B030D-6E8A-4147-A177-3AD203B41FA5}">
                      <a16:colId xmlns:a16="http://schemas.microsoft.com/office/drawing/2014/main" val="3966460168"/>
                    </a:ext>
                  </a:extLst>
                </a:gridCol>
                <a:gridCol w="448345">
                  <a:extLst>
                    <a:ext uri="{9D8B030D-6E8A-4147-A177-3AD203B41FA5}">
                      <a16:colId xmlns:a16="http://schemas.microsoft.com/office/drawing/2014/main" val="2427667740"/>
                    </a:ext>
                  </a:extLst>
                </a:gridCol>
                <a:gridCol w="448345">
                  <a:extLst>
                    <a:ext uri="{9D8B030D-6E8A-4147-A177-3AD203B41FA5}">
                      <a16:colId xmlns:a16="http://schemas.microsoft.com/office/drawing/2014/main" val="799229852"/>
                    </a:ext>
                  </a:extLst>
                </a:gridCol>
                <a:gridCol w="448345">
                  <a:extLst>
                    <a:ext uri="{9D8B030D-6E8A-4147-A177-3AD203B41FA5}">
                      <a16:colId xmlns:a16="http://schemas.microsoft.com/office/drawing/2014/main" val="3560381006"/>
                    </a:ext>
                  </a:extLst>
                </a:gridCol>
                <a:gridCol w="448345">
                  <a:extLst>
                    <a:ext uri="{9D8B030D-6E8A-4147-A177-3AD203B41FA5}">
                      <a16:colId xmlns:a16="http://schemas.microsoft.com/office/drawing/2014/main" val="1888575025"/>
                    </a:ext>
                  </a:extLst>
                </a:gridCol>
                <a:gridCol w="448345">
                  <a:extLst>
                    <a:ext uri="{9D8B030D-6E8A-4147-A177-3AD203B41FA5}">
                      <a16:colId xmlns:a16="http://schemas.microsoft.com/office/drawing/2014/main" val="528710557"/>
                    </a:ext>
                  </a:extLst>
                </a:gridCol>
                <a:gridCol w="448345">
                  <a:extLst>
                    <a:ext uri="{9D8B030D-6E8A-4147-A177-3AD203B41FA5}">
                      <a16:colId xmlns:a16="http://schemas.microsoft.com/office/drawing/2014/main" val="1358824929"/>
                    </a:ext>
                  </a:extLst>
                </a:gridCol>
                <a:gridCol w="448345">
                  <a:extLst>
                    <a:ext uri="{9D8B030D-6E8A-4147-A177-3AD203B41FA5}">
                      <a16:colId xmlns:a16="http://schemas.microsoft.com/office/drawing/2014/main" val="1550214148"/>
                    </a:ext>
                  </a:extLst>
                </a:gridCol>
                <a:gridCol w="448345">
                  <a:extLst>
                    <a:ext uri="{9D8B030D-6E8A-4147-A177-3AD203B41FA5}">
                      <a16:colId xmlns:a16="http://schemas.microsoft.com/office/drawing/2014/main" val="1982190509"/>
                    </a:ext>
                  </a:extLst>
                </a:gridCol>
              </a:tblGrid>
              <a:tr h="34884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21305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F2188CAE-B75E-A2E3-90D2-55DC9F795F39}"/>
              </a:ext>
            </a:extLst>
          </p:cNvPr>
          <p:cNvSpPr txBox="1"/>
          <p:nvPr/>
        </p:nvSpPr>
        <p:spPr>
          <a:xfrm>
            <a:off x="6118032" y="3620844"/>
            <a:ext cx="56315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Reduction with q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 </a:t>
            </a:r>
            <a:r>
              <a:rPr lang="en-US" sz="2000" dirty="0"/>
              <a:t>2x</a:t>
            </a:r>
            <a:r>
              <a:rPr lang="en-US" sz="2000" baseline="30000" dirty="0"/>
              <a:t>8</a:t>
            </a:r>
            <a:r>
              <a:rPr lang="en-US" sz="2000" dirty="0"/>
              <a:t>+5x</a:t>
            </a:r>
            <a:r>
              <a:rPr lang="en-US" sz="2000" baseline="30000" dirty="0"/>
              <a:t>7</a:t>
            </a:r>
            <a:r>
              <a:rPr lang="en-US" sz="2000" dirty="0"/>
              <a:t>+x</a:t>
            </a:r>
            <a:r>
              <a:rPr lang="en-US" sz="2000" baseline="30000" dirty="0"/>
              <a:t>6</a:t>
            </a:r>
            <a:r>
              <a:rPr lang="en-US" sz="2000" dirty="0"/>
              <a:t>+2x</a:t>
            </a:r>
            <a:r>
              <a:rPr lang="en-US" sz="2000" baseline="30000" dirty="0"/>
              <a:t>5</a:t>
            </a:r>
            <a:r>
              <a:rPr lang="en-US" sz="2000" dirty="0"/>
              <a:t>+5x</a:t>
            </a:r>
            <a:r>
              <a:rPr lang="en-US" sz="2000" baseline="30000" dirty="0"/>
              <a:t>4</a:t>
            </a:r>
            <a:r>
              <a:rPr lang="en-US" sz="2000" dirty="0"/>
              <a:t>+3x</a:t>
            </a:r>
            <a:r>
              <a:rPr lang="en-US" sz="2000" baseline="30000" dirty="0"/>
              <a:t>3</a:t>
            </a:r>
            <a:r>
              <a:rPr lang="en-US" sz="2000" dirty="0"/>
              <a:t>+5x</a:t>
            </a:r>
            <a:r>
              <a:rPr lang="en-US" sz="2000" baseline="30000" dirty="0"/>
              <a:t>2</a:t>
            </a:r>
            <a:r>
              <a:rPr lang="en-US" sz="2000" dirty="0"/>
              <a:t>+2x+5  </a:t>
            </a:r>
            <a:r>
              <a:rPr lang="en-US" sz="2000" b="1" dirty="0"/>
              <a:t>/  </a:t>
            </a:r>
            <a:r>
              <a:rPr lang="en-US" sz="2000" dirty="0"/>
              <a:t>(x</a:t>
            </a:r>
            <a:r>
              <a:rPr lang="en-US" sz="2000" baseline="30000" dirty="0"/>
              <a:t>5 </a:t>
            </a:r>
            <a:r>
              <a:rPr lang="en-US" sz="2000" dirty="0"/>
              <a:t>+ 1)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AB8C564-EC59-7C5E-25CE-7D570B4AAC76}"/>
              </a:ext>
            </a:extLst>
          </p:cNvPr>
          <p:cNvSpPr/>
          <p:nvPr/>
        </p:nvSpPr>
        <p:spPr>
          <a:xfrm>
            <a:off x="4336026" y="4021340"/>
            <a:ext cx="3146322" cy="1042273"/>
          </a:xfrm>
          <a:custGeom>
            <a:avLst/>
            <a:gdLst>
              <a:gd name="connsiteX0" fmla="*/ 0 w 3146322"/>
              <a:gd name="connsiteY0" fmla="*/ 1042273 h 1042273"/>
              <a:gd name="connsiteX1" fmla="*/ 68826 w 3146322"/>
              <a:gd name="connsiteY1" fmla="*/ 1012776 h 1042273"/>
              <a:gd name="connsiteX2" fmla="*/ 98322 w 3146322"/>
              <a:gd name="connsiteY2" fmla="*/ 1002944 h 1042273"/>
              <a:gd name="connsiteX3" fmla="*/ 186813 w 3146322"/>
              <a:gd name="connsiteY3" fmla="*/ 953783 h 1042273"/>
              <a:gd name="connsiteX4" fmla="*/ 245806 w 3146322"/>
              <a:gd name="connsiteY4" fmla="*/ 934118 h 1042273"/>
              <a:gd name="connsiteX5" fmla="*/ 275303 w 3146322"/>
              <a:gd name="connsiteY5" fmla="*/ 924286 h 1042273"/>
              <a:gd name="connsiteX6" fmla="*/ 678426 w 3146322"/>
              <a:gd name="connsiteY6" fmla="*/ 934118 h 1042273"/>
              <a:gd name="connsiteX7" fmla="*/ 796413 w 3146322"/>
              <a:gd name="connsiteY7" fmla="*/ 943950 h 1042273"/>
              <a:gd name="connsiteX8" fmla="*/ 1278193 w 3146322"/>
              <a:gd name="connsiteY8" fmla="*/ 924286 h 1042273"/>
              <a:gd name="connsiteX9" fmla="*/ 1386348 w 3146322"/>
              <a:gd name="connsiteY9" fmla="*/ 865292 h 1042273"/>
              <a:gd name="connsiteX10" fmla="*/ 1445342 w 3146322"/>
              <a:gd name="connsiteY10" fmla="*/ 806299 h 1042273"/>
              <a:gd name="connsiteX11" fmla="*/ 1474839 w 3146322"/>
              <a:gd name="connsiteY11" fmla="*/ 776802 h 1042273"/>
              <a:gd name="connsiteX12" fmla="*/ 1524000 w 3146322"/>
              <a:gd name="connsiteY12" fmla="*/ 707976 h 1042273"/>
              <a:gd name="connsiteX13" fmla="*/ 1543664 w 3146322"/>
              <a:gd name="connsiteY13" fmla="*/ 678479 h 1042273"/>
              <a:gd name="connsiteX14" fmla="*/ 1563329 w 3146322"/>
              <a:gd name="connsiteY14" fmla="*/ 639150 h 1042273"/>
              <a:gd name="connsiteX15" fmla="*/ 1592826 w 3146322"/>
              <a:gd name="connsiteY15" fmla="*/ 619486 h 1042273"/>
              <a:gd name="connsiteX16" fmla="*/ 1641987 w 3146322"/>
              <a:gd name="connsiteY16" fmla="*/ 560492 h 1042273"/>
              <a:gd name="connsiteX17" fmla="*/ 1671484 w 3146322"/>
              <a:gd name="connsiteY17" fmla="*/ 540828 h 1042273"/>
              <a:gd name="connsiteX18" fmla="*/ 1750142 w 3146322"/>
              <a:gd name="connsiteY18" fmla="*/ 481834 h 1042273"/>
              <a:gd name="connsiteX19" fmla="*/ 1809135 w 3146322"/>
              <a:gd name="connsiteY19" fmla="*/ 452337 h 1042273"/>
              <a:gd name="connsiteX20" fmla="*/ 1936955 w 3146322"/>
              <a:gd name="connsiteY20" fmla="*/ 393344 h 1042273"/>
              <a:gd name="connsiteX21" fmla="*/ 1995948 w 3146322"/>
              <a:gd name="connsiteY21" fmla="*/ 363847 h 1042273"/>
              <a:gd name="connsiteX22" fmla="*/ 2064774 w 3146322"/>
              <a:gd name="connsiteY22" fmla="*/ 354015 h 1042273"/>
              <a:gd name="connsiteX23" fmla="*/ 2192593 w 3146322"/>
              <a:gd name="connsiteY23" fmla="*/ 334350 h 1042273"/>
              <a:gd name="connsiteX24" fmla="*/ 2772697 w 3146322"/>
              <a:gd name="connsiteY24" fmla="*/ 314686 h 1042273"/>
              <a:gd name="connsiteX25" fmla="*/ 2812026 w 3146322"/>
              <a:gd name="connsiteY25" fmla="*/ 304854 h 1042273"/>
              <a:gd name="connsiteX26" fmla="*/ 2851355 w 3146322"/>
              <a:gd name="connsiteY26" fmla="*/ 275357 h 1042273"/>
              <a:gd name="connsiteX27" fmla="*/ 2880851 w 3146322"/>
              <a:gd name="connsiteY27" fmla="*/ 255692 h 1042273"/>
              <a:gd name="connsiteX28" fmla="*/ 2939845 w 3146322"/>
              <a:gd name="connsiteY28" fmla="*/ 196699 h 1042273"/>
              <a:gd name="connsiteX29" fmla="*/ 2969342 w 3146322"/>
              <a:gd name="connsiteY29" fmla="*/ 167202 h 1042273"/>
              <a:gd name="connsiteX30" fmla="*/ 2989006 w 3146322"/>
              <a:gd name="connsiteY30" fmla="*/ 127873 h 1042273"/>
              <a:gd name="connsiteX31" fmla="*/ 3008671 w 3146322"/>
              <a:gd name="connsiteY31" fmla="*/ 98376 h 1042273"/>
              <a:gd name="connsiteX32" fmla="*/ 3028335 w 3146322"/>
              <a:gd name="connsiteY32" fmla="*/ 39383 h 1042273"/>
              <a:gd name="connsiteX33" fmla="*/ 3018503 w 3146322"/>
              <a:gd name="connsiteY33" fmla="*/ 54 h 1042273"/>
              <a:gd name="connsiteX34" fmla="*/ 2949677 w 3146322"/>
              <a:gd name="connsiteY34" fmla="*/ 88544 h 1042273"/>
              <a:gd name="connsiteX35" fmla="*/ 3008671 w 3146322"/>
              <a:gd name="connsiteY35" fmla="*/ 39383 h 1042273"/>
              <a:gd name="connsiteX36" fmla="*/ 3057832 w 3146322"/>
              <a:gd name="connsiteY36" fmla="*/ 88544 h 1042273"/>
              <a:gd name="connsiteX37" fmla="*/ 3146322 w 3146322"/>
              <a:gd name="connsiteY37" fmla="*/ 167202 h 1042273"/>
              <a:gd name="connsiteX38" fmla="*/ 3126658 w 3146322"/>
              <a:gd name="connsiteY38" fmla="*/ 137705 h 1042273"/>
              <a:gd name="connsiteX39" fmla="*/ 3067664 w 3146322"/>
              <a:gd name="connsiteY39" fmla="*/ 78712 h 1042273"/>
              <a:gd name="connsiteX40" fmla="*/ 3018503 w 3146322"/>
              <a:gd name="connsiteY40" fmla="*/ 29550 h 1042273"/>
              <a:gd name="connsiteX41" fmla="*/ 2998839 w 3146322"/>
              <a:gd name="connsiteY41" fmla="*/ 59047 h 1042273"/>
              <a:gd name="connsiteX42" fmla="*/ 2939845 w 3146322"/>
              <a:gd name="connsiteY42" fmla="*/ 98376 h 1042273"/>
              <a:gd name="connsiteX43" fmla="*/ 2890684 w 3146322"/>
              <a:gd name="connsiteY43" fmla="*/ 157370 h 104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146322" h="1042273">
                <a:moveTo>
                  <a:pt x="0" y="1042273"/>
                </a:moveTo>
                <a:cubicBezTo>
                  <a:pt x="22942" y="1032441"/>
                  <a:pt x="45651" y="1022046"/>
                  <a:pt x="68826" y="1012776"/>
                </a:cubicBezTo>
                <a:cubicBezTo>
                  <a:pt x="78449" y="1008927"/>
                  <a:pt x="89699" y="1008693"/>
                  <a:pt x="98322" y="1002944"/>
                </a:cubicBezTo>
                <a:cubicBezTo>
                  <a:pt x="186631" y="944071"/>
                  <a:pt x="48805" y="999786"/>
                  <a:pt x="186813" y="953783"/>
                </a:cubicBezTo>
                <a:lnTo>
                  <a:pt x="245806" y="934118"/>
                </a:lnTo>
                <a:lnTo>
                  <a:pt x="275303" y="924286"/>
                </a:lnTo>
                <a:lnTo>
                  <a:pt x="678426" y="934118"/>
                </a:lnTo>
                <a:cubicBezTo>
                  <a:pt x="717863" y="935606"/>
                  <a:pt x="756953" y="944597"/>
                  <a:pt x="796413" y="943950"/>
                </a:cubicBezTo>
                <a:cubicBezTo>
                  <a:pt x="957118" y="941316"/>
                  <a:pt x="1117600" y="930841"/>
                  <a:pt x="1278193" y="924286"/>
                </a:cubicBezTo>
                <a:cubicBezTo>
                  <a:pt x="1344867" y="902061"/>
                  <a:pt x="1333381" y="913443"/>
                  <a:pt x="1386348" y="865292"/>
                </a:cubicBezTo>
                <a:cubicBezTo>
                  <a:pt x="1406926" y="846585"/>
                  <a:pt x="1425677" y="825963"/>
                  <a:pt x="1445342" y="806299"/>
                </a:cubicBezTo>
                <a:lnTo>
                  <a:pt x="1474839" y="776802"/>
                </a:lnTo>
                <a:cubicBezTo>
                  <a:pt x="1511226" y="704026"/>
                  <a:pt x="1474173" y="767769"/>
                  <a:pt x="1524000" y="707976"/>
                </a:cubicBezTo>
                <a:cubicBezTo>
                  <a:pt x="1531565" y="698898"/>
                  <a:pt x="1537801" y="688739"/>
                  <a:pt x="1543664" y="678479"/>
                </a:cubicBezTo>
                <a:cubicBezTo>
                  <a:pt x="1550936" y="665753"/>
                  <a:pt x="1553946" y="650410"/>
                  <a:pt x="1563329" y="639150"/>
                </a:cubicBezTo>
                <a:cubicBezTo>
                  <a:pt x="1570894" y="630072"/>
                  <a:pt x="1582994" y="626041"/>
                  <a:pt x="1592826" y="619486"/>
                </a:cubicBezTo>
                <a:cubicBezTo>
                  <a:pt x="1612161" y="590482"/>
                  <a:pt x="1613597" y="584150"/>
                  <a:pt x="1641987" y="560492"/>
                </a:cubicBezTo>
                <a:cubicBezTo>
                  <a:pt x="1651065" y="552927"/>
                  <a:pt x="1661927" y="547778"/>
                  <a:pt x="1671484" y="540828"/>
                </a:cubicBezTo>
                <a:cubicBezTo>
                  <a:pt x="1697990" y="521551"/>
                  <a:pt x="1720828" y="496491"/>
                  <a:pt x="1750142" y="481834"/>
                </a:cubicBezTo>
                <a:cubicBezTo>
                  <a:pt x="1769806" y="472002"/>
                  <a:pt x="1790144" y="463415"/>
                  <a:pt x="1809135" y="452337"/>
                </a:cubicBezTo>
                <a:cubicBezTo>
                  <a:pt x="1966178" y="360728"/>
                  <a:pt x="1766460" y="458919"/>
                  <a:pt x="1936955" y="393344"/>
                </a:cubicBezTo>
                <a:cubicBezTo>
                  <a:pt x="1957475" y="385452"/>
                  <a:pt x="1974935" y="370313"/>
                  <a:pt x="1995948" y="363847"/>
                </a:cubicBezTo>
                <a:cubicBezTo>
                  <a:pt x="2018098" y="357032"/>
                  <a:pt x="2041869" y="357539"/>
                  <a:pt x="2064774" y="354015"/>
                </a:cubicBezTo>
                <a:cubicBezTo>
                  <a:pt x="2087837" y="350467"/>
                  <a:pt x="2172374" y="335269"/>
                  <a:pt x="2192593" y="334350"/>
                </a:cubicBezTo>
                <a:cubicBezTo>
                  <a:pt x="2385872" y="325565"/>
                  <a:pt x="2579329" y="321241"/>
                  <a:pt x="2772697" y="314686"/>
                </a:cubicBezTo>
                <a:cubicBezTo>
                  <a:pt x="2785807" y="311409"/>
                  <a:pt x="2799940" y="310897"/>
                  <a:pt x="2812026" y="304854"/>
                </a:cubicBezTo>
                <a:cubicBezTo>
                  <a:pt x="2826683" y="297525"/>
                  <a:pt x="2838020" y="284882"/>
                  <a:pt x="2851355" y="275357"/>
                </a:cubicBezTo>
                <a:cubicBezTo>
                  <a:pt x="2860971" y="268489"/>
                  <a:pt x="2872019" y="263543"/>
                  <a:pt x="2880851" y="255692"/>
                </a:cubicBezTo>
                <a:cubicBezTo>
                  <a:pt x="2901636" y="237216"/>
                  <a:pt x="2920180" y="216363"/>
                  <a:pt x="2939845" y="196699"/>
                </a:cubicBezTo>
                <a:lnTo>
                  <a:pt x="2969342" y="167202"/>
                </a:lnTo>
                <a:cubicBezTo>
                  <a:pt x="2975897" y="154092"/>
                  <a:pt x="2981734" y="140599"/>
                  <a:pt x="2989006" y="127873"/>
                </a:cubicBezTo>
                <a:cubicBezTo>
                  <a:pt x="2994869" y="117613"/>
                  <a:pt x="3003872" y="109175"/>
                  <a:pt x="3008671" y="98376"/>
                </a:cubicBezTo>
                <a:cubicBezTo>
                  <a:pt x="3017089" y="79435"/>
                  <a:pt x="3028335" y="39383"/>
                  <a:pt x="3028335" y="39383"/>
                </a:cubicBezTo>
                <a:cubicBezTo>
                  <a:pt x="3025058" y="26273"/>
                  <a:pt x="3031613" y="3332"/>
                  <a:pt x="3018503" y="54"/>
                </a:cubicBezTo>
                <a:cubicBezTo>
                  <a:pt x="3007431" y="-2714"/>
                  <a:pt x="2936997" y="101224"/>
                  <a:pt x="2949677" y="88544"/>
                </a:cubicBezTo>
                <a:cubicBezTo>
                  <a:pt x="2987530" y="50691"/>
                  <a:pt x="2967604" y="66760"/>
                  <a:pt x="3008671" y="39383"/>
                </a:cubicBezTo>
                <a:cubicBezTo>
                  <a:pt x="3069454" y="79904"/>
                  <a:pt x="3010160" y="34913"/>
                  <a:pt x="3057832" y="88544"/>
                </a:cubicBezTo>
                <a:cubicBezTo>
                  <a:pt x="3106810" y="143644"/>
                  <a:pt x="3101494" y="137315"/>
                  <a:pt x="3146322" y="167202"/>
                </a:cubicBezTo>
                <a:cubicBezTo>
                  <a:pt x="3139767" y="157370"/>
                  <a:pt x="3134509" y="146537"/>
                  <a:pt x="3126658" y="137705"/>
                </a:cubicBezTo>
                <a:cubicBezTo>
                  <a:pt x="3108182" y="116920"/>
                  <a:pt x="3083090" y="101851"/>
                  <a:pt x="3067664" y="78712"/>
                </a:cubicBezTo>
                <a:cubicBezTo>
                  <a:pt x="3041445" y="39383"/>
                  <a:pt x="3057832" y="55770"/>
                  <a:pt x="3018503" y="29550"/>
                </a:cubicBezTo>
                <a:cubicBezTo>
                  <a:pt x="3011948" y="39382"/>
                  <a:pt x="3007732" y="51266"/>
                  <a:pt x="2998839" y="59047"/>
                </a:cubicBezTo>
                <a:cubicBezTo>
                  <a:pt x="2981053" y="74610"/>
                  <a:pt x="2939845" y="98376"/>
                  <a:pt x="2939845" y="98376"/>
                </a:cubicBezTo>
                <a:cubicBezTo>
                  <a:pt x="2898698" y="160097"/>
                  <a:pt x="2924150" y="157370"/>
                  <a:pt x="2890684" y="15737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FCCAF-FE00-D87F-9175-12251B9AA9E1}"/>
              </a:ext>
            </a:extLst>
          </p:cNvPr>
          <p:cNvSpPr txBox="1"/>
          <p:nvPr/>
        </p:nvSpPr>
        <p:spPr>
          <a:xfrm>
            <a:off x="396876" y="793371"/>
            <a:ext cx="8693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4479"/>
                </a:solidFill>
              </a:rPr>
              <a:t>Lattice Based Cryptography</a:t>
            </a:r>
          </a:p>
        </p:txBody>
      </p:sp>
    </p:spTree>
    <p:extLst>
      <p:ext uri="{BB962C8B-B14F-4D97-AF65-F5344CB8AC3E}">
        <p14:creationId xmlns:p14="http://schemas.microsoft.com/office/powerpoint/2010/main" val="74061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7084E-CA51-6B2F-AC90-30FD2BFF7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0609-1F67-B186-4907-5E86F6F2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288" y="496845"/>
            <a:ext cx="10474712" cy="473750"/>
          </a:xfrm>
        </p:spPr>
        <p:txBody>
          <a:bodyPr>
            <a:noAutofit/>
          </a:bodyPr>
          <a:lstStyle/>
          <a:p>
            <a:r>
              <a:rPr lang="en-US" dirty="0"/>
              <a:t> Schoolbook Multiplication              Number Theoretical Transformation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F5BD0D-B53F-C603-76F4-0154D7ED8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9686"/>
              </p:ext>
            </p:extLst>
          </p:nvPr>
        </p:nvGraphicFramePr>
        <p:xfrm>
          <a:off x="6964705" y="1450134"/>
          <a:ext cx="218487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974">
                  <a:extLst>
                    <a:ext uri="{9D8B030D-6E8A-4147-A177-3AD203B41FA5}">
                      <a16:colId xmlns:a16="http://schemas.microsoft.com/office/drawing/2014/main" val="27793124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5581012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479644073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776846721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965275700"/>
                    </a:ext>
                  </a:extLst>
                </a:gridCol>
              </a:tblGrid>
              <a:tr h="3422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096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72341B-B71D-4C03-8951-1725FF750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3413"/>
              </p:ext>
            </p:extLst>
          </p:nvPr>
        </p:nvGraphicFramePr>
        <p:xfrm>
          <a:off x="9371257" y="1450134"/>
          <a:ext cx="218487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974">
                  <a:extLst>
                    <a:ext uri="{9D8B030D-6E8A-4147-A177-3AD203B41FA5}">
                      <a16:colId xmlns:a16="http://schemas.microsoft.com/office/drawing/2014/main" val="27793124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5581012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479644073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776846721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965275700"/>
                    </a:ext>
                  </a:extLst>
                </a:gridCol>
              </a:tblGrid>
              <a:tr h="3422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09601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F393AB-8812-9886-25DC-908382536303}"/>
              </a:ext>
            </a:extLst>
          </p:cNvPr>
          <p:cNvSpPr/>
          <p:nvPr/>
        </p:nvSpPr>
        <p:spPr>
          <a:xfrm>
            <a:off x="7346870" y="2410043"/>
            <a:ext cx="1396180" cy="52110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NTT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D44792-EBBE-9FDB-962A-13E6C044EF65}"/>
              </a:ext>
            </a:extLst>
          </p:cNvPr>
          <p:cNvSpPr/>
          <p:nvPr/>
        </p:nvSpPr>
        <p:spPr>
          <a:xfrm>
            <a:off x="9799625" y="2396552"/>
            <a:ext cx="1396180" cy="52110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NTT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623246-4864-7B71-65D2-CB4743E8086B}"/>
              </a:ext>
            </a:extLst>
          </p:cNvPr>
          <p:cNvSpPr/>
          <p:nvPr/>
        </p:nvSpPr>
        <p:spPr>
          <a:xfrm>
            <a:off x="7262764" y="3516257"/>
            <a:ext cx="4286864" cy="57764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 wise multiplication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5809FA4-F98C-A0B2-FD78-2273622A7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61680"/>
              </p:ext>
            </p:extLst>
          </p:nvPr>
        </p:nvGraphicFramePr>
        <p:xfrm>
          <a:off x="7611282" y="5747324"/>
          <a:ext cx="365093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0186">
                  <a:extLst>
                    <a:ext uri="{9D8B030D-6E8A-4147-A177-3AD203B41FA5}">
                      <a16:colId xmlns:a16="http://schemas.microsoft.com/office/drawing/2014/main" val="2779312444"/>
                    </a:ext>
                  </a:extLst>
                </a:gridCol>
                <a:gridCol w="730186">
                  <a:extLst>
                    <a:ext uri="{9D8B030D-6E8A-4147-A177-3AD203B41FA5}">
                      <a16:colId xmlns:a16="http://schemas.microsoft.com/office/drawing/2014/main" val="558101244"/>
                    </a:ext>
                  </a:extLst>
                </a:gridCol>
                <a:gridCol w="730186">
                  <a:extLst>
                    <a:ext uri="{9D8B030D-6E8A-4147-A177-3AD203B41FA5}">
                      <a16:colId xmlns:a16="http://schemas.microsoft.com/office/drawing/2014/main" val="3479644073"/>
                    </a:ext>
                  </a:extLst>
                </a:gridCol>
                <a:gridCol w="730186">
                  <a:extLst>
                    <a:ext uri="{9D8B030D-6E8A-4147-A177-3AD203B41FA5}">
                      <a16:colId xmlns:a16="http://schemas.microsoft.com/office/drawing/2014/main" val="3776846721"/>
                    </a:ext>
                  </a:extLst>
                </a:gridCol>
                <a:gridCol w="730186">
                  <a:extLst>
                    <a:ext uri="{9D8B030D-6E8A-4147-A177-3AD203B41FA5}">
                      <a16:colId xmlns:a16="http://schemas.microsoft.com/office/drawing/2014/main" val="965275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0960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89E8B9-9986-6DD1-CF39-A8B57694FA8A}"/>
              </a:ext>
            </a:extLst>
          </p:cNvPr>
          <p:cNvCxnSpPr/>
          <p:nvPr/>
        </p:nvCxnSpPr>
        <p:spPr>
          <a:xfrm>
            <a:off x="8044960" y="1892796"/>
            <a:ext cx="0" cy="415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626286-89CD-14C4-5E9A-8EFACB791E77}"/>
              </a:ext>
            </a:extLst>
          </p:cNvPr>
          <p:cNvCxnSpPr/>
          <p:nvPr/>
        </p:nvCxnSpPr>
        <p:spPr>
          <a:xfrm>
            <a:off x="10497715" y="1924667"/>
            <a:ext cx="0" cy="415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8140D8-6FB4-11DA-5772-AB8BA1E59EE9}"/>
              </a:ext>
            </a:extLst>
          </p:cNvPr>
          <p:cNvCxnSpPr/>
          <p:nvPr/>
        </p:nvCxnSpPr>
        <p:spPr>
          <a:xfrm>
            <a:off x="7971219" y="3026434"/>
            <a:ext cx="0" cy="415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C02FF0-65D0-E1DA-AC8A-C18629584B98}"/>
              </a:ext>
            </a:extLst>
          </p:cNvPr>
          <p:cNvCxnSpPr/>
          <p:nvPr/>
        </p:nvCxnSpPr>
        <p:spPr>
          <a:xfrm>
            <a:off x="10463692" y="3026434"/>
            <a:ext cx="0" cy="415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6B5059-E8E0-E4CE-792A-E4FFF2619B95}"/>
              </a:ext>
            </a:extLst>
          </p:cNvPr>
          <p:cNvCxnSpPr/>
          <p:nvPr/>
        </p:nvCxnSpPr>
        <p:spPr>
          <a:xfrm>
            <a:off x="9410061" y="4116814"/>
            <a:ext cx="0" cy="415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67DACBD-243E-2F12-FAB1-EFB08DE658CB}"/>
              </a:ext>
            </a:extLst>
          </p:cNvPr>
          <p:cNvSpPr/>
          <p:nvPr/>
        </p:nvSpPr>
        <p:spPr>
          <a:xfrm>
            <a:off x="8774957" y="4618028"/>
            <a:ext cx="1396180" cy="52110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5ADDEE-BEF4-4E26-5219-902B7BE829D7}"/>
              </a:ext>
            </a:extLst>
          </p:cNvPr>
          <p:cNvCxnSpPr/>
          <p:nvPr/>
        </p:nvCxnSpPr>
        <p:spPr>
          <a:xfrm>
            <a:off x="9409529" y="5227628"/>
            <a:ext cx="0" cy="415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624DE2D-F787-4561-E722-0A4A92BD9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89417"/>
              </p:ext>
            </p:extLst>
          </p:nvPr>
        </p:nvGraphicFramePr>
        <p:xfrm>
          <a:off x="3761963" y="1527036"/>
          <a:ext cx="218487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974">
                  <a:extLst>
                    <a:ext uri="{9D8B030D-6E8A-4147-A177-3AD203B41FA5}">
                      <a16:colId xmlns:a16="http://schemas.microsoft.com/office/drawing/2014/main" val="27793124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5581012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479644073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776846721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965275700"/>
                    </a:ext>
                  </a:extLst>
                </a:gridCol>
              </a:tblGrid>
              <a:tr h="3422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096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86B99B-4C3A-5356-DC3F-FAC9A4E04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90871"/>
              </p:ext>
            </p:extLst>
          </p:nvPr>
        </p:nvGraphicFramePr>
        <p:xfrm>
          <a:off x="3761963" y="1995608"/>
          <a:ext cx="218487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974">
                  <a:extLst>
                    <a:ext uri="{9D8B030D-6E8A-4147-A177-3AD203B41FA5}">
                      <a16:colId xmlns:a16="http://schemas.microsoft.com/office/drawing/2014/main" val="27793124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5581012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479644073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776846721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965275700"/>
                    </a:ext>
                  </a:extLst>
                </a:gridCol>
              </a:tblGrid>
              <a:tr h="3422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0960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3296810-2EFE-3A23-DD9D-46AF38F4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13995"/>
              </p:ext>
            </p:extLst>
          </p:nvPr>
        </p:nvGraphicFramePr>
        <p:xfrm>
          <a:off x="3761963" y="2683591"/>
          <a:ext cx="218487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974">
                  <a:extLst>
                    <a:ext uri="{9D8B030D-6E8A-4147-A177-3AD203B41FA5}">
                      <a16:colId xmlns:a16="http://schemas.microsoft.com/office/drawing/2014/main" val="27793124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5581012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479644073"/>
                    </a:ext>
                  </a:extLst>
                </a:gridCol>
                <a:gridCol w="652521">
                  <a:extLst>
                    <a:ext uri="{9D8B030D-6E8A-4147-A177-3AD203B41FA5}">
                      <a16:colId xmlns:a16="http://schemas.microsoft.com/office/drawing/2014/main" val="3776846721"/>
                    </a:ext>
                  </a:extLst>
                </a:gridCol>
                <a:gridCol w="221427">
                  <a:extLst>
                    <a:ext uri="{9D8B030D-6E8A-4147-A177-3AD203B41FA5}">
                      <a16:colId xmlns:a16="http://schemas.microsoft.com/office/drawing/2014/main" val="965275700"/>
                    </a:ext>
                  </a:extLst>
                </a:gridCol>
              </a:tblGrid>
              <a:tr h="33517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0960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183AD00-6052-C700-5818-0C6CC517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81839"/>
              </p:ext>
            </p:extLst>
          </p:nvPr>
        </p:nvGraphicFramePr>
        <p:xfrm>
          <a:off x="1962171" y="5092263"/>
          <a:ext cx="218487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974">
                  <a:extLst>
                    <a:ext uri="{9D8B030D-6E8A-4147-A177-3AD203B41FA5}">
                      <a16:colId xmlns:a16="http://schemas.microsoft.com/office/drawing/2014/main" val="27793124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5581012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479644073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776846721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965275700"/>
                    </a:ext>
                  </a:extLst>
                </a:gridCol>
              </a:tblGrid>
              <a:tr h="33517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09601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8A0C859-A0CF-802E-F627-F01AC45A2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448117"/>
              </p:ext>
            </p:extLst>
          </p:nvPr>
        </p:nvGraphicFramePr>
        <p:xfrm>
          <a:off x="3447678" y="3203811"/>
          <a:ext cx="218487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974">
                  <a:extLst>
                    <a:ext uri="{9D8B030D-6E8A-4147-A177-3AD203B41FA5}">
                      <a16:colId xmlns:a16="http://schemas.microsoft.com/office/drawing/2014/main" val="27793124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5581012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479644073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776846721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965275700"/>
                    </a:ext>
                  </a:extLst>
                </a:gridCol>
              </a:tblGrid>
              <a:tr h="33517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09601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C09948-83F8-C3E6-0EDF-44C931229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46301"/>
              </p:ext>
            </p:extLst>
          </p:nvPr>
        </p:nvGraphicFramePr>
        <p:xfrm>
          <a:off x="2419371" y="4594894"/>
          <a:ext cx="218487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6974">
                  <a:extLst>
                    <a:ext uri="{9D8B030D-6E8A-4147-A177-3AD203B41FA5}">
                      <a16:colId xmlns:a16="http://schemas.microsoft.com/office/drawing/2014/main" val="27793124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558101244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479644073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3776846721"/>
                    </a:ext>
                  </a:extLst>
                </a:gridCol>
                <a:gridCol w="436974">
                  <a:extLst>
                    <a:ext uri="{9D8B030D-6E8A-4147-A177-3AD203B41FA5}">
                      <a16:colId xmlns:a16="http://schemas.microsoft.com/office/drawing/2014/main" val="965275700"/>
                    </a:ext>
                  </a:extLst>
                </a:gridCol>
              </a:tblGrid>
              <a:tr h="33517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09601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FEBCC1-CE75-F504-37E8-5AA293C03700}"/>
              </a:ext>
            </a:extLst>
          </p:cNvPr>
          <p:cNvCxnSpPr>
            <a:cxnSpLocks/>
          </p:cNvCxnSpPr>
          <p:nvPr/>
        </p:nvCxnSpPr>
        <p:spPr>
          <a:xfrm>
            <a:off x="2953679" y="2415619"/>
            <a:ext cx="30086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B2FA1-BADD-B013-CAF0-A190B1829321}"/>
              </a:ext>
            </a:extLst>
          </p:cNvPr>
          <p:cNvCxnSpPr>
            <a:cxnSpLocks/>
          </p:cNvCxnSpPr>
          <p:nvPr/>
        </p:nvCxnSpPr>
        <p:spPr>
          <a:xfrm>
            <a:off x="1595570" y="5545394"/>
            <a:ext cx="45004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F5103E-65C7-9944-7ACA-F4369FCC9F05}"/>
              </a:ext>
            </a:extLst>
          </p:cNvPr>
          <p:cNvSpPr txBox="1"/>
          <p:nvPr/>
        </p:nvSpPr>
        <p:spPr>
          <a:xfrm>
            <a:off x="2966612" y="2019162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93D3D0-6948-EA14-B9C1-B4A435ACA08F}"/>
              </a:ext>
            </a:extLst>
          </p:cNvPr>
          <p:cNvSpPr txBox="1"/>
          <p:nvPr/>
        </p:nvSpPr>
        <p:spPr>
          <a:xfrm>
            <a:off x="1595570" y="5060509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3B2A5-349B-1389-B3A9-9E099228FCB9}"/>
              </a:ext>
            </a:extLst>
          </p:cNvPr>
          <p:cNvSpPr txBox="1"/>
          <p:nvPr/>
        </p:nvSpPr>
        <p:spPr>
          <a:xfrm>
            <a:off x="3049859" y="3244334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C7744B2-3EEA-6CE4-0F87-376568EB0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95830"/>
              </p:ext>
            </p:extLst>
          </p:nvPr>
        </p:nvGraphicFramePr>
        <p:xfrm>
          <a:off x="1962171" y="5642999"/>
          <a:ext cx="413383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6766">
                  <a:extLst>
                    <a:ext uri="{9D8B030D-6E8A-4147-A177-3AD203B41FA5}">
                      <a16:colId xmlns:a16="http://schemas.microsoft.com/office/drawing/2014/main" val="2779312444"/>
                    </a:ext>
                  </a:extLst>
                </a:gridCol>
                <a:gridCol w="826766">
                  <a:extLst>
                    <a:ext uri="{9D8B030D-6E8A-4147-A177-3AD203B41FA5}">
                      <a16:colId xmlns:a16="http://schemas.microsoft.com/office/drawing/2014/main" val="558101244"/>
                    </a:ext>
                  </a:extLst>
                </a:gridCol>
                <a:gridCol w="826766">
                  <a:extLst>
                    <a:ext uri="{9D8B030D-6E8A-4147-A177-3AD203B41FA5}">
                      <a16:colId xmlns:a16="http://schemas.microsoft.com/office/drawing/2014/main" val="3479644073"/>
                    </a:ext>
                  </a:extLst>
                </a:gridCol>
                <a:gridCol w="826766">
                  <a:extLst>
                    <a:ext uri="{9D8B030D-6E8A-4147-A177-3AD203B41FA5}">
                      <a16:colId xmlns:a16="http://schemas.microsoft.com/office/drawing/2014/main" val="3776846721"/>
                    </a:ext>
                  </a:extLst>
                </a:gridCol>
                <a:gridCol w="826766">
                  <a:extLst>
                    <a:ext uri="{9D8B030D-6E8A-4147-A177-3AD203B41FA5}">
                      <a16:colId xmlns:a16="http://schemas.microsoft.com/office/drawing/2014/main" val="965275700"/>
                    </a:ext>
                  </a:extLst>
                </a:gridCol>
              </a:tblGrid>
              <a:tr h="33517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0960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1C8BD223-4762-CAF9-2B36-16A911A1B632}"/>
              </a:ext>
            </a:extLst>
          </p:cNvPr>
          <p:cNvSpPr txBox="1"/>
          <p:nvPr/>
        </p:nvSpPr>
        <p:spPr>
          <a:xfrm>
            <a:off x="3509201" y="3845246"/>
            <a:ext cx="1259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…….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2D2FFF-13B2-0270-32BE-DC253EE06ADE}"/>
              </a:ext>
            </a:extLst>
          </p:cNvPr>
          <p:cNvCxnSpPr>
            <a:cxnSpLocks/>
          </p:cNvCxnSpPr>
          <p:nvPr/>
        </p:nvCxnSpPr>
        <p:spPr>
          <a:xfrm>
            <a:off x="6467707" y="496845"/>
            <a:ext cx="0" cy="586431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59F28C-305D-F7C2-995D-783BA734D6B3}"/>
              </a:ext>
            </a:extLst>
          </p:cNvPr>
          <p:cNvSpPr txBox="1"/>
          <p:nvPr/>
        </p:nvSpPr>
        <p:spPr>
          <a:xfrm>
            <a:off x="3222251" y="970595"/>
            <a:ext cx="123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479"/>
                </a:solidFill>
              </a:rPr>
              <a:t>O (n</a:t>
            </a:r>
            <a:r>
              <a:rPr lang="en-US" baseline="30000" dirty="0">
                <a:solidFill>
                  <a:srgbClr val="004479"/>
                </a:solidFill>
              </a:rPr>
              <a:t>2</a:t>
            </a:r>
            <a:r>
              <a:rPr lang="en-US" dirty="0">
                <a:solidFill>
                  <a:srgbClr val="004479"/>
                </a:solidFill>
              </a:rPr>
              <a:t>)</a:t>
            </a:r>
            <a:endParaRPr lang="en-US" baseline="30000" dirty="0">
              <a:solidFill>
                <a:srgbClr val="004479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4C6F53-11EA-3C21-F63B-46CD97264AEA}"/>
              </a:ext>
            </a:extLst>
          </p:cNvPr>
          <p:cNvSpPr txBox="1"/>
          <p:nvPr/>
        </p:nvSpPr>
        <p:spPr>
          <a:xfrm>
            <a:off x="9074512" y="94484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479"/>
                </a:solidFill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278241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7CE66-122A-2261-C845-301267FC2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AFD497D0-1F97-BD14-10CA-8FDA6D9D8C9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3786" b="13786"/>
          <a:stretch>
            <a:fillRect/>
          </a:stretch>
        </p:blipFill>
        <p:spPr>
          <a:xfrm>
            <a:off x="121688" y="2442191"/>
            <a:ext cx="6887180" cy="3438000"/>
          </a:xfr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FDED2857-7A60-1462-F241-397C8AB339C3}"/>
              </a:ext>
            </a:extLst>
          </p:cNvPr>
          <p:cNvSpPr/>
          <p:nvPr/>
        </p:nvSpPr>
        <p:spPr>
          <a:xfrm>
            <a:off x="4514980" y="4310613"/>
            <a:ext cx="334297" cy="102255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BB8E8-397D-A624-2262-242A01BF3947}"/>
              </a:ext>
            </a:extLst>
          </p:cNvPr>
          <p:cNvSpPr txBox="1"/>
          <p:nvPr/>
        </p:nvSpPr>
        <p:spPr>
          <a:xfrm>
            <a:off x="4849277" y="4637224"/>
            <a:ext cx="247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Butterfly operation</a:t>
            </a:r>
          </a:p>
        </p:txBody>
      </p:sp>
      <p:pic>
        <p:nvPicPr>
          <p:cNvPr id="15" name="Picture 14" descr="A diagram of a network&#10;&#10;Description automatically generated">
            <a:extLst>
              <a:ext uri="{FF2B5EF4-FFF2-40B4-BE49-F238E27FC236}">
                <a16:creationId xmlns:a16="http://schemas.microsoft.com/office/drawing/2014/main" id="{1374CBC5-91A1-D5A1-455A-CD176A46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815" y="2316029"/>
            <a:ext cx="4306528" cy="2617257"/>
          </a:xfrm>
          <a:prstGeom prst="rect">
            <a:avLst/>
          </a:prstGeom>
        </p:spPr>
      </p:pic>
      <p:pic>
        <p:nvPicPr>
          <p:cNvPr id="21" name="Picture 20" descr="A diagram of a connection&#10;&#10;Description automatically generated">
            <a:extLst>
              <a:ext uri="{FF2B5EF4-FFF2-40B4-BE49-F238E27FC236}">
                <a16:creationId xmlns:a16="http://schemas.microsoft.com/office/drawing/2014/main" id="{13AD748C-9CB3-A7D1-1BEA-2C935B44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446" y="4842680"/>
            <a:ext cx="2382140" cy="13444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4A2915-ED4A-D7B7-C043-DA2D7D784093}"/>
              </a:ext>
            </a:extLst>
          </p:cNvPr>
          <p:cNvSpPr txBox="1"/>
          <p:nvPr/>
        </p:nvSpPr>
        <p:spPr>
          <a:xfrm>
            <a:off x="231820" y="1343087"/>
            <a:ext cx="11284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479"/>
                </a:solidFill>
              </a:rPr>
              <a:t>Complexity is O( </a:t>
            </a:r>
            <a:r>
              <a:rPr lang="en-US" dirty="0" err="1">
                <a:solidFill>
                  <a:srgbClr val="004479"/>
                </a:solidFill>
              </a:rPr>
              <a:t>n</a:t>
            </a:r>
            <a:r>
              <a:rPr lang="en-US" i="1" dirty="0" err="1">
                <a:solidFill>
                  <a:srgbClr val="004479"/>
                </a:solidFill>
              </a:rPr>
              <a:t>log</a:t>
            </a:r>
            <a:r>
              <a:rPr lang="en-US" dirty="0">
                <a:solidFill>
                  <a:srgbClr val="004479"/>
                </a:solidFill>
              </a:rPr>
              <a:t>(n) 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479"/>
                </a:solidFill>
              </a:rPr>
              <a:t>For this example, we need log(n) layer and for each layer n/2 butterfly operation. </a:t>
            </a:r>
          </a:p>
        </p:txBody>
      </p:sp>
    </p:spTree>
    <p:extLst>
      <p:ext uri="{BB962C8B-B14F-4D97-AF65-F5344CB8AC3E}">
        <p14:creationId xmlns:p14="http://schemas.microsoft.com/office/powerpoint/2010/main" val="214847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304A-C3CD-DD0A-7B83-8FE7C817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34" y="516512"/>
            <a:ext cx="9936155" cy="593408"/>
          </a:xfrm>
        </p:spPr>
        <p:txBody>
          <a:bodyPr>
            <a:noAutofit/>
          </a:bodyPr>
          <a:lstStyle/>
          <a:p>
            <a:r>
              <a:rPr lang="en-US" sz="3200" dirty="0"/>
              <a:t>Efficient Implementation of NTT on Modern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472E-B0A1-AC49-2E81-2168CC64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535" y="1244856"/>
            <a:ext cx="5324826" cy="4280873"/>
          </a:xfrm>
        </p:spPr>
        <p:txBody>
          <a:bodyPr/>
          <a:lstStyle/>
          <a:p>
            <a:r>
              <a:rPr lang="en-US" dirty="0"/>
              <a:t>Modern computer has multi-core, multi-thread structure</a:t>
            </a:r>
          </a:p>
          <a:p>
            <a:r>
              <a:rPr lang="en-US" dirty="0"/>
              <a:t>We can execute butterfly operation in parallel using modern CPU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D15498DD-BB6C-3C3E-C358-DFB1019F4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361" y="1297857"/>
            <a:ext cx="4015803" cy="3913239"/>
          </a:xfrm>
          <a:prstGeom prst="rect">
            <a:avLst/>
          </a:prstGeom>
        </p:spPr>
      </p:pic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6014C992-58B0-E793-7BCD-690249E7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616" y="2875460"/>
            <a:ext cx="4138132" cy="2514916"/>
          </a:xfrm>
          <a:prstGeom prst="rect">
            <a:avLst/>
          </a:prstGeom>
        </p:spPr>
      </p:pic>
      <p:sp>
        <p:nvSpPr>
          <p:cNvPr id="10" name="Double Bracket 9">
            <a:extLst>
              <a:ext uri="{FF2B5EF4-FFF2-40B4-BE49-F238E27FC236}">
                <a16:creationId xmlns:a16="http://schemas.microsoft.com/office/drawing/2014/main" id="{3567496C-B096-EEAD-9195-21C121D58B61}"/>
              </a:ext>
            </a:extLst>
          </p:cNvPr>
          <p:cNvSpPr/>
          <p:nvPr/>
        </p:nvSpPr>
        <p:spPr>
          <a:xfrm>
            <a:off x="3431458" y="3254477"/>
            <a:ext cx="717755" cy="1858297"/>
          </a:xfrm>
          <a:prstGeom prst="bracketPair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559</Words>
  <Application>Microsoft Macintosh PowerPoint</Application>
  <PresentationFormat>Widescreen</PresentationFormat>
  <Paragraphs>165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Number Theoretic Transform: A Python-based Speed Enhancement</vt:lpstr>
      <vt:lpstr>Cryptography</vt:lpstr>
      <vt:lpstr>Post Quantum Cryptography</vt:lpstr>
      <vt:lpstr>Lattice Based Cryptography</vt:lpstr>
      <vt:lpstr>Learning With Error Lattice Based Public Key Encryption</vt:lpstr>
      <vt:lpstr>PowerPoint Presentation</vt:lpstr>
      <vt:lpstr> Schoolbook Multiplication              Number Theoretical Transformation</vt:lpstr>
      <vt:lpstr>PowerPoint Presentation</vt:lpstr>
      <vt:lpstr>Efficient Implementation of NTT on Modern CPU</vt:lpstr>
      <vt:lpstr>PowerPoint Presentation</vt:lpstr>
      <vt:lpstr>Modification on Control Flow</vt:lpstr>
      <vt:lpstr>Enhancing Parallelism</vt:lpstr>
      <vt:lpstr>Performance Evaluation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MERVE KARABULUT</cp:lastModifiedBy>
  <cp:revision>17</cp:revision>
  <dcterms:created xsi:type="dcterms:W3CDTF">2019-04-17T14:47:58Z</dcterms:created>
  <dcterms:modified xsi:type="dcterms:W3CDTF">2024-01-22T21:13:34Z</dcterms:modified>
</cp:coreProperties>
</file>