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79" r:id="rId4"/>
    <p:sldId id="278" r:id="rId5"/>
    <p:sldId id="258" r:id="rId6"/>
    <p:sldId id="265" r:id="rId7"/>
    <p:sldId id="259" r:id="rId8"/>
    <p:sldId id="266" r:id="rId9"/>
    <p:sldId id="262" r:id="rId10"/>
    <p:sldId id="269" r:id="rId11"/>
    <p:sldId id="276" r:id="rId12"/>
    <p:sldId id="280" r:id="rId13"/>
    <p:sldId id="277" r:id="rId14"/>
    <p:sldId id="272" r:id="rId15"/>
    <p:sldId id="273" r:id="rId16"/>
    <p:sldId id="281"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101" d="100"/>
          <a:sy n="101" d="100"/>
        </p:scale>
        <p:origin x="15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tr-TR"/>
              <a:t>Asıl başlık stili için tıklatın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7" name="Date Placeholder 6"/>
          <p:cNvSpPr>
            <a:spLocks noGrp="1"/>
          </p:cNvSpPr>
          <p:nvPr>
            <p:ph type="dt" sz="half" idx="10"/>
          </p:nvPr>
        </p:nvSpPr>
        <p:spPr/>
        <p:txBody>
          <a:bodyPr/>
          <a:lstStyle/>
          <a:p>
            <a:fld id="{2F2883A6-6216-492A-89CF-2D50A22A3703}" type="datetimeFigureOut">
              <a:rPr lang="tr-TR" smtClean="0"/>
              <a:t>20.7.2020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2088DB1-70BE-44A4-B809-4CC60AC56234}" type="slidenum">
              <a:rPr lang="tr-TR" smtClean="0"/>
              <a:t>‹#›</a:t>
            </a:fld>
            <a:endParaRPr lang="tr-TR"/>
          </a:p>
        </p:txBody>
      </p:sp>
    </p:spTree>
    <p:extLst>
      <p:ext uri="{BB962C8B-B14F-4D97-AF65-F5344CB8AC3E}">
        <p14:creationId xmlns:p14="http://schemas.microsoft.com/office/powerpoint/2010/main" val="361149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2883A6-6216-492A-89CF-2D50A22A3703}" type="datetimeFigureOut">
              <a:rPr lang="tr-TR" smtClean="0"/>
              <a:t>20.7.2020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88DB1-70BE-44A4-B809-4CC60AC56234}" type="slidenum">
              <a:rPr lang="tr-TR" smtClean="0"/>
              <a:t>‹#›</a:t>
            </a:fld>
            <a:endParaRPr lang="tr-TR"/>
          </a:p>
        </p:txBody>
      </p:sp>
    </p:spTree>
    <p:extLst>
      <p:ext uri="{BB962C8B-B14F-4D97-AF65-F5344CB8AC3E}">
        <p14:creationId xmlns:p14="http://schemas.microsoft.com/office/powerpoint/2010/main" val="44090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F2883A6-6216-492A-89CF-2D50A22A3703}" type="datetimeFigureOut">
              <a:rPr lang="tr-TR" smtClean="0"/>
              <a:t>20.7.2020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2088DB1-70BE-44A4-B809-4CC60AC56234}" type="slidenum">
              <a:rPr lang="tr-TR" smtClean="0"/>
              <a:t>‹#›</a:t>
            </a:fld>
            <a:endParaRPr lang="tr-TR"/>
          </a:p>
        </p:txBody>
      </p:sp>
    </p:spTree>
    <p:extLst>
      <p:ext uri="{BB962C8B-B14F-4D97-AF65-F5344CB8AC3E}">
        <p14:creationId xmlns:p14="http://schemas.microsoft.com/office/powerpoint/2010/main" val="707435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F2883A6-6216-492A-89CF-2D50A22A3703}" type="datetimeFigureOut">
              <a:rPr lang="tr-TR" smtClean="0"/>
              <a:t>20.7.2020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2088DB1-70BE-44A4-B809-4CC60AC56234}" type="slidenum">
              <a:rPr lang="tr-TR" smtClean="0"/>
              <a:t>‹#›</a:t>
            </a:fld>
            <a:endParaRPr lang="tr-TR"/>
          </a:p>
        </p:txBody>
      </p:sp>
    </p:spTree>
    <p:extLst>
      <p:ext uri="{BB962C8B-B14F-4D97-AF65-F5344CB8AC3E}">
        <p14:creationId xmlns:p14="http://schemas.microsoft.com/office/powerpoint/2010/main" val="163596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tr-TR"/>
              <a:t>Asıl başlık stili için tıklatın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7" name="Date Placeholder 6"/>
          <p:cNvSpPr>
            <a:spLocks noGrp="1"/>
          </p:cNvSpPr>
          <p:nvPr>
            <p:ph type="dt" sz="half" idx="10"/>
          </p:nvPr>
        </p:nvSpPr>
        <p:spPr/>
        <p:txBody>
          <a:bodyPr/>
          <a:lstStyle/>
          <a:p>
            <a:fld id="{2F2883A6-6216-492A-89CF-2D50A22A3703}" type="datetimeFigureOut">
              <a:rPr lang="tr-TR" smtClean="0"/>
              <a:t>20.7.2020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2088DB1-70BE-44A4-B809-4CC60AC56234}" type="slidenum">
              <a:rPr lang="tr-TR" smtClean="0"/>
              <a:t>‹#›</a:t>
            </a:fld>
            <a:endParaRPr lang="tr-TR"/>
          </a:p>
        </p:txBody>
      </p:sp>
    </p:spTree>
    <p:extLst>
      <p:ext uri="{BB962C8B-B14F-4D97-AF65-F5344CB8AC3E}">
        <p14:creationId xmlns:p14="http://schemas.microsoft.com/office/powerpoint/2010/main" val="1082587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8" name="Date Placeholder 7"/>
          <p:cNvSpPr>
            <a:spLocks noGrp="1"/>
          </p:cNvSpPr>
          <p:nvPr>
            <p:ph type="dt" sz="half" idx="10"/>
          </p:nvPr>
        </p:nvSpPr>
        <p:spPr/>
        <p:txBody>
          <a:bodyPr/>
          <a:lstStyle/>
          <a:p>
            <a:fld id="{2F2883A6-6216-492A-89CF-2D50A22A3703}" type="datetimeFigureOut">
              <a:rPr lang="tr-TR" smtClean="0"/>
              <a:t>20.7.2020</a:t>
            </a:fld>
            <a:endParaRPr lang="tr-TR"/>
          </a:p>
        </p:txBody>
      </p:sp>
      <p:sp>
        <p:nvSpPr>
          <p:cNvPr id="9" name="Footer Placeholder 8"/>
          <p:cNvSpPr>
            <a:spLocks noGrp="1"/>
          </p:cNvSpPr>
          <p:nvPr>
            <p:ph type="ftr" sz="quarter" idx="11"/>
          </p:nvPr>
        </p:nvSpPr>
        <p:spPr/>
        <p:txBody>
          <a:bodyPr/>
          <a:lstStyle/>
          <a:p>
            <a:endParaRPr lang="tr-TR"/>
          </a:p>
        </p:txBody>
      </p:sp>
      <p:sp>
        <p:nvSpPr>
          <p:cNvPr id="10" name="Slide Number Placeholder 9"/>
          <p:cNvSpPr>
            <a:spLocks noGrp="1"/>
          </p:cNvSpPr>
          <p:nvPr>
            <p:ph type="sldNum" sz="quarter" idx="12"/>
          </p:nvPr>
        </p:nvSpPr>
        <p:spPr/>
        <p:txBody>
          <a:bodyPr/>
          <a:lstStyle/>
          <a:p>
            <a:fld id="{02088DB1-70BE-44A4-B809-4CC60AC56234}" type="slidenum">
              <a:rPr lang="tr-TR" smtClean="0"/>
              <a:t>‹#›</a:t>
            </a:fld>
            <a:endParaRPr lang="tr-TR"/>
          </a:p>
        </p:txBody>
      </p:sp>
    </p:spTree>
    <p:extLst>
      <p:ext uri="{BB962C8B-B14F-4D97-AF65-F5344CB8AC3E}">
        <p14:creationId xmlns:p14="http://schemas.microsoft.com/office/powerpoint/2010/main" val="121329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583436" y="3143250"/>
            <a:ext cx="4270248" cy="259677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7" name="Date Placeholder 6"/>
          <p:cNvSpPr>
            <a:spLocks noGrp="1"/>
          </p:cNvSpPr>
          <p:nvPr>
            <p:ph type="dt" sz="half" idx="10"/>
          </p:nvPr>
        </p:nvSpPr>
        <p:spPr/>
        <p:txBody>
          <a:bodyPr/>
          <a:lstStyle/>
          <a:p>
            <a:fld id="{2F2883A6-6216-492A-89CF-2D50A22A3703}" type="datetimeFigureOut">
              <a:rPr lang="tr-TR" smtClean="0"/>
              <a:t>20.7.2020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2088DB1-70BE-44A4-B809-4CC60AC56234}" type="slidenum">
              <a:rPr lang="tr-TR" smtClean="0"/>
              <a:t>‹#›</a:t>
            </a:fld>
            <a:endParaRPr lang="tr-TR"/>
          </a:p>
        </p:txBody>
      </p:sp>
      <p:sp>
        <p:nvSpPr>
          <p:cNvPr id="10" name="Title 9"/>
          <p:cNvSpPr>
            <a:spLocks noGrp="1"/>
          </p:cNvSpPr>
          <p:nvPr>
            <p:ph type="title"/>
          </p:nvPr>
        </p:nvSpPr>
        <p:spPr/>
        <p:txBody>
          <a:bodyPr/>
          <a:lstStyle/>
          <a:p>
            <a:r>
              <a:rPr lang="tr-TR"/>
              <a:t>Asıl başlık stili için tıklatın</a:t>
            </a:r>
            <a:endParaRPr lang="en-US" dirty="0"/>
          </a:p>
        </p:txBody>
      </p:sp>
    </p:spTree>
    <p:extLst>
      <p:ext uri="{BB962C8B-B14F-4D97-AF65-F5344CB8AC3E}">
        <p14:creationId xmlns:p14="http://schemas.microsoft.com/office/powerpoint/2010/main" val="148804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2F2883A6-6216-492A-89CF-2D50A22A3703}" type="datetimeFigureOut">
              <a:rPr lang="tr-TR" smtClean="0"/>
              <a:t>20.7.2020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02088DB1-70BE-44A4-B809-4CC60AC56234}" type="slidenum">
              <a:rPr lang="tr-TR" smtClean="0"/>
              <a:t>‹#›</a:t>
            </a:fld>
            <a:endParaRPr lang="tr-TR"/>
          </a:p>
        </p:txBody>
      </p:sp>
    </p:spTree>
    <p:extLst>
      <p:ext uri="{BB962C8B-B14F-4D97-AF65-F5344CB8AC3E}">
        <p14:creationId xmlns:p14="http://schemas.microsoft.com/office/powerpoint/2010/main" val="3207415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883A6-6216-492A-89CF-2D50A22A3703}" type="datetimeFigureOut">
              <a:rPr lang="tr-TR" smtClean="0"/>
              <a:t>20.7.2020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02088DB1-70BE-44A4-B809-4CC60AC56234}" type="slidenum">
              <a:rPr lang="tr-TR" smtClean="0"/>
              <a:t>‹#›</a:t>
            </a:fld>
            <a:endParaRPr lang="tr-TR"/>
          </a:p>
        </p:txBody>
      </p:sp>
    </p:spTree>
    <p:extLst>
      <p:ext uri="{BB962C8B-B14F-4D97-AF65-F5344CB8AC3E}">
        <p14:creationId xmlns:p14="http://schemas.microsoft.com/office/powerpoint/2010/main" val="363277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tr-TR"/>
              <a:t>Asıl başlık stili için tıklatın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9" name="Date Placeholder 8"/>
          <p:cNvSpPr>
            <a:spLocks noGrp="1"/>
          </p:cNvSpPr>
          <p:nvPr>
            <p:ph type="dt" sz="half" idx="10"/>
          </p:nvPr>
        </p:nvSpPr>
        <p:spPr/>
        <p:txBody>
          <a:bodyPr/>
          <a:lstStyle/>
          <a:p>
            <a:fld id="{2F2883A6-6216-492A-89CF-2D50A22A3703}" type="datetimeFigureOut">
              <a:rPr lang="tr-TR" smtClean="0"/>
              <a:t>20.7.2020</a:t>
            </a:fld>
            <a:endParaRPr lang="tr-T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1" name="Slide Number Placeholder 10"/>
          <p:cNvSpPr>
            <a:spLocks noGrp="1"/>
          </p:cNvSpPr>
          <p:nvPr>
            <p:ph type="sldNum" sz="quarter" idx="12"/>
          </p:nvPr>
        </p:nvSpPr>
        <p:spPr/>
        <p:txBody>
          <a:bodyPr/>
          <a:lstStyle/>
          <a:p>
            <a:fld id="{02088DB1-70BE-44A4-B809-4CC60AC56234}" type="slidenum">
              <a:rPr lang="tr-TR" smtClean="0"/>
              <a:t>‹#›</a:t>
            </a:fld>
            <a:endParaRPr lang="tr-TR"/>
          </a:p>
        </p:txBody>
      </p:sp>
    </p:spTree>
    <p:extLst>
      <p:ext uri="{BB962C8B-B14F-4D97-AF65-F5344CB8AC3E}">
        <p14:creationId xmlns:p14="http://schemas.microsoft.com/office/powerpoint/2010/main" val="97141644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F2883A6-6216-492A-89CF-2D50A22A3703}" type="datetimeFigureOut">
              <a:rPr lang="tr-TR" smtClean="0"/>
              <a:t>20.7.2020</a:t>
            </a:fld>
            <a:endParaRPr lang="tr-T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tr-TR"/>
          </a:p>
        </p:txBody>
      </p:sp>
      <p:sp>
        <p:nvSpPr>
          <p:cNvPr id="10" name="Slide Number Placeholder 9"/>
          <p:cNvSpPr>
            <a:spLocks noGrp="1"/>
          </p:cNvSpPr>
          <p:nvPr>
            <p:ph type="sldNum" sz="quarter" idx="12"/>
          </p:nvPr>
        </p:nvSpPr>
        <p:spPr/>
        <p:txBody>
          <a:bodyPr/>
          <a:lstStyle/>
          <a:p>
            <a:fld id="{02088DB1-70BE-44A4-B809-4CC60AC56234}" type="slidenum">
              <a:rPr lang="tr-TR" smtClean="0"/>
              <a:t>‹#›</a:t>
            </a:fld>
            <a:endParaRPr lang="tr-TR"/>
          </a:p>
        </p:txBody>
      </p:sp>
    </p:spTree>
    <p:extLst>
      <p:ext uri="{BB962C8B-B14F-4D97-AF65-F5344CB8AC3E}">
        <p14:creationId xmlns:p14="http://schemas.microsoft.com/office/powerpoint/2010/main" val="382449469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F2883A6-6216-492A-89CF-2D50A22A3703}" type="datetimeFigureOut">
              <a:rPr lang="tr-TR" smtClean="0"/>
              <a:t>20.7.2020</a:t>
            </a:fld>
            <a:endParaRPr lang="tr-T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tr-T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02088DB1-70BE-44A4-B809-4CC60AC56234}" type="slidenum">
              <a:rPr lang="tr-TR" smtClean="0"/>
              <a:t>‹#›</a:t>
            </a:fld>
            <a:endParaRPr lang="tr-TR"/>
          </a:p>
        </p:txBody>
      </p:sp>
    </p:spTree>
    <p:extLst>
      <p:ext uri="{BB962C8B-B14F-4D97-AF65-F5344CB8AC3E}">
        <p14:creationId xmlns:p14="http://schemas.microsoft.com/office/powerpoint/2010/main" val="2059080227"/>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a:solidFill>
                  <a:schemeClr val="accent4">
                    <a:lumMod val="75000"/>
                  </a:schemeClr>
                </a:solidFill>
              </a:rPr>
              <a:t>PARKİNSON TANI KALEMİ</a:t>
            </a:r>
          </a:p>
        </p:txBody>
      </p:sp>
      <p:sp>
        <p:nvSpPr>
          <p:cNvPr id="3" name="Alt Başlık 2"/>
          <p:cNvSpPr>
            <a:spLocks noGrp="1"/>
          </p:cNvSpPr>
          <p:nvPr>
            <p:ph type="subTitle" idx="1"/>
          </p:nvPr>
        </p:nvSpPr>
        <p:spPr/>
        <p:txBody>
          <a:bodyPr/>
          <a:lstStyle/>
          <a:p>
            <a:r>
              <a:rPr lang="tr-TR" dirty="0"/>
              <a:t>Merve TEMUR</a:t>
            </a:r>
          </a:p>
          <a:p>
            <a:r>
              <a:rPr lang="tr-TR" dirty="0"/>
              <a:t>1160607005</a:t>
            </a:r>
          </a:p>
        </p:txBody>
      </p:sp>
    </p:spTree>
    <p:extLst>
      <p:ext uri="{BB962C8B-B14F-4D97-AF65-F5344CB8AC3E}">
        <p14:creationId xmlns:p14="http://schemas.microsoft.com/office/powerpoint/2010/main" val="285006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31136" y="613456"/>
            <a:ext cx="7729728" cy="670677"/>
          </a:xfrm>
        </p:spPr>
        <p:txBody>
          <a:bodyPr>
            <a:normAutofit fontScale="90000"/>
          </a:bodyPr>
          <a:lstStyle/>
          <a:p>
            <a:r>
              <a:rPr lang="tr-TR" dirty="0">
                <a:solidFill>
                  <a:srgbClr val="FFC000"/>
                </a:solidFill>
              </a:rPr>
              <a:t>verilerin kaydedilmesi</a:t>
            </a:r>
          </a:p>
        </p:txBody>
      </p:sp>
      <p:sp>
        <p:nvSpPr>
          <p:cNvPr id="3" name="İçerik Yer Tutucusu 2"/>
          <p:cNvSpPr>
            <a:spLocks noGrp="1"/>
          </p:cNvSpPr>
          <p:nvPr>
            <p:ph idx="1"/>
          </p:nvPr>
        </p:nvSpPr>
        <p:spPr>
          <a:xfrm>
            <a:off x="6304084" y="1745780"/>
            <a:ext cx="4141177" cy="1929406"/>
          </a:xfrm>
        </p:spPr>
        <p:txBody>
          <a:bodyPr>
            <a:normAutofit/>
          </a:bodyPr>
          <a:lstStyle/>
          <a:p>
            <a:r>
              <a:rPr lang="tr-TR" dirty="0"/>
              <a:t>İvme değerleri kaydedilmeden önce 3 satır 100 sütunlu bir matris oluşturuldu. Daha sonra x eksenindeki ivme </a:t>
            </a:r>
            <a:r>
              <a:rPr lang="tr-TR" dirty="0" err="1"/>
              <a:t>değelerini</a:t>
            </a:r>
            <a:r>
              <a:rPr lang="tr-TR" dirty="0"/>
              <a:t> 1.satıra, y eksenindeki ivme </a:t>
            </a:r>
            <a:r>
              <a:rPr lang="tr-TR" dirty="0" err="1"/>
              <a:t>değelerini</a:t>
            </a:r>
            <a:r>
              <a:rPr lang="tr-TR" dirty="0"/>
              <a:t> 2.satıra ve z eksenindeki ivme </a:t>
            </a:r>
            <a:r>
              <a:rPr lang="tr-TR" dirty="0" err="1"/>
              <a:t>değelerini</a:t>
            </a:r>
            <a:r>
              <a:rPr lang="tr-TR" dirty="0"/>
              <a:t> de 3.satıra kaydedildi.</a:t>
            </a:r>
          </a:p>
        </p:txBody>
      </p:sp>
      <p:pic>
        <p:nvPicPr>
          <p:cNvPr id="6" name="Resim 5"/>
          <p:cNvPicPr>
            <a:picLocks noChangeAspect="1"/>
          </p:cNvPicPr>
          <p:nvPr/>
        </p:nvPicPr>
        <p:blipFill>
          <a:blip r:embed="rId2"/>
          <a:stretch>
            <a:fillRect/>
          </a:stretch>
        </p:blipFill>
        <p:spPr>
          <a:xfrm>
            <a:off x="882894" y="1618241"/>
            <a:ext cx="5299930" cy="2752725"/>
          </a:xfrm>
          <a:prstGeom prst="rect">
            <a:avLst/>
          </a:prstGeom>
        </p:spPr>
      </p:pic>
      <p:pic>
        <p:nvPicPr>
          <p:cNvPr id="7" name="Resim 6"/>
          <p:cNvPicPr>
            <a:picLocks noChangeAspect="1"/>
          </p:cNvPicPr>
          <p:nvPr/>
        </p:nvPicPr>
        <p:blipFill>
          <a:blip r:embed="rId3"/>
          <a:stretch>
            <a:fillRect/>
          </a:stretch>
        </p:blipFill>
        <p:spPr>
          <a:xfrm>
            <a:off x="6304084" y="4370966"/>
            <a:ext cx="4948237" cy="2133600"/>
          </a:xfrm>
          <a:prstGeom prst="rect">
            <a:avLst/>
          </a:prstGeom>
        </p:spPr>
      </p:pic>
      <p:sp>
        <p:nvSpPr>
          <p:cNvPr id="8" name="Dikdörtgen 7"/>
          <p:cNvSpPr/>
          <p:nvPr/>
        </p:nvSpPr>
        <p:spPr>
          <a:xfrm>
            <a:off x="799767" y="5004973"/>
            <a:ext cx="6096000" cy="646331"/>
          </a:xfrm>
          <a:prstGeom prst="rect">
            <a:avLst/>
          </a:prstGeom>
        </p:spPr>
        <p:txBody>
          <a:bodyPr>
            <a:spAutoFit/>
          </a:bodyPr>
          <a:lstStyle/>
          <a:p>
            <a:r>
              <a:rPr lang="tr-TR" dirty="0"/>
              <a:t>Sonrasında </a:t>
            </a:r>
            <a:r>
              <a:rPr lang="tr-TR" dirty="0" err="1"/>
              <a:t>text</a:t>
            </a:r>
            <a:r>
              <a:rPr lang="tr-TR" dirty="0"/>
              <a:t> dosyası oluşturulup f1 matrisi dosyaya</a:t>
            </a:r>
          </a:p>
          <a:p>
            <a:r>
              <a:rPr lang="tr-TR" dirty="0"/>
              <a:t> kaydedildi.</a:t>
            </a:r>
          </a:p>
        </p:txBody>
      </p:sp>
    </p:spTree>
    <p:extLst>
      <p:ext uri="{BB962C8B-B14F-4D97-AF65-F5344CB8AC3E}">
        <p14:creationId xmlns:p14="http://schemas.microsoft.com/office/powerpoint/2010/main" val="13785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72412" y="523613"/>
            <a:ext cx="7986655" cy="743125"/>
          </a:xfrm>
        </p:spPr>
        <p:txBody>
          <a:bodyPr>
            <a:normAutofit fontScale="90000"/>
          </a:bodyPr>
          <a:lstStyle/>
          <a:p>
            <a:r>
              <a:rPr lang="tr-TR" dirty="0">
                <a:solidFill>
                  <a:srgbClr val="FFC000"/>
                </a:solidFill>
              </a:rPr>
              <a:t>Verilerle yapay sinir ağıları </a:t>
            </a:r>
          </a:p>
        </p:txBody>
      </p:sp>
      <p:pic>
        <p:nvPicPr>
          <p:cNvPr id="8" name="Resim 7">
            <a:extLst>
              <a:ext uri="{FF2B5EF4-FFF2-40B4-BE49-F238E27FC236}">
                <a16:creationId xmlns:a16="http://schemas.microsoft.com/office/drawing/2014/main" id="{04D0FDF4-714E-47BB-8D78-8893B2F9A541}"/>
              </a:ext>
            </a:extLst>
          </p:cNvPr>
          <p:cNvPicPr>
            <a:picLocks noChangeAspect="1"/>
          </p:cNvPicPr>
          <p:nvPr/>
        </p:nvPicPr>
        <p:blipFill>
          <a:blip r:embed="rId2"/>
          <a:stretch>
            <a:fillRect/>
          </a:stretch>
        </p:blipFill>
        <p:spPr>
          <a:xfrm>
            <a:off x="2172412" y="1419909"/>
            <a:ext cx="6107185" cy="5290137"/>
          </a:xfrm>
          <a:prstGeom prst="rect">
            <a:avLst/>
          </a:prstGeom>
        </p:spPr>
      </p:pic>
    </p:spTree>
    <p:extLst>
      <p:ext uri="{BB962C8B-B14F-4D97-AF65-F5344CB8AC3E}">
        <p14:creationId xmlns:p14="http://schemas.microsoft.com/office/powerpoint/2010/main" val="2903997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72412" y="523613"/>
            <a:ext cx="7986655" cy="743125"/>
          </a:xfrm>
        </p:spPr>
        <p:txBody>
          <a:bodyPr>
            <a:normAutofit fontScale="90000"/>
          </a:bodyPr>
          <a:lstStyle/>
          <a:p>
            <a:r>
              <a:rPr lang="tr-TR" dirty="0">
                <a:solidFill>
                  <a:srgbClr val="FFC000"/>
                </a:solidFill>
              </a:rPr>
              <a:t>Verilerle yapay sinir ağıları </a:t>
            </a:r>
          </a:p>
        </p:txBody>
      </p:sp>
      <p:pic>
        <p:nvPicPr>
          <p:cNvPr id="3" name="Resim 2">
            <a:extLst>
              <a:ext uri="{FF2B5EF4-FFF2-40B4-BE49-F238E27FC236}">
                <a16:creationId xmlns:a16="http://schemas.microsoft.com/office/drawing/2014/main" id="{6D77124D-3DD4-4F96-B752-16AB53650DE2}"/>
              </a:ext>
            </a:extLst>
          </p:cNvPr>
          <p:cNvPicPr>
            <a:picLocks noChangeAspect="1"/>
          </p:cNvPicPr>
          <p:nvPr/>
        </p:nvPicPr>
        <p:blipFill>
          <a:blip r:embed="rId2"/>
          <a:stretch>
            <a:fillRect/>
          </a:stretch>
        </p:blipFill>
        <p:spPr>
          <a:xfrm>
            <a:off x="3683077" y="2873207"/>
            <a:ext cx="4484367" cy="977362"/>
          </a:xfrm>
          <a:prstGeom prst="rect">
            <a:avLst/>
          </a:prstGeom>
        </p:spPr>
      </p:pic>
      <p:pic>
        <p:nvPicPr>
          <p:cNvPr id="4" name="Resim 3">
            <a:extLst>
              <a:ext uri="{FF2B5EF4-FFF2-40B4-BE49-F238E27FC236}">
                <a16:creationId xmlns:a16="http://schemas.microsoft.com/office/drawing/2014/main" id="{57BBA8C9-3A15-4B9F-A380-D93E03B637E8}"/>
              </a:ext>
            </a:extLst>
          </p:cNvPr>
          <p:cNvPicPr>
            <a:picLocks noChangeAspect="1"/>
          </p:cNvPicPr>
          <p:nvPr/>
        </p:nvPicPr>
        <p:blipFill>
          <a:blip r:embed="rId3"/>
          <a:stretch>
            <a:fillRect/>
          </a:stretch>
        </p:blipFill>
        <p:spPr>
          <a:xfrm>
            <a:off x="4225049" y="1793715"/>
            <a:ext cx="3400425" cy="904875"/>
          </a:xfrm>
          <a:prstGeom prst="rect">
            <a:avLst/>
          </a:prstGeom>
        </p:spPr>
      </p:pic>
      <p:pic>
        <p:nvPicPr>
          <p:cNvPr id="5" name="Resim 4">
            <a:extLst>
              <a:ext uri="{FF2B5EF4-FFF2-40B4-BE49-F238E27FC236}">
                <a16:creationId xmlns:a16="http://schemas.microsoft.com/office/drawing/2014/main" id="{F26932E0-3D22-468F-92BF-FB2D33786E7D}"/>
              </a:ext>
            </a:extLst>
          </p:cNvPr>
          <p:cNvPicPr>
            <a:picLocks noChangeAspect="1"/>
          </p:cNvPicPr>
          <p:nvPr/>
        </p:nvPicPr>
        <p:blipFill>
          <a:blip r:embed="rId4"/>
          <a:stretch>
            <a:fillRect/>
          </a:stretch>
        </p:blipFill>
        <p:spPr>
          <a:xfrm>
            <a:off x="4219575" y="4025186"/>
            <a:ext cx="3752850" cy="1009650"/>
          </a:xfrm>
          <a:prstGeom prst="rect">
            <a:avLst/>
          </a:prstGeom>
        </p:spPr>
      </p:pic>
      <p:pic>
        <p:nvPicPr>
          <p:cNvPr id="6" name="Resim 5">
            <a:extLst>
              <a:ext uri="{FF2B5EF4-FFF2-40B4-BE49-F238E27FC236}">
                <a16:creationId xmlns:a16="http://schemas.microsoft.com/office/drawing/2014/main" id="{078AA906-5A26-438A-9C90-BB0EE2B954DF}"/>
              </a:ext>
            </a:extLst>
          </p:cNvPr>
          <p:cNvPicPr>
            <a:picLocks noChangeAspect="1"/>
          </p:cNvPicPr>
          <p:nvPr/>
        </p:nvPicPr>
        <p:blipFill>
          <a:blip r:embed="rId5"/>
          <a:stretch>
            <a:fillRect/>
          </a:stretch>
        </p:blipFill>
        <p:spPr>
          <a:xfrm>
            <a:off x="4134206" y="5209453"/>
            <a:ext cx="3923588" cy="1014391"/>
          </a:xfrm>
          <a:prstGeom prst="rect">
            <a:avLst/>
          </a:prstGeom>
        </p:spPr>
      </p:pic>
    </p:spTree>
    <p:extLst>
      <p:ext uri="{BB962C8B-B14F-4D97-AF65-F5344CB8AC3E}">
        <p14:creationId xmlns:p14="http://schemas.microsoft.com/office/powerpoint/2010/main" val="1962270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72412" y="523613"/>
            <a:ext cx="7986655" cy="743125"/>
          </a:xfrm>
        </p:spPr>
        <p:txBody>
          <a:bodyPr>
            <a:normAutofit fontScale="90000"/>
          </a:bodyPr>
          <a:lstStyle/>
          <a:p>
            <a:r>
              <a:rPr lang="tr-TR" dirty="0">
                <a:solidFill>
                  <a:srgbClr val="FFC000"/>
                </a:solidFill>
              </a:rPr>
              <a:t>Verilerle yapay sinir ağıları </a:t>
            </a:r>
          </a:p>
        </p:txBody>
      </p:sp>
      <p:pic>
        <p:nvPicPr>
          <p:cNvPr id="3" name="Resim 2">
            <a:extLst>
              <a:ext uri="{FF2B5EF4-FFF2-40B4-BE49-F238E27FC236}">
                <a16:creationId xmlns:a16="http://schemas.microsoft.com/office/drawing/2014/main" id="{B2DBB4D6-9957-4327-8F65-7879128A7455}"/>
              </a:ext>
            </a:extLst>
          </p:cNvPr>
          <p:cNvPicPr>
            <a:picLocks noChangeAspect="1"/>
          </p:cNvPicPr>
          <p:nvPr/>
        </p:nvPicPr>
        <p:blipFill>
          <a:blip r:embed="rId2"/>
          <a:stretch>
            <a:fillRect/>
          </a:stretch>
        </p:blipFill>
        <p:spPr>
          <a:xfrm>
            <a:off x="479625" y="2585441"/>
            <a:ext cx="10934733" cy="1687118"/>
          </a:xfrm>
          <a:prstGeom prst="rect">
            <a:avLst/>
          </a:prstGeom>
        </p:spPr>
      </p:pic>
    </p:spTree>
    <p:extLst>
      <p:ext uri="{BB962C8B-B14F-4D97-AF65-F5344CB8AC3E}">
        <p14:creationId xmlns:p14="http://schemas.microsoft.com/office/powerpoint/2010/main" val="2468004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31136" y="964692"/>
            <a:ext cx="7729728" cy="980486"/>
          </a:xfrm>
        </p:spPr>
        <p:txBody>
          <a:bodyPr/>
          <a:lstStyle/>
          <a:p>
            <a:r>
              <a:rPr lang="tr-TR" dirty="0">
                <a:solidFill>
                  <a:srgbClr val="FFC000"/>
                </a:solidFill>
              </a:rPr>
              <a:t>Kalemin 3D tasarımı</a:t>
            </a:r>
          </a:p>
        </p:txBody>
      </p:sp>
      <p:sp>
        <p:nvSpPr>
          <p:cNvPr id="3" name="İçerik Yer Tutucusu 2"/>
          <p:cNvSpPr>
            <a:spLocks noGrp="1"/>
          </p:cNvSpPr>
          <p:nvPr>
            <p:ph idx="1"/>
          </p:nvPr>
        </p:nvSpPr>
        <p:spPr>
          <a:xfrm>
            <a:off x="2231136" y="2224054"/>
            <a:ext cx="7729728" cy="3101983"/>
          </a:xfrm>
        </p:spPr>
        <p:txBody>
          <a:bodyPr>
            <a:normAutofit/>
          </a:bodyPr>
          <a:lstStyle/>
          <a:p>
            <a:r>
              <a:rPr lang="tr-TR" sz="2400" dirty="0"/>
              <a:t>Kalemin tasarlanmasında </a:t>
            </a:r>
            <a:r>
              <a:rPr lang="tr-TR" sz="2400" dirty="0" err="1"/>
              <a:t>Sketchup</a:t>
            </a:r>
            <a:r>
              <a:rPr lang="tr-TR" sz="2400" dirty="0"/>
              <a:t> programı kullanıldı.</a:t>
            </a:r>
          </a:p>
          <a:p>
            <a:r>
              <a:rPr lang="tr-TR" sz="2400" dirty="0"/>
              <a:t>İlk aşamada kullanılan elektronik </a:t>
            </a:r>
            <a:r>
              <a:rPr lang="tr-TR" sz="2400" dirty="0" err="1"/>
              <a:t>kompanentlerin</a:t>
            </a:r>
            <a:r>
              <a:rPr lang="tr-TR" sz="2400" dirty="0"/>
              <a:t> tek tek çizimi yapıldı. Malzemelere uygun ergonomik tasarım elde edildi.</a:t>
            </a:r>
          </a:p>
          <a:p>
            <a:endParaRPr lang="tr-TR" sz="2400" dirty="0"/>
          </a:p>
        </p:txBody>
      </p:sp>
      <p:pic>
        <p:nvPicPr>
          <p:cNvPr id="4" name="Resim 3">
            <a:extLst>
              <a:ext uri="{FF2B5EF4-FFF2-40B4-BE49-F238E27FC236}">
                <a16:creationId xmlns:a16="http://schemas.microsoft.com/office/drawing/2014/main" id="{B910FA5B-EFE3-4981-A332-9A2F3C5DF08D}"/>
              </a:ext>
            </a:extLst>
          </p:cNvPr>
          <p:cNvPicPr>
            <a:picLocks noChangeAspect="1"/>
          </p:cNvPicPr>
          <p:nvPr/>
        </p:nvPicPr>
        <p:blipFill>
          <a:blip r:embed="rId2"/>
          <a:stretch>
            <a:fillRect/>
          </a:stretch>
        </p:blipFill>
        <p:spPr>
          <a:xfrm>
            <a:off x="3316871" y="3979311"/>
            <a:ext cx="5188146" cy="2274005"/>
          </a:xfrm>
          <a:prstGeom prst="rect">
            <a:avLst/>
          </a:prstGeom>
        </p:spPr>
      </p:pic>
    </p:spTree>
    <p:extLst>
      <p:ext uri="{BB962C8B-B14F-4D97-AF65-F5344CB8AC3E}">
        <p14:creationId xmlns:p14="http://schemas.microsoft.com/office/powerpoint/2010/main" val="22347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31136" y="251628"/>
            <a:ext cx="7729728" cy="1188720"/>
          </a:xfrm>
        </p:spPr>
        <p:txBody>
          <a:bodyPr/>
          <a:lstStyle/>
          <a:p>
            <a:r>
              <a:rPr lang="tr-TR" dirty="0">
                <a:solidFill>
                  <a:srgbClr val="FFC000"/>
                </a:solidFill>
              </a:rPr>
              <a:t>prototipleme</a:t>
            </a:r>
          </a:p>
        </p:txBody>
      </p:sp>
      <p:pic>
        <p:nvPicPr>
          <p:cNvPr id="6" name="İçerik Yer Tutucusu 5">
            <a:extLst>
              <a:ext uri="{FF2B5EF4-FFF2-40B4-BE49-F238E27FC236}">
                <a16:creationId xmlns:a16="http://schemas.microsoft.com/office/drawing/2014/main" id="{540791CB-E872-4410-8B6E-06B6308565E5}"/>
              </a:ext>
            </a:extLst>
          </p:cNvPr>
          <p:cNvPicPr>
            <a:picLocks noGrp="1" noChangeAspect="1"/>
          </p:cNvPicPr>
          <p:nvPr>
            <p:ph idx="1"/>
          </p:nvPr>
        </p:nvPicPr>
        <p:blipFill>
          <a:blip r:embed="rId2"/>
          <a:stretch>
            <a:fillRect/>
          </a:stretch>
        </p:blipFill>
        <p:spPr>
          <a:xfrm>
            <a:off x="3709332" y="4166147"/>
            <a:ext cx="4773336" cy="2440225"/>
          </a:xfrm>
          <a:prstGeom prst="rect">
            <a:avLst/>
          </a:prstGeom>
        </p:spPr>
      </p:pic>
      <p:pic>
        <p:nvPicPr>
          <p:cNvPr id="7" name="Resim 6">
            <a:extLst>
              <a:ext uri="{FF2B5EF4-FFF2-40B4-BE49-F238E27FC236}">
                <a16:creationId xmlns:a16="http://schemas.microsoft.com/office/drawing/2014/main" id="{2B6B7053-EC4F-4D8D-95F6-7F0D0BC1C1A3}"/>
              </a:ext>
            </a:extLst>
          </p:cNvPr>
          <p:cNvPicPr>
            <a:picLocks noChangeAspect="1"/>
          </p:cNvPicPr>
          <p:nvPr/>
        </p:nvPicPr>
        <p:blipFill>
          <a:blip r:embed="rId3"/>
          <a:stretch>
            <a:fillRect/>
          </a:stretch>
        </p:blipFill>
        <p:spPr>
          <a:xfrm>
            <a:off x="2951290" y="1690784"/>
            <a:ext cx="3144710" cy="2357497"/>
          </a:xfrm>
          <a:prstGeom prst="rect">
            <a:avLst/>
          </a:prstGeom>
        </p:spPr>
      </p:pic>
      <p:pic>
        <p:nvPicPr>
          <p:cNvPr id="8" name="Resim 7">
            <a:extLst>
              <a:ext uri="{FF2B5EF4-FFF2-40B4-BE49-F238E27FC236}">
                <a16:creationId xmlns:a16="http://schemas.microsoft.com/office/drawing/2014/main" id="{FC4B9409-C624-488E-9E07-735E3D8DAFBB}"/>
              </a:ext>
            </a:extLst>
          </p:cNvPr>
          <p:cNvPicPr>
            <a:picLocks noChangeAspect="1"/>
          </p:cNvPicPr>
          <p:nvPr/>
        </p:nvPicPr>
        <p:blipFill>
          <a:blip r:embed="rId4"/>
          <a:stretch>
            <a:fillRect/>
          </a:stretch>
        </p:blipFill>
        <p:spPr>
          <a:xfrm>
            <a:off x="6174611" y="1690785"/>
            <a:ext cx="3143328" cy="2357497"/>
          </a:xfrm>
          <a:prstGeom prst="rect">
            <a:avLst/>
          </a:prstGeom>
        </p:spPr>
      </p:pic>
    </p:spTree>
    <p:extLst>
      <p:ext uri="{BB962C8B-B14F-4D97-AF65-F5344CB8AC3E}">
        <p14:creationId xmlns:p14="http://schemas.microsoft.com/office/powerpoint/2010/main" val="3650155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31136" y="251628"/>
            <a:ext cx="7729728" cy="1188720"/>
          </a:xfrm>
        </p:spPr>
        <p:txBody>
          <a:bodyPr/>
          <a:lstStyle/>
          <a:p>
            <a:r>
              <a:rPr lang="tr-TR" dirty="0">
                <a:solidFill>
                  <a:srgbClr val="FFC000"/>
                </a:solidFill>
              </a:rPr>
              <a:t>sonuç</a:t>
            </a:r>
          </a:p>
        </p:txBody>
      </p:sp>
      <p:sp>
        <p:nvSpPr>
          <p:cNvPr id="4" name="İçerik Yer Tutucusu 3">
            <a:extLst>
              <a:ext uri="{FF2B5EF4-FFF2-40B4-BE49-F238E27FC236}">
                <a16:creationId xmlns:a16="http://schemas.microsoft.com/office/drawing/2014/main" id="{63FFD548-4459-437D-A1DA-FCD3DD29DDC2}"/>
              </a:ext>
            </a:extLst>
          </p:cNvPr>
          <p:cNvSpPr>
            <a:spLocks noGrp="1"/>
          </p:cNvSpPr>
          <p:nvPr>
            <p:ph idx="1"/>
          </p:nvPr>
        </p:nvSpPr>
        <p:spPr>
          <a:xfrm>
            <a:off x="2326386" y="1878008"/>
            <a:ext cx="7729728" cy="3101983"/>
          </a:xfrm>
        </p:spPr>
        <p:txBody>
          <a:bodyPr>
            <a:normAutofit fontScale="70000" lnSpcReduction="20000"/>
          </a:bodyPr>
          <a:lstStyle/>
          <a:p>
            <a:pPr indent="449580" algn="just">
              <a:lnSpc>
                <a:spcPct val="150000"/>
              </a:lnSpc>
              <a:spcBef>
                <a:spcPts val="600"/>
              </a:spcBef>
              <a:spcAft>
                <a:spcPts val="600"/>
              </a:spcAft>
            </a:pPr>
            <a:r>
              <a:rPr lang="tr-TR" sz="1800" b="1" dirty="0">
                <a:solidFill>
                  <a:schemeClr val="tx1"/>
                </a:solidFill>
                <a:effectLst/>
                <a:ea typeface="Times New Roman" panose="02020603050405020304" pitchFamily="18" charset="0"/>
              </a:rPr>
              <a:t>Yapay sinir ağının eğitiminde kullanılacak olan, çizim esnasında </a:t>
            </a:r>
            <a:r>
              <a:rPr lang="tr-TR" sz="1800" b="1" dirty="0" err="1">
                <a:solidFill>
                  <a:schemeClr val="tx1"/>
                </a:solidFill>
                <a:effectLst/>
                <a:ea typeface="Times New Roman" panose="02020603050405020304" pitchFamily="18" charset="0"/>
              </a:rPr>
              <a:t>sensörden</a:t>
            </a:r>
            <a:r>
              <a:rPr lang="tr-TR" sz="1800" b="1" dirty="0">
                <a:solidFill>
                  <a:schemeClr val="tx1"/>
                </a:solidFill>
                <a:effectLst/>
                <a:ea typeface="Times New Roman" panose="02020603050405020304" pitchFamily="18" charset="0"/>
              </a:rPr>
              <a:t> kaydedilen ivme değeri sayısı ilk olarak 100 seçildi, her bir ölçümde 100 değer olan veri setiyle eğitilen yapay sinir ağının öğrenme oranının çok yüksek olduğu gözlemlendi. Değer sayısı 25’e indirildiğinde öğrenme ona %80-90, 10’a indirildiğinde ise %70-79 oranında olduğu tespit edildi.</a:t>
            </a:r>
          </a:p>
          <a:p>
            <a:pPr indent="449580" algn="just">
              <a:lnSpc>
                <a:spcPct val="150000"/>
              </a:lnSpc>
              <a:spcBef>
                <a:spcPts val="600"/>
              </a:spcBef>
              <a:spcAft>
                <a:spcPts val="600"/>
              </a:spcAft>
            </a:pPr>
            <a:r>
              <a:rPr lang="tr-TR" sz="1800" b="1" dirty="0">
                <a:solidFill>
                  <a:schemeClr val="tx1"/>
                </a:solidFill>
                <a:effectLst/>
                <a:ea typeface="Times New Roman" panose="02020603050405020304" pitchFamily="18" charset="0"/>
              </a:rPr>
              <a:t>Yapay sinir ağının öğrenme-simüle başarısını etkileyen bir diğer faktör de ağ yapısında kullanılan nöron katman ve nöron sayısıdır. Yapay sinir ağını tek katmanlı 20 nöron ve 50 nöron kullanarak oluşturduğumuzda öğrenme oranını %90-99 olarak belirlerken, 10 nöron, 80 nöron ve 100 nöron kullanarak oluşturduğumuzda ise ortalama %70-80 oranına düştüğü gözlemlendi. Yapay sinir ağını 2 katmanlı 20-20 nöron, 30-10 nöron ve 50-20 nöron kullanarak oluşturduğumuzda ise öğrenme oranının %90-99 olduğu gözlemlendi.</a:t>
            </a:r>
          </a:p>
          <a:p>
            <a:endParaRPr lang="tr-TR" dirty="0"/>
          </a:p>
        </p:txBody>
      </p:sp>
    </p:spTree>
    <p:extLst>
      <p:ext uri="{BB962C8B-B14F-4D97-AF65-F5344CB8AC3E}">
        <p14:creationId xmlns:p14="http://schemas.microsoft.com/office/powerpoint/2010/main" val="85142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30468" y="418929"/>
            <a:ext cx="7729728" cy="669960"/>
          </a:xfrm>
        </p:spPr>
        <p:txBody>
          <a:bodyPr>
            <a:normAutofit fontScale="90000"/>
          </a:bodyPr>
          <a:lstStyle/>
          <a:p>
            <a:r>
              <a:rPr lang="tr-TR" dirty="0">
                <a:solidFill>
                  <a:srgbClr val="FFC000"/>
                </a:solidFill>
              </a:rPr>
              <a:t>PARKİNSON HASTALIĞI</a:t>
            </a:r>
          </a:p>
        </p:txBody>
      </p:sp>
      <p:pic>
        <p:nvPicPr>
          <p:cNvPr id="2050" name="Picture 2" descr="Parkinson'a karşı önleminizi alın!">
            <a:extLst>
              <a:ext uri="{FF2B5EF4-FFF2-40B4-BE49-F238E27FC236}">
                <a16:creationId xmlns:a16="http://schemas.microsoft.com/office/drawing/2014/main" id="{51EFAED9-CA19-41AD-A0B2-644B1F4296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32321" y="1780034"/>
            <a:ext cx="3990960" cy="2754736"/>
          </a:xfrm>
          <a:prstGeom prst="rect">
            <a:avLst/>
          </a:prstGeom>
          <a:noFill/>
          <a:extLst>
            <a:ext uri="{909E8E84-426E-40DD-AFC4-6F175D3DCCD1}">
              <a14:hiddenFill xmlns:a14="http://schemas.microsoft.com/office/drawing/2010/main">
                <a:solidFill>
                  <a:srgbClr val="FFFFFF"/>
                </a:solidFill>
              </a14:hiddenFill>
            </a:ext>
          </a:extLst>
        </p:spPr>
      </p:pic>
      <p:sp>
        <p:nvSpPr>
          <p:cNvPr id="10" name="Metin kutusu 9">
            <a:extLst>
              <a:ext uri="{FF2B5EF4-FFF2-40B4-BE49-F238E27FC236}">
                <a16:creationId xmlns:a16="http://schemas.microsoft.com/office/drawing/2014/main" id="{06C2EC60-D90D-4D42-AF82-9B7205B3E147}"/>
              </a:ext>
            </a:extLst>
          </p:cNvPr>
          <p:cNvSpPr txBox="1"/>
          <p:nvPr/>
        </p:nvSpPr>
        <p:spPr>
          <a:xfrm>
            <a:off x="1671507" y="1449223"/>
            <a:ext cx="5677250" cy="4198522"/>
          </a:xfrm>
          <a:prstGeom prst="rect">
            <a:avLst/>
          </a:prstGeom>
          <a:noFill/>
        </p:spPr>
        <p:txBody>
          <a:bodyPr wrap="square">
            <a:spAutoFit/>
          </a:bodyPr>
          <a:lstStyle/>
          <a:p>
            <a:pPr algn="just">
              <a:lnSpc>
                <a:spcPct val="150000"/>
              </a:lnSpc>
              <a:spcAft>
                <a:spcPts val="800"/>
              </a:spcAft>
            </a:pPr>
            <a:r>
              <a:rPr lang="tr-TR" sz="1800" b="1" dirty="0">
                <a:effectLst/>
                <a:ea typeface="Times New Roman" panose="02020603050405020304" pitchFamily="18" charset="0"/>
                <a:cs typeface="Times New Roman" panose="02020603050405020304" pitchFamily="18" charset="0"/>
              </a:rPr>
              <a:t>Parkinson hastalığı, beyinde dopamin adı verilen, beyin hücrelerinin birbirleriyle haberleşmesini sağlayan maddeyi üreten hücrelerin bozulması sonucu ortaya çıkar. Beyinde dopamini üreten hücreler hareketlerin kontrolünden, uyumundan ve akıcılığından sorumludur. Hareketlerde yavaşlık, psikiyatrik rahatsızlıklar, dinlenme halindeyken titreme ile kendini belli eder. El yazı muayeneleri </a:t>
            </a:r>
            <a:r>
              <a:rPr lang="tr-TR" sz="1800" b="1" dirty="0" err="1">
                <a:effectLst/>
                <a:ea typeface="Times New Roman" panose="02020603050405020304" pitchFamily="18" charset="0"/>
                <a:cs typeface="Times New Roman" panose="02020603050405020304" pitchFamily="18" charset="0"/>
              </a:rPr>
              <a:t>parkinson</a:t>
            </a:r>
            <a:r>
              <a:rPr lang="tr-TR" sz="1800" b="1" dirty="0">
                <a:effectLst/>
                <a:ea typeface="Times New Roman" panose="02020603050405020304" pitchFamily="18" charset="0"/>
                <a:cs typeface="Times New Roman" panose="02020603050405020304" pitchFamily="18" charset="0"/>
              </a:rPr>
              <a:t> hastalığında titreme analizinde yaygın olarak kullanılmaktadır.</a:t>
            </a:r>
            <a:endParaRPr lang="tr-TR" sz="160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094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31136" y="367622"/>
            <a:ext cx="7729728" cy="669960"/>
          </a:xfrm>
        </p:spPr>
        <p:txBody>
          <a:bodyPr>
            <a:normAutofit fontScale="90000"/>
          </a:bodyPr>
          <a:lstStyle/>
          <a:p>
            <a:r>
              <a:rPr lang="tr-TR" dirty="0">
                <a:solidFill>
                  <a:srgbClr val="FFC000"/>
                </a:solidFill>
              </a:rPr>
              <a:t>PARKİNSON HASTALIĞI</a:t>
            </a:r>
          </a:p>
        </p:txBody>
      </p:sp>
      <p:sp>
        <p:nvSpPr>
          <p:cNvPr id="10" name="Metin kutusu 9">
            <a:extLst>
              <a:ext uri="{FF2B5EF4-FFF2-40B4-BE49-F238E27FC236}">
                <a16:creationId xmlns:a16="http://schemas.microsoft.com/office/drawing/2014/main" id="{06C2EC60-D90D-4D42-AF82-9B7205B3E147}"/>
              </a:ext>
            </a:extLst>
          </p:cNvPr>
          <p:cNvSpPr txBox="1"/>
          <p:nvPr/>
        </p:nvSpPr>
        <p:spPr>
          <a:xfrm>
            <a:off x="1584601" y="1407239"/>
            <a:ext cx="4086357" cy="2536528"/>
          </a:xfrm>
          <a:prstGeom prst="rect">
            <a:avLst/>
          </a:prstGeom>
          <a:noFill/>
        </p:spPr>
        <p:txBody>
          <a:bodyPr wrap="square">
            <a:spAutoFit/>
          </a:bodyPr>
          <a:lstStyle/>
          <a:p>
            <a:pPr algn="just">
              <a:lnSpc>
                <a:spcPct val="150000"/>
              </a:lnSpc>
              <a:spcAft>
                <a:spcPts val="800"/>
              </a:spcAft>
            </a:pPr>
            <a:r>
              <a:rPr lang="tr-TR" sz="1800" b="1" dirty="0">
                <a:effectLst/>
                <a:ea typeface="Times New Roman" panose="02020603050405020304" pitchFamily="18" charset="0"/>
                <a:cs typeface="Times New Roman" panose="02020603050405020304" pitchFamily="18" charset="0"/>
              </a:rPr>
              <a:t>Bu projede kaleme açı-ivme sensörü takılarak tanı yapılacak kişinin el titreme şiddeti tespit edilmeye çalışılmıştır. Titreme şiddetinden yola çıkarak hastalığın tanısına ulaşmak amaçlanmıştır. </a:t>
            </a:r>
          </a:p>
        </p:txBody>
      </p:sp>
      <p:pic>
        <p:nvPicPr>
          <p:cNvPr id="4" name="Resim 3">
            <a:extLst>
              <a:ext uri="{FF2B5EF4-FFF2-40B4-BE49-F238E27FC236}">
                <a16:creationId xmlns:a16="http://schemas.microsoft.com/office/drawing/2014/main" id="{657A52A8-6FB8-4BCA-B00C-2F711599F730}"/>
              </a:ext>
            </a:extLst>
          </p:cNvPr>
          <p:cNvPicPr>
            <a:picLocks noChangeAspect="1"/>
          </p:cNvPicPr>
          <p:nvPr/>
        </p:nvPicPr>
        <p:blipFill rotWithShape="1">
          <a:blip r:embed="rId2"/>
          <a:srcRect l="1" t="2289" r="1771"/>
          <a:stretch/>
        </p:blipFill>
        <p:spPr>
          <a:xfrm>
            <a:off x="6386820" y="1468073"/>
            <a:ext cx="3218574" cy="2596641"/>
          </a:xfrm>
          <a:prstGeom prst="rect">
            <a:avLst/>
          </a:prstGeom>
        </p:spPr>
      </p:pic>
      <p:sp>
        <p:nvSpPr>
          <p:cNvPr id="11" name="Metin kutusu 10">
            <a:extLst>
              <a:ext uri="{FF2B5EF4-FFF2-40B4-BE49-F238E27FC236}">
                <a16:creationId xmlns:a16="http://schemas.microsoft.com/office/drawing/2014/main" id="{1B65365C-B91A-4A33-A0AA-EA7D47DED542}"/>
              </a:ext>
            </a:extLst>
          </p:cNvPr>
          <p:cNvSpPr txBox="1"/>
          <p:nvPr/>
        </p:nvSpPr>
        <p:spPr>
          <a:xfrm>
            <a:off x="1487803" y="4064714"/>
            <a:ext cx="8309841" cy="2223622"/>
          </a:xfrm>
          <a:prstGeom prst="rect">
            <a:avLst/>
          </a:prstGeom>
          <a:noFill/>
        </p:spPr>
        <p:txBody>
          <a:bodyPr wrap="square">
            <a:spAutoFit/>
          </a:bodyPr>
          <a:lstStyle/>
          <a:p>
            <a:pPr algn="just">
              <a:lnSpc>
                <a:spcPct val="150000"/>
              </a:lnSpc>
              <a:spcAft>
                <a:spcPts val="800"/>
              </a:spcAft>
            </a:pPr>
            <a:r>
              <a:rPr lang="tr-TR" sz="1800" b="1" dirty="0">
                <a:effectLst/>
                <a:ea typeface="Times New Roman" panose="02020603050405020304" pitchFamily="18" charset="0"/>
                <a:cs typeface="Times New Roman" panose="02020603050405020304" pitchFamily="18" charset="0"/>
              </a:rPr>
              <a:t>Tanı konacak kişinin bu kalemle belirli referansları olan çizimler yapılması istenmiştir. Çizim sırasında sensör ivme değerlerini kaydedilerek yapay sinir ağa girişi yapılır. </a:t>
            </a:r>
            <a:endParaRPr lang="tr-TR" sz="1600" b="1" dirty="0">
              <a:effectLst/>
              <a:ea typeface="Calibri" panose="020F0502020204030204" pitchFamily="34" charset="0"/>
              <a:cs typeface="Times New Roman" panose="02020603050405020304" pitchFamily="18" charset="0"/>
            </a:endParaRPr>
          </a:p>
          <a:p>
            <a:pPr algn="just">
              <a:lnSpc>
                <a:spcPct val="150000"/>
              </a:lnSpc>
              <a:spcAft>
                <a:spcPts val="0"/>
              </a:spcAft>
            </a:pPr>
            <a:r>
              <a:rPr lang="tr-TR" sz="1800" b="1" dirty="0">
                <a:effectLst/>
                <a:ea typeface="Calibri" panose="020F0502020204030204" pitchFamily="34" charset="0"/>
                <a:cs typeface="Times New Roman" panose="02020603050405020304" pitchFamily="18" charset="0"/>
              </a:rPr>
              <a:t>Sensörün ölçtüğü ivme değerlerinden yola çıkarak ağın tanı çıktısı vermesine çalışılmıştır.</a:t>
            </a:r>
            <a:endParaRPr lang="tr-TR" sz="1600" b="1"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5543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113690" y="561602"/>
            <a:ext cx="7729728" cy="669960"/>
          </a:xfrm>
        </p:spPr>
        <p:txBody>
          <a:bodyPr>
            <a:normAutofit fontScale="90000"/>
          </a:bodyPr>
          <a:lstStyle/>
          <a:p>
            <a:r>
              <a:rPr lang="tr-TR" dirty="0">
                <a:solidFill>
                  <a:srgbClr val="FFC000"/>
                </a:solidFill>
              </a:rPr>
              <a:t>Kullanılan malzemeler</a:t>
            </a:r>
          </a:p>
        </p:txBody>
      </p:sp>
      <p:sp>
        <p:nvSpPr>
          <p:cNvPr id="3" name="İçerik Yer Tutucusu 2"/>
          <p:cNvSpPr>
            <a:spLocks noGrp="1"/>
          </p:cNvSpPr>
          <p:nvPr>
            <p:ph idx="1"/>
          </p:nvPr>
        </p:nvSpPr>
        <p:spPr>
          <a:xfrm>
            <a:off x="2726087" y="1552393"/>
            <a:ext cx="7729728" cy="3101983"/>
          </a:xfrm>
        </p:spPr>
        <p:txBody>
          <a:bodyPr/>
          <a:lstStyle/>
          <a:p>
            <a:endParaRPr lang="tr-TR" dirty="0"/>
          </a:p>
          <a:p>
            <a:r>
              <a:rPr lang="tr-TR" dirty="0"/>
              <a:t>Arduino</a:t>
            </a:r>
          </a:p>
          <a:p>
            <a:r>
              <a:rPr lang="tr-TR" dirty="0"/>
              <a:t>MPU6050</a:t>
            </a:r>
          </a:p>
          <a:p>
            <a:r>
              <a:rPr lang="tr-TR" dirty="0"/>
              <a:t>RGB LED</a:t>
            </a:r>
          </a:p>
          <a:p>
            <a:r>
              <a:rPr lang="tr-TR" dirty="0"/>
              <a:t>Buton</a:t>
            </a:r>
          </a:p>
          <a:p>
            <a:endParaRPr lang="tr-TR" dirty="0"/>
          </a:p>
        </p:txBody>
      </p:sp>
      <p:pic>
        <p:nvPicPr>
          <p:cNvPr id="3074" name="Picture 2" descr="RGB-LED-040419 | BlogKod">
            <a:extLst>
              <a:ext uri="{FF2B5EF4-FFF2-40B4-BE49-F238E27FC236}">
                <a16:creationId xmlns:a16="http://schemas.microsoft.com/office/drawing/2014/main" id="{8B817CBD-7995-4AFD-82AE-831874C4C2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6087" y="3877936"/>
            <a:ext cx="2640954" cy="155288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uy 4 Pin Push Button - Black (6x6x5mm) with cheap price">
            <a:extLst>
              <a:ext uri="{FF2B5EF4-FFF2-40B4-BE49-F238E27FC236}">
                <a16:creationId xmlns:a16="http://schemas.microsoft.com/office/drawing/2014/main" id="{C59128D8-EACD-425F-B7C7-DE808A46DF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5475" y="3888299"/>
            <a:ext cx="1532157" cy="153215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RDUINO UNO R3 (KLON) - ARDUINO KARTLAR - ARDUINO - Elektrovadi">
            <a:extLst>
              <a:ext uri="{FF2B5EF4-FFF2-40B4-BE49-F238E27FC236}">
                <a16:creationId xmlns:a16="http://schemas.microsoft.com/office/drawing/2014/main" id="{56C6315D-5F73-4104-9FCF-D6BA2F8B68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00645" y="1710053"/>
            <a:ext cx="2805514" cy="195733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RDUINO">
            <a:extLst>
              <a:ext uri="{FF2B5EF4-FFF2-40B4-BE49-F238E27FC236}">
                <a16:creationId xmlns:a16="http://schemas.microsoft.com/office/drawing/2014/main" id="{8C3D61C4-2762-4F73-8878-D5D8B081BD6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0945" y="3888299"/>
            <a:ext cx="1357054" cy="154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1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46497" y="669845"/>
            <a:ext cx="7729728" cy="644300"/>
          </a:xfrm>
        </p:spPr>
        <p:txBody>
          <a:bodyPr>
            <a:normAutofit fontScale="90000"/>
          </a:bodyPr>
          <a:lstStyle/>
          <a:p>
            <a:r>
              <a:rPr lang="tr-TR" dirty="0" err="1">
                <a:solidFill>
                  <a:srgbClr val="FFC000"/>
                </a:solidFill>
              </a:rPr>
              <a:t>SENSÖRüN</a:t>
            </a:r>
            <a:r>
              <a:rPr lang="tr-TR" dirty="0">
                <a:solidFill>
                  <a:srgbClr val="FFC000"/>
                </a:solidFill>
              </a:rPr>
              <a:t> KULLANIMI  </a:t>
            </a:r>
          </a:p>
        </p:txBody>
      </p:sp>
      <p:sp>
        <p:nvSpPr>
          <p:cNvPr id="3" name="İçerik Yer Tutucusu 2"/>
          <p:cNvSpPr>
            <a:spLocks noGrp="1"/>
          </p:cNvSpPr>
          <p:nvPr>
            <p:ph idx="1"/>
          </p:nvPr>
        </p:nvSpPr>
        <p:spPr>
          <a:xfrm>
            <a:off x="1895658" y="1521421"/>
            <a:ext cx="8031406" cy="500810"/>
          </a:xfrm>
        </p:spPr>
        <p:txBody>
          <a:bodyPr/>
          <a:lstStyle/>
          <a:p>
            <a:r>
              <a:rPr lang="tr-TR" dirty="0"/>
              <a:t>Açı-ivme sensöründen açı ve ivme değerleri almamızı sağlayan arduino kodları:</a:t>
            </a:r>
          </a:p>
        </p:txBody>
      </p:sp>
      <p:pic>
        <p:nvPicPr>
          <p:cNvPr id="5" name="Resim 4"/>
          <p:cNvPicPr>
            <a:picLocks noChangeAspect="1"/>
          </p:cNvPicPr>
          <p:nvPr/>
        </p:nvPicPr>
        <p:blipFill>
          <a:blip r:embed="rId2"/>
          <a:stretch>
            <a:fillRect/>
          </a:stretch>
        </p:blipFill>
        <p:spPr>
          <a:xfrm>
            <a:off x="1895658" y="2110125"/>
            <a:ext cx="8031406" cy="4443105"/>
          </a:xfrm>
          <a:prstGeom prst="rect">
            <a:avLst/>
          </a:prstGeom>
        </p:spPr>
      </p:pic>
    </p:spTree>
    <p:extLst>
      <p:ext uri="{BB962C8B-B14F-4D97-AF65-F5344CB8AC3E}">
        <p14:creationId xmlns:p14="http://schemas.microsoft.com/office/powerpoint/2010/main" val="212940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46497" y="603343"/>
            <a:ext cx="7729728" cy="644300"/>
          </a:xfrm>
        </p:spPr>
        <p:txBody>
          <a:bodyPr>
            <a:normAutofit fontScale="90000"/>
          </a:bodyPr>
          <a:lstStyle/>
          <a:p>
            <a:r>
              <a:rPr lang="tr-TR" dirty="0" err="1">
                <a:solidFill>
                  <a:srgbClr val="FFC000"/>
                </a:solidFill>
              </a:rPr>
              <a:t>SENSÖRün</a:t>
            </a:r>
            <a:r>
              <a:rPr lang="tr-TR" dirty="0">
                <a:solidFill>
                  <a:srgbClr val="FFC000"/>
                </a:solidFill>
              </a:rPr>
              <a:t> KULLANIMI  </a:t>
            </a:r>
          </a:p>
        </p:txBody>
      </p:sp>
      <p:sp>
        <p:nvSpPr>
          <p:cNvPr id="3" name="İçerik Yer Tutucusu 2"/>
          <p:cNvSpPr>
            <a:spLocks noGrp="1"/>
          </p:cNvSpPr>
          <p:nvPr>
            <p:ph idx="1"/>
          </p:nvPr>
        </p:nvSpPr>
        <p:spPr>
          <a:xfrm>
            <a:off x="1895658" y="1459875"/>
            <a:ext cx="11106796" cy="500810"/>
          </a:xfrm>
        </p:spPr>
        <p:txBody>
          <a:bodyPr/>
          <a:lstStyle/>
          <a:p>
            <a:r>
              <a:rPr lang="tr-TR" dirty="0"/>
              <a:t>Açı-ivme değerlerinin seri çiziciye aktarılması:</a:t>
            </a:r>
          </a:p>
        </p:txBody>
      </p:sp>
      <p:pic>
        <p:nvPicPr>
          <p:cNvPr id="4" name="Resim 3"/>
          <p:cNvPicPr>
            <a:picLocks noChangeAspect="1"/>
          </p:cNvPicPr>
          <p:nvPr/>
        </p:nvPicPr>
        <p:blipFill>
          <a:blip r:embed="rId2"/>
          <a:stretch>
            <a:fillRect/>
          </a:stretch>
        </p:blipFill>
        <p:spPr>
          <a:xfrm>
            <a:off x="2046497" y="2073273"/>
            <a:ext cx="7465768" cy="4129700"/>
          </a:xfrm>
          <a:prstGeom prst="rect">
            <a:avLst/>
          </a:prstGeom>
        </p:spPr>
      </p:pic>
    </p:spTree>
    <p:extLst>
      <p:ext uri="{BB962C8B-B14F-4D97-AF65-F5344CB8AC3E}">
        <p14:creationId xmlns:p14="http://schemas.microsoft.com/office/powerpoint/2010/main" val="4240651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38413" y="677885"/>
            <a:ext cx="8615640" cy="632169"/>
          </a:xfrm>
        </p:spPr>
        <p:txBody>
          <a:bodyPr>
            <a:normAutofit fontScale="90000"/>
          </a:bodyPr>
          <a:lstStyle/>
          <a:p>
            <a:r>
              <a:rPr lang="tr-TR" dirty="0">
                <a:solidFill>
                  <a:srgbClr val="FFC000"/>
                </a:solidFill>
              </a:rPr>
              <a:t>VERİLERİN matlab ortamına aktarımı </a:t>
            </a:r>
          </a:p>
        </p:txBody>
      </p:sp>
      <p:sp>
        <p:nvSpPr>
          <p:cNvPr id="3" name="İçerik Yer Tutucusu 2"/>
          <p:cNvSpPr>
            <a:spLocks noGrp="1"/>
          </p:cNvSpPr>
          <p:nvPr>
            <p:ph idx="1"/>
          </p:nvPr>
        </p:nvSpPr>
        <p:spPr>
          <a:xfrm>
            <a:off x="1838413" y="1477459"/>
            <a:ext cx="8694772" cy="878879"/>
          </a:xfrm>
        </p:spPr>
        <p:txBody>
          <a:bodyPr>
            <a:normAutofit lnSpcReduction="10000"/>
          </a:bodyPr>
          <a:lstStyle/>
          <a:p>
            <a:r>
              <a:rPr lang="tr-TR" dirty="0"/>
              <a:t>Arduinoda seri porta yazdırılan açı-ivme değerleri, seri port üzerinden Matlab’a aktarıldı. Değerler plot komutu kullanılarak matlabda çizdirildi. Değerlerin alınmasını ve çizilmesi sağlayan kod:</a:t>
            </a:r>
          </a:p>
        </p:txBody>
      </p:sp>
      <p:pic>
        <p:nvPicPr>
          <p:cNvPr id="4" name="Resim 3"/>
          <p:cNvPicPr>
            <a:picLocks noChangeAspect="1"/>
          </p:cNvPicPr>
          <p:nvPr/>
        </p:nvPicPr>
        <p:blipFill>
          <a:blip r:embed="rId2"/>
          <a:stretch>
            <a:fillRect/>
          </a:stretch>
        </p:blipFill>
        <p:spPr>
          <a:xfrm>
            <a:off x="3256817" y="2356338"/>
            <a:ext cx="5273920" cy="4181918"/>
          </a:xfrm>
          <a:prstGeom prst="rect">
            <a:avLst/>
          </a:prstGeom>
        </p:spPr>
      </p:pic>
    </p:spTree>
    <p:extLst>
      <p:ext uri="{BB962C8B-B14F-4D97-AF65-F5344CB8AC3E}">
        <p14:creationId xmlns:p14="http://schemas.microsoft.com/office/powerpoint/2010/main" val="120196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838413" y="677885"/>
            <a:ext cx="8615640" cy="632169"/>
          </a:xfrm>
        </p:spPr>
        <p:txBody>
          <a:bodyPr>
            <a:normAutofit fontScale="90000"/>
          </a:bodyPr>
          <a:lstStyle/>
          <a:p>
            <a:r>
              <a:rPr lang="tr-TR" dirty="0">
                <a:solidFill>
                  <a:srgbClr val="FFC000"/>
                </a:solidFill>
              </a:rPr>
              <a:t>VERİLERİN matlab ortamına aktarımı </a:t>
            </a:r>
          </a:p>
        </p:txBody>
      </p:sp>
      <p:sp>
        <p:nvSpPr>
          <p:cNvPr id="3" name="İçerik Yer Tutucusu 2"/>
          <p:cNvSpPr>
            <a:spLocks noGrp="1"/>
          </p:cNvSpPr>
          <p:nvPr>
            <p:ph idx="1"/>
          </p:nvPr>
        </p:nvSpPr>
        <p:spPr>
          <a:xfrm>
            <a:off x="1838413" y="1477459"/>
            <a:ext cx="8694772" cy="878879"/>
          </a:xfrm>
        </p:spPr>
        <p:txBody>
          <a:bodyPr>
            <a:normAutofit/>
          </a:bodyPr>
          <a:lstStyle/>
          <a:p>
            <a:r>
              <a:rPr lang="tr-TR" dirty="0"/>
              <a:t>Matlab kodunun çıktısı:</a:t>
            </a:r>
          </a:p>
        </p:txBody>
      </p:sp>
      <p:pic>
        <p:nvPicPr>
          <p:cNvPr id="5" name="Resim 4"/>
          <p:cNvPicPr>
            <a:picLocks noChangeAspect="1"/>
          </p:cNvPicPr>
          <p:nvPr/>
        </p:nvPicPr>
        <p:blipFill>
          <a:blip r:embed="rId2"/>
          <a:stretch>
            <a:fillRect/>
          </a:stretch>
        </p:blipFill>
        <p:spPr>
          <a:xfrm>
            <a:off x="3182083" y="1916898"/>
            <a:ext cx="4836501" cy="4354572"/>
          </a:xfrm>
          <a:prstGeom prst="rect">
            <a:avLst/>
          </a:prstGeom>
        </p:spPr>
      </p:pic>
    </p:spTree>
    <p:extLst>
      <p:ext uri="{BB962C8B-B14F-4D97-AF65-F5344CB8AC3E}">
        <p14:creationId xmlns:p14="http://schemas.microsoft.com/office/powerpoint/2010/main" val="963834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231136" y="658378"/>
            <a:ext cx="7729728" cy="811354"/>
          </a:xfrm>
        </p:spPr>
        <p:txBody>
          <a:bodyPr/>
          <a:lstStyle/>
          <a:p>
            <a:r>
              <a:rPr lang="tr-TR" dirty="0">
                <a:solidFill>
                  <a:srgbClr val="FFC000"/>
                </a:solidFill>
              </a:rPr>
              <a:t>SENSÖR </a:t>
            </a:r>
            <a:r>
              <a:rPr lang="tr-TR" dirty="0" err="1">
                <a:solidFill>
                  <a:srgbClr val="FFC000"/>
                </a:solidFill>
              </a:rPr>
              <a:t>verilerinİN</a:t>
            </a:r>
            <a:r>
              <a:rPr lang="tr-TR" dirty="0">
                <a:solidFill>
                  <a:srgbClr val="FFC000"/>
                </a:solidFill>
              </a:rPr>
              <a:t> kaydedilmesi</a:t>
            </a:r>
          </a:p>
        </p:txBody>
      </p:sp>
      <p:sp>
        <p:nvSpPr>
          <p:cNvPr id="3" name="İçerik Yer Tutucusu 2"/>
          <p:cNvSpPr>
            <a:spLocks noGrp="1"/>
          </p:cNvSpPr>
          <p:nvPr>
            <p:ph idx="1"/>
          </p:nvPr>
        </p:nvSpPr>
        <p:spPr>
          <a:xfrm>
            <a:off x="2231136" y="1916592"/>
            <a:ext cx="7729728" cy="782164"/>
          </a:xfrm>
        </p:spPr>
        <p:txBody>
          <a:bodyPr>
            <a:normAutofit/>
          </a:bodyPr>
          <a:lstStyle/>
          <a:p>
            <a:r>
              <a:rPr lang="tr-TR" sz="1600" b="1" dirty="0"/>
              <a:t>Elde edilen değerler matlab üzerinden </a:t>
            </a:r>
            <a:r>
              <a:rPr lang="tr-TR" sz="1600" b="1" dirty="0" err="1"/>
              <a:t>text</a:t>
            </a:r>
            <a:r>
              <a:rPr lang="tr-TR" sz="1600" b="1" dirty="0"/>
              <a:t> dosyası oluşturularak kayıt edildi.</a:t>
            </a:r>
          </a:p>
          <a:p>
            <a:r>
              <a:rPr lang="tr-TR" sz="1600" b="1" dirty="0" err="1"/>
              <a:t>Text</a:t>
            </a:r>
            <a:r>
              <a:rPr lang="tr-TR" sz="1600" b="1" dirty="0"/>
              <a:t> dosyası oluşturma kodları:</a:t>
            </a:r>
          </a:p>
        </p:txBody>
      </p:sp>
      <p:pic>
        <p:nvPicPr>
          <p:cNvPr id="7" name="Resim 6"/>
          <p:cNvPicPr>
            <a:picLocks noChangeAspect="1"/>
          </p:cNvPicPr>
          <p:nvPr/>
        </p:nvPicPr>
        <p:blipFill>
          <a:blip r:embed="rId2"/>
          <a:stretch>
            <a:fillRect/>
          </a:stretch>
        </p:blipFill>
        <p:spPr>
          <a:xfrm>
            <a:off x="2919033" y="2938892"/>
            <a:ext cx="4948237" cy="2133600"/>
          </a:xfrm>
          <a:prstGeom prst="rect">
            <a:avLst/>
          </a:prstGeom>
        </p:spPr>
      </p:pic>
    </p:spTree>
    <p:extLst>
      <p:ext uri="{BB962C8B-B14F-4D97-AF65-F5344CB8AC3E}">
        <p14:creationId xmlns:p14="http://schemas.microsoft.com/office/powerpoint/2010/main" val="417726983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docProps/app.xml><?xml version="1.0" encoding="utf-8"?>
<Properties xmlns="http://schemas.openxmlformats.org/officeDocument/2006/extended-properties" xmlns:vt="http://schemas.openxmlformats.org/officeDocument/2006/docPropsVTypes">
  <Template>Paket</Template>
  <TotalTime>2033</TotalTime>
  <Words>443</Words>
  <Application>Microsoft Office PowerPoint</Application>
  <PresentationFormat>Geniş ekran</PresentationFormat>
  <Paragraphs>40</Paragraphs>
  <Slides>16</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16</vt:i4>
      </vt:variant>
    </vt:vector>
  </HeadingPairs>
  <TitlesOfParts>
    <vt:vector size="19" baseType="lpstr">
      <vt:lpstr>Arial</vt:lpstr>
      <vt:lpstr>Gill Sans MT</vt:lpstr>
      <vt:lpstr>Parcel</vt:lpstr>
      <vt:lpstr>PARKİNSON TANI KALEMİ</vt:lpstr>
      <vt:lpstr>PARKİNSON HASTALIĞI</vt:lpstr>
      <vt:lpstr>PARKİNSON HASTALIĞI</vt:lpstr>
      <vt:lpstr>Kullanılan malzemeler</vt:lpstr>
      <vt:lpstr>SENSÖRüN KULLANIMI  </vt:lpstr>
      <vt:lpstr>SENSÖRün KULLANIMI  </vt:lpstr>
      <vt:lpstr>VERİLERİN matlab ortamına aktarımı </vt:lpstr>
      <vt:lpstr>VERİLERİN matlab ortamına aktarımı </vt:lpstr>
      <vt:lpstr>SENSÖR verilerinİN kaydedilmesi</vt:lpstr>
      <vt:lpstr>verilerin kaydedilmesi</vt:lpstr>
      <vt:lpstr>Verilerle yapay sinir ağıları </vt:lpstr>
      <vt:lpstr>Verilerle yapay sinir ağıları </vt:lpstr>
      <vt:lpstr>Verilerle yapay sinir ağıları </vt:lpstr>
      <vt:lpstr>Kalemin 3D tasarımı</vt:lpstr>
      <vt:lpstr>prototipleme</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Alper Furkan</dc:creator>
  <cp:lastModifiedBy>merve temur</cp:lastModifiedBy>
  <cp:revision>38</cp:revision>
  <dcterms:created xsi:type="dcterms:W3CDTF">2019-12-19T17:58:31Z</dcterms:created>
  <dcterms:modified xsi:type="dcterms:W3CDTF">2020-07-20T08:23:23Z</dcterms:modified>
</cp:coreProperties>
</file>