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52"/>
  </p:notesMasterIdLst>
  <p:handoutMasterIdLst>
    <p:handoutMasterId r:id="rId53"/>
  </p:handoutMasterIdLst>
  <p:sldIdLst>
    <p:sldId id="730" r:id="rId2"/>
    <p:sldId id="877" r:id="rId3"/>
    <p:sldId id="260" r:id="rId4"/>
    <p:sldId id="775" r:id="rId5"/>
    <p:sldId id="777" r:id="rId6"/>
    <p:sldId id="895" r:id="rId7"/>
    <p:sldId id="778" r:id="rId8"/>
    <p:sldId id="815" r:id="rId9"/>
    <p:sldId id="814" r:id="rId10"/>
    <p:sldId id="896" r:id="rId11"/>
    <p:sldId id="898" r:id="rId12"/>
    <p:sldId id="788" r:id="rId13"/>
    <p:sldId id="703" r:id="rId14"/>
    <p:sldId id="706" r:id="rId15"/>
    <p:sldId id="811" r:id="rId16"/>
    <p:sldId id="816" r:id="rId17"/>
    <p:sldId id="817" r:id="rId18"/>
    <p:sldId id="818" r:id="rId19"/>
    <p:sldId id="819" r:id="rId20"/>
    <p:sldId id="820" r:id="rId21"/>
    <p:sldId id="821" r:id="rId22"/>
    <p:sldId id="822" r:id="rId23"/>
    <p:sldId id="823" r:id="rId24"/>
    <p:sldId id="841" r:id="rId25"/>
    <p:sldId id="843" r:id="rId26"/>
    <p:sldId id="844" r:id="rId27"/>
    <p:sldId id="845" r:id="rId28"/>
    <p:sldId id="783" r:id="rId29"/>
    <p:sldId id="813" r:id="rId30"/>
    <p:sldId id="779" r:id="rId31"/>
    <p:sldId id="780" r:id="rId32"/>
    <p:sldId id="781" r:id="rId33"/>
    <p:sldId id="852" r:id="rId34"/>
    <p:sldId id="853" r:id="rId35"/>
    <p:sldId id="725" r:id="rId36"/>
    <p:sldId id="826" r:id="rId37"/>
    <p:sldId id="827" r:id="rId38"/>
    <p:sldId id="728" r:id="rId39"/>
    <p:sldId id="795" r:id="rId40"/>
    <p:sldId id="893" r:id="rId41"/>
    <p:sldId id="855" r:id="rId42"/>
    <p:sldId id="889" r:id="rId43"/>
    <p:sldId id="858" r:id="rId44"/>
    <p:sldId id="890" r:id="rId45"/>
    <p:sldId id="894" r:id="rId46"/>
    <p:sldId id="891" r:id="rId47"/>
    <p:sldId id="892" r:id="rId48"/>
    <p:sldId id="899" r:id="rId49"/>
    <p:sldId id="753" r:id="rId50"/>
    <p:sldId id="671"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E3DEC67-D806-4995-AABB-192EF5060B06}">
          <p14:sldIdLst>
            <p14:sldId id="730"/>
            <p14:sldId id="877"/>
            <p14:sldId id="260"/>
            <p14:sldId id="775"/>
            <p14:sldId id="777"/>
            <p14:sldId id="895"/>
            <p14:sldId id="778"/>
            <p14:sldId id="815"/>
            <p14:sldId id="814"/>
            <p14:sldId id="896"/>
            <p14:sldId id="898"/>
            <p14:sldId id="788"/>
            <p14:sldId id="703"/>
            <p14:sldId id="706"/>
            <p14:sldId id="811"/>
            <p14:sldId id="816"/>
            <p14:sldId id="817"/>
            <p14:sldId id="818"/>
            <p14:sldId id="819"/>
            <p14:sldId id="820"/>
            <p14:sldId id="821"/>
            <p14:sldId id="822"/>
            <p14:sldId id="823"/>
            <p14:sldId id="841"/>
            <p14:sldId id="843"/>
            <p14:sldId id="844"/>
            <p14:sldId id="845"/>
            <p14:sldId id="783"/>
            <p14:sldId id="813"/>
            <p14:sldId id="779"/>
            <p14:sldId id="780"/>
            <p14:sldId id="781"/>
            <p14:sldId id="852"/>
            <p14:sldId id="853"/>
            <p14:sldId id="725"/>
            <p14:sldId id="826"/>
            <p14:sldId id="827"/>
            <p14:sldId id="728"/>
            <p14:sldId id="795"/>
            <p14:sldId id="893"/>
            <p14:sldId id="855"/>
            <p14:sldId id="889"/>
            <p14:sldId id="858"/>
            <p14:sldId id="890"/>
            <p14:sldId id="894"/>
            <p14:sldId id="891"/>
            <p14:sldId id="892"/>
            <p14:sldId id="899"/>
            <p14:sldId id="753"/>
            <p14:sldId id="6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D27ADA"/>
    <a:srgbClr val="7030A0"/>
    <a:srgbClr val="A30000"/>
    <a:srgbClr val="CC3300"/>
    <a:srgbClr val="6F2D7C"/>
    <a:srgbClr val="FF2600"/>
    <a:srgbClr val="561AA0"/>
    <a:srgbClr val="D947DA"/>
    <a:srgbClr val="AB79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77" autoAdjust="0"/>
    <p:restoredTop sz="87029" autoAdjust="0"/>
  </p:normalViewPr>
  <p:slideViewPr>
    <p:cSldViewPr snapToGrid="0">
      <p:cViewPr varScale="1">
        <p:scale>
          <a:sx n="99" d="100"/>
          <a:sy n="99" d="100"/>
        </p:scale>
        <p:origin x="1536" y="1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C6E495-074D-4A49-A062-D8E5D467D02D}" type="datetimeFigureOut">
              <a:rPr lang="en-US" smtClean="0"/>
              <a:t>12/12/18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FCF7EF5-C109-324F-9D29-7407436FD491}" type="slidenum">
              <a:rPr lang="en-US" smtClean="0"/>
              <a:t>‹#›</a:t>
            </a:fld>
            <a:endParaRPr lang="en-US"/>
          </a:p>
        </p:txBody>
      </p:sp>
    </p:spTree>
    <p:extLst>
      <p:ext uri="{BB962C8B-B14F-4D97-AF65-F5344CB8AC3E}">
        <p14:creationId xmlns:p14="http://schemas.microsoft.com/office/powerpoint/2010/main" val="1351265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24AD7-4E24-49EC-8378-ED00CCEB1ED7}" type="datetimeFigureOut">
              <a:rPr lang="zh-CN" altLang="en-US" smtClean="0"/>
              <a:t>2018/12/12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317EA-879D-4C18-A7FE-780B87215D61}" type="slidenum">
              <a:rPr lang="zh-CN" altLang="en-US" smtClean="0"/>
              <a:t>‹#›</a:t>
            </a:fld>
            <a:endParaRPr lang="zh-CN" altLang="en-US"/>
          </a:p>
        </p:txBody>
      </p:sp>
    </p:spTree>
    <p:extLst>
      <p:ext uri="{BB962C8B-B14F-4D97-AF65-F5344CB8AC3E}">
        <p14:creationId xmlns:p14="http://schemas.microsoft.com/office/powerpoint/2010/main" val="85125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Allen_Institute_for_Artificial_Intelligence"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B317EA-879D-4C18-A7FE-780B87215D61}" type="slidenum">
              <a:rPr lang="zh-CN" altLang="en-US" smtClean="0"/>
              <a:t>1</a:t>
            </a:fld>
            <a:endParaRPr lang="zh-CN" altLang="en-US"/>
          </a:p>
        </p:txBody>
      </p:sp>
    </p:spTree>
    <p:extLst>
      <p:ext uri="{BB962C8B-B14F-4D97-AF65-F5344CB8AC3E}">
        <p14:creationId xmlns:p14="http://schemas.microsoft.com/office/powerpoint/2010/main" val="21168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mr-IN" altLang="zh-CN" sz="1200" b="1" i="0" kern="1200" dirty="0" err="1">
                <a:solidFill>
                  <a:schemeClr val="tx1"/>
                </a:solidFill>
                <a:effectLst/>
                <a:latin typeface="+mn-lt"/>
                <a:ea typeface="+mn-ea"/>
                <a:cs typeface="+mn-cs"/>
              </a:rPr>
              <a:t>asthma</a:t>
            </a:r>
            <a:r>
              <a:rPr lang="zh-CN" altLang="mr-IN" sz="1200" b="1" i="0" kern="1200" dirty="0">
                <a:solidFill>
                  <a:schemeClr val="tx1"/>
                </a:solidFill>
                <a:effectLst/>
                <a:latin typeface="+mn-lt"/>
                <a:ea typeface="+mn-ea"/>
                <a:cs typeface="+mn-cs"/>
              </a:rPr>
              <a:t>英 </a:t>
            </a:r>
            <a:r>
              <a:rPr lang="mr-IN" altLang="zh-CN" sz="1200" b="0" i="0" kern="1200" dirty="0">
                <a:solidFill>
                  <a:schemeClr val="tx1"/>
                </a:solidFill>
                <a:effectLst/>
                <a:latin typeface="+mn-lt"/>
                <a:ea typeface="+mn-ea"/>
                <a:cs typeface="+mn-cs"/>
              </a:rPr>
              <a:t>['</a:t>
            </a:r>
            <a:r>
              <a:rPr lang="mr-IN" altLang="zh-CN" sz="1200" b="0" i="0" kern="1200" dirty="0" err="1">
                <a:solidFill>
                  <a:schemeClr val="tx1"/>
                </a:solidFill>
                <a:effectLst/>
                <a:latin typeface="+mn-lt"/>
                <a:ea typeface="+mn-ea"/>
                <a:cs typeface="+mn-cs"/>
              </a:rPr>
              <a:t>æsmə</a:t>
            </a:r>
            <a:r>
              <a:rPr lang="mr-IN" altLang="zh-CN" sz="1200" b="0" i="0" kern="1200" dirty="0">
                <a:solidFill>
                  <a:schemeClr val="tx1"/>
                </a:solidFill>
                <a:effectLst/>
                <a:latin typeface="+mn-lt"/>
                <a:ea typeface="+mn-ea"/>
                <a:cs typeface="+mn-cs"/>
              </a:rPr>
              <a:t>]</a:t>
            </a:r>
            <a:r>
              <a:rPr lang="mr-IN" altLang="zh-CN" sz="1200" b="1" i="0" kern="1200" dirty="0">
                <a:solidFill>
                  <a:schemeClr val="tx1"/>
                </a:solidFill>
                <a:effectLst/>
                <a:latin typeface="+mn-lt"/>
                <a:ea typeface="+mn-ea"/>
                <a:cs typeface="+mn-cs"/>
              </a:rPr>
              <a:t>  </a:t>
            </a:r>
            <a:r>
              <a:rPr lang="zh-CN" altLang="mr-IN" sz="1200" b="1" i="0" kern="1200" dirty="0">
                <a:solidFill>
                  <a:schemeClr val="tx1"/>
                </a:solidFill>
                <a:effectLst/>
                <a:latin typeface="+mn-lt"/>
                <a:ea typeface="+mn-ea"/>
                <a:cs typeface="+mn-cs"/>
              </a:rPr>
              <a:t>美 </a:t>
            </a:r>
            <a:r>
              <a:rPr lang="mr-IN" altLang="zh-CN" sz="1200" b="0" i="0" kern="1200" dirty="0">
                <a:solidFill>
                  <a:schemeClr val="tx1"/>
                </a:solidFill>
                <a:effectLst/>
                <a:latin typeface="+mn-lt"/>
                <a:ea typeface="+mn-ea"/>
                <a:cs typeface="+mn-cs"/>
              </a:rPr>
              <a:t>['</a:t>
            </a:r>
            <a:r>
              <a:rPr lang="mr-IN" altLang="zh-CN" sz="1200" b="0" i="0" kern="1200" dirty="0" err="1">
                <a:solidFill>
                  <a:schemeClr val="tx1"/>
                </a:solidFill>
                <a:effectLst/>
                <a:latin typeface="+mn-lt"/>
                <a:ea typeface="+mn-ea"/>
                <a:cs typeface="+mn-cs"/>
              </a:rPr>
              <a:t>æzmə</a:t>
            </a:r>
            <a:r>
              <a:rPr lang="mr-IN" altLang="zh-CN" sz="1200" b="0" i="0" kern="1200" dirty="0">
                <a:solidFill>
                  <a:schemeClr val="tx1"/>
                </a:solidFill>
                <a:effectLst/>
                <a:latin typeface="+mn-lt"/>
                <a:ea typeface="+mn-ea"/>
                <a:cs typeface="+mn-cs"/>
              </a:rPr>
              <a:t>]</a:t>
            </a:r>
            <a:r>
              <a:rPr lang="mr-IN" altLang="zh-CN" sz="1200" b="1" i="0" kern="1200" dirty="0">
                <a:solidFill>
                  <a:schemeClr val="tx1"/>
                </a:solidFill>
                <a:effectLst/>
                <a:latin typeface="+mn-lt"/>
                <a:ea typeface="+mn-ea"/>
                <a:cs typeface="+mn-cs"/>
              </a:rPr>
              <a:t> </a:t>
            </a:r>
          </a:p>
          <a:p>
            <a:r>
              <a:rPr lang="mr-IN" altLang="zh-CN" sz="1200" b="1" i="0" kern="1200" dirty="0" err="1">
                <a:solidFill>
                  <a:schemeClr val="tx1"/>
                </a:solidFill>
                <a:effectLst/>
                <a:latin typeface="+mn-lt"/>
                <a:ea typeface="+mn-ea"/>
                <a:cs typeface="+mn-cs"/>
              </a:rPr>
              <a:t>n</a:t>
            </a:r>
            <a:r>
              <a:rPr lang="mr-IN" altLang="zh-CN" sz="1200" b="1" i="0" kern="1200" dirty="0">
                <a:solidFill>
                  <a:schemeClr val="tx1"/>
                </a:solidFill>
                <a:effectLst/>
                <a:latin typeface="+mn-lt"/>
                <a:ea typeface="+mn-ea"/>
                <a:cs typeface="+mn-cs"/>
              </a:rPr>
              <a:t>. [</a:t>
            </a:r>
            <a:r>
              <a:rPr lang="zh-CN" altLang="mr-IN" sz="1200" b="1" i="0" kern="1200" dirty="0">
                <a:solidFill>
                  <a:schemeClr val="tx1"/>
                </a:solidFill>
                <a:effectLst/>
                <a:latin typeface="+mn-lt"/>
                <a:ea typeface="+mn-ea"/>
                <a:cs typeface="+mn-cs"/>
              </a:rPr>
              <a:t>内科</a:t>
            </a:r>
            <a:r>
              <a:rPr lang="mr-IN" altLang="zh-CN" sz="1200" b="1" i="0" kern="1200" dirty="0">
                <a:solidFill>
                  <a:schemeClr val="tx1"/>
                </a:solidFill>
                <a:effectLst/>
                <a:latin typeface="+mn-lt"/>
                <a:ea typeface="+mn-ea"/>
                <a:cs typeface="+mn-cs"/>
              </a:rPr>
              <a:t>][</a:t>
            </a:r>
            <a:r>
              <a:rPr lang="zh-CN" altLang="mr-IN" sz="1200" b="1" i="0" kern="1200" dirty="0">
                <a:solidFill>
                  <a:schemeClr val="tx1"/>
                </a:solidFill>
                <a:effectLst/>
                <a:latin typeface="+mn-lt"/>
                <a:ea typeface="+mn-ea"/>
                <a:cs typeface="+mn-cs"/>
              </a:rPr>
              <a:t>中医</a:t>
            </a:r>
            <a:r>
              <a:rPr lang="mr-IN" altLang="zh-CN" sz="1200" b="1" i="0" kern="1200" dirty="0">
                <a:solidFill>
                  <a:schemeClr val="tx1"/>
                </a:solidFill>
                <a:effectLst/>
                <a:latin typeface="+mn-lt"/>
                <a:ea typeface="+mn-ea"/>
                <a:cs typeface="+mn-cs"/>
              </a:rPr>
              <a:t>] </a:t>
            </a:r>
            <a:r>
              <a:rPr lang="zh-CN" altLang="mr-IN" sz="1200" b="1" i="0" kern="1200" dirty="0">
                <a:solidFill>
                  <a:schemeClr val="tx1"/>
                </a:solidFill>
                <a:effectLst/>
                <a:latin typeface="+mn-lt"/>
                <a:ea typeface="+mn-ea"/>
                <a:cs typeface="+mn-cs"/>
              </a:rPr>
              <a:t>哮喘，气喘</a:t>
            </a:r>
          </a:p>
          <a:p>
            <a:endParaRPr kumimoji="1" lang="zh-CN" altLang="en-US" dirty="0"/>
          </a:p>
        </p:txBody>
      </p:sp>
      <p:sp>
        <p:nvSpPr>
          <p:cNvPr id="4" name="幻灯片编号占位符 3"/>
          <p:cNvSpPr>
            <a:spLocks noGrp="1"/>
          </p:cNvSpPr>
          <p:nvPr>
            <p:ph type="sldNum" sz="quarter" idx="10"/>
          </p:nvPr>
        </p:nvSpPr>
        <p:spPr/>
        <p:txBody>
          <a:bodyPr/>
          <a:lstStyle/>
          <a:p>
            <a:fld id="{3BB317EA-879D-4C18-A7FE-780B87215D61}" type="slidenum">
              <a:rPr lang="zh-CN" altLang="en-US" smtClean="0"/>
              <a:t>30</a:t>
            </a:fld>
            <a:endParaRPr lang="zh-CN" altLang="en-US"/>
          </a:p>
        </p:txBody>
      </p:sp>
    </p:spTree>
    <p:extLst>
      <p:ext uri="{BB962C8B-B14F-4D97-AF65-F5344CB8AC3E}">
        <p14:creationId xmlns:p14="http://schemas.microsoft.com/office/powerpoint/2010/main" val="331572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mr-IN" altLang="zh-CN" sz="1200" b="1" i="0" kern="1200" dirty="0" err="1">
                <a:solidFill>
                  <a:schemeClr val="tx1"/>
                </a:solidFill>
                <a:effectLst/>
                <a:latin typeface="+mn-lt"/>
                <a:ea typeface="+mn-ea"/>
                <a:cs typeface="+mn-cs"/>
              </a:rPr>
              <a:t>asthma</a:t>
            </a:r>
            <a:r>
              <a:rPr lang="zh-CN" altLang="mr-IN" sz="1200" b="1" i="0" kern="1200" dirty="0">
                <a:solidFill>
                  <a:schemeClr val="tx1"/>
                </a:solidFill>
                <a:effectLst/>
                <a:latin typeface="+mn-lt"/>
                <a:ea typeface="+mn-ea"/>
                <a:cs typeface="+mn-cs"/>
              </a:rPr>
              <a:t>英 </a:t>
            </a:r>
            <a:r>
              <a:rPr lang="mr-IN" altLang="zh-CN" sz="1200" b="0" i="0" kern="1200" dirty="0">
                <a:solidFill>
                  <a:schemeClr val="tx1"/>
                </a:solidFill>
                <a:effectLst/>
                <a:latin typeface="+mn-lt"/>
                <a:ea typeface="+mn-ea"/>
                <a:cs typeface="+mn-cs"/>
              </a:rPr>
              <a:t>['</a:t>
            </a:r>
            <a:r>
              <a:rPr lang="mr-IN" altLang="zh-CN" sz="1200" b="0" i="0" kern="1200" dirty="0" err="1">
                <a:solidFill>
                  <a:schemeClr val="tx1"/>
                </a:solidFill>
                <a:effectLst/>
                <a:latin typeface="+mn-lt"/>
                <a:ea typeface="+mn-ea"/>
                <a:cs typeface="+mn-cs"/>
              </a:rPr>
              <a:t>æsmə</a:t>
            </a:r>
            <a:r>
              <a:rPr lang="mr-IN" altLang="zh-CN" sz="1200" b="0" i="0" kern="1200" dirty="0">
                <a:solidFill>
                  <a:schemeClr val="tx1"/>
                </a:solidFill>
                <a:effectLst/>
                <a:latin typeface="+mn-lt"/>
                <a:ea typeface="+mn-ea"/>
                <a:cs typeface="+mn-cs"/>
              </a:rPr>
              <a:t>]</a:t>
            </a:r>
            <a:r>
              <a:rPr lang="mr-IN" altLang="zh-CN" sz="1200" b="1" i="0" kern="1200" dirty="0">
                <a:solidFill>
                  <a:schemeClr val="tx1"/>
                </a:solidFill>
                <a:effectLst/>
                <a:latin typeface="+mn-lt"/>
                <a:ea typeface="+mn-ea"/>
                <a:cs typeface="+mn-cs"/>
              </a:rPr>
              <a:t>  </a:t>
            </a:r>
            <a:r>
              <a:rPr lang="zh-CN" altLang="mr-IN" sz="1200" b="1" i="0" kern="1200" dirty="0">
                <a:solidFill>
                  <a:schemeClr val="tx1"/>
                </a:solidFill>
                <a:effectLst/>
                <a:latin typeface="+mn-lt"/>
                <a:ea typeface="+mn-ea"/>
                <a:cs typeface="+mn-cs"/>
              </a:rPr>
              <a:t>美 </a:t>
            </a:r>
            <a:r>
              <a:rPr lang="mr-IN" altLang="zh-CN" sz="1200" b="0" i="0" kern="1200" dirty="0">
                <a:solidFill>
                  <a:schemeClr val="tx1"/>
                </a:solidFill>
                <a:effectLst/>
                <a:latin typeface="+mn-lt"/>
                <a:ea typeface="+mn-ea"/>
                <a:cs typeface="+mn-cs"/>
              </a:rPr>
              <a:t>['</a:t>
            </a:r>
            <a:r>
              <a:rPr lang="mr-IN" altLang="zh-CN" sz="1200" b="0" i="0" kern="1200" dirty="0" err="1">
                <a:solidFill>
                  <a:schemeClr val="tx1"/>
                </a:solidFill>
                <a:effectLst/>
                <a:latin typeface="+mn-lt"/>
                <a:ea typeface="+mn-ea"/>
                <a:cs typeface="+mn-cs"/>
              </a:rPr>
              <a:t>æzmə</a:t>
            </a:r>
            <a:r>
              <a:rPr lang="mr-IN" altLang="zh-CN" sz="1200" b="0" i="0" kern="1200" dirty="0">
                <a:solidFill>
                  <a:schemeClr val="tx1"/>
                </a:solidFill>
                <a:effectLst/>
                <a:latin typeface="+mn-lt"/>
                <a:ea typeface="+mn-ea"/>
                <a:cs typeface="+mn-cs"/>
              </a:rPr>
              <a:t>]</a:t>
            </a:r>
            <a:r>
              <a:rPr lang="mr-IN" altLang="zh-CN" sz="1200" b="1" i="0" kern="1200" dirty="0">
                <a:solidFill>
                  <a:schemeClr val="tx1"/>
                </a:solidFill>
                <a:effectLst/>
                <a:latin typeface="+mn-lt"/>
                <a:ea typeface="+mn-ea"/>
                <a:cs typeface="+mn-cs"/>
              </a:rPr>
              <a:t> </a:t>
            </a:r>
          </a:p>
          <a:p>
            <a:r>
              <a:rPr lang="mr-IN" altLang="zh-CN" sz="1200" b="1" i="0" kern="1200" dirty="0" err="1">
                <a:solidFill>
                  <a:schemeClr val="tx1"/>
                </a:solidFill>
                <a:effectLst/>
                <a:latin typeface="+mn-lt"/>
                <a:ea typeface="+mn-ea"/>
                <a:cs typeface="+mn-cs"/>
              </a:rPr>
              <a:t>n</a:t>
            </a:r>
            <a:r>
              <a:rPr lang="mr-IN" altLang="zh-CN" sz="1200" b="1" i="0" kern="1200" dirty="0">
                <a:solidFill>
                  <a:schemeClr val="tx1"/>
                </a:solidFill>
                <a:effectLst/>
                <a:latin typeface="+mn-lt"/>
                <a:ea typeface="+mn-ea"/>
                <a:cs typeface="+mn-cs"/>
              </a:rPr>
              <a:t>. [</a:t>
            </a:r>
            <a:r>
              <a:rPr lang="zh-CN" altLang="mr-IN" sz="1200" b="1" i="0" kern="1200" dirty="0">
                <a:solidFill>
                  <a:schemeClr val="tx1"/>
                </a:solidFill>
                <a:effectLst/>
                <a:latin typeface="+mn-lt"/>
                <a:ea typeface="+mn-ea"/>
                <a:cs typeface="+mn-cs"/>
              </a:rPr>
              <a:t>内科</a:t>
            </a:r>
            <a:r>
              <a:rPr lang="mr-IN" altLang="zh-CN" sz="1200" b="1" i="0" kern="1200" dirty="0">
                <a:solidFill>
                  <a:schemeClr val="tx1"/>
                </a:solidFill>
                <a:effectLst/>
                <a:latin typeface="+mn-lt"/>
                <a:ea typeface="+mn-ea"/>
                <a:cs typeface="+mn-cs"/>
              </a:rPr>
              <a:t>][</a:t>
            </a:r>
            <a:r>
              <a:rPr lang="zh-CN" altLang="mr-IN" sz="1200" b="1" i="0" kern="1200" dirty="0">
                <a:solidFill>
                  <a:schemeClr val="tx1"/>
                </a:solidFill>
                <a:effectLst/>
                <a:latin typeface="+mn-lt"/>
                <a:ea typeface="+mn-ea"/>
                <a:cs typeface="+mn-cs"/>
              </a:rPr>
              <a:t>中医</a:t>
            </a:r>
            <a:r>
              <a:rPr lang="mr-IN" altLang="zh-CN" sz="1200" b="1" i="0" kern="1200" dirty="0">
                <a:solidFill>
                  <a:schemeClr val="tx1"/>
                </a:solidFill>
                <a:effectLst/>
                <a:latin typeface="+mn-lt"/>
                <a:ea typeface="+mn-ea"/>
                <a:cs typeface="+mn-cs"/>
              </a:rPr>
              <a:t>] </a:t>
            </a:r>
            <a:r>
              <a:rPr lang="zh-CN" altLang="mr-IN" sz="1200" b="1" i="0" kern="1200" dirty="0">
                <a:solidFill>
                  <a:schemeClr val="tx1"/>
                </a:solidFill>
                <a:effectLst/>
                <a:latin typeface="+mn-lt"/>
                <a:ea typeface="+mn-ea"/>
                <a:cs typeface="+mn-cs"/>
              </a:rPr>
              <a:t>哮喘，气喘</a:t>
            </a:r>
          </a:p>
          <a:p>
            <a:endParaRPr kumimoji="1" lang="zh-CN" altLang="en-US" dirty="0"/>
          </a:p>
        </p:txBody>
      </p:sp>
      <p:sp>
        <p:nvSpPr>
          <p:cNvPr id="4" name="幻灯片编号占位符 3"/>
          <p:cNvSpPr>
            <a:spLocks noGrp="1"/>
          </p:cNvSpPr>
          <p:nvPr>
            <p:ph type="sldNum" sz="quarter" idx="10"/>
          </p:nvPr>
        </p:nvSpPr>
        <p:spPr/>
        <p:txBody>
          <a:bodyPr/>
          <a:lstStyle/>
          <a:p>
            <a:fld id="{3BB317EA-879D-4C18-A7FE-780B87215D61}" type="slidenum">
              <a:rPr lang="zh-CN" altLang="en-US" smtClean="0"/>
              <a:t>31</a:t>
            </a:fld>
            <a:endParaRPr lang="zh-CN" altLang="en-US"/>
          </a:p>
        </p:txBody>
      </p:sp>
    </p:spTree>
    <p:extLst>
      <p:ext uri="{BB962C8B-B14F-4D97-AF65-F5344CB8AC3E}">
        <p14:creationId xmlns:p14="http://schemas.microsoft.com/office/powerpoint/2010/main" val="2872237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mr-IN" altLang="zh-CN" sz="1200" b="1" i="0" kern="1200" dirty="0" err="1">
                <a:solidFill>
                  <a:schemeClr val="tx1"/>
                </a:solidFill>
                <a:effectLst/>
                <a:latin typeface="+mn-lt"/>
                <a:ea typeface="+mn-ea"/>
                <a:cs typeface="+mn-cs"/>
              </a:rPr>
              <a:t>asthma</a:t>
            </a:r>
            <a:r>
              <a:rPr lang="zh-CN" altLang="mr-IN" sz="1200" b="1" i="0" kern="1200" dirty="0">
                <a:solidFill>
                  <a:schemeClr val="tx1"/>
                </a:solidFill>
                <a:effectLst/>
                <a:latin typeface="+mn-lt"/>
                <a:ea typeface="+mn-ea"/>
                <a:cs typeface="+mn-cs"/>
              </a:rPr>
              <a:t>英 </a:t>
            </a:r>
            <a:r>
              <a:rPr lang="mr-IN" altLang="zh-CN" sz="1200" b="0" i="0" kern="1200" dirty="0">
                <a:solidFill>
                  <a:schemeClr val="tx1"/>
                </a:solidFill>
                <a:effectLst/>
                <a:latin typeface="+mn-lt"/>
                <a:ea typeface="+mn-ea"/>
                <a:cs typeface="+mn-cs"/>
              </a:rPr>
              <a:t>['</a:t>
            </a:r>
            <a:r>
              <a:rPr lang="mr-IN" altLang="zh-CN" sz="1200" b="0" i="0" kern="1200" dirty="0" err="1">
                <a:solidFill>
                  <a:schemeClr val="tx1"/>
                </a:solidFill>
                <a:effectLst/>
                <a:latin typeface="+mn-lt"/>
                <a:ea typeface="+mn-ea"/>
                <a:cs typeface="+mn-cs"/>
              </a:rPr>
              <a:t>æsmə</a:t>
            </a:r>
            <a:r>
              <a:rPr lang="mr-IN" altLang="zh-CN" sz="1200" b="0" i="0" kern="1200" dirty="0">
                <a:solidFill>
                  <a:schemeClr val="tx1"/>
                </a:solidFill>
                <a:effectLst/>
                <a:latin typeface="+mn-lt"/>
                <a:ea typeface="+mn-ea"/>
                <a:cs typeface="+mn-cs"/>
              </a:rPr>
              <a:t>]</a:t>
            </a:r>
            <a:r>
              <a:rPr lang="mr-IN" altLang="zh-CN" sz="1200" b="1" i="0" kern="1200" dirty="0">
                <a:solidFill>
                  <a:schemeClr val="tx1"/>
                </a:solidFill>
                <a:effectLst/>
                <a:latin typeface="+mn-lt"/>
                <a:ea typeface="+mn-ea"/>
                <a:cs typeface="+mn-cs"/>
              </a:rPr>
              <a:t>  </a:t>
            </a:r>
            <a:r>
              <a:rPr lang="zh-CN" altLang="mr-IN" sz="1200" b="1" i="0" kern="1200" dirty="0">
                <a:solidFill>
                  <a:schemeClr val="tx1"/>
                </a:solidFill>
                <a:effectLst/>
                <a:latin typeface="+mn-lt"/>
                <a:ea typeface="+mn-ea"/>
                <a:cs typeface="+mn-cs"/>
              </a:rPr>
              <a:t>美 </a:t>
            </a:r>
            <a:r>
              <a:rPr lang="mr-IN" altLang="zh-CN" sz="1200" b="0" i="0" kern="1200" dirty="0">
                <a:solidFill>
                  <a:schemeClr val="tx1"/>
                </a:solidFill>
                <a:effectLst/>
                <a:latin typeface="+mn-lt"/>
                <a:ea typeface="+mn-ea"/>
                <a:cs typeface="+mn-cs"/>
              </a:rPr>
              <a:t>['</a:t>
            </a:r>
            <a:r>
              <a:rPr lang="mr-IN" altLang="zh-CN" sz="1200" b="0" i="0" kern="1200" dirty="0" err="1">
                <a:solidFill>
                  <a:schemeClr val="tx1"/>
                </a:solidFill>
                <a:effectLst/>
                <a:latin typeface="+mn-lt"/>
                <a:ea typeface="+mn-ea"/>
                <a:cs typeface="+mn-cs"/>
              </a:rPr>
              <a:t>æzmə</a:t>
            </a:r>
            <a:r>
              <a:rPr lang="mr-IN" altLang="zh-CN" sz="1200" b="0" i="0" kern="1200" dirty="0">
                <a:solidFill>
                  <a:schemeClr val="tx1"/>
                </a:solidFill>
                <a:effectLst/>
                <a:latin typeface="+mn-lt"/>
                <a:ea typeface="+mn-ea"/>
                <a:cs typeface="+mn-cs"/>
              </a:rPr>
              <a:t>]</a:t>
            </a:r>
            <a:r>
              <a:rPr lang="mr-IN" altLang="zh-CN" sz="1200" b="1" i="0" kern="1200" dirty="0">
                <a:solidFill>
                  <a:schemeClr val="tx1"/>
                </a:solidFill>
                <a:effectLst/>
                <a:latin typeface="+mn-lt"/>
                <a:ea typeface="+mn-ea"/>
                <a:cs typeface="+mn-cs"/>
              </a:rPr>
              <a:t> </a:t>
            </a:r>
          </a:p>
          <a:p>
            <a:r>
              <a:rPr lang="mr-IN" altLang="zh-CN" sz="1200" b="1" i="0" kern="1200" dirty="0" err="1">
                <a:solidFill>
                  <a:schemeClr val="tx1"/>
                </a:solidFill>
                <a:effectLst/>
                <a:latin typeface="+mn-lt"/>
                <a:ea typeface="+mn-ea"/>
                <a:cs typeface="+mn-cs"/>
              </a:rPr>
              <a:t>n</a:t>
            </a:r>
            <a:r>
              <a:rPr lang="mr-IN" altLang="zh-CN" sz="1200" b="1" i="0" kern="1200" dirty="0">
                <a:solidFill>
                  <a:schemeClr val="tx1"/>
                </a:solidFill>
                <a:effectLst/>
                <a:latin typeface="+mn-lt"/>
                <a:ea typeface="+mn-ea"/>
                <a:cs typeface="+mn-cs"/>
              </a:rPr>
              <a:t>. [</a:t>
            </a:r>
            <a:r>
              <a:rPr lang="zh-CN" altLang="mr-IN" sz="1200" b="1" i="0" kern="1200" dirty="0">
                <a:solidFill>
                  <a:schemeClr val="tx1"/>
                </a:solidFill>
                <a:effectLst/>
                <a:latin typeface="+mn-lt"/>
                <a:ea typeface="+mn-ea"/>
                <a:cs typeface="+mn-cs"/>
              </a:rPr>
              <a:t>内科</a:t>
            </a:r>
            <a:r>
              <a:rPr lang="mr-IN" altLang="zh-CN" sz="1200" b="1" i="0" kern="1200" dirty="0">
                <a:solidFill>
                  <a:schemeClr val="tx1"/>
                </a:solidFill>
                <a:effectLst/>
                <a:latin typeface="+mn-lt"/>
                <a:ea typeface="+mn-ea"/>
                <a:cs typeface="+mn-cs"/>
              </a:rPr>
              <a:t>][</a:t>
            </a:r>
            <a:r>
              <a:rPr lang="zh-CN" altLang="mr-IN" sz="1200" b="1" i="0" kern="1200" dirty="0">
                <a:solidFill>
                  <a:schemeClr val="tx1"/>
                </a:solidFill>
                <a:effectLst/>
                <a:latin typeface="+mn-lt"/>
                <a:ea typeface="+mn-ea"/>
                <a:cs typeface="+mn-cs"/>
              </a:rPr>
              <a:t>中医</a:t>
            </a:r>
            <a:r>
              <a:rPr lang="mr-IN" altLang="zh-CN" sz="1200" b="1" i="0" kern="1200" dirty="0">
                <a:solidFill>
                  <a:schemeClr val="tx1"/>
                </a:solidFill>
                <a:effectLst/>
                <a:latin typeface="+mn-lt"/>
                <a:ea typeface="+mn-ea"/>
                <a:cs typeface="+mn-cs"/>
              </a:rPr>
              <a:t>] </a:t>
            </a:r>
            <a:r>
              <a:rPr lang="zh-CN" altLang="mr-IN" sz="1200" b="1" i="0" kern="1200" dirty="0">
                <a:solidFill>
                  <a:schemeClr val="tx1"/>
                </a:solidFill>
                <a:effectLst/>
                <a:latin typeface="+mn-lt"/>
                <a:ea typeface="+mn-ea"/>
                <a:cs typeface="+mn-cs"/>
              </a:rPr>
              <a:t>哮喘，气喘</a:t>
            </a:r>
          </a:p>
          <a:p>
            <a:endParaRPr kumimoji="1" lang="zh-CN" altLang="en-US" dirty="0"/>
          </a:p>
        </p:txBody>
      </p:sp>
      <p:sp>
        <p:nvSpPr>
          <p:cNvPr id="4" name="幻灯片编号占位符 3"/>
          <p:cNvSpPr>
            <a:spLocks noGrp="1"/>
          </p:cNvSpPr>
          <p:nvPr>
            <p:ph type="sldNum" sz="quarter" idx="10"/>
          </p:nvPr>
        </p:nvSpPr>
        <p:spPr/>
        <p:txBody>
          <a:bodyPr/>
          <a:lstStyle/>
          <a:p>
            <a:fld id="{3BB317EA-879D-4C18-A7FE-780B87215D61}" type="slidenum">
              <a:rPr lang="zh-CN" altLang="en-US" smtClean="0"/>
              <a:t>32</a:t>
            </a:fld>
            <a:endParaRPr lang="zh-CN" altLang="en-US"/>
          </a:p>
        </p:txBody>
      </p:sp>
    </p:spTree>
    <p:extLst>
      <p:ext uri="{BB962C8B-B14F-4D97-AF65-F5344CB8AC3E}">
        <p14:creationId xmlns:p14="http://schemas.microsoft.com/office/powerpoint/2010/main" val="329646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mr-IN" altLang="zh-CN" sz="1200" b="1" i="0" kern="1200" dirty="0" err="1">
                <a:solidFill>
                  <a:schemeClr val="tx1"/>
                </a:solidFill>
                <a:effectLst/>
                <a:latin typeface="+mn-lt"/>
                <a:ea typeface="+mn-ea"/>
                <a:cs typeface="+mn-cs"/>
              </a:rPr>
              <a:t>asthma</a:t>
            </a:r>
            <a:r>
              <a:rPr lang="zh-CN" altLang="mr-IN" sz="1200" b="1" i="0" kern="1200" dirty="0">
                <a:solidFill>
                  <a:schemeClr val="tx1"/>
                </a:solidFill>
                <a:effectLst/>
                <a:latin typeface="+mn-lt"/>
                <a:ea typeface="+mn-ea"/>
                <a:cs typeface="+mn-cs"/>
              </a:rPr>
              <a:t>英 </a:t>
            </a:r>
            <a:r>
              <a:rPr lang="mr-IN" altLang="zh-CN" sz="1200" b="0" i="0" kern="1200" dirty="0">
                <a:solidFill>
                  <a:schemeClr val="tx1"/>
                </a:solidFill>
                <a:effectLst/>
                <a:latin typeface="+mn-lt"/>
                <a:ea typeface="+mn-ea"/>
                <a:cs typeface="+mn-cs"/>
              </a:rPr>
              <a:t>['</a:t>
            </a:r>
            <a:r>
              <a:rPr lang="mr-IN" altLang="zh-CN" sz="1200" b="0" i="0" kern="1200" dirty="0" err="1">
                <a:solidFill>
                  <a:schemeClr val="tx1"/>
                </a:solidFill>
                <a:effectLst/>
                <a:latin typeface="+mn-lt"/>
                <a:ea typeface="+mn-ea"/>
                <a:cs typeface="+mn-cs"/>
              </a:rPr>
              <a:t>æsmə</a:t>
            </a:r>
            <a:r>
              <a:rPr lang="mr-IN" altLang="zh-CN" sz="1200" b="0" i="0" kern="1200" dirty="0">
                <a:solidFill>
                  <a:schemeClr val="tx1"/>
                </a:solidFill>
                <a:effectLst/>
                <a:latin typeface="+mn-lt"/>
                <a:ea typeface="+mn-ea"/>
                <a:cs typeface="+mn-cs"/>
              </a:rPr>
              <a:t>]</a:t>
            </a:r>
            <a:r>
              <a:rPr lang="mr-IN" altLang="zh-CN" sz="1200" b="1" i="0" kern="1200" dirty="0">
                <a:solidFill>
                  <a:schemeClr val="tx1"/>
                </a:solidFill>
                <a:effectLst/>
                <a:latin typeface="+mn-lt"/>
                <a:ea typeface="+mn-ea"/>
                <a:cs typeface="+mn-cs"/>
              </a:rPr>
              <a:t>  </a:t>
            </a:r>
            <a:r>
              <a:rPr lang="zh-CN" altLang="mr-IN" sz="1200" b="1" i="0" kern="1200" dirty="0">
                <a:solidFill>
                  <a:schemeClr val="tx1"/>
                </a:solidFill>
                <a:effectLst/>
                <a:latin typeface="+mn-lt"/>
                <a:ea typeface="+mn-ea"/>
                <a:cs typeface="+mn-cs"/>
              </a:rPr>
              <a:t>美 </a:t>
            </a:r>
            <a:r>
              <a:rPr lang="mr-IN" altLang="zh-CN" sz="1200" b="0" i="0" kern="1200" dirty="0">
                <a:solidFill>
                  <a:schemeClr val="tx1"/>
                </a:solidFill>
                <a:effectLst/>
                <a:latin typeface="+mn-lt"/>
                <a:ea typeface="+mn-ea"/>
                <a:cs typeface="+mn-cs"/>
              </a:rPr>
              <a:t>['</a:t>
            </a:r>
            <a:r>
              <a:rPr lang="mr-IN" altLang="zh-CN" sz="1200" b="0" i="0" kern="1200" dirty="0" err="1">
                <a:solidFill>
                  <a:schemeClr val="tx1"/>
                </a:solidFill>
                <a:effectLst/>
                <a:latin typeface="+mn-lt"/>
                <a:ea typeface="+mn-ea"/>
                <a:cs typeface="+mn-cs"/>
              </a:rPr>
              <a:t>æzmə</a:t>
            </a:r>
            <a:r>
              <a:rPr lang="mr-IN" altLang="zh-CN" sz="1200" b="0" i="0" kern="1200" dirty="0">
                <a:solidFill>
                  <a:schemeClr val="tx1"/>
                </a:solidFill>
                <a:effectLst/>
                <a:latin typeface="+mn-lt"/>
                <a:ea typeface="+mn-ea"/>
                <a:cs typeface="+mn-cs"/>
              </a:rPr>
              <a:t>]</a:t>
            </a:r>
            <a:r>
              <a:rPr lang="mr-IN" altLang="zh-CN" sz="1200" b="1" i="0" kern="1200" dirty="0">
                <a:solidFill>
                  <a:schemeClr val="tx1"/>
                </a:solidFill>
                <a:effectLst/>
                <a:latin typeface="+mn-lt"/>
                <a:ea typeface="+mn-ea"/>
                <a:cs typeface="+mn-cs"/>
              </a:rPr>
              <a:t> </a:t>
            </a:r>
          </a:p>
          <a:p>
            <a:r>
              <a:rPr lang="mr-IN" altLang="zh-CN" sz="1200" b="1" i="0" kern="1200" dirty="0" err="1">
                <a:solidFill>
                  <a:schemeClr val="tx1"/>
                </a:solidFill>
                <a:effectLst/>
                <a:latin typeface="+mn-lt"/>
                <a:ea typeface="+mn-ea"/>
                <a:cs typeface="+mn-cs"/>
              </a:rPr>
              <a:t>n</a:t>
            </a:r>
            <a:r>
              <a:rPr lang="mr-IN" altLang="zh-CN" sz="1200" b="1" i="0" kern="1200" dirty="0">
                <a:solidFill>
                  <a:schemeClr val="tx1"/>
                </a:solidFill>
                <a:effectLst/>
                <a:latin typeface="+mn-lt"/>
                <a:ea typeface="+mn-ea"/>
                <a:cs typeface="+mn-cs"/>
              </a:rPr>
              <a:t>. [</a:t>
            </a:r>
            <a:r>
              <a:rPr lang="zh-CN" altLang="mr-IN" sz="1200" b="1" i="0" kern="1200" dirty="0">
                <a:solidFill>
                  <a:schemeClr val="tx1"/>
                </a:solidFill>
                <a:effectLst/>
                <a:latin typeface="+mn-lt"/>
                <a:ea typeface="+mn-ea"/>
                <a:cs typeface="+mn-cs"/>
              </a:rPr>
              <a:t>内科</a:t>
            </a:r>
            <a:r>
              <a:rPr lang="mr-IN" altLang="zh-CN" sz="1200" b="1" i="0" kern="1200" dirty="0">
                <a:solidFill>
                  <a:schemeClr val="tx1"/>
                </a:solidFill>
                <a:effectLst/>
                <a:latin typeface="+mn-lt"/>
                <a:ea typeface="+mn-ea"/>
                <a:cs typeface="+mn-cs"/>
              </a:rPr>
              <a:t>][</a:t>
            </a:r>
            <a:r>
              <a:rPr lang="zh-CN" altLang="mr-IN" sz="1200" b="1" i="0" kern="1200" dirty="0">
                <a:solidFill>
                  <a:schemeClr val="tx1"/>
                </a:solidFill>
                <a:effectLst/>
                <a:latin typeface="+mn-lt"/>
                <a:ea typeface="+mn-ea"/>
                <a:cs typeface="+mn-cs"/>
              </a:rPr>
              <a:t>中医</a:t>
            </a:r>
            <a:r>
              <a:rPr lang="mr-IN" altLang="zh-CN" sz="1200" b="1" i="0" kern="1200" dirty="0">
                <a:solidFill>
                  <a:schemeClr val="tx1"/>
                </a:solidFill>
                <a:effectLst/>
                <a:latin typeface="+mn-lt"/>
                <a:ea typeface="+mn-ea"/>
                <a:cs typeface="+mn-cs"/>
              </a:rPr>
              <a:t>] </a:t>
            </a:r>
            <a:r>
              <a:rPr lang="zh-CN" altLang="mr-IN" sz="1200" b="1" i="0" kern="1200" dirty="0">
                <a:solidFill>
                  <a:schemeClr val="tx1"/>
                </a:solidFill>
                <a:effectLst/>
                <a:latin typeface="+mn-lt"/>
                <a:ea typeface="+mn-ea"/>
                <a:cs typeface="+mn-cs"/>
              </a:rPr>
              <a:t>哮喘，气喘</a:t>
            </a:r>
          </a:p>
          <a:p>
            <a:endParaRPr kumimoji="1" lang="zh-CN" altLang="en-US" dirty="0"/>
          </a:p>
        </p:txBody>
      </p:sp>
      <p:sp>
        <p:nvSpPr>
          <p:cNvPr id="4" name="幻灯片编号占位符 3"/>
          <p:cNvSpPr>
            <a:spLocks noGrp="1"/>
          </p:cNvSpPr>
          <p:nvPr>
            <p:ph type="sldNum" sz="quarter" idx="10"/>
          </p:nvPr>
        </p:nvSpPr>
        <p:spPr/>
        <p:txBody>
          <a:bodyPr/>
          <a:lstStyle/>
          <a:p>
            <a:fld id="{3BB317EA-879D-4C18-A7FE-780B87215D61}" type="slidenum">
              <a:rPr lang="zh-CN" altLang="en-US" smtClean="0"/>
              <a:t>33</a:t>
            </a:fld>
            <a:endParaRPr lang="zh-CN" altLang="en-US"/>
          </a:p>
        </p:txBody>
      </p:sp>
    </p:spTree>
    <p:extLst>
      <p:ext uri="{BB962C8B-B14F-4D97-AF65-F5344CB8AC3E}">
        <p14:creationId xmlns:p14="http://schemas.microsoft.com/office/powerpoint/2010/main" val="3191507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mr-IN" altLang="zh-CN" sz="1200" b="1" i="0" kern="1200" dirty="0" err="1">
                <a:solidFill>
                  <a:schemeClr val="tx1"/>
                </a:solidFill>
                <a:effectLst/>
                <a:latin typeface="+mn-lt"/>
                <a:ea typeface="+mn-ea"/>
                <a:cs typeface="+mn-cs"/>
              </a:rPr>
              <a:t>asthma</a:t>
            </a:r>
            <a:r>
              <a:rPr lang="zh-CN" altLang="mr-IN" sz="1200" b="1" i="0" kern="1200" dirty="0">
                <a:solidFill>
                  <a:schemeClr val="tx1"/>
                </a:solidFill>
                <a:effectLst/>
                <a:latin typeface="+mn-lt"/>
                <a:ea typeface="+mn-ea"/>
                <a:cs typeface="+mn-cs"/>
              </a:rPr>
              <a:t>英 </a:t>
            </a:r>
            <a:r>
              <a:rPr lang="mr-IN" altLang="zh-CN" sz="1200" b="0" i="0" kern="1200" dirty="0">
                <a:solidFill>
                  <a:schemeClr val="tx1"/>
                </a:solidFill>
                <a:effectLst/>
                <a:latin typeface="+mn-lt"/>
                <a:ea typeface="+mn-ea"/>
                <a:cs typeface="+mn-cs"/>
              </a:rPr>
              <a:t>['</a:t>
            </a:r>
            <a:r>
              <a:rPr lang="mr-IN" altLang="zh-CN" sz="1200" b="0" i="0" kern="1200" dirty="0" err="1">
                <a:solidFill>
                  <a:schemeClr val="tx1"/>
                </a:solidFill>
                <a:effectLst/>
                <a:latin typeface="+mn-lt"/>
                <a:ea typeface="+mn-ea"/>
                <a:cs typeface="+mn-cs"/>
              </a:rPr>
              <a:t>æsmə</a:t>
            </a:r>
            <a:r>
              <a:rPr lang="mr-IN" altLang="zh-CN" sz="1200" b="0" i="0" kern="1200" dirty="0">
                <a:solidFill>
                  <a:schemeClr val="tx1"/>
                </a:solidFill>
                <a:effectLst/>
                <a:latin typeface="+mn-lt"/>
                <a:ea typeface="+mn-ea"/>
                <a:cs typeface="+mn-cs"/>
              </a:rPr>
              <a:t>]</a:t>
            </a:r>
            <a:r>
              <a:rPr lang="mr-IN" altLang="zh-CN" sz="1200" b="1" i="0" kern="1200" dirty="0">
                <a:solidFill>
                  <a:schemeClr val="tx1"/>
                </a:solidFill>
                <a:effectLst/>
                <a:latin typeface="+mn-lt"/>
                <a:ea typeface="+mn-ea"/>
                <a:cs typeface="+mn-cs"/>
              </a:rPr>
              <a:t>  </a:t>
            </a:r>
            <a:r>
              <a:rPr lang="zh-CN" altLang="mr-IN" sz="1200" b="1" i="0" kern="1200" dirty="0">
                <a:solidFill>
                  <a:schemeClr val="tx1"/>
                </a:solidFill>
                <a:effectLst/>
                <a:latin typeface="+mn-lt"/>
                <a:ea typeface="+mn-ea"/>
                <a:cs typeface="+mn-cs"/>
              </a:rPr>
              <a:t>美 </a:t>
            </a:r>
            <a:r>
              <a:rPr lang="mr-IN" altLang="zh-CN" sz="1200" b="0" i="0" kern="1200" dirty="0">
                <a:solidFill>
                  <a:schemeClr val="tx1"/>
                </a:solidFill>
                <a:effectLst/>
                <a:latin typeface="+mn-lt"/>
                <a:ea typeface="+mn-ea"/>
                <a:cs typeface="+mn-cs"/>
              </a:rPr>
              <a:t>['</a:t>
            </a:r>
            <a:r>
              <a:rPr lang="mr-IN" altLang="zh-CN" sz="1200" b="0" i="0" kern="1200" dirty="0" err="1">
                <a:solidFill>
                  <a:schemeClr val="tx1"/>
                </a:solidFill>
                <a:effectLst/>
                <a:latin typeface="+mn-lt"/>
                <a:ea typeface="+mn-ea"/>
                <a:cs typeface="+mn-cs"/>
              </a:rPr>
              <a:t>æzmə</a:t>
            </a:r>
            <a:r>
              <a:rPr lang="mr-IN" altLang="zh-CN" sz="1200" b="0" i="0" kern="1200" dirty="0">
                <a:solidFill>
                  <a:schemeClr val="tx1"/>
                </a:solidFill>
                <a:effectLst/>
                <a:latin typeface="+mn-lt"/>
                <a:ea typeface="+mn-ea"/>
                <a:cs typeface="+mn-cs"/>
              </a:rPr>
              <a:t>]</a:t>
            </a:r>
            <a:r>
              <a:rPr lang="mr-IN" altLang="zh-CN" sz="1200" b="1" i="0" kern="1200" dirty="0">
                <a:solidFill>
                  <a:schemeClr val="tx1"/>
                </a:solidFill>
                <a:effectLst/>
                <a:latin typeface="+mn-lt"/>
                <a:ea typeface="+mn-ea"/>
                <a:cs typeface="+mn-cs"/>
              </a:rPr>
              <a:t> </a:t>
            </a:r>
          </a:p>
          <a:p>
            <a:r>
              <a:rPr lang="mr-IN" altLang="zh-CN" sz="1200" b="1" i="0" kern="1200" dirty="0" err="1">
                <a:solidFill>
                  <a:schemeClr val="tx1"/>
                </a:solidFill>
                <a:effectLst/>
                <a:latin typeface="+mn-lt"/>
                <a:ea typeface="+mn-ea"/>
                <a:cs typeface="+mn-cs"/>
              </a:rPr>
              <a:t>n</a:t>
            </a:r>
            <a:r>
              <a:rPr lang="mr-IN" altLang="zh-CN" sz="1200" b="1" i="0" kern="1200" dirty="0">
                <a:solidFill>
                  <a:schemeClr val="tx1"/>
                </a:solidFill>
                <a:effectLst/>
                <a:latin typeface="+mn-lt"/>
                <a:ea typeface="+mn-ea"/>
                <a:cs typeface="+mn-cs"/>
              </a:rPr>
              <a:t>. [</a:t>
            </a:r>
            <a:r>
              <a:rPr lang="zh-CN" altLang="mr-IN" sz="1200" b="1" i="0" kern="1200" dirty="0">
                <a:solidFill>
                  <a:schemeClr val="tx1"/>
                </a:solidFill>
                <a:effectLst/>
                <a:latin typeface="+mn-lt"/>
                <a:ea typeface="+mn-ea"/>
                <a:cs typeface="+mn-cs"/>
              </a:rPr>
              <a:t>内科</a:t>
            </a:r>
            <a:r>
              <a:rPr lang="mr-IN" altLang="zh-CN" sz="1200" b="1" i="0" kern="1200" dirty="0">
                <a:solidFill>
                  <a:schemeClr val="tx1"/>
                </a:solidFill>
                <a:effectLst/>
                <a:latin typeface="+mn-lt"/>
                <a:ea typeface="+mn-ea"/>
                <a:cs typeface="+mn-cs"/>
              </a:rPr>
              <a:t>][</a:t>
            </a:r>
            <a:r>
              <a:rPr lang="zh-CN" altLang="mr-IN" sz="1200" b="1" i="0" kern="1200" dirty="0">
                <a:solidFill>
                  <a:schemeClr val="tx1"/>
                </a:solidFill>
                <a:effectLst/>
                <a:latin typeface="+mn-lt"/>
                <a:ea typeface="+mn-ea"/>
                <a:cs typeface="+mn-cs"/>
              </a:rPr>
              <a:t>中医</a:t>
            </a:r>
            <a:r>
              <a:rPr lang="mr-IN" altLang="zh-CN" sz="1200" b="1" i="0" kern="1200" dirty="0">
                <a:solidFill>
                  <a:schemeClr val="tx1"/>
                </a:solidFill>
                <a:effectLst/>
                <a:latin typeface="+mn-lt"/>
                <a:ea typeface="+mn-ea"/>
                <a:cs typeface="+mn-cs"/>
              </a:rPr>
              <a:t>] </a:t>
            </a:r>
            <a:r>
              <a:rPr lang="zh-CN" altLang="mr-IN" sz="1200" b="1" i="0" kern="1200" dirty="0">
                <a:solidFill>
                  <a:schemeClr val="tx1"/>
                </a:solidFill>
                <a:effectLst/>
                <a:latin typeface="+mn-lt"/>
                <a:ea typeface="+mn-ea"/>
                <a:cs typeface="+mn-cs"/>
              </a:rPr>
              <a:t>哮喘，气喘</a:t>
            </a:r>
          </a:p>
          <a:p>
            <a:endParaRPr kumimoji="1" lang="zh-CN" altLang="en-US" dirty="0"/>
          </a:p>
        </p:txBody>
      </p:sp>
      <p:sp>
        <p:nvSpPr>
          <p:cNvPr id="4" name="幻灯片编号占位符 3"/>
          <p:cNvSpPr>
            <a:spLocks noGrp="1"/>
          </p:cNvSpPr>
          <p:nvPr>
            <p:ph type="sldNum" sz="quarter" idx="10"/>
          </p:nvPr>
        </p:nvSpPr>
        <p:spPr/>
        <p:txBody>
          <a:bodyPr/>
          <a:lstStyle/>
          <a:p>
            <a:fld id="{3BB317EA-879D-4C18-A7FE-780B87215D61}" type="slidenum">
              <a:rPr lang="zh-CN" altLang="en-US" smtClean="0"/>
              <a:t>34</a:t>
            </a:fld>
            <a:endParaRPr lang="zh-CN" altLang="en-US"/>
          </a:p>
        </p:txBody>
      </p:sp>
    </p:spTree>
    <p:extLst>
      <p:ext uri="{BB962C8B-B14F-4D97-AF65-F5344CB8AC3E}">
        <p14:creationId xmlns:p14="http://schemas.microsoft.com/office/powerpoint/2010/main" val="789772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捕获文章逻辑信息的重要两个部分：发掘原文中的逻辑信息，从外部知识库中获取信息。</a:t>
            </a:r>
            <a:endParaRPr lang="en-US" altLang="zh-CN" dirty="0"/>
          </a:p>
          <a:p>
            <a:endParaRPr lang="en-US" altLang="zh-CN" dirty="0"/>
          </a:p>
          <a:p>
            <a:r>
              <a:rPr lang="zh-CN" altLang="en-US" dirty="0"/>
              <a:t>上：例文，蓝色和紫色分别代表原文和生成结局中的</a:t>
            </a:r>
            <a:r>
              <a:rPr lang="en-US" altLang="zh-CN" dirty="0"/>
              <a:t>events</a:t>
            </a:r>
            <a:r>
              <a:rPr lang="zh-CN" altLang="en-US" dirty="0"/>
              <a:t>和</a:t>
            </a:r>
            <a:r>
              <a:rPr lang="en-US" altLang="zh-CN" dirty="0"/>
              <a:t>entities</a:t>
            </a:r>
          </a:p>
          <a:p>
            <a:r>
              <a:rPr lang="zh-CN" altLang="en-US" dirty="0"/>
              <a:t>左下：常识信息中各个实体间的关系</a:t>
            </a:r>
            <a:endParaRPr lang="en-US" altLang="zh-CN" dirty="0"/>
          </a:p>
          <a:p>
            <a:r>
              <a:rPr lang="zh-CN" altLang="en-US" dirty="0"/>
              <a:t>右下：</a:t>
            </a:r>
            <a:r>
              <a:rPr lang="en-US" altLang="zh-CN" dirty="0"/>
              <a:t>context clues</a:t>
            </a:r>
            <a:r>
              <a:rPr lang="zh-CN" altLang="en-US" dirty="0"/>
              <a:t>，各个事件以及实体在文中的出现顺序</a:t>
            </a:r>
          </a:p>
        </p:txBody>
      </p:sp>
      <p:sp>
        <p:nvSpPr>
          <p:cNvPr id="4" name="灯片编号占位符 3"/>
          <p:cNvSpPr>
            <a:spLocks noGrp="1"/>
          </p:cNvSpPr>
          <p:nvPr>
            <p:ph type="sldNum" sz="quarter" idx="10"/>
          </p:nvPr>
        </p:nvSpPr>
        <p:spPr/>
        <p:txBody>
          <a:bodyPr/>
          <a:lstStyle/>
          <a:p>
            <a:fld id="{9DBA5541-24EE-BD4C-A91B-13314F443CD8}" type="slidenum">
              <a:rPr kumimoji="1" lang="zh-CN" altLang="en-US" smtClean="0"/>
              <a:t>41</a:t>
            </a:fld>
            <a:endParaRPr kumimoji="1" lang="zh-CN" altLang="en-US"/>
          </a:p>
        </p:txBody>
      </p:sp>
    </p:spTree>
    <p:extLst>
      <p:ext uri="{BB962C8B-B14F-4D97-AF65-F5344CB8AC3E}">
        <p14:creationId xmlns:p14="http://schemas.microsoft.com/office/powerpoint/2010/main" val="174435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捕获文章逻辑信息的重要两个部分：发掘原文中的逻辑信息，从外部知识库中获取信息。</a:t>
            </a:r>
            <a:endParaRPr lang="en-US" altLang="zh-CN" dirty="0"/>
          </a:p>
          <a:p>
            <a:endParaRPr lang="en-US" altLang="zh-CN" dirty="0"/>
          </a:p>
          <a:p>
            <a:r>
              <a:rPr lang="zh-CN" altLang="en-US" dirty="0"/>
              <a:t>上：例文，蓝色和紫色分别代表原文和生成结局中的</a:t>
            </a:r>
            <a:r>
              <a:rPr lang="en-US" altLang="zh-CN" dirty="0"/>
              <a:t>events</a:t>
            </a:r>
            <a:r>
              <a:rPr lang="zh-CN" altLang="en-US" dirty="0"/>
              <a:t>和</a:t>
            </a:r>
            <a:r>
              <a:rPr lang="en-US" altLang="zh-CN" dirty="0"/>
              <a:t>entities</a:t>
            </a:r>
          </a:p>
          <a:p>
            <a:r>
              <a:rPr lang="zh-CN" altLang="en-US" dirty="0"/>
              <a:t>左下：常识信息中各个实体间的关系</a:t>
            </a:r>
            <a:endParaRPr lang="en-US" altLang="zh-CN" dirty="0"/>
          </a:p>
          <a:p>
            <a:r>
              <a:rPr lang="zh-CN" altLang="en-US" dirty="0"/>
              <a:t>右下：</a:t>
            </a:r>
            <a:r>
              <a:rPr lang="en-US" altLang="zh-CN" dirty="0"/>
              <a:t>context clues</a:t>
            </a:r>
            <a:r>
              <a:rPr lang="zh-CN" altLang="en-US" dirty="0"/>
              <a:t>，各个事件以及实体在文中的出现顺序</a:t>
            </a:r>
          </a:p>
        </p:txBody>
      </p:sp>
      <p:sp>
        <p:nvSpPr>
          <p:cNvPr id="4" name="灯片编号占位符 3"/>
          <p:cNvSpPr>
            <a:spLocks noGrp="1"/>
          </p:cNvSpPr>
          <p:nvPr>
            <p:ph type="sldNum" sz="quarter" idx="10"/>
          </p:nvPr>
        </p:nvSpPr>
        <p:spPr/>
        <p:txBody>
          <a:bodyPr/>
          <a:lstStyle/>
          <a:p>
            <a:fld id="{9DBA5541-24EE-BD4C-A91B-13314F443CD8}" type="slidenum">
              <a:rPr kumimoji="1" lang="zh-CN" altLang="en-US" smtClean="0"/>
              <a:t>42</a:t>
            </a:fld>
            <a:endParaRPr kumimoji="1" lang="zh-CN" altLang="en-US"/>
          </a:p>
        </p:txBody>
      </p:sp>
    </p:spTree>
    <p:extLst>
      <p:ext uri="{BB962C8B-B14F-4D97-AF65-F5344CB8AC3E}">
        <p14:creationId xmlns:p14="http://schemas.microsoft.com/office/powerpoint/2010/main" val="1560717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MSA: multi-source</a:t>
            </a:r>
            <a:r>
              <a:rPr lang="en-US" altLang="zh-CN" baseline="0" dirty="0"/>
              <a:t> attention, </a:t>
            </a:r>
            <a:r>
              <a:rPr lang="zh-CN" altLang="en-US" baseline="0" dirty="0"/>
              <a:t>可以从上文中计算与当前编码的句子相关的部分，以及从知识库中获取信息</a:t>
            </a:r>
            <a:endParaRPr lang="en-US" altLang="zh-CN" baseline="0" dirty="0"/>
          </a:p>
          <a:p>
            <a:r>
              <a:rPr lang="zh-CN" altLang="en-US" baseline="0" dirty="0"/>
              <a:t>亮点在于在故事编码的过程中利用</a:t>
            </a:r>
            <a:r>
              <a:rPr lang="en-US" altLang="zh-CN" baseline="0" dirty="0"/>
              <a:t>attention</a:t>
            </a:r>
            <a:r>
              <a:rPr lang="zh-CN" altLang="en-US" baseline="0" dirty="0"/>
              <a:t>传递逻辑信息，在每一个时刻得到当前时刻的</a:t>
            </a:r>
            <a:r>
              <a:rPr lang="en-US" altLang="zh-CN" baseline="0" dirty="0"/>
              <a:t>context clue</a:t>
            </a:r>
            <a:r>
              <a:rPr lang="zh-CN" altLang="en-US" baseline="0" dirty="0"/>
              <a:t>，最终在解码的时候使用这个</a:t>
            </a:r>
            <a:r>
              <a:rPr lang="en-US" altLang="zh-CN" baseline="0" dirty="0"/>
              <a:t>context clue</a:t>
            </a:r>
            <a:r>
              <a:rPr lang="zh-CN" altLang="en-US" baseline="0" dirty="0"/>
              <a:t>预测正确的</a:t>
            </a:r>
            <a:r>
              <a:rPr lang="en-US" altLang="zh-CN" baseline="0" dirty="0"/>
              <a:t>event</a:t>
            </a:r>
            <a:r>
              <a:rPr lang="zh-CN" altLang="en-US" baseline="0" dirty="0"/>
              <a:t>和</a:t>
            </a:r>
            <a:r>
              <a:rPr lang="en-US" altLang="zh-CN" baseline="0" dirty="0"/>
              <a:t>entity</a:t>
            </a:r>
            <a:endParaRPr lang="zh-CN" altLang="en-US" dirty="0"/>
          </a:p>
        </p:txBody>
      </p:sp>
      <p:sp>
        <p:nvSpPr>
          <p:cNvPr id="4" name="灯片编号占位符 3"/>
          <p:cNvSpPr>
            <a:spLocks noGrp="1"/>
          </p:cNvSpPr>
          <p:nvPr>
            <p:ph type="sldNum" sz="quarter" idx="10"/>
          </p:nvPr>
        </p:nvSpPr>
        <p:spPr/>
        <p:txBody>
          <a:bodyPr/>
          <a:lstStyle/>
          <a:p>
            <a:fld id="{9DBA5541-24EE-BD4C-A91B-13314F443CD8}" type="slidenum">
              <a:rPr kumimoji="1" lang="zh-CN" altLang="en-US" smtClean="0"/>
              <a:t>43</a:t>
            </a:fld>
            <a:endParaRPr kumimoji="1" lang="zh-CN" altLang="en-US"/>
          </a:p>
        </p:txBody>
      </p:sp>
    </p:spTree>
    <p:extLst>
      <p:ext uri="{BB962C8B-B14F-4D97-AF65-F5344CB8AC3E}">
        <p14:creationId xmlns:p14="http://schemas.microsoft.com/office/powerpoint/2010/main" val="3136295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这里利用知识库信息的方式，可以使用前面提到的</a:t>
            </a:r>
            <a:r>
              <a:rPr lang="en-US" altLang="zh-CN" dirty="0"/>
              <a:t>static graph attention</a:t>
            </a:r>
            <a:r>
              <a:rPr lang="zh-CN" altLang="en-US" dirty="0"/>
              <a:t>，获取文中每个词的一个</a:t>
            </a:r>
            <a:r>
              <a:rPr lang="en-US" altLang="zh-CN" dirty="0"/>
              <a:t>knowledge representation</a:t>
            </a:r>
            <a:endParaRPr lang="zh-CN" altLang="en-US" dirty="0"/>
          </a:p>
        </p:txBody>
      </p:sp>
      <p:sp>
        <p:nvSpPr>
          <p:cNvPr id="4" name="灯片编号占位符 3"/>
          <p:cNvSpPr>
            <a:spLocks noGrp="1"/>
          </p:cNvSpPr>
          <p:nvPr>
            <p:ph type="sldNum" sz="quarter" idx="10"/>
          </p:nvPr>
        </p:nvSpPr>
        <p:spPr/>
        <p:txBody>
          <a:bodyPr/>
          <a:lstStyle/>
          <a:p>
            <a:fld id="{9DBA5541-24EE-BD4C-A91B-13314F443CD8}" type="slidenum">
              <a:rPr kumimoji="1" lang="zh-CN" altLang="en-US" smtClean="0"/>
              <a:t>44</a:t>
            </a:fld>
            <a:endParaRPr kumimoji="1" lang="zh-CN" altLang="en-US"/>
          </a:p>
        </p:txBody>
      </p:sp>
    </p:spTree>
    <p:extLst>
      <p:ext uri="{BB962C8B-B14F-4D97-AF65-F5344CB8AC3E}">
        <p14:creationId xmlns:p14="http://schemas.microsoft.com/office/powerpoint/2010/main" val="2463239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两个例子，蓝色和紫色的是文中表示逻辑的事件</a:t>
            </a:r>
          </a:p>
        </p:txBody>
      </p:sp>
      <p:sp>
        <p:nvSpPr>
          <p:cNvPr id="4" name="灯片编号占位符 3"/>
          <p:cNvSpPr>
            <a:spLocks noGrp="1"/>
          </p:cNvSpPr>
          <p:nvPr>
            <p:ph type="sldNum" sz="quarter" idx="10"/>
          </p:nvPr>
        </p:nvSpPr>
        <p:spPr/>
        <p:txBody>
          <a:bodyPr/>
          <a:lstStyle/>
          <a:p>
            <a:fld id="{9DBA5541-24EE-BD4C-A91B-13314F443CD8}" type="slidenum">
              <a:rPr kumimoji="1" lang="zh-CN" altLang="en-US" smtClean="0"/>
              <a:t>46</a:t>
            </a:fld>
            <a:endParaRPr kumimoji="1" lang="zh-CN" altLang="en-US"/>
          </a:p>
        </p:txBody>
      </p:sp>
    </p:spTree>
    <p:extLst>
      <p:ext uri="{BB962C8B-B14F-4D97-AF65-F5344CB8AC3E}">
        <p14:creationId xmlns:p14="http://schemas.microsoft.com/office/powerpoint/2010/main" val="124604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BB317EA-879D-4C18-A7FE-780B87215D61}" type="slidenum">
              <a:rPr lang="zh-CN" altLang="en-US" smtClean="0"/>
              <a:t>2</a:t>
            </a:fld>
            <a:endParaRPr lang="zh-CN" altLang="en-US"/>
          </a:p>
        </p:txBody>
      </p:sp>
    </p:spTree>
    <p:extLst>
      <p:ext uri="{BB962C8B-B14F-4D97-AF65-F5344CB8AC3E}">
        <p14:creationId xmlns:p14="http://schemas.microsoft.com/office/powerpoint/2010/main" val="2563822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我们模型对于逻辑事件的捕获能力，箭头表示</a:t>
            </a:r>
            <a:r>
              <a:rPr lang="en-US" altLang="zh-CN" dirty="0"/>
              <a:t>attention</a:t>
            </a:r>
            <a:r>
              <a:rPr lang="zh-CN" altLang="en-US" dirty="0"/>
              <a:t>，黑色的是</a:t>
            </a:r>
            <a:r>
              <a:rPr lang="en-US" altLang="zh-CN" dirty="0"/>
              <a:t>context vector</a:t>
            </a:r>
            <a:r>
              <a:rPr lang="zh-CN" altLang="en-US" dirty="0"/>
              <a:t>（表示上下文线索），蓝色的是</a:t>
            </a:r>
            <a:r>
              <a:rPr lang="en-US" altLang="zh-CN" dirty="0"/>
              <a:t>knowledge vector</a:t>
            </a:r>
            <a:r>
              <a:rPr lang="zh-CN" altLang="en-US" dirty="0"/>
              <a:t>（表示</a:t>
            </a:r>
            <a:r>
              <a:rPr lang="en-US" altLang="zh-CN" dirty="0"/>
              <a:t>knowledge base</a:t>
            </a:r>
            <a:r>
              <a:rPr lang="zh-CN" altLang="en-US" dirty="0"/>
              <a:t>中的逻辑线索）</a:t>
            </a:r>
          </a:p>
        </p:txBody>
      </p:sp>
      <p:sp>
        <p:nvSpPr>
          <p:cNvPr id="4" name="灯片编号占位符 3"/>
          <p:cNvSpPr>
            <a:spLocks noGrp="1"/>
          </p:cNvSpPr>
          <p:nvPr>
            <p:ph type="sldNum" sz="quarter" idx="10"/>
          </p:nvPr>
        </p:nvSpPr>
        <p:spPr/>
        <p:txBody>
          <a:bodyPr/>
          <a:lstStyle/>
          <a:p>
            <a:fld id="{9DBA5541-24EE-BD4C-A91B-13314F443CD8}" type="slidenum">
              <a:rPr kumimoji="1" lang="zh-CN" altLang="en-US" smtClean="0"/>
              <a:t>47</a:t>
            </a:fld>
            <a:endParaRPr kumimoji="1" lang="zh-CN" altLang="en-US"/>
          </a:p>
        </p:txBody>
      </p:sp>
    </p:spTree>
    <p:extLst>
      <p:ext uri="{BB962C8B-B14F-4D97-AF65-F5344CB8AC3E}">
        <p14:creationId xmlns:p14="http://schemas.microsoft.com/office/powerpoint/2010/main" val="720801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如何让计算机感知、表达情绪或情感，一直是</a:t>
            </a:r>
            <a:r>
              <a:rPr kumimoji="1" lang="en-US" altLang="zh-CN" dirty="0"/>
              <a:t>AI</a:t>
            </a:r>
            <a:r>
              <a:rPr kumimoji="1" lang="zh-CN" altLang="en-US" dirty="0"/>
              <a:t>的长期努力的目标。比如日本软银公司的情感机器人</a:t>
            </a:r>
            <a:r>
              <a:rPr kumimoji="1" lang="en-US" altLang="zh-CN" dirty="0"/>
              <a:t>pepper</a:t>
            </a:r>
            <a:r>
              <a:rPr kumimoji="1" lang="zh-CN" altLang="en-US" dirty="0"/>
              <a:t>，就曾经在市场上引起了极大的轰动。</a:t>
            </a:r>
            <a:endParaRPr kumimoji="1" lang="en-US" altLang="zh-CN" dirty="0"/>
          </a:p>
          <a:p>
            <a:endParaRPr kumimoji="1" lang="en-US" altLang="zh-CN" dirty="0"/>
          </a:p>
          <a:p>
            <a:r>
              <a:rPr kumimoji="1" lang="zh-CN" altLang="en-US" dirty="0"/>
              <a:t>我们研究了开放领域闲聊对话场景下如何让聊天机器人表达喜怒哀乐几种情绪化的内容。</a:t>
            </a:r>
            <a:endParaRPr kumimoji="1" lang="en-US" altLang="zh-CN" dirty="0"/>
          </a:p>
          <a:p>
            <a:r>
              <a:rPr kumimoji="1" lang="zh-CN" altLang="en-US" dirty="0"/>
              <a:t>首先，我们从社交媒体收集了大量的 用户之间的互动数据；</a:t>
            </a:r>
            <a:endParaRPr kumimoji="1" lang="en-US" altLang="zh-CN" dirty="0"/>
          </a:p>
          <a:p>
            <a:r>
              <a:rPr kumimoji="1" lang="zh-CN" altLang="en-US" dirty="0"/>
              <a:t>然后，我们训练了一个情绪分类器，对这些互动数据进行 喜怒哀乐的情绪标注；</a:t>
            </a:r>
            <a:endParaRPr kumimoji="1" lang="en-US" altLang="zh-CN" dirty="0"/>
          </a:p>
          <a:p>
            <a:r>
              <a:rPr kumimoji="1" lang="zh-CN" altLang="en-US" dirty="0"/>
              <a:t>最后，这些数据被送入到一个 基于深度学习的情绪化内容生成器，这样对于一个输入内容“今天领导前来视察工作”，可以生成不同情绪的回复，比如高兴的，悲伤的。。。。</a:t>
            </a:r>
            <a:endParaRPr kumimoji="1" lang="en-US" altLang="zh-CN" dirty="0"/>
          </a:p>
          <a:p>
            <a:endParaRPr kumimoji="1" lang="en-US" altLang="zh-CN" dirty="0"/>
          </a:p>
          <a:p>
            <a:r>
              <a:rPr kumimoji="1" lang="zh-CN" altLang="en-US" dirty="0"/>
              <a:t>我们的工作得到了媒体的关注，认为对于让机器表达情绪这个问题，是一个很重要的尝试。</a:t>
            </a:r>
            <a:endParaRPr kumimoji="1" lang="en-US" altLang="zh-CN" dirty="0"/>
          </a:p>
          <a:p>
            <a:r>
              <a:rPr kumimoji="1" lang="en-US" altLang="zh-CN" dirty="0"/>
              <a:t>Prof</a:t>
            </a:r>
            <a:r>
              <a:rPr kumimoji="1" lang="zh-CN" altLang="en-US" dirty="0"/>
              <a:t> </a:t>
            </a:r>
            <a:r>
              <a:rPr kumimoji="1" lang="en-US" altLang="zh-CN" dirty="0"/>
              <a:t>Schuller</a:t>
            </a:r>
            <a:r>
              <a:rPr kumimoji="1" lang="zh-CN" altLang="en-US" dirty="0"/>
              <a:t> 是情感分析领域的顶级大牛，对我们的工作也有很高的评价。</a:t>
            </a:r>
            <a:endParaRPr kumimoji="1" lang="en-US" altLang="zh-CN" dirty="0"/>
          </a:p>
        </p:txBody>
      </p:sp>
      <p:sp>
        <p:nvSpPr>
          <p:cNvPr id="4" name="幻灯片编号占位符 3"/>
          <p:cNvSpPr>
            <a:spLocks noGrp="1"/>
          </p:cNvSpPr>
          <p:nvPr>
            <p:ph type="sldNum" sz="quarter" idx="10"/>
          </p:nvPr>
        </p:nvSpPr>
        <p:spPr/>
        <p:txBody>
          <a:bodyPr/>
          <a:lstStyle/>
          <a:p>
            <a:fld id="{DC9A09D8-0980-46EA-A39A-1EB33967A0D5}" type="slidenum">
              <a:rPr lang="zh-CN" altLang="en-US" smtClean="0"/>
              <a:t>13</a:t>
            </a:fld>
            <a:endParaRPr lang="zh-CN" altLang="en-US"/>
          </a:p>
        </p:txBody>
      </p:sp>
    </p:spTree>
    <p:extLst>
      <p:ext uri="{BB962C8B-B14F-4D97-AF65-F5344CB8AC3E}">
        <p14:creationId xmlns:p14="http://schemas.microsoft.com/office/powerpoint/2010/main" val="833322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58A9D36-0C79-8043-B8F8-151ABC9D9F81}" type="slidenum">
              <a:rPr kumimoji="1" lang="zh-CN" altLang="en-US" smtClean="0"/>
              <a:t>17</a:t>
            </a:fld>
            <a:endParaRPr kumimoji="1" lang="zh-CN" altLang="en-US"/>
          </a:p>
        </p:txBody>
      </p:sp>
    </p:spTree>
    <p:extLst>
      <p:ext uri="{BB962C8B-B14F-4D97-AF65-F5344CB8AC3E}">
        <p14:creationId xmlns:p14="http://schemas.microsoft.com/office/powerpoint/2010/main" val="1293217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58A9D36-0C79-8043-B8F8-151ABC9D9F81}" type="slidenum">
              <a:rPr kumimoji="1" lang="zh-CN" altLang="en-US" smtClean="0"/>
              <a:t>18</a:t>
            </a:fld>
            <a:endParaRPr kumimoji="1" lang="zh-CN" altLang="en-US"/>
          </a:p>
        </p:txBody>
      </p:sp>
    </p:spTree>
    <p:extLst>
      <p:ext uri="{BB962C8B-B14F-4D97-AF65-F5344CB8AC3E}">
        <p14:creationId xmlns:p14="http://schemas.microsoft.com/office/powerpoint/2010/main" val="1720372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B317EA-879D-4C18-A7FE-780B87215D61}" type="slidenum">
              <a:rPr lang="zh-CN" altLang="en-US" smtClean="0"/>
              <a:t>23</a:t>
            </a:fld>
            <a:endParaRPr lang="zh-CN" altLang="en-US"/>
          </a:p>
        </p:txBody>
      </p:sp>
    </p:spTree>
    <p:extLst>
      <p:ext uri="{BB962C8B-B14F-4D97-AF65-F5344CB8AC3E}">
        <p14:creationId xmlns:p14="http://schemas.microsoft.com/office/powerpoint/2010/main" val="739560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58A9D36-0C79-8043-B8F8-151ABC9D9F81}" type="slidenum">
              <a:rPr kumimoji="1" lang="zh-CN" altLang="en-US" smtClean="0"/>
              <a:t>25</a:t>
            </a:fld>
            <a:endParaRPr kumimoji="1" lang="zh-CN" altLang="en-US"/>
          </a:p>
        </p:txBody>
      </p:sp>
    </p:spTree>
    <p:extLst>
      <p:ext uri="{BB962C8B-B14F-4D97-AF65-F5344CB8AC3E}">
        <p14:creationId xmlns:p14="http://schemas.microsoft.com/office/powerpoint/2010/main" val="851396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58A9D36-0C79-8043-B8F8-151ABC9D9F81}" type="slidenum">
              <a:rPr kumimoji="1" lang="zh-CN" altLang="en-US" smtClean="0"/>
              <a:t>26</a:t>
            </a:fld>
            <a:endParaRPr kumimoji="1" lang="zh-CN" altLang="en-US"/>
          </a:p>
        </p:txBody>
      </p:sp>
    </p:spTree>
    <p:extLst>
      <p:ext uri="{BB962C8B-B14F-4D97-AF65-F5344CB8AC3E}">
        <p14:creationId xmlns:p14="http://schemas.microsoft.com/office/powerpoint/2010/main" val="651806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The</a:t>
            </a:r>
            <a:r>
              <a:rPr lang="zh-CN" altLang="en-US" sz="1200" dirty="0"/>
              <a:t> </a:t>
            </a:r>
            <a:r>
              <a:rPr lang="en-US" altLang="zh-CN" sz="1200" dirty="0"/>
              <a:t>main focus of the Paul </a:t>
            </a:r>
            <a:r>
              <a:rPr lang="en-US" altLang="zh-CN" sz="1200" dirty="0">
                <a:hlinkClick r:id="rId3" tooltip="Allen Institute for Artificial Intelligence"/>
              </a:rPr>
              <a:t>Allen Institute for Artificial Intelligence</a:t>
            </a:r>
            <a:r>
              <a:rPr lang="zh-CN" altLang="en-US" sz="1200" dirty="0"/>
              <a:t> </a:t>
            </a:r>
            <a:r>
              <a:rPr lang="en-US" altLang="zh-CN" sz="1200" dirty="0"/>
              <a:t>($125 million</a:t>
            </a:r>
            <a:r>
              <a:rPr lang="zh-CN" altLang="en-US" sz="1200" dirty="0"/>
              <a:t> </a:t>
            </a:r>
            <a:r>
              <a:rPr lang="en-US" altLang="zh-CN" sz="1200" dirty="0"/>
              <a:t>in</a:t>
            </a:r>
            <a:r>
              <a:rPr lang="zh-CN" altLang="en-US" sz="1200" dirty="0"/>
              <a:t> </a:t>
            </a:r>
            <a:r>
              <a:rPr lang="en-US" altLang="zh-CN" sz="1200" dirty="0"/>
              <a:t>2018)</a:t>
            </a:r>
          </a:p>
          <a:p>
            <a:endParaRPr kumimoji="1" lang="zh-CN" altLang="en-US" dirty="0"/>
          </a:p>
        </p:txBody>
      </p:sp>
      <p:sp>
        <p:nvSpPr>
          <p:cNvPr id="4" name="幻灯片编号占位符 3"/>
          <p:cNvSpPr>
            <a:spLocks noGrp="1"/>
          </p:cNvSpPr>
          <p:nvPr>
            <p:ph type="sldNum" sz="quarter" idx="10"/>
          </p:nvPr>
        </p:nvSpPr>
        <p:spPr/>
        <p:txBody>
          <a:bodyPr/>
          <a:lstStyle/>
          <a:p>
            <a:fld id="{3BB317EA-879D-4C18-A7FE-780B87215D61}" type="slidenum">
              <a:rPr lang="zh-CN" altLang="en-US" smtClean="0"/>
              <a:t>29</a:t>
            </a:fld>
            <a:endParaRPr lang="zh-CN" altLang="en-US"/>
          </a:p>
        </p:txBody>
      </p:sp>
    </p:spTree>
    <p:extLst>
      <p:ext uri="{BB962C8B-B14F-4D97-AF65-F5344CB8AC3E}">
        <p14:creationId xmlns:p14="http://schemas.microsoft.com/office/powerpoint/2010/main" val="2291165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700808"/>
            <a:ext cx="7772400" cy="1470025"/>
          </a:xfrm>
        </p:spPr>
        <p:txBody>
          <a:bodyPr>
            <a:normAutofit/>
          </a:bodyPr>
          <a:lstStyle>
            <a:lvl1pPr>
              <a:defRPr sz="3600">
                <a:latin typeface="Courier" charset="0"/>
                <a:ea typeface="Courier" charset="0"/>
                <a:cs typeface="Courier" charset="0"/>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Georgia" panose="02040502050405020303" pitchFamily="18" charset="0"/>
                <a:ea typeface="Georgia" panose="02040502050405020303" pitchFamily="18" charset="0"/>
                <a:cs typeface="Georgia" panose="02040502050405020303"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31179"/>
            <a:ext cx="9144000" cy="2138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54564" y="116632"/>
            <a:ext cx="1317763" cy="539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73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endParaRPr lang="zh-CN" altLang="en-US" dirty="0"/>
          </a:p>
        </p:txBody>
      </p:sp>
    </p:spTree>
    <p:extLst>
      <p:ext uri="{BB962C8B-B14F-4D97-AF65-F5344CB8AC3E}">
        <p14:creationId xmlns:p14="http://schemas.microsoft.com/office/powerpoint/2010/main" val="402554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60052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7776888" cy="922114"/>
          </a:xfrm>
        </p:spPr>
        <p:txBody>
          <a:bodyPr>
            <a:noAutofit/>
          </a:bodyPr>
          <a:lstStyle>
            <a:lvl1pPr algn="l">
              <a:defRPr sz="3600" b="1">
                <a:latin typeface="Georgia" panose="02040502050405020303" pitchFamily="18" charset="0"/>
                <a:ea typeface="Georgia" panose="02040502050405020303" pitchFamily="18" charset="0"/>
                <a:cs typeface="Georgia" panose="02040502050405020303" pitchFamily="18" charset="0"/>
              </a:defRPr>
            </a:lvl1pPr>
          </a:lstStyle>
          <a:p>
            <a:r>
              <a:rPr lang="zh-CN" altLang="en-US" dirty="0"/>
              <a:t>单击此处编辑母版标题样式</a:t>
            </a:r>
          </a:p>
        </p:txBody>
      </p:sp>
      <p:sp>
        <p:nvSpPr>
          <p:cNvPr id="3" name="内容占位符 2"/>
          <p:cNvSpPr>
            <a:spLocks noGrp="1"/>
          </p:cNvSpPr>
          <p:nvPr>
            <p:ph idx="1"/>
          </p:nvPr>
        </p:nvSpPr>
        <p:spPr>
          <a:xfrm>
            <a:off x="251520" y="1600200"/>
            <a:ext cx="8675504" cy="4525963"/>
          </a:xfrm>
        </p:spPr>
        <p:txBody>
          <a:bodyPr>
            <a:normAutofit/>
          </a:bodyPr>
          <a:lstStyle>
            <a:lvl1pPr marL="342900" indent="-342900" algn="l" rtl="0" eaLnBrk="1" fontAlgn="base" latinLnBrk="0" hangingPunct="1">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Georgia" panose="02040502050405020303" pitchFamily="18" charset="0"/>
                <a:ea typeface="黑体"/>
                <a:cs typeface="+mn-cs"/>
              </a:defRPr>
            </a:lvl1pPr>
            <a:lvl2pPr marL="742950" indent="-285750">
              <a:buClr>
                <a:srgbClr val="B418B8"/>
              </a:buClr>
              <a:buSzPct val="80000"/>
              <a:buFont typeface="Wingdings" pitchFamily="2" charset="2"/>
              <a:buChar char="u"/>
              <a:defRPr lang="zh-CN" altLang="en-US" sz="2300" kern="1200" dirty="0" smtClean="0">
                <a:solidFill>
                  <a:schemeClr val="tx1"/>
                </a:solidFill>
                <a:latin typeface="Georgia" panose="02040502050405020303" pitchFamily="18" charset="0"/>
                <a:ea typeface="黑体"/>
                <a:cs typeface="+mn-cs"/>
              </a:defRPr>
            </a:lvl2pPr>
            <a:lvl3pPr marL="1143000" indent="-228600">
              <a:defRPr lang="zh-CN" altLang="en-US" sz="2000" kern="1200" dirty="0" smtClean="0">
                <a:solidFill>
                  <a:schemeClr val="tx1"/>
                </a:solidFill>
                <a:latin typeface="Georgia" panose="02040502050405020303" pitchFamily="18" charset="0"/>
                <a:ea typeface="黑体"/>
                <a:cs typeface="+mn-cs"/>
              </a:defRPr>
            </a:lvl3pPr>
            <a:lvl4pPr>
              <a:defRPr sz="1600">
                <a:latin typeface="Georgia" panose="02040502050405020303" pitchFamily="18" charset="0"/>
                <a:ea typeface="黑体"/>
              </a:defRPr>
            </a:lvl4pPr>
            <a:lvl5pPr>
              <a:defRPr sz="1600">
                <a:latin typeface="Georgia" panose="02040502050405020303" pitchFamily="18" charset="0"/>
                <a:ea typeface="黑体"/>
              </a:defRPr>
            </a:lvl5pPr>
          </a:lstStyle>
          <a:p>
            <a:pPr lvl="0"/>
            <a:r>
              <a:rPr lang="zh-CN" altLang="en-US" dirty="0"/>
              <a:t>单击此处编辑母版文本样式</a:t>
            </a:r>
          </a:p>
          <a:p>
            <a:pPr marL="742950" lvl="1" indent="-285750" algn="l" defTabSz="914400" rtl="0" eaLnBrk="1" fontAlgn="base" latinLnBrk="0" hangingPunct="1">
              <a:spcBef>
                <a:spcPct val="20000"/>
              </a:spcBef>
              <a:spcAft>
                <a:spcPct val="0"/>
              </a:spcAft>
              <a:buClr>
                <a:srgbClr val="7030A0"/>
              </a:buClr>
              <a:buSzPct val="80000"/>
              <a:buFont typeface="Wingdings 2" pitchFamily="18" charset="2"/>
              <a:buChar char=""/>
            </a:pPr>
            <a:r>
              <a:rPr lang="zh-CN" altLang="en-US" dirty="0"/>
              <a:t>第二级</a:t>
            </a:r>
          </a:p>
          <a:p>
            <a:pPr marL="1143000" lvl="2" indent="-228600" algn="l" defTabSz="914400" rtl="0" eaLnBrk="1" fontAlgn="base" latinLnBrk="0" hangingPunct="1">
              <a:spcBef>
                <a:spcPct val="20000"/>
              </a:spcBef>
              <a:spcAft>
                <a:spcPct val="0"/>
              </a:spcAft>
              <a:buClr>
                <a:srgbClr val="7030A0"/>
              </a:buClr>
              <a:buSzPct val="60000"/>
              <a:buFont typeface="Wingdings" pitchFamily="2" charset="2"/>
              <a:buChar char=""/>
            </a:pPr>
            <a:r>
              <a:rPr lang="zh-CN" altLang="en-US" dirty="0"/>
              <a:t>第三级</a:t>
            </a:r>
          </a:p>
          <a:p>
            <a:pPr lvl="3"/>
            <a:r>
              <a:rPr lang="zh-CN" altLang="en-US" dirty="0"/>
              <a:t>第四级</a:t>
            </a:r>
          </a:p>
          <a:p>
            <a:pPr lvl="4"/>
            <a:r>
              <a:rPr lang="zh-CN" altLang="en-US" dirty="0"/>
              <a:t>第五级</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5323"/>
            <a:ext cx="5608948" cy="123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9" name="Group 40"/>
          <p:cNvGrpSpPr>
            <a:grpSpLocks noChangeAspect="1"/>
          </p:cNvGrpSpPr>
          <p:nvPr/>
        </p:nvGrpSpPr>
        <p:grpSpPr bwMode="auto">
          <a:xfrm>
            <a:off x="565079" y="5963970"/>
            <a:ext cx="8131034" cy="701675"/>
            <a:chOff x="0" y="3702"/>
            <a:chExt cx="5760" cy="465"/>
          </a:xfrm>
        </p:grpSpPr>
        <p:sp>
          <p:nvSpPr>
            <p:cNvPr id="10" name="Line 41"/>
            <p:cNvSpPr>
              <a:spLocks noChangeAspect="1" noChangeShapeType="1"/>
            </p:cNvSpPr>
            <p:nvPr/>
          </p:nvSpPr>
          <p:spPr bwMode="auto">
            <a:xfrm>
              <a:off x="0" y="4167"/>
              <a:ext cx="507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1" name="Line 42"/>
            <p:cNvSpPr>
              <a:spLocks noChangeAspect="1" noChangeShapeType="1"/>
            </p:cNvSpPr>
            <p:nvPr/>
          </p:nvSpPr>
          <p:spPr bwMode="auto">
            <a:xfrm>
              <a:off x="5578" y="4167"/>
              <a:ext cx="182"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2" name="Line 43"/>
            <p:cNvSpPr>
              <a:spLocks noChangeAspect="1" noChangeShapeType="1"/>
            </p:cNvSpPr>
            <p:nvPr/>
          </p:nvSpPr>
          <p:spPr bwMode="auto">
            <a:xfrm rot="1800000">
              <a:off x="5318" y="3891"/>
              <a:ext cx="15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3" name="Line 44"/>
            <p:cNvSpPr>
              <a:spLocks noChangeAspect="1" noChangeShapeType="1"/>
            </p:cNvSpPr>
            <p:nvPr/>
          </p:nvSpPr>
          <p:spPr bwMode="auto">
            <a:xfrm rot="5400000">
              <a:off x="5098"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14" name="Group 45"/>
            <p:cNvGrpSpPr>
              <a:grpSpLocks noChangeAspect="1"/>
            </p:cNvGrpSpPr>
            <p:nvPr/>
          </p:nvGrpSpPr>
          <p:grpSpPr bwMode="auto">
            <a:xfrm>
              <a:off x="5249" y="3981"/>
              <a:ext cx="98" cy="48"/>
              <a:chOff x="2595" y="2388"/>
              <a:chExt cx="389" cy="195"/>
            </a:xfrm>
          </p:grpSpPr>
          <p:sp>
            <p:nvSpPr>
              <p:cNvPr id="72" name="Arc 46"/>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3" name="Arc 47"/>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5" name="Line 48"/>
            <p:cNvSpPr>
              <a:spLocks noChangeAspect="1" noChangeShapeType="1"/>
            </p:cNvSpPr>
            <p:nvPr/>
          </p:nvSpPr>
          <p:spPr bwMode="auto">
            <a:xfrm rot="1800000">
              <a:off x="5317" y="3875"/>
              <a:ext cx="16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6" name="Line 49"/>
            <p:cNvSpPr>
              <a:spLocks noChangeAspect="1" noChangeShapeType="1"/>
            </p:cNvSpPr>
            <p:nvPr/>
          </p:nvSpPr>
          <p:spPr bwMode="auto">
            <a:xfrm rot="19800000">
              <a:off x="5173" y="3875"/>
              <a:ext cx="16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7" name="Line 50"/>
            <p:cNvSpPr>
              <a:spLocks noChangeAspect="1" noChangeShapeType="1"/>
            </p:cNvSpPr>
            <p:nvPr/>
          </p:nvSpPr>
          <p:spPr bwMode="auto">
            <a:xfrm rot="19800000">
              <a:off x="5180" y="3891"/>
              <a:ext cx="15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 name="Line 51"/>
            <p:cNvSpPr>
              <a:spLocks noChangeAspect="1" noChangeShapeType="1"/>
            </p:cNvSpPr>
            <p:nvPr/>
          </p:nvSpPr>
          <p:spPr bwMode="auto">
            <a:xfrm rot="5400000">
              <a:off x="5378"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9" name="Line 52"/>
            <p:cNvSpPr>
              <a:spLocks noChangeAspect="1" noChangeShapeType="1"/>
            </p:cNvSpPr>
            <p:nvPr/>
          </p:nvSpPr>
          <p:spPr bwMode="auto">
            <a:xfrm rot="5400000">
              <a:off x="5041"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 name="Line 53"/>
            <p:cNvSpPr>
              <a:spLocks noChangeAspect="1" noChangeShapeType="1"/>
            </p:cNvSpPr>
            <p:nvPr/>
          </p:nvSpPr>
          <p:spPr bwMode="auto">
            <a:xfrm rot="5400000">
              <a:off x="5137"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 name="Line 54"/>
            <p:cNvSpPr>
              <a:spLocks noChangeAspect="1" noChangeShapeType="1"/>
            </p:cNvSpPr>
            <p:nvPr/>
          </p:nvSpPr>
          <p:spPr bwMode="auto">
            <a:xfrm rot="5400000">
              <a:off x="5177"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 name="Line 55"/>
            <p:cNvSpPr>
              <a:spLocks noChangeAspect="1" noChangeShapeType="1"/>
            </p:cNvSpPr>
            <p:nvPr/>
          </p:nvSpPr>
          <p:spPr bwMode="auto">
            <a:xfrm rot="5400000">
              <a:off x="5294"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 name="Line 56"/>
            <p:cNvSpPr>
              <a:spLocks noChangeAspect="1" noChangeShapeType="1"/>
            </p:cNvSpPr>
            <p:nvPr/>
          </p:nvSpPr>
          <p:spPr bwMode="auto">
            <a:xfrm rot="5400000">
              <a:off x="5392"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 name="Line 57"/>
            <p:cNvSpPr>
              <a:spLocks noChangeAspect="1" noChangeShapeType="1"/>
            </p:cNvSpPr>
            <p:nvPr/>
          </p:nvSpPr>
          <p:spPr bwMode="auto">
            <a:xfrm rot="5400000">
              <a:off x="5275"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5" name="Line 58"/>
            <p:cNvSpPr>
              <a:spLocks noChangeAspect="1" noChangeShapeType="1"/>
            </p:cNvSpPr>
            <p:nvPr/>
          </p:nvSpPr>
          <p:spPr bwMode="auto">
            <a:xfrm rot="5400000">
              <a:off x="522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6" name="Line 59"/>
            <p:cNvSpPr>
              <a:spLocks noChangeAspect="1" noChangeShapeType="1"/>
            </p:cNvSpPr>
            <p:nvPr/>
          </p:nvSpPr>
          <p:spPr bwMode="auto">
            <a:xfrm rot="5400000">
              <a:off x="5247"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27" name="Group 60"/>
            <p:cNvGrpSpPr>
              <a:grpSpLocks noChangeAspect="1"/>
            </p:cNvGrpSpPr>
            <p:nvPr/>
          </p:nvGrpSpPr>
          <p:grpSpPr bwMode="auto">
            <a:xfrm>
              <a:off x="5287" y="4028"/>
              <a:ext cx="23" cy="13"/>
              <a:chOff x="2744" y="2557"/>
              <a:chExt cx="114" cy="57"/>
            </a:xfrm>
          </p:grpSpPr>
          <p:sp>
            <p:nvSpPr>
              <p:cNvPr id="70" name="Arc 61"/>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 name="Arc 62"/>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28" name="Line 63"/>
            <p:cNvSpPr>
              <a:spLocks noChangeAspect="1" noChangeShapeType="1"/>
            </p:cNvSpPr>
            <p:nvPr/>
          </p:nvSpPr>
          <p:spPr bwMode="auto">
            <a:xfrm>
              <a:off x="5287" y="4167"/>
              <a:ext cx="23"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9" name="Line 64"/>
            <p:cNvSpPr>
              <a:spLocks noChangeAspect="1" noChangeShapeType="1"/>
            </p:cNvSpPr>
            <p:nvPr/>
          </p:nvSpPr>
          <p:spPr bwMode="auto">
            <a:xfrm>
              <a:off x="5230" y="4167"/>
              <a:ext cx="1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 name="Line 65"/>
            <p:cNvSpPr>
              <a:spLocks noChangeAspect="1" noChangeShapeType="1"/>
            </p:cNvSpPr>
            <p:nvPr/>
          </p:nvSpPr>
          <p:spPr bwMode="auto">
            <a:xfrm>
              <a:off x="5347" y="4167"/>
              <a:ext cx="1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1" name="Line 66"/>
            <p:cNvSpPr>
              <a:spLocks noChangeAspect="1" noChangeShapeType="1"/>
            </p:cNvSpPr>
            <p:nvPr/>
          </p:nvSpPr>
          <p:spPr bwMode="auto">
            <a:xfrm>
              <a:off x="5465" y="4167"/>
              <a:ext cx="30"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 name="Line 67"/>
            <p:cNvSpPr>
              <a:spLocks noChangeAspect="1" noChangeShapeType="1"/>
            </p:cNvSpPr>
            <p:nvPr/>
          </p:nvSpPr>
          <p:spPr bwMode="auto">
            <a:xfrm>
              <a:off x="5160" y="4167"/>
              <a:ext cx="31"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3" name="Line 68"/>
            <p:cNvSpPr>
              <a:spLocks noChangeAspect="1" noChangeShapeType="1"/>
            </p:cNvSpPr>
            <p:nvPr/>
          </p:nvSpPr>
          <p:spPr bwMode="auto">
            <a:xfrm>
              <a:off x="5160" y="3931"/>
              <a:ext cx="31"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4" name="Line 69"/>
            <p:cNvSpPr>
              <a:spLocks noChangeAspect="1" noChangeShapeType="1"/>
            </p:cNvSpPr>
            <p:nvPr/>
          </p:nvSpPr>
          <p:spPr bwMode="auto">
            <a:xfrm>
              <a:off x="5465" y="3931"/>
              <a:ext cx="30"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 name="Line 70"/>
            <p:cNvSpPr>
              <a:spLocks noChangeAspect="1" noChangeShapeType="1"/>
            </p:cNvSpPr>
            <p:nvPr/>
          </p:nvSpPr>
          <p:spPr bwMode="auto">
            <a:xfrm>
              <a:off x="5471" y="3916"/>
              <a:ext cx="2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 name="Line 71"/>
            <p:cNvSpPr>
              <a:spLocks noChangeAspect="1" noChangeShapeType="1"/>
            </p:cNvSpPr>
            <p:nvPr/>
          </p:nvSpPr>
          <p:spPr bwMode="auto">
            <a:xfrm>
              <a:off x="5160" y="3916"/>
              <a:ext cx="2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7" name="Line 72"/>
            <p:cNvSpPr>
              <a:spLocks noChangeAspect="1" noChangeShapeType="1"/>
            </p:cNvSpPr>
            <p:nvPr/>
          </p:nvSpPr>
          <p:spPr bwMode="auto">
            <a:xfrm rot="5400000">
              <a:off x="54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 name="Line 73"/>
            <p:cNvSpPr>
              <a:spLocks noChangeAspect="1" noChangeShapeType="1"/>
            </p:cNvSpPr>
            <p:nvPr/>
          </p:nvSpPr>
          <p:spPr bwMode="auto">
            <a:xfrm rot="5400000">
              <a:off x="5394"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 name="Line 74"/>
            <p:cNvSpPr>
              <a:spLocks noChangeAspect="1" noChangeShapeType="1"/>
            </p:cNvSpPr>
            <p:nvPr/>
          </p:nvSpPr>
          <p:spPr bwMode="auto">
            <a:xfrm>
              <a:off x="5512" y="3931"/>
              <a:ext cx="6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0" name="Line 75"/>
            <p:cNvSpPr>
              <a:spLocks noChangeAspect="1" noChangeShapeType="1"/>
            </p:cNvSpPr>
            <p:nvPr/>
          </p:nvSpPr>
          <p:spPr bwMode="auto">
            <a:xfrm>
              <a:off x="5160" y="3810"/>
              <a:ext cx="3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1" name="Line 76"/>
            <p:cNvSpPr>
              <a:spLocks noChangeAspect="1" noChangeShapeType="1"/>
            </p:cNvSpPr>
            <p:nvPr/>
          </p:nvSpPr>
          <p:spPr bwMode="auto">
            <a:xfrm>
              <a:off x="5175" y="3796"/>
              <a:ext cx="30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2" name="Group 77"/>
            <p:cNvGrpSpPr>
              <a:grpSpLocks noChangeAspect="1"/>
            </p:cNvGrpSpPr>
            <p:nvPr/>
          </p:nvGrpSpPr>
          <p:grpSpPr bwMode="auto">
            <a:xfrm>
              <a:off x="5078" y="3849"/>
              <a:ext cx="66" cy="67"/>
              <a:chOff x="1882" y="1842"/>
              <a:chExt cx="249" cy="250"/>
            </a:xfrm>
          </p:grpSpPr>
          <p:sp>
            <p:nvSpPr>
              <p:cNvPr id="66" name="Line 78"/>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7" name="Line 79"/>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8" name="Line 80"/>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9" name="Line 81"/>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43" name="Group 82"/>
            <p:cNvGrpSpPr>
              <a:grpSpLocks noChangeAspect="1"/>
            </p:cNvGrpSpPr>
            <p:nvPr/>
          </p:nvGrpSpPr>
          <p:grpSpPr bwMode="auto">
            <a:xfrm>
              <a:off x="5512" y="3849"/>
              <a:ext cx="66" cy="67"/>
              <a:chOff x="1882" y="1842"/>
              <a:chExt cx="249" cy="250"/>
            </a:xfrm>
          </p:grpSpPr>
          <p:sp>
            <p:nvSpPr>
              <p:cNvPr id="62" name="Line 83"/>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3" name="Line 84"/>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4" name="Line 85"/>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5" name="Line 86"/>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44" name="Line 87"/>
            <p:cNvSpPr>
              <a:spLocks noChangeAspect="1" noChangeShapeType="1"/>
            </p:cNvSpPr>
            <p:nvPr/>
          </p:nvSpPr>
          <p:spPr bwMode="auto">
            <a:xfrm rot="5400000">
              <a:off x="5107" y="3864"/>
              <a:ext cx="10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5" name="Line 88"/>
            <p:cNvSpPr>
              <a:spLocks noChangeAspect="1" noChangeShapeType="1"/>
            </p:cNvSpPr>
            <p:nvPr/>
          </p:nvSpPr>
          <p:spPr bwMode="auto">
            <a:xfrm rot="5400000">
              <a:off x="5443" y="3863"/>
              <a:ext cx="10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6" name="Group 89"/>
            <p:cNvGrpSpPr>
              <a:grpSpLocks noChangeAspect="1"/>
            </p:cNvGrpSpPr>
            <p:nvPr/>
          </p:nvGrpSpPr>
          <p:grpSpPr bwMode="auto">
            <a:xfrm>
              <a:off x="5175" y="3702"/>
              <a:ext cx="306" cy="175"/>
              <a:chOff x="2301" y="1281"/>
              <a:chExt cx="1220" cy="697"/>
            </a:xfrm>
          </p:grpSpPr>
          <p:sp>
            <p:nvSpPr>
              <p:cNvPr id="60" name="Arc 90"/>
              <p:cNvSpPr>
                <a:spLocks noChangeAspect="1"/>
              </p:cNvSpPr>
              <p:nvPr/>
            </p:nvSpPr>
            <p:spPr bwMode="auto">
              <a:xfrm flipH="1">
                <a:off x="2301" y="1281"/>
                <a:ext cx="610" cy="697"/>
              </a:xfrm>
              <a:custGeom>
                <a:avLst/>
                <a:gdLst>
                  <a:gd name="G0" fmla="+- 0 0 0"/>
                  <a:gd name="G1" fmla="+- 21600 0 0"/>
                  <a:gd name="G2" fmla="+- 21600 0 0"/>
                  <a:gd name="T0" fmla="*/ 0 w 19053"/>
                  <a:gd name="T1" fmla="*/ 0 h 21600"/>
                  <a:gd name="T2" fmla="*/ 19053 w 19053"/>
                  <a:gd name="T3" fmla="*/ 11424 h 21600"/>
                  <a:gd name="T4" fmla="*/ 0 w 19053"/>
                  <a:gd name="T5" fmla="*/ 21600 h 21600"/>
                </a:gdLst>
                <a:ahLst/>
                <a:cxnLst>
                  <a:cxn ang="0">
                    <a:pos x="T0" y="T1"/>
                  </a:cxn>
                  <a:cxn ang="0">
                    <a:pos x="T2" y="T3"/>
                  </a:cxn>
                  <a:cxn ang="0">
                    <a:pos x="T4" y="T5"/>
                  </a:cxn>
                </a:cxnLst>
                <a:rect l="0" t="0" r="r" b="b"/>
                <a:pathLst>
                  <a:path w="19053" h="21600" fill="none" extrusionOk="0">
                    <a:moveTo>
                      <a:pt x="-1" y="0"/>
                    </a:moveTo>
                    <a:cubicBezTo>
                      <a:pt x="7972" y="0"/>
                      <a:pt x="15296" y="4391"/>
                      <a:pt x="19052" y="11424"/>
                    </a:cubicBezTo>
                  </a:path>
                  <a:path w="19053" h="21600" stroke="0" extrusionOk="0">
                    <a:moveTo>
                      <a:pt x="-1" y="0"/>
                    </a:moveTo>
                    <a:cubicBezTo>
                      <a:pt x="7972" y="0"/>
                      <a:pt x="15296" y="4391"/>
                      <a:pt x="19052" y="1142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 name="Arc 91"/>
              <p:cNvSpPr>
                <a:spLocks noChangeAspect="1"/>
              </p:cNvSpPr>
              <p:nvPr/>
            </p:nvSpPr>
            <p:spPr bwMode="auto">
              <a:xfrm>
                <a:off x="2911" y="1281"/>
                <a:ext cx="610" cy="697"/>
              </a:xfrm>
              <a:custGeom>
                <a:avLst/>
                <a:gdLst>
                  <a:gd name="G0" fmla="+- 0 0 0"/>
                  <a:gd name="G1" fmla="+- 21600 0 0"/>
                  <a:gd name="G2" fmla="+- 21600 0 0"/>
                  <a:gd name="T0" fmla="*/ 0 w 19080"/>
                  <a:gd name="T1" fmla="*/ 0 h 21600"/>
                  <a:gd name="T2" fmla="*/ 19080 w 19080"/>
                  <a:gd name="T3" fmla="*/ 11474 h 21600"/>
                  <a:gd name="T4" fmla="*/ 0 w 19080"/>
                  <a:gd name="T5" fmla="*/ 21600 h 21600"/>
                </a:gdLst>
                <a:ahLst/>
                <a:cxnLst>
                  <a:cxn ang="0">
                    <a:pos x="T0" y="T1"/>
                  </a:cxn>
                  <a:cxn ang="0">
                    <a:pos x="T2" y="T3"/>
                  </a:cxn>
                  <a:cxn ang="0">
                    <a:pos x="T4" y="T5"/>
                  </a:cxn>
                </a:cxnLst>
                <a:rect l="0" t="0" r="r" b="b"/>
                <a:pathLst>
                  <a:path w="19080" h="21600" fill="none" extrusionOk="0">
                    <a:moveTo>
                      <a:pt x="-1" y="0"/>
                    </a:moveTo>
                    <a:cubicBezTo>
                      <a:pt x="7992" y="0"/>
                      <a:pt x="15332" y="4413"/>
                      <a:pt x="19079" y="11474"/>
                    </a:cubicBezTo>
                  </a:path>
                  <a:path w="19080" h="21600" stroke="0" extrusionOk="0">
                    <a:moveTo>
                      <a:pt x="-1" y="0"/>
                    </a:moveTo>
                    <a:cubicBezTo>
                      <a:pt x="7992" y="0"/>
                      <a:pt x="15332" y="4413"/>
                      <a:pt x="19079" y="1147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47" name="Line 92"/>
            <p:cNvSpPr>
              <a:spLocks noChangeAspect="1" noChangeShapeType="1"/>
            </p:cNvSpPr>
            <p:nvPr/>
          </p:nvSpPr>
          <p:spPr bwMode="auto">
            <a:xfrm>
              <a:off x="5191" y="3982"/>
              <a:ext cx="3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8" name="Line 93"/>
            <p:cNvSpPr>
              <a:spLocks noChangeAspect="1" noChangeShapeType="1"/>
            </p:cNvSpPr>
            <p:nvPr/>
          </p:nvSpPr>
          <p:spPr bwMode="auto">
            <a:xfrm rot="5400000">
              <a:off x="5025"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 name="Line 94"/>
            <p:cNvSpPr>
              <a:spLocks noChangeAspect="1" noChangeShapeType="1"/>
            </p:cNvSpPr>
            <p:nvPr/>
          </p:nvSpPr>
          <p:spPr bwMode="auto">
            <a:xfrm rot="5400000">
              <a:off x="49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 name="Line 95"/>
            <p:cNvSpPr>
              <a:spLocks noChangeAspect="1" noChangeShapeType="1"/>
            </p:cNvSpPr>
            <p:nvPr/>
          </p:nvSpPr>
          <p:spPr bwMode="auto">
            <a:xfrm>
              <a:off x="5078" y="3931"/>
              <a:ext cx="6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1" name="Line 96"/>
            <p:cNvSpPr>
              <a:spLocks noChangeAspect="1" noChangeShapeType="1"/>
            </p:cNvSpPr>
            <p:nvPr/>
          </p:nvSpPr>
          <p:spPr bwMode="auto">
            <a:xfrm rot="5400000">
              <a:off x="5341"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2" name="Line 97"/>
            <p:cNvSpPr>
              <a:spLocks noChangeAspect="1" noChangeShapeType="1"/>
            </p:cNvSpPr>
            <p:nvPr/>
          </p:nvSpPr>
          <p:spPr bwMode="auto">
            <a:xfrm rot="5400000">
              <a:off x="536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3" name="Group 98"/>
            <p:cNvGrpSpPr>
              <a:grpSpLocks noChangeAspect="1"/>
            </p:cNvGrpSpPr>
            <p:nvPr/>
          </p:nvGrpSpPr>
          <p:grpSpPr bwMode="auto">
            <a:xfrm>
              <a:off x="5404" y="4028"/>
              <a:ext cx="23" cy="13"/>
              <a:chOff x="2744" y="2557"/>
              <a:chExt cx="114" cy="57"/>
            </a:xfrm>
          </p:grpSpPr>
          <p:sp>
            <p:nvSpPr>
              <p:cNvPr id="58" name="Arc 99"/>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 name="Arc 100"/>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54" name="Line 101"/>
            <p:cNvSpPr>
              <a:spLocks noChangeAspect="1" noChangeShapeType="1"/>
            </p:cNvSpPr>
            <p:nvPr/>
          </p:nvSpPr>
          <p:spPr bwMode="auto">
            <a:xfrm>
              <a:off x="5404" y="4167"/>
              <a:ext cx="23"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5" name="Group 102"/>
            <p:cNvGrpSpPr>
              <a:grpSpLocks noChangeAspect="1"/>
            </p:cNvGrpSpPr>
            <p:nvPr/>
          </p:nvGrpSpPr>
          <p:grpSpPr bwMode="auto">
            <a:xfrm>
              <a:off x="5366" y="3980"/>
              <a:ext cx="98" cy="49"/>
              <a:chOff x="2595" y="2388"/>
              <a:chExt cx="389" cy="195"/>
            </a:xfrm>
          </p:grpSpPr>
          <p:sp>
            <p:nvSpPr>
              <p:cNvPr id="56" name="Arc 103"/>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7" name="Arc 104"/>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190046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grpSp>
        <p:nvGrpSpPr>
          <p:cNvPr id="7" name="Group 40"/>
          <p:cNvGrpSpPr>
            <a:grpSpLocks noChangeAspect="1"/>
          </p:cNvGrpSpPr>
          <p:nvPr userDrawn="1"/>
        </p:nvGrpSpPr>
        <p:grpSpPr bwMode="auto">
          <a:xfrm>
            <a:off x="565079" y="5963970"/>
            <a:ext cx="8131034" cy="701675"/>
            <a:chOff x="0" y="3702"/>
            <a:chExt cx="5760" cy="465"/>
          </a:xfrm>
        </p:grpSpPr>
        <p:sp>
          <p:nvSpPr>
            <p:cNvPr id="8" name="Line 41"/>
            <p:cNvSpPr>
              <a:spLocks noChangeAspect="1" noChangeShapeType="1"/>
            </p:cNvSpPr>
            <p:nvPr/>
          </p:nvSpPr>
          <p:spPr bwMode="auto">
            <a:xfrm>
              <a:off x="0" y="4167"/>
              <a:ext cx="507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 name="Line 42"/>
            <p:cNvSpPr>
              <a:spLocks noChangeAspect="1" noChangeShapeType="1"/>
            </p:cNvSpPr>
            <p:nvPr/>
          </p:nvSpPr>
          <p:spPr bwMode="auto">
            <a:xfrm>
              <a:off x="5578" y="4167"/>
              <a:ext cx="182"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 name="Line 43"/>
            <p:cNvSpPr>
              <a:spLocks noChangeAspect="1" noChangeShapeType="1"/>
            </p:cNvSpPr>
            <p:nvPr/>
          </p:nvSpPr>
          <p:spPr bwMode="auto">
            <a:xfrm rot="1800000">
              <a:off x="5318" y="3891"/>
              <a:ext cx="15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1" name="Line 44"/>
            <p:cNvSpPr>
              <a:spLocks noChangeAspect="1" noChangeShapeType="1"/>
            </p:cNvSpPr>
            <p:nvPr/>
          </p:nvSpPr>
          <p:spPr bwMode="auto">
            <a:xfrm rot="5400000">
              <a:off x="5098"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12" name="Group 45"/>
            <p:cNvGrpSpPr>
              <a:grpSpLocks noChangeAspect="1"/>
            </p:cNvGrpSpPr>
            <p:nvPr/>
          </p:nvGrpSpPr>
          <p:grpSpPr bwMode="auto">
            <a:xfrm>
              <a:off x="5249" y="3981"/>
              <a:ext cx="98" cy="48"/>
              <a:chOff x="2595" y="2388"/>
              <a:chExt cx="389" cy="195"/>
            </a:xfrm>
          </p:grpSpPr>
          <p:sp>
            <p:nvSpPr>
              <p:cNvPr id="70" name="Arc 46"/>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 name="Arc 47"/>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3" name="Line 48"/>
            <p:cNvSpPr>
              <a:spLocks noChangeAspect="1" noChangeShapeType="1"/>
            </p:cNvSpPr>
            <p:nvPr/>
          </p:nvSpPr>
          <p:spPr bwMode="auto">
            <a:xfrm rot="1800000">
              <a:off x="5317" y="3875"/>
              <a:ext cx="16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 name="Line 49"/>
            <p:cNvSpPr>
              <a:spLocks noChangeAspect="1" noChangeShapeType="1"/>
            </p:cNvSpPr>
            <p:nvPr/>
          </p:nvSpPr>
          <p:spPr bwMode="auto">
            <a:xfrm rot="19800000">
              <a:off x="5173" y="3875"/>
              <a:ext cx="16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5" name="Line 50"/>
            <p:cNvSpPr>
              <a:spLocks noChangeAspect="1" noChangeShapeType="1"/>
            </p:cNvSpPr>
            <p:nvPr/>
          </p:nvSpPr>
          <p:spPr bwMode="auto">
            <a:xfrm rot="19800000">
              <a:off x="5180" y="3891"/>
              <a:ext cx="15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6" name="Line 51"/>
            <p:cNvSpPr>
              <a:spLocks noChangeAspect="1" noChangeShapeType="1"/>
            </p:cNvSpPr>
            <p:nvPr/>
          </p:nvSpPr>
          <p:spPr bwMode="auto">
            <a:xfrm rot="5400000">
              <a:off x="5378"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7" name="Line 52"/>
            <p:cNvSpPr>
              <a:spLocks noChangeAspect="1" noChangeShapeType="1"/>
            </p:cNvSpPr>
            <p:nvPr/>
          </p:nvSpPr>
          <p:spPr bwMode="auto">
            <a:xfrm rot="5400000">
              <a:off x="5041"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 name="Line 53"/>
            <p:cNvSpPr>
              <a:spLocks noChangeAspect="1" noChangeShapeType="1"/>
            </p:cNvSpPr>
            <p:nvPr/>
          </p:nvSpPr>
          <p:spPr bwMode="auto">
            <a:xfrm rot="5400000">
              <a:off x="5137"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9" name="Line 54"/>
            <p:cNvSpPr>
              <a:spLocks noChangeAspect="1" noChangeShapeType="1"/>
            </p:cNvSpPr>
            <p:nvPr/>
          </p:nvSpPr>
          <p:spPr bwMode="auto">
            <a:xfrm rot="5400000">
              <a:off x="5177"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 name="Line 55"/>
            <p:cNvSpPr>
              <a:spLocks noChangeAspect="1" noChangeShapeType="1"/>
            </p:cNvSpPr>
            <p:nvPr/>
          </p:nvSpPr>
          <p:spPr bwMode="auto">
            <a:xfrm rot="5400000">
              <a:off x="5294"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 name="Line 56"/>
            <p:cNvSpPr>
              <a:spLocks noChangeAspect="1" noChangeShapeType="1"/>
            </p:cNvSpPr>
            <p:nvPr/>
          </p:nvSpPr>
          <p:spPr bwMode="auto">
            <a:xfrm rot="5400000">
              <a:off x="5392"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 name="Line 57"/>
            <p:cNvSpPr>
              <a:spLocks noChangeAspect="1" noChangeShapeType="1"/>
            </p:cNvSpPr>
            <p:nvPr/>
          </p:nvSpPr>
          <p:spPr bwMode="auto">
            <a:xfrm rot="5400000">
              <a:off x="5275"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 name="Line 58"/>
            <p:cNvSpPr>
              <a:spLocks noChangeAspect="1" noChangeShapeType="1"/>
            </p:cNvSpPr>
            <p:nvPr/>
          </p:nvSpPr>
          <p:spPr bwMode="auto">
            <a:xfrm rot="5400000">
              <a:off x="522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 name="Line 59"/>
            <p:cNvSpPr>
              <a:spLocks noChangeAspect="1" noChangeShapeType="1"/>
            </p:cNvSpPr>
            <p:nvPr/>
          </p:nvSpPr>
          <p:spPr bwMode="auto">
            <a:xfrm rot="5400000">
              <a:off x="5247"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25" name="Group 60"/>
            <p:cNvGrpSpPr>
              <a:grpSpLocks noChangeAspect="1"/>
            </p:cNvGrpSpPr>
            <p:nvPr/>
          </p:nvGrpSpPr>
          <p:grpSpPr bwMode="auto">
            <a:xfrm>
              <a:off x="5287" y="4028"/>
              <a:ext cx="23" cy="13"/>
              <a:chOff x="2744" y="2557"/>
              <a:chExt cx="114" cy="57"/>
            </a:xfrm>
          </p:grpSpPr>
          <p:sp>
            <p:nvSpPr>
              <p:cNvPr id="68" name="Arc 61"/>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 name="Arc 62"/>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26" name="Line 63"/>
            <p:cNvSpPr>
              <a:spLocks noChangeAspect="1" noChangeShapeType="1"/>
            </p:cNvSpPr>
            <p:nvPr/>
          </p:nvSpPr>
          <p:spPr bwMode="auto">
            <a:xfrm>
              <a:off x="5287" y="4167"/>
              <a:ext cx="23"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 name="Line 64"/>
            <p:cNvSpPr>
              <a:spLocks noChangeAspect="1" noChangeShapeType="1"/>
            </p:cNvSpPr>
            <p:nvPr/>
          </p:nvSpPr>
          <p:spPr bwMode="auto">
            <a:xfrm>
              <a:off x="5230" y="4167"/>
              <a:ext cx="1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8" name="Line 65"/>
            <p:cNvSpPr>
              <a:spLocks noChangeAspect="1" noChangeShapeType="1"/>
            </p:cNvSpPr>
            <p:nvPr/>
          </p:nvSpPr>
          <p:spPr bwMode="auto">
            <a:xfrm>
              <a:off x="5347" y="4167"/>
              <a:ext cx="1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9" name="Line 66"/>
            <p:cNvSpPr>
              <a:spLocks noChangeAspect="1" noChangeShapeType="1"/>
            </p:cNvSpPr>
            <p:nvPr/>
          </p:nvSpPr>
          <p:spPr bwMode="auto">
            <a:xfrm>
              <a:off x="5465" y="4167"/>
              <a:ext cx="30"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 name="Line 67"/>
            <p:cNvSpPr>
              <a:spLocks noChangeAspect="1" noChangeShapeType="1"/>
            </p:cNvSpPr>
            <p:nvPr/>
          </p:nvSpPr>
          <p:spPr bwMode="auto">
            <a:xfrm>
              <a:off x="5160" y="4167"/>
              <a:ext cx="31"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1" name="Line 68"/>
            <p:cNvSpPr>
              <a:spLocks noChangeAspect="1" noChangeShapeType="1"/>
            </p:cNvSpPr>
            <p:nvPr/>
          </p:nvSpPr>
          <p:spPr bwMode="auto">
            <a:xfrm>
              <a:off x="5160" y="3931"/>
              <a:ext cx="31"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 name="Line 69"/>
            <p:cNvSpPr>
              <a:spLocks noChangeAspect="1" noChangeShapeType="1"/>
            </p:cNvSpPr>
            <p:nvPr/>
          </p:nvSpPr>
          <p:spPr bwMode="auto">
            <a:xfrm>
              <a:off x="5465" y="3931"/>
              <a:ext cx="30"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3" name="Line 70"/>
            <p:cNvSpPr>
              <a:spLocks noChangeAspect="1" noChangeShapeType="1"/>
            </p:cNvSpPr>
            <p:nvPr/>
          </p:nvSpPr>
          <p:spPr bwMode="auto">
            <a:xfrm>
              <a:off x="5471" y="3916"/>
              <a:ext cx="2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4" name="Line 71"/>
            <p:cNvSpPr>
              <a:spLocks noChangeAspect="1" noChangeShapeType="1"/>
            </p:cNvSpPr>
            <p:nvPr/>
          </p:nvSpPr>
          <p:spPr bwMode="auto">
            <a:xfrm>
              <a:off x="5160" y="3916"/>
              <a:ext cx="2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 name="Line 72"/>
            <p:cNvSpPr>
              <a:spLocks noChangeAspect="1" noChangeShapeType="1"/>
            </p:cNvSpPr>
            <p:nvPr/>
          </p:nvSpPr>
          <p:spPr bwMode="auto">
            <a:xfrm rot="5400000">
              <a:off x="54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 name="Line 73"/>
            <p:cNvSpPr>
              <a:spLocks noChangeAspect="1" noChangeShapeType="1"/>
            </p:cNvSpPr>
            <p:nvPr/>
          </p:nvSpPr>
          <p:spPr bwMode="auto">
            <a:xfrm rot="5400000">
              <a:off x="5394"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7" name="Line 74"/>
            <p:cNvSpPr>
              <a:spLocks noChangeAspect="1" noChangeShapeType="1"/>
            </p:cNvSpPr>
            <p:nvPr/>
          </p:nvSpPr>
          <p:spPr bwMode="auto">
            <a:xfrm>
              <a:off x="5512" y="3931"/>
              <a:ext cx="6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 name="Line 75"/>
            <p:cNvSpPr>
              <a:spLocks noChangeAspect="1" noChangeShapeType="1"/>
            </p:cNvSpPr>
            <p:nvPr/>
          </p:nvSpPr>
          <p:spPr bwMode="auto">
            <a:xfrm>
              <a:off x="5160" y="3810"/>
              <a:ext cx="3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 name="Line 76"/>
            <p:cNvSpPr>
              <a:spLocks noChangeAspect="1" noChangeShapeType="1"/>
            </p:cNvSpPr>
            <p:nvPr/>
          </p:nvSpPr>
          <p:spPr bwMode="auto">
            <a:xfrm>
              <a:off x="5175" y="3796"/>
              <a:ext cx="30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0" name="Group 77"/>
            <p:cNvGrpSpPr>
              <a:grpSpLocks noChangeAspect="1"/>
            </p:cNvGrpSpPr>
            <p:nvPr/>
          </p:nvGrpSpPr>
          <p:grpSpPr bwMode="auto">
            <a:xfrm>
              <a:off x="5078" y="3849"/>
              <a:ext cx="66" cy="67"/>
              <a:chOff x="1882" y="1842"/>
              <a:chExt cx="249" cy="250"/>
            </a:xfrm>
          </p:grpSpPr>
          <p:sp>
            <p:nvSpPr>
              <p:cNvPr id="64" name="Line 78"/>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5" name="Line 79"/>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6" name="Line 80"/>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7" name="Line 81"/>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41" name="Group 82"/>
            <p:cNvGrpSpPr>
              <a:grpSpLocks noChangeAspect="1"/>
            </p:cNvGrpSpPr>
            <p:nvPr/>
          </p:nvGrpSpPr>
          <p:grpSpPr bwMode="auto">
            <a:xfrm>
              <a:off x="5512" y="3849"/>
              <a:ext cx="66" cy="67"/>
              <a:chOff x="1882" y="1842"/>
              <a:chExt cx="249" cy="250"/>
            </a:xfrm>
          </p:grpSpPr>
          <p:sp>
            <p:nvSpPr>
              <p:cNvPr id="60" name="Line 83"/>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1" name="Line 84"/>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2" name="Line 85"/>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3" name="Line 86"/>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42" name="Line 87"/>
            <p:cNvSpPr>
              <a:spLocks noChangeAspect="1" noChangeShapeType="1"/>
            </p:cNvSpPr>
            <p:nvPr/>
          </p:nvSpPr>
          <p:spPr bwMode="auto">
            <a:xfrm rot="5400000">
              <a:off x="5107" y="3864"/>
              <a:ext cx="10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3" name="Line 88"/>
            <p:cNvSpPr>
              <a:spLocks noChangeAspect="1" noChangeShapeType="1"/>
            </p:cNvSpPr>
            <p:nvPr/>
          </p:nvSpPr>
          <p:spPr bwMode="auto">
            <a:xfrm rot="5400000">
              <a:off x="5443" y="3863"/>
              <a:ext cx="10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4" name="Group 89"/>
            <p:cNvGrpSpPr>
              <a:grpSpLocks noChangeAspect="1"/>
            </p:cNvGrpSpPr>
            <p:nvPr/>
          </p:nvGrpSpPr>
          <p:grpSpPr bwMode="auto">
            <a:xfrm>
              <a:off x="5175" y="3702"/>
              <a:ext cx="306" cy="175"/>
              <a:chOff x="2301" y="1281"/>
              <a:chExt cx="1220" cy="697"/>
            </a:xfrm>
          </p:grpSpPr>
          <p:sp>
            <p:nvSpPr>
              <p:cNvPr id="58" name="Arc 90"/>
              <p:cNvSpPr>
                <a:spLocks noChangeAspect="1"/>
              </p:cNvSpPr>
              <p:nvPr/>
            </p:nvSpPr>
            <p:spPr bwMode="auto">
              <a:xfrm flipH="1">
                <a:off x="2301" y="1281"/>
                <a:ext cx="610" cy="697"/>
              </a:xfrm>
              <a:custGeom>
                <a:avLst/>
                <a:gdLst>
                  <a:gd name="G0" fmla="+- 0 0 0"/>
                  <a:gd name="G1" fmla="+- 21600 0 0"/>
                  <a:gd name="G2" fmla="+- 21600 0 0"/>
                  <a:gd name="T0" fmla="*/ 0 w 19053"/>
                  <a:gd name="T1" fmla="*/ 0 h 21600"/>
                  <a:gd name="T2" fmla="*/ 19053 w 19053"/>
                  <a:gd name="T3" fmla="*/ 11424 h 21600"/>
                  <a:gd name="T4" fmla="*/ 0 w 19053"/>
                  <a:gd name="T5" fmla="*/ 21600 h 21600"/>
                </a:gdLst>
                <a:ahLst/>
                <a:cxnLst>
                  <a:cxn ang="0">
                    <a:pos x="T0" y="T1"/>
                  </a:cxn>
                  <a:cxn ang="0">
                    <a:pos x="T2" y="T3"/>
                  </a:cxn>
                  <a:cxn ang="0">
                    <a:pos x="T4" y="T5"/>
                  </a:cxn>
                </a:cxnLst>
                <a:rect l="0" t="0" r="r" b="b"/>
                <a:pathLst>
                  <a:path w="19053" h="21600" fill="none" extrusionOk="0">
                    <a:moveTo>
                      <a:pt x="-1" y="0"/>
                    </a:moveTo>
                    <a:cubicBezTo>
                      <a:pt x="7972" y="0"/>
                      <a:pt x="15296" y="4391"/>
                      <a:pt x="19052" y="11424"/>
                    </a:cubicBezTo>
                  </a:path>
                  <a:path w="19053" h="21600" stroke="0" extrusionOk="0">
                    <a:moveTo>
                      <a:pt x="-1" y="0"/>
                    </a:moveTo>
                    <a:cubicBezTo>
                      <a:pt x="7972" y="0"/>
                      <a:pt x="15296" y="4391"/>
                      <a:pt x="19052" y="1142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 name="Arc 91"/>
              <p:cNvSpPr>
                <a:spLocks noChangeAspect="1"/>
              </p:cNvSpPr>
              <p:nvPr/>
            </p:nvSpPr>
            <p:spPr bwMode="auto">
              <a:xfrm>
                <a:off x="2911" y="1281"/>
                <a:ext cx="610" cy="697"/>
              </a:xfrm>
              <a:custGeom>
                <a:avLst/>
                <a:gdLst>
                  <a:gd name="G0" fmla="+- 0 0 0"/>
                  <a:gd name="G1" fmla="+- 21600 0 0"/>
                  <a:gd name="G2" fmla="+- 21600 0 0"/>
                  <a:gd name="T0" fmla="*/ 0 w 19080"/>
                  <a:gd name="T1" fmla="*/ 0 h 21600"/>
                  <a:gd name="T2" fmla="*/ 19080 w 19080"/>
                  <a:gd name="T3" fmla="*/ 11474 h 21600"/>
                  <a:gd name="T4" fmla="*/ 0 w 19080"/>
                  <a:gd name="T5" fmla="*/ 21600 h 21600"/>
                </a:gdLst>
                <a:ahLst/>
                <a:cxnLst>
                  <a:cxn ang="0">
                    <a:pos x="T0" y="T1"/>
                  </a:cxn>
                  <a:cxn ang="0">
                    <a:pos x="T2" y="T3"/>
                  </a:cxn>
                  <a:cxn ang="0">
                    <a:pos x="T4" y="T5"/>
                  </a:cxn>
                </a:cxnLst>
                <a:rect l="0" t="0" r="r" b="b"/>
                <a:pathLst>
                  <a:path w="19080" h="21600" fill="none" extrusionOk="0">
                    <a:moveTo>
                      <a:pt x="-1" y="0"/>
                    </a:moveTo>
                    <a:cubicBezTo>
                      <a:pt x="7992" y="0"/>
                      <a:pt x="15332" y="4413"/>
                      <a:pt x="19079" y="11474"/>
                    </a:cubicBezTo>
                  </a:path>
                  <a:path w="19080" h="21600" stroke="0" extrusionOk="0">
                    <a:moveTo>
                      <a:pt x="-1" y="0"/>
                    </a:moveTo>
                    <a:cubicBezTo>
                      <a:pt x="7992" y="0"/>
                      <a:pt x="15332" y="4413"/>
                      <a:pt x="19079" y="1147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45" name="Line 92"/>
            <p:cNvSpPr>
              <a:spLocks noChangeAspect="1" noChangeShapeType="1"/>
            </p:cNvSpPr>
            <p:nvPr/>
          </p:nvSpPr>
          <p:spPr bwMode="auto">
            <a:xfrm>
              <a:off x="5191" y="3982"/>
              <a:ext cx="3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6" name="Line 93"/>
            <p:cNvSpPr>
              <a:spLocks noChangeAspect="1" noChangeShapeType="1"/>
            </p:cNvSpPr>
            <p:nvPr/>
          </p:nvSpPr>
          <p:spPr bwMode="auto">
            <a:xfrm rot="5400000">
              <a:off x="5025"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7" name="Line 94"/>
            <p:cNvSpPr>
              <a:spLocks noChangeAspect="1" noChangeShapeType="1"/>
            </p:cNvSpPr>
            <p:nvPr/>
          </p:nvSpPr>
          <p:spPr bwMode="auto">
            <a:xfrm rot="5400000">
              <a:off x="49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8" name="Line 95"/>
            <p:cNvSpPr>
              <a:spLocks noChangeAspect="1" noChangeShapeType="1"/>
            </p:cNvSpPr>
            <p:nvPr/>
          </p:nvSpPr>
          <p:spPr bwMode="auto">
            <a:xfrm>
              <a:off x="5078" y="3931"/>
              <a:ext cx="6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 name="Line 96"/>
            <p:cNvSpPr>
              <a:spLocks noChangeAspect="1" noChangeShapeType="1"/>
            </p:cNvSpPr>
            <p:nvPr/>
          </p:nvSpPr>
          <p:spPr bwMode="auto">
            <a:xfrm rot="5400000">
              <a:off x="5341"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 name="Line 97"/>
            <p:cNvSpPr>
              <a:spLocks noChangeAspect="1" noChangeShapeType="1"/>
            </p:cNvSpPr>
            <p:nvPr/>
          </p:nvSpPr>
          <p:spPr bwMode="auto">
            <a:xfrm rot="5400000">
              <a:off x="536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1" name="Group 98"/>
            <p:cNvGrpSpPr>
              <a:grpSpLocks noChangeAspect="1"/>
            </p:cNvGrpSpPr>
            <p:nvPr/>
          </p:nvGrpSpPr>
          <p:grpSpPr bwMode="auto">
            <a:xfrm>
              <a:off x="5404" y="4028"/>
              <a:ext cx="23" cy="13"/>
              <a:chOff x="2744" y="2557"/>
              <a:chExt cx="114" cy="57"/>
            </a:xfrm>
          </p:grpSpPr>
          <p:sp>
            <p:nvSpPr>
              <p:cNvPr id="56" name="Arc 99"/>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7" name="Arc 100"/>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52" name="Line 101"/>
            <p:cNvSpPr>
              <a:spLocks noChangeAspect="1" noChangeShapeType="1"/>
            </p:cNvSpPr>
            <p:nvPr/>
          </p:nvSpPr>
          <p:spPr bwMode="auto">
            <a:xfrm>
              <a:off x="5404" y="4167"/>
              <a:ext cx="23"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3" name="Group 102"/>
            <p:cNvGrpSpPr>
              <a:grpSpLocks noChangeAspect="1"/>
            </p:cNvGrpSpPr>
            <p:nvPr/>
          </p:nvGrpSpPr>
          <p:grpSpPr bwMode="auto">
            <a:xfrm>
              <a:off x="5366" y="3980"/>
              <a:ext cx="98" cy="49"/>
              <a:chOff x="2595" y="2388"/>
              <a:chExt cx="389" cy="195"/>
            </a:xfrm>
          </p:grpSpPr>
          <p:sp>
            <p:nvSpPr>
              <p:cNvPr id="54" name="Arc 103"/>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5" name="Arc 104"/>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35868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51975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32421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01315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352519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208806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endParaRPr lang="zh-CN" altLang="en-US" dirty="0"/>
          </a:p>
        </p:txBody>
      </p:sp>
    </p:spTree>
    <p:extLst>
      <p:ext uri="{BB962C8B-B14F-4D97-AF65-F5344CB8AC3E}">
        <p14:creationId xmlns:p14="http://schemas.microsoft.com/office/powerpoint/2010/main" val="311432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marL="742950" lvl="1" indent="-285750" algn="l" rtl="0" eaLnBrk="1" fontAlgn="base" latinLnBrk="0" hangingPunct="1">
              <a:spcBef>
                <a:spcPct val="20000"/>
              </a:spcBef>
              <a:spcAft>
                <a:spcPct val="0"/>
              </a:spcAft>
              <a:buClr>
                <a:srgbClr val="7030A0"/>
              </a:buClr>
              <a:buSzPct val="80000"/>
              <a:buFont typeface="Wingdings 2" pitchFamily="18" charset="2"/>
              <a:buChar char=""/>
            </a:pPr>
            <a:r>
              <a:rPr lang="zh-CN" altLang="en-US" dirty="0"/>
              <a:t>第二级</a:t>
            </a:r>
          </a:p>
          <a:p>
            <a:pPr marL="1143000" lvl="2" indent="-228600" algn="l" rtl="0" eaLnBrk="1" fontAlgn="base" latinLnBrk="0" hangingPunct="1">
              <a:spcBef>
                <a:spcPct val="20000"/>
              </a:spcBef>
              <a:spcAft>
                <a:spcPct val="0"/>
              </a:spcAft>
              <a:buClr>
                <a:srgbClr val="7030A0"/>
              </a:buClr>
              <a:buSzPct val="60000"/>
              <a:buFont typeface="Wingdings" pitchFamily="2" charset="2"/>
              <a:buChar char=""/>
            </a:pPr>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553200" y="630872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pic>
        <p:nvPicPr>
          <p:cNvPr id="7"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654564" y="116632"/>
            <a:ext cx="1317763" cy="539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灯片编号占位符 5"/>
          <p:cNvSpPr txBox="1">
            <a:spLocks/>
          </p:cNvSpPr>
          <p:nvPr userDrawn="1"/>
        </p:nvSpPr>
        <p:spPr>
          <a:xfrm>
            <a:off x="321901" y="6295938"/>
            <a:ext cx="520578" cy="365125"/>
          </a:xfrm>
          <a:prstGeom prst="rect">
            <a:avLst/>
          </a:prstGeom>
        </p:spPr>
        <p:txBody>
          <a:bodyPr/>
          <a:lstStyle>
            <a:defPPr>
              <a:defRPr lang="zh-CN"/>
            </a:defPPr>
            <a:lvl1pPr marL="0" algn="l" defTabSz="914400" rtl="0" eaLnBrk="1" latinLnBrk="0" hangingPunct="1">
              <a:defRPr sz="1800" b="1" kern="1200">
                <a:solidFill>
                  <a:srgbClr val="7030A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DB592A-0909-472D-A1D6-B1E0A3795436}" type="slidenum">
              <a:rPr lang="zh-CN" altLang="en-US" sz="1600" smtClean="0"/>
              <a:pPr/>
              <a:t>‹#›</a:t>
            </a:fld>
            <a:endParaRPr lang="zh-CN" altLang="en-US" dirty="0"/>
          </a:p>
        </p:txBody>
      </p:sp>
    </p:spTree>
    <p:extLst>
      <p:ext uri="{BB962C8B-B14F-4D97-AF65-F5344CB8AC3E}">
        <p14:creationId xmlns:p14="http://schemas.microsoft.com/office/powerpoint/2010/main" val="316041446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hdr="0" ftr="0" dt="0"/>
  <p:txStyles>
    <p:titleStyle>
      <a:lvl1pPr algn="ctr" defTabSz="914400" rtl="0" eaLnBrk="1" latinLnBrk="0" hangingPunct="1">
        <a:spcBef>
          <a:spcPct val="0"/>
        </a:spcBef>
        <a:buNone/>
        <a:defRPr sz="4400" kern="1200">
          <a:solidFill>
            <a:schemeClr val="tx1"/>
          </a:solidFill>
          <a:latin typeface="Georgia" panose="02040502050405020303" pitchFamily="18" charset="0"/>
          <a:ea typeface="黑体"/>
          <a:cs typeface="+mj-cs"/>
        </a:defRPr>
      </a:lvl1pPr>
    </p:titleStyle>
    <p:body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Georgia" panose="02040502050405020303" pitchFamily="18" charset="0"/>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Georgia" panose="02040502050405020303" pitchFamily="18" charset="0"/>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Georgia" panose="02040502050405020303" pitchFamily="18" charset="0"/>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Georgia" panose="02040502050405020303" pitchFamily="18" charset="0"/>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Georgia" panose="02040502050405020303" pitchFamily="18" charset="0"/>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ai.cs.tsinghua.edu.cn/h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scholar.google.com/scholar?oi=bibs&amp;cluster=13136733550716745125&amp;btnI=1&amp;hl=zh-CN" TargetMode="Externa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mailto:aihuang@tsinghua.edu.cn" TargetMode="External"/><Relationship Id="rId2" Type="http://schemas.openxmlformats.org/officeDocument/2006/relationships/hyperlink" Target="http://coai.cs.tsinghua.edu.cn/ds/" TargetMode="External"/><Relationship Id="rId1" Type="http://schemas.openxmlformats.org/officeDocument/2006/relationships/slideLayout" Target="../slideLayouts/slideLayout2.xml"/><Relationship Id="rId4" Type="http://schemas.openxmlformats.org/officeDocument/2006/relationships/hyperlink" Target="http://coai.cs.tsinghua.edu.cn/h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789" y="1301898"/>
            <a:ext cx="9272789" cy="1470025"/>
          </a:xfrm>
        </p:spPr>
        <p:txBody>
          <a:bodyPr>
            <a:noAutofit/>
          </a:bodyPr>
          <a:lstStyle/>
          <a:p>
            <a:r>
              <a:rPr lang="en-US" altLang="zh-CN" sz="3200" b="1" dirty="0">
                <a:latin typeface="Georgia" panose="02040502050405020303" pitchFamily="18" charset="0"/>
              </a:rPr>
              <a:t>Towards</a:t>
            </a:r>
            <a:r>
              <a:rPr lang="zh-CN" altLang="en-US" sz="3200" b="1" dirty="0">
                <a:latin typeface="Georgia" panose="02040502050405020303" pitchFamily="18" charset="0"/>
              </a:rPr>
              <a:t> </a:t>
            </a:r>
            <a:r>
              <a:rPr lang="en-US" altLang="zh-CN" sz="3200" b="1" dirty="0">
                <a:latin typeface="Georgia" panose="02040502050405020303" pitchFamily="18" charset="0"/>
              </a:rPr>
              <a:t>Building</a:t>
            </a:r>
            <a:r>
              <a:rPr lang="zh-CN" altLang="en-US" sz="3200" b="1" dirty="0">
                <a:latin typeface="Georgia" panose="02040502050405020303" pitchFamily="18" charset="0"/>
              </a:rPr>
              <a:t> </a:t>
            </a:r>
            <a:r>
              <a:rPr lang="en-US" altLang="zh-CN" sz="3200" b="1" dirty="0">
                <a:latin typeface="Georgia" panose="02040502050405020303" pitchFamily="18" charset="0"/>
              </a:rPr>
              <a:t>More</a:t>
            </a:r>
            <a:r>
              <a:rPr lang="zh-CN" altLang="en-US" sz="3200" b="1" dirty="0">
                <a:latin typeface="Georgia" panose="02040502050405020303" pitchFamily="18" charset="0"/>
              </a:rPr>
              <a:t> </a:t>
            </a:r>
            <a:r>
              <a:rPr lang="en-US" altLang="zh-CN" sz="3200" b="1" dirty="0">
                <a:latin typeface="Georgia" panose="02040502050405020303" pitchFamily="18" charset="0"/>
              </a:rPr>
              <a:t>Intelligent</a:t>
            </a:r>
            <a:r>
              <a:rPr lang="zh-CN" altLang="en-US" sz="3200" b="1" dirty="0">
                <a:latin typeface="Georgia" panose="02040502050405020303" pitchFamily="18" charset="0"/>
              </a:rPr>
              <a:t> </a:t>
            </a:r>
            <a:r>
              <a:rPr lang="en-US" altLang="zh-CN" sz="3200" b="1" dirty="0">
                <a:latin typeface="Georgia" panose="02040502050405020303" pitchFamily="18" charset="0"/>
              </a:rPr>
              <a:t>Conversational</a:t>
            </a:r>
            <a:r>
              <a:rPr lang="zh-CN" altLang="en-US" sz="3200" b="1" dirty="0">
                <a:latin typeface="Georgia" panose="02040502050405020303" pitchFamily="18" charset="0"/>
              </a:rPr>
              <a:t> </a:t>
            </a:r>
            <a:r>
              <a:rPr lang="en-US" altLang="zh-CN" sz="3200" b="1" dirty="0">
                <a:latin typeface="Georgia" panose="02040502050405020303" pitchFamily="18" charset="0"/>
              </a:rPr>
              <a:t>Systems</a:t>
            </a:r>
            <a:r>
              <a:rPr lang="en-US" altLang="zh-CN" b="1" dirty="0">
                <a:latin typeface="Georgia" panose="02040502050405020303" pitchFamily="18" charset="0"/>
              </a:rPr>
              <a:t>:</a:t>
            </a:r>
            <a:r>
              <a:rPr lang="zh-CN" altLang="en-US" b="1" dirty="0">
                <a:latin typeface="Georgia" panose="02040502050405020303" pitchFamily="18" charset="0"/>
              </a:rPr>
              <a:t> </a:t>
            </a:r>
            <a:br>
              <a:rPr lang="en-US" altLang="zh-CN" b="1" dirty="0">
                <a:latin typeface="Georgia" panose="02040502050405020303" pitchFamily="18" charset="0"/>
              </a:rPr>
            </a:br>
            <a:r>
              <a:rPr lang="en-US" altLang="zh-CN" sz="3200" b="1" dirty="0">
                <a:latin typeface="Georgia" panose="02040502050405020303" pitchFamily="18" charset="0"/>
              </a:rPr>
              <a:t>Semantics,</a:t>
            </a:r>
            <a:r>
              <a:rPr lang="zh-CN" altLang="en-US" sz="3200" b="1" dirty="0">
                <a:latin typeface="Georgia" panose="02040502050405020303" pitchFamily="18" charset="0"/>
              </a:rPr>
              <a:t> </a:t>
            </a:r>
            <a:r>
              <a:rPr lang="en-US" altLang="zh-CN" sz="3200" b="1" dirty="0">
                <a:latin typeface="Georgia" panose="02040502050405020303" pitchFamily="18" charset="0"/>
              </a:rPr>
              <a:t>Consistency,</a:t>
            </a:r>
            <a:r>
              <a:rPr lang="zh-CN" altLang="en-US" sz="3200" b="1" dirty="0">
                <a:latin typeface="Georgia" panose="02040502050405020303" pitchFamily="18" charset="0"/>
              </a:rPr>
              <a:t> </a:t>
            </a:r>
            <a:r>
              <a:rPr lang="en-US" altLang="zh-CN" sz="3200" b="1" dirty="0">
                <a:latin typeface="Georgia" panose="02040502050405020303" pitchFamily="18" charset="0"/>
              </a:rPr>
              <a:t>&amp;</a:t>
            </a:r>
            <a:r>
              <a:rPr lang="en-US" altLang="zh-CN" sz="3200" b="1" dirty="0" err="1">
                <a:latin typeface="Georgia" panose="02040502050405020303" pitchFamily="18" charset="0"/>
              </a:rPr>
              <a:t>Interactivenss</a:t>
            </a:r>
            <a:endParaRPr lang="en-US" b="1" dirty="0">
              <a:latin typeface="Georgia" panose="02040502050405020303" pitchFamily="18" charset="0"/>
            </a:endParaRPr>
          </a:p>
        </p:txBody>
      </p:sp>
      <p:sp>
        <p:nvSpPr>
          <p:cNvPr id="3" name="Subtitle 2"/>
          <p:cNvSpPr>
            <a:spLocks noGrp="1"/>
          </p:cNvSpPr>
          <p:nvPr>
            <p:ph type="subTitle" idx="1"/>
          </p:nvPr>
        </p:nvSpPr>
        <p:spPr>
          <a:xfrm>
            <a:off x="903249" y="3601194"/>
            <a:ext cx="7415561" cy="2740231"/>
          </a:xfrm>
        </p:spPr>
        <p:txBody>
          <a:bodyPr>
            <a:normAutofit lnSpcReduction="10000"/>
          </a:bodyPr>
          <a:lstStyle/>
          <a:p>
            <a:r>
              <a:rPr lang="en-US" altLang="zh-CN" sz="2800" b="1" dirty="0">
                <a:solidFill>
                  <a:schemeClr val="tx1"/>
                </a:solidFill>
              </a:rPr>
              <a:t>Dr.</a:t>
            </a:r>
            <a:r>
              <a:rPr lang="zh-CN" altLang="en-US" sz="2800" b="1" dirty="0">
                <a:solidFill>
                  <a:schemeClr val="tx1"/>
                </a:solidFill>
              </a:rPr>
              <a:t> </a:t>
            </a:r>
            <a:r>
              <a:rPr lang="en-US" altLang="zh-CN" sz="2800" b="1" dirty="0" err="1">
                <a:solidFill>
                  <a:schemeClr val="tx1"/>
                </a:solidFill>
              </a:rPr>
              <a:t>Minlie</a:t>
            </a:r>
            <a:r>
              <a:rPr lang="zh-CN" altLang="en-US" sz="2800" b="1" dirty="0">
                <a:solidFill>
                  <a:schemeClr val="tx1"/>
                </a:solidFill>
              </a:rPr>
              <a:t> </a:t>
            </a:r>
            <a:r>
              <a:rPr lang="en-US" altLang="zh-CN" sz="2800" b="1" dirty="0">
                <a:solidFill>
                  <a:schemeClr val="tx1"/>
                </a:solidFill>
              </a:rPr>
              <a:t>Huang</a:t>
            </a:r>
          </a:p>
          <a:p>
            <a:r>
              <a:rPr lang="en-US" altLang="zh-CN" sz="2800" b="1" dirty="0">
                <a:solidFill>
                  <a:schemeClr val="tx1"/>
                </a:solidFill>
              </a:rPr>
              <a:t>Associate</a:t>
            </a:r>
            <a:r>
              <a:rPr lang="zh-CN" altLang="en-US" sz="2800" b="1" dirty="0">
                <a:solidFill>
                  <a:schemeClr val="tx1"/>
                </a:solidFill>
              </a:rPr>
              <a:t> </a:t>
            </a:r>
            <a:r>
              <a:rPr lang="en-US" altLang="zh-CN" sz="2800" b="1" dirty="0">
                <a:solidFill>
                  <a:schemeClr val="tx1"/>
                </a:solidFill>
              </a:rPr>
              <a:t>Professor</a:t>
            </a:r>
          </a:p>
          <a:p>
            <a:r>
              <a:rPr lang="en-US" altLang="zh-CN" sz="2800" b="1" dirty="0">
                <a:solidFill>
                  <a:schemeClr val="tx1"/>
                </a:solidFill>
              </a:rPr>
              <a:t>Tsinghua</a:t>
            </a:r>
            <a:r>
              <a:rPr lang="zh-CN" altLang="en-US" sz="2800" b="1" dirty="0">
                <a:solidFill>
                  <a:schemeClr val="tx1"/>
                </a:solidFill>
              </a:rPr>
              <a:t> </a:t>
            </a:r>
            <a:r>
              <a:rPr lang="en-US" altLang="zh-CN" sz="2800" b="1" dirty="0">
                <a:solidFill>
                  <a:schemeClr val="tx1"/>
                </a:solidFill>
              </a:rPr>
              <a:t>University</a:t>
            </a:r>
          </a:p>
          <a:p>
            <a:r>
              <a:rPr lang="en-US" altLang="zh-CN" sz="2800" b="1" dirty="0">
                <a:solidFill>
                  <a:schemeClr val="tx1"/>
                </a:solidFill>
                <a:hlinkClick r:id="rId3"/>
              </a:rPr>
              <a:t>http://coai.cs.tsinghua.edu.cn/hml</a:t>
            </a:r>
            <a:r>
              <a:rPr lang="zh-CN" altLang="en-US" sz="2800" b="1" dirty="0">
                <a:solidFill>
                  <a:schemeClr val="tx1"/>
                </a:solidFill>
              </a:rPr>
              <a:t> </a:t>
            </a:r>
            <a:endParaRPr lang="en-US" altLang="zh-CN" sz="2800" b="1" dirty="0">
              <a:solidFill>
                <a:schemeClr val="tx1"/>
              </a:solidFill>
            </a:endParaRPr>
          </a:p>
        </p:txBody>
      </p:sp>
    </p:spTree>
    <p:extLst>
      <p:ext uri="{BB962C8B-B14F-4D97-AF65-F5344CB8AC3E}">
        <p14:creationId xmlns:p14="http://schemas.microsoft.com/office/powerpoint/2010/main" val="632873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8415962" cy="922114"/>
          </a:xfrm>
        </p:spPr>
        <p:txBody>
          <a:bodyPr/>
          <a:lstStyle/>
          <a:p>
            <a:r>
              <a:rPr kumimoji="1" lang="en-US" altLang="zh-CN" sz="3200" dirty="0"/>
              <a:t>Open-domain</a:t>
            </a:r>
            <a:r>
              <a:rPr kumimoji="1" lang="zh-CN" altLang="en-US" sz="3200" dirty="0"/>
              <a:t> </a:t>
            </a:r>
            <a:r>
              <a:rPr kumimoji="1" lang="en-US" altLang="zh-CN" sz="3200" dirty="0"/>
              <a:t>Conversational</a:t>
            </a:r>
            <a:r>
              <a:rPr kumimoji="1" lang="zh-CN" altLang="en-US" sz="3200" dirty="0"/>
              <a:t> </a:t>
            </a:r>
            <a:r>
              <a:rPr kumimoji="1" lang="en-US" altLang="zh-CN" sz="3200" dirty="0"/>
              <a:t>Systems</a:t>
            </a:r>
            <a:endParaRPr kumimoji="1" lang="zh-CN" altLang="en-US" sz="3200" dirty="0"/>
          </a:p>
        </p:txBody>
      </p:sp>
      <p:sp>
        <p:nvSpPr>
          <p:cNvPr id="3" name="内容占位符 2"/>
          <p:cNvSpPr>
            <a:spLocks noGrp="1"/>
          </p:cNvSpPr>
          <p:nvPr>
            <p:ph idx="1"/>
          </p:nvPr>
        </p:nvSpPr>
        <p:spPr>
          <a:xfrm>
            <a:off x="251520" y="1433950"/>
            <a:ext cx="8892480" cy="4525963"/>
          </a:xfrm>
        </p:spPr>
        <p:txBody>
          <a:bodyPr>
            <a:normAutofit/>
          </a:bodyPr>
          <a:lstStyle/>
          <a:p>
            <a:pPr>
              <a:lnSpc>
                <a:spcPct val="100000"/>
              </a:lnSpc>
            </a:pPr>
            <a:r>
              <a:rPr kumimoji="1" lang="en-US" altLang="zh-CN" sz="2000" dirty="0"/>
              <a:t>Behaving</a:t>
            </a:r>
            <a:r>
              <a:rPr kumimoji="1" lang="zh-CN" altLang="en-US" sz="2000" dirty="0"/>
              <a:t> </a:t>
            </a:r>
            <a:r>
              <a:rPr kumimoji="1" lang="en-US" altLang="zh-CN" sz="2000" dirty="0"/>
              <a:t>more</a:t>
            </a:r>
            <a:r>
              <a:rPr kumimoji="1" lang="zh-CN" altLang="en-US" sz="2000" dirty="0"/>
              <a:t> </a:t>
            </a:r>
            <a:r>
              <a:rPr kumimoji="1" lang="en-US" altLang="zh-CN" sz="2000" b="1" u="sng" dirty="0"/>
              <a:t>interactively</a:t>
            </a:r>
            <a:r>
              <a:rPr kumimoji="1" lang="en-US" altLang="zh-CN" sz="2000" b="1" dirty="0"/>
              <a:t>:</a:t>
            </a:r>
            <a:r>
              <a:rPr kumimoji="1" lang="zh-CN" altLang="en-US" sz="2000" dirty="0"/>
              <a:t> </a:t>
            </a:r>
            <a:endParaRPr kumimoji="1" lang="en-US" altLang="zh-CN" sz="2000" dirty="0"/>
          </a:p>
          <a:p>
            <a:pPr lvl="1"/>
            <a:r>
              <a:rPr kumimoji="1" lang="en-US" altLang="zh-CN" sz="2000" dirty="0"/>
              <a:t>Perceiving and Expressing </a:t>
            </a:r>
            <a:r>
              <a:rPr kumimoji="1" lang="en-US" altLang="zh-CN" sz="2000" b="1" dirty="0"/>
              <a:t>Emotions</a:t>
            </a:r>
            <a:r>
              <a:rPr kumimoji="1" lang="zh-CN" altLang="en-US" sz="2000" dirty="0"/>
              <a:t> </a:t>
            </a:r>
            <a:r>
              <a:rPr kumimoji="1" lang="en-US" altLang="zh-CN" sz="2000" dirty="0"/>
              <a:t>(</a:t>
            </a:r>
            <a:r>
              <a:rPr kumimoji="1" lang="en-US" altLang="zh-CN" sz="1800" b="1" dirty="0">
                <a:solidFill>
                  <a:srgbClr val="7030A0"/>
                </a:solidFill>
              </a:rPr>
              <a:t>AAAI</a:t>
            </a:r>
            <a:r>
              <a:rPr kumimoji="1" lang="zh-CN" altLang="en-US" sz="1800" b="1" dirty="0">
                <a:solidFill>
                  <a:srgbClr val="7030A0"/>
                </a:solidFill>
              </a:rPr>
              <a:t> </a:t>
            </a:r>
            <a:r>
              <a:rPr kumimoji="1" lang="en-US" altLang="zh-CN" sz="1800" b="1" dirty="0">
                <a:solidFill>
                  <a:srgbClr val="7030A0"/>
                </a:solidFill>
              </a:rPr>
              <a:t>2018</a:t>
            </a:r>
            <a:r>
              <a:rPr kumimoji="1" lang="en-US" altLang="zh-CN" sz="2000" dirty="0"/>
              <a:t>)</a:t>
            </a:r>
          </a:p>
          <a:p>
            <a:pPr lvl="1"/>
            <a:r>
              <a:rPr kumimoji="1" lang="en-US" altLang="zh-CN" sz="1800" dirty="0"/>
              <a:t>Proactive</a:t>
            </a:r>
            <a:r>
              <a:rPr kumimoji="1" lang="zh-CN" altLang="en-US" sz="1800" dirty="0"/>
              <a:t> </a:t>
            </a:r>
            <a:r>
              <a:rPr kumimoji="1" lang="en-US" altLang="zh-CN" sz="1800" dirty="0"/>
              <a:t>Behavior by </a:t>
            </a:r>
            <a:r>
              <a:rPr kumimoji="1" lang="en-US" altLang="zh-CN" sz="1800" b="1" dirty="0"/>
              <a:t>Asking</a:t>
            </a:r>
            <a:r>
              <a:rPr kumimoji="1" lang="zh-CN" altLang="en-US" sz="1800" b="1" dirty="0"/>
              <a:t> </a:t>
            </a:r>
            <a:r>
              <a:rPr kumimoji="1" lang="en-US" altLang="zh-CN" sz="1800" b="1" dirty="0"/>
              <a:t>Good</a:t>
            </a:r>
            <a:r>
              <a:rPr kumimoji="1" lang="zh-CN" altLang="en-US" sz="1800" b="1" dirty="0"/>
              <a:t> </a:t>
            </a:r>
            <a:r>
              <a:rPr kumimoji="1" lang="en-US" altLang="zh-CN" sz="1800" b="1" dirty="0"/>
              <a:t>Questions</a:t>
            </a:r>
            <a:r>
              <a:rPr kumimoji="1" lang="zh-CN" altLang="en-US" sz="1800" dirty="0"/>
              <a:t> </a:t>
            </a:r>
            <a:r>
              <a:rPr kumimoji="1" lang="en-US" altLang="zh-CN" sz="1800" dirty="0"/>
              <a:t>(</a:t>
            </a:r>
            <a:r>
              <a:rPr kumimoji="1" lang="en-US" altLang="zh-CN" sz="1800" b="1" dirty="0">
                <a:solidFill>
                  <a:srgbClr val="7030A0"/>
                </a:solidFill>
              </a:rPr>
              <a:t>ACL</a:t>
            </a:r>
            <a:r>
              <a:rPr kumimoji="1" lang="zh-CN" altLang="en-US" sz="1800" b="1" dirty="0">
                <a:solidFill>
                  <a:srgbClr val="7030A0"/>
                </a:solidFill>
              </a:rPr>
              <a:t> </a:t>
            </a:r>
            <a:r>
              <a:rPr kumimoji="1" lang="en-US" altLang="zh-CN" sz="1800" b="1" dirty="0">
                <a:solidFill>
                  <a:srgbClr val="7030A0"/>
                </a:solidFill>
              </a:rPr>
              <a:t>2018</a:t>
            </a:r>
            <a:r>
              <a:rPr kumimoji="1" lang="en-US" altLang="zh-CN" sz="1800" dirty="0"/>
              <a:t>)</a:t>
            </a:r>
          </a:p>
          <a:p>
            <a:pPr lvl="1"/>
            <a:r>
              <a:rPr kumimoji="1" lang="en-US" altLang="zh-CN" sz="1800" dirty="0"/>
              <a:t>Controlling</a:t>
            </a:r>
            <a:r>
              <a:rPr kumimoji="1" lang="zh-CN" altLang="en-US" sz="1800" dirty="0"/>
              <a:t> </a:t>
            </a:r>
            <a:r>
              <a:rPr kumimoji="1" lang="en-US" altLang="zh-CN" sz="1800" b="1" dirty="0"/>
              <a:t>Sentence</a:t>
            </a:r>
            <a:r>
              <a:rPr kumimoji="1" lang="zh-CN" altLang="en-US" sz="1800" b="1" dirty="0"/>
              <a:t> </a:t>
            </a:r>
            <a:r>
              <a:rPr kumimoji="1" lang="en-US" altLang="zh-CN" sz="1800" b="1" dirty="0"/>
              <a:t>Function</a:t>
            </a:r>
            <a:r>
              <a:rPr kumimoji="1" lang="zh-CN" altLang="en-US" sz="1800" dirty="0"/>
              <a:t> </a:t>
            </a:r>
            <a:r>
              <a:rPr kumimoji="1" lang="en-US" altLang="zh-CN" sz="1800" dirty="0"/>
              <a:t>(</a:t>
            </a:r>
            <a:r>
              <a:rPr kumimoji="1" lang="en-US" altLang="zh-CN" sz="1800" b="1" dirty="0">
                <a:solidFill>
                  <a:srgbClr val="7030A0"/>
                </a:solidFill>
              </a:rPr>
              <a:t>ACL</a:t>
            </a:r>
            <a:r>
              <a:rPr kumimoji="1" lang="zh-CN" altLang="en-US" sz="1800" b="1" dirty="0">
                <a:solidFill>
                  <a:srgbClr val="7030A0"/>
                </a:solidFill>
              </a:rPr>
              <a:t> </a:t>
            </a:r>
            <a:r>
              <a:rPr kumimoji="1" lang="en-US" altLang="zh-CN" sz="1800" b="1" dirty="0">
                <a:solidFill>
                  <a:srgbClr val="7030A0"/>
                </a:solidFill>
              </a:rPr>
              <a:t>2018</a:t>
            </a:r>
            <a:r>
              <a:rPr kumimoji="1" lang="en-US" altLang="zh-CN" sz="1800" dirty="0"/>
              <a:t>)</a:t>
            </a:r>
          </a:p>
          <a:p>
            <a:pPr lvl="1"/>
            <a:r>
              <a:rPr kumimoji="1" lang="en-US" altLang="zh-CN" sz="1800" dirty="0"/>
              <a:t>Topic</a:t>
            </a:r>
            <a:r>
              <a:rPr kumimoji="1" lang="zh-CN" altLang="en-US" sz="1800" dirty="0"/>
              <a:t> </a:t>
            </a:r>
            <a:r>
              <a:rPr kumimoji="1" lang="en-US" altLang="zh-CN" sz="1800" dirty="0"/>
              <a:t>Change</a:t>
            </a:r>
            <a:r>
              <a:rPr kumimoji="1" lang="zh-CN" altLang="en-US" sz="1800" dirty="0"/>
              <a:t> </a:t>
            </a:r>
            <a:r>
              <a:rPr kumimoji="1" lang="en-US" altLang="zh-CN" sz="1800" dirty="0"/>
              <a:t>(</a:t>
            </a:r>
            <a:r>
              <a:rPr kumimoji="1" lang="en-US" altLang="zh-CN" sz="1800" b="1" dirty="0">
                <a:solidFill>
                  <a:srgbClr val="7030A0"/>
                </a:solidFill>
              </a:rPr>
              <a:t>SIGIR</a:t>
            </a:r>
            <a:r>
              <a:rPr kumimoji="1" lang="zh-CN" altLang="en-US" sz="1800" b="1" dirty="0">
                <a:solidFill>
                  <a:srgbClr val="7030A0"/>
                </a:solidFill>
              </a:rPr>
              <a:t> </a:t>
            </a:r>
            <a:r>
              <a:rPr kumimoji="1" lang="en-US" altLang="zh-CN" sz="1800" b="1" dirty="0">
                <a:solidFill>
                  <a:srgbClr val="7030A0"/>
                </a:solidFill>
              </a:rPr>
              <a:t>2018</a:t>
            </a:r>
            <a:r>
              <a:rPr kumimoji="1" lang="en-US" altLang="zh-CN" sz="1800" dirty="0"/>
              <a:t>)</a:t>
            </a:r>
            <a:endParaRPr kumimoji="1" lang="en-US" altLang="zh-CN" sz="2000" dirty="0"/>
          </a:p>
          <a:p>
            <a:pPr>
              <a:lnSpc>
                <a:spcPct val="100000"/>
              </a:lnSpc>
            </a:pPr>
            <a:r>
              <a:rPr kumimoji="1" lang="en-US" altLang="zh-CN" sz="2000" dirty="0"/>
              <a:t>Behaving more </a:t>
            </a:r>
            <a:r>
              <a:rPr kumimoji="1" lang="en-US" altLang="zh-CN" sz="2000" b="1" u="sng" dirty="0"/>
              <a:t>consistently</a:t>
            </a:r>
            <a:r>
              <a:rPr kumimoji="1" lang="en-US" altLang="zh-CN" sz="2000" b="1" dirty="0"/>
              <a:t>:</a:t>
            </a:r>
            <a:r>
              <a:rPr kumimoji="1" lang="en-US" altLang="zh-CN" sz="2000" dirty="0"/>
              <a:t> </a:t>
            </a:r>
          </a:p>
          <a:p>
            <a:pPr lvl="1"/>
            <a:r>
              <a:rPr kumimoji="1" lang="en-US" altLang="zh-CN" sz="2000" b="1" dirty="0"/>
              <a:t>Explicit</a:t>
            </a:r>
            <a:r>
              <a:rPr kumimoji="1" lang="en-US" altLang="zh-CN" sz="2000" dirty="0"/>
              <a:t> </a:t>
            </a:r>
            <a:r>
              <a:rPr kumimoji="1" lang="en-US" altLang="zh-CN" sz="2000" b="1" dirty="0"/>
              <a:t>Personality</a:t>
            </a:r>
            <a:r>
              <a:rPr kumimoji="1" lang="zh-CN" altLang="en-US" sz="2000" dirty="0"/>
              <a:t> </a:t>
            </a:r>
            <a:r>
              <a:rPr kumimoji="1" lang="en-US" altLang="zh-CN" sz="2000" dirty="0"/>
              <a:t>Assignment</a:t>
            </a:r>
            <a:r>
              <a:rPr kumimoji="1" lang="zh-CN" altLang="en-US" sz="2000" dirty="0"/>
              <a:t> </a:t>
            </a:r>
            <a:r>
              <a:rPr kumimoji="1" lang="en-US" altLang="zh-CN" sz="2000" dirty="0"/>
              <a:t>(</a:t>
            </a:r>
            <a:r>
              <a:rPr kumimoji="1" lang="en-US" altLang="zh-CN" sz="1800" b="1" dirty="0">
                <a:solidFill>
                  <a:srgbClr val="7030A0"/>
                </a:solidFill>
              </a:rPr>
              <a:t>IJCAI-ECAI</a:t>
            </a:r>
            <a:r>
              <a:rPr kumimoji="1" lang="zh-CN" altLang="en-US" sz="1800" b="1" dirty="0">
                <a:solidFill>
                  <a:srgbClr val="7030A0"/>
                </a:solidFill>
              </a:rPr>
              <a:t> </a:t>
            </a:r>
            <a:r>
              <a:rPr kumimoji="1" lang="en-US" altLang="zh-CN" sz="1800" b="1" dirty="0">
                <a:solidFill>
                  <a:srgbClr val="7030A0"/>
                </a:solidFill>
              </a:rPr>
              <a:t>2018</a:t>
            </a:r>
            <a:r>
              <a:rPr kumimoji="1" lang="en-US" altLang="zh-CN" sz="2000" dirty="0"/>
              <a:t>)</a:t>
            </a:r>
          </a:p>
          <a:p>
            <a:pPr>
              <a:lnSpc>
                <a:spcPct val="100000"/>
              </a:lnSpc>
            </a:pPr>
            <a:r>
              <a:rPr kumimoji="1" lang="en-US" altLang="zh-CN" sz="2000" dirty="0"/>
              <a:t>Behaving</a:t>
            </a:r>
            <a:r>
              <a:rPr kumimoji="1" lang="zh-CN" altLang="en-US" sz="2000" dirty="0"/>
              <a:t> </a:t>
            </a:r>
            <a:r>
              <a:rPr kumimoji="1" lang="en-US" altLang="zh-CN" sz="2000" dirty="0"/>
              <a:t>more</a:t>
            </a:r>
            <a:r>
              <a:rPr kumimoji="1" lang="zh-CN" altLang="en-US" sz="2000" dirty="0"/>
              <a:t> </a:t>
            </a:r>
            <a:r>
              <a:rPr kumimoji="1" lang="en-US" altLang="zh-CN" sz="2000" b="1" u="sng" dirty="0"/>
              <a:t>intelligently</a:t>
            </a:r>
            <a:r>
              <a:rPr kumimoji="1" lang="zh-CN" altLang="en-US" sz="2000" b="1" dirty="0"/>
              <a:t> </a:t>
            </a:r>
            <a:r>
              <a:rPr kumimoji="1" lang="en-US" altLang="zh-CN" sz="2000" dirty="0"/>
              <a:t>with</a:t>
            </a:r>
            <a:r>
              <a:rPr kumimoji="1" lang="zh-CN" altLang="en-US" sz="2000" b="1" dirty="0"/>
              <a:t> </a:t>
            </a:r>
            <a:r>
              <a:rPr kumimoji="1" lang="en-US" altLang="zh-CN" sz="2000" b="1" u="sng" dirty="0"/>
              <a:t>semantics</a:t>
            </a:r>
            <a:r>
              <a:rPr kumimoji="1" lang="en-US" altLang="zh-CN" sz="2000" dirty="0"/>
              <a:t>:</a:t>
            </a:r>
          </a:p>
          <a:p>
            <a:pPr lvl="1"/>
            <a:r>
              <a:rPr kumimoji="1" lang="en-US" altLang="zh-CN" sz="2000" dirty="0"/>
              <a:t>Better Understanding and Generation Using </a:t>
            </a:r>
            <a:r>
              <a:rPr kumimoji="1" lang="en-US" altLang="zh-CN" sz="2000" b="1" dirty="0"/>
              <a:t>Commonsense</a:t>
            </a:r>
            <a:r>
              <a:rPr kumimoji="1" lang="zh-CN" altLang="en-US" sz="2000" b="1" dirty="0"/>
              <a:t> </a:t>
            </a:r>
            <a:r>
              <a:rPr kumimoji="1" lang="en-US" altLang="zh-CN" sz="2000" b="1" dirty="0"/>
              <a:t>Knowledge</a:t>
            </a:r>
            <a:r>
              <a:rPr kumimoji="1" lang="zh-CN" altLang="en-US" sz="2000" dirty="0"/>
              <a:t> </a:t>
            </a:r>
            <a:r>
              <a:rPr kumimoji="1" lang="en-US" altLang="zh-CN" sz="2000" dirty="0"/>
              <a:t>(</a:t>
            </a:r>
            <a:r>
              <a:rPr kumimoji="1" lang="en-US" altLang="zh-CN" sz="1800" b="1" dirty="0">
                <a:solidFill>
                  <a:srgbClr val="7030A0"/>
                </a:solidFill>
              </a:rPr>
              <a:t>IJCAI-ECAI</a:t>
            </a:r>
            <a:r>
              <a:rPr kumimoji="1" lang="zh-CN" altLang="en-US" sz="1800" b="1" dirty="0">
                <a:solidFill>
                  <a:srgbClr val="7030A0"/>
                </a:solidFill>
              </a:rPr>
              <a:t> </a:t>
            </a:r>
            <a:r>
              <a:rPr kumimoji="1" lang="en-US" altLang="zh-CN" sz="1800" b="1" dirty="0">
                <a:solidFill>
                  <a:srgbClr val="7030A0"/>
                </a:solidFill>
              </a:rPr>
              <a:t>2018</a:t>
            </a:r>
            <a:r>
              <a:rPr kumimoji="1" lang="zh-CN" altLang="en-US" sz="1800" b="1" dirty="0">
                <a:solidFill>
                  <a:srgbClr val="7030A0"/>
                </a:solidFill>
              </a:rPr>
              <a:t> </a:t>
            </a:r>
            <a:r>
              <a:rPr kumimoji="1" lang="en-US" altLang="zh-CN" sz="1800" b="1" dirty="0">
                <a:solidFill>
                  <a:srgbClr val="7030A0"/>
                </a:solidFill>
              </a:rPr>
              <a:t>distinguished</a:t>
            </a:r>
            <a:r>
              <a:rPr kumimoji="1" lang="zh-CN" altLang="en-US" sz="1800" b="1" dirty="0">
                <a:solidFill>
                  <a:srgbClr val="7030A0"/>
                </a:solidFill>
              </a:rPr>
              <a:t> </a:t>
            </a:r>
            <a:r>
              <a:rPr kumimoji="1" lang="en-US" altLang="zh-CN" sz="1800" b="1" dirty="0">
                <a:solidFill>
                  <a:srgbClr val="7030A0"/>
                </a:solidFill>
              </a:rPr>
              <a:t>paper</a:t>
            </a:r>
            <a:r>
              <a:rPr kumimoji="1" lang="en-US" altLang="zh-CN" sz="2000" dirty="0"/>
              <a:t>)</a:t>
            </a:r>
          </a:p>
          <a:p>
            <a:pPr lvl="1"/>
            <a:r>
              <a:rPr kumimoji="1" lang="en-US" altLang="zh-CN" sz="2000" b="1" dirty="0"/>
              <a:t>Discourse</a:t>
            </a:r>
            <a:r>
              <a:rPr kumimoji="1" lang="zh-CN" altLang="en-US" sz="2000" b="1" dirty="0"/>
              <a:t> </a:t>
            </a:r>
            <a:r>
              <a:rPr kumimoji="1" lang="en-US" altLang="zh-CN" sz="2000" b="1" dirty="0"/>
              <a:t>parsing</a:t>
            </a:r>
            <a:r>
              <a:rPr kumimoji="1" lang="zh-CN" altLang="en-US" sz="2000" dirty="0"/>
              <a:t> </a:t>
            </a:r>
            <a:r>
              <a:rPr kumimoji="1" lang="en-US" altLang="zh-CN" sz="2000" dirty="0"/>
              <a:t>in</a:t>
            </a:r>
            <a:r>
              <a:rPr kumimoji="1" lang="zh-CN" altLang="en-US" sz="2000" dirty="0"/>
              <a:t> </a:t>
            </a:r>
            <a:r>
              <a:rPr kumimoji="1" lang="en-US" altLang="zh-CN" sz="2000" dirty="0"/>
              <a:t>multi-party</a:t>
            </a:r>
            <a:r>
              <a:rPr kumimoji="1" lang="zh-CN" altLang="en-US" sz="2000" dirty="0"/>
              <a:t> </a:t>
            </a:r>
            <a:r>
              <a:rPr kumimoji="1" lang="en-US" altLang="zh-CN" sz="2000" dirty="0"/>
              <a:t>dialogues</a:t>
            </a:r>
            <a:r>
              <a:rPr kumimoji="1" lang="zh-CN" altLang="en-US" sz="2000" dirty="0"/>
              <a:t> </a:t>
            </a:r>
            <a:r>
              <a:rPr kumimoji="1" lang="en-US" altLang="zh-CN" sz="2000" dirty="0"/>
              <a:t>(</a:t>
            </a:r>
            <a:r>
              <a:rPr kumimoji="1" lang="en-US" altLang="zh-CN" sz="1800" b="1" dirty="0">
                <a:solidFill>
                  <a:srgbClr val="7030A0"/>
                </a:solidFill>
              </a:rPr>
              <a:t>AAAI</a:t>
            </a:r>
            <a:r>
              <a:rPr kumimoji="1" lang="zh-CN" altLang="en-US" sz="1800" b="1" dirty="0">
                <a:solidFill>
                  <a:srgbClr val="7030A0"/>
                </a:solidFill>
              </a:rPr>
              <a:t> </a:t>
            </a:r>
            <a:r>
              <a:rPr kumimoji="1" lang="en-US" altLang="zh-CN" sz="1800" b="1" dirty="0">
                <a:solidFill>
                  <a:srgbClr val="7030A0"/>
                </a:solidFill>
              </a:rPr>
              <a:t>2019</a:t>
            </a:r>
            <a:r>
              <a:rPr kumimoji="1" lang="en-US" altLang="zh-CN" sz="2000" dirty="0"/>
              <a:t>)</a:t>
            </a:r>
          </a:p>
        </p:txBody>
      </p:sp>
    </p:spTree>
    <p:extLst>
      <p:ext uri="{BB962C8B-B14F-4D97-AF65-F5344CB8AC3E}">
        <p14:creationId xmlns:p14="http://schemas.microsoft.com/office/powerpoint/2010/main" val="1219211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513261" cy="922114"/>
          </a:xfrm>
        </p:spPr>
        <p:txBody>
          <a:bodyPr/>
          <a:lstStyle/>
          <a:p>
            <a:r>
              <a:rPr kumimoji="1" lang="en-US" altLang="zh-CN" sz="3200" dirty="0"/>
              <a:t>Open-domain</a:t>
            </a:r>
            <a:r>
              <a:rPr kumimoji="1" lang="zh-CN" altLang="en-US" sz="3200" dirty="0"/>
              <a:t> </a:t>
            </a:r>
            <a:r>
              <a:rPr kumimoji="1" lang="en-US" altLang="zh-CN" sz="3200" dirty="0"/>
              <a:t>Conversational</a:t>
            </a:r>
            <a:r>
              <a:rPr kumimoji="1" lang="zh-CN" altLang="en-US" sz="3200" dirty="0"/>
              <a:t> </a:t>
            </a:r>
            <a:r>
              <a:rPr kumimoji="1" lang="en-US" altLang="zh-CN" sz="3200" dirty="0"/>
              <a:t>Systems</a:t>
            </a:r>
            <a:endParaRPr kumimoji="1" lang="zh-CN" altLang="en-US" sz="3200" dirty="0"/>
          </a:p>
        </p:txBody>
      </p:sp>
      <p:sp>
        <p:nvSpPr>
          <p:cNvPr id="3" name="内容占位符 2"/>
          <p:cNvSpPr>
            <a:spLocks noGrp="1"/>
          </p:cNvSpPr>
          <p:nvPr>
            <p:ph idx="1"/>
          </p:nvPr>
        </p:nvSpPr>
        <p:spPr>
          <a:xfrm>
            <a:off x="251520" y="1433950"/>
            <a:ext cx="8892480" cy="4525963"/>
          </a:xfrm>
        </p:spPr>
        <p:txBody>
          <a:bodyPr>
            <a:normAutofit/>
          </a:bodyPr>
          <a:lstStyle/>
          <a:p>
            <a:pPr>
              <a:lnSpc>
                <a:spcPct val="100000"/>
              </a:lnSpc>
            </a:pPr>
            <a:r>
              <a:rPr kumimoji="1" lang="en-US" altLang="zh-CN" sz="2000" dirty="0"/>
              <a:t>Behaving</a:t>
            </a:r>
            <a:r>
              <a:rPr kumimoji="1" lang="zh-CN" altLang="en-US" sz="2000" dirty="0"/>
              <a:t> </a:t>
            </a:r>
            <a:r>
              <a:rPr kumimoji="1" lang="en-US" altLang="zh-CN" sz="2000" dirty="0"/>
              <a:t>more</a:t>
            </a:r>
            <a:r>
              <a:rPr kumimoji="1" lang="zh-CN" altLang="en-US" sz="2000" dirty="0"/>
              <a:t> </a:t>
            </a:r>
            <a:r>
              <a:rPr kumimoji="1" lang="en-US" altLang="zh-CN" sz="2000" b="1" u="sng" dirty="0"/>
              <a:t>interactively</a:t>
            </a:r>
            <a:r>
              <a:rPr kumimoji="1" lang="en-US" altLang="zh-CN" sz="2000" b="1" dirty="0"/>
              <a:t>:</a:t>
            </a:r>
            <a:r>
              <a:rPr kumimoji="1" lang="zh-CN" altLang="en-US" sz="2000" dirty="0"/>
              <a:t> </a:t>
            </a:r>
            <a:endParaRPr kumimoji="1" lang="en-US" altLang="zh-CN" sz="2000" dirty="0"/>
          </a:p>
          <a:p>
            <a:pPr lvl="1"/>
            <a:r>
              <a:rPr kumimoji="1" lang="en-US" altLang="zh-CN" sz="2000" dirty="0"/>
              <a:t>Perceiving and Expressing </a:t>
            </a:r>
            <a:r>
              <a:rPr kumimoji="1" lang="en-US" altLang="zh-CN" sz="2000" b="1" dirty="0"/>
              <a:t>Emotions</a:t>
            </a:r>
            <a:r>
              <a:rPr kumimoji="1" lang="zh-CN" altLang="en-US" sz="2000" dirty="0"/>
              <a:t> </a:t>
            </a:r>
            <a:r>
              <a:rPr kumimoji="1" lang="en-US" altLang="zh-CN" sz="2000" dirty="0"/>
              <a:t>(</a:t>
            </a:r>
            <a:r>
              <a:rPr kumimoji="1" lang="en-US" altLang="zh-CN" sz="1800" b="1" dirty="0">
                <a:solidFill>
                  <a:srgbClr val="7030A0"/>
                </a:solidFill>
              </a:rPr>
              <a:t>AAAI</a:t>
            </a:r>
            <a:r>
              <a:rPr kumimoji="1" lang="zh-CN" altLang="en-US" sz="1800" b="1" dirty="0">
                <a:solidFill>
                  <a:srgbClr val="7030A0"/>
                </a:solidFill>
              </a:rPr>
              <a:t> </a:t>
            </a:r>
            <a:r>
              <a:rPr kumimoji="1" lang="en-US" altLang="zh-CN" sz="1800" b="1" dirty="0">
                <a:solidFill>
                  <a:srgbClr val="7030A0"/>
                </a:solidFill>
              </a:rPr>
              <a:t>2018</a:t>
            </a:r>
            <a:r>
              <a:rPr kumimoji="1" lang="en-US" altLang="zh-CN" sz="2000" dirty="0"/>
              <a:t>)</a:t>
            </a:r>
          </a:p>
          <a:p>
            <a:pPr lvl="1"/>
            <a:r>
              <a:rPr kumimoji="1" lang="en-US" altLang="zh-CN" sz="1800" dirty="0"/>
              <a:t>Proactive</a:t>
            </a:r>
            <a:r>
              <a:rPr kumimoji="1" lang="zh-CN" altLang="en-US" sz="1800" dirty="0"/>
              <a:t> </a:t>
            </a:r>
            <a:r>
              <a:rPr kumimoji="1" lang="en-US" altLang="zh-CN" sz="1800" dirty="0"/>
              <a:t>Behavior by </a:t>
            </a:r>
            <a:r>
              <a:rPr kumimoji="1" lang="en-US" altLang="zh-CN" sz="1800" b="1" dirty="0"/>
              <a:t>Asking</a:t>
            </a:r>
            <a:r>
              <a:rPr kumimoji="1" lang="zh-CN" altLang="en-US" sz="1800" b="1" dirty="0"/>
              <a:t> </a:t>
            </a:r>
            <a:r>
              <a:rPr kumimoji="1" lang="en-US" altLang="zh-CN" sz="1800" b="1" dirty="0"/>
              <a:t>Good</a:t>
            </a:r>
            <a:r>
              <a:rPr kumimoji="1" lang="zh-CN" altLang="en-US" sz="1800" b="1" dirty="0"/>
              <a:t> </a:t>
            </a:r>
            <a:r>
              <a:rPr kumimoji="1" lang="en-US" altLang="zh-CN" sz="1800" b="1" dirty="0"/>
              <a:t>Questions</a:t>
            </a:r>
            <a:r>
              <a:rPr kumimoji="1" lang="zh-CN" altLang="en-US" sz="1800" dirty="0"/>
              <a:t> </a:t>
            </a:r>
            <a:r>
              <a:rPr kumimoji="1" lang="en-US" altLang="zh-CN" sz="1800" dirty="0"/>
              <a:t>(</a:t>
            </a:r>
            <a:r>
              <a:rPr kumimoji="1" lang="en-US" altLang="zh-CN" sz="1800" b="1" dirty="0">
                <a:solidFill>
                  <a:srgbClr val="7030A0"/>
                </a:solidFill>
              </a:rPr>
              <a:t>ACL</a:t>
            </a:r>
            <a:r>
              <a:rPr kumimoji="1" lang="zh-CN" altLang="en-US" sz="1800" b="1" dirty="0">
                <a:solidFill>
                  <a:srgbClr val="7030A0"/>
                </a:solidFill>
              </a:rPr>
              <a:t> </a:t>
            </a:r>
            <a:r>
              <a:rPr kumimoji="1" lang="en-US" altLang="zh-CN" sz="1800" b="1" dirty="0">
                <a:solidFill>
                  <a:srgbClr val="7030A0"/>
                </a:solidFill>
              </a:rPr>
              <a:t>2018</a:t>
            </a:r>
            <a:r>
              <a:rPr kumimoji="1" lang="en-US" altLang="zh-CN" sz="1800" dirty="0"/>
              <a:t>)</a:t>
            </a:r>
          </a:p>
          <a:p>
            <a:pPr lvl="1"/>
            <a:r>
              <a:rPr kumimoji="1" lang="en-US" altLang="zh-CN" sz="1800" dirty="0"/>
              <a:t>Controlling</a:t>
            </a:r>
            <a:r>
              <a:rPr kumimoji="1" lang="zh-CN" altLang="en-US" sz="1800" dirty="0"/>
              <a:t> </a:t>
            </a:r>
            <a:r>
              <a:rPr kumimoji="1" lang="en-US" altLang="zh-CN" sz="1800" b="1" dirty="0"/>
              <a:t>Sentence</a:t>
            </a:r>
            <a:r>
              <a:rPr kumimoji="1" lang="zh-CN" altLang="en-US" sz="1800" b="1" dirty="0"/>
              <a:t> </a:t>
            </a:r>
            <a:r>
              <a:rPr kumimoji="1" lang="en-US" altLang="zh-CN" sz="1800" b="1" dirty="0"/>
              <a:t>Function</a:t>
            </a:r>
            <a:r>
              <a:rPr kumimoji="1" lang="zh-CN" altLang="en-US" sz="1800" dirty="0"/>
              <a:t> </a:t>
            </a:r>
            <a:r>
              <a:rPr kumimoji="1" lang="en-US" altLang="zh-CN" sz="1800" dirty="0"/>
              <a:t>(</a:t>
            </a:r>
            <a:r>
              <a:rPr kumimoji="1" lang="en-US" altLang="zh-CN" sz="1800" b="1" dirty="0">
                <a:solidFill>
                  <a:srgbClr val="7030A0"/>
                </a:solidFill>
              </a:rPr>
              <a:t>ACL</a:t>
            </a:r>
            <a:r>
              <a:rPr kumimoji="1" lang="zh-CN" altLang="en-US" sz="1800" b="1" dirty="0">
                <a:solidFill>
                  <a:srgbClr val="7030A0"/>
                </a:solidFill>
              </a:rPr>
              <a:t> </a:t>
            </a:r>
            <a:r>
              <a:rPr kumimoji="1" lang="en-US" altLang="zh-CN" sz="1800" b="1" dirty="0">
                <a:solidFill>
                  <a:srgbClr val="7030A0"/>
                </a:solidFill>
              </a:rPr>
              <a:t>2018</a:t>
            </a:r>
            <a:r>
              <a:rPr kumimoji="1" lang="en-US" altLang="zh-CN" sz="1800" dirty="0"/>
              <a:t>)</a:t>
            </a:r>
          </a:p>
          <a:p>
            <a:pPr lvl="1"/>
            <a:r>
              <a:rPr kumimoji="1" lang="en-US" altLang="zh-CN" sz="1800" dirty="0"/>
              <a:t>Topic</a:t>
            </a:r>
            <a:r>
              <a:rPr kumimoji="1" lang="zh-CN" altLang="en-US" sz="1800" dirty="0"/>
              <a:t> </a:t>
            </a:r>
            <a:r>
              <a:rPr kumimoji="1" lang="en-US" altLang="zh-CN" sz="1800" dirty="0"/>
              <a:t>Change</a:t>
            </a:r>
            <a:r>
              <a:rPr kumimoji="1" lang="zh-CN" altLang="en-US" sz="1800" dirty="0"/>
              <a:t> </a:t>
            </a:r>
            <a:r>
              <a:rPr kumimoji="1" lang="en-US" altLang="zh-CN" sz="1800" dirty="0"/>
              <a:t>(</a:t>
            </a:r>
            <a:r>
              <a:rPr kumimoji="1" lang="en-US" altLang="zh-CN" sz="1800" b="1" dirty="0">
                <a:solidFill>
                  <a:srgbClr val="7030A0"/>
                </a:solidFill>
              </a:rPr>
              <a:t>SIGIR</a:t>
            </a:r>
            <a:r>
              <a:rPr kumimoji="1" lang="zh-CN" altLang="en-US" sz="1800" b="1" dirty="0">
                <a:solidFill>
                  <a:srgbClr val="7030A0"/>
                </a:solidFill>
              </a:rPr>
              <a:t> </a:t>
            </a:r>
            <a:r>
              <a:rPr kumimoji="1" lang="en-US" altLang="zh-CN" sz="1800" b="1" dirty="0">
                <a:solidFill>
                  <a:srgbClr val="7030A0"/>
                </a:solidFill>
              </a:rPr>
              <a:t>2018</a:t>
            </a:r>
            <a:r>
              <a:rPr kumimoji="1" lang="en-US" altLang="zh-CN" sz="1800" dirty="0"/>
              <a:t>)</a:t>
            </a:r>
            <a:endParaRPr kumimoji="1" lang="en-US" altLang="zh-CN" sz="2000" dirty="0"/>
          </a:p>
          <a:p>
            <a:pPr>
              <a:lnSpc>
                <a:spcPct val="100000"/>
              </a:lnSpc>
            </a:pPr>
            <a:r>
              <a:rPr kumimoji="1" lang="en-US" altLang="zh-CN" sz="2000" dirty="0"/>
              <a:t>Behaving more </a:t>
            </a:r>
            <a:r>
              <a:rPr kumimoji="1" lang="en-US" altLang="zh-CN" sz="2000" b="1" u="sng" dirty="0"/>
              <a:t>consistently</a:t>
            </a:r>
            <a:r>
              <a:rPr kumimoji="1" lang="en-US" altLang="zh-CN" sz="2000" b="1" dirty="0"/>
              <a:t>:</a:t>
            </a:r>
            <a:r>
              <a:rPr kumimoji="1" lang="en-US" altLang="zh-CN" sz="2000" dirty="0"/>
              <a:t> </a:t>
            </a:r>
          </a:p>
          <a:p>
            <a:pPr lvl="1"/>
            <a:r>
              <a:rPr kumimoji="1" lang="en-US" altLang="zh-CN" sz="2000" b="1" dirty="0"/>
              <a:t>Explicit</a:t>
            </a:r>
            <a:r>
              <a:rPr kumimoji="1" lang="en-US" altLang="zh-CN" sz="2000" dirty="0"/>
              <a:t> </a:t>
            </a:r>
            <a:r>
              <a:rPr kumimoji="1" lang="en-US" altLang="zh-CN" sz="2000" b="1" dirty="0"/>
              <a:t>Personality</a:t>
            </a:r>
            <a:r>
              <a:rPr kumimoji="1" lang="zh-CN" altLang="en-US" sz="2000" dirty="0"/>
              <a:t> </a:t>
            </a:r>
            <a:r>
              <a:rPr kumimoji="1" lang="en-US" altLang="zh-CN" sz="2000" dirty="0"/>
              <a:t>Assignment</a:t>
            </a:r>
            <a:r>
              <a:rPr kumimoji="1" lang="zh-CN" altLang="en-US" sz="2000" dirty="0"/>
              <a:t> </a:t>
            </a:r>
            <a:r>
              <a:rPr kumimoji="1" lang="en-US" altLang="zh-CN" sz="2000" dirty="0"/>
              <a:t>(</a:t>
            </a:r>
            <a:r>
              <a:rPr kumimoji="1" lang="en-US" altLang="zh-CN" sz="1800" b="1" dirty="0">
                <a:solidFill>
                  <a:srgbClr val="7030A0"/>
                </a:solidFill>
              </a:rPr>
              <a:t>IJCAI-ECAI</a:t>
            </a:r>
            <a:r>
              <a:rPr kumimoji="1" lang="zh-CN" altLang="en-US" sz="1800" b="1" dirty="0">
                <a:solidFill>
                  <a:srgbClr val="7030A0"/>
                </a:solidFill>
              </a:rPr>
              <a:t> </a:t>
            </a:r>
            <a:r>
              <a:rPr kumimoji="1" lang="en-US" altLang="zh-CN" sz="1800" b="1" dirty="0">
                <a:solidFill>
                  <a:srgbClr val="7030A0"/>
                </a:solidFill>
              </a:rPr>
              <a:t>2018</a:t>
            </a:r>
            <a:r>
              <a:rPr kumimoji="1" lang="en-US" altLang="zh-CN" sz="2000" dirty="0"/>
              <a:t>)</a:t>
            </a:r>
          </a:p>
          <a:p>
            <a:pPr>
              <a:lnSpc>
                <a:spcPct val="100000"/>
              </a:lnSpc>
            </a:pPr>
            <a:r>
              <a:rPr kumimoji="1" lang="en-US" altLang="zh-CN" sz="2000" dirty="0"/>
              <a:t>Behaving</a:t>
            </a:r>
            <a:r>
              <a:rPr kumimoji="1" lang="zh-CN" altLang="en-US" sz="2000" dirty="0"/>
              <a:t> </a:t>
            </a:r>
            <a:r>
              <a:rPr kumimoji="1" lang="en-US" altLang="zh-CN" sz="2000" dirty="0"/>
              <a:t>more</a:t>
            </a:r>
            <a:r>
              <a:rPr kumimoji="1" lang="zh-CN" altLang="en-US" sz="2000" dirty="0"/>
              <a:t> </a:t>
            </a:r>
            <a:r>
              <a:rPr kumimoji="1" lang="en-US" altLang="zh-CN" sz="2000" b="1" u="sng" dirty="0"/>
              <a:t>intelligently</a:t>
            </a:r>
            <a:r>
              <a:rPr kumimoji="1" lang="zh-CN" altLang="en-US" sz="2000" b="1" dirty="0"/>
              <a:t> </a:t>
            </a:r>
            <a:r>
              <a:rPr kumimoji="1" lang="en-US" altLang="zh-CN" sz="2000" dirty="0"/>
              <a:t>with</a:t>
            </a:r>
            <a:r>
              <a:rPr kumimoji="1" lang="zh-CN" altLang="en-US" sz="2000" b="1" dirty="0"/>
              <a:t> </a:t>
            </a:r>
            <a:r>
              <a:rPr kumimoji="1" lang="en-US" altLang="zh-CN" sz="2000" b="1" u="sng" dirty="0"/>
              <a:t>semantics</a:t>
            </a:r>
            <a:r>
              <a:rPr kumimoji="1" lang="en-US" altLang="zh-CN" sz="2000" dirty="0"/>
              <a:t>:</a:t>
            </a:r>
          </a:p>
          <a:p>
            <a:pPr lvl="1"/>
            <a:r>
              <a:rPr kumimoji="1" lang="en-US" altLang="zh-CN" sz="2000" dirty="0"/>
              <a:t>Better Understanding and Generation Using </a:t>
            </a:r>
            <a:r>
              <a:rPr kumimoji="1" lang="en-US" altLang="zh-CN" sz="2000" b="1" dirty="0"/>
              <a:t>Commonsense</a:t>
            </a:r>
            <a:r>
              <a:rPr kumimoji="1" lang="zh-CN" altLang="en-US" sz="2000" b="1" dirty="0"/>
              <a:t> </a:t>
            </a:r>
            <a:r>
              <a:rPr kumimoji="1" lang="en-US" altLang="zh-CN" sz="2000" b="1" dirty="0"/>
              <a:t>Knowledge</a:t>
            </a:r>
            <a:r>
              <a:rPr kumimoji="1" lang="zh-CN" altLang="en-US" sz="2000" dirty="0"/>
              <a:t> </a:t>
            </a:r>
            <a:r>
              <a:rPr kumimoji="1" lang="en-US" altLang="zh-CN" sz="2000" dirty="0"/>
              <a:t>(</a:t>
            </a:r>
            <a:r>
              <a:rPr kumimoji="1" lang="en-US" altLang="zh-CN" sz="1800" b="1" dirty="0">
                <a:solidFill>
                  <a:srgbClr val="7030A0"/>
                </a:solidFill>
              </a:rPr>
              <a:t>IJCAI-ECAI</a:t>
            </a:r>
            <a:r>
              <a:rPr kumimoji="1" lang="zh-CN" altLang="en-US" sz="1800" b="1" dirty="0">
                <a:solidFill>
                  <a:srgbClr val="7030A0"/>
                </a:solidFill>
              </a:rPr>
              <a:t> </a:t>
            </a:r>
            <a:r>
              <a:rPr kumimoji="1" lang="en-US" altLang="zh-CN" sz="1800" b="1" dirty="0">
                <a:solidFill>
                  <a:srgbClr val="7030A0"/>
                </a:solidFill>
              </a:rPr>
              <a:t>2018</a:t>
            </a:r>
            <a:r>
              <a:rPr kumimoji="1" lang="zh-CN" altLang="en-US" sz="1800" b="1" dirty="0">
                <a:solidFill>
                  <a:srgbClr val="7030A0"/>
                </a:solidFill>
              </a:rPr>
              <a:t> </a:t>
            </a:r>
            <a:r>
              <a:rPr kumimoji="1" lang="en-US" altLang="zh-CN" sz="1800" b="1" dirty="0">
                <a:solidFill>
                  <a:srgbClr val="7030A0"/>
                </a:solidFill>
              </a:rPr>
              <a:t>distinguished</a:t>
            </a:r>
            <a:r>
              <a:rPr kumimoji="1" lang="zh-CN" altLang="en-US" sz="1800" b="1" dirty="0">
                <a:solidFill>
                  <a:srgbClr val="7030A0"/>
                </a:solidFill>
              </a:rPr>
              <a:t> </a:t>
            </a:r>
            <a:r>
              <a:rPr kumimoji="1" lang="en-US" altLang="zh-CN" sz="1800" b="1" dirty="0">
                <a:solidFill>
                  <a:srgbClr val="7030A0"/>
                </a:solidFill>
              </a:rPr>
              <a:t>paper</a:t>
            </a:r>
            <a:r>
              <a:rPr kumimoji="1" lang="en-US" altLang="zh-CN" sz="2000" dirty="0"/>
              <a:t>)</a:t>
            </a:r>
          </a:p>
          <a:p>
            <a:pPr lvl="1"/>
            <a:r>
              <a:rPr kumimoji="1" lang="en-US" altLang="zh-CN" sz="2000" dirty="0"/>
              <a:t>Discourse</a:t>
            </a:r>
            <a:r>
              <a:rPr kumimoji="1" lang="zh-CN" altLang="en-US" sz="2000" dirty="0"/>
              <a:t> </a:t>
            </a:r>
            <a:r>
              <a:rPr kumimoji="1" lang="en-US" altLang="zh-CN" sz="2000" dirty="0"/>
              <a:t>parsing</a:t>
            </a:r>
            <a:r>
              <a:rPr kumimoji="1" lang="zh-CN" altLang="en-US" sz="2000" dirty="0"/>
              <a:t> </a:t>
            </a:r>
            <a:r>
              <a:rPr kumimoji="1" lang="en-US" altLang="zh-CN" sz="2000" dirty="0"/>
              <a:t>in</a:t>
            </a:r>
            <a:r>
              <a:rPr kumimoji="1" lang="zh-CN" altLang="en-US" sz="2000" dirty="0"/>
              <a:t> </a:t>
            </a:r>
            <a:r>
              <a:rPr kumimoji="1" lang="en-US" altLang="zh-CN" sz="2000" dirty="0"/>
              <a:t>multi-party</a:t>
            </a:r>
            <a:r>
              <a:rPr kumimoji="1" lang="zh-CN" altLang="en-US" sz="2000" dirty="0"/>
              <a:t> </a:t>
            </a:r>
            <a:r>
              <a:rPr kumimoji="1" lang="en-US" altLang="zh-CN" sz="2000" dirty="0"/>
              <a:t>dialogues</a:t>
            </a:r>
            <a:r>
              <a:rPr kumimoji="1" lang="zh-CN" altLang="en-US" sz="2000" dirty="0"/>
              <a:t> </a:t>
            </a:r>
            <a:r>
              <a:rPr kumimoji="1" lang="en-US" altLang="zh-CN" sz="2000" dirty="0"/>
              <a:t>(</a:t>
            </a:r>
            <a:r>
              <a:rPr kumimoji="1" lang="en-US" altLang="zh-CN" sz="1800" b="1" dirty="0">
                <a:solidFill>
                  <a:srgbClr val="7030A0"/>
                </a:solidFill>
              </a:rPr>
              <a:t>AAAI</a:t>
            </a:r>
            <a:r>
              <a:rPr kumimoji="1" lang="zh-CN" altLang="en-US" sz="1800" b="1" dirty="0">
                <a:solidFill>
                  <a:srgbClr val="7030A0"/>
                </a:solidFill>
              </a:rPr>
              <a:t> </a:t>
            </a:r>
            <a:r>
              <a:rPr kumimoji="1" lang="en-US" altLang="zh-CN" sz="1800" b="1" dirty="0">
                <a:solidFill>
                  <a:srgbClr val="7030A0"/>
                </a:solidFill>
              </a:rPr>
              <a:t>2019</a:t>
            </a:r>
            <a:r>
              <a:rPr kumimoji="1" lang="en-US" altLang="zh-CN" sz="2000" dirty="0"/>
              <a:t>)</a:t>
            </a:r>
          </a:p>
        </p:txBody>
      </p:sp>
      <p:sp>
        <p:nvSpPr>
          <p:cNvPr id="4" name="矩形 3"/>
          <p:cNvSpPr/>
          <p:nvPr/>
        </p:nvSpPr>
        <p:spPr>
          <a:xfrm>
            <a:off x="251520" y="3899332"/>
            <a:ext cx="8513261" cy="2800767"/>
          </a:xfrm>
          <a:prstGeom prst="rect">
            <a:avLst/>
          </a:prstGeom>
          <a:solidFill>
            <a:schemeClr val="bg1"/>
          </a:solidFill>
          <a:ln>
            <a:solidFill>
              <a:srgbClr val="7030A0"/>
            </a:solidFill>
          </a:ln>
        </p:spPr>
        <p:txBody>
          <a:bodyPr wrap="square">
            <a:spAutoFit/>
          </a:bodyPr>
          <a:lstStyle/>
          <a:p>
            <a:pPr marL="342900" indent="-342900">
              <a:buFont typeface="+mj-ea"/>
              <a:buAutoNum type="circleNumDbPlain"/>
            </a:pPr>
            <a:r>
              <a:rPr lang="en-US" altLang="zh-CN" sz="1600" dirty="0">
                <a:latin typeface="Georgia" charset="0"/>
                <a:ea typeface="Georgia" charset="0"/>
                <a:cs typeface="Georgia" charset="0"/>
              </a:rPr>
              <a:t>Emotional Chatting Machine: Emotional Conversation Generation with Internal and External Memory.</a:t>
            </a:r>
            <a:r>
              <a:rPr lang="zh-CN" altLang="en-US" sz="1600" dirty="0">
                <a:latin typeface="Georgia" charset="0"/>
                <a:ea typeface="Georgia" charset="0"/>
                <a:cs typeface="Georgia" charset="0"/>
              </a:rPr>
              <a:t> </a:t>
            </a:r>
            <a:r>
              <a:rPr lang="en-US" altLang="zh-CN" sz="1600" b="1" dirty="0">
                <a:latin typeface="Georgia" charset="0"/>
                <a:ea typeface="Georgia" charset="0"/>
                <a:cs typeface="Georgia" charset="0"/>
              </a:rPr>
              <a:t>AAAI</a:t>
            </a:r>
            <a:r>
              <a:rPr lang="zh-CN" altLang="en-US" sz="1600" b="1" dirty="0">
                <a:latin typeface="Georgia" charset="0"/>
                <a:ea typeface="Georgia" charset="0"/>
                <a:cs typeface="Georgia" charset="0"/>
              </a:rPr>
              <a:t> </a:t>
            </a:r>
            <a:r>
              <a:rPr lang="en-US" altLang="zh-CN" sz="1600" b="1" dirty="0">
                <a:latin typeface="Georgia" charset="0"/>
                <a:ea typeface="Georgia" charset="0"/>
                <a:cs typeface="Georgia" charset="0"/>
              </a:rPr>
              <a:t>2018</a:t>
            </a:r>
            <a:r>
              <a:rPr lang="en-US" altLang="zh-CN" sz="1600" dirty="0">
                <a:latin typeface="Georgia" charset="0"/>
                <a:ea typeface="Georgia" charset="0"/>
                <a:cs typeface="Georgia" charset="0"/>
              </a:rPr>
              <a:t>.</a:t>
            </a:r>
          </a:p>
          <a:p>
            <a:pPr marL="342900" indent="-342900">
              <a:buFont typeface="+mj-ea"/>
              <a:buAutoNum type="circleNumDbPlain"/>
            </a:pPr>
            <a:r>
              <a:rPr lang="en-US" altLang="zh-CN" sz="1600" dirty="0">
                <a:latin typeface="Georgia" charset="0"/>
                <a:ea typeface="Georgia" charset="0"/>
                <a:cs typeface="Georgia" charset="0"/>
              </a:rPr>
              <a:t>Assigning personality/identity to a chatting machine for coherent conversation generation.</a:t>
            </a:r>
            <a:r>
              <a:rPr lang="zh-CN" altLang="en-US" sz="1600" b="1" dirty="0">
                <a:latin typeface="Georgia" charset="0"/>
                <a:ea typeface="Georgia" charset="0"/>
                <a:cs typeface="Georgia" charset="0"/>
              </a:rPr>
              <a:t> </a:t>
            </a:r>
            <a:r>
              <a:rPr lang="en-US" altLang="zh-CN" sz="1600" b="1" dirty="0">
                <a:latin typeface="Georgia" charset="0"/>
                <a:ea typeface="Georgia" charset="0"/>
                <a:cs typeface="Georgia" charset="0"/>
              </a:rPr>
              <a:t>IJCAI-ECAI</a:t>
            </a:r>
            <a:r>
              <a:rPr lang="zh-CN" altLang="en-US" sz="1600" b="1" dirty="0">
                <a:latin typeface="Georgia" charset="0"/>
                <a:ea typeface="Georgia" charset="0"/>
                <a:cs typeface="Georgia" charset="0"/>
              </a:rPr>
              <a:t> </a:t>
            </a:r>
            <a:r>
              <a:rPr lang="en-US" altLang="zh-CN" sz="1600" b="1" dirty="0">
                <a:latin typeface="Georgia" charset="0"/>
                <a:ea typeface="Georgia" charset="0"/>
                <a:cs typeface="Georgia" charset="0"/>
              </a:rPr>
              <a:t>2018</a:t>
            </a:r>
            <a:r>
              <a:rPr lang="en-US" altLang="zh-CN" sz="1600" dirty="0">
                <a:latin typeface="Georgia" charset="0"/>
                <a:ea typeface="Georgia" charset="0"/>
                <a:cs typeface="Georgia" charset="0"/>
              </a:rPr>
              <a:t>.</a:t>
            </a:r>
          </a:p>
          <a:p>
            <a:pPr marL="342900" indent="-342900">
              <a:buFont typeface="+mj-ea"/>
              <a:buAutoNum type="circleNumDbPlain"/>
            </a:pPr>
            <a:r>
              <a:rPr lang="en-US" altLang="zh-CN" sz="1600" dirty="0">
                <a:latin typeface="Georgia" charset="0"/>
                <a:ea typeface="Georgia" charset="0"/>
                <a:cs typeface="Georgia" charset="0"/>
              </a:rPr>
              <a:t>Commonsense Knowledge Aware Conversation Generation with Graph Attention.</a:t>
            </a:r>
            <a:r>
              <a:rPr lang="zh-CN" altLang="en-US" sz="1600" dirty="0">
                <a:latin typeface="Georgia" charset="0"/>
                <a:ea typeface="Georgia" charset="0"/>
                <a:cs typeface="Georgia" charset="0"/>
              </a:rPr>
              <a:t> </a:t>
            </a:r>
            <a:r>
              <a:rPr lang="en-US" altLang="zh-CN" sz="1600" b="1" dirty="0">
                <a:latin typeface="Georgia" charset="0"/>
                <a:ea typeface="Georgia" charset="0"/>
                <a:cs typeface="Georgia" charset="0"/>
              </a:rPr>
              <a:t>IJCAI-ECAI</a:t>
            </a:r>
            <a:r>
              <a:rPr lang="zh-CN" altLang="en-US" sz="1600" b="1" dirty="0">
                <a:latin typeface="Georgia" charset="0"/>
                <a:ea typeface="Georgia" charset="0"/>
                <a:cs typeface="Georgia" charset="0"/>
              </a:rPr>
              <a:t> </a:t>
            </a:r>
            <a:r>
              <a:rPr lang="en-US" altLang="zh-CN" sz="1600" b="1" dirty="0">
                <a:latin typeface="Georgia" charset="0"/>
                <a:ea typeface="Georgia" charset="0"/>
                <a:cs typeface="Georgia" charset="0"/>
              </a:rPr>
              <a:t>2018</a:t>
            </a:r>
            <a:r>
              <a:rPr lang="en-US" altLang="zh-CN" sz="1600" dirty="0">
                <a:latin typeface="Georgia" charset="0"/>
                <a:ea typeface="Georgia" charset="0"/>
                <a:cs typeface="Georgia" charset="0"/>
              </a:rPr>
              <a:t>.</a:t>
            </a:r>
            <a:r>
              <a:rPr lang="zh-CN" altLang="en-US" sz="1600" dirty="0">
                <a:latin typeface="Georgia" charset="0"/>
                <a:ea typeface="Georgia" charset="0"/>
                <a:cs typeface="Georgia" charset="0"/>
              </a:rPr>
              <a:t> </a:t>
            </a:r>
            <a:endParaRPr lang="en-US" altLang="zh-CN" sz="1600" dirty="0">
              <a:latin typeface="Georgia" charset="0"/>
              <a:ea typeface="Georgia" charset="0"/>
              <a:cs typeface="Georgia" charset="0"/>
            </a:endParaRPr>
          </a:p>
          <a:p>
            <a:pPr marL="342900" indent="-342900">
              <a:buFont typeface="+mj-ea"/>
              <a:buAutoNum type="circleNumDbPlain"/>
            </a:pPr>
            <a:r>
              <a:rPr lang="en-US" altLang="zh-CN" sz="1600" dirty="0">
                <a:solidFill>
                  <a:srgbClr val="333333"/>
                </a:solidFill>
                <a:latin typeface="Georgia" charset="0"/>
                <a:ea typeface="Georgia" charset="0"/>
                <a:cs typeface="Georgia" charset="0"/>
              </a:rPr>
              <a:t>Learning to Ask Questions in Open-domain Conversational Systems with Typed Decoders.</a:t>
            </a:r>
            <a:r>
              <a:rPr lang="zh-CN" altLang="en-US" sz="1600" dirty="0">
                <a:solidFill>
                  <a:srgbClr val="333333"/>
                </a:solidFill>
                <a:latin typeface="Georgia" charset="0"/>
                <a:ea typeface="Georgia" charset="0"/>
                <a:cs typeface="Georgia" charset="0"/>
              </a:rPr>
              <a:t> </a:t>
            </a:r>
            <a:r>
              <a:rPr lang="en-US" altLang="zh-CN" sz="1600" b="1" dirty="0">
                <a:solidFill>
                  <a:srgbClr val="333333"/>
                </a:solidFill>
                <a:latin typeface="Georgia" charset="0"/>
                <a:ea typeface="Georgia" charset="0"/>
                <a:cs typeface="Georgia" charset="0"/>
              </a:rPr>
              <a:t>ACL</a:t>
            </a:r>
            <a:r>
              <a:rPr lang="zh-CN" altLang="en-US" sz="1600" b="1" dirty="0">
                <a:solidFill>
                  <a:srgbClr val="333333"/>
                </a:solidFill>
                <a:latin typeface="Georgia" charset="0"/>
                <a:ea typeface="Georgia" charset="0"/>
                <a:cs typeface="Georgia" charset="0"/>
              </a:rPr>
              <a:t> </a:t>
            </a:r>
            <a:r>
              <a:rPr lang="en-US" altLang="zh-CN" sz="1600" b="1" dirty="0">
                <a:solidFill>
                  <a:srgbClr val="333333"/>
                </a:solidFill>
                <a:latin typeface="Georgia" charset="0"/>
                <a:ea typeface="Georgia" charset="0"/>
                <a:cs typeface="Georgia" charset="0"/>
              </a:rPr>
              <a:t>2018</a:t>
            </a:r>
            <a:r>
              <a:rPr lang="en-US" altLang="zh-CN" sz="1600" dirty="0">
                <a:solidFill>
                  <a:srgbClr val="333333"/>
                </a:solidFill>
                <a:latin typeface="Georgia" charset="0"/>
                <a:ea typeface="Georgia" charset="0"/>
                <a:cs typeface="Georgia" charset="0"/>
              </a:rPr>
              <a:t>.</a:t>
            </a:r>
          </a:p>
          <a:p>
            <a:pPr marL="342900" indent="-342900">
              <a:buFont typeface="+mj-ea"/>
              <a:buAutoNum type="circleNumDbPlain"/>
            </a:pPr>
            <a:r>
              <a:rPr lang="en-US" altLang="zh-CN" sz="1600" dirty="0">
                <a:solidFill>
                  <a:srgbClr val="333333"/>
                </a:solidFill>
                <a:latin typeface="Georgia" charset="0"/>
                <a:ea typeface="Georgia" charset="0"/>
                <a:cs typeface="Georgia" charset="0"/>
              </a:rPr>
              <a:t>Generating Informative Responses with Controlled Sentence Function. </a:t>
            </a:r>
            <a:r>
              <a:rPr lang="en-US" altLang="zh-CN" sz="1600" b="1" dirty="0">
                <a:solidFill>
                  <a:srgbClr val="333333"/>
                </a:solidFill>
                <a:latin typeface="Georgia" charset="0"/>
                <a:ea typeface="Georgia" charset="0"/>
                <a:cs typeface="Georgia" charset="0"/>
              </a:rPr>
              <a:t>ACL 2018</a:t>
            </a:r>
            <a:r>
              <a:rPr lang="en-US" altLang="zh-CN" sz="1600" dirty="0">
                <a:solidFill>
                  <a:srgbClr val="333333"/>
                </a:solidFill>
                <a:latin typeface="Georgia" charset="0"/>
                <a:ea typeface="Georgia" charset="0"/>
                <a:cs typeface="Georgia" charset="0"/>
              </a:rPr>
              <a:t>.</a:t>
            </a:r>
          </a:p>
          <a:p>
            <a:pPr marL="342900" indent="-342900">
              <a:buFont typeface="+mj-ea"/>
              <a:buAutoNum type="circleNumDbPlain"/>
            </a:pPr>
            <a:r>
              <a:rPr lang="en-US" altLang="zh-CN" sz="1600" dirty="0">
                <a:solidFill>
                  <a:srgbClr val="333333"/>
                </a:solidFill>
                <a:latin typeface="Georgia" charset="0"/>
                <a:ea typeface="Georgia" charset="0"/>
                <a:cs typeface="Georgia" charset="0"/>
              </a:rPr>
              <a:t>Chat</a:t>
            </a:r>
            <a:r>
              <a:rPr lang="zh-CN" altLang="en-US" sz="1600" dirty="0">
                <a:solidFill>
                  <a:srgbClr val="333333"/>
                </a:solidFill>
                <a:latin typeface="Georgia" charset="0"/>
                <a:ea typeface="Georgia" charset="0"/>
                <a:cs typeface="Georgia" charset="0"/>
              </a:rPr>
              <a:t> </a:t>
            </a:r>
            <a:r>
              <a:rPr lang="en-US" altLang="zh-CN" sz="1600" dirty="0">
                <a:solidFill>
                  <a:srgbClr val="333333"/>
                </a:solidFill>
                <a:latin typeface="Georgia" charset="0"/>
                <a:ea typeface="Georgia" charset="0"/>
                <a:cs typeface="Georgia" charset="0"/>
              </a:rPr>
              <a:t>more:</a:t>
            </a:r>
            <a:r>
              <a:rPr lang="zh-CN" altLang="en-US" sz="1600" dirty="0">
                <a:solidFill>
                  <a:srgbClr val="333333"/>
                </a:solidFill>
                <a:latin typeface="Georgia" charset="0"/>
                <a:ea typeface="Georgia" charset="0"/>
                <a:cs typeface="Georgia" charset="0"/>
              </a:rPr>
              <a:t> </a:t>
            </a:r>
            <a:r>
              <a:rPr lang="en-US" altLang="zh-CN" sz="1600" dirty="0">
                <a:solidFill>
                  <a:srgbClr val="333333"/>
                </a:solidFill>
                <a:latin typeface="Georgia" charset="0"/>
                <a:ea typeface="Georgia" charset="0"/>
                <a:cs typeface="Georgia" charset="0"/>
              </a:rPr>
              <a:t>deepening</a:t>
            </a:r>
            <a:r>
              <a:rPr lang="zh-CN" altLang="en-US" sz="1600" dirty="0">
                <a:solidFill>
                  <a:srgbClr val="333333"/>
                </a:solidFill>
                <a:latin typeface="Georgia" charset="0"/>
                <a:ea typeface="Georgia" charset="0"/>
                <a:cs typeface="Georgia" charset="0"/>
              </a:rPr>
              <a:t> </a:t>
            </a:r>
            <a:r>
              <a:rPr lang="en-US" altLang="zh-CN" sz="1600" dirty="0">
                <a:solidFill>
                  <a:srgbClr val="333333"/>
                </a:solidFill>
                <a:latin typeface="Georgia" charset="0"/>
                <a:ea typeface="Georgia" charset="0"/>
                <a:cs typeface="Georgia" charset="0"/>
              </a:rPr>
              <a:t>and</a:t>
            </a:r>
            <a:r>
              <a:rPr lang="zh-CN" altLang="en-US" sz="1600" dirty="0">
                <a:solidFill>
                  <a:srgbClr val="333333"/>
                </a:solidFill>
                <a:latin typeface="Georgia" charset="0"/>
                <a:ea typeface="Georgia" charset="0"/>
                <a:cs typeface="Georgia" charset="0"/>
              </a:rPr>
              <a:t> </a:t>
            </a:r>
            <a:r>
              <a:rPr lang="en-US" altLang="zh-CN" sz="1600" dirty="0">
                <a:solidFill>
                  <a:srgbClr val="333333"/>
                </a:solidFill>
                <a:latin typeface="Georgia" charset="0"/>
                <a:ea typeface="Georgia" charset="0"/>
                <a:cs typeface="Georgia" charset="0"/>
              </a:rPr>
              <a:t>widening</a:t>
            </a:r>
            <a:r>
              <a:rPr lang="zh-CN" altLang="en-US" sz="1600" dirty="0">
                <a:solidFill>
                  <a:srgbClr val="333333"/>
                </a:solidFill>
                <a:latin typeface="Georgia" charset="0"/>
                <a:ea typeface="Georgia" charset="0"/>
                <a:cs typeface="Georgia" charset="0"/>
              </a:rPr>
              <a:t> </a:t>
            </a:r>
            <a:r>
              <a:rPr lang="en-US" altLang="zh-CN" sz="1600" dirty="0">
                <a:solidFill>
                  <a:srgbClr val="333333"/>
                </a:solidFill>
                <a:latin typeface="Georgia" charset="0"/>
                <a:ea typeface="Georgia" charset="0"/>
                <a:cs typeface="Georgia" charset="0"/>
              </a:rPr>
              <a:t>the</a:t>
            </a:r>
            <a:r>
              <a:rPr lang="zh-CN" altLang="en-US" sz="1600" dirty="0">
                <a:solidFill>
                  <a:srgbClr val="333333"/>
                </a:solidFill>
                <a:latin typeface="Georgia" charset="0"/>
                <a:ea typeface="Georgia" charset="0"/>
                <a:cs typeface="Georgia" charset="0"/>
              </a:rPr>
              <a:t> </a:t>
            </a:r>
            <a:r>
              <a:rPr lang="en-US" altLang="zh-CN" sz="1600" dirty="0">
                <a:solidFill>
                  <a:srgbClr val="333333"/>
                </a:solidFill>
                <a:latin typeface="Georgia" charset="0"/>
                <a:ea typeface="Georgia" charset="0"/>
                <a:cs typeface="Georgia" charset="0"/>
              </a:rPr>
              <a:t>chatting</a:t>
            </a:r>
            <a:r>
              <a:rPr lang="zh-CN" altLang="en-US" sz="1600" dirty="0">
                <a:solidFill>
                  <a:srgbClr val="333333"/>
                </a:solidFill>
                <a:latin typeface="Georgia" charset="0"/>
                <a:ea typeface="Georgia" charset="0"/>
                <a:cs typeface="Georgia" charset="0"/>
              </a:rPr>
              <a:t> </a:t>
            </a:r>
            <a:r>
              <a:rPr lang="en-US" altLang="zh-CN" sz="1600" dirty="0">
                <a:solidFill>
                  <a:srgbClr val="333333"/>
                </a:solidFill>
                <a:latin typeface="Georgia" charset="0"/>
                <a:ea typeface="Georgia" charset="0"/>
                <a:cs typeface="Georgia" charset="0"/>
              </a:rPr>
              <a:t>topic</a:t>
            </a:r>
            <a:r>
              <a:rPr lang="zh-CN" altLang="en-US" sz="1600" dirty="0">
                <a:solidFill>
                  <a:srgbClr val="333333"/>
                </a:solidFill>
                <a:latin typeface="Georgia" charset="0"/>
                <a:ea typeface="Georgia" charset="0"/>
                <a:cs typeface="Georgia" charset="0"/>
              </a:rPr>
              <a:t> </a:t>
            </a:r>
            <a:r>
              <a:rPr lang="en-US" altLang="zh-CN" sz="1600" dirty="0">
                <a:solidFill>
                  <a:srgbClr val="333333"/>
                </a:solidFill>
                <a:latin typeface="Georgia" charset="0"/>
                <a:ea typeface="Georgia" charset="0"/>
                <a:cs typeface="Georgia" charset="0"/>
              </a:rPr>
              <a:t>via</a:t>
            </a:r>
            <a:r>
              <a:rPr lang="zh-CN" altLang="en-US" sz="1600" dirty="0">
                <a:solidFill>
                  <a:srgbClr val="333333"/>
                </a:solidFill>
                <a:latin typeface="Georgia" charset="0"/>
                <a:ea typeface="Georgia" charset="0"/>
                <a:cs typeface="Georgia" charset="0"/>
              </a:rPr>
              <a:t> </a:t>
            </a:r>
            <a:r>
              <a:rPr lang="en-US" altLang="zh-CN" sz="1600" dirty="0">
                <a:solidFill>
                  <a:srgbClr val="333333"/>
                </a:solidFill>
                <a:latin typeface="Georgia" charset="0"/>
                <a:ea typeface="Georgia" charset="0"/>
                <a:cs typeface="Georgia" charset="0"/>
              </a:rPr>
              <a:t>a</a:t>
            </a:r>
            <a:r>
              <a:rPr lang="zh-CN" altLang="en-US" sz="1600" dirty="0">
                <a:solidFill>
                  <a:srgbClr val="333333"/>
                </a:solidFill>
                <a:latin typeface="Georgia" charset="0"/>
                <a:ea typeface="Georgia" charset="0"/>
                <a:cs typeface="Georgia" charset="0"/>
              </a:rPr>
              <a:t> </a:t>
            </a:r>
            <a:r>
              <a:rPr lang="en-US" altLang="zh-CN" sz="1600" dirty="0">
                <a:solidFill>
                  <a:srgbClr val="333333"/>
                </a:solidFill>
                <a:latin typeface="Georgia" charset="0"/>
                <a:ea typeface="Georgia" charset="0"/>
                <a:cs typeface="Georgia" charset="0"/>
              </a:rPr>
              <a:t>deep</a:t>
            </a:r>
            <a:r>
              <a:rPr lang="zh-CN" altLang="en-US" sz="1600" dirty="0">
                <a:solidFill>
                  <a:srgbClr val="333333"/>
                </a:solidFill>
                <a:latin typeface="Georgia" charset="0"/>
                <a:ea typeface="Georgia" charset="0"/>
                <a:cs typeface="Georgia" charset="0"/>
              </a:rPr>
              <a:t> </a:t>
            </a:r>
            <a:r>
              <a:rPr lang="en-US" altLang="zh-CN" sz="1600" dirty="0">
                <a:solidFill>
                  <a:srgbClr val="333333"/>
                </a:solidFill>
                <a:latin typeface="Georgia" charset="0"/>
                <a:ea typeface="Georgia" charset="0"/>
                <a:cs typeface="Georgia" charset="0"/>
              </a:rPr>
              <a:t>model.</a:t>
            </a:r>
            <a:r>
              <a:rPr lang="zh-CN" altLang="en-US" sz="1600" dirty="0">
                <a:solidFill>
                  <a:srgbClr val="333333"/>
                </a:solidFill>
                <a:latin typeface="Georgia" charset="0"/>
                <a:ea typeface="Georgia" charset="0"/>
                <a:cs typeface="Georgia" charset="0"/>
              </a:rPr>
              <a:t> </a:t>
            </a:r>
            <a:r>
              <a:rPr lang="en-US" altLang="zh-CN" sz="1600" b="1" dirty="0">
                <a:solidFill>
                  <a:srgbClr val="333333"/>
                </a:solidFill>
                <a:latin typeface="Georgia" charset="0"/>
                <a:ea typeface="Georgia" charset="0"/>
                <a:cs typeface="Georgia" charset="0"/>
              </a:rPr>
              <a:t>SIGIR</a:t>
            </a:r>
            <a:r>
              <a:rPr lang="zh-CN" altLang="en-US" sz="1600" b="1" dirty="0">
                <a:solidFill>
                  <a:srgbClr val="333333"/>
                </a:solidFill>
                <a:latin typeface="Georgia" charset="0"/>
                <a:ea typeface="Georgia" charset="0"/>
                <a:cs typeface="Georgia" charset="0"/>
              </a:rPr>
              <a:t> </a:t>
            </a:r>
            <a:r>
              <a:rPr lang="en-US" altLang="zh-CN" sz="1600" b="1" dirty="0">
                <a:solidFill>
                  <a:srgbClr val="333333"/>
                </a:solidFill>
                <a:latin typeface="Georgia" charset="0"/>
                <a:ea typeface="Georgia" charset="0"/>
                <a:cs typeface="Georgia" charset="0"/>
              </a:rPr>
              <a:t>2018.</a:t>
            </a:r>
          </a:p>
          <a:p>
            <a:pPr marL="342900" indent="-342900">
              <a:buFont typeface="+mj-ea"/>
              <a:buAutoNum type="circleNumDbPlain"/>
            </a:pPr>
            <a:r>
              <a:rPr lang="en-US" altLang="zh-CN" sz="1600" dirty="0">
                <a:solidFill>
                  <a:srgbClr val="333333"/>
                </a:solidFill>
                <a:latin typeface="Georgia" charset="0"/>
              </a:rPr>
              <a:t>A Deep Sequential Model for Discourse Parsing on Multi-Party Dialogues.</a:t>
            </a:r>
            <a:r>
              <a:rPr lang="zh-CN" altLang="en-US" sz="1600" dirty="0">
                <a:solidFill>
                  <a:srgbClr val="333333"/>
                </a:solidFill>
                <a:latin typeface="Georgia" charset="0"/>
              </a:rPr>
              <a:t> </a:t>
            </a:r>
            <a:r>
              <a:rPr lang="en-US" altLang="zh-CN" sz="1600" b="1" dirty="0">
                <a:solidFill>
                  <a:srgbClr val="333333"/>
                </a:solidFill>
                <a:latin typeface="Georgia" charset="0"/>
              </a:rPr>
              <a:t>AAAI</a:t>
            </a:r>
            <a:r>
              <a:rPr lang="zh-CN" altLang="en-US" sz="1600" b="1" dirty="0">
                <a:solidFill>
                  <a:srgbClr val="333333"/>
                </a:solidFill>
                <a:latin typeface="Georgia" charset="0"/>
              </a:rPr>
              <a:t> </a:t>
            </a:r>
            <a:r>
              <a:rPr lang="en-US" altLang="zh-CN" sz="1600" b="1" dirty="0">
                <a:solidFill>
                  <a:srgbClr val="333333"/>
                </a:solidFill>
                <a:latin typeface="Georgia" charset="0"/>
              </a:rPr>
              <a:t>2019</a:t>
            </a:r>
            <a:r>
              <a:rPr lang="en-US" altLang="zh-CN" sz="1600" dirty="0">
                <a:solidFill>
                  <a:srgbClr val="333333"/>
                </a:solidFill>
                <a:latin typeface="Georgia" charset="0"/>
              </a:rPr>
              <a:t>.</a:t>
            </a:r>
          </a:p>
        </p:txBody>
      </p:sp>
    </p:spTree>
    <p:extLst>
      <p:ext uri="{BB962C8B-B14F-4D97-AF65-F5344CB8AC3E}">
        <p14:creationId xmlns:p14="http://schemas.microsoft.com/office/powerpoint/2010/main" val="3429933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236945"/>
            <a:ext cx="8783392" cy="922114"/>
          </a:xfrm>
        </p:spPr>
        <p:txBody>
          <a:bodyPr/>
          <a:lstStyle/>
          <a:p>
            <a:pPr algn="ctr"/>
            <a:r>
              <a:rPr kumimoji="1" lang="en-US" altLang="zh-CN" sz="4800" dirty="0" err="1">
                <a:solidFill>
                  <a:srgbClr val="7030A0"/>
                </a:solidFill>
              </a:rPr>
              <a:t>Interactiveness</a:t>
            </a:r>
            <a:r>
              <a:rPr kumimoji="1" lang="en-US" altLang="zh-CN" sz="4000" dirty="0">
                <a:solidFill>
                  <a:srgbClr val="7030A0"/>
                </a:solidFill>
              </a:rPr>
              <a:t>:</a:t>
            </a:r>
            <a:br>
              <a:rPr kumimoji="1" lang="en-US" altLang="zh-CN" sz="4000" dirty="0">
                <a:solidFill>
                  <a:srgbClr val="7030A0"/>
                </a:solidFill>
              </a:rPr>
            </a:br>
            <a:r>
              <a:rPr kumimoji="1" lang="en-US" altLang="zh-CN" dirty="0"/>
              <a:t>Emotion</a:t>
            </a:r>
            <a:r>
              <a:rPr kumimoji="1" lang="zh-CN" altLang="en-US" dirty="0">
                <a:solidFill>
                  <a:srgbClr val="7030A0"/>
                </a:solidFill>
              </a:rPr>
              <a:t> </a:t>
            </a:r>
            <a:r>
              <a:rPr kumimoji="1" lang="en-US" altLang="zh-CN" dirty="0"/>
              <a:t>Perception</a:t>
            </a:r>
            <a:r>
              <a:rPr kumimoji="1" lang="zh-CN" altLang="en-US" dirty="0"/>
              <a:t> </a:t>
            </a:r>
            <a:r>
              <a:rPr kumimoji="1" lang="en-US" altLang="zh-CN" dirty="0"/>
              <a:t>and</a:t>
            </a:r>
            <a:r>
              <a:rPr kumimoji="1" lang="zh-CN" altLang="en-US" dirty="0"/>
              <a:t> </a:t>
            </a:r>
            <a:r>
              <a:rPr kumimoji="1" lang="en-US" altLang="zh-CN" dirty="0"/>
              <a:t>Expression</a:t>
            </a:r>
            <a:endParaRPr kumimoji="1" lang="zh-CN" altLang="en-US" sz="4400" dirty="0"/>
          </a:p>
        </p:txBody>
      </p:sp>
    </p:spTree>
    <p:extLst>
      <p:ext uri="{BB962C8B-B14F-4D97-AF65-F5344CB8AC3E}">
        <p14:creationId xmlns:p14="http://schemas.microsoft.com/office/powerpoint/2010/main" val="747319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994930" y="2786962"/>
            <a:ext cx="672040" cy="33050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350" b="1" dirty="0"/>
              <a:t>Post</a:t>
            </a:r>
            <a:endParaRPr kumimoji="1" lang="zh-CN" altLang="en-US" sz="1350" b="1" dirty="0"/>
          </a:p>
        </p:txBody>
      </p:sp>
      <p:sp>
        <p:nvSpPr>
          <p:cNvPr id="5" name="折角形 4"/>
          <p:cNvSpPr/>
          <p:nvPr/>
        </p:nvSpPr>
        <p:spPr>
          <a:xfrm>
            <a:off x="1917579" y="2790674"/>
            <a:ext cx="975497" cy="326795"/>
          </a:xfrm>
          <a:prstGeom prst="foldedCorner">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350" b="1" dirty="0"/>
              <a:t>Response</a:t>
            </a:r>
            <a:endParaRPr kumimoji="1" lang="zh-CN" altLang="en-US" sz="1350" b="1" dirty="0"/>
          </a:p>
        </p:txBody>
      </p:sp>
      <p:sp>
        <p:nvSpPr>
          <p:cNvPr id="11" name="同侧圆角矩形 10"/>
          <p:cNvSpPr/>
          <p:nvPr/>
        </p:nvSpPr>
        <p:spPr>
          <a:xfrm>
            <a:off x="3629944" y="3080118"/>
            <a:ext cx="1323968" cy="544450"/>
          </a:xfrm>
          <a:prstGeom prst="round2Same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b="1" dirty="0">
                <a:solidFill>
                  <a:schemeClr val="bg1"/>
                </a:solidFill>
              </a:rPr>
              <a:t>Emotion</a:t>
            </a:r>
          </a:p>
          <a:p>
            <a:pPr algn="ctr"/>
            <a:r>
              <a:rPr kumimoji="1" lang="en-US" altLang="zh-CN" sz="1600" b="1" dirty="0">
                <a:solidFill>
                  <a:schemeClr val="bg1"/>
                </a:solidFill>
              </a:rPr>
              <a:t>Classifier</a:t>
            </a:r>
            <a:endParaRPr kumimoji="1" lang="zh-CN" altLang="en-US" sz="1600" b="1" dirty="0">
              <a:solidFill>
                <a:schemeClr val="bg1"/>
              </a:solidFill>
            </a:endParaRPr>
          </a:p>
        </p:txBody>
      </p:sp>
      <p:sp>
        <p:nvSpPr>
          <p:cNvPr id="12" name="同侧圆角矩形 11"/>
          <p:cNvSpPr/>
          <p:nvPr/>
        </p:nvSpPr>
        <p:spPr>
          <a:xfrm>
            <a:off x="6151164" y="3050958"/>
            <a:ext cx="2021777" cy="570942"/>
          </a:xfrm>
          <a:prstGeom prst="round2Same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b="1" dirty="0">
                <a:solidFill>
                  <a:schemeClr val="bg1"/>
                </a:solidFill>
              </a:rPr>
              <a:t>Emotional</a:t>
            </a:r>
            <a:r>
              <a:rPr kumimoji="1" lang="zh-CN" altLang="en-US" sz="1600" b="1" dirty="0">
                <a:solidFill>
                  <a:schemeClr val="bg1"/>
                </a:solidFill>
              </a:rPr>
              <a:t> </a:t>
            </a:r>
            <a:r>
              <a:rPr kumimoji="1" lang="en-US" altLang="zh-CN" sz="1600" b="1" dirty="0">
                <a:solidFill>
                  <a:schemeClr val="bg1"/>
                </a:solidFill>
              </a:rPr>
              <a:t>Chatting</a:t>
            </a:r>
          </a:p>
          <a:p>
            <a:pPr algn="ctr"/>
            <a:r>
              <a:rPr kumimoji="1" lang="en-US" altLang="zh-CN" sz="1600" b="1" dirty="0">
                <a:solidFill>
                  <a:schemeClr val="bg1"/>
                </a:solidFill>
              </a:rPr>
              <a:t>Machine</a:t>
            </a:r>
          </a:p>
        </p:txBody>
      </p:sp>
      <p:sp>
        <p:nvSpPr>
          <p:cNvPr id="13" name="右箭头 12"/>
          <p:cNvSpPr/>
          <p:nvPr/>
        </p:nvSpPr>
        <p:spPr>
          <a:xfrm>
            <a:off x="2980455" y="3333229"/>
            <a:ext cx="283532" cy="20640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14" name="右箭头 13"/>
          <p:cNvSpPr/>
          <p:nvPr/>
        </p:nvSpPr>
        <p:spPr>
          <a:xfrm>
            <a:off x="5328084" y="3304704"/>
            <a:ext cx="413872" cy="231570"/>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16" name="文本框 15"/>
          <p:cNvSpPr txBox="1"/>
          <p:nvPr/>
        </p:nvSpPr>
        <p:spPr>
          <a:xfrm>
            <a:off x="899592" y="2419919"/>
            <a:ext cx="2730352" cy="334707"/>
          </a:xfrm>
          <a:prstGeom prst="rect">
            <a:avLst/>
          </a:prstGeom>
          <a:noFill/>
        </p:spPr>
        <p:txBody>
          <a:bodyPr wrap="square" rtlCol="0">
            <a:spAutoFit/>
          </a:bodyPr>
          <a:lstStyle/>
          <a:p>
            <a:r>
              <a:rPr kumimoji="1" lang="en-US" altLang="zh-CN" sz="1575" b="1" dirty="0"/>
              <a:t>Social</a:t>
            </a:r>
            <a:r>
              <a:rPr kumimoji="1" lang="zh-CN" altLang="en-US" sz="1575" b="1" dirty="0"/>
              <a:t> </a:t>
            </a:r>
            <a:r>
              <a:rPr kumimoji="1" lang="en-US" altLang="zh-CN" sz="1575" b="1" dirty="0"/>
              <a:t>Interaction</a:t>
            </a:r>
            <a:r>
              <a:rPr kumimoji="1" lang="zh-CN" altLang="en-US" sz="1575" b="1" dirty="0"/>
              <a:t> </a:t>
            </a:r>
            <a:r>
              <a:rPr kumimoji="1" lang="en-US" altLang="zh-CN" sz="1575" b="1" dirty="0"/>
              <a:t>Data</a:t>
            </a:r>
          </a:p>
        </p:txBody>
      </p:sp>
      <p:cxnSp>
        <p:nvCxnSpPr>
          <p:cNvPr id="497" name="直线箭头连接符 496"/>
          <p:cNvCxnSpPr>
            <a:cxnSpLocks/>
            <a:stCxn id="4" idx="3"/>
            <a:endCxn id="5" idx="1"/>
          </p:cNvCxnSpPr>
          <p:nvPr/>
        </p:nvCxnSpPr>
        <p:spPr>
          <a:xfrm>
            <a:off x="1666970" y="2952216"/>
            <a:ext cx="250609" cy="185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515" name="图片 5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0781" y="3842819"/>
            <a:ext cx="584017" cy="435767"/>
          </a:xfrm>
          <a:prstGeom prst="rect">
            <a:avLst/>
          </a:prstGeom>
        </p:spPr>
      </p:pic>
      <p:pic>
        <p:nvPicPr>
          <p:cNvPr id="516" name="图片 5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4451" y="3837481"/>
            <a:ext cx="441105" cy="441105"/>
          </a:xfrm>
          <a:prstGeom prst="rect">
            <a:avLst/>
          </a:prstGeom>
        </p:spPr>
      </p:pic>
      <p:pic>
        <p:nvPicPr>
          <p:cNvPr id="517" name="图片 5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37223" y="3833298"/>
            <a:ext cx="614960" cy="411464"/>
          </a:xfrm>
          <a:prstGeom prst="rect">
            <a:avLst/>
          </a:prstGeom>
        </p:spPr>
      </p:pic>
      <p:sp>
        <p:nvSpPr>
          <p:cNvPr id="522" name="文本框 521"/>
          <p:cNvSpPr txBox="1"/>
          <p:nvPr/>
        </p:nvSpPr>
        <p:spPr>
          <a:xfrm>
            <a:off x="4770045" y="2672917"/>
            <a:ext cx="1517493" cy="646331"/>
          </a:xfrm>
          <a:prstGeom prst="rect">
            <a:avLst/>
          </a:prstGeom>
          <a:noFill/>
        </p:spPr>
        <p:txBody>
          <a:bodyPr wrap="square" rtlCol="0">
            <a:spAutoFit/>
          </a:bodyPr>
          <a:lstStyle/>
          <a:p>
            <a:pPr algn="ctr"/>
            <a:r>
              <a:rPr kumimoji="1" lang="en-US" altLang="zh-CN" sz="1200" b="1" dirty="0"/>
              <a:t>Emotion</a:t>
            </a:r>
          </a:p>
          <a:p>
            <a:pPr algn="ctr"/>
            <a:r>
              <a:rPr kumimoji="1" lang="en-US" altLang="zh-CN" sz="1200" b="1" dirty="0"/>
              <a:t>Tagged</a:t>
            </a:r>
            <a:r>
              <a:rPr kumimoji="1" lang="zh-CN" altLang="en-US" sz="1200" b="1" dirty="0"/>
              <a:t> </a:t>
            </a:r>
            <a:endParaRPr kumimoji="1" lang="en-US" altLang="zh-CN" sz="1200" b="1" dirty="0"/>
          </a:p>
          <a:p>
            <a:pPr algn="ctr"/>
            <a:r>
              <a:rPr kumimoji="1" lang="en-US" altLang="zh-CN" sz="1200" b="1" dirty="0"/>
              <a:t>data</a:t>
            </a:r>
          </a:p>
        </p:txBody>
      </p:sp>
      <p:sp>
        <p:nvSpPr>
          <p:cNvPr id="7" name="文本框 6"/>
          <p:cNvSpPr txBox="1"/>
          <p:nvPr/>
        </p:nvSpPr>
        <p:spPr>
          <a:xfrm>
            <a:off x="3629944" y="4319238"/>
            <a:ext cx="545342" cy="265457"/>
          </a:xfrm>
          <a:prstGeom prst="rect">
            <a:avLst/>
          </a:prstGeom>
          <a:noFill/>
        </p:spPr>
        <p:txBody>
          <a:bodyPr wrap="none" rtlCol="0">
            <a:spAutoFit/>
          </a:bodyPr>
          <a:lstStyle/>
          <a:p>
            <a:r>
              <a:rPr kumimoji="1" lang="en-US" altLang="zh-CN" sz="1125" b="1" dirty="0">
                <a:solidFill>
                  <a:srgbClr val="C00000"/>
                </a:solidFill>
                <a:latin typeface="SimHei" charset="-122"/>
                <a:ea typeface="SimHei" charset="-122"/>
                <a:cs typeface="SimHei" charset="-122"/>
              </a:rPr>
              <a:t>Happy</a:t>
            </a:r>
            <a:endParaRPr kumimoji="1" lang="zh-CN" altLang="en-US" sz="1125" b="1" dirty="0">
              <a:solidFill>
                <a:srgbClr val="C00000"/>
              </a:solidFill>
              <a:latin typeface="SimHei" charset="-122"/>
              <a:ea typeface="SimHei" charset="-122"/>
              <a:cs typeface="SimHei" charset="-122"/>
            </a:endParaRPr>
          </a:p>
        </p:txBody>
      </p:sp>
      <p:sp>
        <p:nvSpPr>
          <p:cNvPr id="26" name="文本框 25"/>
          <p:cNvSpPr txBox="1"/>
          <p:nvPr/>
        </p:nvSpPr>
        <p:spPr>
          <a:xfrm>
            <a:off x="4141818" y="4322298"/>
            <a:ext cx="545342" cy="265457"/>
          </a:xfrm>
          <a:prstGeom prst="rect">
            <a:avLst/>
          </a:prstGeom>
          <a:noFill/>
        </p:spPr>
        <p:txBody>
          <a:bodyPr wrap="none" rtlCol="0">
            <a:spAutoFit/>
          </a:bodyPr>
          <a:lstStyle/>
          <a:p>
            <a:r>
              <a:rPr kumimoji="1" lang="en-US" altLang="zh-CN" sz="1125" b="1" dirty="0">
                <a:solidFill>
                  <a:srgbClr val="C00000"/>
                </a:solidFill>
                <a:latin typeface="SimHei" charset="-122"/>
                <a:ea typeface="SimHei" charset="-122"/>
                <a:cs typeface="SimHei" charset="-122"/>
              </a:rPr>
              <a:t>Angry</a:t>
            </a:r>
            <a:endParaRPr kumimoji="1" lang="zh-CN" altLang="en-US" sz="1125" b="1" dirty="0">
              <a:solidFill>
                <a:srgbClr val="C00000"/>
              </a:solidFill>
              <a:latin typeface="SimHei" charset="-122"/>
              <a:ea typeface="SimHei" charset="-122"/>
              <a:cs typeface="SimHei" charset="-122"/>
            </a:endParaRPr>
          </a:p>
        </p:txBody>
      </p:sp>
      <p:sp>
        <p:nvSpPr>
          <p:cNvPr id="27" name="文本框 26"/>
          <p:cNvSpPr txBox="1"/>
          <p:nvPr/>
        </p:nvSpPr>
        <p:spPr>
          <a:xfrm>
            <a:off x="4671142" y="4313112"/>
            <a:ext cx="401072" cy="265457"/>
          </a:xfrm>
          <a:prstGeom prst="rect">
            <a:avLst/>
          </a:prstGeom>
          <a:noFill/>
        </p:spPr>
        <p:txBody>
          <a:bodyPr wrap="none" rtlCol="0">
            <a:spAutoFit/>
          </a:bodyPr>
          <a:lstStyle/>
          <a:p>
            <a:r>
              <a:rPr kumimoji="1" lang="en-US" altLang="zh-CN" sz="1125" b="1" dirty="0">
                <a:solidFill>
                  <a:srgbClr val="C00000"/>
                </a:solidFill>
                <a:latin typeface="SimHei" charset="-122"/>
                <a:ea typeface="SimHei" charset="-122"/>
                <a:cs typeface="SimHei" charset="-122"/>
              </a:rPr>
              <a:t>Sad</a:t>
            </a:r>
            <a:endParaRPr kumimoji="1" lang="zh-CN" altLang="en-US" sz="1125" b="1" dirty="0">
              <a:solidFill>
                <a:srgbClr val="C00000"/>
              </a:solidFill>
              <a:latin typeface="SimHei" charset="-122"/>
              <a:ea typeface="SimHei" charset="-122"/>
              <a:cs typeface="SimHei" charset="-122"/>
            </a:endParaRPr>
          </a:p>
        </p:txBody>
      </p:sp>
      <p:sp>
        <p:nvSpPr>
          <p:cNvPr id="28" name="右箭头 27"/>
          <p:cNvSpPr/>
          <p:nvPr/>
        </p:nvSpPr>
        <p:spPr>
          <a:xfrm rot="16200000">
            <a:off x="6976375" y="2747793"/>
            <a:ext cx="283532" cy="20640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8" name="文本框 7"/>
          <p:cNvSpPr txBox="1"/>
          <p:nvPr/>
        </p:nvSpPr>
        <p:spPr>
          <a:xfrm>
            <a:off x="5004338" y="3901894"/>
            <a:ext cx="357790" cy="300082"/>
          </a:xfrm>
          <a:prstGeom prst="rect">
            <a:avLst/>
          </a:prstGeom>
          <a:noFill/>
        </p:spPr>
        <p:txBody>
          <a:bodyPr wrap="none" rtlCol="0">
            <a:spAutoFit/>
          </a:bodyPr>
          <a:lstStyle/>
          <a:p>
            <a:r>
              <a:rPr kumimoji="1" lang="mr-IN" altLang="zh-CN" sz="1350" dirty="0"/>
              <a:t>…</a:t>
            </a:r>
            <a:endParaRPr kumimoji="1" lang="zh-CN" altLang="en-US" sz="1013" dirty="0"/>
          </a:p>
        </p:txBody>
      </p:sp>
      <p:sp>
        <p:nvSpPr>
          <p:cNvPr id="29" name="文本框 28"/>
          <p:cNvSpPr txBox="1"/>
          <p:nvPr/>
        </p:nvSpPr>
        <p:spPr>
          <a:xfrm>
            <a:off x="5013247" y="4249426"/>
            <a:ext cx="357790" cy="300082"/>
          </a:xfrm>
          <a:prstGeom prst="rect">
            <a:avLst/>
          </a:prstGeom>
          <a:noFill/>
        </p:spPr>
        <p:txBody>
          <a:bodyPr wrap="none" rtlCol="0">
            <a:spAutoFit/>
          </a:bodyPr>
          <a:lstStyle/>
          <a:p>
            <a:r>
              <a:rPr kumimoji="1" lang="mr-IN" altLang="zh-CN" sz="1350" dirty="0"/>
              <a:t>…</a:t>
            </a:r>
            <a:endParaRPr kumimoji="1" lang="zh-CN" altLang="en-US" sz="1013" dirty="0"/>
          </a:p>
        </p:txBody>
      </p:sp>
      <p:sp>
        <p:nvSpPr>
          <p:cNvPr id="9" name="文本框 8"/>
          <p:cNvSpPr txBox="1"/>
          <p:nvPr/>
        </p:nvSpPr>
        <p:spPr>
          <a:xfrm>
            <a:off x="663606" y="4928027"/>
            <a:ext cx="7629598" cy="300082"/>
          </a:xfrm>
          <a:prstGeom prst="rect">
            <a:avLst/>
          </a:prstGeom>
          <a:noFill/>
        </p:spPr>
        <p:txBody>
          <a:bodyPr wrap="square" rtlCol="0">
            <a:spAutoFit/>
          </a:bodyPr>
          <a:lstStyle/>
          <a:p>
            <a:r>
              <a:rPr kumimoji="1" lang="en-US" altLang="zh-CN" sz="1350" dirty="0"/>
              <a:t>Our</a:t>
            </a:r>
            <a:r>
              <a:rPr kumimoji="1" lang="zh-CN" altLang="en-US" sz="1350" dirty="0"/>
              <a:t> </a:t>
            </a:r>
            <a:r>
              <a:rPr kumimoji="1" lang="en-US" altLang="zh-CN" sz="1350" dirty="0"/>
              <a:t>work</a:t>
            </a:r>
            <a:r>
              <a:rPr kumimoji="1" lang="zh-CN" altLang="en-US" sz="1350" dirty="0"/>
              <a:t> </a:t>
            </a:r>
            <a:r>
              <a:rPr kumimoji="1" lang="en-US" altLang="zh-CN" sz="1350" dirty="0"/>
              <a:t>was</a:t>
            </a:r>
            <a:r>
              <a:rPr kumimoji="1" lang="zh-CN" altLang="en-US" sz="1350" dirty="0"/>
              <a:t> </a:t>
            </a:r>
            <a:r>
              <a:rPr kumimoji="1" lang="en-US" altLang="zh-CN" sz="1350" dirty="0"/>
              <a:t>reported</a:t>
            </a:r>
            <a:r>
              <a:rPr kumimoji="1" lang="zh-CN" altLang="en-US" sz="1350" dirty="0"/>
              <a:t> </a:t>
            </a:r>
            <a:r>
              <a:rPr kumimoji="1" lang="en-US" altLang="zh-CN" sz="1350" dirty="0"/>
              <a:t>by</a:t>
            </a:r>
            <a:r>
              <a:rPr kumimoji="1" lang="zh-CN" altLang="en-US" sz="1350" dirty="0"/>
              <a:t> </a:t>
            </a:r>
            <a:r>
              <a:rPr kumimoji="1" lang="en-US" altLang="zh-CN" sz="1350" b="1" dirty="0">
                <a:solidFill>
                  <a:srgbClr val="FF0000"/>
                </a:solidFill>
              </a:rPr>
              <a:t>MIT</a:t>
            </a:r>
            <a:r>
              <a:rPr kumimoji="1" lang="zh-CN" altLang="en-US" sz="1350" b="1" dirty="0">
                <a:solidFill>
                  <a:srgbClr val="FF0000"/>
                </a:solidFill>
              </a:rPr>
              <a:t> </a:t>
            </a:r>
            <a:r>
              <a:rPr kumimoji="1" lang="en-US" altLang="zh-CN" sz="1350" b="1" dirty="0">
                <a:solidFill>
                  <a:srgbClr val="FF0000"/>
                </a:solidFill>
              </a:rPr>
              <a:t>Technology</a:t>
            </a:r>
            <a:r>
              <a:rPr kumimoji="1" lang="zh-CN" altLang="en-US" sz="1350" b="1" dirty="0">
                <a:solidFill>
                  <a:srgbClr val="FF0000"/>
                </a:solidFill>
              </a:rPr>
              <a:t> </a:t>
            </a:r>
            <a:r>
              <a:rPr kumimoji="1" lang="en-US" altLang="zh-CN" sz="1350" b="1" dirty="0">
                <a:solidFill>
                  <a:srgbClr val="FF0000"/>
                </a:solidFill>
              </a:rPr>
              <a:t>Review,</a:t>
            </a:r>
            <a:r>
              <a:rPr kumimoji="1" lang="zh-CN" altLang="en-US" sz="1350" b="1" dirty="0">
                <a:solidFill>
                  <a:srgbClr val="FF0000"/>
                </a:solidFill>
              </a:rPr>
              <a:t> </a:t>
            </a:r>
            <a:r>
              <a:rPr kumimoji="1" lang="en-US" altLang="zh-CN" sz="1350" b="1" dirty="0">
                <a:solidFill>
                  <a:srgbClr val="FF0000"/>
                </a:solidFill>
              </a:rPr>
              <a:t>the</a:t>
            </a:r>
            <a:r>
              <a:rPr kumimoji="1" lang="zh-CN" altLang="en-US" sz="1350" b="1" dirty="0">
                <a:solidFill>
                  <a:srgbClr val="FF0000"/>
                </a:solidFill>
              </a:rPr>
              <a:t> </a:t>
            </a:r>
            <a:r>
              <a:rPr kumimoji="1" lang="en-US" altLang="zh-CN" sz="1350" b="1" dirty="0">
                <a:solidFill>
                  <a:srgbClr val="FF0000"/>
                </a:solidFill>
              </a:rPr>
              <a:t>Guardian,</a:t>
            </a:r>
            <a:r>
              <a:rPr kumimoji="1" lang="zh-CN" altLang="en-US" sz="1350" b="1" dirty="0">
                <a:solidFill>
                  <a:srgbClr val="FF0000"/>
                </a:solidFill>
              </a:rPr>
              <a:t> </a:t>
            </a:r>
            <a:r>
              <a:rPr kumimoji="1" lang="en-US" altLang="zh-CN" sz="1350" b="1" dirty="0" err="1">
                <a:solidFill>
                  <a:srgbClr val="FF0000"/>
                </a:solidFill>
              </a:rPr>
              <a:t>Cankao</a:t>
            </a:r>
            <a:r>
              <a:rPr kumimoji="1" lang="zh-CN" altLang="en-US" sz="1350" b="1" dirty="0">
                <a:solidFill>
                  <a:srgbClr val="FF0000"/>
                </a:solidFill>
              </a:rPr>
              <a:t> </a:t>
            </a:r>
            <a:r>
              <a:rPr kumimoji="1" lang="en-US" altLang="zh-CN" sz="1350" b="1" dirty="0">
                <a:solidFill>
                  <a:srgbClr val="FF0000"/>
                </a:solidFill>
              </a:rPr>
              <a:t>News,</a:t>
            </a:r>
            <a:r>
              <a:rPr kumimoji="1" lang="zh-CN" altLang="en-US" sz="1350" b="1" dirty="0">
                <a:solidFill>
                  <a:srgbClr val="FF0000"/>
                </a:solidFill>
              </a:rPr>
              <a:t> </a:t>
            </a:r>
            <a:r>
              <a:rPr kumimoji="1" lang="en-US" altLang="zh-CN" sz="1350" b="1" dirty="0">
                <a:solidFill>
                  <a:srgbClr val="FF0000"/>
                </a:solidFill>
              </a:rPr>
              <a:t>Xinhua</a:t>
            </a:r>
            <a:r>
              <a:rPr kumimoji="1" lang="zh-CN" altLang="en-US" sz="1350" b="1" dirty="0">
                <a:solidFill>
                  <a:srgbClr val="FF0000"/>
                </a:solidFill>
              </a:rPr>
              <a:t> </a:t>
            </a:r>
            <a:r>
              <a:rPr kumimoji="1" lang="en-US" altLang="zh-CN" sz="1350" b="1" dirty="0">
                <a:solidFill>
                  <a:srgbClr val="FF0000"/>
                </a:solidFill>
              </a:rPr>
              <a:t>News</a:t>
            </a:r>
            <a:r>
              <a:rPr kumimoji="1" lang="zh-CN" altLang="en-US" sz="1350" b="1" dirty="0">
                <a:solidFill>
                  <a:srgbClr val="FF0000"/>
                </a:solidFill>
              </a:rPr>
              <a:t> </a:t>
            </a:r>
            <a:r>
              <a:rPr kumimoji="1" lang="en-US" altLang="zh-CN" sz="1350" b="1" dirty="0">
                <a:solidFill>
                  <a:srgbClr val="FF0000"/>
                </a:solidFill>
              </a:rPr>
              <a:t>Agency</a:t>
            </a:r>
            <a:r>
              <a:rPr kumimoji="1" lang="zh-CN" altLang="en-US" sz="1350" b="1" dirty="0">
                <a:solidFill>
                  <a:srgbClr val="FF0000"/>
                </a:solidFill>
              </a:rPr>
              <a:t> </a:t>
            </a:r>
            <a:r>
              <a:rPr kumimoji="1" lang="en-US" altLang="zh-CN" sz="1350" b="1" dirty="0">
                <a:solidFill>
                  <a:srgbClr val="FF0000"/>
                </a:solidFill>
              </a:rPr>
              <a:t>etc.</a:t>
            </a:r>
            <a:endParaRPr kumimoji="1" lang="zh-CN" altLang="en-US" sz="1350" dirty="0"/>
          </a:p>
        </p:txBody>
      </p:sp>
      <p:sp>
        <p:nvSpPr>
          <p:cNvPr id="10" name="矩形 9"/>
          <p:cNvSpPr/>
          <p:nvPr/>
        </p:nvSpPr>
        <p:spPr>
          <a:xfrm>
            <a:off x="688358" y="5230288"/>
            <a:ext cx="7604846" cy="530915"/>
          </a:xfrm>
          <a:prstGeom prst="rect">
            <a:avLst/>
          </a:prstGeom>
        </p:spPr>
        <p:txBody>
          <a:bodyPr wrap="square">
            <a:spAutoFit/>
          </a:bodyPr>
          <a:lstStyle/>
          <a:p>
            <a:r>
              <a:rPr lang="en-US" altLang="zh-CN" sz="1500" b="1" dirty="0">
                <a:solidFill>
                  <a:srgbClr val="7030A0"/>
                </a:solidFill>
                <a:latin typeface="Guardian Text Egyptian Web" charset="0"/>
              </a:rPr>
              <a:t>Prof </a:t>
            </a:r>
            <a:r>
              <a:rPr lang="en-US" altLang="zh-CN" sz="1500" b="1" dirty="0" err="1">
                <a:solidFill>
                  <a:srgbClr val="7030A0"/>
                </a:solidFill>
                <a:latin typeface="Guardian Text Egyptian Web" charset="0"/>
              </a:rPr>
              <a:t>Björn</a:t>
            </a:r>
            <a:r>
              <a:rPr lang="en-US" altLang="zh-CN" sz="1500" b="1" dirty="0">
                <a:solidFill>
                  <a:srgbClr val="7030A0"/>
                </a:solidFill>
                <a:latin typeface="Guardian Text Egyptian Web" charset="0"/>
              </a:rPr>
              <a:t> Schuller</a:t>
            </a:r>
            <a:r>
              <a:rPr lang="en-US" altLang="zh-CN" sz="1350" b="1" dirty="0">
                <a:solidFill>
                  <a:srgbClr val="7030A0"/>
                </a:solidFill>
                <a:latin typeface="Guardian Text Egyptian Web" charset="0"/>
              </a:rPr>
              <a:t>: “</a:t>
            </a:r>
            <a:r>
              <a:rPr lang="en-US" altLang="zh-CN" sz="1350" b="1" dirty="0">
                <a:solidFill>
                  <a:srgbClr val="FF2600"/>
                </a:solidFill>
                <a:latin typeface="Guardian Text Egyptian Web" charset="0"/>
              </a:rPr>
              <a:t>an important step</a:t>
            </a:r>
            <a:r>
              <a:rPr lang="en-US" altLang="zh-CN" sz="1350" b="1" dirty="0">
                <a:solidFill>
                  <a:srgbClr val="7030A0"/>
                </a:solidFill>
                <a:latin typeface="Guardian Text Egyptian Web" charset="0"/>
              </a:rPr>
              <a:t>” towards personal assistants that could read the emotional undercurrent of a conversation and respond with something akin to empathy.</a:t>
            </a:r>
          </a:p>
        </p:txBody>
      </p:sp>
      <p:sp>
        <p:nvSpPr>
          <p:cNvPr id="31" name="AutoShape 12"/>
          <p:cNvSpPr>
            <a:spLocks noChangeArrowheads="1"/>
          </p:cNvSpPr>
          <p:nvPr/>
        </p:nvSpPr>
        <p:spPr bwMode="auto">
          <a:xfrm>
            <a:off x="735693" y="1710879"/>
            <a:ext cx="4772287" cy="603727"/>
          </a:xfrm>
          <a:prstGeom prst="roundRect">
            <a:avLst>
              <a:gd name="adj" fmla="val 16667"/>
            </a:avLst>
          </a:prstGeom>
          <a:ln w="31750">
            <a:solidFill>
              <a:srgbClr val="561AA0"/>
            </a:solidFill>
            <a:headEnd/>
            <a:tailEnd/>
          </a:ln>
        </p:spPr>
        <p:style>
          <a:lnRef idx="2">
            <a:schemeClr val="accent5"/>
          </a:lnRef>
          <a:fillRef idx="1">
            <a:schemeClr val="lt1"/>
          </a:fillRef>
          <a:effectRef idx="0">
            <a:schemeClr val="accent5"/>
          </a:effectRef>
          <a:fontRef idx="minor">
            <a:schemeClr val="dk1"/>
          </a:fontRef>
        </p:style>
        <p:txBody>
          <a:bodyPr wrap="none" anchor="ctr"/>
          <a:lstStyle/>
          <a:p>
            <a:pPr>
              <a:spcBef>
                <a:spcPts val="450"/>
              </a:spcBef>
              <a:defRPr/>
            </a:pPr>
            <a:r>
              <a:rPr lang="en-US" altLang="zh-CN" sz="1500" b="1" dirty="0">
                <a:solidFill>
                  <a:schemeClr val="tx1"/>
                </a:solidFill>
                <a:latin typeface="微软雅黑" panose="020B0503020204020204" pitchFamily="34" charset="-122"/>
                <a:ea typeface="微软雅黑" panose="020B0503020204020204" pitchFamily="34" charset="-122"/>
              </a:rPr>
              <a:t>Perceiving</a:t>
            </a:r>
            <a:r>
              <a:rPr lang="zh-CN" altLang="en-US" sz="1500" b="1" dirty="0">
                <a:solidFill>
                  <a:schemeClr val="tx1"/>
                </a:solidFill>
                <a:latin typeface="微软雅黑" panose="020B0503020204020204" pitchFamily="34" charset="-122"/>
                <a:ea typeface="微软雅黑" panose="020B0503020204020204" pitchFamily="34" charset="-122"/>
              </a:rPr>
              <a:t> </a:t>
            </a:r>
            <a:r>
              <a:rPr lang="en-US" altLang="zh-CN" sz="1500" b="1" dirty="0">
                <a:solidFill>
                  <a:schemeClr val="tx1"/>
                </a:solidFill>
                <a:latin typeface="微软雅黑" panose="020B0503020204020204" pitchFamily="34" charset="-122"/>
                <a:ea typeface="微软雅黑" panose="020B0503020204020204" pitchFamily="34" charset="-122"/>
              </a:rPr>
              <a:t>and</a:t>
            </a:r>
            <a:r>
              <a:rPr lang="zh-CN" altLang="en-US" sz="1500" b="1" dirty="0">
                <a:solidFill>
                  <a:schemeClr val="tx1"/>
                </a:solidFill>
                <a:latin typeface="微软雅黑" panose="020B0503020204020204" pitchFamily="34" charset="-122"/>
                <a:ea typeface="微软雅黑" panose="020B0503020204020204" pitchFamily="34" charset="-122"/>
              </a:rPr>
              <a:t> </a:t>
            </a:r>
            <a:r>
              <a:rPr lang="en-US" altLang="zh-CN" sz="1500" b="1" dirty="0">
                <a:solidFill>
                  <a:schemeClr val="tx1"/>
                </a:solidFill>
                <a:latin typeface="微软雅黑" panose="020B0503020204020204" pitchFamily="34" charset="-122"/>
                <a:ea typeface="微软雅黑" panose="020B0503020204020204" pitchFamily="34" charset="-122"/>
              </a:rPr>
              <a:t>Expressing</a:t>
            </a:r>
            <a:r>
              <a:rPr lang="zh-CN" altLang="en-US" sz="1500" b="1" dirty="0">
                <a:solidFill>
                  <a:schemeClr val="tx1"/>
                </a:solidFill>
                <a:latin typeface="微软雅黑" panose="020B0503020204020204" pitchFamily="34" charset="-122"/>
                <a:ea typeface="微软雅黑" panose="020B0503020204020204" pitchFamily="34" charset="-122"/>
              </a:rPr>
              <a:t> </a:t>
            </a:r>
            <a:r>
              <a:rPr lang="en-US" altLang="zh-CN" sz="1500" b="1" dirty="0">
                <a:solidFill>
                  <a:schemeClr val="tx1"/>
                </a:solidFill>
                <a:latin typeface="微软雅黑" panose="020B0503020204020204" pitchFamily="34" charset="-122"/>
                <a:ea typeface="微软雅黑" panose="020B0503020204020204" pitchFamily="34" charset="-122"/>
              </a:rPr>
              <a:t>emotion</a:t>
            </a:r>
            <a:r>
              <a:rPr lang="zh-CN" altLang="en-US" sz="1500" b="1" dirty="0">
                <a:solidFill>
                  <a:schemeClr val="tx1"/>
                </a:solidFill>
                <a:latin typeface="微软雅黑" panose="020B0503020204020204" pitchFamily="34" charset="-122"/>
                <a:ea typeface="微软雅黑" panose="020B0503020204020204" pitchFamily="34" charset="-122"/>
              </a:rPr>
              <a:t> </a:t>
            </a:r>
            <a:r>
              <a:rPr lang="en-US" altLang="zh-CN" sz="1500" b="1" dirty="0">
                <a:solidFill>
                  <a:schemeClr val="tx1"/>
                </a:solidFill>
                <a:latin typeface="微软雅黑" panose="020B0503020204020204" pitchFamily="34" charset="-122"/>
                <a:ea typeface="微软雅黑" panose="020B0503020204020204" pitchFamily="34" charset="-122"/>
              </a:rPr>
              <a:t>by</a:t>
            </a:r>
            <a:r>
              <a:rPr lang="zh-CN" altLang="en-US" sz="1500" b="1" dirty="0">
                <a:solidFill>
                  <a:schemeClr val="tx1"/>
                </a:solidFill>
                <a:latin typeface="微软雅黑" panose="020B0503020204020204" pitchFamily="34" charset="-122"/>
                <a:ea typeface="微软雅黑" panose="020B0503020204020204" pitchFamily="34" charset="-122"/>
              </a:rPr>
              <a:t> </a:t>
            </a:r>
            <a:r>
              <a:rPr lang="en-US" altLang="zh-CN" sz="1500" b="1" dirty="0">
                <a:solidFill>
                  <a:schemeClr val="tx1"/>
                </a:solidFill>
                <a:latin typeface="微软雅黑" panose="020B0503020204020204" pitchFamily="34" charset="-122"/>
                <a:ea typeface="微软雅黑" panose="020B0503020204020204" pitchFamily="34" charset="-122"/>
              </a:rPr>
              <a:t>machine</a:t>
            </a:r>
          </a:p>
          <a:p>
            <a:pPr>
              <a:spcBef>
                <a:spcPts val="450"/>
              </a:spcBef>
              <a:defRPr/>
            </a:pPr>
            <a:r>
              <a:rPr lang="en-US" altLang="zh-CN" sz="1500" b="1" dirty="0">
                <a:solidFill>
                  <a:schemeClr val="tx1"/>
                </a:solidFill>
                <a:latin typeface="微软雅黑" panose="020B0503020204020204" pitchFamily="34" charset="-122"/>
                <a:ea typeface="微软雅黑" panose="020B0503020204020204" pitchFamily="34" charset="-122"/>
              </a:rPr>
              <a:t>Closer</a:t>
            </a:r>
            <a:r>
              <a:rPr lang="zh-CN" altLang="en-US" sz="1500" b="1" dirty="0">
                <a:solidFill>
                  <a:schemeClr val="tx1"/>
                </a:solidFill>
                <a:latin typeface="微软雅黑" panose="020B0503020204020204" pitchFamily="34" charset="-122"/>
                <a:ea typeface="微软雅黑" panose="020B0503020204020204" pitchFamily="34" charset="-122"/>
              </a:rPr>
              <a:t> </a:t>
            </a:r>
            <a:r>
              <a:rPr lang="en-US" altLang="zh-CN" sz="1500" b="1" dirty="0">
                <a:solidFill>
                  <a:schemeClr val="tx1"/>
                </a:solidFill>
                <a:latin typeface="微软雅黑" panose="020B0503020204020204" pitchFamily="34" charset="-122"/>
                <a:ea typeface="微软雅黑" panose="020B0503020204020204" pitchFamily="34" charset="-122"/>
              </a:rPr>
              <a:t>to</a:t>
            </a:r>
            <a:r>
              <a:rPr lang="zh-CN" altLang="en-US" sz="1500" b="1" dirty="0">
                <a:solidFill>
                  <a:schemeClr val="tx1"/>
                </a:solidFill>
                <a:latin typeface="微软雅黑" panose="020B0503020204020204" pitchFamily="34" charset="-122"/>
                <a:ea typeface="微软雅黑" panose="020B0503020204020204" pitchFamily="34" charset="-122"/>
              </a:rPr>
              <a:t> </a:t>
            </a:r>
            <a:r>
              <a:rPr lang="en-US" altLang="zh-CN" sz="1500" b="1" dirty="0">
                <a:solidFill>
                  <a:schemeClr val="tx1"/>
                </a:solidFill>
                <a:latin typeface="微软雅黑" panose="020B0503020204020204" pitchFamily="34" charset="-122"/>
                <a:ea typeface="微软雅黑" panose="020B0503020204020204" pitchFamily="34" charset="-122"/>
              </a:rPr>
              <a:t>human-level</a:t>
            </a:r>
            <a:r>
              <a:rPr lang="zh-CN" altLang="en-US" sz="1500" b="1" dirty="0">
                <a:solidFill>
                  <a:schemeClr val="tx1"/>
                </a:solidFill>
                <a:latin typeface="微软雅黑" panose="020B0503020204020204" pitchFamily="34" charset="-122"/>
                <a:ea typeface="微软雅黑" panose="020B0503020204020204" pitchFamily="34" charset="-122"/>
              </a:rPr>
              <a:t> </a:t>
            </a:r>
            <a:r>
              <a:rPr lang="en-US" altLang="zh-CN" sz="1500" b="1" dirty="0">
                <a:solidFill>
                  <a:schemeClr val="tx1"/>
                </a:solidFill>
                <a:latin typeface="微软雅黑" panose="020B0503020204020204" pitchFamily="34" charset="-122"/>
                <a:ea typeface="微软雅黑" panose="020B0503020204020204" pitchFamily="34" charset="-122"/>
              </a:rPr>
              <a:t>intelligence</a:t>
            </a:r>
          </a:p>
        </p:txBody>
      </p:sp>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48165" y="1656402"/>
            <a:ext cx="1739954" cy="1007974"/>
          </a:xfrm>
          <a:prstGeom prst="rect">
            <a:avLst/>
          </a:prstGeom>
        </p:spPr>
      </p:pic>
      <p:pic>
        <p:nvPicPr>
          <p:cNvPr id="32" name="图片 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07980" y="3746658"/>
            <a:ext cx="3630991" cy="1067557"/>
          </a:xfrm>
          <a:prstGeom prst="rect">
            <a:avLst/>
          </a:prstGeom>
        </p:spPr>
      </p:pic>
      <p:sp>
        <p:nvSpPr>
          <p:cNvPr id="36" name="圆角矩形 35"/>
          <p:cNvSpPr/>
          <p:nvPr/>
        </p:nvSpPr>
        <p:spPr>
          <a:xfrm>
            <a:off x="1004395" y="3274028"/>
            <a:ext cx="672040" cy="33050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350" b="1" dirty="0"/>
              <a:t>Post</a:t>
            </a:r>
            <a:endParaRPr kumimoji="1" lang="zh-CN" altLang="en-US" sz="1350" b="1" dirty="0"/>
          </a:p>
        </p:txBody>
      </p:sp>
      <p:sp>
        <p:nvSpPr>
          <p:cNvPr id="37" name="折角形 36"/>
          <p:cNvSpPr/>
          <p:nvPr/>
        </p:nvSpPr>
        <p:spPr>
          <a:xfrm>
            <a:off x="1927044" y="3293237"/>
            <a:ext cx="975497" cy="311297"/>
          </a:xfrm>
          <a:prstGeom prst="foldedCorner">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350" b="1"/>
              <a:t>Response</a:t>
            </a:r>
            <a:endParaRPr kumimoji="1" lang="zh-CN" altLang="en-US" sz="1350" b="1" dirty="0"/>
          </a:p>
        </p:txBody>
      </p:sp>
      <p:cxnSp>
        <p:nvCxnSpPr>
          <p:cNvPr id="38" name="直线箭头连接符 37"/>
          <p:cNvCxnSpPr>
            <a:stCxn id="38" idx="3"/>
          </p:cNvCxnSpPr>
          <p:nvPr/>
        </p:nvCxnSpPr>
        <p:spPr>
          <a:xfrm>
            <a:off x="1676434" y="3439282"/>
            <a:ext cx="250610" cy="335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1001907" y="3746565"/>
            <a:ext cx="672040" cy="33050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350" b="1" dirty="0"/>
              <a:t>Post</a:t>
            </a:r>
            <a:endParaRPr kumimoji="1" lang="zh-CN" altLang="en-US" sz="1350" b="1" dirty="0"/>
          </a:p>
        </p:txBody>
      </p:sp>
      <p:sp>
        <p:nvSpPr>
          <p:cNvPr id="40" name="折角形 39"/>
          <p:cNvSpPr/>
          <p:nvPr/>
        </p:nvSpPr>
        <p:spPr>
          <a:xfrm>
            <a:off x="1924555" y="3765775"/>
            <a:ext cx="975497" cy="311297"/>
          </a:xfrm>
          <a:prstGeom prst="foldedCorner">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350" b="1"/>
              <a:t>Response</a:t>
            </a:r>
            <a:endParaRPr kumimoji="1" lang="zh-CN" altLang="en-US" sz="1350" b="1" dirty="0"/>
          </a:p>
        </p:txBody>
      </p:sp>
      <p:cxnSp>
        <p:nvCxnSpPr>
          <p:cNvPr id="41" name="直线箭头连接符 40"/>
          <p:cNvCxnSpPr>
            <a:stCxn id="41" idx="3"/>
          </p:cNvCxnSpPr>
          <p:nvPr/>
        </p:nvCxnSpPr>
        <p:spPr>
          <a:xfrm>
            <a:off x="1673946" y="3911819"/>
            <a:ext cx="250610" cy="335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2" name="圆角矩形 41"/>
          <p:cNvSpPr/>
          <p:nvPr/>
        </p:nvSpPr>
        <p:spPr>
          <a:xfrm>
            <a:off x="1017512" y="4259316"/>
            <a:ext cx="672040" cy="33050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350" b="1" dirty="0"/>
              <a:t>Post</a:t>
            </a:r>
            <a:endParaRPr kumimoji="1" lang="zh-CN" altLang="en-US" sz="1350" b="1" dirty="0"/>
          </a:p>
        </p:txBody>
      </p:sp>
      <p:sp>
        <p:nvSpPr>
          <p:cNvPr id="43" name="折角形 42"/>
          <p:cNvSpPr/>
          <p:nvPr/>
        </p:nvSpPr>
        <p:spPr>
          <a:xfrm>
            <a:off x="1940160" y="4278526"/>
            <a:ext cx="975497" cy="311297"/>
          </a:xfrm>
          <a:prstGeom prst="foldedCorner">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350" b="1"/>
              <a:t>Response</a:t>
            </a:r>
            <a:endParaRPr kumimoji="1" lang="zh-CN" altLang="en-US" sz="1350" b="1" dirty="0"/>
          </a:p>
        </p:txBody>
      </p:sp>
      <p:cxnSp>
        <p:nvCxnSpPr>
          <p:cNvPr id="44" name="直线箭头连接符 43"/>
          <p:cNvCxnSpPr>
            <a:stCxn id="44" idx="3"/>
          </p:cNvCxnSpPr>
          <p:nvPr/>
        </p:nvCxnSpPr>
        <p:spPr>
          <a:xfrm>
            <a:off x="1689551" y="4424570"/>
            <a:ext cx="250610" cy="335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5" name="标题 1"/>
          <p:cNvSpPr>
            <a:spLocks noGrp="1"/>
          </p:cNvSpPr>
          <p:nvPr>
            <p:ph type="title"/>
          </p:nvPr>
        </p:nvSpPr>
        <p:spPr>
          <a:xfrm>
            <a:off x="251520" y="274638"/>
            <a:ext cx="7776888" cy="922114"/>
          </a:xfrm>
        </p:spPr>
        <p:txBody>
          <a:bodyPr/>
          <a:lstStyle/>
          <a:p>
            <a:r>
              <a:rPr kumimoji="1" lang="en-US" altLang="zh-CN" b="1" cap="none" dirty="0">
                <a:solidFill>
                  <a:srgbClr val="7030A0"/>
                </a:solidFill>
              </a:rPr>
              <a:t>Emotional</a:t>
            </a:r>
            <a:r>
              <a:rPr kumimoji="1" lang="zh-CN" altLang="en-US" b="1" cap="none" dirty="0">
                <a:solidFill>
                  <a:srgbClr val="7030A0"/>
                </a:solidFill>
              </a:rPr>
              <a:t> </a:t>
            </a:r>
            <a:r>
              <a:rPr kumimoji="1" lang="en-US" altLang="zh-CN" b="1" cap="none" dirty="0"/>
              <a:t>Chatting</a:t>
            </a:r>
            <a:r>
              <a:rPr kumimoji="1" lang="zh-CN" altLang="en-US" b="1" cap="none" dirty="0"/>
              <a:t> </a:t>
            </a:r>
            <a:r>
              <a:rPr kumimoji="1" lang="en-US" altLang="zh-CN" b="1" cap="none" dirty="0"/>
              <a:t>Machine</a:t>
            </a:r>
          </a:p>
        </p:txBody>
      </p:sp>
      <p:sp>
        <p:nvSpPr>
          <p:cNvPr id="45" name="矩形 44"/>
          <p:cNvSpPr/>
          <p:nvPr/>
        </p:nvSpPr>
        <p:spPr>
          <a:xfrm>
            <a:off x="799442" y="6055320"/>
            <a:ext cx="6777015" cy="507831"/>
          </a:xfrm>
          <a:prstGeom prst="rect">
            <a:avLst/>
          </a:prstGeom>
        </p:spPr>
        <p:txBody>
          <a:bodyPr wrap="square">
            <a:spAutoFit/>
          </a:bodyPr>
          <a:lstStyle/>
          <a:p>
            <a:r>
              <a:rPr lang="en-US" altLang="zh-CN" sz="1350" dirty="0">
                <a:solidFill>
                  <a:srgbClr val="333333"/>
                </a:solidFill>
                <a:latin typeface="Georgia" charset="0"/>
              </a:rPr>
              <a:t>Emotional Chatting Machine: Emotional Conversation Generation with Internal and External Memory.</a:t>
            </a:r>
            <a:r>
              <a:rPr lang="zh-CN" altLang="en-US" sz="1350" dirty="0">
                <a:solidFill>
                  <a:srgbClr val="428BCA"/>
                </a:solidFill>
                <a:latin typeface="Georgia" charset="0"/>
              </a:rPr>
              <a:t> </a:t>
            </a:r>
            <a:r>
              <a:rPr lang="en-US" altLang="zh-CN" sz="1350" b="1" dirty="0">
                <a:latin typeface="Georgia" charset="0"/>
              </a:rPr>
              <a:t>AAAI</a:t>
            </a:r>
            <a:r>
              <a:rPr lang="zh-CN" altLang="en-US" sz="1350" b="1" dirty="0">
                <a:latin typeface="Georgia" charset="0"/>
              </a:rPr>
              <a:t> </a:t>
            </a:r>
            <a:r>
              <a:rPr lang="en-US" altLang="zh-CN" sz="1350" b="1" dirty="0">
                <a:latin typeface="Georgia" charset="0"/>
              </a:rPr>
              <a:t>2018.</a:t>
            </a:r>
          </a:p>
        </p:txBody>
      </p:sp>
    </p:spTree>
    <p:extLst>
      <p:ext uri="{BB962C8B-B14F-4D97-AF65-F5344CB8AC3E}">
        <p14:creationId xmlns:p14="http://schemas.microsoft.com/office/powerpoint/2010/main" val="1486562627"/>
      </p:ext>
    </p:extLst>
  </p:cSld>
  <p:clrMapOvr>
    <a:masterClrMapping/>
  </p:clrMapOvr>
  <mc:AlternateContent xmlns:mc="http://schemas.openxmlformats.org/markup-compatibility/2006" xmlns:p14="http://schemas.microsoft.com/office/powerpoint/2010/main">
    <mc:Choice Requires="p14">
      <p:transition spd="slow" p14:dur="2000" advTm="11299"/>
    </mc:Choice>
    <mc:Fallback xmlns="">
      <p:transition spd="slow" advTm="1129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cap="none" dirty="0"/>
              <a:t>More</a:t>
            </a:r>
            <a:r>
              <a:rPr kumimoji="1" lang="zh-CN" altLang="en-US" b="1" cap="none" dirty="0"/>
              <a:t> </a:t>
            </a:r>
            <a:r>
              <a:rPr kumimoji="1" lang="en-US" altLang="zh-CN" b="1" cap="none" dirty="0"/>
              <a:t>Examples</a:t>
            </a:r>
            <a:endParaRPr kumimoji="1" lang="zh-CN" altLang="en-US" cap="none" dirty="0"/>
          </a:p>
        </p:txBody>
      </p:sp>
      <p:graphicFrame>
        <p:nvGraphicFramePr>
          <p:cNvPr id="4" name="表格 3"/>
          <p:cNvGraphicFramePr>
            <a:graphicFrameLocks noGrp="1"/>
          </p:cNvGraphicFramePr>
          <p:nvPr>
            <p:extLst>
              <p:ext uri="{D42A27DB-BD31-4B8C-83A1-F6EECF244321}">
                <p14:modId xmlns:p14="http://schemas.microsoft.com/office/powerpoint/2010/main" val="1424046788"/>
              </p:ext>
            </p:extLst>
          </p:nvPr>
        </p:nvGraphicFramePr>
        <p:xfrm>
          <a:off x="251520" y="1738624"/>
          <a:ext cx="3510390" cy="1740221"/>
        </p:xfrm>
        <a:graphic>
          <a:graphicData uri="http://schemas.openxmlformats.org/drawingml/2006/table">
            <a:tbl>
              <a:tblPr>
                <a:tableStyleId>{5C22544A-7EE6-4342-B048-85BDC9FD1C3A}</a:tableStyleId>
              </a:tblPr>
              <a:tblGrid>
                <a:gridCol w="953166">
                  <a:extLst>
                    <a:ext uri="{9D8B030D-6E8A-4147-A177-3AD203B41FA5}">
                      <a16:colId xmlns:a16="http://schemas.microsoft.com/office/drawing/2014/main" val="20000"/>
                    </a:ext>
                  </a:extLst>
                </a:gridCol>
                <a:gridCol w="2557224">
                  <a:extLst>
                    <a:ext uri="{9D8B030D-6E8A-4147-A177-3AD203B41FA5}">
                      <a16:colId xmlns:a16="http://schemas.microsoft.com/office/drawing/2014/main" val="20001"/>
                    </a:ext>
                  </a:extLst>
                </a:gridCol>
              </a:tblGrid>
              <a:tr h="416243">
                <a:tc>
                  <a:txBody>
                    <a:bodyPr/>
                    <a:lstStyle/>
                    <a:p>
                      <a:pPr algn="l" fontAlgn="b"/>
                      <a:r>
                        <a:rPr lang="zh-CN" altLang="en-US" sz="1400" b="1" u="none" strike="noStrike" dirty="0">
                          <a:effectLst/>
                        </a:rPr>
                        <a:t>情绪</a:t>
                      </a:r>
                      <a:r>
                        <a:rPr lang="en-US" altLang="zh-CN" sz="1400" b="1" u="none" strike="noStrike" dirty="0">
                          <a:effectLst/>
                        </a:rPr>
                        <a:t>emotion</a:t>
                      </a:r>
                      <a:endParaRPr lang="zh-CN" altLang="en-US" sz="1400" b="1" i="0" u="none" strike="noStrike" dirty="0">
                        <a:solidFill>
                          <a:srgbClr val="000000"/>
                        </a:solidFill>
                        <a:effectLst/>
                        <a:latin typeface="宋体" charset="-122"/>
                      </a:endParaRPr>
                    </a:p>
                  </a:txBody>
                  <a:tcPr marL="4763" marR="4763" marT="4763" marB="0" anchor="b"/>
                </a:tc>
                <a:tc>
                  <a:txBody>
                    <a:bodyPr/>
                    <a:lstStyle/>
                    <a:p>
                      <a:pPr algn="l" fontAlgn="b"/>
                      <a:r>
                        <a:rPr lang="en-US" altLang="zh-CN" sz="1400" b="1" u="none" strike="noStrike" dirty="0">
                          <a:effectLst/>
                        </a:rPr>
                        <a:t>Post:</a:t>
                      </a:r>
                      <a:r>
                        <a:rPr lang="zh-CN" altLang="en-US" sz="1400" b="1" u="none" strike="noStrike" dirty="0">
                          <a:effectLst/>
                          <a:latin typeface="SimHei" charset="-122"/>
                          <a:ea typeface="SimHei" charset="-122"/>
                          <a:cs typeface="SimHei" charset="-122"/>
                        </a:rPr>
                        <a:t>早上的天气不错啊！哈哈哈哈哈哈</a:t>
                      </a:r>
                      <a:endParaRPr lang="zh-CN" altLang="en-US" sz="1400" b="1" i="0" u="none" strike="noStrike" dirty="0">
                        <a:solidFill>
                          <a:srgbClr val="000000"/>
                        </a:solidFill>
                        <a:effectLst/>
                        <a:latin typeface="SimHei" charset="-122"/>
                        <a:ea typeface="SimHei" charset="-122"/>
                        <a:cs typeface="SimHei" charset="-122"/>
                      </a:endParaRPr>
                    </a:p>
                  </a:txBody>
                  <a:tcPr marL="4763" marR="4763" marT="4763" marB="0" anchor="b"/>
                </a:tc>
                <a:extLst>
                  <a:ext uri="{0D108BD9-81ED-4DB2-BD59-A6C34878D82A}">
                    <a16:rowId xmlns:a16="http://schemas.microsoft.com/office/drawing/2014/main" val="10000"/>
                  </a:ext>
                </a:extLst>
              </a:tr>
              <a:tr h="210503">
                <a:tc>
                  <a:txBody>
                    <a:bodyPr/>
                    <a:lstStyle/>
                    <a:p>
                      <a:pPr algn="l" fontAlgn="b"/>
                      <a:r>
                        <a:rPr lang="en-US" altLang="zh-CN" sz="1400" b="0" i="0" u="none" strike="noStrike" dirty="0">
                          <a:solidFill>
                            <a:schemeClr val="dk1"/>
                          </a:solidFill>
                          <a:effectLst/>
                          <a:latin typeface="+mn-lt"/>
                        </a:rPr>
                        <a:t>Other</a:t>
                      </a:r>
                      <a:endParaRPr lang="zh-CN" altLang="en-US" sz="1400" b="0" i="0" u="none" strike="noStrike" dirty="0">
                        <a:solidFill>
                          <a:srgbClr val="000000"/>
                        </a:solidFill>
                        <a:effectLst/>
                        <a:latin typeface="宋体" charset="-122"/>
                      </a:endParaRPr>
                    </a:p>
                  </a:txBody>
                  <a:tcPr marL="4763" marR="4763" marT="4763" marB="0" anchor="b"/>
                </a:tc>
                <a:tc>
                  <a:txBody>
                    <a:bodyPr/>
                    <a:lstStyle/>
                    <a:p>
                      <a:pPr algn="l" fontAlgn="b"/>
                      <a:r>
                        <a:rPr lang="zh-CN" altLang="en-US" sz="1400" u="none" strike="noStrike" dirty="0">
                          <a:effectLst/>
                        </a:rPr>
                        <a:t>今天是个好天气。</a:t>
                      </a:r>
                      <a:endParaRPr lang="zh-CN" altLang="en-US" sz="1400" b="0" i="0" u="none" strike="noStrike" dirty="0">
                        <a:solidFill>
                          <a:srgbClr val="000000"/>
                        </a:solidFill>
                        <a:effectLst/>
                        <a:latin typeface="宋体" charset="-122"/>
                      </a:endParaRPr>
                    </a:p>
                  </a:txBody>
                  <a:tcPr marL="4763" marR="4763" marT="4763" marB="0" anchor="b"/>
                </a:tc>
                <a:extLst>
                  <a:ext uri="{0D108BD9-81ED-4DB2-BD59-A6C34878D82A}">
                    <a16:rowId xmlns:a16="http://schemas.microsoft.com/office/drawing/2014/main" val="10001"/>
                  </a:ext>
                </a:extLst>
              </a:tr>
              <a:tr h="210503">
                <a:tc>
                  <a:txBody>
                    <a:bodyPr/>
                    <a:lstStyle/>
                    <a:p>
                      <a:pPr algn="l" fontAlgn="b"/>
                      <a:r>
                        <a:rPr lang="zh-CN" altLang="en-US" sz="1400" u="none" strike="noStrike" dirty="0">
                          <a:effectLst/>
                        </a:rPr>
                        <a:t>喜欢 </a:t>
                      </a:r>
                      <a:r>
                        <a:rPr lang="en-US" altLang="zh-CN" sz="1400" u="none" strike="noStrike" dirty="0">
                          <a:effectLst/>
                        </a:rPr>
                        <a:t>Like</a:t>
                      </a:r>
                      <a:endParaRPr lang="zh-CN" altLang="en-US" sz="1400" b="0" i="0" u="none" strike="noStrike" dirty="0">
                        <a:solidFill>
                          <a:srgbClr val="000000"/>
                        </a:solidFill>
                        <a:effectLst/>
                        <a:latin typeface="宋体" charset="-122"/>
                      </a:endParaRPr>
                    </a:p>
                  </a:txBody>
                  <a:tcPr marL="4763" marR="4763" marT="4763" marB="0" anchor="b"/>
                </a:tc>
                <a:tc>
                  <a:txBody>
                    <a:bodyPr/>
                    <a:lstStyle/>
                    <a:p>
                      <a:pPr algn="l" fontAlgn="b"/>
                      <a:r>
                        <a:rPr lang="zh-CN" altLang="en-US" sz="1400" u="none" strike="noStrike" dirty="0">
                          <a:effectLst/>
                        </a:rPr>
                        <a:t>今天的天气不错啊！</a:t>
                      </a:r>
                      <a:endParaRPr lang="zh-CN" altLang="en-US" sz="1400" b="0" i="0" u="none" strike="noStrike" dirty="0">
                        <a:solidFill>
                          <a:srgbClr val="000000"/>
                        </a:solidFill>
                        <a:effectLst/>
                        <a:latin typeface="宋体" charset="-122"/>
                      </a:endParaRPr>
                    </a:p>
                  </a:txBody>
                  <a:tcPr marL="4763" marR="4763" marT="4763" marB="0" anchor="b"/>
                </a:tc>
                <a:extLst>
                  <a:ext uri="{0D108BD9-81ED-4DB2-BD59-A6C34878D82A}">
                    <a16:rowId xmlns:a16="http://schemas.microsoft.com/office/drawing/2014/main" val="10002"/>
                  </a:ext>
                </a:extLst>
              </a:tr>
              <a:tr h="210503">
                <a:tc>
                  <a:txBody>
                    <a:bodyPr/>
                    <a:lstStyle/>
                    <a:p>
                      <a:pPr algn="l" fontAlgn="b"/>
                      <a:r>
                        <a:rPr lang="zh-CN" altLang="en-US" sz="1400" b="1" u="none" strike="noStrike" dirty="0">
                          <a:solidFill>
                            <a:srgbClr val="7030A0"/>
                          </a:solidFill>
                          <a:effectLst/>
                          <a:latin typeface="SimHei" charset="-122"/>
                          <a:ea typeface="SimHei" charset="-122"/>
                          <a:cs typeface="SimHei" charset="-122"/>
                        </a:rPr>
                        <a:t>悲伤 </a:t>
                      </a:r>
                      <a:r>
                        <a:rPr lang="en-US" altLang="zh-CN" sz="1400" b="1" u="none" strike="noStrike" dirty="0">
                          <a:solidFill>
                            <a:srgbClr val="7030A0"/>
                          </a:solidFill>
                          <a:effectLst/>
                          <a:latin typeface="SimHei" charset="-122"/>
                          <a:ea typeface="SimHei" charset="-122"/>
                          <a:cs typeface="SimHei" charset="-122"/>
                        </a:rPr>
                        <a:t>Sad</a:t>
                      </a:r>
                      <a:endParaRPr lang="zh-CN" altLang="en-US" sz="1400" b="1" i="0" u="none" strike="noStrike" dirty="0">
                        <a:solidFill>
                          <a:srgbClr val="7030A0"/>
                        </a:solidFill>
                        <a:effectLst/>
                        <a:latin typeface="SimHei" charset="-122"/>
                        <a:ea typeface="SimHei" charset="-122"/>
                        <a:cs typeface="SimHei" charset="-122"/>
                      </a:endParaRPr>
                    </a:p>
                  </a:txBody>
                  <a:tcPr marL="4763" marR="4763" marT="4763" marB="0" anchor="b"/>
                </a:tc>
                <a:tc>
                  <a:txBody>
                    <a:bodyPr/>
                    <a:lstStyle/>
                    <a:p>
                      <a:pPr algn="l" fontAlgn="b"/>
                      <a:r>
                        <a:rPr lang="zh-CN" altLang="en-US" sz="1400" b="1" u="none" strike="noStrike" dirty="0">
                          <a:solidFill>
                            <a:srgbClr val="7030A0"/>
                          </a:solidFill>
                          <a:effectLst/>
                          <a:latin typeface="SimHei" charset="-122"/>
                          <a:ea typeface="SimHei" charset="-122"/>
                          <a:cs typeface="SimHei" charset="-122"/>
                        </a:rPr>
                        <a:t>天气好，心情不好。</a:t>
                      </a:r>
                      <a:endParaRPr lang="zh-CN" altLang="en-US" sz="1400" b="1" i="0" u="none" strike="noStrike" dirty="0">
                        <a:solidFill>
                          <a:srgbClr val="7030A0"/>
                        </a:solidFill>
                        <a:effectLst/>
                        <a:latin typeface="SimHei" charset="-122"/>
                        <a:ea typeface="SimHei" charset="-122"/>
                        <a:cs typeface="SimHei" charset="-122"/>
                      </a:endParaRPr>
                    </a:p>
                  </a:txBody>
                  <a:tcPr marL="4763" marR="4763" marT="4763" marB="0" anchor="b"/>
                </a:tc>
                <a:extLst>
                  <a:ext uri="{0D108BD9-81ED-4DB2-BD59-A6C34878D82A}">
                    <a16:rowId xmlns:a16="http://schemas.microsoft.com/office/drawing/2014/main" val="10003"/>
                  </a:ext>
                </a:extLst>
              </a:tr>
              <a:tr h="210503">
                <a:tc>
                  <a:txBody>
                    <a:bodyPr/>
                    <a:lstStyle/>
                    <a:p>
                      <a:pPr algn="l" fontAlgn="b"/>
                      <a:r>
                        <a:rPr lang="zh-CN" altLang="en-US" sz="1400" u="none" strike="noStrike" dirty="0">
                          <a:effectLst/>
                        </a:rPr>
                        <a:t>厌恶 </a:t>
                      </a:r>
                      <a:r>
                        <a:rPr lang="en-US" altLang="zh-CN" sz="1400" u="none" strike="noStrike" dirty="0">
                          <a:effectLst/>
                        </a:rPr>
                        <a:t>Disgust</a:t>
                      </a:r>
                      <a:endParaRPr lang="zh-CN" altLang="en-US" sz="1400" b="0" i="0" u="none" strike="noStrike" dirty="0">
                        <a:solidFill>
                          <a:srgbClr val="000000"/>
                        </a:solidFill>
                        <a:effectLst/>
                        <a:latin typeface="宋体" charset="-122"/>
                      </a:endParaRPr>
                    </a:p>
                  </a:txBody>
                  <a:tcPr marL="4763" marR="4763" marT="4763" marB="0" anchor="b"/>
                </a:tc>
                <a:tc>
                  <a:txBody>
                    <a:bodyPr/>
                    <a:lstStyle/>
                    <a:p>
                      <a:pPr algn="l" fontAlgn="b"/>
                      <a:r>
                        <a:rPr lang="zh-CN" altLang="en-US" sz="1400" u="none" strike="noStrike" dirty="0">
                          <a:effectLst/>
                        </a:rPr>
                        <a:t>这是哪里啊？求解释</a:t>
                      </a:r>
                      <a:endParaRPr lang="zh-CN" altLang="en-US" sz="1400" b="0" i="0" u="none" strike="noStrike" dirty="0">
                        <a:solidFill>
                          <a:srgbClr val="000000"/>
                        </a:solidFill>
                        <a:effectLst/>
                        <a:latin typeface="宋体" charset="-122"/>
                      </a:endParaRPr>
                    </a:p>
                  </a:txBody>
                  <a:tcPr marL="4763" marR="4763" marT="4763" marB="0" anchor="b"/>
                </a:tc>
                <a:extLst>
                  <a:ext uri="{0D108BD9-81ED-4DB2-BD59-A6C34878D82A}">
                    <a16:rowId xmlns:a16="http://schemas.microsoft.com/office/drawing/2014/main" val="10004"/>
                  </a:ext>
                </a:extLst>
              </a:tr>
              <a:tr h="210503">
                <a:tc>
                  <a:txBody>
                    <a:bodyPr/>
                    <a:lstStyle/>
                    <a:p>
                      <a:pPr algn="l" fontAlgn="b"/>
                      <a:r>
                        <a:rPr lang="zh-CN" altLang="en-US" sz="1400" u="none" strike="noStrike" dirty="0">
                          <a:effectLst/>
                        </a:rPr>
                        <a:t>愤怒 </a:t>
                      </a:r>
                      <a:r>
                        <a:rPr lang="en-US" altLang="zh-CN" sz="1400" u="none" strike="noStrike" dirty="0">
                          <a:effectLst/>
                        </a:rPr>
                        <a:t>Angry</a:t>
                      </a:r>
                      <a:endParaRPr lang="zh-CN" altLang="en-US" sz="1400" b="0" i="0" u="none" strike="noStrike" dirty="0">
                        <a:solidFill>
                          <a:srgbClr val="000000"/>
                        </a:solidFill>
                        <a:effectLst/>
                        <a:latin typeface="宋体" charset="-122"/>
                      </a:endParaRPr>
                    </a:p>
                  </a:txBody>
                  <a:tcPr marL="4763" marR="4763" marT="4763" marB="0" anchor="b"/>
                </a:tc>
                <a:tc>
                  <a:txBody>
                    <a:bodyPr/>
                    <a:lstStyle/>
                    <a:p>
                      <a:pPr algn="l" fontAlgn="b"/>
                      <a:r>
                        <a:rPr lang="zh-CN" altLang="en-US" sz="1400" u="none" strike="noStrike">
                          <a:effectLst/>
                        </a:rPr>
                        <a:t>怎么了？什么情况？</a:t>
                      </a:r>
                      <a:endParaRPr lang="zh-CN" altLang="en-US" sz="1400" b="0" i="0" u="none" strike="noStrike">
                        <a:solidFill>
                          <a:srgbClr val="000000"/>
                        </a:solidFill>
                        <a:effectLst/>
                        <a:latin typeface="宋体" charset="-122"/>
                      </a:endParaRPr>
                    </a:p>
                  </a:txBody>
                  <a:tcPr marL="4763" marR="4763" marT="4763" marB="0" anchor="b"/>
                </a:tc>
                <a:extLst>
                  <a:ext uri="{0D108BD9-81ED-4DB2-BD59-A6C34878D82A}">
                    <a16:rowId xmlns:a16="http://schemas.microsoft.com/office/drawing/2014/main" val="10005"/>
                  </a:ext>
                </a:extLst>
              </a:tr>
              <a:tr h="210503">
                <a:tc>
                  <a:txBody>
                    <a:bodyPr/>
                    <a:lstStyle/>
                    <a:p>
                      <a:pPr algn="l" fontAlgn="b"/>
                      <a:r>
                        <a:rPr lang="zh-CN" altLang="en-US" sz="1400" u="none" strike="noStrike" dirty="0">
                          <a:effectLst/>
                        </a:rPr>
                        <a:t>快乐 </a:t>
                      </a:r>
                      <a:r>
                        <a:rPr lang="en-US" altLang="zh-CN" sz="1400" u="none" strike="noStrike" dirty="0">
                          <a:effectLst/>
                        </a:rPr>
                        <a:t>Happy</a:t>
                      </a:r>
                      <a:endParaRPr lang="zh-CN" altLang="en-US" sz="1400" b="0" i="0" u="none" strike="noStrike" dirty="0">
                        <a:solidFill>
                          <a:srgbClr val="000000"/>
                        </a:solidFill>
                        <a:effectLst/>
                        <a:latin typeface="宋体" charset="-122"/>
                      </a:endParaRPr>
                    </a:p>
                  </a:txBody>
                  <a:tcPr marL="4763" marR="4763" marT="4763" marB="0" anchor="b"/>
                </a:tc>
                <a:tc>
                  <a:txBody>
                    <a:bodyPr/>
                    <a:lstStyle/>
                    <a:p>
                      <a:pPr algn="l" fontAlgn="b"/>
                      <a:r>
                        <a:rPr lang="zh-CN" altLang="en-US" sz="1400" u="none" strike="noStrike" dirty="0">
                          <a:effectLst/>
                        </a:rPr>
                        <a:t>今天的天气真好啊！</a:t>
                      </a:r>
                      <a:endParaRPr lang="zh-CN" altLang="en-US" sz="1400" b="0" i="0" u="none" strike="noStrike" dirty="0">
                        <a:solidFill>
                          <a:srgbClr val="000000"/>
                        </a:solidFill>
                        <a:effectLst/>
                        <a:latin typeface="宋体" charset="-122"/>
                      </a:endParaRPr>
                    </a:p>
                  </a:txBody>
                  <a:tcPr marL="4763" marR="4763" marT="4763" marB="0" anchor="b"/>
                </a:tc>
                <a:extLst>
                  <a:ext uri="{0D108BD9-81ED-4DB2-BD59-A6C34878D82A}">
                    <a16:rowId xmlns:a16="http://schemas.microsoft.com/office/drawing/2014/main" val="1000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065965938"/>
              </p:ext>
            </p:extLst>
          </p:nvPr>
        </p:nvGraphicFramePr>
        <p:xfrm>
          <a:off x="4247964" y="1753980"/>
          <a:ext cx="4453552" cy="1740221"/>
        </p:xfrm>
        <a:graphic>
          <a:graphicData uri="http://schemas.openxmlformats.org/drawingml/2006/table">
            <a:tbl>
              <a:tblPr>
                <a:tableStyleId>{5C22544A-7EE6-4342-B048-85BDC9FD1C3A}</a:tableStyleId>
              </a:tblPr>
              <a:tblGrid>
                <a:gridCol w="1136836">
                  <a:extLst>
                    <a:ext uri="{9D8B030D-6E8A-4147-A177-3AD203B41FA5}">
                      <a16:colId xmlns:a16="http://schemas.microsoft.com/office/drawing/2014/main" val="20000"/>
                    </a:ext>
                  </a:extLst>
                </a:gridCol>
                <a:gridCol w="3316716">
                  <a:extLst>
                    <a:ext uri="{9D8B030D-6E8A-4147-A177-3AD203B41FA5}">
                      <a16:colId xmlns:a16="http://schemas.microsoft.com/office/drawing/2014/main" val="20001"/>
                    </a:ext>
                  </a:extLst>
                </a:gridCol>
              </a:tblGrid>
              <a:tr h="210503">
                <a:tc>
                  <a:txBody>
                    <a:bodyPr/>
                    <a:lstStyle/>
                    <a:p>
                      <a:pPr algn="l" fontAlgn="b"/>
                      <a:r>
                        <a:rPr lang="zh-CN" altLang="en-US" sz="1400" b="1" u="none" strike="noStrike" dirty="0">
                          <a:effectLst/>
                        </a:rPr>
                        <a:t>情绪</a:t>
                      </a:r>
                      <a:endParaRPr lang="en-US" altLang="zh-CN" sz="1400" b="1" u="none" strike="noStrike" dirty="0">
                        <a:effectLst/>
                      </a:endParaRPr>
                    </a:p>
                    <a:p>
                      <a:pPr algn="l" fontAlgn="b"/>
                      <a:r>
                        <a:rPr lang="en-US" altLang="zh-CN" sz="1400" b="1" u="none" strike="noStrike" dirty="0">
                          <a:effectLst/>
                        </a:rPr>
                        <a:t>emotion</a:t>
                      </a:r>
                      <a:endParaRPr lang="zh-CN" altLang="en-US" sz="1400" b="1" i="0" u="none" strike="noStrike" dirty="0">
                        <a:solidFill>
                          <a:srgbClr val="000000"/>
                        </a:solidFill>
                        <a:effectLst/>
                        <a:latin typeface="宋体" charset="-122"/>
                      </a:endParaRPr>
                    </a:p>
                  </a:txBody>
                  <a:tcPr marL="4763" marR="4763" marT="4763" marB="0" anchor="b"/>
                </a:tc>
                <a:tc>
                  <a:txBody>
                    <a:bodyPr/>
                    <a:lstStyle/>
                    <a:p>
                      <a:pPr algn="l" fontAlgn="b"/>
                      <a:r>
                        <a:rPr lang="en-US" altLang="zh-CN" sz="1400" b="1" u="none" strike="noStrike" dirty="0">
                          <a:effectLst/>
                        </a:rPr>
                        <a:t>Post:</a:t>
                      </a:r>
                      <a:r>
                        <a:rPr lang="zh-CN" altLang="en-US" sz="1400" b="1" u="none" strike="noStrike" dirty="0">
                          <a:effectLst/>
                          <a:latin typeface="SimHei" charset="-122"/>
                          <a:ea typeface="SimHei" charset="-122"/>
                          <a:cs typeface="SimHei" charset="-122"/>
                        </a:rPr>
                        <a:t>送一个这样的蛋糕，给你美丽的闺蜜吧！</a:t>
                      </a:r>
                      <a:endParaRPr lang="zh-CN" altLang="en-US" sz="1400" b="1" i="0" u="none" strike="noStrike" dirty="0">
                        <a:solidFill>
                          <a:srgbClr val="000000"/>
                        </a:solidFill>
                        <a:effectLst/>
                        <a:latin typeface="SimHei" charset="-122"/>
                        <a:ea typeface="SimHei" charset="-122"/>
                        <a:cs typeface="SimHei" charset="-122"/>
                      </a:endParaRPr>
                    </a:p>
                  </a:txBody>
                  <a:tcPr marL="4763" marR="4763" marT="4763" marB="0" anchor="b"/>
                </a:tc>
                <a:extLst>
                  <a:ext uri="{0D108BD9-81ED-4DB2-BD59-A6C34878D82A}">
                    <a16:rowId xmlns:a16="http://schemas.microsoft.com/office/drawing/2014/main" val="10000"/>
                  </a:ext>
                </a:extLst>
              </a:tr>
              <a:tr h="210503">
                <a:tc>
                  <a:txBody>
                    <a:bodyPr/>
                    <a:lstStyle/>
                    <a:p>
                      <a:pPr algn="l" fontAlgn="b"/>
                      <a:r>
                        <a:rPr lang="en-US" altLang="zh-CN" sz="1400" b="0" i="0" u="none" strike="noStrike" dirty="0">
                          <a:solidFill>
                            <a:schemeClr val="dk1"/>
                          </a:solidFill>
                          <a:effectLst/>
                          <a:latin typeface="+mn-lt"/>
                        </a:rPr>
                        <a:t>Other</a:t>
                      </a:r>
                      <a:endParaRPr lang="zh-CN" altLang="en-US" sz="1400" b="0" i="0" u="none" strike="noStrike" dirty="0">
                        <a:solidFill>
                          <a:srgbClr val="000000"/>
                        </a:solidFill>
                        <a:effectLst/>
                        <a:latin typeface="宋体" charset="-122"/>
                      </a:endParaRPr>
                    </a:p>
                  </a:txBody>
                  <a:tcPr marL="4763" marR="4763" marT="4763" marB="0" anchor="b"/>
                </a:tc>
                <a:tc>
                  <a:txBody>
                    <a:bodyPr/>
                    <a:lstStyle/>
                    <a:p>
                      <a:pPr algn="l" fontAlgn="b"/>
                      <a:r>
                        <a:rPr lang="zh-CN" altLang="en-US" sz="1400" u="none" strike="noStrike" dirty="0">
                          <a:effectLst/>
                        </a:rPr>
                        <a:t>这是蛋糕蛋糕吗？</a:t>
                      </a:r>
                      <a:endParaRPr lang="zh-CN" altLang="en-US" sz="1400" b="0" i="0" u="none" strike="noStrike" dirty="0">
                        <a:solidFill>
                          <a:srgbClr val="000000"/>
                        </a:solidFill>
                        <a:effectLst/>
                        <a:latin typeface="宋体" charset="-122"/>
                      </a:endParaRPr>
                    </a:p>
                  </a:txBody>
                  <a:tcPr marL="4763" marR="4763" marT="4763" marB="0" anchor="b"/>
                </a:tc>
                <a:extLst>
                  <a:ext uri="{0D108BD9-81ED-4DB2-BD59-A6C34878D82A}">
                    <a16:rowId xmlns:a16="http://schemas.microsoft.com/office/drawing/2014/main" val="10001"/>
                  </a:ext>
                </a:extLst>
              </a:tr>
              <a:tr h="210503">
                <a:tc>
                  <a:txBody>
                    <a:bodyPr/>
                    <a:lstStyle/>
                    <a:p>
                      <a:pPr algn="l" fontAlgn="b"/>
                      <a:r>
                        <a:rPr lang="zh-CN" altLang="en-US" sz="1400" u="none" strike="noStrike" dirty="0">
                          <a:effectLst/>
                        </a:rPr>
                        <a:t>喜欢 </a:t>
                      </a:r>
                      <a:r>
                        <a:rPr lang="en-US" altLang="zh-CN" sz="1400" u="none" strike="noStrike" dirty="0">
                          <a:effectLst/>
                        </a:rPr>
                        <a:t>Like</a:t>
                      </a:r>
                      <a:endParaRPr lang="zh-CN" altLang="en-US" sz="1400" b="0" i="0" u="none" strike="noStrike" dirty="0">
                        <a:solidFill>
                          <a:srgbClr val="000000"/>
                        </a:solidFill>
                        <a:effectLst/>
                        <a:latin typeface="宋体" charset="-122"/>
                      </a:endParaRPr>
                    </a:p>
                  </a:txBody>
                  <a:tcPr marL="4763" marR="4763" marT="4763" marB="0" anchor="b"/>
                </a:tc>
                <a:tc>
                  <a:txBody>
                    <a:bodyPr/>
                    <a:lstStyle/>
                    <a:p>
                      <a:pPr algn="l" fontAlgn="b"/>
                      <a:r>
                        <a:rPr lang="zh-CN" altLang="en-US" sz="1400" u="none" strike="noStrike" dirty="0">
                          <a:effectLst/>
                        </a:rPr>
                        <a:t>好漂亮的蛋糕啊！</a:t>
                      </a:r>
                      <a:endParaRPr lang="zh-CN" altLang="en-US" sz="1400" b="0" i="0" u="none" strike="noStrike" dirty="0">
                        <a:solidFill>
                          <a:srgbClr val="000000"/>
                        </a:solidFill>
                        <a:effectLst/>
                        <a:latin typeface="宋体" charset="-122"/>
                      </a:endParaRPr>
                    </a:p>
                  </a:txBody>
                  <a:tcPr marL="4763" marR="4763" marT="4763" marB="0" anchor="b"/>
                </a:tc>
                <a:extLst>
                  <a:ext uri="{0D108BD9-81ED-4DB2-BD59-A6C34878D82A}">
                    <a16:rowId xmlns:a16="http://schemas.microsoft.com/office/drawing/2014/main" val="10002"/>
                  </a:ext>
                </a:extLst>
              </a:tr>
              <a:tr h="210503">
                <a:tc>
                  <a:txBody>
                    <a:bodyPr/>
                    <a:lstStyle/>
                    <a:p>
                      <a:pPr marL="0" algn="l" defTabSz="914400" rtl="0" eaLnBrk="1" fontAlgn="b" latinLnBrk="0" hangingPunct="1"/>
                      <a:r>
                        <a:rPr lang="zh-CN" altLang="en-US" sz="1400" b="1" u="none" strike="noStrike" kern="1200" dirty="0">
                          <a:solidFill>
                            <a:srgbClr val="7030A0"/>
                          </a:solidFill>
                          <a:effectLst/>
                          <a:latin typeface="SimHei" charset="-122"/>
                          <a:ea typeface="SimHei" charset="-122"/>
                          <a:cs typeface="SimHei" charset="-122"/>
                        </a:rPr>
                        <a:t>悲伤 </a:t>
                      </a:r>
                      <a:r>
                        <a:rPr lang="en-US" altLang="zh-CN" sz="1400" b="1" u="none" strike="noStrike" kern="1200" dirty="0">
                          <a:solidFill>
                            <a:srgbClr val="7030A0"/>
                          </a:solidFill>
                          <a:effectLst/>
                          <a:latin typeface="SimHei" charset="-122"/>
                          <a:ea typeface="SimHei" charset="-122"/>
                          <a:cs typeface="SimHei" charset="-122"/>
                        </a:rPr>
                        <a:t>Sad</a:t>
                      </a:r>
                      <a:endParaRPr lang="zh-CN" altLang="en-US" sz="1400" b="1" u="none" strike="noStrike" kern="1200" dirty="0">
                        <a:solidFill>
                          <a:srgbClr val="7030A0"/>
                        </a:solidFill>
                        <a:effectLst/>
                        <a:latin typeface="SimHei" charset="-122"/>
                        <a:ea typeface="SimHei" charset="-122"/>
                        <a:cs typeface="SimHei" charset="-122"/>
                      </a:endParaRPr>
                    </a:p>
                  </a:txBody>
                  <a:tcPr marL="4763" marR="4763" marT="4763" marB="0" anchor="b"/>
                </a:tc>
                <a:tc>
                  <a:txBody>
                    <a:bodyPr/>
                    <a:lstStyle/>
                    <a:p>
                      <a:pPr marL="0" algn="l" defTabSz="914400" rtl="0" eaLnBrk="1" fontAlgn="b" latinLnBrk="0" hangingPunct="1"/>
                      <a:r>
                        <a:rPr lang="zh-CN" altLang="en-US" sz="1400" b="1" u="none" strike="noStrike" kern="1200" dirty="0">
                          <a:solidFill>
                            <a:srgbClr val="7030A0"/>
                          </a:solidFill>
                          <a:effectLst/>
                          <a:latin typeface="SimHei" charset="-122"/>
                          <a:ea typeface="SimHei" charset="-122"/>
                          <a:cs typeface="SimHei" charset="-122"/>
                        </a:rPr>
                        <a:t>为什么我觉得很恶心</a:t>
                      </a:r>
                    </a:p>
                  </a:txBody>
                  <a:tcPr marL="4763" marR="4763" marT="4763" marB="0" anchor="b"/>
                </a:tc>
                <a:extLst>
                  <a:ext uri="{0D108BD9-81ED-4DB2-BD59-A6C34878D82A}">
                    <a16:rowId xmlns:a16="http://schemas.microsoft.com/office/drawing/2014/main" val="10003"/>
                  </a:ext>
                </a:extLst>
              </a:tr>
              <a:tr h="210503">
                <a:tc>
                  <a:txBody>
                    <a:bodyPr/>
                    <a:lstStyle/>
                    <a:p>
                      <a:pPr algn="l" fontAlgn="b"/>
                      <a:r>
                        <a:rPr lang="zh-CN" altLang="en-US" sz="1400" b="1" u="none" strike="noStrike" dirty="0">
                          <a:solidFill>
                            <a:srgbClr val="A30000"/>
                          </a:solidFill>
                          <a:effectLst/>
                          <a:latin typeface="SimHei" charset="-122"/>
                          <a:ea typeface="SimHei" charset="-122"/>
                          <a:cs typeface="SimHei" charset="-122"/>
                        </a:rPr>
                        <a:t>厌恶 </a:t>
                      </a:r>
                      <a:r>
                        <a:rPr lang="en-US" altLang="zh-CN" sz="1400" b="1" u="none" strike="noStrike" dirty="0">
                          <a:solidFill>
                            <a:srgbClr val="A30000"/>
                          </a:solidFill>
                          <a:effectLst/>
                          <a:latin typeface="SimHei" charset="-122"/>
                          <a:ea typeface="SimHei" charset="-122"/>
                          <a:cs typeface="SimHei" charset="-122"/>
                        </a:rPr>
                        <a:t>Disgust</a:t>
                      </a:r>
                      <a:endParaRPr lang="zh-CN" altLang="en-US" sz="1400" b="1" i="0" u="none" strike="noStrike" dirty="0">
                        <a:solidFill>
                          <a:srgbClr val="A30000"/>
                        </a:solidFill>
                        <a:effectLst/>
                        <a:latin typeface="SimHei" charset="-122"/>
                        <a:ea typeface="SimHei" charset="-122"/>
                        <a:cs typeface="SimHei" charset="-122"/>
                      </a:endParaRPr>
                    </a:p>
                  </a:txBody>
                  <a:tcPr marL="4763" marR="4763" marT="4763" marB="0" anchor="b"/>
                </a:tc>
                <a:tc>
                  <a:txBody>
                    <a:bodyPr/>
                    <a:lstStyle/>
                    <a:p>
                      <a:pPr algn="l" fontAlgn="b"/>
                      <a:r>
                        <a:rPr lang="zh-CN" altLang="en-US" sz="1400" b="1" u="none" strike="noStrike" dirty="0">
                          <a:solidFill>
                            <a:srgbClr val="A30000"/>
                          </a:solidFill>
                          <a:effectLst/>
                          <a:latin typeface="SimHei" charset="-122"/>
                          <a:ea typeface="SimHei" charset="-122"/>
                          <a:cs typeface="SimHei" charset="-122"/>
                        </a:rPr>
                        <a:t>这样的蛋糕你忍心吗？</a:t>
                      </a:r>
                      <a:endParaRPr lang="zh-CN" altLang="en-US" sz="1400" b="1" i="0" u="none" strike="noStrike" dirty="0">
                        <a:solidFill>
                          <a:srgbClr val="A30000"/>
                        </a:solidFill>
                        <a:effectLst/>
                        <a:latin typeface="SimHei" charset="-122"/>
                        <a:ea typeface="SimHei" charset="-122"/>
                        <a:cs typeface="SimHei" charset="-122"/>
                      </a:endParaRPr>
                    </a:p>
                  </a:txBody>
                  <a:tcPr marL="4763" marR="4763" marT="4763" marB="0" anchor="b"/>
                </a:tc>
                <a:extLst>
                  <a:ext uri="{0D108BD9-81ED-4DB2-BD59-A6C34878D82A}">
                    <a16:rowId xmlns:a16="http://schemas.microsoft.com/office/drawing/2014/main" val="10004"/>
                  </a:ext>
                </a:extLst>
              </a:tr>
              <a:tr h="210503">
                <a:tc>
                  <a:txBody>
                    <a:bodyPr/>
                    <a:lstStyle/>
                    <a:p>
                      <a:pPr algn="l" fontAlgn="b"/>
                      <a:r>
                        <a:rPr lang="zh-CN" altLang="en-US" sz="1400" u="none" strike="noStrike" dirty="0">
                          <a:effectLst/>
                        </a:rPr>
                        <a:t>愤怒  </a:t>
                      </a:r>
                      <a:r>
                        <a:rPr lang="en-US" altLang="zh-CN" sz="1400" u="none" strike="noStrike" dirty="0">
                          <a:effectLst/>
                        </a:rPr>
                        <a:t>Angry</a:t>
                      </a:r>
                      <a:endParaRPr lang="zh-CN" altLang="en-US" sz="1400" b="0" i="0" u="none" strike="noStrike" dirty="0">
                        <a:solidFill>
                          <a:srgbClr val="000000"/>
                        </a:solidFill>
                        <a:effectLst/>
                        <a:latin typeface="宋体" charset="-122"/>
                      </a:endParaRPr>
                    </a:p>
                  </a:txBody>
                  <a:tcPr marL="4763" marR="4763" marT="4763" marB="0" anchor="b"/>
                </a:tc>
                <a:tc>
                  <a:txBody>
                    <a:bodyPr/>
                    <a:lstStyle/>
                    <a:p>
                      <a:pPr algn="l" fontAlgn="b"/>
                      <a:r>
                        <a:rPr lang="zh-CN" altLang="en-US" sz="1400" u="none" strike="noStrike" dirty="0">
                          <a:effectLst/>
                        </a:rPr>
                        <a:t>有没有想开网店的？</a:t>
                      </a:r>
                      <a:endParaRPr lang="zh-CN" altLang="en-US" sz="1400" b="0" i="0" u="none" strike="noStrike" dirty="0">
                        <a:solidFill>
                          <a:srgbClr val="000000"/>
                        </a:solidFill>
                        <a:effectLst/>
                        <a:latin typeface="宋体" charset="-122"/>
                      </a:endParaRPr>
                    </a:p>
                  </a:txBody>
                  <a:tcPr marL="4763" marR="4763" marT="4763" marB="0" anchor="b"/>
                </a:tc>
                <a:extLst>
                  <a:ext uri="{0D108BD9-81ED-4DB2-BD59-A6C34878D82A}">
                    <a16:rowId xmlns:a16="http://schemas.microsoft.com/office/drawing/2014/main" val="10005"/>
                  </a:ext>
                </a:extLst>
              </a:tr>
              <a:tr h="210503">
                <a:tc>
                  <a:txBody>
                    <a:bodyPr/>
                    <a:lstStyle/>
                    <a:p>
                      <a:pPr algn="l" fontAlgn="b"/>
                      <a:r>
                        <a:rPr lang="zh-CN" altLang="en-US" sz="1400" u="none" strike="noStrike" dirty="0">
                          <a:effectLst/>
                        </a:rPr>
                        <a:t>快乐 </a:t>
                      </a:r>
                      <a:r>
                        <a:rPr lang="en-US" altLang="zh-CN" sz="1400" u="none" strike="noStrike" dirty="0">
                          <a:effectLst/>
                        </a:rPr>
                        <a:t>Happy</a:t>
                      </a:r>
                      <a:endParaRPr lang="zh-CN" altLang="en-US" sz="1400" b="0" i="0" u="none" strike="noStrike" dirty="0">
                        <a:solidFill>
                          <a:srgbClr val="000000"/>
                        </a:solidFill>
                        <a:effectLst/>
                        <a:latin typeface="宋体" charset="-122"/>
                      </a:endParaRPr>
                    </a:p>
                  </a:txBody>
                  <a:tcPr marL="4763" marR="4763" marT="4763" marB="0" anchor="b"/>
                </a:tc>
                <a:tc>
                  <a:txBody>
                    <a:bodyPr/>
                    <a:lstStyle/>
                    <a:p>
                      <a:pPr algn="l" fontAlgn="b"/>
                      <a:r>
                        <a:rPr lang="zh-CN" altLang="en-US" sz="1400" u="none" strike="noStrike" dirty="0">
                          <a:effectLst/>
                        </a:rPr>
                        <a:t>哈哈，好可爱的蛋糕！</a:t>
                      </a:r>
                      <a:endParaRPr lang="zh-CN" altLang="en-US" sz="1400" b="0" i="0" u="none" strike="noStrike" dirty="0">
                        <a:solidFill>
                          <a:srgbClr val="000000"/>
                        </a:solidFill>
                        <a:effectLst/>
                        <a:latin typeface="宋体" charset="-122"/>
                      </a:endParaRPr>
                    </a:p>
                  </a:txBody>
                  <a:tcPr marL="4763" marR="4763" marT="4763" marB="0" anchor="b"/>
                </a:tc>
                <a:extLst>
                  <a:ext uri="{0D108BD9-81ED-4DB2-BD59-A6C34878D82A}">
                    <a16:rowId xmlns:a16="http://schemas.microsoft.com/office/drawing/2014/main" val="1000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890877955"/>
              </p:ext>
            </p:extLst>
          </p:nvPr>
        </p:nvGraphicFramePr>
        <p:xfrm>
          <a:off x="251520" y="3644190"/>
          <a:ext cx="3510390" cy="1740221"/>
        </p:xfrm>
        <a:graphic>
          <a:graphicData uri="http://schemas.openxmlformats.org/drawingml/2006/table">
            <a:tbl>
              <a:tblPr>
                <a:tableStyleId>{5C22544A-7EE6-4342-B048-85BDC9FD1C3A}</a:tableStyleId>
              </a:tblPr>
              <a:tblGrid>
                <a:gridCol w="953166">
                  <a:extLst>
                    <a:ext uri="{9D8B030D-6E8A-4147-A177-3AD203B41FA5}">
                      <a16:colId xmlns:a16="http://schemas.microsoft.com/office/drawing/2014/main" val="20000"/>
                    </a:ext>
                  </a:extLst>
                </a:gridCol>
                <a:gridCol w="2557224">
                  <a:extLst>
                    <a:ext uri="{9D8B030D-6E8A-4147-A177-3AD203B41FA5}">
                      <a16:colId xmlns:a16="http://schemas.microsoft.com/office/drawing/2014/main" val="20001"/>
                    </a:ext>
                  </a:extLst>
                </a:gridCol>
              </a:tblGrid>
              <a:tr h="416243">
                <a:tc>
                  <a:txBody>
                    <a:bodyPr/>
                    <a:lstStyle/>
                    <a:p>
                      <a:pPr algn="l" fontAlgn="b"/>
                      <a:r>
                        <a:rPr lang="zh-CN" altLang="en-US" sz="1400" b="1" u="none" strike="noStrike" dirty="0">
                          <a:effectLst/>
                        </a:rPr>
                        <a:t>情绪</a:t>
                      </a:r>
                      <a:r>
                        <a:rPr lang="en-US" altLang="zh-CN" sz="1400" b="1" u="none" strike="noStrike" dirty="0">
                          <a:effectLst/>
                        </a:rPr>
                        <a:t>emotion</a:t>
                      </a:r>
                      <a:endParaRPr lang="zh-CN" altLang="en-US" sz="1400" b="1" i="0" u="none" strike="noStrike" dirty="0">
                        <a:solidFill>
                          <a:srgbClr val="000000"/>
                        </a:solidFill>
                        <a:effectLst/>
                        <a:latin typeface="宋体" charset="-122"/>
                      </a:endParaRPr>
                    </a:p>
                  </a:txBody>
                  <a:tcPr marL="4763" marR="4763" marT="4763" marB="0" anchor="b"/>
                </a:tc>
                <a:tc>
                  <a:txBody>
                    <a:bodyPr/>
                    <a:lstStyle/>
                    <a:p>
                      <a:pPr algn="l" fontAlgn="b"/>
                      <a:r>
                        <a:rPr lang="en-US" altLang="zh-CN" sz="1400" b="1" u="none" strike="noStrike" dirty="0">
                          <a:effectLst/>
                        </a:rPr>
                        <a:t>Post</a:t>
                      </a:r>
                      <a:r>
                        <a:rPr lang="en-US" altLang="zh-CN" sz="1400" u="none" strike="noStrike" dirty="0">
                          <a:effectLst/>
                        </a:rPr>
                        <a:t>:</a:t>
                      </a:r>
                      <a:r>
                        <a:rPr lang="zh-CN" altLang="en-US" sz="1400" u="none" strike="noStrike" dirty="0">
                          <a:effectLst/>
                          <a:latin typeface="SimHei" charset="-122"/>
                          <a:ea typeface="SimHei" charset="-122"/>
                          <a:cs typeface="SimHei" charset="-122"/>
                        </a:rPr>
                        <a:t>为了解决抄作业的不好习惯，高数老师这回要出绝招了！</a:t>
                      </a:r>
                      <a:endParaRPr lang="zh-CN" altLang="en-US" sz="1400" b="0" i="0" u="none" strike="noStrike" dirty="0">
                        <a:solidFill>
                          <a:srgbClr val="000000"/>
                        </a:solidFill>
                        <a:effectLst/>
                        <a:latin typeface="SimHei" charset="-122"/>
                        <a:ea typeface="SimHei" charset="-122"/>
                        <a:cs typeface="SimHei" charset="-122"/>
                      </a:endParaRPr>
                    </a:p>
                  </a:txBody>
                  <a:tcPr marL="4763" marR="4763" marT="4763" marB="0" anchor="b"/>
                </a:tc>
                <a:extLst>
                  <a:ext uri="{0D108BD9-81ED-4DB2-BD59-A6C34878D82A}">
                    <a16:rowId xmlns:a16="http://schemas.microsoft.com/office/drawing/2014/main" val="10000"/>
                  </a:ext>
                </a:extLst>
              </a:tr>
              <a:tr h="210503">
                <a:tc>
                  <a:txBody>
                    <a:bodyPr/>
                    <a:lstStyle/>
                    <a:p>
                      <a:pPr algn="l" fontAlgn="b"/>
                      <a:r>
                        <a:rPr lang="en-US" altLang="zh-CN" sz="1400" b="0" i="0" u="none" strike="noStrike" dirty="0">
                          <a:solidFill>
                            <a:schemeClr val="dk1"/>
                          </a:solidFill>
                          <a:effectLst/>
                          <a:latin typeface="+mn-lt"/>
                        </a:rPr>
                        <a:t>Other</a:t>
                      </a:r>
                      <a:endParaRPr lang="zh-CN" altLang="en-US" sz="1400" b="0" i="0" u="none" strike="noStrike" dirty="0">
                        <a:solidFill>
                          <a:srgbClr val="000000"/>
                        </a:solidFill>
                        <a:effectLst/>
                        <a:latin typeface="宋体" charset="-122"/>
                      </a:endParaRPr>
                    </a:p>
                  </a:txBody>
                  <a:tcPr marL="4763" marR="4763" marT="4763" marB="0" anchor="b"/>
                </a:tc>
                <a:tc>
                  <a:txBody>
                    <a:bodyPr/>
                    <a:lstStyle/>
                    <a:p>
                      <a:pPr algn="l" fontAlgn="b"/>
                      <a:r>
                        <a:rPr lang="zh-CN" altLang="en-US" sz="1400" u="none" strike="noStrike" dirty="0">
                          <a:effectLst/>
                        </a:rPr>
                        <a:t>这老师是要逆天吗？</a:t>
                      </a:r>
                      <a:endParaRPr lang="zh-CN" altLang="en-US" sz="1400" b="0" i="0" u="none" strike="noStrike" dirty="0">
                        <a:solidFill>
                          <a:srgbClr val="000000"/>
                        </a:solidFill>
                        <a:effectLst/>
                        <a:latin typeface="宋体" charset="-122"/>
                      </a:endParaRPr>
                    </a:p>
                  </a:txBody>
                  <a:tcPr marL="4763" marR="4763" marT="4763" marB="0" anchor="b"/>
                </a:tc>
                <a:extLst>
                  <a:ext uri="{0D108BD9-81ED-4DB2-BD59-A6C34878D82A}">
                    <a16:rowId xmlns:a16="http://schemas.microsoft.com/office/drawing/2014/main" val="10001"/>
                  </a:ext>
                </a:extLst>
              </a:tr>
              <a:tr h="210503">
                <a:tc>
                  <a:txBody>
                    <a:bodyPr/>
                    <a:lstStyle/>
                    <a:p>
                      <a:pPr algn="l" fontAlgn="b"/>
                      <a:r>
                        <a:rPr lang="zh-CN" altLang="en-US" sz="1400" u="none" strike="noStrike" dirty="0">
                          <a:effectLst/>
                        </a:rPr>
                        <a:t>喜欢 </a:t>
                      </a:r>
                      <a:r>
                        <a:rPr lang="en-US" altLang="zh-CN" sz="1400" u="none" strike="noStrike" dirty="0">
                          <a:effectLst/>
                        </a:rPr>
                        <a:t>Like</a:t>
                      </a:r>
                      <a:endParaRPr lang="zh-CN" altLang="en-US" sz="1400" b="0" i="0" u="none" strike="noStrike" dirty="0">
                        <a:solidFill>
                          <a:srgbClr val="000000"/>
                        </a:solidFill>
                        <a:effectLst/>
                        <a:latin typeface="宋体" charset="-122"/>
                      </a:endParaRPr>
                    </a:p>
                  </a:txBody>
                  <a:tcPr marL="4763" marR="4763" marT="4763" marB="0" anchor="b"/>
                </a:tc>
                <a:tc>
                  <a:txBody>
                    <a:bodyPr/>
                    <a:lstStyle/>
                    <a:p>
                      <a:pPr algn="l" fontAlgn="b"/>
                      <a:r>
                        <a:rPr lang="zh-CN" altLang="en-US" sz="1400" u="none" strike="noStrike" dirty="0">
                          <a:effectLst/>
                        </a:rPr>
                        <a:t>这老师太有才了！</a:t>
                      </a:r>
                      <a:endParaRPr lang="zh-CN" altLang="en-US" sz="1400" b="0" i="0" u="none" strike="noStrike" dirty="0">
                        <a:solidFill>
                          <a:srgbClr val="000000"/>
                        </a:solidFill>
                        <a:effectLst/>
                        <a:latin typeface="宋体" charset="-122"/>
                      </a:endParaRPr>
                    </a:p>
                  </a:txBody>
                  <a:tcPr marL="4763" marR="4763" marT="4763" marB="0" anchor="b"/>
                </a:tc>
                <a:extLst>
                  <a:ext uri="{0D108BD9-81ED-4DB2-BD59-A6C34878D82A}">
                    <a16:rowId xmlns:a16="http://schemas.microsoft.com/office/drawing/2014/main" val="10002"/>
                  </a:ext>
                </a:extLst>
              </a:tr>
              <a:tr h="210503">
                <a:tc>
                  <a:txBody>
                    <a:bodyPr/>
                    <a:lstStyle/>
                    <a:p>
                      <a:pPr algn="l" fontAlgn="b"/>
                      <a:r>
                        <a:rPr lang="zh-CN" altLang="en-US" sz="1400" b="1" u="none" strike="noStrike" dirty="0">
                          <a:solidFill>
                            <a:srgbClr val="7030A0"/>
                          </a:solidFill>
                          <a:effectLst/>
                          <a:latin typeface="SimHei" charset="-122"/>
                          <a:ea typeface="SimHei" charset="-122"/>
                          <a:cs typeface="SimHei" charset="-122"/>
                        </a:rPr>
                        <a:t>悲伤 </a:t>
                      </a:r>
                      <a:r>
                        <a:rPr lang="en-US" altLang="zh-CN" sz="1400" b="1" u="none" strike="noStrike" dirty="0">
                          <a:solidFill>
                            <a:srgbClr val="7030A0"/>
                          </a:solidFill>
                          <a:effectLst/>
                          <a:latin typeface="SimHei" charset="-122"/>
                          <a:ea typeface="SimHei" charset="-122"/>
                          <a:cs typeface="SimHei" charset="-122"/>
                        </a:rPr>
                        <a:t>Sad</a:t>
                      </a:r>
                      <a:endParaRPr lang="zh-CN" altLang="en-US" sz="1400" b="1" i="0" u="none" strike="noStrike" dirty="0">
                        <a:solidFill>
                          <a:srgbClr val="7030A0"/>
                        </a:solidFill>
                        <a:effectLst/>
                        <a:latin typeface="SimHei" charset="-122"/>
                        <a:ea typeface="SimHei" charset="-122"/>
                        <a:cs typeface="SimHei" charset="-122"/>
                      </a:endParaRPr>
                    </a:p>
                  </a:txBody>
                  <a:tcPr marL="4763" marR="4763" marT="4763" marB="0" anchor="b"/>
                </a:tc>
                <a:tc>
                  <a:txBody>
                    <a:bodyPr/>
                    <a:lstStyle/>
                    <a:p>
                      <a:pPr algn="l" fontAlgn="b"/>
                      <a:r>
                        <a:rPr lang="zh-CN" altLang="en-US" sz="1400" u="none" strike="noStrike" dirty="0">
                          <a:effectLst/>
                        </a:rPr>
                        <a:t>这样的老师伤不起啊</a:t>
                      </a:r>
                      <a:endParaRPr lang="zh-CN" altLang="en-US" sz="1400" b="0" i="0" u="none" strike="noStrike" dirty="0">
                        <a:solidFill>
                          <a:srgbClr val="000000"/>
                        </a:solidFill>
                        <a:effectLst/>
                        <a:latin typeface="宋体" charset="-122"/>
                      </a:endParaRPr>
                    </a:p>
                  </a:txBody>
                  <a:tcPr marL="4763" marR="4763" marT="4763" marB="0" anchor="b"/>
                </a:tc>
                <a:extLst>
                  <a:ext uri="{0D108BD9-81ED-4DB2-BD59-A6C34878D82A}">
                    <a16:rowId xmlns:a16="http://schemas.microsoft.com/office/drawing/2014/main" val="10003"/>
                  </a:ext>
                </a:extLst>
              </a:tr>
              <a:tr h="210503">
                <a:tc>
                  <a:txBody>
                    <a:bodyPr/>
                    <a:lstStyle/>
                    <a:p>
                      <a:pPr algn="l" fontAlgn="b"/>
                      <a:r>
                        <a:rPr lang="zh-CN" altLang="en-US" sz="1400" u="none" strike="noStrike" dirty="0">
                          <a:effectLst/>
                        </a:rPr>
                        <a:t>厌恶 </a:t>
                      </a:r>
                      <a:r>
                        <a:rPr lang="en-US" altLang="zh-CN" sz="1400" u="none" strike="noStrike" dirty="0">
                          <a:effectLst/>
                        </a:rPr>
                        <a:t>Disgust</a:t>
                      </a:r>
                      <a:endParaRPr lang="zh-CN" altLang="en-US" sz="1400" b="0" i="0" u="none" strike="noStrike" dirty="0">
                        <a:solidFill>
                          <a:srgbClr val="000000"/>
                        </a:solidFill>
                        <a:effectLst/>
                        <a:latin typeface="宋体" charset="-122"/>
                      </a:endParaRPr>
                    </a:p>
                  </a:txBody>
                  <a:tcPr marL="4763" marR="4763" marT="4763" marB="0" anchor="b"/>
                </a:tc>
                <a:tc>
                  <a:txBody>
                    <a:bodyPr/>
                    <a:lstStyle/>
                    <a:p>
                      <a:pPr algn="l" fontAlgn="b"/>
                      <a:r>
                        <a:rPr lang="zh-CN" altLang="en-US" sz="1400" b="1" u="none" strike="noStrike" dirty="0">
                          <a:solidFill>
                            <a:srgbClr val="A30000"/>
                          </a:solidFill>
                          <a:effectLst/>
                          <a:latin typeface="SimHei" charset="-122"/>
                          <a:ea typeface="SimHei" charset="-122"/>
                          <a:cs typeface="SimHei" charset="-122"/>
                        </a:rPr>
                        <a:t>这老师也太狠了点吧</a:t>
                      </a:r>
                      <a:endParaRPr lang="zh-CN" altLang="en-US" sz="1400" b="1" i="0" u="none" strike="noStrike" dirty="0">
                        <a:solidFill>
                          <a:srgbClr val="A30000"/>
                        </a:solidFill>
                        <a:effectLst/>
                        <a:latin typeface="SimHei" charset="-122"/>
                        <a:ea typeface="SimHei" charset="-122"/>
                        <a:cs typeface="SimHei" charset="-122"/>
                      </a:endParaRPr>
                    </a:p>
                  </a:txBody>
                  <a:tcPr marL="4763" marR="4763" marT="4763" marB="0" anchor="b"/>
                </a:tc>
                <a:extLst>
                  <a:ext uri="{0D108BD9-81ED-4DB2-BD59-A6C34878D82A}">
                    <a16:rowId xmlns:a16="http://schemas.microsoft.com/office/drawing/2014/main" val="10004"/>
                  </a:ext>
                </a:extLst>
              </a:tr>
              <a:tr h="210503">
                <a:tc>
                  <a:txBody>
                    <a:bodyPr/>
                    <a:lstStyle/>
                    <a:p>
                      <a:pPr algn="l" fontAlgn="b"/>
                      <a:r>
                        <a:rPr lang="zh-CN" altLang="en-US" sz="1400" u="none" strike="noStrike" dirty="0">
                          <a:effectLst/>
                        </a:rPr>
                        <a:t>愤怒 </a:t>
                      </a:r>
                      <a:r>
                        <a:rPr lang="en-US" altLang="zh-CN" sz="1400" u="none" strike="noStrike" dirty="0">
                          <a:effectLst/>
                        </a:rPr>
                        <a:t>Angry</a:t>
                      </a:r>
                      <a:endParaRPr lang="zh-CN" altLang="en-US" sz="1400" b="0" i="0" u="none" strike="noStrike" dirty="0">
                        <a:solidFill>
                          <a:srgbClr val="000000"/>
                        </a:solidFill>
                        <a:effectLst/>
                        <a:latin typeface="宋体" charset="-122"/>
                      </a:endParaRPr>
                    </a:p>
                  </a:txBody>
                  <a:tcPr marL="4763" marR="4763" marT="4763" marB="0" anchor="b"/>
                </a:tc>
                <a:tc>
                  <a:txBody>
                    <a:bodyPr/>
                    <a:lstStyle/>
                    <a:p>
                      <a:pPr algn="l" fontAlgn="b"/>
                      <a:r>
                        <a:rPr lang="zh-CN" altLang="en-US" sz="1400" b="1" u="none" strike="noStrike" dirty="0">
                          <a:solidFill>
                            <a:srgbClr val="A30000"/>
                          </a:solidFill>
                          <a:effectLst/>
                          <a:latin typeface="SimHei" charset="-122"/>
                          <a:ea typeface="SimHei" charset="-122"/>
                          <a:cs typeface="SimHei" charset="-122"/>
                        </a:rPr>
                        <a:t>这老师是要逆天啊！</a:t>
                      </a:r>
                      <a:endParaRPr lang="zh-CN" altLang="en-US" sz="1400" b="1" i="0" u="none" strike="noStrike" dirty="0">
                        <a:solidFill>
                          <a:srgbClr val="A30000"/>
                        </a:solidFill>
                        <a:effectLst/>
                        <a:latin typeface="SimHei" charset="-122"/>
                        <a:ea typeface="SimHei" charset="-122"/>
                        <a:cs typeface="SimHei" charset="-122"/>
                      </a:endParaRPr>
                    </a:p>
                  </a:txBody>
                  <a:tcPr marL="4763" marR="4763" marT="4763" marB="0" anchor="b"/>
                </a:tc>
                <a:extLst>
                  <a:ext uri="{0D108BD9-81ED-4DB2-BD59-A6C34878D82A}">
                    <a16:rowId xmlns:a16="http://schemas.microsoft.com/office/drawing/2014/main" val="10005"/>
                  </a:ext>
                </a:extLst>
              </a:tr>
              <a:tr h="210503">
                <a:tc>
                  <a:txBody>
                    <a:bodyPr/>
                    <a:lstStyle/>
                    <a:p>
                      <a:pPr algn="l" fontAlgn="b"/>
                      <a:r>
                        <a:rPr lang="zh-CN" altLang="en-US" sz="1400" u="none" strike="noStrike" dirty="0">
                          <a:effectLst/>
                        </a:rPr>
                        <a:t>快乐 </a:t>
                      </a:r>
                      <a:r>
                        <a:rPr lang="en-US" altLang="zh-CN" sz="1400" u="none" strike="noStrike" dirty="0">
                          <a:effectLst/>
                        </a:rPr>
                        <a:t>Happy</a:t>
                      </a:r>
                      <a:endParaRPr lang="zh-CN" altLang="en-US" sz="1400" b="0" i="0" u="none" strike="noStrike" dirty="0">
                        <a:solidFill>
                          <a:srgbClr val="000000"/>
                        </a:solidFill>
                        <a:effectLst/>
                        <a:latin typeface="宋体" charset="-122"/>
                      </a:endParaRPr>
                    </a:p>
                  </a:txBody>
                  <a:tcPr marL="4763" marR="4763" marT="4763" marB="0" anchor="b"/>
                </a:tc>
                <a:tc>
                  <a:txBody>
                    <a:bodyPr/>
                    <a:lstStyle/>
                    <a:p>
                      <a:pPr algn="l" fontAlgn="b"/>
                      <a:r>
                        <a:rPr lang="zh-CN" altLang="en-US" sz="1400" u="none" strike="noStrike" dirty="0">
                          <a:effectLst/>
                        </a:rPr>
                        <a:t>哈哈，这老师太有才了</a:t>
                      </a:r>
                      <a:endParaRPr lang="zh-CN" altLang="en-US" sz="1400" b="0" i="0" u="none" strike="noStrike" dirty="0">
                        <a:solidFill>
                          <a:srgbClr val="000000"/>
                        </a:solidFill>
                        <a:effectLst/>
                        <a:latin typeface="宋体" charset="-122"/>
                      </a:endParaRPr>
                    </a:p>
                  </a:txBody>
                  <a:tcPr marL="4763" marR="4763" marT="4763" marB="0" anchor="b"/>
                </a:tc>
                <a:extLst>
                  <a:ext uri="{0D108BD9-81ED-4DB2-BD59-A6C34878D82A}">
                    <a16:rowId xmlns:a16="http://schemas.microsoft.com/office/drawing/2014/main" val="1000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076842687"/>
              </p:ext>
            </p:extLst>
          </p:nvPr>
        </p:nvGraphicFramePr>
        <p:xfrm>
          <a:off x="4151607" y="3648543"/>
          <a:ext cx="4646266" cy="1740221"/>
        </p:xfrm>
        <a:graphic>
          <a:graphicData uri="http://schemas.openxmlformats.org/drawingml/2006/table">
            <a:tbl>
              <a:tblPr>
                <a:tableStyleId>{5C22544A-7EE6-4342-B048-85BDC9FD1C3A}</a:tableStyleId>
              </a:tblPr>
              <a:tblGrid>
                <a:gridCol w="1239545">
                  <a:extLst>
                    <a:ext uri="{9D8B030D-6E8A-4147-A177-3AD203B41FA5}">
                      <a16:colId xmlns:a16="http://schemas.microsoft.com/office/drawing/2014/main" val="20000"/>
                    </a:ext>
                  </a:extLst>
                </a:gridCol>
                <a:gridCol w="3406721">
                  <a:extLst>
                    <a:ext uri="{9D8B030D-6E8A-4147-A177-3AD203B41FA5}">
                      <a16:colId xmlns:a16="http://schemas.microsoft.com/office/drawing/2014/main" val="20001"/>
                    </a:ext>
                  </a:extLst>
                </a:gridCol>
              </a:tblGrid>
              <a:tr h="210503">
                <a:tc>
                  <a:txBody>
                    <a:bodyPr/>
                    <a:lstStyle/>
                    <a:p>
                      <a:pPr algn="l" fontAlgn="b"/>
                      <a:r>
                        <a:rPr lang="zh-CN" altLang="en-US" sz="1400" b="1" u="none" strike="noStrike" dirty="0">
                          <a:effectLst/>
                        </a:rPr>
                        <a:t>情绪</a:t>
                      </a:r>
                      <a:endParaRPr lang="en-US" altLang="zh-CN" sz="1400" b="1" u="none" strike="noStrike" dirty="0">
                        <a:effectLst/>
                      </a:endParaRPr>
                    </a:p>
                    <a:p>
                      <a:pPr algn="l" fontAlgn="b"/>
                      <a:r>
                        <a:rPr lang="en-US" altLang="zh-CN" sz="1400" b="1" u="none" strike="noStrike" dirty="0">
                          <a:effectLst/>
                        </a:rPr>
                        <a:t>emotion</a:t>
                      </a:r>
                      <a:endParaRPr lang="zh-CN" altLang="en-US" sz="1400" b="1" i="0" u="none" strike="noStrike" dirty="0">
                        <a:solidFill>
                          <a:srgbClr val="000000"/>
                        </a:solidFill>
                        <a:effectLst/>
                        <a:latin typeface="宋体" charset="-122"/>
                      </a:endParaRPr>
                    </a:p>
                  </a:txBody>
                  <a:tcPr marL="4763" marR="4763" marT="4763" marB="0" anchor="b"/>
                </a:tc>
                <a:tc>
                  <a:txBody>
                    <a:bodyPr/>
                    <a:lstStyle/>
                    <a:p>
                      <a:pPr algn="l" fontAlgn="b"/>
                      <a:r>
                        <a:rPr lang="en-US" altLang="zh-CN" sz="1400" b="1" u="none" strike="noStrike" kern="1200" dirty="0">
                          <a:solidFill>
                            <a:schemeClr val="dk1"/>
                          </a:solidFill>
                          <a:effectLst/>
                          <a:latin typeface="SimHei" charset="-122"/>
                          <a:ea typeface="SimHei" charset="-122"/>
                          <a:cs typeface="SimHei" charset="-122"/>
                        </a:rPr>
                        <a:t>post:</a:t>
                      </a:r>
                      <a:r>
                        <a:rPr lang="zh-CN" altLang="en-US" sz="1400" b="1" u="none" strike="noStrike" kern="1200" dirty="0">
                          <a:solidFill>
                            <a:schemeClr val="dk1"/>
                          </a:solidFill>
                          <a:effectLst/>
                          <a:latin typeface="SimHei" charset="-122"/>
                          <a:ea typeface="SimHei" charset="-122"/>
                          <a:cs typeface="SimHei" charset="-122"/>
                        </a:rPr>
                        <a:t>承诺，就是一个骗子说给一个傻子听的</a:t>
                      </a:r>
                      <a:r>
                        <a:rPr lang="zh-CN" altLang="en-US" sz="1400" u="none" strike="noStrike" dirty="0">
                          <a:effectLst/>
                        </a:rPr>
                        <a:t>。</a:t>
                      </a:r>
                      <a:endParaRPr lang="zh-CN" altLang="en-US" sz="1400" b="0" i="0" u="none" strike="noStrike" dirty="0">
                        <a:solidFill>
                          <a:srgbClr val="000000"/>
                        </a:solidFill>
                        <a:effectLst/>
                        <a:latin typeface="宋体" charset="-122"/>
                      </a:endParaRPr>
                    </a:p>
                  </a:txBody>
                  <a:tcPr marL="4763" marR="4763" marT="4763" marB="0" anchor="b"/>
                </a:tc>
                <a:extLst>
                  <a:ext uri="{0D108BD9-81ED-4DB2-BD59-A6C34878D82A}">
                    <a16:rowId xmlns:a16="http://schemas.microsoft.com/office/drawing/2014/main" val="10000"/>
                  </a:ext>
                </a:extLst>
              </a:tr>
              <a:tr h="210503">
                <a:tc>
                  <a:txBody>
                    <a:bodyPr/>
                    <a:lstStyle/>
                    <a:p>
                      <a:pPr algn="l" fontAlgn="b"/>
                      <a:r>
                        <a:rPr lang="en-US" altLang="zh-CN" sz="1400" b="0" i="0" u="none" strike="noStrike" dirty="0">
                          <a:solidFill>
                            <a:schemeClr val="dk1"/>
                          </a:solidFill>
                          <a:effectLst/>
                          <a:latin typeface="+mn-lt"/>
                        </a:rPr>
                        <a:t>Other</a:t>
                      </a:r>
                      <a:endParaRPr lang="zh-CN" altLang="en-US" sz="1400" b="0" i="0" u="none" strike="noStrike" dirty="0">
                        <a:solidFill>
                          <a:srgbClr val="000000"/>
                        </a:solidFill>
                        <a:effectLst/>
                        <a:latin typeface="宋体" charset="-122"/>
                      </a:endParaRPr>
                    </a:p>
                  </a:txBody>
                  <a:tcPr marL="4763" marR="4763" marT="4763" marB="0" anchor="b"/>
                </a:tc>
                <a:tc>
                  <a:txBody>
                    <a:bodyPr/>
                    <a:lstStyle/>
                    <a:p>
                      <a:pPr algn="l" fontAlgn="b"/>
                      <a:r>
                        <a:rPr lang="zh-CN" altLang="en-US" sz="1400" u="none" strike="noStrike">
                          <a:effectLst/>
                        </a:rPr>
                        <a:t>承诺就是一个承诺</a:t>
                      </a:r>
                      <a:endParaRPr lang="zh-CN" altLang="en-US" sz="1400" b="0" i="0" u="none" strike="noStrike">
                        <a:solidFill>
                          <a:srgbClr val="000000"/>
                        </a:solidFill>
                        <a:effectLst/>
                        <a:latin typeface="宋体" charset="-122"/>
                      </a:endParaRPr>
                    </a:p>
                  </a:txBody>
                  <a:tcPr marL="4763" marR="4763" marT="4763" marB="0" anchor="b"/>
                </a:tc>
                <a:extLst>
                  <a:ext uri="{0D108BD9-81ED-4DB2-BD59-A6C34878D82A}">
                    <a16:rowId xmlns:a16="http://schemas.microsoft.com/office/drawing/2014/main" val="10001"/>
                  </a:ext>
                </a:extLst>
              </a:tr>
              <a:tr h="210503">
                <a:tc>
                  <a:txBody>
                    <a:bodyPr/>
                    <a:lstStyle/>
                    <a:p>
                      <a:pPr algn="l" fontAlgn="b"/>
                      <a:r>
                        <a:rPr lang="zh-CN" altLang="en-US" sz="1400" u="none" strike="noStrike" dirty="0">
                          <a:effectLst/>
                        </a:rPr>
                        <a:t>喜欢 </a:t>
                      </a:r>
                      <a:r>
                        <a:rPr lang="en-US" altLang="zh-CN" sz="1400" u="none" strike="noStrike" dirty="0">
                          <a:effectLst/>
                        </a:rPr>
                        <a:t>Like</a:t>
                      </a:r>
                      <a:endParaRPr lang="zh-CN" altLang="en-US" sz="1400" b="0" i="0" u="none" strike="noStrike" dirty="0">
                        <a:solidFill>
                          <a:srgbClr val="000000"/>
                        </a:solidFill>
                        <a:effectLst/>
                        <a:latin typeface="宋体" charset="-122"/>
                      </a:endParaRPr>
                    </a:p>
                  </a:txBody>
                  <a:tcPr marL="4763" marR="4763" marT="4763" marB="0" anchor="b"/>
                </a:tc>
                <a:tc>
                  <a:txBody>
                    <a:bodyPr/>
                    <a:lstStyle/>
                    <a:p>
                      <a:pPr algn="l" fontAlgn="b"/>
                      <a:r>
                        <a:rPr lang="zh-CN" altLang="en-US" sz="1400" u="none" strike="noStrike">
                          <a:effectLst/>
                        </a:rPr>
                        <a:t>承诺是一个专一的傻子</a:t>
                      </a:r>
                      <a:endParaRPr lang="zh-CN" altLang="en-US" sz="1400" b="0" i="0" u="none" strike="noStrike">
                        <a:solidFill>
                          <a:srgbClr val="000000"/>
                        </a:solidFill>
                        <a:effectLst/>
                        <a:latin typeface="宋体" charset="-122"/>
                      </a:endParaRPr>
                    </a:p>
                  </a:txBody>
                  <a:tcPr marL="4763" marR="4763" marT="4763" marB="0" anchor="b"/>
                </a:tc>
                <a:extLst>
                  <a:ext uri="{0D108BD9-81ED-4DB2-BD59-A6C34878D82A}">
                    <a16:rowId xmlns:a16="http://schemas.microsoft.com/office/drawing/2014/main" val="10002"/>
                  </a:ext>
                </a:extLst>
              </a:tr>
              <a:tr h="210503">
                <a:tc>
                  <a:txBody>
                    <a:bodyPr/>
                    <a:lstStyle/>
                    <a:p>
                      <a:pPr marL="0" algn="l" defTabSz="914400" rtl="0" eaLnBrk="1" fontAlgn="b" latinLnBrk="0" hangingPunct="1"/>
                      <a:r>
                        <a:rPr lang="zh-CN" altLang="en-US" sz="1400" b="1" u="none" strike="noStrike" kern="1200" dirty="0">
                          <a:solidFill>
                            <a:srgbClr val="7030A0"/>
                          </a:solidFill>
                          <a:effectLst/>
                          <a:latin typeface="SimHei" charset="-122"/>
                          <a:ea typeface="SimHei" charset="-122"/>
                          <a:cs typeface="SimHei" charset="-122"/>
                        </a:rPr>
                        <a:t>悲伤 </a:t>
                      </a:r>
                      <a:r>
                        <a:rPr lang="en-US" altLang="zh-CN" sz="1400" b="1" u="none" strike="noStrike" kern="1200" dirty="0">
                          <a:solidFill>
                            <a:srgbClr val="7030A0"/>
                          </a:solidFill>
                          <a:effectLst/>
                          <a:latin typeface="SimHei" charset="-122"/>
                          <a:ea typeface="SimHei" charset="-122"/>
                          <a:cs typeface="SimHei" charset="-122"/>
                        </a:rPr>
                        <a:t>Sad</a:t>
                      </a:r>
                      <a:endParaRPr lang="zh-CN" altLang="en-US" sz="1400" b="1" u="none" strike="noStrike" kern="1200" dirty="0">
                        <a:solidFill>
                          <a:srgbClr val="7030A0"/>
                        </a:solidFill>
                        <a:effectLst/>
                        <a:latin typeface="SimHei" charset="-122"/>
                        <a:ea typeface="SimHei" charset="-122"/>
                        <a:cs typeface="SimHei" charset="-122"/>
                      </a:endParaRPr>
                    </a:p>
                  </a:txBody>
                  <a:tcPr marL="4763" marR="4763" marT="4763" marB="0" anchor="b"/>
                </a:tc>
                <a:tc>
                  <a:txBody>
                    <a:bodyPr/>
                    <a:lstStyle/>
                    <a:p>
                      <a:pPr marL="0" algn="l" defTabSz="914400" rtl="0" eaLnBrk="1" fontAlgn="b" latinLnBrk="0" hangingPunct="1"/>
                      <a:r>
                        <a:rPr lang="zh-CN" altLang="en-US" sz="1400" b="1" u="none" strike="noStrike" kern="1200" dirty="0">
                          <a:solidFill>
                            <a:srgbClr val="7030A0"/>
                          </a:solidFill>
                          <a:effectLst/>
                          <a:latin typeface="SimHei" charset="-122"/>
                          <a:ea typeface="SimHei" charset="-122"/>
                          <a:cs typeface="SimHei" charset="-122"/>
                        </a:rPr>
                        <a:t>我就是一个悲伤的傻子</a:t>
                      </a:r>
                    </a:p>
                  </a:txBody>
                  <a:tcPr marL="4763" marR="4763" marT="4763" marB="0" anchor="b"/>
                </a:tc>
                <a:extLst>
                  <a:ext uri="{0D108BD9-81ED-4DB2-BD59-A6C34878D82A}">
                    <a16:rowId xmlns:a16="http://schemas.microsoft.com/office/drawing/2014/main" val="10003"/>
                  </a:ext>
                </a:extLst>
              </a:tr>
              <a:tr h="210503">
                <a:tc>
                  <a:txBody>
                    <a:bodyPr/>
                    <a:lstStyle/>
                    <a:p>
                      <a:pPr algn="l" fontAlgn="b"/>
                      <a:r>
                        <a:rPr lang="zh-CN" altLang="en-US" sz="1400" b="1" u="none" strike="noStrike" dirty="0">
                          <a:solidFill>
                            <a:srgbClr val="A30000"/>
                          </a:solidFill>
                          <a:effectLst/>
                          <a:latin typeface="SimHei" charset="-122"/>
                          <a:ea typeface="SimHei" charset="-122"/>
                          <a:cs typeface="SimHei" charset="-122"/>
                        </a:rPr>
                        <a:t>厌恶 </a:t>
                      </a:r>
                      <a:r>
                        <a:rPr lang="en-US" altLang="zh-CN" sz="1400" b="1" u="none" strike="noStrike" dirty="0">
                          <a:solidFill>
                            <a:srgbClr val="A30000"/>
                          </a:solidFill>
                          <a:effectLst/>
                          <a:latin typeface="SimHei" charset="-122"/>
                          <a:ea typeface="SimHei" charset="-122"/>
                          <a:cs typeface="SimHei" charset="-122"/>
                        </a:rPr>
                        <a:t>Disgust</a:t>
                      </a:r>
                      <a:endParaRPr lang="zh-CN" altLang="en-US" sz="1400" b="1" i="0" u="none" strike="noStrike" dirty="0">
                        <a:solidFill>
                          <a:srgbClr val="A30000"/>
                        </a:solidFill>
                        <a:effectLst/>
                        <a:latin typeface="SimHei" charset="-122"/>
                        <a:ea typeface="SimHei" charset="-122"/>
                        <a:cs typeface="SimHei" charset="-122"/>
                      </a:endParaRPr>
                    </a:p>
                  </a:txBody>
                  <a:tcPr marL="4763" marR="4763" marT="4763" marB="0" anchor="b"/>
                </a:tc>
                <a:tc>
                  <a:txBody>
                    <a:bodyPr/>
                    <a:lstStyle/>
                    <a:p>
                      <a:pPr algn="l" fontAlgn="b"/>
                      <a:r>
                        <a:rPr lang="zh-CN" altLang="en-US" sz="1400" u="none" strike="noStrike" dirty="0">
                          <a:effectLst/>
                        </a:rPr>
                        <a:t>一个骗子说给一个傻子听</a:t>
                      </a:r>
                      <a:endParaRPr lang="zh-CN" altLang="en-US" sz="1400" b="0" i="0" u="none" strike="noStrike" dirty="0">
                        <a:solidFill>
                          <a:srgbClr val="000000"/>
                        </a:solidFill>
                        <a:effectLst/>
                        <a:latin typeface="宋体" charset="-122"/>
                      </a:endParaRPr>
                    </a:p>
                  </a:txBody>
                  <a:tcPr marL="4763" marR="4763" marT="4763" marB="0" anchor="b"/>
                </a:tc>
                <a:extLst>
                  <a:ext uri="{0D108BD9-81ED-4DB2-BD59-A6C34878D82A}">
                    <a16:rowId xmlns:a16="http://schemas.microsoft.com/office/drawing/2014/main" val="10004"/>
                  </a:ext>
                </a:extLst>
              </a:tr>
              <a:tr h="210503">
                <a:tc>
                  <a:txBody>
                    <a:bodyPr/>
                    <a:lstStyle/>
                    <a:p>
                      <a:pPr algn="l" fontAlgn="b"/>
                      <a:r>
                        <a:rPr lang="zh-CN" altLang="en-US" sz="1400" u="none" strike="noStrike" dirty="0">
                          <a:effectLst/>
                        </a:rPr>
                        <a:t>愤怒  </a:t>
                      </a:r>
                      <a:r>
                        <a:rPr lang="en-US" altLang="zh-CN" sz="1400" u="none" strike="noStrike" dirty="0">
                          <a:effectLst/>
                        </a:rPr>
                        <a:t>Angry</a:t>
                      </a:r>
                      <a:endParaRPr lang="zh-CN" altLang="en-US" sz="1400" b="0" i="0" u="none" strike="noStrike" dirty="0">
                        <a:solidFill>
                          <a:srgbClr val="000000"/>
                        </a:solidFill>
                        <a:effectLst/>
                        <a:latin typeface="宋体" charset="-122"/>
                      </a:endParaRPr>
                    </a:p>
                  </a:txBody>
                  <a:tcPr marL="4763" marR="4763" marT="4763" marB="0" anchor="b"/>
                </a:tc>
                <a:tc>
                  <a:txBody>
                    <a:bodyPr/>
                    <a:lstStyle/>
                    <a:p>
                      <a:pPr algn="l" fontAlgn="b"/>
                      <a:r>
                        <a:rPr lang="zh-CN" altLang="en-US" sz="1400" u="none" strike="noStrike" dirty="0">
                          <a:effectLst/>
                        </a:rPr>
                        <a:t>不管你信不信，反正我信了！</a:t>
                      </a:r>
                      <a:endParaRPr lang="zh-CN" altLang="en-US" sz="1400" b="0" i="0" u="none" strike="noStrike" dirty="0">
                        <a:solidFill>
                          <a:srgbClr val="000000"/>
                        </a:solidFill>
                        <a:effectLst/>
                        <a:latin typeface="宋体" charset="-122"/>
                      </a:endParaRPr>
                    </a:p>
                  </a:txBody>
                  <a:tcPr marL="4763" marR="4763" marT="4763" marB="0" anchor="b"/>
                </a:tc>
                <a:extLst>
                  <a:ext uri="{0D108BD9-81ED-4DB2-BD59-A6C34878D82A}">
                    <a16:rowId xmlns:a16="http://schemas.microsoft.com/office/drawing/2014/main" val="10005"/>
                  </a:ext>
                </a:extLst>
              </a:tr>
              <a:tr h="210503">
                <a:tc>
                  <a:txBody>
                    <a:bodyPr/>
                    <a:lstStyle/>
                    <a:p>
                      <a:pPr algn="l" fontAlgn="b"/>
                      <a:r>
                        <a:rPr lang="zh-CN" altLang="en-US" sz="1400" u="none" strike="noStrike" dirty="0">
                          <a:effectLst/>
                        </a:rPr>
                        <a:t>快乐 </a:t>
                      </a:r>
                      <a:r>
                        <a:rPr lang="en-US" altLang="zh-CN" sz="1400" u="none" strike="noStrike" dirty="0">
                          <a:effectLst/>
                        </a:rPr>
                        <a:t>Happy</a:t>
                      </a:r>
                      <a:endParaRPr lang="zh-CN" altLang="en-US" sz="1400" b="0" i="0" u="none" strike="noStrike" dirty="0">
                        <a:solidFill>
                          <a:srgbClr val="000000"/>
                        </a:solidFill>
                        <a:effectLst/>
                        <a:latin typeface="宋体" charset="-122"/>
                      </a:endParaRPr>
                    </a:p>
                  </a:txBody>
                  <a:tcPr marL="4763" marR="4763" marT="4763" marB="0" anchor="b"/>
                </a:tc>
                <a:tc>
                  <a:txBody>
                    <a:bodyPr/>
                    <a:lstStyle/>
                    <a:p>
                      <a:pPr algn="l" fontAlgn="b"/>
                      <a:r>
                        <a:rPr lang="zh-CN" altLang="en-US" sz="1400" b="1" u="none" strike="noStrike" dirty="0">
                          <a:solidFill>
                            <a:srgbClr val="00B050"/>
                          </a:solidFill>
                          <a:effectLst/>
                          <a:latin typeface="SimHei" charset="-122"/>
                          <a:ea typeface="SimHei" charset="-122"/>
                          <a:cs typeface="SimHei" charset="-122"/>
                        </a:rPr>
                        <a:t>我就是一个开心的傻子</a:t>
                      </a:r>
                      <a:endParaRPr lang="zh-CN" altLang="en-US" sz="1400" b="1" i="0" u="none" strike="noStrike" dirty="0">
                        <a:solidFill>
                          <a:srgbClr val="00B050"/>
                        </a:solidFill>
                        <a:effectLst/>
                        <a:latin typeface="SimHei" charset="-122"/>
                        <a:ea typeface="SimHei" charset="-122"/>
                        <a:cs typeface="SimHei" charset="-122"/>
                      </a:endParaRPr>
                    </a:p>
                  </a:txBody>
                  <a:tcPr marL="4763" marR="4763" marT="4763" marB="0" anchor="b"/>
                </a:tc>
                <a:extLst>
                  <a:ext uri="{0D108BD9-81ED-4DB2-BD59-A6C34878D82A}">
                    <a16:rowId xmlns:a16="http://schemas.microsoft.com/office/drawing/2014/main" val="10006"/>
                  </a:ext>
                </a:extLst>
              </a:tr>
            </a:tbl>
          </a:graphicData>
        </a:graphic>
      </p:graphicFrame>
      <p:sp>
        <p:nvSpPr>
          <p:cNvPr id="8" name="矩形 7"/>
          <p:cNvSpPr/>
          <p:nvPr/>
        </p:nvSpPr>
        <p:spPr>
          <a:xfrm>
            <a:off x="852054" y="6001039"/>
            <a:ext cx="6734995" cy="507831"/>
          </a:xfrm>
          <a:prstGeom prst="rect">
            <a:avLst/>
          </a:prstGeom>
        </p:spPr>
        <p:txBody>
          <a:bodyPr wrap="square">
            <a:spAutoFit/>
          </a:bodyPr>
          <a:lstStyle/>
          <a:p>
            <a:r>
              <a:rPr lang="en-US" altLang="zh-CN" sz="1350" dirty="0">
                <a:solidFill>
                  <a:srgbClr val="333333"/>
                </a:solidFill>
                <a:latin typeface="Georgia" charset="0"/>
              </a:rPr>
              <a:t>Emotional Chatting Machine: Emotional Conversation Generation with Internal and External Memory.</a:t>
            </a:r>
            <a:r>
              <a:rPr lang="zh-CN" altLang="en-US" sz="1350" dirty="0">
                <a:solidFill>
                  <a:srgbClr val="428BCA"/>
                </a:solidFill>
                <a:latin typeface="Georgia" charset="0"/>
              </a:rPr>
              <a:t> </a:t>
            </a:r>
            <a:r>
              <a:rPr lang="en-US" altLang="zh-CN" sz="1350" b="1" dirty="0">
                <a:latin typeface="Georgia" charset="0"/>
              </a:rPr>
              <a:t>AAAI</a:t>
            </a:r>
            <a:r>
              <a:rPr lang="zh-CN" altLang="en-US" sz="1350" b="1" dirty="0">
                <a:latin typeface="Georgia" charset="0"/>
              </a:rPr>
              <a:t> </a:t>
            </a:r>
            <a:r>
              <a:rPr lang="en-US" altLang="zh-CN" sz="1350" b="1" dirty="0">
                <a:latin typeface="Georgia" charset="0"/>
              </a:rPr>
              <a:t>2018.</a:t>
            </a:r>
            <a:endParaRPr lang="en-US" altLang="zh-CN" sz="1350" dirty="0">
              <a:solidFill>
                <a:srgbClr val="333333"/>
              </a:solidFill>
              <a:latin typeface="Georgia" charset="0"/>
            </a:endParaRPr>
          </a:p>
        </p:txBody>
      </p:sp>
    </p:spTree>
    <p:extLst>
      <p:ext uri="{BB962C8B-B14F-4D97-AF65-F5344CB8AC3E}">
        <p14:creationId xmlns:p14="http://schemas.microsoft.com/office/powerpoint/2010/main" val="2117460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8548096" cy="922114"/>
          </a:xfrm>
        </p:spPr>
        <p:txBody>
          <a:bodyPr/>
          <a:lstStyle/>
          <a:p>
            <a:r>
              <a:rPr kumimoji="1" lang="en-US" altLang="zh-CN" b="1" cap="none" dirty="0"/>
              <a:t>Emotion</a:t>
            </a:r>
            <a:r>
              <a:rPr kumimoji="1" lang="zh-CN" altLang="en-US" b="1" cap="none" dirty="0"/>
              <a:t> </a:t>
            </a:r>
            <a:r>
              <a:rPr kumimoji="1" lang="en-US" altLang="zh-CN" b="1" cap="none" dirty="0"/>
              <a:t>Interaction</a:t>
            </a:r>
            <a:r>
              <a:rPr kumimoji="1" lang="zh-CN" altLang="en-US" b="1" cap="none" dirty="0"/>
              <a:t> </a:t>
            </a:r>
            <a:r>
              <a:rPr kumimoji="1" lang="en-US" altLang="zh-CN" b="1" cap="none" dirty="0"/>
              <a:t>Patterns</a:t>
            </a:r>
            <a:endParaRPr kumimoji="1" lang="zh-CN" altLang="en-US" b="1" cap="none"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20" y="1696281"/>
            <a:ext cx="5111249" cy="3673710"/>
          </a:xfrm>
          <a:prstGeom prst="rect">
            <a:avLst/>
          </a:prstGeom>
        </p:spPr>
      </p:pic>
      <p:sp>
        <p:nvSpPr>
          <p:cNvPr id="5" name="文本框 4"/>
          <p:cNvSpPr txBox="1"/>
          <p:nvPr/>
        </p:nvSpPr>
        <p:spPr>
          <a:xfrm>
            <a:off x="5586303" y="1875988"/>
            <a:ext cx="3364513" cy="3139321"/>
          </a:xfrm>
          <a:prstGeom prst="rect">
            <a:avLst/>
          </a:prstGeom>
          <a:noFill/>
        </p:spPr>
        <p:txBody>
          <a:bodyPr wrap="square" rtlCol="0">
            <a:spAutoFit/>
          </a:bodyPr>
          <a:lstStyle/>
          <a:p>
            <a:pPr>
              <a:lnSpc>
                <a:spcPct val="150000"/>
              </a:lnSpc>
            </a:pPr>
            <a:r>
              <a:rPr kumimoji="1" lang="en-US" altLang="zh-CN" dirty="0" err="1">
                <a:latin typeface="Georgia" panose="02040502050405020303" pitchFamily="18" charset="0"/>
              </a:rPr>
              <a:t>Like</a:t>
            </a:r>
            <a:r>
              <a:rPr kumimoji="1" lang="en-US" altLang="zh-CN" dirty="0" err="1">
                <a:latin typeface="Georgia" panose="02040502050405020303" pitchFamily="18" charset="0"/>
                <a:sym typeface="Wingdings"/>
              </a:rPr>
              <a:t>Like</a:t>
            </a:r>
            <a:r>
              <a:rPr kumimoji="1" lang="zh-CN" altLang="en-US" dirty="0">
                <a:latin typeface="Georgia" panose="02040502050405020303" pitchFamily="18" charset="0"/>
                <a:sym typeface="Wingdings"/>
              </a:rPr>
              <a:t>  </a:t>
            </a:r>
            <a:r>
              <a:rPr kumimoji="1" lang="en-US" altLang="zh-CN" sz="2400" b="1" dirty="0">
                <a:latin typeface="Georgia" panose="02040502050405020303" pitchFamily="18" charset="0"/>
                <a:sym typeface="Wingdings"/>
              </a:rPr>
              <a:t>(empathy)</a:t>
            </a:r>
            <a:endParaRPr kumimoji="1" lang="en-US" altLang="zh-CN" b="1" dirty="0">
              <a:latin typeface="Georgia" panose="02040502050405020303" pitchFamily="18" charset="0"/>
              <a:sym typeface="Wingdings"/>
            </a:endParaRPr>
          </a:p>
          <a:p>
            <a:pPr>
              <a:lnSpc>
                <a:spcPct val="150000"/>
              </a:lnSpc>
            </a:pPr>
            <a:r>
              <a:rPr kumimoji="1" lang="en-US" altLang="zh-CN" dirty="0">
                <a:latin typeface="Georgia" panose="02040502050405020303" pitchFamily="18" charset="0"/>
                <a:sym typeface="Wingdings"/>
              </a:rPr>
              <a:t>Sadness</a:t>
            </a:r>
            <a:r>
              <a:rPr kumimoji="1" lang="zh-CN" altLang="en-US" dirty="0">
                <a:latin typeface="Georgia" panose="02040502050405020303" pitchFamily="18" charset="0"/>
                <a:sym typeface="Wingdings"/>
              </a:rPr>
              <a:t> </a:t>
            </a:r>
            <a:r>
              <a:rPr kumimoji="1" lang="en-US" altLang="zh-CN" dirty="0">
                <a:latin typeface="Georgia" panose="02040502050405020303" pitchFamily="18" charset="0"/>
                <a:sym typeface="Wingdings"/>
              </a:rPr>
              <a:t>Sadness</a:t>
            </a:r>
            <a:r>
              <a:rPr kumimoji="1" lang="zh-CN" altLang="en-US" dirty="0">
                <a:latin typeface="Georgia" panose="02040502050405020303" pitchFamily="18" charset="0"/>
                <a:sym typeface="Wingdings"/>
              </a:rPr>
              <a:t> </a:t>
            </a:r>
            <a:r>
              <a:rPr kumimoji="1" lang="en-US" altLang="zh-CN" b="1" dirty="0">
                <a:latin typeface="Georgia" panose="02040502050405020303" pitchFamily="18" charset="0"/>
                <a:sym typeface="Wingdings"/>
              </a:rPr>
              <a:t>(empathy)</a:t>
            </a:r>
            <a:endParaRPr kumimoji="1" lang="en-US" altLang="zh-CN" dirty="0">
              <a:latin typeface="Georgia" panose="02040502050405020303" pitchFamily="18" charset="0"/>
              <a:sym typeface="Wingdings"/>
            </a:endParaRPr>
          </a:p>
          <a:p>
            <a:pPr>
              <a:lnSpc>
                <a:spcPct val="150000"/>
              </a:lnSpc>
            </a:pPr>
            <a:r>
              <a:rPr kumimoji="1" lang="en-US" altLang="zh-CN" dirty="0">
                <a:solidFill>
                  <a:srgbClr val="C00000"/>
                </a:solidFill>
                <a:latin typeface="Georgia" panose="02040502050405020303" pitchFamily="18" charset="0"/>
                <a:sym typeface="Wingdings"/>
              </a:rPr>
              <a:t>Sadness</a:t>
            </a:r>
            <a:r>
              <a:rPr kumimoji="1" lang="zh-CN" altLang="en-US" dirty="0">
                <a:solidFill>
                  <a:srgbClr val="C00000"/>
                </a:solidFill>
                <a:latin typeface="Georgia" panose="02040502050405020303" pitchFamily="18" charset="0"/>
                <a:sym typeface="Wingdings"/>
              </a:rPr>
              <a:t> </a:t>
            </a:r>
            <a:r>
              <a:rPr kumimoji="1" lang="en-US" altLang="zh-CN" dirty="0">
                <a:solidFill>
                  <a:srgbClr val="C00000"/>
                </a:solidFill>
                <a:latin typeface="Georgia" panose="02040502050405020303" pitchFamily="18" charset="0"/>
                <a:sym typeface="Wingdings"/>
              </a:rPr>
              <a:t>Like</a:t>
            </a:r>
            <a:r>
              <a:rPr kumimoji="1" lang="zh-CN" altLang="en-US" dirty="0">
                <a:solidFill>
                  <a:srgbClr val="C00000"/>
                </a:solidFill>
                <a:latin typeface="Georgia" panose="02040502050405020303" pitchFamily="18" charset="0"/>
                <a:sym typeface="Wingdings"/>
              </a:rPr>
              <a:t> </a:t>
            </a:r>
            <a:r>
              <a:rPr kumimoji="1" lang="en-US" altLang="zh-CN" b="1" dirty="0">
                <a:solidFill>
                  <a:srgbClr val="C00000"/>
                </a:solidFill>
                <a:latin typeface="Georgia" panose="02040502050405020303" pitchFamily="18" charset="0"/>
                <a:sym typeface="Wingdings"/>
              </a:rPr>
              <a:t>(comfort)</a:t>
            </a:r>
            <a:endParaRPr kumimoji="1" lang="en-US" altLang="zh-CN" dirty="0">
              <a:solidFill>
                <a:srgbClr val="C00000"/>
              </a:solidFill>
              <a:latin typeface="Georgia" panose="02040502050405020303" pitchFamily="18" charset="0"/>
              <a:sym typeface="Wingdings"/>
            </a:endParaRPr>
          </a:p>
          <a:p>
            <a:pPr>
              <a:lnSpc>
                <a:spcPct val="150000"/>
              </a:lnSpc>
            </a:pPr>
            <a:r>
              <a:rPr kumimoji="1" lang="en-US" altLang="zh-CN" dirty="0">
                <a:latin typeface="Georgia" panose="02040502050405020303" pitchFamily="18" charset="0"/>
                <a:sym typeface="Wingdings"/>
              </a:rPr>
              <a:t>Disgust</a:t>
            </a:r>
            <a:r>
              <a:rPr kumimoji="1" lang="zh-CN" altLang="en-US" dirty="0">
                <a:latin typeface="Georgia" panose="02040502050405020303" pitchFamily="18" charset="0"/>
                <a:sym typeface="Wingdings"/>
              </a:rPr>
              <a:t>  </a:t>
            </a:r>
            <a:r>
              <a:rPr kumimoji="1" lang="en-US" altLang="zh-CN" dirty="0">
                <a:latin typeface="Georgia" panose="02040502050405020303" pitchFamily="18" charset="0"/>
                <a:sym typeface="Wingdings"/>
              </a:rPr>
              <a:t>Disgust</a:t>
            </a:r>
            <a:r>
              <a:rPr kumimoji="1" lang="zh-CN" altLang="en-US" dirty="0">
                <a:latin typeface="Georgia" panose="02040502050405020303" pitchFamily="18" charset="0"/>
                <a:sym typeface="Wingdings"/>
              </a:rPr>
              <a:t> </a:t>
            </a:r>
            <a:r>
              <a:rPr kumimoji="1" lang="en-US" altLang="zh-CN" b="1" dirty="0">
                <a:latin typeface="Georgia" panose="02040502050405020303" pitchFamily="18" charset="0"/>
                <a:sym typeface="Wingdings"/>
              </a:rPr>
              <a:t>(empathy)</a:t>
            </a:r>
            <a:endParaRPr kumimoji="1" lang="en-US" altLang="zh-CN" dirty="0">
              <a:latin typeface="Georgia" panose="02040502050405020303" pitchFamily="18" charset="0"/>
              <a:sym typeface="Wingdings"/>
            </a:endParaRPr>
          </a:p>
          <a:p>
            <a:pPr>
              <a:lnSpc>
                <a:spcPct val="150000"/>
              </a:lnSpc>
            </a:pPr>
            <a:r>
              <a:rPr kumimoji="1" lang="en-US" altLang="zh-CN" dirty="0">
                <a:solidFill>
                  <a:srgbClr val="C00000"/>
                </a:solidFill>
                <a:latin typeface="Georgia" panose="02040502050405020303" pitchFamily="18" charset="0"/>
                <a:sym typeface="Wingdings"/>
              </a:rPr>
              <a:t>Disgust</a:t>
            </a:r>
            <a:r>
              <a:rPr kumimoji="1" lang="zh-CN" altLang="en-US" dirty="0">
                <a:solidFill>
                  <a:srgbClr val="C00000"/>
                </a:solidFill>
                <a:latin typeface="Georgia" panose="02040502050405020303" pitchFamily="18" charset="0"/>
                <a:sym typeface="Wingdings"/>
              </a:rPr>
              <a:t>  </a:t>
            </a:r>
            <a:r>
              <a:rPr kumimoji="1" lang="en-US" altLang="zh-CN" dirty="0">
                <a:solidFill>
                  <a:srgbClr val="C00000"/>
                </a:solidFill>
                <a:latin typeface="Georgia" panose="02040502050405020303" pitchFamily="18" charset="0"/>
                <a:sym typeface="Wingdings"/>
              </a:rPr>
              <a:t>Like</a:t>
            </a:r>
            <a:r>
              <a:rPr kumimoji="1" lang="zh-CN" altLang="en-US" dirty="0">
                <a:solidFill>
                  <a:srgbClr val="C00000"/>
                </a:solidFill>
                <a:latin typeface="Georgia" panose="02040502050405020303" pitchFamily="18" charset="0"/>
                <a:sym typeface="Wingdings"/>
              </a:rPr>
              <a:t> </a:t>
            </a:r>
            <a:r>
              <a:rPr kumimoji="1" lang="en-US" altLang="zh-CN" b="1" dirty="0">
                <a:solidFill>
                  <a:srgbClr val="C00000"/>
                </a:solidFill>
                <a:latin typeface="Georgia" panose="02040502050405020303" pitchFamily="18" charset="0"/>
                <a:sym typeface="Wingdings"/>
              </a:rPr>
              <a:t>(comfort)</a:t>
            </a:r>
            <a:endParaRPr kumimoji="1" lang="en-US" altLang="zh-CN" dirty="0">
              <a:solidFill>
                <a:srgbClr val="C00000"/>
              </a:solidFill>
              <a:latin typeface="Georgia" panose="02040502050405020303" pitchFamily="18" charset="0"/>
              <a:sym typeface="Wingdings"/>
            </a:endParaRPr>
          </a:p>
          <a:p>
            <a:pPr>
              <a:lnSpc>
                <a:spcPct val="150000"/>
              </a:lnSpc>
            </a:pPr>
            <a:r>
              <a:rPr kumimoji="1" lang="en-US" altLang="zh-CN" dirty="0">
                <a:latin typeface="Georgia" panose="02040502050405020303" pitchFamily="18" charset="0"/>
                <a:sym typeface="Wingdings"/>
              </a:rPr>
              <a:t>Anger</a:t>
            </a:r>
            <a:r>
              <a:rPr kumimoji="1" lang="zh-CN" altLang="en-US" dirty="0">
                <a:latin typeface="Georgia" panose="02040502050405020303" pitchFamily="18" charset="0"/>
                <a:sym typeface="Wingdings"/>
              </a:rPr>
              <a:t>  </a:t>
            </a:r>
            <a:r>
              <a:rPr kumimoji="1" lang="en-US" altLang="zh-CN" dirty="0">
                <a:latin typeface="Georgia" panose="02040502050405020303" pitchFamily="18" charset="0"/>
                <a:sym typeface="Wingdings"/>
              </a:rPr>
              <a:t>Disgust</a:t>
            </a:r>
            <a:r>
              <a:rPr kumimoji="1" lang="zh-CN" altLang="en-US" dirty="0">
                <a:latin typeface="Georgia" panose="02040502050405020303" pitchFamily="18" charset="0"/>
                <a:sym typeface="Wingdings"/>
              </a:rPr>
              <a:t> </a:t>
            </a:r>
            <a:endParaRPr kumimoji="1" lang="en-US" altLang="zh-CN" dirty="0">
              <a:latin typeface="Georgia" panose="02040502050405020303" pitchFamily="18" charset="0"/>
              <a:sym typeface="Wingdings"/>
            </a:endParaRPr>
          </a:p>
          <a:p>
            <a:pPr>
              <a:lnSpc>
                <a:spcPct val="150000"/>
              </a:lnSpc>
            </a:pPr>
            <a:r>
              <a:rPr kumimoji="1" lang="en-US" altLang="zh-CN" dirty="0" err="1">
                <a:latin typeface="Georgia" panose="02040502050405020303" pitchFamily="18" charset="0"/>
                <a:sym typeface="Wingdings"/>
              </a:rPr>
              <a:t>HappinessLike</a:t>
            </a:r>
            <a:endParaRPr kumimoji="1" lang="en-US" altLang="zh-CN" dirty="0">
              <a:latin typeface="Georgia" panose="02040502050405020303" pitchFamily="18" charset="0"/>
              <a:sym typeface="Wingdings"/>
            </a:endParaRPr>
          </a:p>
        </p:txBody>
      </p:sp>
      <p:sp>
        <p:nvSpPr>
          <p:cNvPr id="6" name="矩形 5"/>
          <p:cNvSpPr/>
          <p:nvPr/>
        </p:nvSpPr>
        <p:spPr>
          <a:xfrm>
            <a:off x="852054" y="6001039"/>
            <a:ext cx="6734995" cy="507831"/>
          </a:xfrm>
          <a:prstGeom prst="rect">
            <a:avLst/>
          </a:prstGeom>
        </p:spPr>
        <p:txBody>
          <a:bodyPr wrap="square">
            <a:spAutoFit/>
          </a:bodyPr>
          <a:lstStyle/>
          <a:p>
            <a:r>
              <a:rPr lang="en-US" altLang="zh-CN" sz="1350" dirty="0">
                <a:solidFill>
                  <a:srgbClr val="333333"/>
                </a:solidFill>
                <a:latin typeface="Georgia" charset="0"/>
              </a:rPr>
              <a:t>Emotional Chatting Machine: Emotional Conversation Generation with Internal and External Memory.</a:t>
            </a:r>
            <a:r>
              <a:rPr lang="zh-CN" altLang="en-US" sz="1350" dirty="0">
                <a:solidFill>
                  <a:srgbClr val="428BCA"/>
                </a:solidFill>
                <a:latin typeface="Georgia" charset="0"/>
              </a:rPr>
              <a:t> </a:t>
            </a:r>
            <a:r>
              <a:rPr lang="en-US" altLang="zh-CN" sz="1350" b="1" dirty="0">
                <a:latin typeface="Georgia" charset="0"/>
              </a:rPr>
              <a:t>AAAI</a:t>
            </a:r>
            <a:r>
              <a:rPr lang="zh-CN" altLang="en-US" sz="1350" b="1" dirty="0">
                <a:latin typeface="Georgia" charset="0"/>
              </a:rPr>
              <a:t> </a:t>
            </a:r>
            <a:r>
              <a:rPr lang="en-US" altLang="zh-CN" sz="1350" b="1" dirty="0">
                <a:latin typeface="Georgia" charset="0"/>
              </a:rPr>
              <a:t>2018.</a:t>
            </a:r>
            <a:endParaRPr lang="en-US" altLang="zh-CN" sz="1350" dirty="0">
              <a:solidFill>
                <a:srgbClr val="333333"/>
              </a:solidFill>
              <a:latin typeface="Georgia" charset="0"/>
            </a:endParaRPr>
          </a:p>
        </p:txBody>
      </p:sp>
    </p:spTree>
    <p:extLst>
      <p:ext uri="{BB962C8B-B14F-4D97-AF65-F5344CB8AC3E}">
        <p14:creationId xmlns:p14="http://schemas.microsoft.com/office/powerpoint/2010/main" val="1373923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967" y="3145429"/>
            <a:ext cx="8020610" cy="922114"/>
          </a:xfrm>
        </p:spPr>
        <p:txBody>
          <a:bodyPr/>
          <a:lstStyle/>
          <a:p>
            <a:pPr algn="ctr"/>
            <a:r>
              <a:rPr kumimoji="1" lang="en-US" altLang="zh-CN" sz="4800" dirty="0" err="1">
                <a:solidFill>
                  <a:srgbClr val="7030A0"/>
                </a:solidFill>
              </a:rPr>
              <a:t>Interactiveness</a:t>
            </a:r>
            <a:r>
              <a:rPr kumimoji="1" lang="en-US" altLang="zh-CN" sz="4800" dirty="0">
                <a:solidFill>
                  <a:srgbClr val="7030A0"/>
                </a:solidFill>
              </a:rPr>
              <a:t>:</a:t>
            </a:r>
            <a:br>
              <a:rPr kumimoji="1" lang="en-US" altLang="zh-CN" sz="4400" dirty="0"/>
            </a:br>
            <a:r>
              <a:rPr kumimoji="1" lang="en-US" altLang="zh-CN" dirty="0"/>
              <a:t>Behaving</a:t>
            </a:r>
            <a:r>
              <a:rPr kumimoji="1" lang="zh-CN" altLang="en-US" dirty="0"/>
              <a:t> </a:t>
            </a:r>
            <a:r>
              <a:rPr kumimoji="1" lang="en-US" altLang="zh-CN" dirty="0"/>
              <a:t>More</a:t>
            </a:r>
            <a:r>
              <a:rPr kumimoji="1" lang="zh-CN" altLang="en-US" dirty="0"/>
              <a:t> </a:t>
            </a:r>
            <a:r>
              <a:rPr kumimoji="1" lang="en-US" altLang="zh-CN" dirty="0"/>
              <a:t>Proactively</a:t>
            </a:r>
            <a:r>
              <a:rPr kumimoji="1" lang="zh-CN" altLang="en-US" dirty="0"/>
              <a:t> </a:t>
            </a:r>
            <a:br>
              <a:rPr kumimoji="1" lang="en-US" altLang="zh-CN" dirty="0"/>
            </a:br>
            <a:r>
              <a:rPr kumimoji="1" lang="en-US" altLang="zh-CN" dirty="0"/>
              <a:t>by</a:t>
            </a:r>
            <a:br>
              <a:rPr kumimoji="1" lang="en-US" altLang="zh-CN" dirty="0"/>
            </a:br>
            <a:r>
              <a:rPr kumimoji="1" lang="en-US" altLang="zh-CN" dirty="0">
                <a:solidFill>
                  <a:srgbClr val="7030A0"/>
                </a:solidFill>
              </a:rPr>
              <a:t>Asking</a:t>
            </a:r>
            <a:r>
              <a:rPr kumimoji="1" lang="zh-CN" altLang="en-US" dirty="0">
                <a:solidFill>
                  <a:srgbClr val="7030A0"/>
                </a:solidFill>
              </a:rPr>
              <a:t> </a:t>
            </a:r>
            <a:r>
              <a:rPr kumimoji="1" lang="en-US" altLang="zh-CN" dirty="0">
                <a:solidFill>
                  <a:srgbClr val="7030A0"/>
                </a:solidFill>
              </a:rPr>
              <a:t>Good</a:t>
            </a:r>
            <a:r>
              <a:rPr kumimoji="1" lang="zh-CN" altLang="en-US" dirty="0">
                <a:solidFill>
                  <a:srgbClr val="7030A0"/>
                </a:solidFill>
              </a:rPr>
              <a:t> </a:t>
            </a:r>
            <a:r>
              <a:rPr kumimoji="1" lang="en-US" altLang="zh-CN" dirty="0">
                <a:solidFill>
                  <a:srgbClr val="7030A0"/>
                </a:solidFill>
              </a:rPr>
              <a:t>Questions</a:t>
            </a:r>
            <a:endParaRPr kumimoji="1" lang="zh-CN" altLang="en-US" dirty="0">
              <a:solidFill>
                <a:srgbClr val="7030A0"/>
              </a:solidFill>
            </a:endParaRPr>
          </a:p>
        </p:txBody>
      </p:sp>
    </p:spTree>
    <p:extLst>
      <p:ext uri="{BB962C8B-B14F-4D97-AF65-F5344CB8AC3E}">
        <p14:creationId xmlns:p14="http://schemas.microsoft.com/office/powerpoint/2010/main" val="547690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2"/>
          <p:cNvSpPr>
            <a:spLocks noChangeArrowheads="1"/>
          </p:cNvSpPr>
          <p:nvPr/>
        </p:nvSpPr>
        <p:spPr bwMode="auto">
          <a:xfrm>
            <a:off x="1495169" y="3002937"/>
            <a:ext cx="5152766" cy="834048"/>
          </a:xfrm>
          <a:prstGeom prst="roundRect">
            <a:avLst>
              <a:gd name="adj" fmla="val 16667"/>
            </a:avLst>
          </a:prstGeom>
          <a:ln w="31750">
            <a:solidFill>
              <a:srgbClr val="561AA0"/>
            </a:solidFill>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a:spcBef>
                <a:spcPts val="600"/>
              </a:spcBef>
              <a:defRPr/>
            </a:pPr>
            <a:r>
              <a:rPr lang="zh-CN" altLang="en-US" sz="2000" b="1" dirty="0">
                <a:solidFill>
                  <a:schemeClr val="tx1"/>
                </a:solidFill>
                <a:latin typeface="微软雅黑" panose="020B0503020204020204" pitchFamily="34" charset="-122"/>
                <a:ea typeface="微软雅黑" panose="020B0503020204020204" pitchFamily="34" charset="-122"/>
              </a:rPr>
              <a:t>我昨天晚上去聚餐了</a:t>
            </a:r>
            <a:endParaRPr lang="en-US" altLang="zh-CN" sz="2000" b="1" dirty="0">
              <a:solidFill>
                <a:schemeClr val="tx1"/>
              </a:solidFill>
              <a:latin typeface="微软雅黑" panose="020B0503020204020204" pitchFamily="34" charset="-122"/>
              <a:ea typeface="微软雅黑" panose="020B0503020204020204" pitchFamily="34" charset="-122"/>
            </a:endParaRPr>
          </a:p>
          <a:p>
            <a:pPr algn="ctr">
              <a:spcBef>
                <a:spcPts val="600"/>
              </a:spcBef>
              <a:defRPr/>
            </a:pPr>
            <a:r>
              <a:rPr lang="en-US" altLang="zh-CN" sz="2000" b="1" dirty="0">
                <a:solidFill>
                  <a:schemeClr val="tx1"/>
                </a:solidFill>
                <a:latin typeface="微软雅黑" panose="020B0503020204020204" pitchFamily="34" charset="-122"/>
                <a:ea typeface="微软雅黑" panose="020B0503020204020204" pitchFamily="34" charset="-122"/>
              </a:rPr>
              <a:t>I</a:t>
            </a:r>
            <a:r>
              <a:rPr lang="zh-CN" altLang="en-US" sz="2000" b="1" dirty="0">
                <a:solidFill>
                  <a:schemeClr val="tx1"/>
                </a:solidFill>
                <a:latin typeface="微软雅黑" panose="020B0503020204020204" pitchFamily="34" charset="-122"/>
                <a:ea typeface="微软雅黑" panose="020B0503020204020204" pitchFamily="34" charset="-122"/>
              </a:rPr>
              <a:t> </a:t>
            </a:r>
            <a:r>
              <a:rPr lang="en-US" altLang="zh-CN" sz="2000" b="1" dirty="0">
                <a:solidFill>
                  <a:schemeClr val="tx1"/>
                </a:solidFill>
                <a:latin typeface="微软雅黑" panose="020B0503020204020204" pitchFamily="34" charset="-122"/>
                <a:ea typeface="微软雅黑" panose="020B0503020204020204" pitchFamily="34" charset="-122"/>
              </a:rPr>
              <a:t>went</a:t>
            </a:r>
            <a:r>
              <a:rPr lang="zh-CN" altLang="en-US" sz="2000" b="1" dirty="0">
                <a:solidFill>
                  <a:schemeClr val="tx1"/>
                </a:solidFill>
                <a:latin typeface="微软雅黑" panose="020B0503020204020204" pitchFamily="34" charset="-122"/>
                <a:ea typeface="微软雅黑" panose="020B0503020204020204" pitchFamily="34" charset="-122"/>
              </a:rPr>
              <a:t> </a:t>
            </a:r>
            <a:r>
              <a:rPr lang="en-US" altLang="zh-CN" sz="2000" b="1" dirty="0">
                <a:solidFill>
                  <a:schemeClr val="tx1"/>
                </a:solidFill>
                <a:latin typeface="微软雅黑" panose="020B0503020204020204" pitchFamily="34" charset="-122"/>
                <a:ea typeface="微软雅黑" panose="020B0503020204020204" pitchFamily="34" charset="-122"/>
              </a:rPr>
              <a:t>to</a:t>
            </a:r>
            <a:r>
              <a:rPr lang="zh-CN" altLang="en-US" sz="2000" b="1" dirty="0">
                <a:solidFill>
                  <a:schemeClr val="tx1"/>
                </a:solidFill>
                <a:latin typeface="微软雅黑" panose="020B0503020204020204" pitchFamily="34" charset="-122"/>
                <a:ea typeface="微软雅黑" panose="020B0503020204020204" pitchFamily="34" charset="-122"/>
              </a:rPr>
              <a:t> </a:t>
            </a:r>
            <a:r>
              <a:rPr lang="en-US" altLang="zh-CN" sz="2000" b="1" dirty="0">
                <a:solidFill>
                  <a:schemeClr val="tx1"/>
                </a:solidFill>
                <a:latin typeface="微软雅黑" panose="020B0503020204020204" pitchFamily="34" charset="-122"/>
                <a:ea typeface="微软雅黑" panose="020B0503020204020204" pitchFamily="34" charset="-122"/>
              </a:rPr>
              <a:t>dinner</a:t>
            </a:r>
            <a:r>
              <a:rPr lang="zh-CN" altLang="en-US" sz="2000" b="1" dirty="0">
                <a:solidFill>
                  <a:schemeClr val="tx1"/>
                </a:solidFill>
                <a:latin typeface="微软雅黑" panose="020B0503020204020204" pitchFamily="34" charset="-122"/>
                <a:ea typeface="微软雅黑" panose="020B0503020204020204" pitchFamily="34" charset="-122"/>
              </a:rPr>
              <a:t> </a:t>
            </a:r>
            <a:r>
              <a:rPr lang="en-US" altLang="zh-CN" sz="2000" b="1" dirty="0">
                <a:solidFill>
                  <a:schemeClr val="tx1"/>
                </a:solidFill>
                <a:latin typeface="微软雅黑" panose="020B0503020204020204" pitchFamily="34" charset="-122"/>
                <a:ea typeface="微软雅黑" panose="020B0503020204020204" pitchFamily="34" charset="-122"/>
              </a:rPr>
              <a:t>yesterday</a:t>
            </a:r>
            <a:r>
              <a:rPr lang="zh-CN" altLang="en-US" sz="2000" b="1" dirty="0">
                <a:solidFill>
                  <a:schemeClr val="tx1"/>
                </a:solidFill>
                <a:latin typeface="微软雅黑" panose="020B0503020204020204" pitchFamily="34" charset="-122"/>
                <a:ea typeface="微软雅黑" panose="020B0503020204020204" pitchFamily="34" charset="-122"/>
              </a:rPr>
              <a:t> </a:t>
            </a:r>
            <a:r>
              <a:rPr lang="en-US" altLang="zh-CN" sz="2000" b="1" dirty="0">
                <a:solidFill>
                  <a:schemeClr val="tx1"/>
                </a:solidFill>
                <a:latin typeface="微软雅黑" panose="020B0503020204020204" pitchFamily="34" charset="-122"/>
                <a:ea typeface="微软雅黑" panose="020B0503020204020204" pitchFamily="34" charset="-122"/>
              </a:rPr>
              <a:t>night.</a:t>
            </a:r>
          </a:p>
        </p:txBody>
      </p:sp>
      <p:sp>
        <p:nvSpPr>
          <p:cNvPr id="22" name="文本框 21"/>
          <p:cNvSpPr txBox="1"/>
          <p:nvPr/>
        </p:nvSpPr>
        <p:spPr>
          <a:xfrm>
            <a:off x="1109716" y="5963847"/>
            <a:ext cx="6411755" cy="338554"/>
          </a:xfrm>
          <a:prstGeom prst="rect">
            <a:avLst/>
          </a:prstGeom>
          <a:noFill/>
        </p:spPr>
        <p:txBody>
          <a:bodyPr wrap="none" rtlCol="0">
            <a:spAutoFit/>
          </a:bodyPr>
          <a:lstStyle/>
          <a:p>
            <a:r>
              <a:rPr kumimoji="1" lang="en-US" altLang="zh-CN" sz="1600" dirty="0"/>
              <a:t>Learning</a:t>
            </a:r>
            <a:r>
              <a:rPr kumimoji="1" lang="zh-CN" altLang="en-US" sz="1600" dirty="0"/>
              <a:t> </a:t>
            </a:r>
            <a:r>
              <a:rPr kumimoji="1" lang="en-US" altLang="zh-CN" sz="1600" dirty="0"/>
              <a:t>to</a:t>
            </a:r>
            <a:r>
              <a:rPr kumimoji="1" lang="zh-CN" altLang="en-US" sz="1600" dirty="0"/>
              <a:t> </a:t>
            </a:r>
            <a:r>
              <a:rPr kumimoji="1" lang="en-US" altLang="zh-CN" sz="1600" dirty="0"/>
              <a:t>ask</a:t>
            </a:r>
            <a:r>
              <a:rPr kumimoji="1" lang="zh-CN" altLang="en-US" sz="1600" dirty="0"/>
              <a:t> </a:t>
            </a:r>
            <a:r>
              <a:rPr kumimoji="1" lang="en-US" altLang="zh-CN" sz="1600" dirty="0"/>
              <a:t>questions</a:t>
            </a:r>
            <a:r>
              <a:rPr kumimoji="1" lang="zh-CN" altLang="en-US" sz="1600" dirty="0"/>
              <a:t> </a:t>
            </a:r>
            <a:r>
              <a:rPr kumimoji="1" lang="en-US" altLang="zh-CN" sz="1600" dirty="0"/>
              <a:t>in</a:t>
            </a:r>
            <a:r>
              <a:rPr kumimoji="1" lang="zh-CN" altLang="en-US" sz="1600" dirty="0"/>
              <a:t> </a:t>
            </a:r>
            <a:r>
              <a:rPr kumimoji="1" lang="en-US" altLang="zh-CN" sz="1600" dirty="0"/>
              <a:t>open-domain</a:t>
            </a:r>
            <a:r>
              <a:rPr kumimoji="1" lang="zh-CN" altLang="en-US" sz="1600" dirty="0"/>
              <a:t> </a:t>
            </a:r>
            <a:r>
              <a:rPr kumimoji="1" lang="en-US" altLang="zh-CN" sz="1600" dirty="0"/>
              <a:t>conversation</a:t>
            </a:r>
            <a:r>
              <a:rPr kumimoji="1" lang="zh-CN" altLang="en-US" sz="1600" dirty="0"/>
              <a:t> </a:t>
            </a:r>
            <a:r>
              <a:rPr kumimoji="1" lang="en-US" altLang="zh-CN" sz="1600" dirty="0"/>
              <a:t>systems.</a:t>
            </a:r>
            <a:r>
              <a:rPr kumimoji="1" lang="zh-CN" altLang="en-US" sz="1600" dirty="0"/>
              <a:t> </a:t>
            </a:r>
            <a:r>
              <a:rPr kumimoji="1" lang="en-US" altLang="zh-CN" sz="1600" b="1" dirty="0"/>
              <a:t>ACL</a:t>
            </a:r>
            <a:r>
              <a:rPr kumimoji="1" lang="zh-CN" altLang="en-US" sz="1600" b="1" dirty="0"/>
              <a:t> </a:t>
            </a:r>
            <a:r>
              <a:rPr kumimoji="1" lang="en-US" altLang="zh-CN" sz="1600" b="1" dirty="0"/>
              <a:t>2018</a:t>
            </a:r>
            <a:r>
              <a:rPr kumimoji="1" lang="en-US" altLang="zh-CN" sz="1600" dirty="0"/>
              <a:t>.</a:t>
            </a:r>
          </a:p>
        </p:txBody>
      </p:sp>
      <p:sp>
        <p:nvSpPr>
          <p:cNvPr id="7" name="标题 1">
            <a:extLst>
              <a:ext uri="{FF2B5EF4-FFF2-40B4-BE49-F238E27FC236}">
                <a16:creationId xmlns:a16="http://schemas.microsoft.com/office/drawing/2014/main" id="{706BA9BE-4617-3048-A35A-4F6D6B349169}"/>
              </a:ext>
            </a:extLst>
          </p:cNvPr>
          <p:cNvSpPr>
            <a:spLocks noGrp="1"/>
          </p:cNvSpPr>
          <p:nvPr>
            <p:ph type="title"/>
          </p:nvPr>
        </p:nvSpPr>
        <p:spPr>
          <a:xfrm>
            <a:off x="251519" y="274638"/>
            <a:ext cx="8582323" cy="922114"/>
          </a:xfrm>
        </p:spPr>
        <p:txBody>
          <a:bodyPr/>
          <a:lstStyle/>
          <a:p>
            <a:r>
              <a:rPr kumimoji="1" lang="en-US" altLang="zh-CN" sz="2800" dirty="0"/>
              <a:t>Asking</a:t>
            </a:r>
            <a:r>
              <a:rPr kumimoji="1" lang="zh-CN" altLang="en-US" sz="2800" dirty="0"/>
              <a:t> </a:t>
            </a:r>
            <a:r>
              <a:rPr kumimoji="1" lang="en-US" altLang="zh-CN" sz="2800" dirty="0"/>
              <a:t>Questions</a:t>
            </a:r>
            <a:r>
              <a:rPr kumimoji="1" lang="zh-CN" altLang="en-US" sz="2800" dirty="0"/>
              <a:t> </a:t>
            </a:r>
            <a:r>
              <a:rPr kumimoji="1" lang="en-US" altLang="zh-CN" sz="2800" dirty="0"/>
              <a:t>in</a:t>
            </a:r>
            <a:r>
              <a:rPr kumimoji="1" lang="zh-CN" altLang="en-US" sz="2800" dirty="0"/>
              <a:t> </a:t>
            </a:r>
            <a:r>
              <a:rPr kumimoji="1" lang="en-US" altLang="zh-CN" sz="2800" dirty="0"/>
              <a:t>Conversational</a:t>
            </a:r>
            <a:r>
              <a:rPr kumimoji="1" lang="zh-CN" altLang="en-US" sz="2800" dirty="0"/>
              <a:t> </a:t>
            </a:r>
            <a:r>
              <a:rPr kumimoji="1" lang="en-US" altLang="zh-CN" sz="2800" dirty="0"/>
              <a:t>Systems</a:t>
            </a:r>
            <a:endParaRPr kumimoji="1" lang="zh-CN" altLang="en-US" sz="2800" b="1" cap="none" dirty="0"/>
          </a:p>
        </p:txBody>
      </p:sp>
    </p:spTree>
    <p:extLst>
      <p:ext uri="{BB962C8B-B14F-4D97-AF65-F5344CB8AC3E}">
        <p14:creationId xmlns:p14="http://schemas.microsoft.com/office/powerpoint/2010/main" val="924515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753274"/>
            <a:ext cx="8243046" cy="4050792"/>
          </a:xfrm>
        </p:spPr>
        <p:txBody>
          <a:bodyPr>
            <a:normAutofit/>
          </a:bodyPr>
          <a:lstStyle/>
          <a:p>
            <a:r>
              <a:rPr kumimoji="1" lang="en-US" altLang="zh-CN" sz="2400" dirty="0"/>
              <a:t>Asking</a:t>
            </a:r>
            <a:r>
              <a:rPr kumimoji="1" lang="zh-CN" altLang="en-US" sz="2400" dirty="0"/>
              <a:t> </a:t>
            </a:r>
            <a:r>
              <a:rPr kumimoji="1" lang="en-US" altLang="zh-CN" sz="2400" b="1" dirty="0"/>
              <a:t>good</a:t>
            </a:r>
            <a:r>
              <a:rPr kumimoji="1" lang="zh-CN" altLang="en-US" sz="2400" dirty="0"/>
              <a:t> </a:t>
            </a:r>
            <a:r>
              <a:rPr kumimoji="1" lang="en-US" altLang="zh-CN" sz="2400" dirty="0"/>
              <a:t>questions</a:t>
            </a:r>
            <a:r>
              <a:rPr kumimoji="1" lang="zh-CN" altLang="en-US" sz="2400" dirty="0"/>
              <a:t> </a:t>
            </a:r>
            <a:r>
              <a:rPr kumimoji="1" lang="en-US" altLang="zh-CN" sz="2400" dirty="0"/>
              <a:t>requires</a:t>
            </a:r>
            <a:r>
              <a:rPr kumimoji="1" lang="zh-CN" altLang="en-US" sz="2400" dirty="0"/>
              <a:t> </a:t>
            </a:r>
            <a:r>
              <a:rPr kumimoji="1" lang="en-US" altLang="zh-CN" sz="2400" b="1" dirty="0">
                <a:solidFill>
                  <a:srgbClr val="C00000"/>
                </a:solidFill>
              </a:rPr>
              <a:t>scene</a:t>
            </a:r>
            <a:r>
              <a:rPr kumimoji="1" lang="zh-CN" altLang="en-US" sz="2400" b="1" dirty="0">
                <a:solidFill>
                  <a:srgbClr val="C00000"/>
                </a:solidFill>
              </a:rPr>
              <a:t> </a:t>
            </a:r>
            <a:r>
              <a:rPr kumimoji="1" lang="en-US" altLang="zh-CN" sz="2400" b="1" dirty="0">
                <a:solidFill>
                  <a:srgbClr val="C00000"/>
                </a:solidFill>
              </a:rPr>
              <a:t>understanding</a:t>
            </a:r>
            <a:endParaRPr kumimoji="1" lang="zh-CN" altLang="en-US" sz="2400" b="1" dirty="0">
              <a:solidFill>
                <a:srgbClr val="C00000"/>
              </a:solidFill>
            </a:endParaRPr>
          </a:p>
        </p:txBody>
      </p:sp>
      <p:sp>
        <p:nvSpPr>
          <p:cNvPr id="4" name="AutoShape 12"/>
          <p:cNvSpPr>
            <a:spLocks noChangeArrowheads="1"/>
          </p:cNvSpPr>
          <p:nvPr/>
        </p:nvSpPr>
        <p:spPr bwMode="auto">
          <a:xfrm>
            <a:off x="1495169" y="3002937"/>
            <a:ext cx="5152766" cy="834048"/>
          </a:xfrm>
          <a:prstGeom prst="roundRect">
            <a:avLst>
              <a:gd name="adj" fmla="val 16667"/>
            </a:avLst>
          </a:prstGeom>
          <a:ln w="31750">
            <a:solidFill>
              <a:srgbClr val="7030A0"/>
            </a:solidFill>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a:spcBef>
                <a:spcPts val="600"/>
              </a:spcBef>
              <a:defRPr/>
            </a:pPr>
            <a:r>
              <a:rPr lang="zh-CN" altLang="en-US" sz="2000" b="1" dirty="0">
                <a:solidFill>
                  <a:schemeClr val="tx1"/>
                </a:solidFill>
                <a:latin typeface="微软雅黑" panose="020B0503020204020204" pitchFamily="34" charset="-122"/>
                <a:ea typeface="微软雅黑" panose="020B0503020204020204" pitchFamily="34" charset="-122"/>
              </a:rPr>
              <a:t>我昨天晚上去聚餐了</a:t>
            </a:r>
            <a:endParaRPr lang="en-US" altLang="zh-CN" sz="2000" b="1" dirty="0">
              <a:solidFill>
                <a:schemeClr val="tx1"/>
              </a:solidFill>
              <a:latin typeface="微软雅黑" panose="020B0503020204020204" pitchFamily="34" charset="-122"/>
              <a:ea typeface="微软雅黑" panose="020B0503020204020204" pitchFamily="34" charset="-122"/>
            </a:endParaRPr>
          </a:p>
          <a:p>
            <a:pPr algn="ctr">
              <a:spcBef>
                <a:spcPts val="600"/>
              </a:spcBef>
              <a:defRPr/>
            </a:pPr>
            <a:r>
              <a:rPr lang="en-US" altLang="zh-CN" sz="2000" b="1" dirty="0">
                <a:solidFill>
                  <a:schemeClr val="tx1"/>
                </a:solidFill>
                <a:latin typeface="微软雅黑" panose="020B0503020204020204" pitchFamily="34" charset="-122"/>
                <a:ea typeface="微软雅黑" panose="020B0503020204020204" pitchFamily="34" charset="-122"/>
              </a:rPr>
              <a:t>I</a:t>
            </a:r>
            <a:r>
              <a:rPr lang="zh-CN" altLang="en-US" sz="2000" b="1" dirty="0">
                <a:solidFill>
                  <a:schemeClr val="tx1"/>
                </a:solidFill>
                <a:latin typeface="微软雅黑" panose="020B0503020204020204" pitchFamily="34" charset="-122"/>
                <a:ea typeface="微软雅黑" panose="020B0503020204020204" pitchFamily="34" charset="-122"/>
              </a:rPr>
              <a:t> </a:t>
            </a:r>
            <a:r>
              <a:rPr lang="en-US" altLang="zh-CN" sz="2000" b="1" dirty="0">
                <a:solidFill>
                  <a:schemeClr val="tx1"/>
                </a:solidFill>
                <a:latin typeface="微软雅黑" panose="020B0503020204020204" pitchFamily="34" charset="-122"/>
                <a:ea typeface="微软雅黑" panose="020B0503020204020204" pitchFamily="34" charset="-122"/>
              </a:rPr>
              <a:t>went</a:t>
            </a:r>
            <a:r>
              <a:rPr lang="zh-CN" altLang="en-US" sz="2000" b="1" dirty="0">
                <a:solidFill>
                  <a:schemeClr val="tx1"/>
                </a:solidFill>
                <a:latin typeface="微软雅黑" panose="020B0503020204020204" pitchFamily="34" charset="-122"/>
                <a:ea typeface="微软雅黑" panose="020B0503020204020204" pitchFamily="34" charset="-122"/>
              </a:rPr>
              <a:t> </a:t>
            </a:r>
            <a:r>
              <a:rPr lang="en-US" altLang="zh-CN" sz="2000" b="1" dirty="0">
                <a:solidFill>
                  <a:schemeClr val="tx1"/>
                </a:solidFill>
                <a:latin typeface="微软雅黑" panose="020B0503020204020204" pitchFamily="34" charset="-122"/>
                <a:ea typeface="微软雅黑" panose="020B0503020204020204" pitchFamily="34" charset="-122"/>
              </a:rPr>
              <a:t>to</a:t>
            </a:r>
            <a:r>
              <a:rPr lang="zh-CN" altLang="en-US" sz="2000" b="1" dirty="0">
                <a:solidFill>
                  <a:schemeClr val="tx1"/>
                </a:solidFill>
                <a:latin typeface="微软雅黑" panose="020B0503020204020204" pitchFamily="34" charset="-122"/>
                <a:ea typeface="微软雅黑" panose="020B0503020204020204" pitchFamily="34" charset="-122"/>
              </a:rPr>
              <a:t> </a:t>
            </a:r>
            <a:r>
              <a:rPr lang="en-US" altLang="zh-CN" sz="2000" b="1" dirty="0">
                <a:solidFill>
                  <a:schemeClr val="tx1"/>
                </a:solidFill>
                <a:latin typeface="微软雅黑" panose="020B0503020204020204" pitchFamily="34" charset="-122"/>
                <a:ea typeface="微软雅黑" panose="020B0503020204020204" pitchFamily="34" charset="-122"/>
              </a:rPr>
              <a:t>dinner</a:t>
            </a:r>
            <a:r>
              <a:rPr lang="zh-CN" altLang="en-US" sz="2000" b="1" dirty="0">
                <a:solidFill>
                  <a:schemeClr val="tx1"/>
                </a:solidFill>
                <a:latin typeface="微软雅黑" panose="020B0503020204020204" pitchFamily="34" charset="-122"/>
                <a:ea typeface="微软雅黑" panose="020B0503020204020204" pitchFamily="34" charset="-122"/>
              </a:rPr>
              <a:t> </a:t>
            </a:r>
            <a:r>
              <a:rPr lang="en-US" altLang="zh-CN" sz="2000" b="1" dirty="0">
                <a:solidFill>
                  <a:schemeClr val="tx1"/>
                </a:solidFill>
                <a:latin typeface="微软雅黑" panose="020B0503020204020204" pitchFamily="34" charset="-122"/>
                <a:ea typeface="微软雅黑" panose="020B0503020204020204" pitchFamily="34" charset="-122"/>
              </a:rPr>
              <a:t>yesterday</a:t>
            </a:r>
            <a:r>
              <a:rPr lang="zh-CN" altLang="en-US" sz="2000" b="1" dirty="0">
                <a:solidFill>
                  <a:schemeClr val="tx1"/>
                </a:solidFill>
                <a:latin typeface="微软雅黑" panose="020B0503020204020204" pitchFamily="34" charset="-122"/>
                <a:ea typeface="微软雅黑" panose="020B0503020204020204" pitchFamily="34" charset="-122"/>
              </a:rPr>
              <a:t> </a:t>
            </a:r>
            <a:r>
              <a:rPr lang="en-US" altLang="zh-CN" sz="2000" b="1" dirty="0">
                <a:solidFill>
                  <a:schemeClr val="tx1"/>
                </a:solidFill>
                <a:latin typeface="微软雅黑" panose="020B0503020204020204" pitchFamily="34" charset="-122"/>
                <a:ea typeface="微软雅黑" panose="020B0503020204020204" pitchFamily="34" charset="-122"/>
              </a:rPr>
              <a:t>night.</a:t>
            </a:r>
          </a:p>
        </p:txBody>
      </p:sp>
      <p:sp>
        <p:nvSpPr>
          <p:cNvPr id="5" name="圆角矩形 4"/>
          <p:cNvSpPr/>
          <p:nvPr/>
        </p:nvSpPr>
        <p:spPr>
          <a:xfrm>
            <a:off x="233371" y="4551831"/>
            <a:ext cx="1051917" cy="591671"/>
          </a:xfrm>
          <a:prstGeom prst="roundRect">
            <a:avLst/>
          </a:prstGeom>
          <a:solidFill>
            <a:srgbClr val="561AA0"/>
          </a:solidFill>
          <a:ln>
            <a:solidFill>
              <a:srgbClr val="561A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t>Friends?</a:t>
            </a:r>
            <a:endParaRPr kumimoji="1" lang="zh-CN" altLang="en-US" sz="2000" b="1" dirty="0"/>
          </a:p>
        </p:txBody>
      </p:sp>
      <p:sp>
        <p:nvSpPr>
          <p:cNvPr id="7" name="圆角矩形 6"/>
          <p:cNvSpPr/>
          <p:nvPr/>
        </p:nvSpPr>
        <p:spPr>
          <a:xfrm>
            <a:off x="1833872" y="4567380"/>
            <a:ext cx="1207994" cy="591671"/>
          </a:xfrm>
          <a:prstGeom prst="roundRect">
            <a:avLst/>
          </a:prstGeom>
          <a:solidFill>
            <a:srgbClr val="561AA0"/>
          </a:solidFill>
          <a:ln>
            <a:solidFill>
              <a:srgbClr val="561A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t>Place?</a:t>
            </a:r>
            <a:endParaRPr kumimoji="1" lang="zh-CN" altLang="en-US" sz="2000" b="1" dirty="0"/>
          </a:p>
        </p:txBody>
      </p:sp>
      <p:sp>
        <p:nvSpPr>
          <p:cNvPr id="8" name="圆角矩形 7"/>
          <p:cNvSpPr/>
          <p:nvPr/>
        </p:nvSpPr>
        <p:spPr>
          <a:xfrm>
            <a:off x="3693460" y="4551831"/>
            <a:ext cx="932328" cy="591671"/>
          </a:xfrm>
          <a:prstGeom prst="roundRect">
            <a:avLst/>
          </a:prstGeom>
          <a:solidFill>
            <a:srgbClr val="561AA0"/>
          </a:solidFill>
          <a:ln>
            <a:solidFill>
              <a:srgbClr val="561A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t>Food?</a:t>
            </a:r>
            <a:endParaRPr kumimoji="1" lang="zh-CN" altLang="en-US" sz="2000" b="1" dirty="0"/>
          </a:p>
        </p:txBody>
      </p:sp>
      <p:sp>
        <p:nvSpPr>
          <p:cNvPr id="9" name="圆角矩形 8"/>
          <p:cNvSpPr/>
          <p:nvPr/>
        </p:nvSpPr>
        <p:spPr>
          <a:xfrm>
            <a:off x="6152029" y="4551831"/>
            <a:ext cx="1297642" cy="591671"/>
          </a:xfrm>
          <a:prstGeom prst="roundRect">
            <a:avLst/>
          </a:prstGeom>
          <a:solidFill>
            <a:srgbClr val="561AA0"/>
          </a:solidFill>
          <a:ln>
            <a:solidFill>
              <a:srgbClr val="561A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t>Persons?</a:t>
            </a:r>
            <a:endParaRPr kumimoji="1" lang="zh-CN" altLang="en-US" sz="2000" b="1" dirty="0"/>
          </a:p>
        </p:txBody>
      </p:sp>
      <p:sp>
        <p:nvSpPr>
          <p:cNvPr id="10" name="圆角矩形 9"/>
          <p:cNvSpPr/>
          <p:nvPr/>
        </p:nvSpPr>
        <p:spPr>
          <a:xfrm>
            <a:off x="7920317" y="4561685"/>
            <a:ext cx="1075766" cy="591671"/>
          </a:xfrm>
          <a:prstGeom prst="roundRect">
            <a:avLst/>
          </a:prstGeom>
          <a:solidFill>
            <a:srgbClr val="561AA0"/>
          </a:solidFill>
          <a:ln>
            <a:solidFill>
              <a:srgbClr val="561A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t>Bill?</a:t>
            </a:r>
            <a:endParaRPr kumimoji="1" lang="zh-CN" altLang="en-US" sz="2000" b="1" dirty="0"/>
          </a:p>
        </p:txBody>
      </p:sp>
      <p:sp>
        <p:nvSpPr>
          <p:cNvPr id="15" name="文本框 14"/>
          <p:cNvSpPr txBox="1"/>
          <p:nvPr/>
        </p:nvSpPr>
        <p:spPr>
          <a:xfrm>
            <a:off x="5336364" y="4551831"/>
            <a:ext cx="492443" cy="461665"/>
          </a:xfrm>
          <a:prstGeom prst="rect">
            <a:avLst/>
          </a:prstGeom>
          <a:noFill/>
        </p:spPr>
        <p:txBody>
          <a:bodyPr wrap="none" rtlCol="0">
            <a:spAutoFit/>
          </a:bodyPr>
          <a:lstStyle/>
          <a:p>
            <a:r>
              <a:rPr kumimoji="1" lang="mr-IN" altLang="zh-CN" sz="2400" b="1"/>
              <a:t>…</a:t>
            </a:r>
            <a:endParaRPr kumimoji="1" lang="zh-CN" altLang="en-US" sz="2400" b="1" dirty="0"/>
          </a:p>
        </p:txBody>
      </p:sp>
      <p:sp>
        <p:nvSpPr>
          <p:cNvPr id="16" name="文本框 15"/>
          <p:cNvSpPr txBox="1"/>
          <p:nvPr/>
        </p:nvSpPr>
        <p:spPr>
          <a:xfrm>
            <a:off x="309837" y="5264524"/>
            <a:ext cx="696024" cy="369332"/>
          </a:xfrm>
          <a:prstGeom prst="rect">
            <a:avLst/>
          </a:prstGeom>
          <a:noFill/>
        </p:spPr>
        <p:txBody>
          <a:bodyPr wrap="none" rtlCol="0">
            <a:spAutoFit/>
          </a:bodyPr>
          <a:lstStyle/>
          <a:p>
            <a:r>
              <a:rPr kumimoji="1" lang="en-US" altLang="zh-CN" b="1" dirty="0"/>
              <a:t>WHO</a:t>
            </a:r>
            <a:endParaRPr kumimoji="1" lang="zh-CN" altLang="en-US" b="1" dirty="0"/>
          </a:p>
        </p:txBody>
      </p:sp>
      <p:sp>
        <p:nvSpPr>
          <p:cNvPr id="17" name="文本框 16"/>
          <p:cNvSpPr txBox="1"/>
          <p:nvPr/>
        </p:nvSpPr>
        <p:spPr>
          <a:xfrm>
            <a:off x="1889849" y="5257167"/>
            <a:ext cx="894797" cy="369332"/>
          </a:xfrm>
          <a:prstGeom prst="rect">
            <a:avLst/>
          </a:prstGeom>
          <a:noFill/>
        </p:spPr>
        <p:txBody>
          <a:bodyPr wrap="none" rtlCol="0">
            <a:spAutoFit/>
          </a:bodyPr>
          <a:lstStyle/>
          <a:p>
            <a:r>
              <a:rPr kumimoji="1" lang="en-US" altLang="zh-CN" b="1" dirty="0"/>
              <a:t>WHERE</a:t>
            </a:r>
            <a:endParaRPr kumimoji="1" lang="zh-CN" altLang="en-US" b="1" dirty="0"/>
          </a:p>
        </p:txBody>
      </p:sp>
      <p:sp>
        <p:nvSpPr>
          <p:cNvPr id="18" name="文本框 17"/>
          <p:cNvSpPr txBox="1"/>
          <p:nvPr/>
        </p:nvSpPr>
        <p:spPr>
          <a:xfrm>
            <a:off x="6152029" y="5263986"/>
            <a:ext cx="1370568" cy="369332"/>
          </a:xfrm>
          <a:prstGeom prst="rect">
            <a:avLst/>
          </a:prstGeom>
          <a:noFill/>
        </p:spPr>
        <p:txBody>
          <a:bodyPr wrap="none" rtlCol="0">
            <a:spAutoFit/>
          </a:bodyPr>
          <a:lstStyle/>
          <a:p>
            <a:r>
              <a:rPr kumimoji="1" lang="en-US" altLang="zh-CN" b="1"/>
              <a:t>HOW-MANY</a:t>
            </a:r>
            <a:endParaRPr kumimoji="1" lang="zh-CN" altLang="en-US" b="1" dirty="0"/>
          </a:p>
        </p:txBody>
      </p:sp>
      <p:sp>
        <p:nvSpPr>
          <p:cNvPr id="19" name="文本框 18"/>
          <p:cNvSpPr txBox="1"/>
          <p:nvPr/>
        </p:nvSpPr>
        <p:spPr>
          <a:xfrm>
            <a:off x="3535156" y="5263986"/>
            <a:ext cx="1445909" cy="369332"/>
          </a:xfrm>
          <a:prstGeom prst="rect">
            <a:avLst/>
          </a:prstGeom>
          <a:noFill/>
        </p:spPr>
        <p:txBody>
          <a:bodyPr wrap="none" rtlCol="0">
            <a:spAutoFit/>
          </a:bodyPr>
          <a:lstStyle/>
          <a:p>
            <a:r>
              <a:rPr kumimoji="1" lang="en-US" altLang="zh-CN" b="1" dirty="0"/>
              <a:t>HOW-ABOUT</a:t>
            </a:r>
            <a:endParaRPr kumimoji="1" lang="zh-CN" altLang="en-US" b="1" dirty="0"/>
          </a:p>
        </p:txBody>
      </p:sp>
      <p:sp>
        <p:nvSpPr>
          <p:cNvPr id="20" name="文本框 19"/>
          <p:cNvSpPr txBox="1"/>
          <p:nvPr/>
        </p:nvSpPr>
        <p:spPr>
          <a:xfrm>
            <a:off x="7963790" y="5268236"/>
            <a:ext cx="696024" cy="369332"/>
          </a:xfrm>
          <a:prstGeom prst="rect">
            <a:avLst/>
          </a:prstGeom>
          <a:noFill/>
        </p:spPr>
        <p:txBody>
          <a:bodyPr wrap="none" rtlCol="0">
            <a:spAutoFit/>
          </a:bodyPr>
          <a:lstStyle/>
          <a:p>
            <a:r>
              <a:rPr kumimoji="1" lang="en-US" altLang="zh-CN" b="1" dirty="0"/>
              <a:t>WHO</a:t>
            </a:r>
            <a:endParaRPr kumimoji="1" lang="zh-CN" altLang="en-US" b="1" dirty="0"/>
          </a:p>
        </p:txBody>
      </p:sp>
      <p:cxnSp>
        <p:nvCxnSpPr>
          <p:cNvPr id="493" name="直线箭头连接符 492"/>
          <p:cNvCxnSpPr>
            <a:stCxn id="4" idx="2"/>
            <a:endCxn id="5" idx="0"/>
          </p:cNvCxnSpPr>
          <p:nvPr/>
        </p:nvCxnSpPr>
        <p:spPr>
          <a:xfrm flipH="1">
            <a:off x="759330" y="3836985"/>
            <a:ext cx="3312222" cy="714846"/>
          </a:xfrm>
          <a:prstGeom prst="straightConnector1">
            <a:avLst/>
          </a:prstGeom>
          <a:ln w="25400">
            <a:solidFill>
              <a:srgbClr val="7030A0"/>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94" name="直线箭头连接符 493"/>
          <p:cNvCxnSpPr>
            <a:stCxn id="4" idx="2"/>
            <a:endCxn id="7" idx="0"/>
          </p:cNvCxnSpPr>
          <p:nvPr/>
        </p:nvCxnSpPr>
        <p:spPr>
          <a:xfrm flipH="1">
            <a:off x="2437869" y="3836985"/>
            <a:ext cx="1633683" cy="730395"/>
          </a:xfrm>
          <a:prstGeom prst="straightConnector1">
            <a:avLst/>
          </a:prstGeom>
          <a:ln w="25400">
            <a:solidFill>
              <a:srgbClr val="7030A0"/>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98" name="直线箭头连接符 497"/>
          <p:cNvCxnSpPr>
            <a:stCxn id="4" idx="2"/>
            <a:endCxn id="8" idx="0"/>
          </p:cNvCxnSpPr>
          <p:nvPr/>
        </p:nvCxnSpPr>
        <p:spPr>
          <a:xfrm>
            <a:off x="4071552" y="3836985"/>
            <a:ext cx="88072" cy="714846"/>
          </a:xfrm>
          <a:prstGeom prst="straightConnector1">
            <a:avLst/>
          </a:prstGeom>
          <a:ln w="25400">
            <a:solidFill>
              <a:srgbClr val="7030A0"/>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501" name="直线箭头连接符 500"/>
          <p:cNvCxnSpPr>
            <a:stCxn id="4" idx="2"/>
            <a:endCxn id="9" idx="0"/>
          </p:cNvCxnSpPr>
          <p:nvPr/>
        </p:nvCxnSpPr>
        <p:spPr>
          <a:xfrm>
            <a:off x="4071552" y="3836985"/>
            <a:ext cx="2729298" cy="714846"/>
          </a:xfrm>
          <a:prstGeom prst="straightConnector1">
            <a:avLst/>
          </a:prstGeom>
          <a:ln w="25400">
            <a:solidFill>
              <a:srgbClr val="7030A0"/>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504" name="直线箭头连接符 503"/>
          <p:cNvCxnSpPr>
            <a:stCxn id="4" idx="2"/>
          </p:cNvCxnSpPr>
          <p:nvPr/>
        </p:nvCxnSpPr>
        <p:spPr>
          <a:xfrm>
            <a:off x="4071552" y="3836985"/>
            <a:ext cx="4386648" cy="712155"/>
          </a:xfrm>
          <a:prstGeom prst="straightConnector1">
            <a:avLst/>
          </a:prstGeom>
          <a:ln w="25400">
            <a:solidFill>
              <a:srgbClr val="7030A0"/>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508" name="文本框 507"/>
          <p:cNvSpPr txBox="1"/>
          <p:nvPr/>
        </p:nvSpPr>
        <p:spPr>
          <a:xfrm>
            <a:off x="2341313" y="2522937"/>
            <a:ext cx="3241272" cy="400110"/>
          </a:xfrm>
          <a:prstGeom prst="rect">
            <a:avLst/>
          </a:prstGeom>
          <a:noFill/>
        </p:spPr>
        <p:txBody>
          <a:bodyPr wrap="none" rtlCol="0">
            <a:spAutoFit/>
          </a:bodyPr>
          <a:lstStyle/>
          <a:p>
            <a:r>
              <a:rPr kumimoji="1" lang="en-US" altLang="zh-CN" sz="2000" b="1" dirty="0"/>
              <a:t>Scene:</a:t>
            </a:r>
            <a:r>
              <a:rPr kumimoji="1" lang="zh-CN" altLang="en-US" sz="2000" b="1" dirty="0"/>
              <a:t> </a:t>
            </a:r>
            <a:r>
              <a:rPr kumimoji="1" lang="en-US" altLang="zh-CN" sz="2000" b="1" dirty="0"/>
              <a:t>Dining</a:t>
            </a:r>
            <a:r>
              <a:rPr kumimoji="1" lang="zh-CN" altLang="en-US" sz="2000" b="1" dirty="0"/>
              <a:t> </a:t>
            </a:r>
            <a:r>
              <a:rPr kumimoji="1" lang="en-US" altLang="zh-CN" sz="2000" b="1" dirty="0"/>
              <a:t>at</a:t>
            </a:r>
            <a:r>
              <a:rPr kumimoji="1" lang="zh-CN" altLang="en-US" sz="2000" b="1" dirty="0"/>
              <a:t> </a:t>
            </a:r>
            <a:r>
              <a:rPr kumimoji="1" lang="en-US" altLang="zh-CN" sz="2000" b="1" dirty="0"/>
              <a:t>a</a:t>
            </a:r>
            <a:r>
              <a:rPr kumimoji="1" lang="zh-CN" altLang="en-US" sz="2000" b="1" dirty="0"/>
              <a:t> </a:t>
            </a:r>
            <a:r>
              <a:rPr kumimoji="1" lang="en-US" altLang="zh-CN" sz="2000" b="1" dirty="0"/>
              <a:t>restaurant</a:t>
            </a:r>
            <a:endParaRPr kumimoji="1" lang="zh-CN" altLang="en-US" sz="2000" b="1" dirty="0"/>
          </a:p>
        </p:txBody>
      </p:sp>
      <p:sp>
        <p:nvSpPr>
          <p:cNvPr id="22" name="文本框 21"/>
          <p:cNvSpPr txBox="1"/>
          <p:nvPr/>
        </p:nvSpPr>
        <p:spPr>
          <a:xfrm>
            <a:off x="1109716" y="5963847"/>
            <a:ext cx="6411755" cy="338554"/>
          </a:xfrm>
          <a:prstGeom prst="rect">
            <a:avLst/>
          </a:prstGeom>
          <a:noFill/>
        </p:spPr>
        <p:txBody>
          <a:bodyPr wrap="none" rtlCol="0">
            <a:spAutoFit/>
          </a:bodyPr>
          <a:lstStyle/>
          <a:p>
            <a:r>
              <a:rPr kumimoji="1" lang="en-US" altLang="zh-CN" sz="1600" dirty="0"/>
              <a:t>Learning</a:t>
            </a:r>
            <a:r>
              <a:rPr kumimoji="1" lang="zh-CN" altLang="en-US" sz="1600" dirty="0"/>
              <a:t> </a:t>
            </a:r>
            <a:r>
              <a:rPr kumimoji="1" lang="en-US" altLang="zh-CN" sz="1600" dirty="0"/>
              <a:t>to</a:t>
            </a:r>
            <a:r>
              <a:rPr kumimoji="1" lang="zh-CN" altLang="en-US" sz="1600" dirty="0"/>
              <a:t> </a:t>
            </a:r>
            <a:r>
              <a:rPr kumimoji="1" lang="en-US" altLang="zh-CN" sz="1600" dirty="0"/>
              <a:t>ask</a:t>
            </a:r>
            <a:r>
              <a:rPr kumimoji="1" lang="zh-CN" altLang="en-US" sz="1600" dirty="0"/>
              <a:t> </a:t>
            </a:r>
            <a:r>
              <a:rPr kumimoji="1" lang="en-US" altLang="zh-CN" sz="1600" dirty="0"/>
              <a:t>questions</a:t>
            </a:r>
            <a:r>
              <a:rPr kumimoji="1" lang="zh-CN" altLang="en-US" sz="1600" dirty="0"/>
              <a:t> </a:t>
            </a:r>
            <a:r>
              <a:rPr kumimoji="1" lang="en-US" altLang="zh-CN" sz="1600" dirty="0"/>
              <a:t>in</a:t>
            </a:r>
            <a:r>
              <a:rPr kumimoji="1" lang="zh-CN" altLang="en-US" sz="1600" dirty="0"/>
              <a:t> </a:t>
            </a:r>
            <a:r>
              <a:rPr kumimoji="1" lang="en-US" altLang="zh-CN" sz="1600" dirty="0"/>
              <a:t>open-domain</a:t>
            </a:r>
            <a:r>
              <a:rPr kumimoji="1" lang="zh-CN" altLang="en-US" sz="1600" dirty="0"/>
              <a:t> </a:t>
            </a:r>
            <a:r>
              <a:rPr kumimoji="1" lang="en-US" altLang="zh-CN" sz="1600" dirty="0"/>
              <a:t>conversation</a:t>
            </a:r>
            <a:r>
              <a:rPr kumimoji="1" lang="zh-CN" altLang="en-US" sz="1600" dirty="0"/>
              <a:t> </a:t>
            </a:r>
            <a:r>
              <a:rPr kumimoji="1" lang="en-US" altLang="zh-CN" sz="1600" dirty="0"/>
              <a:t>systems.</a:t>
            </a:r>
            <a:r>
              <a:rPr kumimoji="1" lang="zh-CN" altLang="en-US" sz="1600" dirty="0"/>
              <a:t> </a:t>
            </a:r>
            <a:r>
              <a:rPr kumimoji="1" lang="en-US" altLang="zh-CN" sz="1600" b="1" dirty="0"/>
              <a:t>ACL</a:t>
            </a:r>
            <a:r>
              <a:rPr kumimoji="1" lang="zh-CN" altLang="en-US" sz="1600" b="1" dirty="0"/>
              <a:t> </a:t>
            </a:r>
            <a:r>
              <a:rPr kumimoji="1" lang="en-US" altLang="zh-CN" sz="1600" b="1" dirty="0"/>
              <a:t>2018</a:t>
            </a:r>
            <a:r>
              <a:rPr kumimoji="1" lang="en-US" altLang="zh-CN" sz="1600" dirty="0"/>
              <a:t>.</a:t>
            </a:r>
          </a:p>
        </p:txBody>
      </p:sp>
      <p:sp>
        <p:nvSpPr>
          <p:cNvPr id="25" name="标题 1">
            <a:extLst>
              <a:ext uri="{FF2B5EF4-FFF2-40B4-BE49-F238E27FC236}">
                <a16:creationId xmlns:a16="http://schemas.microsoft.com/office/drawing/2014/main" id="{17DA12D3-054F-EA42-A881-9168F7D1E0AB}"/>
              </a:ext>
            </a:extLst>
          </p:cNvPr>
          <p:cNvSpPr>
            <a:spLocks noGrp="1"/>
          </p:cNvSpPr>
          <p:nvPr>
            <p:ph type="title"/>
          </p:nvPr>
        </p:nvSpPr>
        <p:spPr>
          <a:xfrm>
            <a:off x="251520" y="274638"/>
            <a:ext cx="8408294" cy="922114"/>
          </a:xfrm>
        </p:spPr>
        <p:txBody>
          <a:bodyPr/>
          <a:lstStyle/>
          <a:p>
            <a:r>
              <a:rPr kumimoji="1" lang="en-US" altLang="zh-CN" sz="2800" dirty="0"/>
              <a:t>Asking</a:t>
            </a:r>
            <a:r>
              <a:rPr kumimoji="1" lang="zh-CN" altLang="en-US" sz="2800" dirty="0"/>
              <a:t> </a:t>
            </a:r>
            <a:r>
              <a:rPr kumimoji="1" lang="en-US" altLang="zh-CN" sz="2800" dirty="0"/>
              <a:t>Questions</a:t>
            </a:r>
            <a:r>
              <a:rPr kumimoji="1" lang="zh-CN" altLang="en-US" sz="2800" dirty="0"/>
              <a:t> </a:t>
            </a:r>
            <a:r>
              <a:rPr kumimoji="1" lang="en-US" altLang="zh-CN" sz="2800" dirty="0"/>
              <a:t>in</a:t>
            </a:r>
            <a:r>
              <a:rPr kumimoji="1" lang="zh-CN" altLang="en-US" sz="2800" dirty="0"/>
              <a:t> </a:t>
            </a:r>
            <a:r>
              <a:rPr kumimoji="1" lang="en-US" altLang="zh-CN" sz="2800" dirty="0"/>
              <a:t>Conversational</a:t>
            </a:r>
            <a:r>
              <a:rPr kumimoji="1" lang="zh-CN" altLang="en-US" sz="2800" dirty="0"/>
              <a:t> </a:t>
            </a:r>
            <a:r>
              <a:rPr kumimoji="1" lang="en-US" altLang="zh-CN" sz="2800" dirty="0"/>
              <a:t>Systems</a:t>
            </a:r>
            <a:endParaRPr kumimoji="1" lang="zh-CN" altLang="en-US" sz="2800" b="1" cap="none" dirty="0"/>
          </a:p>
        </p:txBody>
      </p:sp>
    </p:spTree>
    <p:extLst>
      <p:ext uri="{BB962C8B-B14F-4D97-AF65-F5344CB8AC3E}">
        <p14:creationId xmlns:p14="http://schemas.microsoft.com/office/powerpoint/2010/main" val="424564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799" y="1705775"/>
            <a:ext cx="8243047" cy="4050792"/>
          </a:xfrm>
        </p:spPr>
        <p:txBody>
          <a:bodyPr>
            <a:normAutofit fontScale="77500" lnSpcReduction="20000"/>
          </a:bodyPr>
          <a:lstStyle/>
          <a:p>
            <a:r>
              <a:rPr lang="en-US" altLang="zh-CN" dirty="0"/>
              <a:t>Responding</a:t>
            </a:r>
            <a:r>
              <a:rPr lang="zh-CN" altLang="en-US" dirty="0"/>
              <a:t> </a:t>
            </a:r>
            <a:r>
              <a:rPr lang="en-US" altLang="zh-CN" dirty="0"/>
              <a:t>+</a:t>
            </a:r>
            <a:r>
              <a:rPr lang="zh-CN" altLang="en-US" dirty="0"/>
              <a:t> </a:t>
            </a:r>
            <a:r>
              <a:rPr lang="en-US" altLang="zh-CN" b="1" dirty="0"/>
              <a:t>asking</a:t>
            </a:r>
            <a:r>
              <a:rPr lang="zh-CN" altLang="en-US" dirty="0"/>
              <a:t> </a:t>
            </a:r>
            <a:r>
              <a:rPr lang="en-US" altLang="zh-CN" dirty="0"/>
              <a:t>(</a:t>
            </a:r>
            <a:r>
              <a:rPr lang="en-US" altLang="zh-CN" dirty="0">
                <a:solidFill>
                  <a:srgbClr val="7030A0"/>
                </a:solidFill>
              </a:rPr>
              <a:t>Li et al., 2016</a:t>
            </a:r>
            <a:r>
              <a:rPr lang="en-US" altLang="zh-CN" dirty="0"/>
              <a:t>)</a:t>
            </a:r>
          </a:p>
          <a:p>
            <a:r>
              <a:rPr lang="en-US" altLang="zh-CN" b="1" dirty="0"/>
              <a:t>Key</a:t>
            </a:r>
            <a:r>
              <a:rPr lang="zh-CN" altLang="en-US" b="1" dirty="0"/>
              <a:t> </a:t>
            </a:r>
            <a:r>
              <a:rPr lang="en-US" altLang="zh-CN" b="1" dirty="0"/>
              <a:t>proactive</a:t>
            </a:r>
            <a:r>
              <a:rPr lang="zh-CN" altLang="en-US" dirty="0"/>
              <a:t> </a:t>
            </a:r>
            <a:r>
              <a:rPr lang="en-US" altLang="zh-CN" dirty="0"/>
              <a:t>behaviors</a:t>
            </a:r>
            <a:r>
              <a:rPr lang="zh-CN" altLang="en-US" dirty="0"/>
              <a:t> </a:t>
            </a:r>
            <a:r>
              <a:rPr lang="en-US" altLang="zh-CN" dirty="0"/>
              <a:t>(</a:t>
            </a:r>
            <a:r>
              <a:rPr lang="en-US" altLang="zh-CN" dirty="0">
                <a:solidFill>
                  <a:srgbClr val="7030A0"/>
                </a:solidFill>
              </a:rPr>
              <a:t>Yu</a:t>
            </a:r>
            <a:r>
              <a:rPr lang="zh-CN" altLang="en-US" dirty="0">
                <a:solidFill>
                  <a:srgbClr val="7030A0"/>
                </a:solidFill>
              </a:rPr>
              <a:t> </a:t>
            </a:r>
            <a:r>
              <a:rPr lang="en-US" altLang="zh-CN" dirty="0">
                <a:solidFill>
                  <a:srgbClr val="7030A0"/>
                </a:solidFill>
              </a:rPr>
              <a:t>et</a:t>
            </a:r>
            <a:r>
              <a:rPr lang="zh-CN" altLang="en-US" dirty="0">
                <a:solidFill>
                  <a:srgbClr val="7030A0"/>
                </a:solidFill>
              </a:rPr>
              <a:t> </a:t>
            </a:r>
            <a:r>
              <a:rPr lang="en-US" altLang="zh-CN" dirty="0">
                <a:solidFill>
                  <a:srgbClr val="7030A0"/>
                </a:solidFill>
              </a:rPr>
              <a:t>al.,</a:t>
            </a:r>
            <a:r>
              <a:rPr lang="zh-CN" altLang="en-US" dirty="0">
                <a:solidFill>
                  <a:srgbClr val="7030A0"/>
                </a:solidFill>
              </a:rPr>
              <a:t> </a:t>
            </a:r>
            <a:r>
              <a:rPr lang="en-US" altLang="zh-CN" dirty="0">
                <a:solidFill>
                  <a:srgbClr val="7030A0"/>
                </a:solidFill>
              </a:rPr>
              <a:t>2016</a:t>
            </a:r>
            <a:r>
              <a:rPr lang="en-US" altLang="zh-CN" dirty="0"/>
              <a:t>)</a:t>
            </a:r>
          </a:p>
          <a:p>
            <a:r>
              <a:rPr lang="en-US" altLang="zh-CN" dirty="0"/>
              <a:t>Asking</a:t>
            </a:r>
            <a:r>
              <a:rPr lang="zh-CN" altLang="en-US" dirty="0"/>
              <a:t> </a:t>
            </a:r>
            <a:r>
              <a:rPr lang="en-US" altLang="zh-CN" dirty="0"/>
              <a:t>good</a:t>
            </a:r>
            <a:r>
              <a:rPr lang="zh-CN" altLang="en-US" dirty="0"/>
              <a:t> </a:t>
            </a:r>
            <a:r>
              <a:rPr lang="en-US" altLang="zh-CN" dirty="0"/>
              <a:t>questions</a:t>
            </a:r>
            <a:r>
              <a:rPr lang="zh-CN" altLang="en-US" dirty="0"/>
              <a:t> </a:t>
            </a:r>
            <a:r>
              <a:rPr lang="en-US" altLang="zh-CN" dirty="0"/>
              <a:t>are</a:t>
            </a:r>
            <a:r>
              <a:rPr lang="zh-CN" altLang="en-US" dirty="0"/>
              <a:t> </a:t>
            </a:r>
            <a:r>
              <a:rPr lang="en-US" altLang="zh-CN" dirty="0"/>
              <a:t>indication</a:t>
            </a:r>
            <a:r>
              <a:rPr lang="zh-CN" altLang="en-US" dirty="0"/>
              <a:t> </a:t>
            </a:r>
            <a:r>
              <a:rPr lang="en-US" altLang="zh-CN" dirty="0"/>
              <a:t>of</a:t>
            </a:r>
            <a:r>
              <a:rPr lang="zh-CN" altLang="en-US" dirty="0"/>
              <a:t> </a:t>
            </a:r>
            <a:r>
              <a:rPr lang="en-US" altLang="zh-CN" b="1" dirty="0"/>
              <a:t>machine</a:t>
            </a:r>
            <a:r>
              <a:rPr lang="zh-CN" altLang="en-US" b="1" dirty="0"/>
              <a:t> </a:t>
            </a:r>
            <a:r>
              <a:rPr lang="en-US" altLang="zh-CN" b="1" dirty="0"/>
              <a:t>understanding</a:t>
            </a:r>
          </a:p>
          <a:p>
            <a:r>
              <a:rPr kumimoji="1" lang="en-US" altLang="zh-CN" dirty="0"/>
              <a:t>Key</a:t>
            </a:r>
            <a:r>
              <a:rPr kumimoji="1" lang="zh-CN" altLang="en-US" dirty="0"/>
              <a:t> </a:t>
            </a:r>
            <a:r>
              <a:rPr kumimoji="1" lang="en-US" altLang="zh-CN" dirty="0"/>
              <a:t>differences</a:t>
            </a:r>
            <a:r>
              <a:rPr kumimoji="1" lang="zh-CN" altLang="en-US" dirty="0"/>
              <a:t> </a:t>
            </a:r>
            <a:r>
              <a:rPr kumimoji="1" lang="en-US" altLang="zh-CN" dirty="0"/>
              <a:t>to</a:t>
            </a:r>
            <a:r>
              <a:rPr kumimoji="1" lang="zh-CN" altLang="en-US" dirty="0"/>
              <a:t> </a:t>
            </a:r>
            <a:r>
              <a:rPr kumimoji="1" lang="en-US" altLang="zh-CN" b="1" dirty="0"/>
              <a:t>traditional</a:t>
            </a:r>
            <a:r>
              <a:rPr kumimoji="1" lang="zh-CN" altLang="en-US" dirty="0"/>
              <a:t> </a:t>
            </a:r>
            <a:r>
              <a:rPr kumimoji="1" lang="en-US" altLang="zh-CN" dirty="0"/>
              <a:t>question</a:t>
            </a:r>
            <a:r>
              <a:rPr kumimoji="1" lang="zh-CN" altLang="en-US" dirty="0"/>
              <a:t> </a:t>
            </a:r>
            <a:r>
              <a:rPr kumimoji="1" lang="en-US" altLang="zh-CN" dirty="0"/>
              <a:t>generation</a:t>
            </a:r>
            <a:r>
              <a:rPr kumimoji="1" lang="zh-CN" altLang="en-US" dirty="0"/>
              <a:t> </a:t>
            </a:r>
            <a:r>
              <a:rPr kumimoji="1" lang="en-US" altLang="zh-CN" dirty="0"/>
              <a:t>(</a:t>
            </a:r>
            <a:r>
              <a:rPr kumimoji="1" lang="en-US" altLang="zh-CN" dirty="0" err="1"/>
              <a:t>eg</a:t>
            </a:r>
            <a:r>
              <a:rPr kumimoji="1" lang="en-US" altLang="zh-CN" dirty="0"/>
              <a:t>.,</a:t>
            </a:r>
            <a:r>
              <a:rPr kumimoji="1" lang="zh-CN" altLang="en-US" dirty="0"/>
              <a:t> </a:t>
            </a:r>
            <a:r>
              <a:rPr kumimoji="1" lang="en-US" altLang="zh-CN" dirty="0"/>
              <a:t>reading</a:t>
            </a:r>
            <a:r>
              <a:rPr kumimoji="1" lang="zh-CN" altLang="en-US" dirty="0"/>
              <a:t> </a:t>
            </a:r>
            <a:r>
              <a:rPr kumimoji="1" lang="en-US" altLang="zh-CN" dirty="0"/>
              <a:t>comprehension):</a:t>
            </a:r>
          </a:p>
          <a:p>
            <a:pPr lvl="1"/>
            <a:r>
              <a:rPr lang="en-US" altLang="zh-CN" b="1" dirty="0">
                <a:solidFill>
                  <a:srgbClr val="C00000"/>
                </a:solidFill>
              </a:rPr>
              <a:t>Different</a:t>
            </a:r>
            <a:r>
              <a:rPr lang="zh-CN" altLang="en-US" b="1" dirty="0">
                <a:solidFill>
                  <a:srgbClr val="C00000"/>
                </a:solidFill>
              </a:rPr>
              <a:t> </a:t>
            </a:r>
            <a:r>
              <a:rPr lang="en-US" altLang="zh-CN" b="1" dirty="0">
                <a:solidFill>
                  <a:srgbClr val="C00000"/>
                </a:solidFill>
              </a:rPr>
              <a:t>goals</a:t>
            </a:r>
            <a:r>
              <a:rPr lang="en-US" altLang="zh-CN" dirty="0"/>
              <a:t>:</a:t>
            </a:r>
            <a:r>
              <a:rPr lang="zh-CN" altLang="en-US" dirty="0"/>
              <a:t> </a:t>
            </a:r>
            <a:r>
              <a:rPr lang="en-US" altLang="zh-CN" dirty="0"/>
              <a:t>Information</a:t>
            </a:r>
            <a:r>
              <a:rPr lang="zh-CN" altLang="en-US" dirty="0"/>
              <a:t> </a:t>
            </a:r>
            <a:r>
              <a:rPr lang="en-US" altLang="zh-CN" dirty="0"/>
              <a:t>seeking</a:t>
            </a:r>
            <a:r>
              <a:rPr lang="zh-CN" altLang="en-US" dirty="0"/>
              <a:t> </a:t>
            </a:r>
            <a:r>
              <a:rPr lang="en-US" altLang="zh-CN" dirty="0"/>
              <a:t>vs.</a:t>
            </a:r>
            <a:r>
              <a:rPr lang="zh-CN" altLang="en-US" dirty="0"/>
              <a:t>  </a:t>
            </a:r>
            <a:r>
              <a:rPr lang="en-US" altLang="zh-CN" dirty="0"/>
              <a:t>Enhancing</a:t>
            </a:r>
            <a:r>
              <a:rPr lang="zh-CN" altLang="en-US" dirty="0"/>
              <a:t> </a:t>
            </a:r>
            <a:r>
              <a:rPr lang="en-US" altLang="zh-CN" dirty="0" err="1"/>
              <a:t>interactiveness</a:t>
            </a:r>
            <a:r>
              <a:rPr lang="en-US" altLang="zh-CN" dirty="0"/>
              <a:t> and persistence of human-machine interactions</a:t>
            </a:r>
          </a:p>
          <a:p>
            <a:pPr lvl="1"/>
            <a:r>
              <a:rPr lang="en-US" altLang="zh-CN" b="1" dirty="0">
                <a:solidFill>
                  <a:srgbClr val="C00000"/>
                </a:solidFill>
              </a:rPr>
              <a:t>Various</a:t>
            </a:r>
            <a:r>
              <a:rPr lang="zh-CN" altLang="en-US" b="1" dirty="0">
                <a:solidFill>
                  <a:srgbClr val="C00000"/>
                </a:solidFill>
              </a:rPr>
              <a:t> </a:t>
            </a:r>
            <a:r>
              <a:rPr lang="en-US" altLang="zh-CN" b="1" dirty="0">
                <a:solidFill>
                  <a:srgbClr val="C00000"/>
                </a:solidFill>
              </a:rPr>
              <a:t>patterns</a:t>
            </a:r>
            <a:r>
              <a:rPr lang="en-US" altLang="zh-CN" dirty="0"/>
              <a:t>:</a:t>
            </a:r>
            <a:r>
              <a:rPr lang="zh-CN" altLang="en-US" dirty="0"/>
              <a:t> </a:t>
            </a:r>
            <a:r>
              <a:rPr lang="en-US" altLang="zh-CN" dirty="0"/>
              <a:t>YES-NO,</a:t>
            </a:r>
            <a:r>
              <a:rPr lang="zh-CN" altLang="en-US" dirty="0"/>
              <a:t> </a:t>
            </a:r>
            <a:r>
              <a:rPr lang="en-US" altLang="zh-CN" dirty="0"/>
              <a:t>WH-,</a:t>
            </a:r>
            <a:r>
              <a:rPr lang="zh-CN" altLang="en-US" dirty="0"/>
              <a:t> </a:t>
            </a:r>
            <a:r>
              <a:rPr lang="en-US" altLang="zh-CN" dirty="0"/>
              <a:t>HOW-ABOUT,</a:t>
            </a:r>
            <a:r>
              <a:rPr lang="zh-CN" altLang="en-US" dirty="0"/>
              <a:t> </a:t>
            </a:r>
            <a:r>
              <a:rPr lang="en-US" altLang="zh-CN" dirty="0"/>
              <a:t>etc.</a:t>
            </a:r>
          </a:p>
          <a:p>
            <a:pPr lvl="1"/>
            <a:r>
              <a:rPr lang="en-US" altLang="zh-CN" b="1" dirty="0">
                <a:solidFill>
                  <a:srgbClr val="C00000"/>
                </a:solidFill>
              </a:rPr>
              <a:t>Topic</a:t>
            </a:r>
            <a:r>
              <a:rPr lang="zh-CN" altLang="en-US" b="1" dirty="0">
                <a:solidFill>
                  <a:srgbClr val="C00000"/>
                </a:solidFill>
              </a:rPr>
              <a:t> </a:t>
            </a:r>
            <a:r>
              <a:rPr lang="en-US" altLang="zh-CN" b="1" dirty="0">
                <a:solidFill>
                  <a:srgbClr val="C00000"/>
                </a:solidFill>
              </a:rPr>
              <a:t>transition</a:t>
            </a:r>
            <a:r>
              <a:rPr lang="en-US" altLang="zh-CN" dirty="0"/>
              <a:t>:</a:t>
            </a:r>
            <a:r>
              <a:rPr lang="zh-CN" altLang="en-US" dirty="0"/>
              <a:t> </a:t>
            </a:r>
            <a:r>
              <a:rPr lang="en-US" altLang="zh-CN" dirty="0"/>
              <a:t>from</a:t>
            </a:r>
            <a:r>
              <a:rPr lang="zh-CN" altLang="en-US" dirty="0"/>
              <a:t> </a:t>
            </a:r>
            <a:r>
              <a:rPr lang="en-US" altLang="zh-CN" dirty="0"/>
              <a:t>topics</a:t>
            </a:r>
            <a:r>
              <a:rPr lang="zh-CN" altLang="en-US" dirty="0"/>
              <a:t> </a:t>
            </a:r>
            <a:r>
              <a:rPr lang="en-US" altLang="zh-CN" dirty="0"/>
              <a:t>in</a:t>
            </a:r>
            <a:r>
              <a:rPr lang="zh-CN" altLang="en-US" dirty="0"/>
              <a:t> </a:t>
            </a:r>
            <a:r>
              <a:rPr lang="en-US" altLang="zh-CN" dirty="0"/>
              <a:t>post</a:t>
            </a:r>
            <a:r>
              <a:rPr lang="zh-CN" altLang="en-US" dirty="0"/>
              <a:t> </a:t>
            </a:r>
            <a:r>
              <a:rPr lang="en-US" altLang="zh-CN" dirty="0"/>
              <a:t>to</a:t>
            </a:r>
            <a:r>
              <a:rPr lang="zh-CN" altLang="en-US" dirty="0"/>
              <a:t> </a:t>
            </a:r>
            <a:r>
              <a:rPr lang="en-US" altLang="zh-CN" dirty="0"/>
              <a:t>topics</a:t>
            </a:r>
            <a:r>
              <a:rPr lang="zh-CN" altLang="en-US" dirty="0"/>
              <a:t> </a:t>
            </a:r>
            <a:r>
              <a:rPr lang="en-US" altLang="zh-CN" dirty="0"/>
              <a:t>in</a:t>
            </a:r>
            <a:r>
              <a:rPr lang="zh-CN" altLang="en-US" dirty="0"/>
              <a:t> </a:t>
            </a:r>
            <a:r>
              <a:rPr lang="en-US" altLang="zh-CN" dirty="0"/>
              <a:t>response</a:t>
            </a:r>
            <a:r>
              <a:rPr lang="zh-CN" altLang="en-US" dirty="0"/>
              <a:t> </a:t>
            </a:r>
            <a:endParaRPr lang="en-US" altLang="zh-CN" dirty="0"/>
          </a:p>
          <a:p>
            <a:pPr lvl="1"/>
            <a:endParaRPr kumimoji="1" lang="zh-CN" altLang="en-US" dirty="0"/>
          </a:p>
        </p:txBody>
      </p:sp>
      <p:sp>
        <p:nvSpPr>
          <p:cNvPr id="6" name="标题 1">
            <a:extLst>
              <a:ext uri="{FF2B5EF4-FFF2-40B4-BE49-F238E27FC236}">
                <a16:creationId xmlns:a16="http://schemas.microsoft.com/office/drawing/2014/main" id="{5D1B61BE-57D8-1443-B6C1-4A03E4A6D360}"/>
              </a:ext>
            </a:extLst>
          </p:cNvPr>
          <p:cNvSpPr>
            <a:spLocks noGrp="1"/>
          </p:cNvSpPr>
          <p:nvPr>
            <p:ph type="title"/>
          </p:nvPr>
        </p:nvSpPr>
        <p:spPr>
          <a:xfrm>
            <a:off x="251519" y="274638"/>
            <a:ext cx="8493235" cy="922114"/>
          </a:xfrm>
        </p:spPr>
        <p:txBody>
          <a:bodyPr/>
          <a:lstStyle/>
          <a:p>
            <a:r>
              <a:rPr kumimoji="1" lang="en-US" altLang="zh-CN" sz="2800" dirty="0"/>
              <a:t>Asking</a:t>
            </a:r>
            <a:r>
              <a:rPr kumimoji="1" lang="zh-CN" altLang="en-US" sz="2800" dirty="0"/>
              <a:t> </a:t>
            </a:r>
            <a:r>
              <a:rPr kumimoji="1" lang="en-US" altLang="zh-CN" sz="2800" dirty="0"/>
              <a:t>Questions</a:t>
            </a:r>
            <a:r>
              <a:rPr kumimoji="1" lang="zh-CN" altLang="en-US" sz="2800" dirty="0"/>
              <a:t> </a:t>
            </a:r>
            <a:r>
              <a:rPr kumimoji="1" lang="en-US" altLang="zh-CN" sz="2800" dirty="0"/>
              <a:t>in</a:t>
            </a:r>
            <a:r>
              <a:rPr kumimoji="1" lang="zh-CN" altLang="en-US" sz="2800" dirty="0"/>
              <a:t> </a:t>
            </a:r>
            <a:r>
              <a:rPr kumimoji="1" lang="en-US" altLang="zh-CN" sz="2800" dirty="0"/>
              <a:t>Conversational</a:t>
            </a:r>
            <a:r>
              <a:rPr kumimoji="1" lang="zh-CN" altLang="en-US" sz="2800" dirty="0"/>
              <a:t> </a:t>
            </a:r>
            <a:r>
              <a:rPr kumimoji="1" lang="en-US" altLang="zh-CN" sz="2800" dirty="0"/>
              <a:t>Systems</a:t>
            </a:r>
            <a:endParaRPr kumimoji="1" lang="zh-CN" altLang="en-US" sz="2800" b="1" cap="none" dirty="0"/>
          </a:p>
        </p:txBody>
      </p:sp>
    </p:spTree>
    <p:extLst>
      <p:ext uri="{BB962C8B-B14F-4D97-AF65-F5344CB8AC3E}">
        <p14:creationId xmlns:p14="http://schemas.microsoft.com/office/powerpoint/2010/main" val="573305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1DDC1F-F1C8-E642-950F-3BEF60823150}"/>
              </a:ext>
            </a:extLst>
          </p:cNvPr>
          <p:cNvSpPr>
            <a:spLocks noGrp="1"/>
          </p:cNvSpPr>
          <p:nvPr>
            <p:ph type="title"/>
          </p:nvPr>
        </p:nvSpPr>
        <p:spPr>
          <a:xfrm>
            <a:off x="207819" y="352242"/>
            <a:ext cx="8750201" cy="922114"/>
          </a:xfrm>
        </p:spPr>
        <p:txBody>
          <a:bodyPr/>
          <a:lstStyle/>
          <a:p>
            <a:r>
              <a:rPr lang="en-US" altLang="zh-CN" dirty="0">
                <a:cs typeface="Arial" panose="020B0604020202020204" pitchFamily="34" charset="0"/>
              </a:rPr>
              <a:t>Types of Conversational AI Systems</a:t>
            </a:r>
            <a:endParaRPr kumimoji="1" lang="zh-CN" altLang="en-US" dirty="0"/>
          </a:p>
        </p:txBody>
      </p:sp>
      <p:sp>
        <p:nvSpPr>
          <p:cNvPr id="4" name="标题 1">
            <a:extLst>
              <a:ext uri="{FF2B5EF4-FFF2-40B4-BE49-F238E27FC236}">
                <a16:creationId xmlns:a16="http://schemas.microsoft.com/office/drawing/2014/main" id="{E2858243-FB2F-E547-A9A7-61F664498D4E}"/>
              </a:ext>
            </a:extLst>
          </p:cNvPr>
          <p:cNvSpPr txBox="1">
            <a:spLocks/>
          </p:cNvSpPr>
          <p:nvPr/>
        </p:nvSpPr>
        <p:spPr>
          <a:xfrm>
            <a:off x="-82113" y="1475226"/>
            <a:ext cx="7692917" cy="629432"/>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1" kern="1200">
                <a:solidFill>
                  <a:schemeClr val="tx1"/>
                </a:solidFill>
                <a:latin typeface="Courier" charset="0"/>
                <a:ea typeface="Courier" charset="0"/>
                <a:cs typeface="Courier" charset="0"/>
              </a:defRPr>
            </a:lvl1pPr>
          </a:lstStyle>
          <a:p>
            <a:endParaRPr lang="zh-CN" altLang="en-US" sz="3000" dirty="0">
              <a:latin typeface="Arial" panose="020B0604020202020204" pitchFamily="34" charset="0"/>
              <a:cs typeface="Arial" panose="020B0604020202020204" pitchFamily="34" charset="0"/>
            </a:endParaRPr>
          </a:p>
        </p:txBody>
      </p:sp>
      <p:sp>
        <p:nvSpPr>
          <p:cNvPr id="5" name="副标题 24">
            <a:extLst>
              <a:ext uri="{FF2B5EF4-FFF2-40B4-BE49-F238E27FC236}">
                <a16:creationId xmlns:a16="http://schemas.microsoft.com/office/drawing/2014/main" id="{415F2C76-741B-3D41-91D9-38E27C9FE394}"/>
              </a:ext>
            </a:extLst>
          </p:cNvPr>
          <p:cNvSpPr txBox="1">
            <a:spLocks/>
          </p:cNvSpPr>
          <p:nvPr/>
        </p:nvSpPr>
        <p:spPr>
          <a:xfrm>
            <a:off x="5125809" y="3804617"/>
            <a:ext cx="1911927" cy="1085960"/>
          </a:xfrm>
          <a:prstGeom prst="ellipse">
            <a:avLst/>
          </a:prstGeom>
          <a:solidFill>
            <a:schemeClr val="accent2">
              <a:lumMod val="60000"/>
              <a:lumOff val="40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Clr>
                <a:srgbClr val="B418B8"/>
              </a:buClr>
              <a:buSzPct val="80000"/>
              <a:buFont typeface="Wingdings" pitchFamily="2" charset="2"/>
              <a:buChar char="u"/>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1600" kern="1200">
                <a:solidFill>
                  <a:schemeClr val="lt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1600" kern="1200">
                <a:solidFill>
                  <a:schemeClr val="lt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US" altLang="zh-CN" sz="2400" b="1" dirty="0">
                <a:latin typeface="Arial" panose="020B0604020202020204" pitchFamily="34" charset="0"/>
                <a:ea typeface="+mj-ea"/>
                <a:cs typeface="Arial" panose="020B0604020202020204" pitchFamily="34" charset="0"/>
              </a:rPr>
              <a:t>Chat Bot</a:t>
            </a:r>
          </a:p>
        </p:txBody>
      </p:sp>
      <p:sp>
        <p:nvSpPr>
          <p:cNvPr id="6" name="文本框 5">
            <a:extLst>
              <a:ext uri="{FF2B5EF4-FFF2-40B4-BE49-F238E27FC236}">
                <a16:creationId xmlns:a16="http://schemas.microsoft.com/office/drawing/2014/main" id="{F77FCF7A-A2B8-604B-8634-52D9019AE2BC}"/>
              </a:ext>
            </a:extLst>
          </p:cNvPr>
          <p:cNvSpPr txBox="1"/>
          <p:nvPr/>
        </p:nvSpPr>
        <p:spPr>
          <a:xfrm rot="16200000">
            <a:off x="-383781" y="3063946"/>
            <a:ext cx="2511708" cy="830997"/>
          </a:xfrm>
          <a:prstGeom prst="rect">
            <a:avLst/>
          </a:prstGeom>
          <a:noFill/>
        </p:spPr>
        <p:txBody>
          <a:bodyPr wrap="square" rtlCol="0">
            <a:spAutoFit/>
          </a:bodyPr>
          <a:lstStyle/>
          <a:p>
            <a:r>
              <a:rPr lang="en-US" altLang="zh-CN" sz="2400" dirty="0">
                <a:latin typeface="Arial" panose="020B0604020202020204" pitchFamily="34" charset="0"/>
                <a:ea typeface="+mj-ea"/>
                <a:cs typeface="Arial" panose="020B0604020202020204" pitchFamily="34" charset="0"/>
              </a:rPr>
              <a:t>Accomplish</a:t>
            </a:r>
          </a:p>
          <a:p>
            <a:r>
              <a:rPr lang="en-US" altLang="zh-CN" sz="2400" dirty="0"/>
              <a:t>      </a:t>
            </a:r>
            <a:r>
              <a:rPr lang="en-US" altLang="zh-CN" sz="2400" dirty="0">
                <a:latin typeface="Arial" panose="020B0604020202020204" pitchFamily="34" charset="0"/>
                <a:ea typeface="+mj-ea"/>
                <a:cs typeface="Arial" panose="020B0604020202020204" pitchFamily="34" charset="0"/>
              </a:rPr>
              <a:t>Tasks</a:t>
            </a:r>
            <a:endParaRPr lang="zh-CN" altLang="en-US" sz="2400" dirty="0">
              <a:latin typeface="Arial" panose="020B0604020202020204" pitchFamily="34" charset="0"/>
              <a:ea typeface="+mj-ea"/>
              <a:cs typeface="Arial" panose="020B0604020202020204" pitchFamily="34" charset="0"/>
            </a:endParaRPr>
          </a:p>
        </p:txBody>
      </p:sp>
      <p:sp>
        <p:nvSpPr>
          <p:cNvPr id="8" name="加号 7">
            <a:extLst>
              <a:ext uri="{FF2B5EF4-FFF2-40B4-BE49-F238E27FC236}">
                <a16:creationId xmlns:a16="http://schemas.microsoft.com/office/drawing/2014/main" id="{A5B0C716-27F8-DD42-BD7E-3C88E8843358}"/>
              </a:ext>
            </a:extLst>
          </p:cNvPr>
          <p:cNvSpPr/>
          <p:nvPr/>
        </p:nvSpPr>
        <p:spPr>
          <a:xfrm>
            <a:off x="1208614" y="2640286"/>
            <a:ext cx="274320" cy="243487"/>
          </a:xfrm>
          <a:prstGeom prst="mathPlus">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减号 6">
            <a:extLst>
              <a:ext uri="{FF2B5EF4-FFF2-40B4-BE49-F238E27FC236}">
                <a16:creationId xmlns:a16="http://schemas.microsoft.com/office/drawing/2014/main" id="{9F394CFF-0AA0-6E4B-B766-3077C509D9B6}"/>
              </a:ext>
            </a:extLst>
          </p:cNvPr>
          <p:cNvSpPr/>
          <p:nvPr/>
        </p:nvSpPr>
        <p:spPr>
          <a:xfrm>
            <a:off x="1208614" y="4528780"/>
            <a:ext cx="274320" cy="284153"/>
          </a:xfrm>
          <a:prstGeom prst="mathMinus">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减号 9">
            <a:extLst>
              <a:ext uri="{FF2B5EF4-FFF2-40B4-BE49-F238E27FC236}">
                <a16:creationId xmlns:a16="http://schemas.microsoft.com/office/drawing/2014/main" id="{466EEF07-9A08-1B44-8F44-CB6DCDBC515E}"/>
              </a:ext>
            </a:extLst>
          </p:cNvPr>
          <p:cNvSpPr/>
          <p:nvPr/>
        </p:nvSpPr>
        <p:spPr>
          <a:xfrm>
            <a:off x="2108203" y="5524041"/>
            <a:ext cx="340909" cy="283394"/>
          </a:xfrm>
          <a:prstGeom prst="mathMinus">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2" name="加号 11">
            <a:extLst>
              <a:ext uri="{FF2B5EF4-FFF2-40B4-BE49-F238E27FC236}">
                <a16:creationId xmlns:a16="http://schemas.microsoft.com/office/drawing/2014/main" id="{9EE7D34D-FDF8-744D-B42E-1F35D2A1825B}"/>
              </a:ext>
            </a:extLst>
          </p:cNvPr>
          <p:cNvSpPr/>
          <p:nvPr/>
        </p:nvSpPr>
        <p:spPr>
          <a:xfrm>
            <a:off x="6379818" y="5495709"/>
            <a:ext cx="286790" cy="311726"/>
          </a:xfrm>
          <a:prstGeom prst="mathPlus">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3" name="文本框 12">
            <a:extLst>
              <a:ext uri="{FF2B5EF4-FFF2-40B4-BE49-F238E27FC236}">
                <a16:creationId xmlns:a16="http://schemas.microsoft.com/office/drawing/2014/main" id="{DB872FB6-174D-A34D-BF5F-9719BD898302}"/>
              </a:ext>
            </a:extLst>
          </p:cNvPr>
          <p:cNvSpPr txBox="1"/>
          <p:nvPr/>
        </p:nvSpPr>
        <p:spPr>
          <a:xfrm>
            <a:off x="3176476" y="5495709"/>
            <a:ext cx="2905298" cy="461665"/>
          </a:xfrm>
          <a:prstGeom prst="rect">
            <a:avLst/>
          </a:prstGeom>
          <a:noFill/>
        </p:spPr>
        <p:txBody>
          <a:bodyPr wrap="square" rtlCol="0">
            <a:spAutoFit/>
          </a:bodyPr>
          <a:lstStyle/>
          <a:p>
            <a:r>
              <a:rPr lang="en-US" altLang="zh-CN" sz="2400" dirty="0">
                <a:latin typeface="Arial" panose="020B0604020202020204" pitchFamily="34" charset="0"/>
                <a:ea typeface="+mj-ea"/>
                <a:cs typeface="Arial" panose="020B0604020202020204" pitchFamily="34" charset="0"/>
              </a:rPr>
              <a:t>Social Conversation</a:t>
            </a:r>
            <a:endParaRPr lang="zh-CN" altLang="en-US" sz="2400" dirty="0">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1F983AC9-CA93-5D46-8475-0FA0401E2BC0}"/>
              </a:ext>
            </a:extLst>
          </p:cNvPr>
          <p:cNvSpPr/>
          <p:nvPr/>
        </p:nvSpPr>
        <p:spPr>
          <a:xfrm>
            <a:off x="2326412" y="2559576"/>
            <a:ext cx="2296619" cy="103656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Arial" panose="020B0604020202020204" pitchFamily="34" charset="0"/>
                <a:ea typeface="+mj-ea"/>
                <a:cs typeface="Arial" panose="020B0604020202020204" pitchFamily="34" charset="0"/>
              </a:rPr>
              <a:t>Virtual</a:t>
            </a:r>
          </a:p>
          <a:p>
            <a:pPr algn="ctr"/>
            <a:r>
              <a:rPr lang="en-US" altLang="zh-CN" sz="2400" b="1" dirty="0">
                <a:solidFill>
                  <a:schemeClr val="tx1"/>
                </a:solidFill>
                <a:latin typeface="Arial" panose="020B0604020202020204" pitchFamily="34" charset="0"/>
                <a:ea typeface="+mj-ea"/>
                <a:cs typeface="Arial" panose="020B0604020202020204" pitchFamily="34" charset="0"/>
              </a:rPr>
              <a:t>Assistant</a:t>
            </a:r>
            <a:endParaRPr lang="zh-CN" altLang="en-US" sz="2400" b="1" dirty="0">
              <a:solidFill>
                <a:schemeClr val="tx1"/>
              </a:solidFill>
              <a:latin typeface="Arial" panose="020B0604020202020204" pitchFamily="34" charset="0"/>
              <a:ea typeface="+mj-ea"/>
              <a:cs typeface="Arial" panose="020B0604020202020204" pitchFamily="34" charset="0"/>
            </a:endParaRPr>
          </a:p>
        </p:txBody>
      </p:sp>
      <p:sp>
        <p:nvSpPr>
          <p:cNvPr id="15" name="矩形标注 14">
            <a:extLst>
              <a:ext uri="{FF2B5EF4-FFF2-40B4-BE49-F238E27FC236}">
                <a16:creationId xmlns:a16="http://schemas.microsoft.com/office/drawing/2014/main" id="{3F969B5F-540B-5F4E-8534-BBED3E6231B8}"/>
              </a:ext>
            </a:extLst>
          </p:cNvPr>
          <p:cNvSpPr/>
          <p:nvPr/>
        </p:nvSpPr>
        <p:spPr>
          <a:xfrm>
            <a:off x="2278657" y="1662322"/>
            <a:ext cx="2042359" cy="742811"/>
          </a:xfrm>
          <a:prstGeom prst="wedgeRectCallout">
            <a:avLst>
              <a:gd name="adj1" fmla="val 8003"/>
              <a:gd name="adj2" fmla="val 68759"/>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Arial" panose="020B0604020202020204" pitchFamily="34" charset="0"/>
                <a:ea typeface="+mj-ea"/>
                <a:cs typeface="Arial" panose="020B0604020202020204" pitchFamily="34" charset="0"/>
              </a:rPr>
              <a:t>Limited</a:t>
            </a:r>
            <a:r>
              <a:rPr lang="en-US" altLang="zh-CN" b="1" dirty="0">
                <a:solidFill>
                  <a:schemeClr val="bg1"/>
                </a:solidFill>
              </a:rPr>
              <a:t> </a:t>
            </a:r>
            <a:r>
              <a:rPr lang="en-US" altLang="zh-CN" b="1" dirty="0">
                <a:solidFill>
                  <a:schemeClr val="bg1"/>
                </a:solidFill>
                <a:latin typeface="Arial" panose="020B0604020202020204" pitchFamily="34" charset="0"/>
                <a:ea typeface="+mj-ea"/>
                <a:cs typeface="Arial" panose="020B0604020202020204" pitchFamily="34" charset="0"/>
              </a:rPr>
              <a:t>social</a:t>
            </a:r>
          </a:p>
          <a:p>
            <a:pPr algn="ctr"/>
            <a:r>
              <a:rPr lang="en-US" altLang="zh-CN" b="1" dirty="0">
                <a:solidFill>
                  <a:schemeClr val="bg1"/>
                </a:solidFill>
                <a:latin typeface="Arial" panose="020B0604020202020204" pitchFamily="34" charset="0"/>
                <a:ea typeface="+mj-ea"/>
                <a:cs typeface="Arial" panose="020B0604020202020204" pitchFamily="34" charset="0"/>
              </a:rPr>
              <a:t>back</a:t>
            </a:r>
            <a:r>
              <a:rPr lang="en-US" altLang="zh-CN" b="1" dirty="0">
                <a:solidFill>
                  <a:schemeClr val="bg1"/>
                </a:solidFill>
              </a:rPr>
              <a:t> </a:t>
            </a:r>
            <a:r>
              <a:rPr lang="en-US" altLang="zh-CN" b="1" dirty="0">
                <a:solidFill>
                  <a:schemeClr val="bg1"/>
                </a:solidFill>
                <a:latin typeface="Arial" panose="020B0604020202020204" pitchFamily="34" charset="0"/>
                <a:ea typeface="+mj-ea"/>
                <a:cs typeface="Arial" panose="020B0604020202020204" pitchFamily="34" charset="0"/>
              </a:rPr>
              <a:t>and</a:t>
            </a:r>
            <a:r>
              <a:rPr lang="en-US" altLang="zh-CN" b="1" dirty="0">
                <a:solidFill>
                  <a:schemeClr val="bg1"/>
                </a:solidFill>
              </a:rPr>
              <a:t> </a:t>
            </a:r>
            <a:r>
              <a:rPr lang="en-US" altLang="zh-CN" b="1" dirty="0">
                <a:solidFill>
                  <a:schemeClr val="bg1"/>
                </a:solidFill>
                <a:latin typeface="Arial" panose="020B0604020202020204" pitchFamily="34" charset="0"/>
                <a:ea typeface="+mj-ea"/>
                <a:cs typeface="Arial" panose="020B0604020202020204" pitchFamily="34" charset="0"/>
              </a:rPr>
              <a:t>forth</a:t>
            </a:r>
          </a:p>
        </p:txBody>
      </p:sp>
      <p:sp>
        <p:nvSpPr>
          <p:cNvPr id="16" name="文本框 15">
            <a:extLst>
              <a:ext uri="{FF2B5EF4-FFF2-40B4-BE49-F238E27FC236}">
                <a16:creationId xmlns:a16="http://schemas.microsoft.com/office/drawing/2014/main" id="{A8E80992-4EEF-B141-9DE8-059BAB7EC381}"/>
              </a:ext>
            </a:extLst>
          </p:cNvPr>
          <p:cNvSpPr txBox="1"/>
          <p:nvPr/>
        </p:nvSpPr>
        <p:spPr>
          <a:xfrm>
            <a:off x="2150058" y="3631815"/>
            <a:ext cx="2336120" cy="646331"/>
          </a:xfrm>
          <a:prstGeom prst="rect">
            <a:avLst/>
          </a:prstGeom>
          <a:noFill/>
        </p:spPr>
        <p:txBody>
          <a:bodyPr wrap="square" rtlCol="0">
            <a:spAutoFit/>
          </a:bodyPr>
          <a:lstStyle/>
          <a:p>
            <a:r>
              <a:rPr lang="en-US" altLang="zh-CN" b="1" dirty="0">
                <a:latin typeface="Arial" panose="020B0604020202020204" pitchFamily="34" charset="0"/>
                <a:ea typeface="+mj-ea"/>
                <a:cs typeface="Arial" panose="020B0604020202020204" pitchFamily="34" charset="0"/>
              </a:rPr>
              <a:t>execute</a:t>
            </a:r>
            <a:r>
              <a:rPr lang="en-US" altLang="zh-CN" sz="1350" b="1" dirty="0"/>
              <a:t> </a:t>
            </a:r>
            <a:r>
              <a:rPr lang="en-US" altLang="zh-CN" b="1" dirty="0">
                <a:latin typeface="Arial" panose="020B0604020202020204" pitchFamily="34" charset="0"/>
                <a:ea typeface="+mj-ea"/>
                <a:cs typeface="Arial" panose="020B0604020202020204" pitchFamily="34" charset="0"/>
              </a:rPr>
              <a:t>commands,</a:t>
            </a:r>
            <a:endParaRPr lang="en-US" altLang="zh-CN" sz="1350" b="1" dirty="0"/>
          </a:p>
          <a:p>
            <a:r>
              <a:rPr lang="en-US" altLang="zh-CN" b="1" dirty="0">
                <a:latin typeface="Arial" panose="020B0604020202020204" pitchFamily="34" charset="0"/>
                <a:ea typeface="+mj-ea"/>
                <a:cs typeface="Arial" panose="020B0604020202020204" pitchFamily="34" charset="0"/>
              </a:rPr>
              <a:t>answer</a:t>
            </a:r>
            <a:r>
              <a:rPr lang="en-US" altLang="zh-CN" sz="1350" b="1" dirty="0"/>
              <a:t> </a:t>
            </a:r>
            <a:r>
              <a:rPr lang="en-US" altLang="zh-CN" b="1" dirty="0">
                <a:latin typeface="Arial" panose="020B0604020202020204" pitchFamily="34" charset="0"/>
                <a:ea typeface="+mj-ea"/>
                <a:cs typeface="Arial" panose="020B0604020202020204" pitchFamily="34" charset="0"/>
              </a:rPr>
              <a:t>questions</a:t>
            </a:r>
            <a:endParaRPr lang="zh-CN" altLang="en-US" b="1" dirty="0">
              <a:latin typeface="Arial" panose="020B0604020202020204" pitchFamily="34" charset="0"/>
              <a:ea typeface="+mj-ea"/>
              <a:cs typeface="Arial" panose="020B0604020202020204" pitchFamily="34" charset="0"/>
            </a:endParaRPr>
          </a:p>
        </p:txBody>
      </p:sp>
      <p:cxnSp>
        <p:nvCxnSpPr>
          <p:cNvPr id="17" name="直接箭头连接符 28">
            <a:extLst>
              <a:ext uri="{FF2B5EF4-FFF2-40B4-BE49-F238E27FC236}">
                <a16:creationId xmlns:a16="http://schemas.microsoft.com/office/drawing/2014/main" id="{28B10CD9-715C-134E-9EFB-400DBBCDBD00}"/>
              </a:ext>
            </a:extLst>
          </p:cNvPr>
          <p:cNvCxnSpPr>
            <a:cxnSpLocks/>
            <a:endCxn id="18" idx="1"/>
          </p:cNvCxnSpPr>
          <p:nvPr/>
        </p:nvCxnSpPr>
        <p:spPr>
          <a:xfrm>
            <a:off x="6965245" y="4783934"/>
            <a:ext cx="698123" cy="398137"/>
          </a:xfrm>
          <a:prstGeom prst="straightConnector1">
            <a:avLst/>
          </a:prstGeom>
          <a:ln w="31750">
            <a:solidFill>
              <a:srgbClr val="7030A0"/>
            </a:solidFill>
            <a:headEnd type="triangle" w="lg"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ACD0218E-45EC-AE43-8136-E532BC9C3AF1}"/>
              </a:ext>
            </a:extLst>
          </p:cNvPr>
          <p:cNvSpPr txBox="1"/>
          <p:nvPr/>
        </p:nvSpPr>
        <p:spPr>
          <a:xfrm>
            <a:off x="7663368" y="4997405"/>
            <a:ext cx="1068185" cy="369332"/>
          </a:xfrm>
          <a:prstGeom prst="rect">
            <a:avLst/>
          </a:prstGeom>
          <a:noFill/>
        </p:spPr>
        <p:txBody>
          <a:bodyPr wrap="square" rtlCol="0">
            <a:spAutoFit/>
          </a:bodyPr>
          <a:lstStyle/>
          <a:p>
            <a:r>
              <a:rPr lang="en-US" altLang="zh-CN" b="1" dirty="0">
                <a:latin typeface="Arial" panose="020B0604020202020204" pitchFamily="34" charset="0"/>
                <a:ea typeface="+mj-ea"/>
                <a:cs typeface="Arial" panose="020B0604020202020204" pitchFamily="34" charset="0"/>
              </a:rPr>
              <a:t>chitchat</a:t>
            </a:r>
            <a:endParaRPr lang="zh-CN" altLang="en-US" b="1" dirty="0">
              <a:latin typeface="Arial" panose="020B0604020202020204" pitchFamily="34" charset="0"/>
              <a:ea typeface="+mj-ea"/>
              <a:cs typeface="Arial" panose="020B0604020202020204" pitchFamily="34" charset="0"/>
            </a:endParaRPr>
          </a:p>
        </p:txBody>
      </p:sp>
      <p:sp>
        <p:nvSpPr>
          <p:cNvPr id="19" name="矩形标注 18">
            <a:extLst>
              <a:ext uri="{FF2B5EF4-FFF2-40B4-BE49-F238E27FC236}">
                <a16:creationId xmlns:a16="http://schemas.microsoft.com/office/drawing/2014/main" id="{EA015398-D265-B145-83D5-D16E56331684}"/>
              </a:ext>
            </a:extLst>
          </p:cNvPr>
          <p:cNvSpPr/>
          <p:nvPr/>
        </p:nvSpPr>
        <p:spPr>
          <a:xfrm>
            <a:off x="6737967" y="3259319"/>
            <a:ext cx="1993586" cy="623455"/>
          </a:xfrm>
          <a:prstGeom prst="wedgeRectCallout">
            <a:avLst>
              <a:gd name="adj1" fmla="val -44804"/>
              <a:gd name="adj2" fmla="val 7244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Arial" panose="020B0604020202020204" pitchFamily="34" charset="0"/>
                <a:ea typeface="+mj-ea"/>
                <a:cs typeface="Arial" panose="020B0604020202020204" pitchFamily="34" charset="0"/>
              </a:rPr>
              <a:t>Limited</a:t>
            </a:r>
            <a:r>
              <a:rPr lang="en-US" altLang="zh-CN" b="1" dirty="0">
                <a:solidFill>
                  <a:schemeClr val="bg1"/>
                </a:solidFill>
              </a:rPr>
              <a:t> </a:t>
            </a:r>
            <a:r>
              <a:rPr lang="en-US" altLang="zh-CN" b="1" dirty="0">
                <a:solidFill>
                  <a:schemeClr val="bg1"/>
                </a:solidFill>
                <a:latin typeface="Arial" panose="020B0604020202020204" pitchFamily="34" charset="0"/>
                <a:ea typeface="+mj-ea"/>
                <a:cs typeface="Arial" panose="020B0604020202020204" pitchFamily="34" charset="0"/>
              </a:rPr>
              <a:t>content</a:t>
            </a:r>
          </a:p>
          <a:p>
            <a:pPr algn="ctr"/>
            <a:r>
              <a:rPr lang="en-US" altLang="zh-CN" b="1" dirty="0">
                <a:solidFill>
                  <a:schemeClr val="bg1"/>
                </a:solidFill>
                <a:latin typeface="Arial" panose="020B0604020202020204" pitchFamily="34" charset="0"/>
                <a:ea typeface="+mj-ea"/>
                <a:cs typeface="Arial" panose="020B0604020202020204" pitchFamily="34" charset="0"/>
              </a:rPr>
              <a:t>to</a:t>
            </a:r>
            <a:r>
              <a:rPr lang="en-US" altLang="zh-CN" b="1" dirty="0">
                <a:solidFill>
                  <a:schemeClr val="bg1"/>
                </a:solidFill>
              </a:rPr>
              <a:t> </a:t>
            </a:r>
            <a:r>
              <a:rPr lang="en-US" altLang="zh-CN" b="1" dirty="0">
                <a:solidFill>
                  <a:schemeClr val="bg1"/>
                </a:solidFill>
                <a:latin typeface="Arial" panose="020B0604020202020204" pitchFamily="34" charset="0"/>
                <a:ea typeface="+mj-ea"/>
                <a:cs typeface="Arial" panose="020B0604020202020204" pitchFamily="34" charset="0"/>
              </a:rPr>
              <a:t>talk</a:t>
            </a:r>
            <a:r>
              <a:rPr lang="en-US" altLang="zh-CN" b="1" dirty="0">
                <a:solidFill>
                  <a:schemeClr val="bg1"/>
                </a:solidFill>
              </a:rPr>
              <a:t> </a:t>
            </a:r>
            <a:r>
              <a:rPr lang="en-US" altLang="zh-CN" b="1" dirty="0">
                <a:solidFill>
                  <a:schemeClr val="bg1"/>
                </a:solidFill>
                <a:latin typeface="Arial" panose="020B0604020202020204" pitchFamily="34" charset="0"/>
                <a:ea typeface="+mj-ea"/>
                <a:cs typeface="Arial" panose="020B0604020202020204" pitchFamily="34" charset="0"/>
              </a:rPr>
              <a:t>about</a:t>
            </a:r>
          </a:p>
        </p:txBody>
      </p:sp>
      <p:cxnSp>
        <p:nvCxnSpPr>
          <p:cNvPr id="20" name="直接箭头连接符 7">
            <a:extLst>
              <a:ext uri="{FF2B5EF4-FFF2-40B4-BE49-F238E27FC236}">
                <a16:creationId xmlns:a16="http://schemas.microsoft.com/office/drawing/2014/main" id="{AEEDCC46-F7C2-0448-84AD-DD91620A5B75}"/>
              </a:ext>
            </a:extLst>
          </p:cNvPr>
          <p:cNvCxnSpPr>
            <a:cxnSpLocks/>
          </p:cNvCxnSpPr>
          <p:nvPr/>
        </p:nvCxnSpPr>
        <p:spPr>
          <a:xfrm flipH="1" flipV="1">
            <a:off x="4375586" y="3496108"/>
            <a:ext cx="750223" cy="455854"/>
          </a:xfrm>
          <a:prstGeom prst="straightConnector1">
            <a:avLst/>
          </a:prstGeom>
          <a:ln w="31750">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FE776253-E6BB-BE4E-AA0C-A3D543EADE3C}"/>
              </a:ext>
            </a:extLst>
          </p:cNvPr>
          <p:cNvCxnSpPr/>
          <p:nvPr/>
        </p:nvCxnSpPr>
        <p:spPr>
          <a:xfrm>
            <a:off x="1553229" y="5306055"/>
            <a:ext cx="6140653" cy="0"/>
          </a:xfrm>
          <a:prstGeom prst="straightConnector1">
            <a:avLst/>
          </a:prstGeom>
          <a:ln w="57150">
            <a:solidFill>
              <a:srgbClr val="7030A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89CA15C0-935E-424F-9E62-8C1E708E566D}"/>
              </a:ext>
            </a:extLst>
          </p:cNvPr>
          <p:cNvCxnSpPr>
            <a:cxnSpLocks/>
          </p:cNvCxnSpPr>
          <p:nvPr/>
        </p:nvCxnSpPr>
        <p:spPr>
          <a:xfrm flipV="1">
            <a:off x="1540083" y="1854975"/>
            <a:ext cx="24235" cy="3451080"/>
          </a:xfrm>
          <a:prstGeom prst="straightConnector1">
            <a:avLst/>
          </a:prstGeom>
          <a:ln w="57150">
            <a:solidFill>
              <a:srgbClr val="7030A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BE40C12E-2057-2F44-8BB8-A2BEE1F851A8}"/>
              </a:ext>
            </a:extLst>
          </p:cNvPr>
          <p:cNvSpPr/>
          <p:nvPr/>
        </p:nvSpPr>
        <p:spPr>
          <a:xfrm>
            <a:off x="4522629" y="6320273"/>
            <a:ext cx="3292889" cy="338554"/>
          </a:xfrm>
          <a:prstGeom prst="rect">
            <a:avLst/>
          </a:prstGeom>
        </p:spPr>
        <p:txBody>
          <a:bodyPr wrap="none">
            <a:spAutoFit/>
          </a:bodyPr>
          <a:lstStyle/>
          <a:p>
            <a:r>
              <a:rPr lang="en-US" altLang="zh-CN" sz="1600" dirty="0">
                <a:solidFill>
                  <a:srgbClr val="777777"/>
                </a:solidFill>
                <a:latin typeface="Arial" panose="020B0604020202020204" pitchFamily="34" charset="0"/>
              </a:rPr>
              <a:t>From</a:t>
            </a:r>
            <a:r>
              <a:rPr lang="zh-CN" altLang="en-US" sz="1600" dirty="0">
                <a:solidFill>
                  <a:srgbClr val="777777"/>
                </a:solidFill>
                <a:latin typeface="Arial" panose="020B0604020202020204" pitchFamily="34" charset="0"/>
              </a:rPr>
              <a:t> </a:t>
            </a:r>
            <a:r>
              <a:rPr lang="en-US" altLang="zh-CN" sz="1600" dirty="0">
                <a:solidFill>
                  <a:srgbClr val="777777"/>
                </a:solidFill>
                <a:latin typeface="Arial" panose="020B0604020202020204" pitchFamily="34" charset="0"/>
              </a:rPr>
              <a:t>prof.</a:t>
            </a:r>
            <a:r>
              <a:rPr lang="zh-CN" altLang="en-US" sz="1600" dirty="0">
                <a:solidFill>
                  <a:srgbClr val="777777"/>
                </a:solidFill>
                <a:latin typeface="Arial" panose="020B0604020202020204" pitchFamily="34" charset="0"/>
              </a:rPr>
              <a:t> </a:t>
            </a:r>
            <a:r>
              <a:rPr lang="en-US" altLang="zh-CN" sz="1600" dirty="0">
                <a:solidFill>
                  <a:srgbClr val="777777"/>
                </a:solidFill>
                <a:latin typeface="Arial" panose="020B0604020202020204" pitchFamily="34" charset="0"/>
              </a:rPr>
              <a:t>M</a:t>
            </a:r>
            <a:r>
              <a:rPr lang="zh-CN" altLang="en-US" sz="1600" dirty="0">
                <a:solidFill>
                  <a:srgbClr val="777777"/>
                </a:solidFill>
                <a:latin typeface="Arial" panose="020B0604020202020204" pitchFamily="34" charset="0"/>
              </a:rPr>
              <a:t> </a:t>
            </a:r>
            <a:r>
              <a:rPr lang="en-US" altLang="zh-CN" sz="1600" dirty="0" err="1">
                <a:solidFill>
                  <a:srgbClr val="777777"/>
                </a:solidFill>
                <a:latin typeface="Arial" panose="020B0604020202020204" pitchFamily="34" charset="0"/>
              </a:rPr>
              <a:t>Ostendorf</a:t>
            </a:r>
            <a:r>
              <a:rPr lang="en-US" altLang="zh-CN" sz="1600" dirty="0">
                <a:solidFill>
                  <a:srgbClr val="777777"/>
                </a:solidFill>
                <a:latin typeface="Arial" panose="020B0604020202020204" pitchFamily="34" charset="0"/>
              </a:rPr>
              <a:t>,</a:t>
            </a:r>
            <a:r>
              <a:rPr lang="zh-CN" altLang="en-US" sz="1600" dirty="0">
                <a:solidFill>
                  <a:srgbClr val="777777"/>
                </a:solidFill>
                <a:latin typeface="Arial" panose="020B0604020202020204" pitchFamily="34" charset="0"/>
              </a:rPr>
              <a:t> </a:t>
            </a:r>
            <a:r>
              <a:rPr lang="en-US" altLang="zh-CN" sz="1600" dirty="0">
                <a:solidFill>
                  <a:srgbClr val="777777"/>
                </a:solidFill>
                <a:latin typeface="Arial" panose="020B0604020202020204" pitchFamily="34" charset="0"/>
              </a:rPr>
              <a:t>with</a:t>
            </a:r>
            <a:r>
              <a:rPr lang="zh-CN" altLang="en-US" sz="1600" dirty="0">
                <a:solidFill>
                  <a:srgbClr val="777777"/>
                </a:solidFill>
                <a:latin typeface="Arial" panose="020B0604020202020204" pitchFamily="34" charset="0"/>
              </a:rPr>
              <a:t> </a:t>
            </a:r>
            <a:r>
              <a:rPr lang="en-US" altLang="zh-CN" sz="1600" dirty="0">
                <a:solidFill>
                  <a:srgbClr val="777777"/>
                </a:solidFill>
                <a:latin typeface="Arial" panose="020B0604020202020204" pitchFamily="34" charset="0"/>
              </a:rPr>
              <a:t>edits</a:t>
            </a:r>
            <a:endParaRPr lang="zh-CN" altLang="en-US" sz="1600" dirty="0"/>
          </a:p>
        </p:txBody>
      </p:sp>
      <p:sp>
        <p:nvSpPr>
          <p:cNvPr id="21" name="副标题 24">
            <a:extLst>
              <a:ext uri="{FF2B5EF4-FFF2-40B4-BE49-F238E27FC236}">
                <a16:creationId xmlns:a16="http://schemas.microsoft.com/office/drawing/2014/main" id="{A79C1CC8-006B-084E-B8CE-28B5026A134B}"/>
              </a:ext>
            </a:extLst>
          </p:cNvPr>
          <p:cNvSpPr txBox="1">
            <a:spLocks/>
          </p:cNvSpPr>
          <p:nvPr/>
        </p:nvSpPr>
        <p:spPr>
          <a:xfrm>
            <a:off x="5950266" y="1909979"/>
            <a:ext cx="1911927" cy="1085960"/>
          </a:xfrm>
          <a:prstGeom prst="ellipse">
            <a:avLst/>
          </a:prstGeom>
          <a:solidFill>
            <a:schemeClr val="accent6">
              <a:lumMod val="75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5000" lnSpcReduction="10000"/>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Clr>
                <a:srgbClr val="B418B8"/>
              </a:buClr>
              <a:buSzPct val="80000"/>
              <a:buFont typeface="Wingdings" pitchFamily="2" charset="2"/>
              <a:buChar char="u"/>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1600" kern="1200">
                <a:solidFill>
                  <a:schemeClr val="lt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1600" kern="1200">
                <a:solidFill>
                  <a:schemeClr val="lt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US" altLang="zh-CN" sz="2400" b="1" dirty="0">
                <a:solidFill>
                  <a:schemeClr val="bg1"/>
                </a:solidFill>
                <a:latin typeface="Arial" panose="020B0604020202020204" pitchFamily="34" charset="0"/>
                <a:ea typeface="+mj-ea"/>
                <a:cs typeface="Arial" panose="020B0604020202020204" pitchFamily="34" charset="0"/>
              </a:rPr>
              <a:t>Ideal Bot</a:t>
            </a:r>
          </a:p>
        </p:txBody>
      </p:sp>
    </p:spTree>
    <p:extLst>
      <p:ext uri="{BB962C8B-B14F-4D97-AF65-F5344CB8AC3E}">
        <p14:creationId xmlns:p14="http://schemas.microsoft.com/office/powerpoint/2010/main" val="825343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799" y="1575143"/>
            <a:ext cx="8243047" cy="4050792"/>
          </a:xfrm>
        </p:spPr>
        <p:txBody>
          <a:bodyPr/>
          <a:lstStyle/>
          <a:p>
            <a:r>
              <a:rPr lang="en-US" altLang="zh-CN" dirty="0"/>
              <a:t>A</a:t>
            </a:r>
            <a:r>
              <a:rPr lang="zh-CN" altLang="en-US" dirty="0"/>
              <a:t> </a:t>
            </a:r>
            <a:r>
              <a:rPr lang="en-US" altLang="zh-CN" dirty="0"/>
              <a:t>good</a:t>
            </a:r>
            <a:r>
              <a:rPr lang="zh-CN" altLang="en-US" dirty="0"/>
              <a:t> </a:t>
            </a:r>
            <a:r>
              <a:rPr lang="en-US" altLang="zh-CN" dirty="0"/>
              <a:t>question</a:t>
            </a:r>
            <a:r>
              <a:rPr lang="zh-CN" altLang="en-US" dirty="0"/>
              <a:t> </a:t>
            </a:r>
            <a:r>
              <a:rPr lang="en-US" altLang="zh-CN" dirty="0"/>
              <a:t>is</a:t>
            </a:r>
            <a:r>
              <a:rPr lang="zh-CN" altLang="en-US" dirty="0"/>
              <a:t> </a:t>
            </a:r>
            <a:r>
              <a:rPr lang="en-US" altLang="zh-CN" dirty="0"/>
              <a:t>a</a:t>
            </a:r>
            <a:r>
              <a:rPr lang="zh-CN" altLang="en-US" dirty="0"/>
              <a:t> </a:t>
            </a:r>
            <a:r>
              <a:rPr lang="en-US" altLang="zh-CN" dirty="0"/>
              <a:t>natural</a:t>
            </a:r>
            <a:r>
              <a:rPr lang="zh-CN" altLang="en-US" dirty="0"/>
              <a:t> </a:t>
            </a:r>
            <a:r>
              <a:rPr lang="en-US" altLang="zh-CN" dirty="0"/>
              <a:t>composition</a:t>
            </a:r>
            <a:r>
              <a:rPr lang="zh-CN" altLang="en-US" dirty="0"/>
              <a:t> </a:t>
            </a:r>
            <a:r>
              <a:rPr lang="en-US" altLang="zh-CN" dirty="0"/>
              <a:t>of</a:t>
            </a:r>
          </a:p>
          <a:p>
            <a:pPr lvl="1"/>
            <a:r>
              <a:rPr lang="en-US" altLang="zh-CN" b="1" dirty="0">
                <a:solidFill>
                  <a:srgbClr val="00B050"/>
                </a:solidFill>
              </a:rPr>
              <a:t>Interrogatives</a:t>
            </a:r>
            <a:r>
              <a:rPr lang="zh-CN" altLang="en-US" dirty="0">
                <a:solidFill>
                  <a:srgbClr val="00B050"/>
                </a:solidFill>
              </a:rPr>
              <a:t> </a:t>
            </a:r>
            <a:r>
              <a:rPr lang="en-US" altLang="zh-CN" dirty="0"/>
              <a:t>for</a:t>
            </a:r>
            <a:r>
              <a:rPr lang="zh-CN" altLang="en-US" dirty="0"/>
              <a:t> </a:t>
            </a:r>
            <a:r>
              <a:rPr lang="en-US" altLang="zh-CN" dirty="0"/>
              <a:t>using</a:t>
            </a:r>
            <a:r>
              <a:rPr lang="zh-CN" altLang="en-US" dirty="0"/>
              <a:t> </a:t>
            </a:r>
            <a:r>
              <a:rPr lang="en-US" altLang="zh-CN" dirty="0"/>
              <a:t>various</a:t>
            </a:r>
            <a:r>
              <a:rPr lang="zh-CN" altLang="en-US" dirty="0"/>
              <a:t> </a:t>
            </a:r>
            <a:r>
              <a:rPr lang="en-US" altLang="zh-CN" dirty="0"/>
              <a:t>questioning</a:t>
            </a:r>
            <a:r>
              <a:rPr lang="zh-CN" altLang="en-US" dirty="0"/>
              <a:t> </a:t>
            </a:r>
            <a:r>
              <a:rPr lang="en-US" altLang="zh-CN" dirty="0"/>
              <a:t>patterns</a:t>
            </a:r>
          </a:p>
          <a:p>
            <a:pPr lvl="1"/>
            <a:r>
              <a:rPr lang="en-US" altLang="zh-CN" b="1" dirty="0">
                <a:solidFill>
                  <a:srgbClr val="C00000"/>
                </a:solidFill>
              </a:rPr>
              <a:t>Topic</a:t>
            </a:r>
            <a:r>
              <a:rPr lang="zh-CN" altLang="en-US" b="1" dirty="0">
                <a:solidFill>
                  <a:srgbClr val="C00000"/>
                </a:solidFill>
              </a:rPr>
              <a:t> </a:t>
            </a:r>
            <a:r>
              <a:rPr lang="en-US" altLang="zh-CN" b="1" dirty="0">
                <a:solidFill>
                  <a:srgbClr val="C00000"/>
                </a:solidFill>
              </a:rPr>
              <a:t>words</a:t>
            </a:r>
            <a:r>
              <a:rPr lang="zh-CN" altLang="en-US" dirty="0">
                <a:solidFill>
                  <a:srgbClr val="C00000"/>
                </a:solidFill>
              </a:rPr>
              <a:t> </a:t>
            </a:r>
            <a:r>
              <a:rPr lang="en-US" altLang="zh-CN" dirty="0"/>
              <a:t>for</a:t>
            </a:r>
            <a:r>
              <a:rPr lang="zh-CN" altLang="en-US" dirty="0"/>
              <a:t> </a:t>
            </a:r>
            <a:r>
              <a:rPr lang="en-US" altLang="zh-CN" dirty="0"/>
              <a:t>addressing</a:t>
            </a:r>
            <a:r>
              <a:rPr lang="zh-CN" altLang="en-US" dirty="0"/>
              <a:t> </a:t>
            </a:r>
            <a:r>
              <a:rPr lang="en-US" altLang="zh-CN" dirty="0"/>
              <a:t>interesting</a:t>
            </a:r>
            <a:r>
              <a:rPr lang="zh-CN" altLang="en-US" dirty="0"/>
              <a:t> </a:t>
            </a:r>
            <a:r>
              <a:rPr lang="en-US" altLang="zh-CN" dirty="0"/>
              <a:t>yet</a:t>
            </a:r>
            <a:r>
              <a:rPr lang="zh-CN" altLang="en-US" dirty="0"/>
              <a:t> </a:t>
            </a:r>
            <a:r>
              <a:rPr lang="en-US" altLang="zh-CN" dirty="0"/>
              <a:t>novel</a:t>
            </a:r>
            <a:r>
              <a:rPr lang="zh-CN" altLang="en-US" dirty="0"/>
              <a:t> </a:t>
            </a:r>
            <a:r>
              <a:rPr lang="en-US" altLang="zh-CN" dirty="0"/>
              <a:t>topics</a:t>
            </a:r>
          </a:p>
          <a:p>
            <a:pPr lvl="1"/>
            <a:r>
              <a:rPr lang="en-US" altLang="zh-CN" b="1" dirty="0">
                <a:solidFill>
                  <a:srgbClr val="0432FF"/>
                </a:solidFill>
              </a:rPr>
              <a:t>Ordinary</a:t>
            </a:r>
            <a:r>
              <a:rPr lang="zh-CN" altLang="en-US" b="1" dirty="0">
                <a:solidFill>
                  <a:srgbClr val="0432FF"/>
                </a:solidFill>
              </a:rPr>
              <a:t> </a:t>
            </a:r>
            <a:r>
              <a:rPr lang="en-US" altLang="zh-CN" b="1" dirty="0">
                <a:solidFill>
                  <a:srgbClr val="0432FF"/>
                </a:solidFill>
              </a:rPr>
              <a:t>words</a:t>
            </a:r>
            <a:r>
              <a:rPr lang="zh-CN" altLang="en-US" b="1" dirty="0">
                <a:solidFill>
                  <a:srgbClr val="C00000"/>
                </a:solidFill>
              </a:rPr>
              <a:t> </a:t>
            </a:r>
            <a:r>
              <a:rPr lang="zh-CN" altLang="en-US" dirty="0">
                <a:solidFill>
                  <a:srgbClr val="C00000"/>
                </a:solidFill>
              </a:rPr>
              <a:t> </a:t>
            </a:r>
            <a:r>
              <a:rPr lang="en-US" altLang="zh-CN" dirty="0"/>
              <a:t>for</a:t>
            </a:r>
            <a:r>
              <a:rPr lang="zh-CN" altLang="en-US" dirty="0"/>
              <a:t> </a:t>
            </a:r>
            <a:r>
              <a:rPr lang="en-US" altLang="zh-CN" dirty="0"/>
              <a:t>playing</a:t>
            </a:r>
            <a:r>
              <a:rPr lang="zh-CN" altLang="en-US" dirty="0"/>
              <a:t> </a:t>
            </a:r>
            <a:r>
              <a:rPr lang="en-US" altLang="zh-CN" dirty="0"/>
              <a:t>grammar</a:t>
            </a:r>
            <a:r>
              <a:rPr lang="zh-CN" altLang="en-US" dirty="0"/>
              <a:t> </a:t>
            </a:r>
            <a:r>
              <a:rPr lang="en-US" altLang="zh-CN" dirty="0"/>
              <a:t>or</a:t>
            </a:r>
            <a:r>
              <a:rPr lang="zh-CN" altLang="en-US" dirty="0"/>
              <a:t> </a:t>
            </a:r>
            <a:r>
              <a:rPr lang="en-US" altLang="zh-CN" dirty="0"/>
              <a:t>syntactic</a:t>
            </a:r>
            <a:r>
              <a:rPr lang="zh-CN" altLang="en-US" dirty="0"/>
              <a:t> </a:t>
            </a:r>
            <a:r>
              <a:rPr lang="en-US" altLang="zh-CN" dirty="0"/>
              <a:t>roles</a:t>
            </a:r>
          </a:p>
          <a:p>
            <a:pPr lvl="1"/>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406" y="4033358"/>
            <a:ext cx="5406464" cy="2357219"/>
          </a:xfrm>
          <a:prstGeom prst="rect">
            <a:avLst/>
          </a:prstGeom>
        </p:spPr>
      </p:pic>
      <p:sp>
        <p:nvSpPr>
          <p:cNvPr id="7" name="标题 1">
            <a:extLst>
              <a:ext uri="{FF2B5EF4-FFF2-40B4-BE49-F238E27FC236}">
                <a16:creationId xmlns:a16="http://schemas.microsoft.com/office/drawing/2014/main" id="{D32138FB-02CE-D048-8DF2-BDB3F50D78C6}"/>
              </a:ext>
            </a:extLst>
          </p:cNvPr>
          <p:cNvSpPr>
            <a:spLocks noGrp="1"/>
          </p:cNvSpPr>
          <p:nvPr>
            <p:ph type="title"/>
          </p:nvPr>
        </p:nvSpPr>
        <p:spPr>
          <a:xfrm>
            <a:off x="251519" y="274638"/>
            <a:ext cx="8557629" cy="922114"/>
          </a:xfrm>
        </p:spPr>
        <p:txBody>
          <a:bodyPr/>
          <a:lstStyle/>
          <a:p>
            <a:r>
              <a:rPr kumimoji="1" lang="en-US" altLang="zh-CN" sz="2800" dirty="0"/>
              <a:t>Asking</a:t>
            </a:r>
            <a:r>
              <a:rPr kumimoji="1" lang="zh-CN" altLang="en-US" sz="2800" dirty="0"/>
              <a:t> </a:t>
            </a:r>
            <a:r>
              <a:rPr kumimoji="1" lang="en-US" altLang="zh-CN" sz="2800" dirty="0"/>
              <a:t>Questions</a:t>
            </a:r>
            <a:r>
              <a:rPr kumimoji="1" lang="zh-CN" altLang="en-US" sz="2800" dirty="0"/>
              <a:t> </a:t>
            </a:r>
            <a:r>
              <a:rPr kumimoji="1" lang="en-US" altLang="zh-CN" sz="2800" dirty="0"/>
              <a:t>in</a:t>
            </a:r>
            <a:r>
              <a:rPr kumimoji="1" lang="zh-CN" altLang="en-US" sz="2800" dirty="0"/>
              <a:t> </a:t>
            </a:r>
            <a:r>
              <a:rPr kumimoji="1" lang="en-US" altLang="zh-CN" sz="2800" dirty="0"/>
              <a:t>Conversational</a:t>
            </a:r>
            <a:r>
              <a:rPr kumimoji="1" lang="zh-CN" altLang="en-US" sz="2800" dirty="0"/>
              <a:t> </a:t>
            </a:r>
            <a:r>
              <a:rPr kumimoji="1" lang="en-US" altLang="zh-CN" sz="2800" dirty="0"/>
              <a:t>Systems</a:t>
            </a:r>
            <a:endParaRPr kumimoji="1" lang="zh-CN" altLang="en-US" sz="2800" b="1" cap="none" dirty="0"/>
          </a:p>
        </p:txBody>
      </p:sp>
    </p:spTree>
    <p:extLst>
      <p:ext uri="{BB962C8B-B14F-4D97-AF65-F5344CB8AC3E}">
        <p14:creationId xmlns:p14="http://schemas.microsoft.com/office/powerpoint/2010/main" val="1928469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kumimoji="1" lang="en-US" altLang="zh-CN" sz="2400" b="1" dirty="0"/>
              <a:t>Typed</a:t>
            </a:r>
            <a:r>
              <a:rPr kumimoji="1" lang="zh-CN" altLang="en-US" sz="2400" b="1" dirty="0"/>
              <a:t> </a:t>
            </a:r>
            <a:r>
              <a:rPr kumimoji="1" lang="en-US" altLang="zh-CN" sz="2400" b="1" dirty="0"/>
              <a:t>decoders</a:t>
            </a:r>
            <a:r>
              <a:rPr kumimoji="1" lang="en-US" altLang="zh-CN" sz="2400" dirty="0"/>
              <a:t>:</a:t>
            </a:r>
            <a:r>
              <a:rPr kumimoji="1" lang="zh-CN" altLang="en-US" sz="2400" dirty="0"/>
              <a:t> </a:t>
            </a:r>
            <a:r>
              <a:rPr kumimoji="1" lang="en-US" altLang="zh-CN" sz="2400" dirty="0"/>
              <a:t>soft</a:t>
            </a:r>
            <a:r>
              <a:rPr kumimoji="1" lang="zh-CN" altLang="en-US" sz="2400" dirty="0"/>
              <a:t> </a:t>
            </a:r>
            <a:r>
              <a:rPr kumimoji="1" lang="en-US" altLang="zh-CN" sz="2400" dirty="0"/>
              <a:t>typed</a:t>
            </a:r>
            <a:r>
              <a:rPr kumimoji="1" lang="zh-CN" altLang="en-US" sz="2400" dirty="0"/>
              <a:t> </a:t>
            </a:r>
            <a:r>
              <a:rPr kumimoji="1" lang="en-US" altLang="zh-CN" sz="2400" dirty="0"/>
              <a:t>decoder</a:t>
            </a:r>
            <a:endParaRPr kumimoji="1" lang="zh-CN" altLang="en-US" sz="2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71" y="2278399"/>
            <a:ext cx="8369300" cy="3594100"/>
          </a:xfrm>
          <a:prstGeom prst="rect">
            <a:avLst/>
          </a:prstGeom>
        </p:spPr>
      </p:pic>
      <p:sp>
        <p:nvSpPr>
          <p:cNvPr id="7" name="标题 1">
            <a:extLst>
              <a:ext uri="{FF2B5EF4-FFF2-40B4-BE49-F238E27FC236}">
                <a16:creationId xmlns:a16="http://schemas.microsoft.com/office/drawing/2014/main" id="{F7F201E0-E713-FE46-95E8-C230FBA9FBE1}"/>
              </a:ext>
            </a:extLst>
          </p:cNvPr>
          <p:cNvSpPr>
            <a:spLocks noGrp="1"/>
          </p:cNvSpPr>
          <p:nvPr>
            <p:ph type="title"/>
          </p:nvPr>
        </p:nvSpPr>
        <p:spPr>
          <a:xfrm>
            <a:off x="251520" y="274638"/>
            <a:ext cx="8675504" cy="922114"/>
          </a:xfrm>
        </p:spPr>
        <p:txBody>
          <a:bodyPr/>
          <a:lstStyle/>
          <a:p>
            <a:r>
              <a:rPr kumimoji="1" lang="en-US" altLang="zh-CN" sz="2800" dirty="0"/>
              <a:t>Asking</a:t>
            </a:r>
            <a:r>
              <a:rPr kumimoji="1" lang="zh-CN" altLang="en-US" sz="2800" dirty="0"/>
              <a:t> </a:t>
            </a:r>
            <a:r>
              <a:rPr kumimoji="1" lang="en-US" altLang="zh-CN" sz="2800" dirty="0"/>
              <a:t>Questions</a:t>
            </a:r>
            <a:r>
              <a:rPr kumimoji="1" lang="zh-CN" altLang="en-US" sz="2800" dirty="0"/>
              <a:t> </a:t>
            </a:r>
            <a:r>
              <a:rPr kumimoji="1" lang="en-US" altLang="zh-CN" sz="2800" dirty="0"/>
              <a:t>in</a:t>
            </a:r>
            <a:r>
              <a:rPr kumimoji="1" lang="zh-CN" altLang="en-US" sz="2800" dirty="0"/>
              <a:t> </a:t>
            </a:r>
            <a:r>
              <a:rPr kumimoji="1" lang="en-US" altLang="zh-CN" sz="2800" dirty="0"/>
              <a:t>Conversational</a:t>
            </a:r>
            <a:r>
              <a:rPr kumimoji="1" lang="zh-CN" altLang="en-US" sz="2800" dirty="0"/>
              <a:t> </a:t>
            </a:r>
            <a:r>
              <a:rPr kumimoji="1" lang="en-US" altLang="zh-CN" sz="2800" dirty="0"/>
              <a:t>Systems</a:t>
            </a:r>
            <a:endParaRPr kumimoji="1" lang="zh-CN" altLang="en-US" sz="2800" b="1" cap="none" dirty="0"/>
          </a:p>
        </p:txBody>
      </p:sp>
    </p:spTree>
    <p:extLst>
      <p:ext uri="{BB962C8B-B14F-4D97-AF65-F5344CB8AC3E}">
        <p14:creationId xmlns:p14="http://schemas.microsoft.com/office/powerpoint/2010/main" val="1961954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kumimoji="1" lang="en-US" altLang="zh-CN" sz="2400" b="1" dirty="0"/>
              <a:t>Typed</a:t>
            </a:r>
            <a:r>
              <a:rPr kumimoji="1" lang="zh-CN" altLang="en-US" sz="2400" b="1" dirty="0"/>
              <a:t> </a:t>
            </a:r>
            <a:r>
              <a:rPr kumimoji="1" lang="en-US" altLang="zh-CN" sz="2400" b="1" dirty="0"/>
              <a:t>decoders</a:t>
            </a:r>
            <a:r>
              <a:rPr kumimoji="1" lang="en-US" altLang="zh-CN" sz="2400" dirty="0"/>
              <a:t>:</a:t>
            </a:r>
            <a:r>
              <a:rPr kumimoji="1" lang="zh-CN" altLang="en-US" sz="2400" dirty="0"/>
              <a:t> </a:t>
            </a:r>
            <a:r>
              <a:rPr kumimoji="1" lang="en-US" altLang="zh-CN" sz="2400" dirty="0"/>
              <a:t>hard</a:t>
            </a:r>
            <a:r>
              <a:rPr kumimoji="1" lang="zh-CN" altLang="en-US" sz="2400" dirty="0"/>
              <a:t> </a:t>
            </a:r>
            <a:r>
              <a:rPr kumimoji="1" lang="en-US" altLang="zh-CN" sz="2400" dirty="0"/>
              <a:t>typed</a:t>
            </a:r>
            <a:r>
              <a:rPr kumimoji="1" lang="zh-CN" altLang="en-US" sz="2400" dirty="0"/>
              <a:t> </a:t>
            </a:r>
            <a:r>
              <a:rPr kumimoji="1" lang="en-US" altLang="zh-CN" sz="2400" dirty="0"/>
              <a:t>decoder</a:t>
            </a:r>
            <a:endParaRPr kumimoji="1"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747" y="2249147"/>
            <a:ext cx="5285718" cy="3769659"/>
          </a:xfrm>
          <a:prstGeom prst="rect">
            <a:avLst/>
          </a:prstGeom>
        </p:spPr>
      </p:pic>
      <p:sp>
        <p:nvSpPr>
          <p:cNvPr id="2" name="文本框 1">
            <a:extLst>
              <a:ext uri="{FF2B5EF4-FFF2-40B4-BE49-F238E27FC236}">
                <a16:creationId xmlns:a16="http://schemas.microsoft.com/office/drawing/2014/main" id="{4DDCDD3C-8656-3F43-86D5-D8BEC1B57623}"/>
              </a:ext>
            </a:extLst>
          </p:cNvPr>
          <p:cNvSpPr txBox="1"/>
          <p:nvPr/>
        </p:nvSpPr>
        <p:spPr>
          <a:xfrm>
            <a:off x="6177179" y="2483708"/>
            <a:ext cx="2896883" cy="2308324"/>
          </a:xfrm>
          <a:prstGeom prst="rect">
            <a:avLst/>
          </a:prstGeom>
          <a:noFill/>
        </p:spPr>
        <p:txBody>
          <a:bodyPr wrap="none" rtlCol="0">
            <a:spAutoFit/>
          </a:bodyPr>
          <a:lstStyle/>
          <a:p>
            <a:r>
              <a:rPr kumimoji="1" lang="en-US" altLang="zh-CN" b="1" dirty="0"/>
              <a:t>For</a:t>
            </a:r>
            <a:r>
              <a:rPr kumimoji="1" lang="zh-CN" altLang="en-US" b="1" dirty="0"/>
              <a:t> </a:t>
            </a:r>
            <a:r>
              <a:rPr kumimoji="1" lang="en-US" altLang="zh-CN" b="1" dirty="0"/>
              <a:t>each</a:t>
            </a:r>
            <a:r>
              <a:rPr kumimoji="1" lang="zh-CN" altLang="en-US" b="1" dirty="0"/>
              <a:t> </a:t>
            </a:r>
            <a:r>
              <a:rPr kumimoji="1" lang="en-US" altLang="zh-CN" b="1" dirty="0"/>
              <a:t>post:</a:t>
            </a:r>
          </a:p>
          <a:p>
            <a:pPr marL="285750" indent="-285750">
              <a:buFont typeface="Arial" panose="020B0604020202020204" pitchFamily="34" charset="0"/>
              <a:buChar char="•"/>
            </a:pPr>
            <a:r>
              <a:rPr kumimoji="1" lang="en-US" altLang="zh-CN" dirty="0"/>
              <a:t>A</a:t>
            </a:r>
            <a:r>
              <a:rPr kumimoji="1" lang="zh-CN" altLang="en-US" dirty="0"/>
              <a:t> </a:t>
            </a:r>
            <a:r>
              <a:rPr kumimoji="1" lang="en-US" altLang="zh-CN" dirty="0"/>
              <a:t>set</a:t>
            </a:r>
            <a:r>
              <a:rPr kumimoji="1" lang="zh-CN" altLang="en-US" dirty="0"/>
              <a:t> </a:t>
            </a:r>
            <a:r>
              <a:rPr kumimoji="1" lang="en-US" altLang="zh-CN" dirty="0"/>
              <a:t>of</a:t>
            </a:r>
            <a:r>
              <a:rPr kumimoji="1" lang="zh-CN" altLang="en-US" dirty="0"/>
              <a:t> </a:t>
            </a:r>
            <a:r>
              <a:rPr kumimoji="1" lang="en-US" altLang="zh-CN" dirty="0"/>
              <a:t>interrogatives</a:t>
            </a:r>
          </a:p>
          <a:p>
            <a:pPr marL="285750" indent="-285750">
              <a:buFont typeface="Arial" panose="020B0604020202020204" pitchFamily="34" charset="0"/>
              <a:buChar char="•"/>
            </a:pPr>
            <a:r>
              <a:rPr kumimoji="1" lang="en-US" altLang="zh-CN" dirty="0"/>
              <a:t>A</a:t>
            </a:r>
            <a:r>
              <a:rPr kumimoji="1" lang="zh-CN" altLang="en-US" dirty="0"/>
              <a:t> </a:t>
            </a:r>
            <a:r>
              <a:rPr kumimoji="1" lang="en-US" altLang="zh-CN" dirty="0"/>
              <a:t>list</a:t>
            </a:r>
            <a:r>
              <a:rPr kumimoji="1" lang="zh-CN" altLang="en-US" dirty="0"/>
              <a:t> </a:t>
            </a:r>
            <a:r>
              <a:rPr kumimoji="1" lang="en-US" altLang="zh-CN" dirty="0"/>
              <a:t>of</a:t>
            </a:r>
            <a:r>
              <a:rPr kumimoji="1" lang="zh-CN" altLang="en-US" dirty="0"/>
              <a:t> </a:t>
            </a:r>
            <a:r>
              <a:rPr kumimoji="1" lang="en-US" altLang="zh-CN" dirty="0"/>
              <a:t>topic</a:t>
            </a:r>
            <a:r>
              <a:rPr kumimoji="1" lang="zh-CN" altLang="en-US" dirty="0"/>
              <a:t> </a:t>
            </a:r>
            <a:r>
              <a:rPr kumimoji="1" lang="en-US" altLang="zh-CN" dirty="0"/>
              <a:t>words</a:t>
            </a:r>
          </a:p>
          <a:p>
            <a:pPr marL="285750" indent="-285750">
              <a:buFont typeface="Arial" panose="020B0604020202020204" pitchFamily="34" charset="0"/>
              <a:buChar char="•"/>
            </a:pPr>
            <a:r>
              <a:rPr kumimoji="1" lang="en-US" altLang="zh-CN" dirty="0"/>
              <a:t>Others</a:t>
            </a:r>
            <a:r>
              <a:rPr kumimoji="1" lang="zh-CN" altLang="en-US" dirty="0"/>
              <a:t> </a:t>
            </a:r>
            <a:r>
              <a:rPr kumimoji="1" lang="en-US" altLang="zh-CN" dirty="0"/>
              <a:t>for</a:t>
            </a:r>
            <a:r>
              <a:rPr kumimoji="1" lang="zh-CN" altLang="en-US" dirty="0"/>
              <a:t> </a:t>
            </a:r>
            <a:r>
              <a:rPr kumimoji="1" lang="en-US" altLang="zh-CN" dirty="0"/>
              <a:t>ordinary</a:t>
            </a:r>
            <a:r>
              <a:rPr kumimoji="1" lang="zh-CN" altLang="en-US" dirty="0"/>
              <a:t> </a:t>
            </a:r>
            <a:r>
              <a:rPr kumimoji="1" lang="en-US" altLang="zh-CN" dirty="0"/>
              <a:t>words</a:t>
            </a:r>
          </a:p>
          <a:p>
            <a:endParaRPr kumimoji="1" lang="en-US" altLang="zh-CN" dirty="0"/>
          </a:p>
          <a:p>
            <a:r>
              <a:rPr kumimoji="1" lang="en-US" altLang="zh-CN" b="1" dirty="0"/>
              <a:t>Topic</a:t>
            </a:r>
            <a:r>
              <a:rPr kumimoji="1" lang="zh-CN" altLang="en-US" b="1" dirty="0"/>
              <a:t> </a:t>
            </a:r>
            <a:r>
              <a:rPr kumimoji="1" lang="en-US" altLang="zh-CN" b="1" dirty="0"/>
              <a:t>words:</a:t>
            </a:r>
          </a:p>
          <a:p>
            <a:pPr marL="285750" indent="-285750">
              <a:buFont typeface="Arial" panose="020B0604020202020204" pitchFamily="34" charset="0"/>
              <a:buChar char="•"/>
            </a:pPr>
            <a:r>
              <a:rPr kumimoji="1" lang="en-US" altLang="zh-CN" dirty="0"/>
              <a:t>Training</a:t>
            </a:r>
            <a:r>
              <a:rPr kumimoji="1" lang="zh-CN" altLang="en-US" dirty="0"/>
              <a:t> </a:t>
            </a:r>
            <a:r>
              <a:rPr kumimoji="1" lang="en-US" altLang="zh-CN" dirty="0"/>
              <a:t>--</a:t>
            </a:r>
            <a:r>
              <a:rPr kumimoji="1" lang="zh-CN" altLang="en-US" dirty="0"/>
              <a:t> </a:t>
            </a:r>
            <a:r>
              <a:rPr kumimoji="1" lang="en-US" altLang="zh-CN" dirty="0"/>
              <a:t>nouns,</a:t>
            </a:r>
            <a:r>
              <a:rPr kumimoji="1" lang="zh-CN" altLang="en-US" dirty="0"/>
              <a:t> </a:t>
            </a:r>
            <a:r>
              <a:rPr kumimoji="1" lang="en-US" altLang="zh-CN" dirty="0"/>
              <a:t>verbs</a:t>
            </a:r>
          </a:p>
          <a:p>
            <a:pPr marL="285750" indent="-285750">
              <a:buFont typeface="Arial" panose="020B0604020202020204" pitchFamily="34" charset="0"/>
              <a:buChar char="•"/>
            </a:pPr>
            <a:r>
              <a:rPr kumimoji="1" lang="en-US" altLang="zh-CN" dirty="0"/>
              <a:t>Test</a:t>
            </a:r>
            <a:r>
              <a:rPr kumimoji="1" lang="zh-CN" altLang="en-US" dirty="0"/>
              <a:t> </a:t>
            </a:r>
            <a:r>
              <a:rPr kumimoji="1" lang="en-US" altLang="zh-CN" dirty="0"/>
              <a:t>–</a:t>
            </a:r>
            <a:r>
              <a:rPr kumimoji="1" lang="zh-CN" altLang="en-US" dirty="0"/>
              <a:t> </a:t>
            </a:r>
            <a:r>
              <a:rPr kumimoji="1" lang="en-US" altLang="zh-CN" dirty="0"/>
              <a:t>predicted</a:t>
            </a:r>
            <a:r>
              <a:rPr kumimoji="1" lang="zh-CN" altLang="en-US" dirty="0"/>
              <a:t> </a:t>
            </a:r>
            <a:r>
              <a:rPr kumimoji="1" lang="en-US" altLang="zh-CN" dirty="0"/>
              <a:t>by</a:t>
            </a:r>
            <a:r>
              <a:rPr kumimoji="1" lang="zh-CN" altLang="en-US" dirty="0"/>
              <a:t> </a:t>
            </a:r>
            <a:r>
              <a:rPr kumimoji="1" lang="en-US" altLang="zh-CN" dirty="0"/>
              <a:t>PMI</a:t>
            </a:r>
            <a:r>
              <a:rPr kumimoji="1" lang="zh-CN" altLang="en-US" dirty="0"/>
              <a:t> </a:t>
            </a:r>
          </a:p>
        </p:txBody>
      </p:sp>
      <p:sp>
        <p:nvSpPr>
          <p:cNvPr id="11" name="标题 1">
            <a:extLst>
              <a:ext uri="{FF2B5EF4-FFF2-40B4-BE49-F238E27FC236}">
                <a16:creationId xmlns:a16="http://schemas.microsoft.com/office/drawing/2014/main" id="{7F70ADBF-6E26-4D48-9F8C-EDE888AB47C8}"/>
              </a:ext>
            </a:extLst>
          </p:cNvPr>
          <p:cNvSpPr>
            <a:spLocks noGrp="1"/>
          </p:cNvSpPr>
          <p:nvPr>
            <p:ph type="title"/>
          </p:nvPr>
        </p:nvSpPr>
        <p:spPr>
          <a:xfrm>
            <a:off x="251520" y="274638"/>
            <a:ext cx="8675504" cy="922114"/>
          </a:xfrm>
        </p:spPr>
        <p:txBody>
          <a:bodyPr/>
          <a:lstStyle/>
          <a:p>
            <a:r>
              <a:rPr kumimoji="1" lang="en-US" altLang="zh-CN" sz="2800" dirty="0"/>
              <a:t>Asking</a:t>
            </a:r>
            <a:r>
              <a:rPr kumimoji="1" lang="zh-CN" altLang="en-US" sz="2800" dirty="0"/>
              <a:t> </a:t>
            </a:r>
            <a:r>
              <a:rPr kumimoji="1" lang="en-US" altLang="zh-CN" sz="2800" dirty="0"/>
              <a:t>Questions</a:t>
            </a:r>
            <a:r>
              <a:rPr kumimoji="1" lang="zh-CN" altLang="en-US" sz="2800" dirty="0"/>
              <a:t> </a:t>
            </a:r>
            <a:r>
              <a:rPr kumimoji="1" lang="en-US" altLang="zh-CN" sz="2800" dirty="0"/>
              <a:t>in</a:t>
            </a:r>
            <a:r>
              <a:rPr kumimoji="1" lang="zh-CN" altLang="en-US" sz="2800" dirty="0"/>
              <a:t> </a:t>
            </a:r>
            <a:r>
              <a:rPr kumimoji="1" lang="en-US" altLang="zh-CN" sz="2800" dirty="0"/>
              <a:t>Conversational</a:t>
            </a:r>
            <a:r>
              <a:rPr kumimoji="1" lang="zh-CN" altLang="en-US" sz="2800" dirty="0"/>
              <a:t> </a:t>
            </a:r>
            <a:r>
              <a:rPr kumimoji="1" lang="en-US" altLang="zh-CN" sz="2800" dirty="0"/>
              <a:t>Systems</a:t>
            </a:r>
            <a:endParaRPr kumimoji="1" lang="zh-CN" altLang="en-US" sz="2800" b="1" cap="none" dirty="0"/>
          </a:p>
        </p:txBody>
      </p:sp>
    </p:spTree>
    <p:extLst>
      <p:ext uri="{BB962C8B-B14F-4D97-AF65-F5344CB8AC3E}">
        <p14:creationId xmlns:p14="http://schemas.microsoft.com/office/powerpoint/2010/main" val="2111331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18967"/>
            <a:ext cx="9144000" cy="1799714"/>
          </a:xfrm>
          <a:prstGeom prst="rect">
            <a:avLst/>
          </a:prstGeom>
        </p:spPr>
      </p:pic>
      <p:sp>
        <p:nvSpPr>
          <p:cNvPr id="7" name="内容占位符 2"/>
          <p:cNvSpPr>
            <a:spLocks noGrp="1"/>
          </p:cNvSpPr>
          <p:nvPr>
            <p:ph idx="1"/>
          </p:nvPr>
        </p:nvSpPr>
        <p:spPr>
          <a:xfrm>
            <a:off x="685800" y="1563272"/>
            <a:ext cx="7772400" cy="4050792"/>
          </a:xfrm>
        </p:spPr>
        <p:txBody>
          <a:bodyPr/>
          <a:lstStyle/>
          <a:p>
            <a:r>
              <a:rPr kumimoji="1" lang="en-US" altLang="zh-CN" dirty="0"/>
              <a:t>Type</a:t>
            </a:r>
            <a:r>
              <a:rPr kumimoji="1" lang="zh-CN" altLang="en-US" dirty="0"/>
              <a:t> </a:t>
            </a:r>
            <a:r>
              <a:rPr kumimoji="1" lang="en-US" altLang="zh-CN" dirty="0"/>
              <a:t>prediction</a:t>
            </a:r>
            <a:r>
              <a:rPr kumimoji="1" lang="zh-CN" altLang="en-US" dirty="0"/>
              <a:t> </a:t>
            </a:r>
            <a:r>
              <a:rPr kumimoji="1" lang="en-US" altLang="zh-CN" dirty="0"/>
              <a:t>at</a:t>
            </a:r>
            <a:r>
              <a:rPr kumimoji="1" lang="zh-CN" altLang="en-US" dirty="0"/>
              <a:t> </a:t>
            </a:r>
            <a:r>
              <a:rPr kumimoji="1" lang="en-US" altLang="zh-CN" dirty="0"/>
              <a:t>each</a:t>
            </a:r>
            <a:r>
              <a:rPr kumimoji="1" lang="zh-CN" altLang="en-US" dirty="0"/>
              <a:t> </a:t>
            </a:r>
            <a:r>
              <a:rPr kumimoji="1" lang="en-US" altLang="zh-CN" dirty="0"/>
              <a:t>decoding</a:t>
            </a:r>
            <a:r>
              <a:rPr kumimoji="1" lang="zh-CN" altLang="en-US" dirty="0"/>
              <a:t> </a:t>
            </a:r>
            <a:r>
              <a:rPr kumimoji="1" lang="en-US" altLang="zh-CN" dirty="0"/>
              <a:t>position</a:t>
            </a:r>
          </a:p>
        </p:txBody>
      </p:sp>
      <p:sp>
        <p:nvSpPr>
          <p:cNvPr id="8" name="圆角矩形 7"/>
          <p:cNvSpPr/>
          <p:nvPr/>
        </p:nvSpPr>
        <p:spPr>
          <a:xfrm>
            <a:off x="1596981" y="4237150"/>
            <a:ext cx="1171977" cy="347729"/>
          </a:xfrm>
          <a:prstGeom prst="round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2868769" y="4232569"/>
            <a:ext cx="1171977" cy="347729"/>
          </a:xfrm>
          <a:prstGeom prst="round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圆角矩形 16"/>
          <p:cNvSpPr/>
          <p:nvPr/>
        </p:nvSpPr>
        <p:spPr>
          <a:xfrm>
            <a:off x="4101921" y="3936791"/>
            <a:ext cx="1171977" cy="347729"/>
          </a:xfrm>
          <a:prstGeom prst="round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圆角矩形 19"/>
          <p:cNvSpPr/>
          <p:nvPr/>
        </p:nvSpPr>
        <p:spPr>
          <a:xfrm>
            <a:off x="5322437" y="3639925"/>
            <a:ext cx="1171977" cy="347729"/>
          </a:xfrm>
          <a:prstGeom prst="round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圆角矩形 22"/>
          <p:cNvSpPr/>
          <p:nvPr/>
        </p:nvSpPr>
        <p:spPr>
          <a:xfrm>
            <a:off x="6617334" y="3639925"/>
            <a:ext cx="1171977" cy="347729"/>
          </a:xfrm>
          <a:prstGeom prst="round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圆角矩形 26"/>
          <p:cNvSpPr/>
          <p:nvPr/>
        </p:nvSpPr>
        <p:spPr>
          <a:xfrm>
            <a:off x="7762757" y="4234863"/>
            <a:ext cx="1171977" cy="347729"/>
          </a:xfrm>
          <a:prstGeom prst="round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6ACC16EB-02A0-BE4A-89A5-265B3B54DEA5}"/>
              </a:ext>
            </a:extLst>
          </p:cNvPr>
          <p:cNvSpPr txBox="1"/>
          <p:nvPr/>
        </p:nvSpPr>
        <p:spPr>
          <a:xfrm>
            <a:off x="2038864" y="4967414"/>
            <a:ext cx="301686" cy="369332"/>
          </a:xfrm>
          <a:prstGeom prst="rect">
            <a:avLst/>
          </a:prstGeom>
          <a:noFill/>
        </p:spPr>
        <p:txBody>
          <a:bodyPr wrap="none" rtlCol="0">
            <a:spAutoFit/>
          </a:bodyPr>
          <a:lstStyle/>
          <a:p>
            <a:r>
              <a:rPr kumimoji="1" lang="en-US" altLang="zh-CN" dirty="0"/>
              <a:t>1</a:t>
            </a:r>
            <a:endParaRPr kumimoji="1" lang="zh-CN" altLang="en-US" dirty="0"/>
          </a:p>
        </p:txBody>
      </p:sp>
      <p:sp>
        <p:nvSpPr>
          <p:cNvPr id="12" name="文本框 11">
            <a:extLst>
              <a:ext uri="{FF2B5EF4-FFF2-40B4-BE49-F238E27FC236}">
                <a16:creationId xmlns:a16="http://schemas.microsoft.com/office/drawing/2014/main" id="{94C76A01-B056-8E4E-8F1B-09D81831422A}"/>
              </a:ext>
            </a:extLst>
          </p:cNvPr>
          <p:cNvSpPr txBox="1"/>
          <p:nvPr/>
        </p:nvSpPr>
        <p:spPr>
          <a:xfrm>
            <a:off x="3322910" y="4967414"/>
            <a:ext cx="301686" cy="369332"/>
          </a:xfrm>
          <a:prstGeom prst="rect">
            <a:avLst/>
          </a:prstGeom>
          <a:noFill/>
        </p:spPr>
        <p:txBody>
          <a:bodyPr wrap="none" rtlCol="0">
            <a:spAutoFit/>
          </a:bodyPr>
          <a:lstStyle/>
          <a:p>
            <a:r>
              <a:rPr kumimoji="1" lang="en-US" altLang="zh-CN" dirty="0"/>
              <a:t>2</a:t>
            </a:r>
            <a:endParaRPr kumimoji="1" lang="zh-CN" altLang="en-US" dirty="0"/>
          </a:p>
        </p:txBody>
      </p:sp>
      <p:sp>
        <p:nvSpPr>
          <p:cNvPr id="13" name="文本框 12">
            <a:extLst>
              <a:ext uri="{FF2B5EF4-FFF2-40B4-BE49-F238E27FC236}">
                <a16:creationId xmlns:a16="http://schemas.microsoft.com/office/drawing/2014/main" id="{D2078D00-DC21-AD42-B879-D2B6A75B935D}"/>
              </a:ext>
            </a:extLst>
          </p:cNvPr>
          <p:cNvSpPr txBox="1"/>
          <p:nvPr/>
        </p:nvSpPr>
        <p:spPr>
          <a:xfrm>
            <a:off x="4572000" y="4967414"/>
            <a:ext cx="301686" cy="369332"/>
          </a:xfrm>
          <a:prstGeom prst="rect">
            <a:avLst/>
          </a:prstGeom>
          <a:noFill/>
        </p:spPr>
        <p:txBody>
          <a:bodyPr wrap="none" rtlCol="0">
            <a:spAutoFit/>
          </a:bodyPr>
          <a:lstStyle/>
          <a:p>
            <a:r>
              <a:rPr kumimoji="1" lang="en-US" altLang="zh-CN" dirty="0"/>
              <a:t>3</a:t>
            </a:r>
            <a:endParaRPr kumimoji="1" lang="zh-CN" altLang="en-US" dirty="0"/>
          </a:p>
        </p:txBody>
      </p:sp>
      <p:sp>
        <p:nvSpPr>
          <p:cNvPr id="15" name="文本框 14">
            <a:extLst>
              <a:ext uri="{FF2B5EF4-FFF2-40B4-BE49-F238E27FC236}">
                <a16:creationId xmlns:a16="http://schemas.microsoft.com/office/drawing/2014/main" id="{08B82E9A-8386-EA4A-9D73-774159E88EA0}"/>
              </a:ext>
            </a:extLst>
          </p:cNvPr>
          <p:cNvSpPr txBox="1"/>
          <p:nvPr/>
        </p:nvSpPr>
        <p:spPr>
          <a:xfrm>
            <a:off x="5821090" y="4967414"/>
            <a:ext cx="301686" cy="369332"/>
          </a:xfrm>
          <a:prstGeom prst="rect">
            <a:avLst/>
          </a:prstGeom>
          <a:noFill/>
        </p:spPr>
        <p:txBody>
          <a:bodyPr wrap="none" rtlCol="0">
            <a:spAutoFit/>
          </a:bodyPr>
          <a:lstStyle/>
          <a:p>
            <a:r>
              <a:rPr kumimoji="1" lang="en-US" altLang="zh-CN" dirty="0"/>
              <a:t>4</a:t>
            </a:r>
            <a:endParaRPr kumimoji="1" lang="zh-CN" altLang="en-US" dirty="0"/>
          </a:p>
        </p:txBody>
      </p:sp>
      <p:sp>
        <p:nvSpPr>
          <p:cNvPr id="16" name="文本框 15">
            <a:extLst>
              <a:ext uri="{FF2B5EF4-FFF2-40B4-BE49-F238E27FC236}">
                <a16:creationId xmlns:a16="http://schemas.microsoft.com/office/drawing/2014/main" id="{B29E71CD-B5FD-1A42-9314-4B665E2330F6}"/>
              </a:ext>
            </a:extLst>
          </p:cNvPr>
          <p:cNvSpPr txBox="1"/>
          <p:nvPr/>
        </p:nvSpPr>
        <p:spPr>
          <a:xfrm>
            <a:off x="7050498" y="4967414"/>
            <a:ext cx="301686" cy="369332"/>
          </a:xfrm>
          <a:prstGeom prst="rect">
            <a:avLst/>
          </a:prstGeom>
          <a:noFill/>
        </p:spPr>
        <p:txBody>
          <a:bodyPr wrap="none" rtlCol="0">
            <a:spAutoFit/>
          </a:bodyPr>
          <a:lstStyle/>
          <a:p>
            <a:r>
              <a:rPr kumimoji="1" lang="en-US" altLang="zh-CN" dirty="0"/>
              <a:t>5</a:t>
            </a:r>
            <a:endParaRPr kumimoji="1" lang="zh-CN" altLang="en-US" dirty="0"/>
          </a:p>
        </p:txBody>
      </p:sp>
      <p:sp>
        <p:nvSpPr>
          <p:cNvPr id="18" name="文本框 17">
            <a:extLst>
              <a:ext uri="{FF2B5EF4-FFF2-40B4-BE49-F238E27FC236}">
                <a16:creationId xmlns:a16="http://schemas.microsoft.com/office/drawing/2014/main" id="{250ED079-E1DC-E841-8F28-3E8D540E9ED9}"/>
              </a:ext>
            </a:extLst>
          </p:cNvPr>
          <p:cNvSpPr txBox="1"/>
          <p:nvPr/>
        </p:nvSpPr>
        <p:spPr>
          <a:xfrm>
            <a:off x="8224256" y="4965890"/>
            <a:ext cx="301686" cy="369332"/>
          </a:xfrm>
          <a:prstGeom prst="rect">
            <a:avLst/>
          </a:prstGeom>
          <a:noFill/>
        </p:spPr>
        <p:txBody>
          <a:bodyPr wrap="none" rtlCol="0">
            <a:spAutoFit/>
          </a:bodyPr>
          <a:lstStyle/>
          <a:p>
            <a:r>
              <a:rPr kumimoji="1" lang="en-US" altLang="zh-CN" dirty="0"/>
              <a:t>6</a:t>
            </a:r>
            <a:endParaRPr kumimoji="1" lang="zh-CN" altLang="en-US" dirty="0"/>
          </a:p>
        </p:txBody>
      </p:sp>
      <p:cxnSp>
        <p:nvCxnSpPr>
          <p:cNvPr id="19" name="直线箭头连接符 18">
            <a:extLst>
              <a:ext uri="{FF2B5EF4-FFF2-40B4-BE49-F238E27FC236}">
                <a16:creationId xmlns:a16="http://schemas.microsoft.com/office/drawing/2014/main" id="{9E459AB5-05E8-B246-A562-65C1450A524C}"/>
              </a:ext>
            </a:extLst>
          </p:cNvPr>
          <p:cNvCxnSpPr>
            <a:cxnSpLocks/>
          </p:cNvCxnSpPr>
          <p:nvPr/>
        </p:nvCxnSpPr>
        <p:spPr>
          <a:xfrm>
            <a:off x="1622807" y="4965890"/>
            <a:ext cx="7211036" cy="0"/>
          </a:xfrm>
          <a:prstGeom prst="straightConnector1">
            <a:avLst/>
          </a:prstGeom>
          <a:ln w="28575">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C56C202A-BDE9-0148-903E-4D91E8B5037D}"/>
              </a:ext>
            </a:extLst>
          </p:cNvPr>
          <p:cNvSpPr txBox="1"/>
          <p:nvPr/>
        </p:nvSpPr>
        <p:spPr>
          <a:xfrm>
            <a:off x="118769" y="4981706"/>
            <a:ext cx="1624484" cy="369332"/>
          </a:xfrm>
          <a:prstGeom prst="rect">
            <a:avLst/>
          </a:prstGeom>
          <a:noFill/>
        </p:spPr>
        <p:txBody>
          <a:bodyPr wrap="none" rtlCol="0">
            <a:spAutoFit/>
          </a:bodyPr>
          <a:lstStyle/>
          <a:p>
            <a:r>
              <a:rPr kumimoji="1" lang="en-US" altLang="zh-CN" b="1" dirty="0"/>
              <a:t>Decoding</a:t>
            </a:r>
            <a:r>
              <a:rPr kumimoji="1" lang="zh-CN" altLang="en-US" b="1" dirty="0"/>
              <a:t> </a:t>
            </a:r>
            <a:r>
              <a:rPr kumimoji="1" lang="en-US" altLang="zh-CN" b="1" dirty="0"/>
              <a:t>steps</a:t>
            </a:r>
            <a:endParaRPr kumimoji="1" lang="zh-CN" altLang="en-US" b="1" dirty="0"/>
          </a:p>
        </p:txBody>
      </p:sp>
      <p:sp>
        <p:nvSpPr>
          <p:cNvPr id="21" name="标题 1">
            <a:extLst>
              <a:ext uri="{FF2B5EF4-FFF2-40B4-BE49-F238E27FC236}">
                <a16:creationId xmlns:a16="http://schemas.microsoft.com/office/drawing/2014/main" id="{7F389528-894E-E940-B3BF-7BC8FC9C8AE1}"/>
              </a:ext>
            </a:extLst>
          </p:cNvPr>
          <p:cNvSpPr>
            <a:spLocks noGrp="1"/>
          </p:cNvSpPr>
          <p:nvPr>
            <p:ph type="title"/>
          </p:nvPr>
        </p:nvSpPr>
        <p:spPr>
          <a:xfrm>
            <a:off x="251519" y="274638"/>
            <a:ext cx="8582323" cy="922114"/>
          </a:xfrm>
        </p:spPr>
        <p:txBody>
          <a:bodyPr/>
          <a:lstStyle/>
          <a:p>
            <a:r>
              <a:rPr kumimoji="1" lang="en-US" altLang="zh-CN" sz="2800" dirty="0"/>
              <a:t>Asking</a:t>
            </a:r>
            <a:r>
              <a:rPr kumimoji="1" lang="zh-CN" altLang="en-US" sz="2800" dirty="0"/>
              <a:t> </a:t>
            </a:r>
            <a:r>
              <a:rPr kumimoji="1" lang="en-US" altLang="zh-CN" sz="2800" dirty="0"/>
              <a:t>Questions</a:t>
            </a:r>
            <a:r>
              <a:rPr kumimoji="1" lang="zh-CN" altLang="en-US" sz="2800" dirty="0"/>
              <a:t> </a:t>
            </a:r>
            <a:r>
              <a:rPr kumimoji="1" lang="en-US" altLang="zh-CN" sz="2800" dirty="0"/>
              <a:t>in</a:t>
            </a:r>
            <a:r>
              <a:rPr kumimoji="1" lang="zh-CN" altLang="en-US" sz="2800" dirty="0"/>
              <a:t> </a:t>
            </a:r>
            <a:r>
              <a:rPr kumimoji="1" lang="en-US" altLang="zh-CN" sz="2800" dirty="0"/>
              <a:t>Conversational</a:t>
            </a:r>
            <a:r>
              <a:rPr kumimoji="1" lang="zh-CN" altLang="en-US" sz="2800" dirty="0"/>
              <a:t> </a:t>
            </a:r>
            <a:r>
              <a:rPr kumimoji="1" lang="en-US" altLang="zh-CN" sz="2800" dirty="0"/>
              <a:t>Systems</a:t>
            </a:r>
            <a:endParaRPr kumimoji="1" lang="zh-CN" altLang="en-US" sz="2800" b="1" cap="none" dirty="0"/>
          </a:p>
        </p:txBody>
      </p:sp>
    </p:spTree>
    <p:extLst>
      <p:ext uri="{BB962C8B-B14F-4D97-AF65-F5344CB8AC3E}">
        <p14:creationId xmlns:p14="http://schemas.microsoft.com/office/powerpoint/2010/main" val="136250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304" y="3145429"/>
            <a:ext cx="8368273" cy="922114"/>
          </a:xfrm>
        </p:spPr>
        <p:txBody>
          <a:bodyPr/>
          <a:lstStyle/>
          <a:p>
            <a:pPr algn="ctr"/>
            <a:r>
              <a:rPr kumimoji="1" lang="en-US" altLang="zh-CN" sz="4800" dirty="0" err="1">
                <a:solidFill>
                  <a:srgbClr val="7030A0"/>
                </a:solidFill>
              </a:rPr>
              <a:t>Interactiveness</a:t>
            </a:r>
            <a:r>
              <a:rPr kumimoji="1" lang="en-US" altLang="zh-CN" sz="4800" dirty="0">
                <a:solidFill>
                  <a:srgbClr val="7030A0"/>
                </a:solidFill>
              </a:rPr>
              <a:t>:</a:t>
            </a:r>
            <a:br>
              <a:rPr kumimoji="1" lang="en-US" altLang="zh-CN" sz="4400" dirty="0"/>
            </a:br>
            <a:r>
              <a:rPr kumimoji="1" lang="en-US" altLang="zh-CN" sz="3200" dirty="0"/>
              <a:t>Achieving</a:t>
            </a:r>
            <a:r>
              <a:rPr kumimoji="1" lang="zh-CN" altLang="en-US" sz="3200" dirty="0"/>
              <a:t> </a:t>
            </a:r>
            <a:r>
              <a:rPr kumimoji="1" lang="en-US" altLang="zh-CN" sz="3200" dirty="0"/>
              <a:t>Different</a:t>
            </a:r>
            <a:r>
              <a:rPr kumimoji="1" lang="zh-CN" altLang="en-US" sz="3200" dirty="0"/>
              <a:t> </a:t>
            </a:r>
            <a:r>
              <a:rPr kumimoji="1" lang="en-US" altLang="zh-CN" sz="3200" dirty="0"/>
              <a:t>Speaking</a:t>
            </a:r>
            <a:r>
              <a:rPr kumimoji="1" lang="zh-CN" altLang="en-US" sz="3200" dirty="0"/>
              <a:t> </a:t>
            </a:r>
            <a:r>
              <a:rPr kumimoji="1" lang="en-US" altLang="zh-CN" sz="3200" dirty="0"/>
              <a:t>Purposes</a:t>
            </a:r>
            <a:r>
              <a:rPr kumimoji="1" lang="zh-CN" altLang="en-US" sz="3200" dirty="0"/>
              <a:t> </a:t>
            </a:r>
            <a:r>
              <a:rPr kumimoji="1" lang="en-US" altLang="zh-CN" sz="3200" dirty="0"/>
              <a:t>by</a:t>
            </a:r>
            <a:br>
              <a:rPr kumimoji="1" lang="en-US" altLang="zh-CN" sz="3200" dirty="0"/>
            </a:br>
            <a:r>
              <a:rPr kumimoji="1" lang="en-US" altLang="zh-CN" sz="3200" dirty="0">
                <a:solidFill>
                  <a:srgbClr val="7030A0"/>
                </a:solidFill>
              </a:rPr>
              <a:t>Controlling</a:t>
            </a:r>
            <a:r>
              <a:rPr kumimoji="1" lang="zh-CN" altLang="en-US" sz="3200" dirty="0">
                <a:solidFill>
                  <a:srgbClr val="7030A0"/>
                </a:solidFill>
              </a:rPr>
              <a:t> </a:t>
            </a:r>
            <a:r>
              <a:rPr kumimoji="1" lang="en-US" altLang="zh-CN" sz="3200" dirty="0">
                <a:solidFill>
                  <a:srgbClr val="7030A0"/>
                </a:solidFill>
              </a:rPr>
              <a:t>Sentence</a:t>
            </a:r>
            <a:r>
              <a:rPr kumimoji="1" lang="zh-CN" altLang="en-US" sz="3200" dirty="0">
                <a:solidFill>
                  <a:srgbClr val="7030A0"/>
                </a:solidFill>
              </a:rPr>
              <a:t> </a:t>
            </a:r>
            <a:r>
              <a:rPr kumimoji="1" lang="en-US" altLang="zh-CN" sz="3200" dirty="0">
                <a:solidFill>
                  <a:srgbClr val="7030A0"/>
                </a:solidFill>
              </a:rPr>
              <a:t>Function</a:t>
            </a:r>
            <a:endParaRPr kumimoji="1" lang="zh-CN" altLang="en-US" sz="3200" dirty="0">
              <a:solidFill>
                <a:srgbClr val="7030A0"/>
              </a:solidFill>
            </a:endParaRPr>
          </a:p>
        </p:txBody>
      </p:sp>
    </p:spTree>
    <p:extLst>
      <p:ext uri="{BB962C8B-B14F-4D97-AF65-F5344CB8AC3E}">
        <p14:creationId xmlns:p14="http://schemas.microsoft.com/office/powerpoint/2010/main" val="2409421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480" y="1359853"/>
            <a:ext cx="8243046" cy="4050792"/>
          </a:xfrm>
        </p:spPr>
        <p:txBody>
          <a:bodyPr>
            <a:normAutofit/>
          </a:bodyPr>
          <a:lstStyle/>
          <a:p>
            <a:r>
              <a:rPr kumimoji="1" lang="en-US" altLang="zh-CN" sz="2400" dirty="0"/>
              <a:t>Sentence function indicates different conversational purposes.</a:t>
            </a:r>
            <a:endParaRPr kumimoji="1" lang="zh-CN" altLang="en-US" sz="2400" b="1" dirty="0">
              <a:solidFill>
                <a:srgbClr val="C00000"/>
              </a:solidFill>
            </a:endParaRPr>
          </a:p>
        </p:txBody>
      </p:sp>
      <p:sp>
        <p:nvSpPr>
          <p:cNvPr id="16" name="文本框 15"/>
          <p:cNvSpPr txBox="1"/>
          <p:nvPr/>
        </p:nvSpPr>
        <p:spPr>
          <a:xfrm>
            <a:off x="5214443" y="2414717"/>
            <a:ext cx="3770712" cy="615553"/>
          </a:xfrm>
          <a:prstGeom prst="rect">
            <a:avLst/>
          </a:prstGeom>
          <a:noFill/>
        </p:spPr>
        <p:txBody>
          <a:bodyPr wrap="none" rtlCol="0">
            <a:spAutoFit/>
          </a:bodyPr>
          <a:lstStyle/>
          <a:p>
            <a:r>
              <a:rPr kumimoji="1" lang="en-US" altLang="zh-CN" sz="1700" b="1" dirty="0"/>
              <a:t>Acquire further information from users</a:t>
            </a:r>
          </a:p>
          <a:p>
            <a:r>
              <a:rPr kumimoji="1" lang="en-US" altLang="zh-CN" sz="1700" b="1" dirty="0">
                <a:solidFill>
                  <a:srgbClr val="7030A0"/>
                </a:solidFill>
              </a:rPr>
              <a:t>(e.g. WHY, WHAT, …)</a:t>
            </a:r>
            <a:endParaRPr kumimoji="1" lang="zh-CN" altLang="en-US" sz="1700" b="1" dirty="0">
              <a:solidFill>
                <a:srgbClr val="7030A0"/>
              </a:solidFill>
            </a:endParaRPr>
          </a:p>
        </p:txBody>
      </p:sp>
      <p:sp>
        <p:nvSpPr>
          <p:cNvPr id="19" name="文本框 18"/>
          <p:cNvSpPr txBox="1"/>
          <p:nvPr/>
        </p:nvSpPr>
        <p:spPr>
          <a:xfrm>
            <a:off x="5214443" y="4519903"/>
            <a:ext cx="3562129" cy="615553"/>
          </a:xfrm>
          <a:prstGeom prst="rect">
            <a:avLst/>
          </a:prstGeom>
          <a:noFill/>
        </p:spPr>
        <p:txBody>
          <a:bodyPr wrap="none" rtlCol="0">
            <a:spAutoFit/>
          </a:bodyPr>
          <a:lstStyle/>
          <a:p>
            <a:r>
              <a:rPr kumimoji="1" lang="en-US" altLang="zh-CN" sz="1700" b="1" dirty="0"/>
              <a:t>Make statements to state or explain</a:t>
            </a:r>
          </a:p>
          <a:p>
            <a:r>
              <a:rPr kumimoji="1" lang="en-US" altLang="zh-CN" sz="1700" b="1" dirty="0">
                <a:solidFill>
                  <a:srgbClr val="7030A0"/>
                </a:solidFill>
              </a:rPr>
              <a:t>(e.g. AND, BUT, …)</a:t>
            </a:r>
            <a:endParaRPr kumimoji="1" lang="zh-CN" altLang="en-US" sz="1700" b="1" dirty="0">
              <a:solidFill>
                <a:srgbClr val="7030A0"/>
              </a:solidFill>
            </a:endParaRPr>
          </a:p>
        </p:txBody>
      </p:sp>
      <p:sp>
        <p:nvSpPr>
          <p:cNvPr id="23" name="标题 1"/>
          <p:cNvSpPr>
            <a:spLocks noGrp="1"/>
          </p:cNvSpPr>
          <p:nvPr>
            <p:ph type="title"/>
          </p:nvPr>
        </p:nvSpPr>
        <p:spPr>
          <a:xfrm>
            <a:off x="241173" y="0"/>
            <a:ext cx="8592670" cy="1609344"/>
          </a:xfrm>
        </p:spPr>
        <p:txBody>
          <a:bodyPr/>
          <a:lstStyle/>
          <a:p>
            <a:r>
              <a:rPr kumimoji="1" lang="en-US" altLang="zh-CN" b="1" cap="none" dirty="0"/>
              <a:t>Controlling Sentence Function</a:t>
            </a:r>
            <a:endParaRPr kumimoji="1" lang="zh-CN" altLang="en-US" b="1" cap="none" dirty="0"/>
          </a:p>
        </p:txBody>
      </p:sp>
      <p:sp>
        <p:nvSpPr>
          <p:cNvPr id="22" name="文本框 21"/>
          <p:cNvSpPr txBox="1"/>
          <p:nvPr/>
        </p:nvSpPr>
        <p:spPr>
          <a:xfrm>
            <a:off x="942063" y="6073085"/>
            <a:ext cx="6905545" cy="338554"/>
          </a:xfrm>
          <a:prstGeom prst="rect">
            <a:avLst/>
          </a:prstGeom>
          <a:noFill/>
        </p:spPr>
        <p:txBody>
          <a:bodyPr wrap="none" rtlCol="0">
            <a:spAutoFit/>
          </a:bodyPr>
          <a:lstStyle/>
          <a:p>
            <a:r>
              <a:rPr kumimoji="1" lang="en-US" altLang="zh-CN" sz="1600" dirty="0"/>
              <a:t>Generating Informative Responses with Controlled Sentence Function. </a:t>
            </a:r>
            <a:r>
              <a:rPr kumimoji="1" lang="en-US" altLang="zh-CN" sz="1600" b="1" dirty="0"/>
              <a:t>ACL 2018.</a:t>
            </a:r>
          </a:p>
        </p:txBody>
      </p:sp>
      <p:sp>
        <p:nvSpPr>
          <p:cNvPr id="62" name="AutoShape 12"/>
          <p:cNvSpPr>
            <a:spLocks noChangeArrowheads="1"/>
          </p:cNvSpPr>
          <p:nvPr/>
        </p:nvSpPr>
        <p:spPr bwMode="auto">
          <a:xfrm>
            <a:off x="0" y="3534714"/>
            <a:ext cx="3419023" cy="509332"/>
          </a:xfrm>
          <a:prstGeom prst="roundRect">
            <a:avLst>
              <a:gd name="adj" fmla="val 16667"/>
            </a:avLst>
          </a:prstGeom>
          <a:ln w="31750">
            <a:solidFill>
              <a:srgbClr val="7030A0"/>
            </a:solidFill>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a:spcBef>
                <a:spcPts val="600"/>
              </a:spcBef>
              <a:defRPr/>
            </a:pPr>
            <a:r>
              <a:rPr lang="en-US" altLang="zh-CN" sz="1700" b="1" dirty="0">
                <a:solidFill>
                  <a:schemeClr val="tx1"/>
                </a:solidFill>
                <a:latin typeface="微软雅黑" panose="020B0503020204020204" pitchFamily="34" charset="-122"/>
                <a:ea typeface="微软雅黑" panose="020B0503020204020204" pitchFamily="34" charset="-122"/>
              </a:rPr>
              <a:t>User: I’m really hungry now.</a:t>
            </a:r>
          </a:p>
        </p:txBody>
      </p:sp>
      <p:sp>
        <p:nvSpPr>
          <p:cNvPr id="63" name="圆角矩形 62"/>
          <p:cNvSpPr/>
          <p:nvPr/>
        </p:nvSpPr>
        <p:spPr>
          <a:xfrm>
            <a:off x="3717784" y="2414717"/>
            <a:ext cx="1470882" cy="591671"/>
          </a:xfrm>
          <a:prstGeom prst="roundRect">
            <a:avLst/>
          </a:prstGeom>
          <a:solidFill>
            <a:srgbClr val="561AA0"/>
          </a:solidFill>
          <a:ln>
            <a:solidFill>
              <a:srgbClr val="561A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t>Interrogative</a:t>
            </a:r>
            <a:endParaRPr kumimoji="1" lang="zh-CN" altLang="en-US" b="1" dirty="0"/>
          </a:p>
        </p:txBody>
      </p:sp>
      <p:sp>
        <p:nvSpPr>
          <p:cNvPr id="64" name="圆角矩形 63"/>
          <p:cNvSpPr/>
          <p:nvPr/>
        </p:nvSpPr>
        <p:spPr>
          <a:xfrm>
            <a:off x="3717782" y="3493545"/>
            <a:ext cx="1470884" cy="591671"/>
          </a:xfrm>
          <a:prstGeom prst="roundRect">
            <a:avLst/>
          </a:prstGeom>
          <a:solidFill>
            <a:srgbClr val="561AA0"/>
          </a:solidFill>
          <a:ln>
            <a:solidFill>
              <a:srgbClr val="561A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t>Imperative</a:t>
            </a:r>
            <a:endParaRPr kumimoji="1" lang="zh-CN" altLang="en-US" b="1" dirty="0"/>
          </a:p>
        </p:txBody>
      </p:sp>
      <p:sp>
        <p:nvSpPr>
          <p:cNvPr id="65" name="圆角矩形 64"/>
          <p:cNvSpPr/>
          <p:nvPr/>
        </p:nvSpPr>
        <p:spPr>
          <a:xfrm>
            <a:off x="3717784" y="4551835"/>
            <a:ext cx="1470882" cy="591671"/>
          </a:xfrm>
          <a:prstGeom prst="roundRect">
            <a:avLst/>
          </a:prstGeom>
          <a:solidFill>
            <a:srgbClr val="561AA0"/>
          </a:solidFill>
          <a:ln>
            <a:solidFill>
              <a:srgbClr val="561A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t>Declarative</a:t>
            </a:r>
            <a:endParaRPr kumimoji="1" lang="zh-CN" altLang="en-US" b="1" dirty="0"/>
          </a:p>
        </p:txBody>
      </p:sp>
      <p:cxnSp>
        <p:nvCxnSpPr>
          <p:cNvPr id="66" name="直线箭头连接符 493"/>
          <p:cNvCxnSpPr>
            <a:cxnSpLocks/>
            <a:stCxn id="62" idx="3"/>
            <a:endCxn id="63" idx="1"/>
          </p:cNvCxnSpPr>
          <p:nvPr/>
        </p:nvCxnSpPr>
        <p:spPr>
          <a:xfrm flipV="1">
            <a:off x="3419023" y="2710553"/>
            <a:ext cx="298761" cy="1078827"/>
          </a:xfrm>
          <a:prstGeom prst="straightConnector1">
            <a:avLst/>
          </a:prstGeom>
          <a:ln w="22225">
            <a:solidFill>
              <a:srgbClr val="7030A0"/>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67" name="直线箭头连接符 493"/>
          <p:cNvCxnSpPr>
            <a:cxnSpLocks/>
            <a:stCxn id="62" idx="3"/>
            <a:endCxn id="64" idx="1"/>
          </p:cNvCxnSpPr>
          <p:nvPr/>
        </p:nvCxnSpPr>
        <p:spPr>
          <a:xfrm>
            <a:off x="3419023" y="3789380"/>
            <a:ext cx="298759" cy="1"/>
          </a:xfrm>
          <a:prstGeom prst="straightConnector1">
            <a:avLst/>
          </a:prstGeom>
          <a:ln w="22225">
            <a:solidFill>
              <a:srgbClr val="7030A0"/>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68" name="直线箭头连接符 493"/>
          <p:cNvCxnSpPr>
            <a:cxnSpLocks/>
            <a:stCxn id="62" idx="3"/>
            <a:endCxn id="65" idx="1"/>
          </p:cNvCxnSpPr>
          <p:nvPr/>
        </p:nvCxnSpPr>
        <p:spPr>
          <a:xfrm>
            <a:off x="3419023" y="3789380"/>
            <a:ext cx="298761" cy="1058291"/>
          </a:xfrm>
          <a:prstGeom prst="straightConnector1">
            <a:avLst/>
          </a:prstGeom>
          <a:ln w="22225">
            <a:solidFill>
              <a:srgbClr val="7030A0"/>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510" name="矩形 509"/>
          <p:cNvSpPr/>
          <p:nvPr/>
        </p:nvSpPr>
        <p:spPr>
          <a:xfrm>
            <a:off x="5214443" y="3493545"/>
            <a:ext cx="3924792" cy="615553"/>
          </a:xfrm>
          <a:prstGeom prst="rect">
            <a:avLst/>
          </a:prstGeom>
        </p:spPr>
        <p:txBody>
          <a:bodyPr wrap="none">
            <a:spAutoFit/>
          </a:bodyPr>
          <a:lstStyle/>
          <a:p>
            <a:r>
              <a:rPr kumimoji="1" lang="en-US" altLang="zh-CN" sz="1700" b="1" dirty="0"/>
              <a:t>Make requests, instructions or invitations</a:t>
            </a:r>
          </a:p>
          <a:p>
            <a:r>
              <a:rPr kumimoji="1" lang="en-US" altLang="zh-CN" sz="1700" b="1" dirty="0">
                <a:solidFill>
                  <a:srgbClr val="7030A0"/>
                </a:solidFill>
              </a:rPr>
              <a:t>(e.g. LET’S, PLEASE, …)</a:t>
            </a:r>
          </a:p>
        </p:txBody>
      </p:sp>
    </p:spTree>
    <p:extLst>
      <p:ext uri="{BB962C8B-B14F-4D97-AF65-F5344CB8AC3E}">
        <p14:creationId xmlns:p14="http://schemas.microsoft.com/office/powerpoint/2010/main" val="3517557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6682" y="1264156"/>
            <a:ext cx="8947318" cy="4050792"/>
          </a:xfrm>
        </p:spPr>
        <p:txBody>
          <a:bodyPr>
            <a:normAutofit/>
          </a:bodyPr>
          <a:lstStyle/>
          <a:p>
            <a:r>
              <a:rPr kumimoji="1" lang="en-US" altLang="zh-CN" sz="2400" dirty="0"/>
              <a:t>Response with controlled sentence function requires a </a:t>
            </a:r>
            <a:r>
              <a:rPr kumimoji="1" lang="en-US" altLang="zh-CN" sz="2400" b="1" dirty="0"/>
              <a:t>global plan</a:t>
            </a:r>
            <a:r>
              <a:rPr kumimoji="1" lang="en-US" altLang="zh-CN" sz="2400" dirty="0"/>
              <a:t> of </a:t>
            </a:r>
            <a:r>
              <a:rPr kumimoji="1" lang="en-US" altLang="zh-CN" sz="2400" i="1" u="sng" dirty="0"/>
              <a:t>function-related</a:t>
            </a:r>
            <a:r>
              <a:rPr kumimoji="1" lang="en-US" altLang="zh-CN" sz="2400" dirty="0"/>
              <a:t>, </a:t>
            </a:r>
            <a:r>
              <a:rPr kumimoji="1" lang="en-US" altLang="zh-CN" sz="2400" i="1" u="sng" dirty="0"/>
              <a:t>topic</a:t>
            </a:r>
            <a:r>
              <a:rPr kumimoji="1" lang="en-US" altLang="zh-CN" sz="2400" dirty="0"/>
              <a:t> and </a:t>
            </a:r>
            <a:r>
              <a:rPr kumimoji="1" lang="en-US" altLang="zh-CN" sz="2400" i="1" u="sng" dirty="0"/>
              <a:t>ordinary</a:t>
            </a:r>
            <a:r>
              <a:rPr kumimoji="1" lang="en-US" altLang="zh-CN" sz="2400" dirty="0"/>
              <a:t> words.</a:t>
            </a:r>
            <a:endParaRPr kumimoji="1" lang="zh-CN" altLang="en-US" sz="2400" b="1" dirty="0">
              <a:solidFill>
                <a:srgbClr val="C00000"/>
              </a:solidFill>
            </a:endParaRPr>
          </a:p>
        </p:txBody>
      </p:sp>
      <p:sp>
        <p:nvSpPr>
          <p:cNvPr id="4" name="AutoShape 12"/>
          <p:cNvSpPr>
            <a:spLocks noChangeArrowheads="1"/>
          </p:cNvSpPr>
          <p:nvPr/>
        </p:nvSpPr>
        <p:spPr bwMode="auto">
          <a:xfrm>
            <a:off x="106335" y="3641044"/>
            <a:ext cx="3259523" cy="509332"/>
          </a:xfrm>
          <a:prstGeom prst="roundRect">
            <a:avLst>
              <a:gd name="adj" fmla="val 16667"/>
            </a:avLst>
          </a:prstGeom>
          <a:ln w="31750">
            <a:solidFill>
              <a:srgbClr val="7030A0"/>
            </a:solidFill>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a:spcBef>
                <a:spcPts val="600"/>
              </a:spcBef>
              <a:defRPr/>
            </a:pPr>
            <a:r>
              <a:rPr lang="en-US" altLang="zh-CN" sz="1700" b="1" dirty="0">
                <a:solidFill>
                  <a:schemeClr val="tx1"/>
                </a:solidFill>
                <a:latin typeface="微软雅黑" panose="020B0503020204020204" pitchFamily="34" charset="-122"/>
                <a:ea typeface="微软雅黑" panose="020B0503020204020204" pitchFamily="34" charset="-122"/>
              </a:rPr>
              <a:t>User: I’m really hungry now.</a:t>
            </a:r>
          </a:p>
        </p:txBody>
      </p:sp>
      <p:sp>
        <p:nvSpPr>
          <p:cNvPr id="5" name="圆角矩形 4"/>
          <p:cNvSpPr/>
          <p:nvPr/>
        </p:nvSpPr>
        <p:spPr>
          <a:xfrm>
            <a:off x="3664619" y="2521047"/>
            <a:ext cx="1470882" cy="591671"/>
          </a:xfrm>
          <a:prstGeom prst="roundRect">
            <a:avLst/>
          </a:prstGeom>
          <a:solidFill>
            <a:srgbClr val="561AA0"/>
          </a:solidFill>
          <a:ln>
            <a:solidFill>
              <a:srgbClr val="561A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t>Interrogative</a:t>
            </a:r>
            <a:endParaRPr kumimoji="1" lang="zh-CN" altLang="en-US" b="1" dirty="0"/>
          </a:p>
        </p:txBody>
      </p:sp>
      <p:sp>
        <p:nvSpPr>
          <p:cNvPr id="8" name="圆角矩形 7"/>
          <p:cNvSpPr/>
          <p:nvPr/>
        </p:nvSpPr>
        <p:spPr>
          <a:xfrm>
            <a:off x="3664617" y="3599875"/>
            <a:ext cx="1470884" cy="591671"/>
          </a:xfrm>
          <a:prstGeom prst="roundRect">
            <a:avLst/>
          </a:prstGeom>
          <a:solidFill>
            <a:srgbClr val="561AA0"/>
          </a:solidFill>
          <a:ln>
            <a:solidFill>
              <a:srgbClr val="561A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t>Imperative</a:t>
            </a:r>
            <a:endParaRPr kumimoji="1" lang="zh-CN" altLang="en-US" b="1" dirty="0"/>
          </a:p>
        </p:txBody>
      </p:sp>
      <p:sp>
        <p:nvSpPr>
          <p:cNvPr id="9" name="圆角矩形 8"/>
          <p:cNvSpPr/>
          <p:nvPr/>
        </p:nvSpPr>
        <p:spPr>
          <a:xfrm>
            <a:off x="3664619" y="4658165"/>
            <a:ext cx="1470882" cy="591671"/>
          </a:xfrm>
          <a:prstGeom prst="roundRect">
            <a:avLst/>
          </a:prstGeom>
          <a:solidFill>
            <a:srgbClr val="561AA0"/>
          </a:solidFill>
          <a:ln>
            <a:solidFill>
              <a:srgbClr val="561A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t>Declarative</a:t>
            </a:r>
            <a:endParaRPr kumimoji="1" lang="zh-CN" altLang="en-US" b="1" dirty="0"/>
          </a:p>
        </p:txBody>
      </p:sp>
      <p:cxnSp>
        <p:nvCxnSpPr>
          <p:cNvPr id="494" name="直线箭头连接符 493"/>
          <p:cNvCxnSpPr>
            <a:stCxn id="4" idx="3"/>
            <a:endCxn id="5" idx="1"/>
          </p:cNvCxnSpPr>
          <p:nvPr/>
        </p:nvCxnSpPr>
        <p:spPr>
          <a:xfrm flipV="1">
            <a:off x="3365858" y="2816883"/>
            <a:ext cx="298761" cy="1078827"/>
          </a:xfrm>
          <a:prstGeom prst="straightConnector1">
            <a:avLst/>
          </a:prstGeom>
          <a:ln w="22225">
            <a:solidFill>
              <a:srgbClr val="7030A0"/>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23" name="标题 1"/>
          <p:cNvSpPr>
            <a:spLocks noGrp="1"/>
          </p:cNvSpPr>
          <p:nvPr>
            <p:ph type="title"/>
          </p:nvPr>
        </p:nvSpPr>
        <p:spPr>
          <a:xfrm>
            <a:off x="241173" y="0"/>
            <a:ext cx="8592670" cy="1609344"/>
          </a:xfrm>
        </p:spPr>
        <p:txBody>
          <a:bodyPr/>
          <a:lstStyle/>
          <a:p>
            <a:r>
              <a:rPr kumimoji="1" lang="en-US" altLang="zh-CN" b="1" cap="none" dirty="0"/>
              <a:t>Controlling Sentence Function</a:t>
            </a:r>
            <a:endParaRPr kumimoji="1" lang="zh-CN" altLang="en-US" b="1" cap="none" dirty="0"/>
          </a:p>
        </p:txBody>
      </p:sp>
      <p:cxnSp>
        <p:nvCxnSpPr>
          <p:cNvPr id="27" name="直线箭头连接符 493"/>
          <p:cNvCxnSpPr>
            <a:stCxn id="4" idx="3"/>
            <a:endCxn id="8" idx="1"/>
          </p:cNvCxnSpPr>
          <p:nvPr/>
        </p:nvCxnSpPr>
        <p:spPr>
          <a:xfrm>
            <a:off x="3365858" y="3895710"/>
            <a:ext cx="298759" cy="1"/>
          </a:xfrm>
          <a:prstGeom prst="straightConnector1">
            <a:avLst/>
          </a:prstGeom>
          <a:ln w="22225">
            <a:solidFill>
              <a:srgbClr val="7030A0"/>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30" name="直线箭头连接符 493"/>
          <p:cNvCxnSpPr>
            <a:stCxn id="4" idx="3"/>
            <a:endCxn id="9" idx="1"/>
          </p:cNvCxnSpPr>
          <p:nvPr/>
        </p:nvCxnSpPr>
        <p:spPr>
          <a:xfrm>
            <a:off x="3365858" y="3895710"/>
            <a:ext cx="298761" cy="1058291"/>
          </a:xfrm>
          <a:prstGeom prst="straightConnector1">
            <a:avLst/>
          </a:prstGeom>
          <a:ln w="22225">
            <a:solidFill>
              <a:srgbClr val="7030A0"/>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25" name="文本框 15"/>
          <p:cNvSpPr txBox="1"/>
          <p:nvPr/>
        </p:nvSpPr>
        <p:spPr>
          <a:xfrm>
            <a:off x="5146134" y="2515253"/>
            <a:ext cx="3638560" cy="615553"/>
          </a:xfrm>
          <a:prstGeom prst="rect">
            <a:avLst/>
          </a:prstGeom>
          <a:noFill/>
        </p:spPr>
        <p:txBody>
          <a:bodyPr wrap="none" rtlCol="0">
            <a:spAutoFit/>
          </a:bodyPr>
          <a:lstStyle/>
          <a:p>
            <a:r>
              <a:rPr kumimoji="1" lang="en-US" altLang="zh-CN" b="1" dirty="0">
                <a:solidFill>
                  <a:srgbClr val="FF0000"/>
                </a:solidFill>
              </a:rPr>
              <a:t>What did </a:t>
            </a:r>
            <a:r>
              <a:rPr kumimoji="1" lang="en-US" altLang="zh-CN" b="1" dirty="0"/>
              <a:t>you </a:t>
            </a:r>
            <a:r>
              <a:rPr kumimoji="1" lang="en-US" altLang="zh-CN" b="1" dirty="0">
                <a:solidFill>
                  <a:srgbClr val="0070C0"/>
                </a:solidFill>
              </a:rPr>
              <a:t>have</a:t>
            </a:r>
            <a:r>
              <a:rPr kumimoji="1" lang="en-US" altLang="zh-CN" b="1" dirty="0"/>
              <a:t> at </a:t>
            </a:r>
            <a:r>
              <a:rPr kumimoji="1" lang="en-US" altLang="zh-CN" b="1" dirty="0">
                <a:solidFill>
                  <a:srgbClr val="0070C0"/>
                </a:solidFill>
              </a:rPr>
              <a:t>breakfast</a:t>
            </a:r>
            <a:r>
              <a:rPr kumimoji="1" lang="en-US" altLang="zh-CN" b="1" dirty="0"/>
              <a:t>?</a:t>
            </a:r>
          </a:p>
          <a:p>
            <a:r>
              <a:rPr kumimoji="1" lang="en-US" altLang="zh-CN" sz="1600" b="1" dirty="0">
                <a:solidFill>
                  <a:schemeClr val="bg1">
                    <a:lumMod val="50000"/>
                  </a:schemeClr>
                </a:solidFill>
              </a:rPr>
              <a:t>(Acquire further information from users)</a:t>
            </a:r>
            <a:endParaRPr kumimoji="1" lang="zh-CN" altLang="en-US" sz="1600" b="1" dirty="0">
              <a:solidFill>
                <a:schemeClr val="bg1">
                  <a:lumMod val="50000"/>
                </a:schemeClr>
              </a:solidFill>
            </a:endParaRPr>
          </a:p>
        </p:txBody>
      </p:sp>
      <p:sp>
        <p:nvSpPr>
          <p:cNvPr id="28" name="文本框 15"/>
          <p:cNvSpPr txBox="1"/>
          <p:nvPr/>
        </p:nvSpPr>
        <p:spPr>
          <a:xfrm>
            <a:off x="5146134" y="3583313"/>
            <a:ext cx="3840988" cy="615553"/>
          </a:xfrm>
          <a:prstGeom prst="rect">
            <a:avLst/>
          </a:prstGeom>
          <a:noFill/>
        </p:spPr>
        <p:txBody>
          <a:bodyPr wrap="none" rtlCol="0">
            <a:spAutoFit/>
          </a:bodyPr>
          <a:lstStyle/>
          <a:p>
            <a:r>
              <a:rPr kumimoji="1" lang="en-US" altLang="zh-CN" b="1" dirty="0">
                <a:solidFill>
                  <a:srgbClr val="FF0000"/>
                </a:solidFill>
              </a:rPr>
              <a:t>Let’s </a:t>
            </a:r>
            <a:r>
              <a:rPr kumimoji="1" lang="en-US" altLang="zh-CN" b="1" dirty="0"/>
              <a:t> </a:t>
            </a:r>
            <a:r>
              <a:rPr kumimoji="1" lang="en-US" altLang="zh-CN" b="1" dirty="0">
                <a:solidFill>
                  <a:srgbClr val="0070C0"/>
                </a:solidFill>
              </a:rPr>
              <a:t>have</a:t>
            </a:r>
            <a:r>
              <a:rPr kumimoji="1" lang="en-US" altLang="zh-CN" b="1" dirty="0"/>
              <a:t> </a:t>
            </a:r>
            <a:r>
              <a:rPr kumimoji="1" lang="en-US" altLang="zh-CN" b="1" dirty="0">
                <a:solidFill>
                  <a:srgbClr val="0070C0"/>
                </a:solidFill>
              </a:rPr>
              <a:t>dinner </a:t>
            </a:r>
            <a:r>
              <a:rPr kumimoji="1" lang="en-US" altLang="zh-CN" b="1" dirty="0"/>
              <a:t>together</a:t>
            </a:r>
            <a:r>
              <a:rPr kumimoji="1" lang="en-US" altLang="zh-CN" b="1" dirty="0">
                <a:solidFill>
                  <a:srgbClr val="0070C0"/>
                </a:solidFill>
              </a:rPr>
              <a:t> </a:t>
            </a:r>
            <a:r>
              <a:rPr kumimoji="1" lang="en-US" altLang="zh-CN" b="1" dirty="0">
                <a:solidFill>
                  <a:srgbClr val="FF0000"/>
                </a:solidFill>
              </a:rPr>
              <a:t>!</a:t>
            </a:r>
          </a:p>
          <a:p>
            <a:r>
              <a:rPr kumimoji="1" lang="en-US" altLang="zh-CN" sz="1600" b="1" dirty="0">
                <a:solidFill>
                  <a:schemeClr val="bg1">
                    <a:lumMod val="50000"/>
                  </a:schemeClr>
                </a:solidFill>
              </a:rPr>
              <a:t>(Make requests, instructions or invitations)</a:t>
            </a:r>
            <a:endParaRPr kumimoji="1" lang="zh-CN" altLang="en-US" sz="1600" b="1" dirty="0">
              <a:solidFill>
                <a:schemeClr val="bg1">
                  <a:lumMod val="50000"/>
                </a:schemeClr>
              </a:solidFill>
            </a:endParaRPr>
          </a:p>
        </p:txBody>
      </p:sp>
      <p:sp>
        <p:nvSpPr>
          <p:cNvPr id="33" name="文本框 15"/>
          <p:cNvSpPr txBox="1"/>
          <p:nvPr/>
        </p:nvSpPr>
        <p:spPr>
          <a:xfrm>
            <a:off x="5146134" y="4667279"/>
            <a:ext cx="3992183" cy="615553"/>
          </a:xfrm>
          <a:prstGeom prst="rect">
            <a:avLst/>
          </a:prstGeom>
          <a:noFill/>
        </p:spPr>
        <p:txBody>
          <a:bodyPr wrap="none" rtlCol="0">
            <a:spAutoFit/>
          </a:bodyPr>
          <a:lstStyle/>
          <a:p>
            <a:r>
              <a:rPr kumimoji="1" lang="en-US" altLang="zh-CN" b="1" dirty="0"/>
              <a:t>Me,</a:t>
            </a:r>
            <a:r>
              <a:rPr kumimoji="1" lang="en-US" altLang="zh-CN" b="1" dirty="0">
                <a:solidFill>
                  <a:srgbClr val="FF0000"/>
                </a:solidFill>
              </a:rPr>
              <a:t> too. But </a:t>
            </a:r>
            <a:r>
              <a:rPr kumimoji="1" lang="en-US" altLang="zh-CN" b="1" dirty="0"/>
              <a:t>you </a:t>
            </a:r>
            <a:r>
              <a:rPr kumimoji="1" lang="en-US" altLang="zh-CN" b="1" dirty="0">
                <a:solidFill>
                  <a:srgbClr val="0070C0"/>
                </a:solidFill>
              </a:rPr>
              <a:t>ate</a:t>
            </a:r>
            <a:r>
              <a:rPr kumimoji="1" lang="en-US" altLang="zh-CN" b="1" dirty="0"/>
              <a:t> too much at </a:t>
            </a:r>
            <a:r>
              <a:rPr kumimoji="1" lang="en-US" altLang="zh-CN" b="1" dirty="0">
                <a:solidFill>
                  <a:srgbClr val="0070C0"/>
                </a:solidFill>
              </a:rPr>
              <a:t>lunch</a:t>
            </a:r>
            <a:r>
              <a:rPr kumimoji="1" lang="en-US" altLang="zh-CN" b="1" dirty="0">
                <a:solidFill>
                  <a:srgbClr val="FF0000"/>
                </a:solidFill>
              </a:rPr>
              <a:t>.</a:t>
            </a:r>
          </a:p>
          <a:p>
            <a:r>
              <a:rPr kumimoji="1" lang="en-US" altLang="zh-CN" sz="1600" b="1" dirty="0">
                <a:solidFill>
                  <a:schemeClr val="bg1">
                    <a:lumMod val="50000"/>
                  </a:schemeClr>
                </a:solidFill>
              </a:rPr>
              <a:t>(Make statements to state or explain)</a:t>
            </a:r>
            <a:endParaRPr kumimoji="1" lang="zh-CN" altLang="en-US" sz="1600" b="1" dirty="0">
              <a:solidFill>
                <a:schemeClr val="bg1">
                  <a:lumMod val="50000"/>
                </a:schemeClr>
              </a:solidFill>
            </a:endParaRPr>
          </a:p>
        </p:txBody>
      </p:sp>
      <p:sp>
        <p:nvSpPr>
          <p:cNvPr id="34" name="流程图: 联系 33"/>
          <p:cNvSpPr/>
          <p:nvPr/>
        </p:nvSpPr>
        <p:spPr bwMode="auto">
          <a:xfrm>
            <a:off x="681472" y="5580584"/>
            <a:ext cx="114300" cy="129207"/>
          </a:xfrm>
          <a:prstGeom prst="flowChartConnector">
            <a:avLst/>
          </a:prstGeom>
          <a:solidFill>
            <a:srgbClr val="FF000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Times New Roman" pitchFamily="18" charset="0"/>
            </a:endParaRPr>
          </a:p>
        </p:txBody>
      </p:sp>
      <p:sp>
        <p:nvSpPr>
          <p:cNvPr id="35" name="TextBox 34"/>
          <p:cNvSpPr txBox="1"/>
          <p:nvPr/>
        </p:nvSpPr>
        <p:spPr>
          <a:xfrm>
            <a:off x="838876" y="5478959"/>
            <a:ext cx="2399386" cy="369332"/>
          </a:xfrm>
          <a:prstGeom prst="rect">
            <a:avLst/>
          </a:prstGeom>
          <a:noFill/>
        </p:spPr>
        <p:txBody>
          <a:bodyPr wrap="square" rtlCol="0">
            <a:spAutoFit/>
          </a:bodyPr>
          <a:lstStyle/>
          <a:p>
            <a:r>
              <a:rPr lang="en-US" altLang="zh-CN" b="1" dirty="0"/>
              <a:t>Function-related words</a:t>
            </a:r>
            <a:endParaRPr lang="zh-CN" altLang="en-US" b="1" dirty="0"/>
          </a:p>
        </p:txBody>
      </p:sp>
      <p:sp>
        <p:nvSpPr>
          <p:cNvPr id="36" name="流程图: 联系 35"/>
          <p:cNvSpPr/>
          <p:nvPr/>
        </p:nvSpPr>
        <p:spPr bwMode="auto">
          <a:xfrm>
            <a:off x="3882890" y="5580584"/>
            <a:ext cx="114300" cy="129208"/>
          </a:xfrm>
          <a:prstGeom prst="flowChartConnector">
            <a:avLst/>
          </a:prstGeom>
          <a:solidFill>
            <a:srgbClr val="0070C0"/>
          </a:solidFill>
          <a:ln w="952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a:ln>
                <a:noFill/>
              </a:ln>
              <a:solidFill>
                <a:schemeClr val="tx1"/>
              </a:solidFill>
              <a:effectLst/>
              <a:latin typeface="Times New Roman" pitchFamily="18" charset="0"/>
            </a:endParaRPr>
          </a:p>
        </p:txBody>
      </p:sp>
      <p:sp>
        <p:nvSpPr>
          <p:cNvPr id="37" name="TextBox 36"/>
          <p:cNvSpPr txBox="1"/>
          <p:nvPr/>
        </p:nvSpPr>
        <p:spPr>
          <a:xfrm>
            <a:off x="4053163" y="5487385"/>
            <a:ext cx="1568036" cy="369332"/>
          </a:xfrm>
          <a:prstGeom prst="rect">
            <a:avLst/>
          </a:prstGeom>
          <a:noFill/>
        </p:spPr>
        <p:txBody>
          <a:bodyPr wrap="square" rtlCol="0">
            <a:spAutoFit/>
          </a:bodyPr>
          <a:lstStyle/>
          <a:p>
            <a:r>
              <a:rPr lang="en-US" altLang="zh-CN" b="1" dirty="0"/>
              <a:t>Topic words</a:t>
            </a:r>
            <a:endParaRPr lang="zh-CN" altLang="en-US" b="1" dirty="0"/>
          </a:p>
        </p:txBody>
      </p:sp>
      <p:sp>
        <p:nvSpPr>
          <p:cNvPr id="38" name="TextBox 37"/>
          <p:cNvSpPr txBox="1"/>
          <p:nvPr/>
        </p:nvSpPr>
        <p:spPr>
          <a:xfrm>
            <a:off x="6227279" y="5487385"/>
            <a:ext cx="2396537" cy="369332"/>
          </a:xfrm>
          <a:prstGeom prst="rect">
            <a:avLst/>
          </a:prstGeom>
          <a:noFill/>
        </p:spPr>
        <p:txBody>
          <a:bodyPr wrap="square" rtlCol="0">
            <a:spAutoFit/>
          </a:bodyPr>
          <a:lstStyle/>
          <a:p>
            <a:r>
              <a:rPr lang="en-US" altLang="zh-CN" b="1" dirty="0"/>
              <a:t>Ordinary words</a:t>
            </a:r>
            <a:endParaRPr lang="zh-CN" altLang="en-US" b="1" dirty="0"/>
          </a:p>
        </p:txBody>
      </p:sp>
      <p:sp>
        <p:nvSpPr>
          <p:cNvPr id="39" name="流程图: 联系 38"/>
          <p:cNvSpPr/>
          <p:nvPr/>
        </p:nvSpPr>
        <p:spPr bwMode="auto">
          <a:xfrm>
            <a:off x="6045580" y="5592929"/>
            <a:ext cx="114300" cy="129208"/>
          </a:xfrm>
          <a:prstGeom prst="flowChartConnector">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155285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3" y="0"/>
            <a:ext cx="8592670" cy="1609344"/>
          </a:xfrm>
        </p:spPr>
        <p:txBody>
          <a:bodyPr/>
          <a:lstStyle/>
          <a:p>
            <a:r>
              <a:rPr kumimoji="1" lang="en-US" altLang="zh-CN" b="1" cap="none" dirty="0"/>
              <a:t>Controlling Sentence Function</a:t>
            </a:r>
            <a:endParaRPr kumimoji="1" lang="zh-CN" altLang="en-US" b="1" cap="none" dirty="0"/>
          </a:p>
        </p:txBody>
      </p:sp>
      <p:sp>
        <p:nvSpPr>
          <p:cNvPr id="3" name="内容占位符 2"/>
          <p:cNvSpPr>
            <a:spLocks noGrp="1"/>
          </p:cNvSpPr>
          <p:nvPr>
            <p:ph idx="1"/>
          </p:nvPr>
        </p:nvSpPr>
        <p:spPr>
          <a:xfrm>
            <a:off x="233916" y="1376158"/>
            <a:ext cx="8750596" cy="4652496"/>
          </a:xfrm>
        </p:spPr>
        <p:txBody>
          <a:bodyPr>
            <a:normAutofit/>
          </a:bodyPr>
          <a:lstStyle/>
          <a:p>
            <a:r>
              <a:rPr kumimoji="1" lang="en-US" altLang="zh-CN" sz="2400" dirty="0"/>
              <a:t>Key</a:t>
            </a:r>
            <a:r>
              <a:rPr kumimoji="1" lang="zh-CN" altLang="en-US" sz="2400" dirty="0"/>
              <a:t> </a:t>
            </a:r>
            <a:r>
              <a:rPr kumimoji="1" lang="en-US" altLang="zh-CN" sz="2400" dirty="0"/>
              <a:t>differences</a:t>
            </a:r>
            <a:r>
              <a:rPr kumimoji="1" lang="zh-CN" altLang="en-US" sz="2400" dirty="0"/>
              <a:t> </a:t>
            </a:r>
            <a:r>
              <a:rPr kumimoji="1" lang="en-US" altLang="zh-CN" sz="2400" dirty="0"/>
              <a:t>to</a:t>
            </a:r>
            <a:r>
              <a:rPr kumimoji="1" lang="zh-CN" altLang="en-US" sz="2400" dirty="0"/>
              <a:t> </a:t>
            </a:r>
            <a:r>
              <a:rPr kumimoji="1" lang="en-US" altLang="zh-CN" sz="2400" dirty="0"/>
              <a:t>other controllable text generation tasks:</a:t>
            </a:r>
          </a:p>
          <a:p>
            <a:pPr lvl="1"/>
            <a:r>
              <a:rPr lang="en-US" altLang="zh-CN" sz="2000" b="1" dirty="0">
                <a:solidFill>
                  <a:srgbClr val="C00000"/>
                </a:solidFill>
              </a:rPr>
              <a:t>Global Control</a:t>
            </a:r>
            <a:r>
              <a:rPr lang="en-US" altLang="zh-CN" sz="2000" dirty="0"/>
              <a:t>:</a:t>
            </a:r>
            <a:r>
              <a:rPr lang="zh-CN" altLang="en-US" sz="2000" dirty="0"/>
              <a:t> </a:t>
            </a:r>
            <a:r>
              <a:rPr lang="en-US" altLang="zh-CN" sz="2000" dirty="0"/>
              <a:t>adjust the global structure of the entire text, including changing word order and word patterns</a:t>
            </a:r>
          </a:p>
          <a:p>
            <a:pPr lvl="1"/>
            <a:r>
              <a:rPr lang="en-US" altLang="zh-CN" sz="2000" b="1" dirty="0">
                <a:solidFill>
                  <a:srgbClr val="C00000"/>
                </a:solidFill>
              </a:rPr>
              <a:t>Compatibility</a:t>
            </a:r>
            <a:r>
              <a:rPr lang="en-US" altLang="zh-CN" sz="2000" dirty="0"/>
              <a:t>:</a:t>
            </a:r>
            <a:r>
              <a:rPr lang="zh-CN" altLang="en-US" sz="2000" dirty="0"/>
              <a:t> </a:t>
            </a:r>
            <a:r>
              <a:rPr lang="en-US" altLang="zh-CN" sz="2000" dirty="0"/>
              <a:t>controllable sentence function + informative content</a:t>
            </a:r>
          </a:p>
          <a:p>
            <a:r>
              <a:rPr kumimoji="1" lang="en-US" altLang="zh-CN" sz="2400" dirty="0"/>
              <a:t>Solutions:</a:t>
            </a:r>
          </a:p>
          <a:p>
            <a:pPr lvl="1"/>
            <a:r>
              <a:rPr lang="en-US" altLang="zh-CN" sz="2000" b="1" dirty="0">
                <a:solidFill>
                  <a:srgbClr val="C00000"/>
                </a:solidFill>
              </a:rPr>
              <a:t>Continuous Latent Variable</a:t>
            </a:r>
            <a:r>
              <a:rPr lang="en-US" altLang="zh-CN" sz="2000" dirty="0"/>
              <a:t>:</a:t>
            </a:r>
            <a:r>
              <a:rPr lang="zh-CN" altLang="en-US" sz="2000" dirty="0"/>
              <a:t> </a:t>
            </a:r>
            <a:r>
              <a:rPr lang="en-US" altLang="zh-CN" sz="2000" dirty="0"/>
              <a:t>project different sentence functions into different regions in a latent space + capture word patterns within a sentence function</a:t>
            </a:r>
          </a:p>
          <a:p>
            <a:pPr lvl="1"/>
            <a:r>
              <a:rPr lang="en-US" altLang="zh-CN" sz="2000" b="1" dirty="0">
                <a:solidFill>
                  <a:srgbClr val="C00000"/>
                </a:solidFill>
              </a:rPr>
              <a:t>Type Controller</a:t>
            </a:r>
            <a:r>
              <a:rPr lang="en-US" altLang="zh-CN" sz="2000" dirty="0"/>
              <a:t>:</a:t>
            </a:r>
            <a:r>
              <a:rPr lang="zh-CN" altLang="en-US" sz="2000" dirty="0"/>
              <a:t> </a:t>
            </a:r>
            <a:r>
              <a:rPr lang="en-US" altLang="zh-CN" sz="2000" dirty="0"/>
              <a:t>arrange different types of words at proper decoding positions by estimating a distribution over three word types</a:t>
            </a:r>
          </a:p>
        </p:txBody>
      </p:sp>
    </p:spTree>
    <p:extLst>
      <p:ext uri="{BB962C8B-B14F-4D97-AF65-F5344CB8AC3E}">
        <p14:creationId xmlns:p14="http://schemas.microsoft.com/office/powerpoint/2010/main" val="1323795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183" y="3145429"/>
            <a:ext cx="8731876" cy="922114"/>
          </a:xfrm>
        </p:spPr>
        <p:txBody>
          <a:bodyPr/>
          <a:lstStyle/>
          <a:p>
            <a:pPr algn="ctr"/>
            <a:r>
              <a:rPr kumimoji="1" lang="en-US" altLang="zh-CN" sz="4800" dirty="0">
                <a:solidFill>
                  <a:srgbClr val="7030A0"/>
                </a:solidFill>
              </a:rPr>
              <a:t>Semantics:</a:t>
            </a:r>
            <a:br>
              <a:rPr kumimoji="1" lang="en-US" altLang="zh-CN" sz="4800" dirty="0">
                <a:solidFill>
                  <a:srgbClr val="7030A0"/>
                </a:solidFill>
              </a:rPr>
            </a:br>
            <a:r>
              <a:rPr kumimoji="1" lang="en-US" altLang="zh-CN" sz="3200" dirty="0"/>
              <a:t>Better</a:t>
            </a:r>
            <a:r>
              <a:rPr kumimoji="1" lang="zh-CN" altLang="en-US" sz="3200" dirty="0"/>
              <a:t> </a:t>
            </a:r>
            <a:r>
              <a:rPr kumimoji="1" lang="en-US" altLang="zh-CN" sz="3200" dirty="0"/>
              <a:t>Understanding</a:t>
            </a:r>
            <a:r>
              <a:rPr kumimoji="1" lang="zh-CN" altLang="en-US" sz="3200" dirty="0"/>
              <a:t> </a:t>
            </a:r>
            <a:r>
              <a:rPr kumimoji="1" lang="en-US" altLang="zh-CN" sz="3200" dirty="0"/>
              <a:t>and</a:t>
            </a:r>
            <a:r>
              <a:rPr kumimoji="1" lang="zh-CN" altLang="en-US" sz="3200" dirty="0"/>
              <a:t> </a:t>
            </a:r>
            <a:r>
              <a:rPr kumimoji="1" lang="en-US" altLang="zh-CN" sz="3200" dirty="0"/>
              <a:t>Generation</a:t>
            </a:r>
            <a:r>
              <a:rPr kumimoji="1" lang="zh-CN" altLang="en-US" sz="3200" dirty="0"/>
              <a:t> </a:t>
            </a:r>
            <a:r>
              <a:rPr kumimoji="1" lang="en-US" altLang="zh-CN" sz="3200" dirty="0"/>
              <a:t>with</a:t>
            </a:r>
            <a:br>
              <a:rPr kumimoji="1" lang="en-US" altLang="zh-CN" sz="3200" dirty="0"/>
            </a:br>
            <a:r>
              <a:rPr kumimoji="1" lang="en-US" altLang="zh-CN" sz="3200" dirty="0">
                <a:solidFill>
                  <a:srgbClr val="7030A0"/>
                </a:solidFill>
              </a:rPr>
              <a:t>Commonsense</a:t>
            </a:r>
            <a:r>
              <a:rPr kumimoji="1" lang="zh-CN" altLang="en-US" sz="3200" dirty="0">
                <a:solidFill>
                  <a:srgbClr val="7030A0"/>
                </a:solidFill>
              </a:rPr>
              <a:t> </a:t>
            </a:r>
            <a:r>
              <a:rPr kumimoji="1" lang="en-US" altLang="zh-CN" sz="3200" dirty="0">
                <a:solidFill>
                  <a:srgbClr val="7030A0"/>
                </a:solidFill>
              </a:rPr>
              <a:t>Knowledge</a:t>
            </a:r>
            <a:endParaRPr kumimoji="1" lang="zh-CN" altLang="en-US" sz="3200" dirty="0">
              <a:solidFill>
                <a:srgbClr val="7030A0"/>
              </a:solidFill>
            </a:endParaRPr>
          </a:p>
        </p:txBody>
      </p:sp>
    </p:spTree>
    <p:extLst>
      <p:ext uri="{BB962C8B-B14F-4D97-AF65-F5344CB8AC3E}">
        <p14:creationId xmlns:p14="http://schemas.microsoft.com/office/powerpoint/2010/main" val="1249612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78735" y="4520486"/>
            <a:ext cx="8243293" cy="1597682"/>
          </a:xfrm>
          <a:prstGeom prst="roundRect">
            <a:avLst/>
          </a:prstGeom>
          <a:solidFill>
            <a:schemeClr val="accent4">
              <a:lumMod val="40000"/>
              <a:lumOff val="60000"/>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en-US" altLang="zh-CN" dirty="0"/>
              <a:t>Commonsense</a:t>
            </a:r>
            <a:r>
              <a:rPr kumimoji="1" lang="zh-CN" altLang="en-US" dirty="0"/>
              <a:t> </a:t>
            </a:r>
            <a:r>
              <a:rPr kumimoji="1" lang="en-US" altLang="zh-CN" dirty="0"/>
              <a:t>Knowledge</a:t>
            </a:r>
            <a:endParaRPr kumimoji="1" lang="zh-CN" altLang="en-US" dirty="0"/>
          </a:p>
        </p:txBody>
      </p:sp>
      <p:sp>
        <p:nvSpPr>
          <p:cNvPr id="3" name="内容占位符 2"/>
          <p:cNvSpPr>
            <a:spLocks noGrp="1"/>
          </p:cNvSpPr>
          <p:nvPr>
            <p:ph idx="1"/>
          </p:nvPr>
        </p:nvSpPr>
        <p:spPr>
          <a:xfrm>
            <a:off x="251520" y="1812232"/>
            <a:ext cx="8675504" cy="4525963"/>
          </a:xfrm>
        </p:spPr>
        <p:txBody>
          <a:bodyPr>
            <a:normAutofit fontScale="92500"/>
          </a:bodyPr>
          <a:lstStyle/>
          <a:p>
            <a:r>
              <a:rPr lang="en-US" altLang="zh-CN" sz="2400" b="1" dirty="0"/>
              <a:t>Commonsense knowledge</a:t>
            </a:r>
            <a:r>
              <a:rPr lang="en-US" altLang="zh-CN" sz="2400" dirty="0"/>
              <a:t> consists of facts about the everyday world,</a:t>
            </a:r>
            <a:r>
              <a:rPr lang="zh-CN" altLang="en-US" sz="2400" dirty="0"/>
              <a:t> </a:t>
            </a:r>
            <a:r>
              <a:rPr lang="en-US" altLang="zh-CN" sz="2400" dirty="0"/>
              <a:t>that</a:t>
            </a:r>
            <a:r>
              <a:rPr lang="zh-CN" altLang="en-US" sz="2400" dirty="0"/>
              <a:t> </a:t>
            </a:r>
            <a:r>
              <a:rPr lang="en-US" altLang="zh-CN" sz="2400" dirty="0"/>
              <a:t>all</a:t>
            </a:r>
            <a:r>
              <a:rPr lang="zh-CN" altLang="en-US" sz="2400" dirty="0"/>
              <a:t> </a:t>
            </a:r>
            <a:r>
              <a:rPr lang="en-US" altLang="zh-CN" sz="2400" dirty="0"/>
              <a:t>humans</a:t>
            </a:r>
            <a:r>
              <a:rPr lang="zh-CN" altLang="en-US" sz="2400" dirty="0"/>
              <a:t> </a:t>
            </a:r>
            <a:r>
              <a:rPr lang="en-US" altLang="zh-CN" sz="2400" dirty="0"/>
              <a:t>are</a:t>
            </a:r>
            <a:r>
              <a:rPr lang="zh-CN" altLang="en-US" sz="2400" dirty="0"/>
              <a:t> </a:t>
            </a:r>
            <a:r>
              <a:rPr lang="en-US" altLang="zh-CN" sz="2400" dirty="0"/>
              <a:t>expected</a:t>
            </a:r>
            <a:r>
              <a:rPr lang="zh-CN" altLang="en-US" sz="2400" dirty="0"/>
              <a:t> </a:t>
            </a:r>
            <a:r>
              <a:rPr lang="en-US" altLang="zh-CN" sz="2400" dirty="0"/>
              <a:t>to</a:t>
            </a:r>
            <a:r>
              <a:rPr lang="zh-CN" altLang="en-US" sz="2400" dirty="0"/>
              <a:t> </a:t>
            </a:r>
            <a:r>
              <a:rPr lang="en-US" altLang="zh-CN" sz="2400" dirty="0"/>
              <a:t>know.</a:t>
            </a:r>
            <a:r>
              <a:rPr lang="zh-CN" altLang="en-US" sz="2400" dirty="0"/>
              <a:t> </a:t>
            </a:r>
            <a:r>
              <a:rPr lang="en-US" altLang="zh-CN" sz="2400" dirty="0"/>
              <a:t>(Wikipedia)</a:t>
            </a:r>
          </a:p>
          <a:p>
            <a:pPr lvl="1"/>
            <a:r>
              <a:rPr lang="en-US" altLang="zh-CN" sz="2000" dirty="0"/>
              <a:t>Lemons</a:t>
            </a:r>
            <a:r>
              <a:rPr lang="zh-CN" altLang="en-US" sz="2000" dirty="0"/>
              <a:t> </a:t>
            </a:r>
            <a:r>
              <a:rPr lang="en-US" altLang="zh-CN" sz="2000" dirty="0"/>
              <a:t>are</a:t>
            </a:r>
            <a:r>
              <a:rPr lang="zh-CN" altLang="en-US" sz="2000" dirty="0"/>
              <a:t> </a:t>
            </a:r>
            <a:r>
              <a:rPr lang="en-US" altLang="zh-CN" sz="2000" dirty="0"/>
              <a:t>sour</a:t>
            </a:r>
          </a:p>
          <a:p>
            <a:pPr lvl="1"/>
            <a:r>
              <a:rPr lang="en-US" altLang="zh-CN" sz="2000" dirty="0"/>
              <a:t>Tree</a:t>
            </a:r>
            <a:r>
              <a:rPr lang="zh-CN" altLang="en-US" sz="2000" dirty="0"/>
              <a:t> </a:t>
            </a:r>
            <a:r>
              <a:rPr lang="en-US" altLang="zh-CN" sz="2000" dirty="0"/>
              <a:t>has</a:t>
            </a:r>
            <a:r>
              <a:rPr lang="zh-CN" altLang="en-US" sz="2000" dirty="0"/>
              <a:t> </a:t>
            </a:r>
            <a:r>
              <a:rPr lang="en-US" altLang="zh-CN" sz="2000" dirty="0"/>
              <a:t>leafs</a:t>
            </a:r>
          </a:p>
          <a:p>
            <a:pPr lvl="1"/>
            <a:r>
              <a:rPr lang="en-US" altLang="zh-CN" sz="2000" dirty="0"/>
              <a:t>Dog</a:t>
            </a:r>
            <a:r>
              <a:rPr lang="zh-CN" altLang="en-US" sz="2000" dirty="0"/>
              <a:t> </a:t>
            </a:r>
            <a:r>
              <a:rPr lang="en-US" altLang="zh-CN" sz="2000" dirty="0"/>
              <a:t>has</a:t>
            </a:r>
            <a:r>
              <a:rPr lang="zh-CN" altLang="en-US" sz="2000" dirty="0"/>
              <a:t> </a:t>
            </a:r>
            <a:r>
              <a:rPr lang="en-US" altLang="zh-CN" sz="2000" dirty="0"/>
              <a:t>four</a:t>
            </a:r>
            <a:r>
              <a:rPr lang="zh-CN" altLang="en-US" sz="2000" dirty="0"/>
              <a:t> </a:t>
            </a:r>
            <a:r>
              <a:rPr lang="en-US" altLang="zh-CN" sz="2000" dirty="0"/>
              <a:t>legs</a:t>
            </a:r>
            <a:endParaRPr lang="en-US" altLang="zh-CN" sz="2400" dirty="0"/>
          </a:p>
          <a:p>
            <a:r>
              <a:rPr lang="en-US" altLang="zh-CN" sz="2400" dirty="0"/>
              <a:t>Commonsense Reasoning ~ </a:t>
            </a:r>
            <a:r>
              <a:rPr lang="en-US" altLang="zh-CN" sz="2400" b="1" dirty="0"/>
              <a:t>Winograd Schema Challenge</a:t>
            </a:r>
            <a:r>
              <a:rPr lang="en-US" altLang="zh-CN" sz="2400" dirty="0"/>
              <a:t>:</a:t>
            </a:r>
            <a:r>
              <a:rPr lang="zh-CN" altLang="en-US" sz="2400" dirty="0"/>
              <a:t> </a:t>
            </a:r>
            <a:endParaRPr lang="en-US" altLang="zh-CN" sz="2400" dirty="0"/>
          </a:p>
          <a:p>
            <a:pPr lvl="1">
              <a:buFont typeface="Arial" charset="0"/>
              <a:buChar char="•"/>
            </a:pPr>
            <a:r>
              <a:rPr lang="en-US" altLang="zh-CN" sz="2400" dirty="0"/>
              <a:t>The trophy would not fit in the brown suitcase because it was too </a:t>
            </a:r>
            <a:r>
              <a:rPr lang="en-US" altLang="zh-CN" sz="2400" b="1" dirty="0">
                <a:solidFill>
                  <a:srgbClr val="C00000"/>
                </a:solidFill>
              </a:rPr>
              <a:t>big</a:t>
            </a:r>
            <a:r>
              <a:rPr lang="en-US" altLang="zh-CN" sz="2400" dirty="0"/>
              <a:t>. What was too </a:t>
            </a:r>
            <a:r>
              <a:rPr lang="en-US" altLang="zh-CN" sz="2400" b="1" dirty="0">
                <a:solidFill>
                  <a:srgbClr val="C00000"/>
                </a:solidFill>
              </a:rPr>
              <a:t>big</a:t>
            </a:r>
            <a:r>
              <a:rPr lang="en-US" altLang="zh-CN" sz="2400" dirty="0"/>
              <a:t>?</a:t>
            </a:r>
          </a:p>
          <a:p>
            <a:pPr lvl="1">
              <a:buFont typeface="Arial" charset="0"/>
              <a:buChar char="•"/>
            </a:pPr>
            <a:r>
              <a:rPr lang="en-US" altLang="zh-CN" sz="2400" dirty="0"/>
              <a:t>The trophy would not fit in the brown suitcase because it was too </a:t>
            </a:r>
            <a:r>
              <a:rPr lang="en-US" altLang="zh-CN" sz="2400" b="1" i="1" dirty="0">
                <a:solidFill>
                  <a:srgbClr val="0432FF"/>
                </a:solidFill>
              </a:rPr>
              <a:t>small</a:t>
            </a:r>
            <a:r>
              <a:rPr lang="en-US" altLang="zh-CN" sz="2400" dirty="0"/>
              <a:t>. What was too </a:t>
            </a:r>
            <a:r>
              <a:rPr lang="en-US" altLang="zh-CN" sz="2400" b="1" i="1" dirty="0">
                <a:solidFill>
                  <a:srgbClr val="0432FF"/>
                </a:solidFill>
              </a:rPr>
              <a:t>small</a:t>
            </a:r>
            <a:r>
              <a:rPr lang="en-US" altLang="zh-CN" sz="2400" dirty="0"/>
              <a:t>? </a:t>
            </a:r>
            <a:endParaRPr lang="en-US" altLang="zh-CN" sz="3800" dirty="0"/>
          </a:p>
          <a:p>
            <a:pPr lvl="1"/>
            <a:endParaRPr lang="en-US" altLang="zh-CN" sz="2400" dirty="0"/>
          </a:p>
        </p:txBody>
      </p:sp>
    </p:spTree>
    <p:extLst>
      <p:ext uri="{BB962C8B-B14F-4D97-AF65-F5344CB8AC3E}">
        <p14:creationId xmlns:p14="http://schemas.microsoft.com/office/powerpoint/2010/main" val="1322721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矩形 60">
            <a:extLst>
              <a:ext uri="{FF2B5EF4-FFF2-40B4-BE49-F238E27FC236}">
                <a16:creationId xmlns:a16="http://schemas.microsoft.com/office/drawing/2014/main" id="{87E40FCF-C31E-3041-A8BA-723659FB01F7}"/>
              </a:ext>
            </a:extLst>
          </p:cNvPr>
          <p:cNvSpPr/>
          <p:nvPr/>
        </p:nvSpPr>
        <p:spPr>
          <a:xfrm>
            <a:off x="2851688" y="2751300"/>
            <a:ext cx="3239146" cy="340996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316133" y="415804"/>
            <a:ext cx="8672884" cy="869787"/>
          </a:xfrm>
        </p:spPr>
        <p:txBody>
          <a:bodyPr/>
          <a:lstStyle/>
          <a:p>
            <a:r>
              <a:rPr lang="en-US" altLang="zh-CN" dirty="0">
                <a:cs typeface="Arial" panose="020B0604020202020204" pitchFamily="34" charset="0"/>
              </a:rPr>
              <a:t>Issues Vary for Different Paradigms</a:t>
            </a:r>
            <a:endParaRPr lang="zh-CN" altLang="en-US" dirty="0">
              <a:cs typeface="Arial" panose="020B0604020202020204" pitchFamily="34" charset="0"/>
            </a:endParaRPr>
          </a:p>
        </p:txBody>
      </p:sp>
      <p:sp>
        <p:nvSpPr>
          <p:cNvPr id="3" name="内容占位符 2"/>
          <p:cNvSpPr>
            <a:spLocks noGrp="1"/>
          </p:cNvSpPr>
          <p:nvPr>
            <p:ph idx="1"/>
          </p:nvPr>
        </p:nvSpPr>
        <p:spPr>
          <a:xfrm>
            <a:off x="336847" y="1599636"/>
            <a:ext cx="2276648" cy="3940231"/>
          </a:xfrm>
        </p:spPr>
        <p:txBody>
          <a:bodyPr/>
          <a:lstStyle/>
          <a:p>
            <a:pPr marL="0" indent="0">
              <a:buNone/>
            </a:pPr>
            <a:r>
              <a:rPr lang="en-US" altLang="zh-CN" sz="2400" b="1" u="sng" dirty="0">
                <a:latin typeface="Arial" panose="020B0604020202020204" pitchFamily="34" charset="0"/>
                <a:cs typeface="Arial" panose="020B0604020202020204" pitchFamily="34" charset="0"/>
              </a:rPr>
              <a:t>ASSISTANT</a:t>
            </a:r>
          </a:p>
          <a:p>
            <a:pPr marL="0" indent="0">
              <a:buNone/>
            </a:pPr>
            <a:endParaRPr lang="zh-CN" altLang="en-US" u="sng" dirty="0"/>
          </a:p>
          <a:p>
            <a:pPr marL="0" indent="0">
              <a:buNone/>
            </a:pPr>
            <a:endParaRPr lang="zh-CN" altLang="en-US" u="sng" dirty="0"/>
          </a:p>
        </p:txBody>
      </p:sp>
      <p:sp>
        <p:nvSpPr>
          <p:cNvPr id="4" name="矩形 3"/>
          <p:cNvSpPr/>
          <p:nvPr/>
        </p:nvSpPr>
        <p:spPr>
          <a:xfrm>
            <a:off x="478233" y="2397185"/>
            <a:ext cx="1603318" cy="74814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Arial" panose="020B0604020202020204" pitchFamily="34" charset="0"/>
                <a:cs typeface="Arial" panose="020B0604020202020204" pitchFamily="34" charset="0"/>
              </a:rPr>
              <a:t>*</a:t>
            </a:r>
            <a:r>
              <a:rPr lang="en-US" altLang="zh-CN" dirty="0">
                <a:solidFill>
                  <a:schemeClr val="tx1"/>
                </a:solidFill>
                <a:latin typeface="Arial" panose="020B0604020202020204" pitchFamily="34" charset="0"/>
                <a:cs typeface="Arial" panose="020B0604020202020204" pitchFamily="34" charset="0"/>
              </a:rPr>
              <a:t>Task intents</a:t>
            </a:r>
          </a:p>
          <a:p>
            <a:r>
              <a:rPr lang="zh-CN" altLang="en-US" dirty="0">
                <a:solidFill>
                  <a:schemeClr val="tx1"/>
                </a:solidFill>
                <a:latin typeface="Arial" panose="020B0604020202020204" pitchFamily="34" charset="0"/>
                <a:cs typeface="Arial" panose="020B0604020202020204" pitchFamily="34" charset="0"/>
              </a:rPr>
              <a:t>*</a:t>
            </a:r>
            <a:r>
              <a:rPr lang="en-US" altLang="zh-CN" dirty="0">
                <a:solidFill>
                  <a:schemeClr val="tx1"/>
                </a:solidFill>
                <a:latin typeface="Arial" panose="020B0604020202020204" pitchFamily="34" charset="0"/>
                <a:cs typeface="Arial" panose="020B0604020202020204" pitchFamily="34" charset="0"/>
              </a:rPr>
              <a:t>Slot</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filling</a:t>
            </a:r>
            <a:endParaRPr lang="zh-CN" altLang="en-US" dirty="0">
              <a:solidFill>
                <a:schemeClr val="tx1"/>
              </a:solidFill>
              <a:latin typeface="Arial" panose="020B0604020202020204" pitchFamily="34" charset="0"/>
              <a:cs typeface="Arial" panose="020B0604020202020204" pitchFamily="34" charset="0"/>
            </a:endParaRPr>
          </a:p>
        </p:txBody>
      </p:sp>
      <p:sp>
        <p:nvSpPr>
          <p:cNvPr id="5" name="矩形 4"/>
          <p:cNvSpPr/>
          <p:nvPr/>
        </p:nvSpPr>
        <p:spPr>
          <a:xfrm>
            <a:off x="156611" y="3280495"/>
            <a:ext cx="2124444" cy="122197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Arial" panose="020B0604020202020204" pitchFamily="34" charset="0"/>
                <a:cs typeface="Arial" panose="020B0604020202020204" pitchFamily="34" charset="0"/>
              </a:rPr>
              <a:t>*</a:t>
            </a:r>
            <a:r>
              <a:rPr lang="en-US" altLang="zh-CN" dirty="0">
                <a:solidFill>
                  <a:schemeClr val="tx1"/>
                </a:solidFill>
                <a:latin typeface="Arial" panose="020B0604020202020204" pitchFamily="34" charset="0"/>
                <a:cs typeface="Arial" panose="020B0604020202020204" pitchFamily="34" charset="0"/>
              </a:rPr>
              <a:t>Narrow options </a:t>
            </a:r>
          </a:p>
          <a:p>
            <a:pPr algn="ctr"/>
            <a:r>
              <a:rPr lang="en-US" altLang="zh-CN" dirty="0">
                <a:solidFill>
                  <a:schemeClr val="tx1"/>
                </a:solidFill>
                <a:latin typeface="Arial" panose="020B0604020202020204" pitchFamily="34" charset="0"/>
                <a:cs typeface="Arial" panose="020B0604020202020204" pitchFamily="34" charset="0"/>
              </a:rPr>
              <a:t>&amp; execute tasks</a:t>
            </a:r>
          </a:p>
          <a:p>
            <a:pPr algn="ctr"/>
            <a:r>
              <a:rPr lang="zh-CN" altLang="en-US" dirty="0">
                <a:solidFill>
                  <a:schemeClr val="tx1"/>
                </a:solidFill>
                <a:latin typeface="Arial" panose="020B0604020202020204" pitchFamily="34" charset="0"/>
                <a:cs typeface="Arial" panose="020B0604020202020204" pitchFamily="34" charset="0"/>
              </a:rPr>
              <a:t>*</a:t>
            </a:r>
            <a:r>
              <a:rPr lang="en-US" altLang="zh-CN" dirty="0">
                <a:solidFill>
                  <a:schemeClr val="tx1"/>
                </a:solidFill>
                <a:latin typeface="Arial" panose="020B0604020202020204" pitchFamily="34" charset="0"/>
                <a:cs typeface="Arial" panose="020B0604020202020204" pitchFamily="34" charset="0"/>
              </a:rPr>
              <a:t>Reward</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 </a:t>
            </a:r>
            <a:r>
              <a:rPr lang="en-US" altLang="zh-CN" b="1" dirty="0">
                <a:solidFill>
                  <a:schemeClr val="tx1"/>
                </a:solidFill>
                <a:latin typeface="Arial" panose="020B0604020202020204" pitchFamily="34" charset="0"/>
                <a:cs typeface="Arial" panose="020B0604020202020204" pitchFamily="34" charset="0"/>
              </a:rPr>
              <a:t>timely</a:t>
            </a:r>
          </a:p>
          <a:p>
            <a:pPr algn="ctr"/>
            <a:r>
              <a:rPr lang="en-US" altLang="zh-CN" b="1" dirty="0">
                <a:solidFill>
                  <a:schemeClr val="tx1"/>
                </a:solidFill>
                <a:latin typeface="Arial" panose="020B0604020202020204" pitchFamily="34" charset="0"/>
                <a:cs typeface="Arial" panose="020B0604020202020204" pitchFamily="34" charset="0"/>
              </a:rPr>
              <a:t>task completion</a:t>
            </a:r>
            <a:endParaRPr lang="zh-CN" altLang="en-US" b="1" dirty="0">
              <a:solidFill>
                <a:schemeClr val="tx1"/>
              </a:solidFill>
              <a:latin typeface="Arial" panose="020B0604020202020204" pitchFamily="34" charset="0"/>
              <a:cs typeface="Arial" panose="020B0604020202020204" pitchFamily="34" charset="0"/>
            </a:endParaRPr>
          </a:p>
        </p:txBody>
      </p:sp>
      <p:sp>
        <p:nvSpPr>
          <p:cNvPr id="7" name="矩形 6"/>
          <p:cNvSpPr/>
          <p:nvPr/>
        </p:nvSpPr>
        <p:spPr>
          <a:xfrm>
            <a:off x="507823" y="4666123"/>
            <a:ext cx="1607654" cy="71008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cs typeface="Arial" panose="020B0604020202020204" pitchFamily="34" charset="0"/>
              </a:rPr>
              <a:t>Constrained domains</a:t>
            </a:r>
            <a:endParaRPr lang="zh-CN" altLang="en-US" b="1" dirty="0">
              <a:solidFill>
                <a:schemeClr val="tx1"/>
              </a:solidFill>
              <a:latin typeface="Arial" panose="020B0604020202020204" pitchFamily="34" charset="0"/>
              <a:cs typeface="Arial" panose="020B0604020202020204" pitchFamily="34" charset="0"/>
            </a:endParaRPr>
          </a:p>
        </p:txBody>
      </p:sp>
      <p:sp>
        <p:nvSpPr>
          <p:cNvPr id="8" name="文本框 7"/>
          <p:cNvSpPr txBox="1"/>
          <p:nvPr/>
        </p:nvSpPr>
        <p:spPr>
          <a:xfrm>
            <a:off x="2928893" y="1712554"/>
            <a:ext cx="3183775" cy="830997"/>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Conversational AI</a:t>
            </a:r>
          </a:p>
          <a:p>
            <a:r>
              <a:rPr lang="en-US" altLang="zh-CN" sz="2400" dirty="0">
                <a:latin typeface="Arial" panose="020B0604020202020204" pitchFamily="34" charset="0"/>
                <a:cs typeface="Arial" panose="020B0604020202020204" pitchFamily="34" charset="0"/>
              </a:rPr>
              <a:t>System Components</a:t>
            </a:r>
          </a:p>
        </p:txBody>
      </p:sp>
      <p:sp>
        <p:nvSpPr>
          <p:cNvPr id="9" name="文本框 8"/>
          <p:cNvSpPr txBox="1"/>
          <p:nvPr/>
        </p:nvSpPr>
        <p:spPr>
          <a:xfrm>
            <a:off x="3140514" y="2997857"/>
            <a:ext cx="2695077" cy="738664"/>
          </a:xfrm>
          <a:prstGeom prst="rect">
            <a:avLst/>
          </a:prstGeom>
          <a:solidFill>
            <a:schemeClr val="accent4">
              <a:lumMod val="60000"/>
              <a:lumOff val="40000"/>
            </a:schemeClr>
          </a:solidFill>
          <a:ln>
            <a:noFill/>
          </a:ln>
        </p:spPr>
        <p:txBody>
          <a:bodyPr wrap="square" rtlCol="0">
            <a:spAutoFit/>
          </a:bodyPr>
          <a:lstStyle/>
          <a:p>
            <a:pPr algn="ctr"/>
            <a:r>
              <a:rPr lang="en-US" altLang="zh-CN" sz="2100" dirty="0">
                <a:latin typeface="Arial" panose="020B0604020202020204" pitchFamily="34" charset="0"/>
                <a:cs typeface="Arial" panose="020B0604020202020204" pitchFamily="34" charset="0"/>
              </a:rPr>
              <a:t>Speech/language</a:t>
            </a:r>
          </a:p>
          <a:p>
            <a:pPr algn="ctr"/>
            <a:r>
              <a:rPr lang="en-US" altLang="zh-CN" sz="2100" dirty="0">
                <a:latin typeface="Arial" panose="020B0604020202020204" pitchFamily="34" charset="0"/>
                <a:cs typeface="Arial" panose="020B0604020202020204" pitchFamily="34" charset="0"/>
              </a:rPr>
              <a:t>understanding</a:t>
            </a:r>
            <a:endParaRPr lang="zh-CN" altLang="en-US" sz="2100" dirty="0">
              <a:latin typeface="Arial" panose="020B0604020202020204" pitchFamily="34" charset="0"/>
              <a:cs typeface="Arial" panose="020B0604020202020204" pitchFamily="34" charset="0"/>
            </a:endParaRPr>
          </a:p>
        </p:txBody>
      </p:sp>
      <p:sp>
        <p:nvSpPr>
          <p:cNvPr id="10" name="文本框 9"/>
          <p:cNvSpPr txBox="1"/>
          <p:nvPr/>
        </p:nvSpPr>
        <p:spPr>
          <a:xfrm>
            <a:off x="3124942" y="4016419"/>
            <a:ext cx="2710650" cy="415498"/>
          </a:xfrm>
          <a:prstGeom prst="rect">
            <a:avLst/>
          </a:prstGeom>
          <a:solidFill>
            <a:schemeClr val="accent4">
              <a:lumMod val="60000"/>
              <a:lumOff val="40000"/>
            </a:schemeClr>
          </a:solidFill>
          <a:ln>
            <a:noFill/>
          </a:ln>
        </p:spPr>
        <p:txBody>
          <a:bodyPr wrap="square" rtlCol="0">
            <a:spAutoFit/>
          </a:bodyPr>
          <a:lstStyle/>
          <a:p>
            <a:pPr algn="ctr"/>
            <a:r>
              <a:rPr lang="en-US" altLang="zh-CN" sz="2100" dirty="0">
                <a:latin typeface="Arial" panose="020B0604020202020204" pitchFamily="34" charset="0"/>
                <a:cs typeface="Arial" panose="020B0604020202020204" pitchFamily="34" charset="0"/>
              </a:rPr>
              <a:t>Dialog management</a:t>
            </a:r>
            <a:endParaRPr lang="zh-CN" altLang="en-US" sz="2100" dirty="0">
              <a:latin typeface="Arial" panose="020B0604020202020204" pitchFamily="34" charset="0"/>
              <a:cs typeface="Arial" panose="020B0604020202020204" pitchFamily="34" charset="0"/>
            </a:endParaRPr>
          </a:p>
        </p:txBody>
      </p:sp>
      <p:sp>
        <p:nvSpPr>
          <p:cNvPr id="12" name="文本框 11"/>
          <p:cNvSpPr txBox="1"/>
          <p:nvPr/>
        </p:nvSpPr>
        <p:spPr>
          <a:xfrm>
            <a:off x="3140515" y="4695234"/>
            <a:ext cx="2695077" cy="415498"/>
          </a:xfrm>
          <a:prstGeom prst="rect">
            <a:avLst/>
          </a:prstGeom>
          <a:solidFill>
            <a:schemeClr val="accent4">
              <a:lumMod val="60000"/>
              <a:lumOff val="40000"/>
            </a:schemeClr>
          </a:solidFill>
          <a:ln>
            <a:noFill/>
          </a:ln>
        </p:spPr>
        <p:txBody>
          <a:bodyPr wrap="square" rtlCol="0">
            <a:spAutoFit/>
          </a:bodyPr>
          <a:lstStyle/>
          <a:p>
            <a:pPr algn="ctr"/>
            <a:r>
              <a:rPr lang="en-US" altLang="zh-CN" sz="2100" dirty="0">
                <a:latin typeface="Arial" panose="020B0604020202020204" pitchFamily="34" charset="0"/>
                <a:cs typeface="Arial" panose="020B0604020202020204" pitchFamily="34" charset="0"/>
              </a:rPr>
              <a:t>Language generation</a:t>
            </a:r>
            <a:endParaRPr lang="zh-CN" altLang="en-US" sz="2100" dirty="0">
              <a:latin typeface="Arial" panose="020B0604020202020204" pitchFamily="34" charset="0"/>
              <a:cs typeface="Arial" panose="020B0604020202020204" pitchFamily="34" charset="0"/>
            </a:endParaRPr>
          </a:p>
        </p:txBody>
      </p:sp>
      <p:cxnSp>
        <p:nvCxnSpPr>
          <p:cNvPr id="14" name="直接箭头连接符 13"/>
          <p:cNvCxnSpPr>
            <a:cxnSpLocks/>
            <a:stCxn id="4" idx="3"/>
            <a:endCxn id="9" idx="1"/>
          </p:cNvCxnSpPr>
          <p:nvPr/>
        </p:nvCxnSpPr>
        <p:spPr>
          <a:xfrm>
            <a:off x="2081551" y="2771258"/>
            <a:ext cx="1058963" cy="595931"/>
          </a:xfrm>
          <a:prstGeom prst="straightConnector1">
            <a:avLst/>
          </a:prstGeom>
          <a:ln w="28575">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cxnSpLocks/>
            <a:stCxn id="5" idx="3"/>
            <a:endCxn id="10" idx="1"/>
          </p:cNvCxnSpPr>
          <p:nvPr/>
        </p:nvCxnSpPr>
        <p:spPr>
          <a:xfrm>
            <a:off x="2281055" y="3891481"/>
            <a:ext cx="843887" cy="332687"/>
          </a:xfrm>
          <a:prstGeom prst="straightConnector1">
            <a:avLst/>
          </a:prstGeom>
          <a:ln w="28575">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cxnSpLocks/>
            <a:stCxn id="7" idx="3"/>
            <a:endCxn id="12" idx="1"/>
          </p:cNvCxnSpPr>
          <p:nvPr/>
        </p:nvCxnSpPr>
        <p:spPr>
          <a:xfrm flipV="1">
            <a:off x="2115477" y="4902983"/>
            <a:ext cx="1025038" cy="118184"/>
          </a:xfrm>
          <a:prstGeom prst="straightConnector1">
            <a:avLst/>
          </a:prstGeom>
          <a:ln w="28575">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604461" y="1640838"/>
            <a:ext cx="2167580" cy="461665"/>
          </a:xfrm>
          <a:prstGeom prst="rect">
            <a:avLst/>
          </a:prstGeom>
          <a:noFill/>
        </p:spPr>
        <p:txBody>
          <a:bodyPr wrap="square" rtlCol="0">
            <a:spAutoFit/>
          </a:bodyPr>
          <a:lstStyle/>
          <a:p>
            <a:r>
              <a:rPr lang="en-US" altLang="zh-CN" sz="2400" b="1" u="sng" dirty="0">
                <a:latin typeface="Arial" panose="020B0604020202020204" pitchFamily="34" charset="0"/>
                <a:cs typeface="Arial" panose="020B0604020202020204" pitchFamily="34" charset="0"/>
              </a:rPr>
              <a:t>SOCIALBOT</a:t>
            </a:r>
            <a:endParaRPr lang="zh-CN" altLang="en-US" sz="2400" b="1" u="sng" dirty="0">
              <a:latin typeface="Arial" panose="020B0604020202020204" pitchFamily="34" charset="0"/>
              <a:cs typeface="Arial" panose="020B0604020202020204" pitchFamily="34" charset="0"/>
            </a:endParaRPr>
          </a:p>
        </p:txBody>
      </p:sp>
      <p:sp>
        <p:nvSpPr>
          <p:cNvPr id="26" name="矩形 25"/>
          <p:cNvSpPr/>
          <p:nvPr/>
        </p:nvSpPr>
        <p:spPr>
          <a:xfrm>
            <a:off x="6688019" y="2107852"/>
            <a:ext cx="1554821" cy="103524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Arial" panose="020B0604020202020204" pitchFamily="34" charset="0"/>
                <a:cs typeface="Arial" panose="020B0604020202020204" pitchFamily="34" charset="0"/>
              </a:rPr>
              <a:t>*</a:t>
            </a:r>
            <a:r>
              <a:rPr lang="en-US" altLang="zh-CN" dirty="0">
                <a:solidFill>
                  <a:schemeClr val="tx1"/>
                </a:solidFill>
                <a:latin typeface="Arial" panose="020B0604020202020204" pitchFamily="34" charset="0"/>
                <a:cs typeface="Arial" panose="020B0604020202020204" pitchFamily="34" charset="0"/>
              </a:rPr>
              <a:t>Social &amp; info</a:t>
            </a:r>
          </a:p>
          <a:p>
            <a:r>
              <a:rPr lang="zh-CN" altLang="en-US" dirty="0">
                <a:solidFill>
                  <a:schemeClr val="tx1"/>
                </a:solidFill>
                <a:latin typeface="Arial" panose="020B0604020202020204" pitchFamily="34" charset="0"/>
                <a:cs typeface="Arial" panose="020B0604020202020204" pitchFamily="34" charset="0"/>
              </a:rPr>
              <a:t>*</a:t>
            </a:r>
            <a:r>
              <a:rPr lang="en-US" altLang="zh-CN" dirty="0">
                <a:solidFill>
                  <a:schemeClr val="tx1"/>
                </a:solidFill>
                <a:latin typeface="Arial" panose="020B0604020202020204" pitchFamily="34" charset="0"/>
                <a:cs typeface="Arial" panose="020B0604020202020204" pitchFamily="34" charset="0"/>
              </a:rPr>
              <a:t>Intents</a:t>
            </a:r>
          </a:p>
          <a:p>
            <a:r>
              <a:rPr lang="zh-CN" altLang="en-US" dirty="0">
                <a:solidFill>
                  <a:schemeClr val="tx1"/>
                </a:solidFill>
                <a:latin typeface="Arial" panose="020B0604020202020204" pitchFamily="34" charset="0"/>
                <a:cs typeface="Arial" panose="020B0604020202020204" pitchFamily="34" charset="0"/>
              </a:rPr>
              <a:t>*</a:t>
            </a:r>
            <a:r>
              <a:rPr lang="en-US" altLang="zh-CN" b="1" dirty="0">
                <a:solidFill>
                  <a:schemeClr val="tx1"/>
                </a:solidFill>
                <a:latin typeface="Arial" panose="020B0604020202020204" pitchFamily="34" charset="0"/>
                <a:cs typeface="Arial" panose="020B0604020202020204" pitchFamily="34" charset="0"/>
              </a:rPr>
              <a:t>Grounding</a:t>
            </a:r>
            <a:endParaRPr lang="zh-CN" altLang="en-US" b="1" dirty="0">
              <a:solidFill>
                <a:schemeClr val="tx1"/>
              </a:solidFill>
              <a:latin typeface="Arial" panose="020B0604020202020204" pitchFamily="34" charset="0"/>
              <a:cs typeface="Arial" panose="020B0604020202020204" pitchFamily="34" charset="0"/>
            </a:endParaRPr>
          </a:p>
        </p:txBody>
      </p:sp>
      <p:sp>
        <p:nvSpPr>
          <p:cNvPr id="27" name="矩形 26"/>
          <p:cNvSpPr/>
          <p:nvPr/>
        </p:nvSpPr>
        <p:spPr>
          <a:xfrm>
            <a:off x="6426155" y="3295993"/>
            <a:ext cx="2562862" cy="122197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Arial" panose="020B0604020202020204" pitchFamily="34" charset="0"/>
                <a:cs typeface="Arial" panose="020B0604020202020204" pitchFamily="34" charset="0"/>
              </a:rPr>
              <a:t>*</a:t>
            </a:r>
            <a:r>
              <a:rPr lang="en-US" altLang="zh-CN" dirty="0">
                <a:solidFill>
                  <a:schemeClr val="tx1"/>
                </a:solidFill>
                <a:latin typeface="Arial" panose="020B0604020202020204" pitchFamily="34" charset="0"/>
                <a:cs typeface="Arial" panose="020B0604020202020204" pitchFamily="34" charset="0"/>
              </a:rPr>
              <a:t>Learn about interests</a:t>
            </a:r>
          </a:p>
          <a:p>
            <a:r>
              <a:rPr lang="zh-CN" altLang="en-US" dirty="0">
                <a:solidFill>
                  <a:schemeClr val="tx1"/>
                </a:solidFill>
                <a:latin typeface="Arial" panose="020B0604020202020204" pitchFamily="34" charset="0"/>
                <a:cs typeface="Arial" panose="020B0604020202020204" pitchFamily="34" charset="0"/>
              </a:rPr>
              <a:t>*</a:t>
            </a:r>
            <a:r>
              <a:rPr lang="en-US" altLang="zh-CN" dirty="0">
                <a:solidFill>
                  <a:schemeClr val="tx1"/>
                </a:solidFill>
                <a:latin typeface="Arial" panose="020B0604020202020204" pitchFamily="34" charset="0"/>
                <a:cs typeface="Arial" panose="020B0604020202020204" pitchFamily="34" charset="0"/>
              </a:rPr>
              <a:t>Make suggestions</a:t>
            </a:r>
          </a:p>
          <a:p>
            <a:r>
              <a:rPr lang="zh-CN" altLang="en-US" dirty="0">
                <a:solidFill>
                  <a:schemeClr val="tx1"/>
                </a:solidFill>
                <a:latin typeface="Arial" panose="020B0604020202020204" pitchFamily="34" charset="0"/>
                <a:cs typeface="Arial" panose="020B0604020202020204" pitchFamily="34" charset="0"/>
              </a:rPr>
              <a:t>*</a:t>
            </a:r>
            <a:r>
              <a:rPr lang="en-US" altLang="zh-CN" dirty="0">
                <a:solidFill>
                  <a:schemeClr val="tx1"/>
                </a:solidFill>
                <a:latin typeface="Arial" panose="020B0604020202020204" pitchFamily="34" charset="0"/>
                <a:cs typeface="Arial" panose="020B0604020202020204" pitchFamily="34" charset="0"/>
              </a:rPr>
              <a:t>R=</a:t>
            </a:r>
            <a:r>
              <a:rPr lang="en-US" altLang="zh-CN" b="1" dirty="0">
                <a:solidFill>
                  <a:schemeClr val="tx1"/>
                </a:solidFill>
                <a:latin typeface="Arial" panose="020B0604020202020204" pitchFamily="34" charset="0"/>
                <a:cs typeface="Arial" panose="020B0604020202020204" pitchFamily="34" charset="0"/>
              </a:rPr>
              <a:t>user</a:t>
            </a:r>
            <a:r>
              <a:rPr lang="zh-CN" altLang="en-US" b="1" dirty="0">
                <a:solidFill>
                  <a:schemeClr val="tx1"/>
                </a:solidFill>
                <a:latin typeface="Arial" panose="020B0604020202020204" pitchFamily="34" charset="0"/>
                <a:cs typeface="Arial" panose="020B0604020202020204" pitchFamily="34" charset="0"/>
              </a:rPr>
              <a:t> </a:t>
            </a:r>
            <a:r>
              <a:rPr lang="en-US" altLang="zh-CN" b="1" dirty="0">
                <a:solidFill>
                  <a:schemeClr val="tx1"/>
                </a:solidFill>
                <a:latin typeface="Arial" panose="020B0604020202020204" pitchFamily="34" charset="0"/>
                <a:cs typeface="Arial" panose="020B0604020202020204" pitchFamily="34" charset="0"/>
              </a:rPr>
              <a:t>engagement</a:t>
            </a:r>
          </a:p>
        </p:txBody>
      </p:sp>
      <p:cxnSp>
        <p:nvCxnSpPr>
          <p:cNvPr id="30" name="直接箭头连接符 29"/>
          <p:cNvCxnSpPr>
            <a:cxnSpLocks/>
            <a:stCxn id="26" idx="1"/>
            <a:endCxn id="9" idx="3"/>
          </p:cNvCxnSpPr>
          <p:nvPr/>
        </p:nvCxnSpPr>
        <p:spPr>
          <a:xfrm flipH="1">
            <a:off x="5835591" y="2625476"/>
            <a:ext cx="852428" cy="741713"/>
          </a:xfrm>
          <a:prstGeom prst="straightConnector1">
            <a:avLst/>
          </a:prstGeom>
          <a:ln w="28575">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cxnSpLocks/>
            <a:stCxn id="27" idx="1"/>
            <a:endCxn id="10" idx="3"/>
          </p:cNvCxnSpPr>
          <p:nvPr/>
        </p:nvCxnSpPr>
        <p:spPr>
          <a:xfrm flipH="1">
            <a:off x="5835592" y="3906979"/>
            <a:ext cx="590563" cy="317189"/>
          </a:xfrm>
          <a:prstGeom prst="straightConnector1">
            <a:avLst/>
          </a:prstGeom>
          <a:ln w="28575">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657F1095-A4A0-9B48-B346-FEBDFB1C6D64}"/>
              </a:ext>
            </a:extLst>
          </p:cNvPr>
          <p:cNvSpPr/>
          <p:nvPr/>
        </p:nvSpPr>
        <p:spPr>
          <a:xfrm>
            <a:off x="6688019" y="4700444"/>
            <a:ext cx="1697698" cy="5740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cs typeface="Arial" panose="020B0604020202020204" pitchFamily="34" charset="0"/>
              </a:rPr>
              <a:t>Open domains</a:t>
            </a:r>
            <a:endParaRPr lang="zh-CN" altLang="en-US" b="1" dirty="0">
              <a:solidFill>
                <a:schemeClr val="tx1"/>
              </a:solidFill>
              <a:latin typeface="Arial" panose="020B0604020202020204" pitchFamily="34" charset="0"/>
              <a:cs typeface="Arial" panose="020B0604020202020204" pitchFamily="34" charset="0"/>
            </a:endParaRPr>
          </a:p>
        </p:txBody>
      </p:sp>
      <p:cxnSp>
        <p:nvCxnSpPr>
          <p:cNvPr id="37" name="直接箭头连接符 21">
            <a:extLst>
              <a:ext uri="{FF2B5EF4-FFF2-40B4-BE49-F238E27FC236}">
                <a16:creationId xmlns:a16="http://schemas.microsoft.com/office/drawing/2014/main" id="{2A99E571-F016-8340-BD78-BF72EE6A04EA}"/>
              </a:ext>
            </a:extLst>
          </p:cNvPr>
          <p:cNvCxnSpPr>
            <a:cxnSpLocks/>
            <a:stCxn id="36" idx="1"/>
            <a:endCxn id="12" idx="3"/>
          </p:cNvCxnSpPr>
          <p:nvPr/>
        </p:nvCxnSpPr>
        <p:spPr>
          <a:xfrm flipH="1" flipV="1">
            <a:off x="5835592" y="4902983"/>
            <a:ext cx="852427" cy="84503"/>
          </a:xfrm>
          <a:prstGeom prst="straightConnector1">
            <a:avLst/>
          </a:prstGeom>
          <a:ln w="28575">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D930CE89-4369-5A46-BB8C-FD85054A622E}"/>
              </a:ext>
            </a:extLst>
          </p:cNvPr>
          <p:cNvSpPr/>
          <p:nvPr/>
        </p:nvSpPr>
        <p:spPr>
          <a:xfrm>
            <a:off x="507823" y="5575220"/>
            <a:ext cx="1463391" cy="58604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cs typeface="Arial" panose="020B0604020202020204" pitchFamily="34" charset="0"/>
              </a:rPr>
              <a:t>Structured</a:t>
            </a:r>
          </a:p>
          <a:p>
            <a:pPr algn="ctr"/>
            <a:r>
              <a:rPr lang="en-US" altLang="zh-CN" b="1" dirty="0">
                <a:solidFill>
                  <a:schemeClr val="tx1"/>
                </a:solidFill>
                <a:latin typeface="Arial" panose="020B0604020202020204" pitchFamily="34" charset="0"/>
                <a:cs typeface="Arial" panose="020B0604020202020204" pitchFamily="34" charset="0"/>
              </a:rPr>
              <a:t>KB+DB</a:t>
            </a:r>
            <a:endParaRPr lang="zh-CN" altLang="en-US" b="1" dirty="0">
              <a:solidFill>
                <a:schemeClr val="tx1"/>
              </a:solidFill>
              <a:latin typeface="Arial" panose="020B0604020202020204" pitchFamily="34" charset="0"/>
              <a:cs typeface="Arial" panose="020B0604020202020204" pitchFamily="34" charset="0"/>
            </a:endParaRPr>
          </a:p>
        </p:txBody>
      </p:sp>
      <p:sp>
        <p:nvSpPr>
          <p:cNvPr id="49" name="文本框 48">
            <a:extLst>
              <a:ext uri="{FF2B5EF4-FFF2-40B4-BE49-F238E27FC236}">
                <a16:creationId xmlns:a16="http://schemas.microsoft.com/office/drawing/2014/main" id="{15098468-3784-4D49-AAFA-6E4D5E010780}"/>
              </a:ext>
            </a:extLst>
          </p:cNvPr>
          <p:cNvSpPr txBox="1"/>
          <p:nvPr/>
        </p:nvSpPr>
        <p:spPr>
          <a:xfrm>
            <a:off x="3124942" y="5435320"/>
            <a:ext cx="2710650" cy="415498"/>
          </a:xfrm>
          <a:prstGeom prst="rect">
            <a:avLst/>
          </a:prstGeom>
          <a:solidFill>
            <a:schemeClr val="accent4">
              <a:lumMod val="60000"/>
              <a:lumOff val="40000"/>
            </a:schemeClr>
          </a:solidFill>
          <a:ln>
            <a:noFill/>
          </a:ln>
        </p:spPr>
        <p:txBody>
          <a:bodyPr wrap="square" rtlCol="0">
            <a:spAutoFit/>
          </a:bodyPr>
          <a:lstStyle/>
          <a:p>
            <a:pPr algn="ctr"/>
            <a:r>
              <a:rPr lang="en-US" altLang="zh-CN" sz="2100" dirty="0">
                <a:latin typeface="Arial" panose="020B0604020202020204" pitchFamily="34" charset="0"/>
                <a:cs typeface="Arial" panose="020B0604020202020204" pitchFamily="34" charset="0"/>
              </a:rPr>
              <a:t>Back-end application</a:t>
            </a:r>
            <a:endParaRPr lang="zh-CN" altLang="en-US" sz="2100" dirty="0">
              <a:latin typeface="Arial" panose="020B0604020202020204" pitchFamily="34" charset="0"/>
              <a:cs typeface="Arial" panose="020B0604020202020204" pitchFamily="34" charset="0"/>
            </a:endParaRPr>
          </a:p>
        </p:txBody>
      </p:sp>
      <p:cxnSp>
        <p:nvCxnSpPr>
          <p:cNvPr id="50" name="直接箭头连接符 19">
            <a:extLst>
              <a:ext uri="{FF2B5EF4-FFF2-40B4-BE49-F238E27FC236}">
                <a16:creationId xmlns:a16="http://schemas.microsoft.com/office/drawing/2014/main" id="{53474ADE-9EE6-7544-8CCF-BE0392FC2638}"/>
              </a:ext>
            </a:extLst>
          </p:cNvPr>
          <p:cNvCxnSpPr>
            <a:cxnSpLocks/>
            <a:stCxn id="48" idx="3"/>
            <a:endCxn id="49" idx="1"/>
          </p:cNvCxnSpPr>
          <p:nvPr/>
        </p:nvCxnSpPr>
        <p:spPr>
          <a:xfrm flipV="1">
            <a:off x="1971214" y="5643069"/>
            <a:ext cx="1153728" cy="225175"/>
          </a:xfrm>
          <a:prstGeom prst="straightConnector1">
            <a:avLst/>
          </a:prstGeom>
          <a:ln w="28575">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8CEC6CA7-0292-5549-8727-83A60C0FF261}"/>
              </a:ext>
            </a:extLst>
          </p:cNvPr>
          <p:cNvSpPr/>
          <p:nvPr/>
        </p:nvSpPr>
        <p:spPr>
          <a:xfrm>
            <a:off x="6666502" y="5505162"/>
            <a:ext cx="1740731" cy="5907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cs typeface="Arial" panose="020B0604020202020204" pitchFamily="34" charset="0"/>
              </a:rPr>
              <a:t>Unstructured</a:t>
            </a:r>
          </a:p>
          <a:p>
            <a:pPr algn="ctr"/>
            <a:r>
              <a:rPr lang="en-US" altLang="zh-CN" b="1" dirty="0">
                <a:solidFill>
                  <a:schemeClr val="tx1"/>
                </a:solidFill>
                <a:latin typeface="Arial" panose="020B0604020202020204" pitchFamily="34" charset="0"/>
                <a:cs typeface="Arial" panose="020B0604020202020204" pitchFamily="34" charset="0"/>
              </a:rPr>
              <a:t>Data</a:t>
            </a:r>
            <a:r>
              <a:rPr lang="zh-CN" altLang="en-US" b="1" dirty="0">
                <a:solidFill>
                  <a:schemeClr val="tx1"/>
                </a:solidFill>
                <a:latin typeface="Arial" panose="020B0604020202020204" pitchFamily="34" charset="0"/>
                <a:cs typeface="Arial" panose="020B0604020202020204" pitchFamily="34" charset="0"/>
              </a:rPr>
              <a:t> </a:t>
            </a:r>
            <a:r>
              <a:rPr lang="en-US" altLang="zh-CN" b="1" dirty="0">
                <a:solidFill>
                  <a:schemeClr val="tx1"/>
                </a:solidFill>
                <a:latin typeface="Arial" panose="020B0604020202020204" pitchFamily="34" charset="0"/>
                <a:cs typeface="Arial" panose="020B0604020202020204" pitchFamily="34" charset="0"/>
              </a:rPr>
              <a:t>&amp;</a:t>
            </a:r>
            <a:r>
              <a:rPr lang="zh-CN" altLang="en-US" b="1" dirty="0">
                <a:solidFill>
                  <a:schemeClr val="tx1"/>
                </a:solidFill>
                <a:latin typeface="Arial" panose="020B0604020202020204" pitchFamily="34" charset="0"/>
                <a:cs typeface="Arial" panose="020B0604020202020204" pitchFamily="34" charset="0"/>
              </a:rPr>
              <a:t> </a:t>
            </a:r>
            <a:r>
              <a:rPr lang="en-US" altLang="zh-CN" b="1" dirty="0">
                <a:solidFill>
                  <a:schemeClr val="tx1"/>
                </a:solidFill>
                <a:latin typeface="Arial" panose="020B0604020202020204" pitchFamily="34" charset="0"/>
                <a:cs typeface="Arial" panose="020B0604020202020204" pitchFamily="34" charset="0"/>
              </a:rPr>
              <a:t>Info</a:t>
            </a:r>
            <a:endParaRPr lang="zh-CN" altLang="en-US" b="1" dirty="0">
              <a:solidFill>
                <a:schemeClr val="tx1"/>
              </a:solidFill>
              <a:latin typeface="Arial" panose="020B0604020202020204" pitchFamily="34" charset="0"/>
              <a:cs typeface="Arial" panose="020B0604020202020204" pitchFamily="34" charset="0"/>
            </a:endParaRPr>
          </a:p>
        </p:txBody>
      </p:sp>
      <p:cxnSp>
        <p:nvCxnSpPr>
          <p:cNvPr id="52" name="直接箭头连接符 34">
            <a:extLst>
              <a:ext uri="{FF2B5EF4-FFF2-40B4-BE49-F238E27FC236}">
                <a16:creationId xmlns:a16="http://schemas.microsoft.com/office/drawing/2014/main" id="{5216C44F-04BA-744A-95C5-2A8E79DE16DB}"/>
              </a:ext>
            </a:extLst>
          </p:cNvPr>
          <p:cNvCxnSpPr>
            <a:cxnSpLocks/>
            <a:stCxn id="51" idx="1"/>
            <a:endCxn id="49" idx="3"/>
          </p:cNvCxnSpPr>
          <p:nvPr/>
        </p:nvCxnSpPr>
        <p:spPr>
          <a:xfrm flipH="1" flipV="1">
            <a:off x="5835592" y="5643069"/>
            <a:ext cx="830910" cy="157469"/>
          </a:xfrm>
          <a:prstGeom prst="straightConnector1">
            <a:avLst/>
          </a:prstGeom>
          <a:ln w="28575">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sp>
        <p:nvSpPr>
          <p:cNvPr id="65" name="矩形 64">
            <a:extLst>
              <a:ext uri="{FF2B5EF4-FFF2-40B4-BE49-F238E27FC236}">
                <a16:creationId xmlns:a16="http://schemas.microsoft.com/office/drawing/2014/main" id="{50A70ABE-237B-3A45-8C1C-D80469B0956D}"/>
              </a:ext>
            </a:extLst>
          </p:cNvPr>
          <p:cNvSpPr/>
          <p:nvPr/>
        </p:nvSpPr>
        <p:spPr>
          <a:xfrm>
            <a:off x="4520781" y="6334342"/>
            <a:ext cx="3292889" cy="338554"/>
          </a:xfrm>
          <a:prstGeom prst="rect">
            <a:avLst/>
          </a:prstGeom>
        </p:spPr>
        <p:txBody>
          <a:bodyPr wrap="none">
            <a:spAutoFit/>
          </a:bodyPr>
          <a:lstStyle/>
          <a:p>
            <a:r>
              <a:rPr lang="en-US" altLang="zh-CN" sz="1600" dirty="0">
                <a:solidFill>
                  <a:srgbClr val="777777"/>
                </a:solidFill>
                <a:latin typeface="Arial" panose="020B0604020202020204" pitchFamily="34" charset="0"/>
              </a:rPr>
              <a:t>From</a:t>
            </a:r>
            <a:r>
              <a:rPr lang="zh-CN" altLang="en-US" sz="1600" dirty="0">
                <a:solidFill>
                  <a:srgbClr val="777777"/>
                </a:solidFill>
                <a:latin typeface="Arial" panose="020B0604020202020204" pitchFamily="34" charset="0"/>
              </a:rPr>
              <a:t> </a:t>
            </a:r>
            <a:r>
              <a:rPr lang="en-US" altLang="zh-CN" sz="1600" dirty="0">
                <a:solidFill>
                  <a:srgbClr val="777777"/>
                </a:solidFill>
                <a:latin typeface="Arial" panose="020B0604020202020204" pitchFamily="34" charset="0"/>
              </a:rPr>
              <a:t>prof.</a:t>
            </a:r>
            <a:r>
              <a:rPr lang="zh-CN" altLang="en-US" sz="1600" dirty="0">
                <a:solidFill>
                  <a:srgbClr val="777777"/>
                </a:solidFill>
                <a:latin typeface="Arial" panose="020B0604020202020204" pitchFamily="34" charset="0"/>
              </a:rPr>
              <a:t> </a:t>
            </a:r>
            <a:r>
              <a:rPr lang="en-US" altLang="zh-CN" sz="1600" dirty="0">
                <a:solidFill>
                  <a:srgbClr val="777777"/>
                </a:solidFill>
                <a:latin typeface="Arial" panose="020B0604020202020204" pitchFamily="34" charset="0"/>
              </a:rPr>
              <a:t>M</a:t>
            </a:r>
            <a:r>
              <a:rPr lang="zh-CN" altLang="en-US" sz="1600" dirty="0">
                <a:solidFill>
                  <a:srgbClr val="777777"/>
                </a:solidFill>
                <a:latin typeface="Arial" panose="020B0604020202020204" pitchFamily="34" charset="0"/>
              </a:rPr>
              <a:t> </a:t>
            </a:r>
            <a:r>
              <a:rPr lang="en-US" altLang="zh-CN" sz="1600" dirty="0" err="1">
                <a:solidFill>
                  <a:srgbClr val="777777"/>
                </a:solidFill>
                <a:latin typeface="Arial" panose="020B0604020202020204" pitchFamily="34" charset="0"/>
              </a:rPr>
              <a:t>Ostendorf</a:t>
            </a:r>
            <a:r>
              <a:rPr lang="en-US" altLang="zh-CN" sz="1600" dirty="0">
                <a:solidFill>
                  <a:srgbClr val="777777"/>
                </a:solidFill>
                <a:latin typeface="Arial" panose="020B0604020202020204" pitchFamily="34" charset="0"/>
              </a:rPr>
              <a:t>,</a:t>
            </a:r>
            <a:r>
              <a:rPr lang="zh-CN" altLang="en-US" sz="1600" dirty="0">
                <a:solidFill>
                  <a:srgbClr val="777777"/>
                </a:solidFill>
                <a:latin typeface="Arial" panose="020B0604020202020204" pitchFamily="34" charset="0"/>
              </a:rPr>
              <a:t> </a:t>
            </a:r>
            <a:r>
              <a:rPr lang="en-US" altLang="zh-CN" sz="1600" dirty="0">
                <a:solidFill>
                  <a:srgbClr val="777777"/>
                </a:solidFill>
                <a:latin typeface="Arial" panose="020B0604020202020204" pitchFamily="34" charset="0"/>
              </a:rPr>
              <a:t>with</a:t>
            </a:r>
            <a:r>
              <a:rPr lang="zh-CN" altLang="en-US" sz="1600" dirty="0">
                <a:solidFill>
                  <a:srgbClr val="777777"/>
                </a:solidFill>
                <a:latin typeface="Arial" panose="020B0604020202020204" pitchFamily="34" charset="0"/>
              </a:rPr>
              <a:t> </a:t>
            </a:r>
            <a:r>
              <a:rPr lang="en-US" altLang="zh-CN" sz="1600" dirty="0">
                <a:solidFill>
                  <a:srgbClr val="777777"/>
                </a:solidFill>
                <a:latin typeface="Arial" panose="020B0604020202020204" pitchFamily="34" charset="0"/>
              </a:rPr>
              <a:t>edits</a:t>
            </a:r>
            <a:endParaRPr lang="zh-CN" altLang="en-US" sz="1600" dirty="0"/>
          </a:p>
        </p:txBody>
      </p:sp>
    </p:spTree>
    <p:extLst>
      <p:ext uri="{BB962C8B-B14F-4D97-AF65-F5344CB8AC3E}">
        <p14:creationId xmlns:p14="http://schemas.microsoft.com/office/powerpoint/2010/main" val="395701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324301" y="128370"/>
            <a:ext cx="8592670" cy="16093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b="1" kern="1200">
                <a:solidFill>
                  <a:schemeClr val="tx1"/>
                </a:solidFill>
                <a:latin typeface="Courier" charset="0"/>
                <a:ea typeface="Courier" charset="0"/>
                <a:cs typeface="Courier" charset="0"/>
              </a:defRPr>
            </a:lvl1pPr>
          </a:lstStyle>
          <a:p>
            <a:r>
              <a:rPr kumimoji="1" lang="en-US" altLang="zh-CN" sz="3200" dirty="0">
                <a:latin typeface="Georgia" panose="02040502050405020303" pitchFamily="18" charset="0"/>
              </a:rPr>
              <a:t>Commonsense</a:t>
            </a:r>
            <a:r>
              <a:rPr kumimoji="1" lang="zh-CN" altLang="en-US" sz="3200" dirty="0">
                <a:latin typeface="Georgia" panose="02040502050405020303" pitchFamily="18" charset="0"/>
              </a:rPr>
              <a:t> </a:t>
            </a:r>
            <a:r>
              <a:rPr kumimoji="1" lang="en-US" altLang="zh-CN" sz="3200" dirty="0">
                <a:latin typeface="Georgia" panose="02040502050405020303" pitchFamily="18" charset="0"/>
              </a:rPr>
              <a:t>Knowledge</a:t>
            </a:r>
            <a:r>
              <a:rPr kumimoji="1" lang="zh-CN" altLang="en-US" sz="3200" dirty="0">
                <a:latin typeface="Georgia" panose="02040502050405020303" pitchFamily="18" charset="0"/>
              </a:rPr>
              <a:t> </a:t>
            </a:r>
            <a:r>
              <a:rPr kumimoji="1" lang="en-US" altLang="zh-CN" sz="3200" dirty="0">
                <a:latin typeface="Georgia" panose="02040502050405020303" pitchFamily="18" charset="0"/>
              </a:rPr>
              <a:t>in</a:t>
            </a:r>
            <a:r>
              <a:rPr kumimoji="1" lang="zh-CN" altLang="en-US" sz="3200" dirty="0">
                <a:latin typeface="Georgia" panose="02040502050405020303" pitchFamily="18" charset="0"/>
              </a:rPr>
              <a:t> </a:t>
            </a:r>
            <a:r>
              <a:rPr kumimoji="1" lang="en-US" altLang="zh-CN" sz="3200" dirty="0" err="1">
                <a:latin typeface="Georgia" panose="02040502050405020303" pitchFamily="18" charset="0"/>
              </a:rPr>
              <a:t>Chatbots</a:t>
            </a:r>
            <a:endParaRPr kumimoji="1" lang="zh-CN" altLang="en-US" sz="3200" dirty="0">
              <a:latin typeface="Georgia" panose="02040502050405020303" pitchFamily="18" charset="0"/>
            </a:endParaRPr>
          </a:p>
        </p:txBody>
      </p:sp>
      <p:sp>
        <p:nvSpPr>
          <p:cNvPr id="4" name="文本框 3"/>
          <p:cNvSpPr txBox="1"/>
          <p:nvPr/>
        </p:nvSpPr>
        <p:spPr>
          <a:xfrm>
            <a:off x="3297186" y="3714809"/>
            <a:ext cx="1346127" cy="523220"/>
          </a:xfrm>
          <a:prstGeom prst="rect">
            <a:avLst/>
          </a:prstGeom>
          <a:noFill/>
          <a:ln>
            <a:solidFill>
              <a:srgbClr val="0070C0"/>
            </a:solidFill>
          </a:ln>
        </p:spPr>
        <p:txBody>
          <a:bodyPr wrap="square" rtlCol="0">
            <a:spAutoFit/>
          </a:bodyPr>
          <a:lstStyle/>
          <a:p>
            <a:r>
              <a:rPr lang="en-SG" altLang="zh-CN" sz="2800" dirty="0"/>
              <a:t>asthma</a:t>
            </a:r>
            <a:endParaRPr lang="zh-CN" altLang="en-US" sz="2800" dirty="0">
              <a:solidFill>
                <a:srgbClr val="FF0000"/>
              </a:solidFill>
            </a:endParaRPr>
          </a:p>
        </p:txBody>
      </p:sp>
      <p:sp>
        <p:nvSpPr>
          <p:cNvPr id="5" name="文本框 4"/>
          <p:cNvSpPr txBox="1"/>
          <p:nvPr/>
        </p:nvSpPr>
        <p:spPr>
          <a:xfrm>
            <a:off x="1627114" y="2495966"/>
            <a:ext cx="1509626" cy="369332"/>
          </a:xfrm>
          <a:prstGeom prst="rect">
            <a:avLst/>
          </a:prstGeom>
          <a:solidFill>
            <a:schemeClr val="accent3">
              <a:lumMod val="40000"/>
              <a:lumOff val="60000"/>
            </a:schemeClr>
          </a:solidFill>
          <a:ln>
            <a:noFill/>
          </a:ln>
        </p:spPr>
        <p:txBody>
          <a:bodyPr wrap="square" rtlCol="0">
            <a:spAutoFit/>
          </a:bodyPr>
          <a:lstStyle/>
          <a:p>
            <a:r>
              <a:rPr lang="en-US" altLang="zh-CN" dirty="0"/>
              <a:t>lung disease</a:t>
            </a:r>
            <a:endParaRPr lang="zh-CN" altLang="en-US" dirty="0"/>
          </a:p>
        </p:txBody>
      </p:sp>
      <p:sp>
        <p:nvSpPr>
          <p:cNvPr id="7" name="文本框 6"/>
          <p:cNvSpPr txBox="1"/>
          <p:nvPr/>
        </p:nvSpPr>
        <p:spPr>
          <a:xfrm>
            <a:off x="4704153" y="2357467"/>
            <a:ext cx="1233577" cy="646331"/>
          </a:xfrm>
          <a:prstGeom prst="rect">
            <a:avLst/>
          </a:prstGeom>
          <a:solidFill>
            <a:schemeClr val="accent3">
              <a:lumMod val="40000"/>
              <a:lumOff val="60000"/>
            </a:schemeClr>
          </a:solidFill>
          <a:ln>
            <a:noFill/>
          </a:ln>
        </p:spPr>
        <p:txBody>
          <a:bodyPr wrap="square" rtlCol="0">
            <a:spAutoFit/>
          </a:bodyPr>
          <a:lstStyle/>
          <a:p>
            <a:r>
              <a:rPr lang="en-US" altLang="zh-CN" dirty="0"/>
              <a:t>respiratory disease</a:t>
            </a:r>
            <a:endParaRPr lang="zh-CN" altLang="en-US" dirty="0"/>
          </a:p>
        </p:txBody>
      </p:sp>
      <p:sp>
        <p:nvSpPr>
          <p:cNvPr id="8" name="文本框 7"/>
          <p:cNvSpPr txBox="1"/>
          <p:nvPr/>
        </p:nvSpPr>
        <p:spPr>
          <a:xfrm>
            <a:off x="5982767" y="3791753"/>
            <a:ext cx="1384537" cy="369332"/>
          </a:xfrm>
          <a:prstGeom prst="rect">
            <a:avLst/>
          </a:prstGeom>
          <a:solidFill>
            <a:schemeClr val="accent3">
              <a:lumMod val="40000"/>
              <a:lumOff val="60000"/>
            </a:schemeClr>
          </a:solidFill>
          <a:ln>
            <a:noFill/>
          </a:ln>
        </p:spPr>
        <p:txBody>
          <a:bodyPr wrap="square" rtlCol="0">
            <a:spAutoFit/>
          </a:bodyPr>
          <a:lstStyle/>
          <a:p>
            <a:r>
              <a:rPr lang="en-SG" altLang="zh-CN" dirty="0"/>
              <a:t>air pollution</a:t>
            </a:r>
            <a:endParaRPr lang="zh-CN" altLang="en-US" dirty="0">
              <a:solidFill>
                <a:srgbClr val="FF0000"/>
              </a:solidFill>
            </a:endParaRPr>
          </a:p>
        </p:txBody>
      </p:sp>
      <p:sp>
        <p:nvSpPr>
          <p:cNvPr id="9" name="文本框 8"/>
          <p:cNvSpPr txBox="1"/>
          <p:nvPr/>
        </p:nvSpPr>
        <p:spPr>
          <a:xfrm>
            <a:off x="3828115" y="5271151"/>
            <a:ext cx="1630396" cy="369332"/>
          </a:xfrm>
          <a:prstGeom prst="rect">
            <a:avLst/>
          </a:prstGeom>
          <a:solidFill>
            <a:schemeClr val="accent3">
              <a:lumMod val="40000"/>
              <a:lumOff val="60000"/>
            </a:schemeClr>
          </a:solidFill>
          <a:ln>
            <a:noFill/>
          </a:ln>
        </p:spPr>
        <p:txBody>
          <a:bodyPr wrap="square" rtlCol="0">
            <a:spAutoFit/>
          </a:bodyPr>
          <a:lstStyle/>
          <a:p>
            <a:r>
              <a:rPr lang="en-SG" altLang="zh-CN" dirty="0"/>
              <a:t>chest tightness</a:t>
            </a:r>
            <a:endParaRPr lang="zh-CN" altLang="en-US" dirty="0">
              <a:solidFill>
                <a:srgbClr val="FF0000"/>
              </a:solidFill>
            </a:endParaRPr>
          </a:p>
        </p:txBody>
      </p:sp>
      <p:sp>
        <p:nvSpPr>
          <p:cNvPr id="10" name="文本框 9"/>
          <p:cNvSpPr txBox="1"/>
          <p:nvPr/>
        </p:nvSpPr>
        <p:spPr>
          <a:xfrm>
            <a:off x="763725" y="4406193"/>
            <a:ext cx="1726777" cy="369332"/>
          </a:xfrm>
          <a:prstGeom prst="rect">
            <a:avLst/>
          </a:prstGeom>
          <a:solidFill>
            <a:schemeClr val="accent3">
              <a:lumMod val="40000"/>
              <a:lumOff val="60000"/>
            </a:schemeClr>
          </a:solidFill>
          <a:ln>
            <a:noFill/>
          </a:ln>
        </p:spPr>
        <p:txBody>
          <a:bodyPr wrap="square" rtlCol="0">
            <a:spAutoFit/>
          </a:bodyPr>
          <a:lstStyle/>
          <a:p>
            <a:r>
              <a:rPr lang="en-SG" altLang="zh-CN" dirty="0"/>
              <a:t>avoiding triggers</a:t>
            </a:r>
            <a:endParaRPr lang="zh-CN" altLang="en-US" dirty="0">
              <a:solidFill>
                <a:srgbClr val="FF0000"/>
              </a:solidFill>
            </a:endParaRPr>
          </a:p>
        </p:txBody>
      </p:sp>
      <p:cxnSp>
        <p:nvCxnSpPr>
          <p:cNvPr id="11" name="直接箭头连接符 20"/>
          <p:cNvCxnSpPr>
            <a:endCxn id="10" idx="2"/>
          </p:cNvCxnSpPr>
          <p:nvPr/>
        </p:nvCxnSpPr>
        <p:spPr>
          <a:xfrm flipH="1" flipV="1">
            <a:off x="2381927" y="2865298"/>
            <a:ext cx="1318345" cy="849511"/>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22"/>
          <p:cNvCxnSpPr>
            <a:endCxn id="11" idx="2"/>
          </p:cNvCxnSpPr>
          <p:nvPr/>
        </p:nvCxnSpPr>
        <p:spPr>
          <a:xfrm flipV="1">
            <a:off x="4224528" y="3003798"/>
            <a:ext cx="1096414" cy="709449"/>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24"/>
          <p:cNvCxnSpPr>
            <a:stCxn id="7" idx="3"/>
            <a:endCxn id="12" idx="1"/>
          </p:cNvCxnSpPr>
          <p:nvPr/>
        </p:nvCxnSpPr>
        <p:spPr>
          <a:xfrm>
            <a:off x="4643313" y="3976419"/>
            <a:ext cx="1339454" cy="0"/>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26"/>
          <p:cNvCxnSpPr>
            <a:stCxn id="13" idx="0"/>
            <a:endCxn id="7" idx="2"/>
          </p:cNvCxnSpPr>
          <p:nvPr/>
        </p:nvCxnSpPr>
        <p:spPr>
          <a:xfrm flipH="1" flipV="1">
            <a:off x="3970250" y="4238029"/>
            <a:ext cx="673063" cy="1033122"/>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 name="直接箭头连接符 28"/>
          <p:cNvCxnSpPr>
            <a:stCxn id="7" idx="1"/>
            <a:endCxn id="15" idx="0"/>
          </p:cNvCxnSpPr>
          <p:nvPr/>
        </p:nvCxnSpPr>
        <p:spPr>
          <a:xfrm flipH="1">
            <a:off x="1627114" y="3976419"/>
            <a:ext cx="1670072" cy="429774"/>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129068" y="3145421"/>
            <a:ext cx="691375" cy="307777"/>
          </a:xfrm>
          <a:prstGeom prst="rect">
            <a:avLst/>
          </a:prstGeom>
          <a:noFill/>
        </p:spPr>
        <p:txBody>
          <a:bodyPr wrap="square" rtlCol="0">
            <a:spAutoFit/>
          </a:bodyPr>
          <a:lstStyle/>
          <a:p>
            <a:r>
              <a:rPr lang="en-US" altLang="zh-CN" sz="1400" b="1" i="1" dirty="0">
                <a:latin typeface="Times New Roman" panose="02020603050405020304" pitchFamily="18" charset="0"/>
                <a:cs typeface="Times New Roman" panose="02020603050405020304" pitchFamily="18" charset="0"/>
              </a:rPr>
              <a:t>IsA</a:t>
            </a:r>
            <a:endParaRPr lang="zh-CN" altLang="en-US" sz="1400" b="1" i="1"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4629566" y="3299310"/>
            <a:ext cx="691375" cy="307777"/>
          </a:xfrm>
          <a:prstGeom prst="rect">
            <a:avLst/>
          </a:prstGeom>
          <a:noFill/>
        </p:spPr>
        <p:txBody>
          <a:bodyPr wrap="square" rtlCol="0">
            <a:spAutoFit/>
          </a:bodyPr>
          <a:lstStyle/>
          <a:p>
            <a:r>
              <a:rPr lang="en-US" altLang="zh-CN" sz="1400" b="1" i="1" dirty="0">
                <a:latin typeface="Times New Roman" panose="02020603050405020304" pitchFamily="18" charset="0"/>
                <a:cs typeface="Times New Roman" panose="02020603050405020304" pitchFamily="18" charset="0"/>
              </a:rPr>
              <a:t>IsA</a:t>
            </a:r>
            <a:endParaRPr lang="zh-CN" altLang="en-US" sz="1400" b="1" i="1"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4306781" y="4685843"/>
            <a:ext cx="1188895" cy="307777"/>
          </a:xfrm>
          <a:prstGeom prst="rect">
            <a:avLst/>
          </a:prstGeom>
          <a:noFill/>
        </p:spPr>
        <p:txBody>
          <a:bodyPr wrap="square" rtlCol="0">
            <a:spAutoFit/>
          </a:bodyPr>
          <a:lstStyle/>
          <a:p>
            <a:r>
              <a:rPr lang="en-US" altLang="zh-CN" sz="1400" b="1" i="1" dirty="0" err="1">
                <a:latin typeface="Times New Roman" panose="02020603050405020304" pitchFamily="18" charset="0"/>
                <a:cs typeface="Times New Roman" panose="02020603050405020304" pitchFamily="18" charset="0"/>
              </a:rPr>
              <a:t>Caused_by</a:t>
            </a:r>
            <a:endParaRPr lang="zh-CN" altLang="en-US" sz="1400" b="1" i="1"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4772735" y="4028249"/>
            <a:ext cx="1188895" cy="307777"/>
          </a:xfrm>
          <a:prstGeom prst="rect">
            <a:avLst/>
          </a:prstGeom>
          <a:noFill/>
        </p:spPr>
        <p:txBody>
          <a:bodyPr wrap="square" rtlCol="0">
            <a:spAutoFit/>
          </a:bodyPr>
          <a:lstStyle/>
          <a:p>
            <a:r>
              <a:rPr lang="en-US" altLang="zh-CN" sz="1400" b="1" i="1" dirty="0" err="1">
                <a:latin typeface="Times New Roman" panose="02020603050405020304" pitchFamily="18" charset="0"/>
                <a:cs typeface="Times New Roman" panose="02020603050405020304" pitchFamily="18" charset="0"/>
              </a:rPr>
              <a:t>Caused_by</a:t>
            </a:r>
            <a:endParaRPr lang="zh-CN" altLang="en-US" sz="1400" b="1" i="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1627114" y="3867824"/>
            <a:ext cx="1384311" cy="307777"/>
          </a:xfrm>
          <a:prstGeom prst="rect">
            <a:avLst/>
          </a:prstGeom>
          <a:noFill/>
        </p:spPr>
        <p:txBody>
          <a:bodyPr wrap="square" rtlCol="0">
            <a:spAutoFit/>
          </a:bodyPr>
          <a:lstStyle/>
          <a:p>
            <a:r>
              <a:rPr lang="en-US" altLang="zh-CN" sz="1400" b="1" i="1" dirty="0" err="1">
                <a:latin typeface="Times New Roman" panose="02020603050405020304" pitchFamily="18" charset="0"/>
                <a:cs typeface="Times New Roman" panose="02020603050405020304" pitchFamily="18" charset="0"/>
              </a:rPr>
              <a:t>Prevented_by</a:t>
            </a:r>
            <a:endParaRPr lang="zh-CN" altLang="en-US" sz="1400" b="1" i="1" dirty="0">
              <a:latin typeface="Times New Roman" panose="02020603050405020304" pitchFamily="18" charset="0"/>
              <a:cs typeface="Times New Roman" panose="02020603050405020304" pitchFamily="18" charset="0"/>
            </a:endParaRPr>
          </a:p>
        </p:txBody>
      </p:sp>
      <p:sp>
        <p:nvSpPr>
          <p:cNvPr id="3" name="矩形 2"/>
          <p:cNvSpPr/>
          <p:nvPr/>
        </p:nvSpPr>
        <p:spPr>
          <a:xfrm>
            <a:off x="3297186" y="3713247"/>
            <a:ext cx="1346127" cy="5247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3799443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54575" y="3714809"/>
            <a:ext cx="1346127" cy="523220"/>
          </a:xfrm>
          <a:prstGeom prst="rect">
            <a:avLst/>
          </a:prstGeom>
          <a:noFill/>
          <a:ln>
            <a:solidFill>
              <a:srgbClr val="7030A0"/>
            </a:solidFill>
          </a:ln>
        </p:spPr>
        <p:txBody>
          <a:bodyPr wrap="square" rtlCol="0">
            <a:spAutoFit/>
          </a:bodyPr>
          <a:lstStyle/>
          <a:p>
            <a:r>
              <a:rPr lang="en-SG" altLang="zh-CN" sz="2800" dirty="0">
                <a:solidFill>
                  <a:srgbClr val="C00000"/>
                </a:solidFill>
              </a:rPr>
              <a:t>asthma</a:t>
            </a:r>
            <a:endParaRPr lang="zh-CN" altLang="en-US" sz="2800" dirty="0">
              <a:solidFill>
                <a:srgbClr val="C00000"/>
              </a:solidFill>
            </a:endParaRPr>
          </a:p>
        </p:txBody>
      </p:sp>
      <p:sp>
        <p:nvSpPr>
          <p:cNvPr id="5" name="文本框 4"/>
          <p:cNvSpPr txBox="1"/>
          <p:nvPr/>
        </p:nvSpPr>
        <p:spPr>
          <a:xfrm>
            <a:off x="1707337" y="2465745"/>
            <a:ext cx="1509626" cy="369332"/>
          </a:xfrm>
          <a:prstGeom prst="rect">
            <a:avLst/>
          </a:prstGeom>
          <a:solidFill>
            <a:schemeClr val="accent3">
              <a:lumMod val="40000"/>
              <a:lumOff val="60000"/>
            </a:schemeClr>
          </a:solidFill>
          <a:ln>
            <a:noFill/>
          </a:ln>
        </p:spPr>
        <p:txBody>
          <a:bodyPr wrap="square" rtlCol="0">
            <a:spAutoFit/>
          </a:bodyPr>
          <a:lstStyle/>
          <a:p>
            <a:r>
              <a:rPr lang="en-US" altLang="zh-CN" dirty="0"/>
              <a:t>lung disease</a:t>
            </a:r>
            <a:endParaRPr lang="zh-CN" altLang="en-US" dirty="0"/>
          </a:p>
        </p:txBody>
      </p:sp>
      <p:sp>
        <p:nvSpPr>
          <p:cNvPr id="7" name="文本框 6"/>
          <p:cNvSpPr txBox="1"/>
          <p:nvPr/>
        </p:nvSpPr>
        <p:spPr>
          <a:xfrm>
            <a:off x="4121939" y="2465745"/>
            <a:ext cx="2182422" cy="369332"/>
          </a:xfrm>
          <a:prstGeom prst="rect">
            <a:avLst/>
          </a:prstGeom>
          <a:solidFill>
            <a:schemeClr val="accent3">
              <a:lumMod val="40000"/>
              <a:lumOff val="60000"/>
            </a:schemeClr>
          </a:solidFill>
          <a:ln>
            <a:noFill/>
          </a:ln>
        </p:spPr>
        <p:txBody>
          <a:bodyPr wrap="square" rtlCol="0">
            <a:spAutoFit/>
          </a:bodyPr>
          <a:lstStyle/>
          <a:p>
            <a:r>
              <a:rPr lang="en-US" altLang="zh-CN" dirty="0"/>
              <a:t>respiratory disease</a:t>
            </a:r>
            <a:endParaRPr lang="zh-CN" altLang="en-US" dirty="0"/>
          </a:p>
        </p:txBody>
      </p:sp>
      <p:sp>
        <p:nvSpPr>
          <p:cNvPr id="8" name="文本框 7"/>
          <p:cNvSpPr txBox="1"/>
          <p:nvPr/>
        </p:nvSpPr>
        <p:spPr>
          <a:xfrm>
            <a:off x="5825599" y="3791753"/>
            <a:ext cx="1384537" cy="369332"/>
          </a:xfrm>
          <a:prstGeom prst="rect">
            <a:avLst/>
          </a:prstGeom>
          <a:solidFill>
            <a:schemeClr val="accent3">
              <a:lumMod val="40000"/>
              <a:lumOff val="60000"/>
            </a:schemeClr>
          </a:solidFill>
          <a:ln>
            <a:noFill/>
          </a:ln>
        </p:spPr>
        <p:txBody>
          <a:bodyPr wrap="square" rtlCol="0">
            <a:spAutoFit/>
          </a:bodyPr>
          <a:lstStyle/>
          <a:p>
            <a:r>
              <a:rPr lang="en-SG" altLang="zh-CN" dirty="0"/>
              <a:t>air pollution</a:t>
            </a:r>
            <a:endParaRPr lang="zh-CN" altLang="en-US" dirty="0">
              <a:solidFill>
                <a:srgbClr val="FF0000"/>
              </a:solidFill>
            </a:endParaRPr>
          </a:p>
        </p:txBody>
      </p:sp>
      <p:sp>
        <p:nvSpPr>
          <p:cNvPr id="9" name="文本框 8"/>
          <p:cNvSpPr txBox="1"/>
          <p:nvPr/>
        </p:nvSpPr>
        <p:spPr>
          <a:xfrm>
            <a:off x="3736586" y="5011826"/>
            <a:ext cx="1630396" cy="369332"/>
          </a:xfrm>
          <a:prstGeom prst="rect">
            <a:avLst/>
          </a:prstGeom>
          <a:solidFill>
            <a:schemeClr val="accent3">
              <a:lumMod val="40000"/>
              <a:lumOff val="60000"/>
            </a:schemeClr>
          </a:solidFill>
          <a:ln>
            <a:noFill/>
          </a:ln>
        </p:spPr>
        <p:txBody>
          <a:bodyPr wrap="square" rtlCol="0">
            <a:spAutoFit/>
          </a:bodyPr>
          <a:lstStyle/>
          <a:p>
            <a:r>
              <a:rPr lang="en-SG" altLang="zh-CN" dirty="0"/>
              <a:t>chest tightness</a:t>
            </a:r>
            <a:endParaRPr lang="zh-CN" altLang="en-US" dirty="0">
              <a:solidFill>
                <a:srgbClr val="FF0000"/>
              </a:solidFill>
            </a:endParaRPr>
          </a:p>
        </p:txBody>
      </p:sp>
      <p:sp>
        <p:nvSpPr>
          <p:cNvPr id="10" name="文本框 9"/>
          <p:cNvSpPr txBox="1"/>
          <p:nvPr/>
        </p:nvSpPr>
        <p:spPr>
          <a:xfrm>
            <a:off x="1674676" y="4624288"/>
            <a:ext cx="1726777" cy="369332"/>
          </a:xfrm>
          <a:prstGeom prst="rect">
            <a:avLst/>
          </a:prstGeom>
          <a:solidFill>
            <a:schemeClr val="accent3">
              <a:lumMod val="40000"/>
              <a:lumOff val="60000"/>
            </a:schemeClr>
          </a:solidFill>
          <a:ln>
            <a:noFill/>
          </a:ln>
        </p:spPr>
        <p:txBody>
          <a:bodyPr wrap="square" rtlCol="0">
            <a:spAutoFit/>
          </a:bodyPr>
          <a:lstStyle/>
          <a:p>
            <a:r>
              <a:rPr lang="en-SG" altLang="zh-CN" dirty="0"/>
              <a:t>avoiding triggers</a:t>
            </a:r>
            <a:endParaRPr lang="zh-CN" altLang="en-US" dirty="0">
              <a:solidFill>
                <a:srgbClr val="FF0000"/>
              </a:solidFill>
            </a:endParaRPr>
          </a:p>
        </p:txBody>
      </p:sp>
      <p:cxnSp>
        <p:nvCxnSpPr>
          <p:cNvPr id="11" name="直接箭头连接符 20"/>
          <p:cNvCxnSpPr>
            <a:cxnSpLocks/>
          </p:cNvCxnSpPr>
          <p:nvPr/>
        </p:nvCxnSpPr>
        <p:spPr>
          <a:xfrm flipH="1" flipV="1">
            <a:off x="2270085" y="2809023"/>
            <a:ext cx="1466501" cy="904224"/>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22"/>
          <p:cNvCxnSpPr>
            <a:cxnSpLocks/>
            <a:endCxn id="7" idx="2"/>
          </p:cNvCxnSpPr>
          <p:nvPr/>
        </p:nvCxnSpPr>
        <p:spPr>
          <a:xfrm flipV="1">
            <a:off x="4106204" y="2835077"/>
            <a:ext cx="1106946" cy="878172"/>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 name="直接箭头连接符 28"/>
          <p:cNvCxnSpPr>
            <a:cxnSpLocks/>
            <a:endCxn id="15" idx="0"/>
          </p:cNvCxnSpPr>
          <p:nvPr/>
        </p:nvCxnSpPr>
        <p:spPr>
          <a:xfrm flipH="1">
            <a:off x="2577866" y="4247049"/>
            <a:ext cx="655572" cy="386168"/>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129068" y="3145421"/>
            <a:ext cx="691375" cy="307777"/>
          </a:xfrm>
          <a:prstGeom prst="rect">
            <a:avLst/>
          </a:prstGeom>
          <a:noFill/>
        </p:spPr>
        <p:txBody>
          <a:bodyPr wrap="square" rtlCol="0">
            <a:spAutoFit/>
          </a:bodyPr>
          <a:lstStyle/>
          <a:p>
            <a:r>
              <a:rPr lang="en-US" altLang="zh-CN" sz="1400" b="1" i="1" dirty="0">
                <a:latin typeface="Times New Roman" panose="02020603050405020304" pitchFamily="18" charset="0"/>
                <a:cs typeface="Times New Roman" panose="02020603050405020304" pitchFamily="18" charset="0"/>
              </a:rPr>
              <a:t>IsA</a:t>
            </a:r>
            <a:endParaRPr lang="zh-CN" altLang="en-US" sz="1400" b="1" i="1"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4629566" y="3299310"/>
            <a:ext cx="691375" cy="307777"/>
          </a:xfrm>
          <a:prstGeom prst="rect">
            <a:avLst/>
          </a:prstGeom>
          <a:noFill/>
        </p:spPr>
        <p:txBody>
          <a:bodyPr wrap="square" rtlCol="0">
            <a:spAutoFit/>
          </a:bodyPr>
          <a:lstStyle/>
          <a:p>
            <a:r>
              <a:rPr lang="en-US" altLang="zh-CN" sz="1400" b="1" i="1" dirty="0">
                <a:latin typeface="Times New Roman" panose="02020603050405020304" pitchFamily="18" charset="0"/>
                <a:cs typeface="Times New Roman" panose="02020603050405020304" pitchFamily="18" charset="0"/>
              </a:rPr>
              <a:t>IsA</a:t>
            </a:r>
            <a:endParaRPr lang="zh-CN" altLang="en-US" sz="1400" b="1" i="1"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4285476" y="4499638"/>
            <a:ext cx="1188895" cy="307777"/>
          </a:xfrm>
          <a:prstGeom prst="rect">
            <a:avLst/>
          </a:prstGeom>
          <a:noFill/>
        </p:spPr>
        <p:txBody>
          <a:bodyPr wrap="square" rtlCol="0">
            <a:spAutoFit/>
          </a:bodyPr>
          <a:lstStyle/>
          <a:p>
            <a:r>
              <a:rPr lang="en-US" altLang="zh-CN" sz="1400" b="1" i="1" dirty="0">
                <a:latin typeface="Times New Roman" panose="02020603050405020304" pitchFamily="18" charset="0"/>
                <a:cs typeface="Times New Roman" panose="02020603050405020304" pitchFamily="18" charset="0"/>
              </a:rPr>
              <a:t>Caused_by</a:t>
            </a:r>
            <a:endParaRPr lang="zh-CN" altLang="en-US" sz="1400" b="1" i="1"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4721929" y="3976413"/>
            <a:ext cx="1188895" cy="307777"/>
          </a:xfrm>
          <a:prstGeom prst="rect">
            <a:avLst/>
          </a:prstGeom>
          <a:noFill/>
        </p:spPr>
        <p:txBody>
          <a:bodyPr wrap="square" rtlCol="0">
            <a:spAutoFit/>
          </a:bodyPr>
          <a:lstStyle/>
          <a:p>
            <a:r>
              <a:rPr lang="en-US" altLang="zh-CN" sz="1400" b="1" i="1" dirty="0">
                <a:latin typeface="Times New Roman" panose="02020603050405020304" pitchFamily="18" charset="0"/>
                <a:cs typeface="Times New Roman" panose="02020603050405020304" pitchFamily="18" charset="0"/>
              </a:rPr>
              <a:t>Caused_by</a:t>
            </a:r>
            <a:endParaRPr lang="zh-CN" altLang="en-US" sz="1400" b="1" i="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1838840" y="4132356"/>
            <a:ext cx="1384311" cy="307777"/>
          </a:xfrm>
          <a:prstGeom prst="rect">
            <a:avLst/>
          </a:prstGeom>
          <a:noFill/>
        </p:spPr>
        <p:txBody>
          <a:bodyPr wrap="square" rtlCol="0">
            <a:spAutoFit/>
          </a:bodyPr>
          <a:lstStyle/>
          <a:p>
            <a:r>
              <a:rPr lang="en-US" altLang="zh-CN" sz="1400" b="1" i="1" dirty="0">
                <a:latin typeface="Times New Roman" panose="02020603050405020304" pitchFamily="18" charset="0"/>
                <a:cs typeface="Times New Roman" panose="02020603050405020304" pitchFamily="18" charset="0"/>
              </a:rPr>
              <a:t>Prevented_by</a:t>
            </a:r>
            <a:endParaRPr lang="zh-CN" altLang="en-US" sz="1400" b="1" i="1" dirty="0">
              <a:latin typeface="Times New Roman" panose="02020603050405020304" pitchFamily="18" charset="0"/>
              <a:cs typeface="Times New Roman" panose="02020603050405020304" pitchFamily="18" charset="0"/>
            </a:endParaRPr>
          </a:p>
        </p:txBody>
      </p:sp>
      <p:cxnSp>
        <p:nvCxnSpPr>
          <p:cNvPr id="316" name="直接箭头连接符 22">
            <a:extLst>
              <a:ext uri="{FF2B5EF4-FFF2-40B4-BE49-F238E27FC236}">
                <a16:creationId xmlns:a16="http://schemas.microsoft.com/office/drawing/2014/main" id="{504B8A3D-8461-CF4B-8725-3F4747E01674}"/>
              </a:ext>
            </a:extLst>
          </p:cNvPr>
          <p:cNvCxnSpPr>
            <a:cxnSpLocks/>
            <a:stCxn id="4" idx="3"/>
            <a:endCxn id="8" idx="1"/>
          </p:cNvCxnSpPr>
          <p:nvPr/>
        </p:nvCxnSpPr>
        <p:spPr>
          <a:xfrm>
            <a:off x="4600702" y="3976419"/>
            <a:ext cx="1224897" cy="0"/>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22" name="直接箭头连接符 22">
            <a:extLst>
              <a:ext uri="{FF2B5EF4-FFF2-40B4-BE49-F238E27FC236}">
                <a16:creationId xmlns:a16="http://schemas.microsoft.com/office/drawing/2014/main" id="{B9AB82EB-4B3A-244D-A133-5F6224E772FC}"/>
              </a:ext>
            </a:extLst>
          </p:cNvPr>
          <p:cNvCxnSpPr>
            <a:cxnSpLocks/>
            <a:stCxn id="9" idx="0"/>
            <a:endCxn id="4" idx="2"/>
          </p:cNvCxnSpPr>
          <p:nvPr/>
        </p:nvCxnSpPr>
        <p:spPr>
          <a:xfrm flipH="1" flipV="1">
            <a:off x="3927639" y="4238029"/>
            <a:ext cx="624145" cy="773797"/>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sp>
        <p:nvSpPr>
          <p:cNvPr id="21" name="标题 1">
            <a:extLst>
              <a:ext uri="{FF2B5EF4-FFF2-40B4-BE49-F238E27FC236}">
                <a16:creationId xmlns:a16="http://schemas.microsoft.com/office/drawing/2014/main" id="{F65E7BEB-2ADE-9746-837F-967B04C68E9F}"/>
              </a:ext>
            </a:extLst>
          </p:cNvPr>
          <p:cNvSpPr txBox="1">
            <a:spLocks/>
          </p:cNvSpPr>
          <p:nvPr/>
        </p:nvSpPr>
        <p:spPr>
          <a:xfrm>
            <a:off x="324301" y="128370"/>
            <a:ext cx="8592670" cy="16093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b="1" kern="1200">
                <a:solidFill>
                  <a:schemeClr val="tx1"/>
                </a:solidFill>
                <a:latin typeface="Courier" charset="0"/>
                <a:ea typeface="Courier" charset="0"/>
                <a:cs typeface="Courier" charset="0"/>
              </a:defRPr>
            </a:lvl1pPr>
          </a:lstStyle>
          <a:p>
            <a:r>
              <a:rPr kumimoji="1" lang="en-US" altLang="zh-CN" sz="3200" dirty="0">
                <a:latin typeface="Georgia" panose="02040502050405020303" pitchFamily="18" charset="0"/>
              </a:rPr>
              <a:t>Commonsense</a:t>
            </a:r>
            <a:r>
              <a:rPr kumimoji="1" lang="zh-CN" altLang="en-US" sz="3200" dirty="0">
                <a:latin typeface="Georgia" panose="02040502050405020303" pitchFamily="18" charset="0"/>
              </a:rPr>
              <a:t> </a:t>
            </a:r>
            <a:r>
              <a:rPr kumimoji="1" lang="en-US" altLang="zh-CN" sz="3200" dirty="0">
                <a:latin typeface="Georgia" panose="02040502050405020303" pitchFamily="18" charset="0"/>
              </a:rPr>
              <a:t>Knowledge</a:t>
            </a:r>
            <a:r>
              <a:rPr kumimoji="1" lang="zh-CN" altLang="en-US" sz="3200" dirty="0">
                <a:latin typeface="Georgia" panose="02040502050405020303" pitchFamily="18" charset="0"/>
              </a:rPr>
              <a:t> </a:t>
            </a:r>
            <a:r>
              <a:rPr kumimoji="1" lang="en-US" altLang="zh-CN" sz="3200" dirty="0">
                <a:latin typeface="Georgia" panose="02040502050405020303" pitchFamily="18" charset="0"/>
              </a:rPr>
              <a:t>in</a:t>
            </a:r>
            <a:r>
              <a:rPr kumimoji="1" lang="zh-CN" altLang="en-US" sz="3200" dirty="0">
                <a:latin typeface="Georgia" panose="02040502050405020303" pitchFamily="18" charset="0"/>
              </a:rPr>
              <a:t> </a:t>
            </a:r>
            <a:r>
              <a:rPr kumimoji="1" lang="en-US" altLang="zh-CN" sz="3200" dirty="0" err="1">
                <a:latin typeface="Georgia" panose="02040502050405020303" pitchFamily="18" charset="0"/>
              </a:rPr>
              <a:t>Chatbots</a:t>
            </a:r>
            <a:endParaRPr kumimoji="1" lang="zh-CN" altLang="en-US" sz="3200" dirty="0">
              <a:latin typeface="Georgia" panose="02040502050405020303" pitchFamily="18" charset="0"/>
            </a:endParaRPr>
          </a:p>
        </p:txBody>
      </p:sp>
    </p:spTree>
    <p:extLst>
      <p:ext uri="{BB962C8B-B14F-4D97-AF65-F5344CB8AC3E}">
        <p14:creationId xmlns:p14="http://schemas.microsoft.com/office/powerpoint/2010/main" val="3997000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60650" y="4521632"/>
            <a:ext cx="1346127" cy="523220"/>
          </a:xfrm>
          <a:prstGeom prst="rect">
            <a:avLst/>
          </a:prstGeom>
          <a:noFill/>
          <a:ln>
            <a:solidFill>
              <a:srgbClr val="7030A0"/>
            </a:solidFill>
          </a:ln>
        </p:spPr>
        <p:txBody>
          <a:bodyPr wrap="square" rtlCol="0">
            <a:spAutoFit/>
          </a:bodyPr>
          <a:lstStyle/>
          <a:p>
            <a:r>
              <a:rPr lang="en-SG" altLang="zh-CN" sz="2800" dirty="0">
                <a:solidFill>
                  <a:srgbClr val="C00000"/>
                </a:solidFill>
              </a:rPr>
              <a:t>asthma</a:t>
            </a:r>
            <a:endParaRPr lang="zh-CN" altLang="en-US" sz="2800" dirty="0">
              <a:solidFill>
                <a:srgbClr val="C00000"/>
              </a:solidFill>
            </a:endParaRPr>
          </a:p>
        </p:txBody>
      </p:sp>
      <p:sp>
        <p:nvSpPr>
          <p:cNvPr id="5" name="文本框 4"/>
          <p:cNvSpPr txBox="1"/>
          <p:nvPr/>
        </p:nvSpPr>
        <p:spPr>
          <a:xfrm>
            <a:off x="1890578" y="3302789"/>
            <a:ext cx="1509626" cy="369332"/>
          </a:xfrm>
          <a:prstGeom prst="rect">
            <a:avLst/>
          </a:prstGeom>
          <a:solidFill>
            <a:schemeClr val="accent3">
              <a:lumMod val="40000"/>
              <a:lumOff val="60000"/>
            </a:schemeClr>
          </a:solidFill>
          <a:ln>
            <a:noFill/>
          </a:ln>
        </p:spPr>
        <p:txBody>
          <a:bodyPr wrap="square" rtlCol="0">
            <a:spAutoFit/>
          </a:bodyPr>
          <a:lstStyle/>
          <a:p>
            <a:r>
              <a:rPr lang="en-US" altLang="zh-CN" dirty="0"/>
              <a:t>lung disease</a:t>
            </a:r>
            <a:endParaRPr lang="zh-CN" altLang="en-US" dirty="0"/>
          </a:p>
        </p:txBody>
      </p:sp>
      <p:sp>
        <p:nvSpPr>
          <p:cNvPr id="7" name="文本框 6"/>
          <p:cNvSpPr txBox="1"/>
          <p:nvPr/>
        </p:nvSpPr>
        <p:spPr>
          <a:xfrm>
            <a:off x="4967617" y="3164290"/>
            <a:ext cx="1233577" cy="646331"/>
          </a:xfrm>
          <a:prstGeom prst="rect">
            <a:avLst/>
          </a:prstGeom>
          <a:solidFill>
            <a:schemeClr val="accent3">
              <a:lumMod val="40000"/>
              <a:lumOff val="60000"/>
            </a:schemeClr>
          </a:solidFill>
          <a:ln>
            <a:noFill/>
          </a:ln>
        </p:spPr>
        <p:txBody>
          <a:bodyPr wrap="square" rtlCol="0">
            <a:spAutoFit/>
          </a:bodyPr>
          <a:lstStyle/>
          <a:p>
            <a:r>
              <a:rPr lang="en-US" altLang="zh-CN" dirty="0"/>
              <a:t>respiratory disease</a:t>
            </a:r>
            <a:endParaRPr lang="zh-CN" altLang="en-US" dirty="0"/>
          </a:p>
        </p:txBody>
      </p:sp>
      <p:sp>
        <p:nvSpPr>
          <p:cNvPr id="8" name="文本框 7"/>
          <p:cNvSpPr txBox="1"/>
          <p:nvPr/>
        </p:nvSpPr>
        <p:spPr>
          <a:xfrm>
            <a:off x="6246231" y="4598576"/>
            <a:ext cx="1384537" cy="369332"/>
          </a:xfrm>
          <a:prstGeom prst="rect">
            <a:avLst/>
          </a:prstGeom>
          <a:solidFill>
            <a:schemeClr val="accent3">
              <a:lumMod val="40000"/>
              <a:lumOff val="60000"/>
            </a:schemeClr>
          </a:solidFill>
          <a:ln>
            <a:noFill/>
          </a:ln>
        </p:spPr>
        <p:txBody>
          <a:bodyPr wrap="square" rtlCol="0">
            <a:spAutoFit/>
          </a:bodyPr>
          <a:lstStyle/>
          <a:p>
            <a:r>
              <a:rPr lang="en-SG" altLang="zh-CN" dirty="0"/>
              <a:t>air pollution</a:t>
            </a:r>
            <a:endParaRPr lang="zh-CN" altLang="en-US" dirty="0">
              <a:solidFill>
                <a:srgbClr val="FF0000"/>
              </a:solidFill>
            </a:endParaRPr>
          </a:p>
        </p:txBody>
      </p:sp>
      <p:sp>
        <p:nvSpPr>
          <p:cNvPr id="9" name="文本框 8"/>
          <p:cNvSpPr txBox="1"/>
          <p:nvPr/>
        </p:nvSpPr>
        <p:spPr>
          <a:xfrm>
            <a:off x="4091579" y="6077974"/>
            <a:ext cx="1630396" cy="369332"/>
          </a:xfrm>
          <a:prstGeom prst="rect">
            <a:avLst/>
          </a:prstGeom>
          <a:solidFill>
            <a:schemeClr val="accent3">
              <a:lumMod val="40000"/>
              <a:lumOff val="60000"/>
            </a:schemeClr>
          </a:solidFill>
          <a:ln>
            <a:noFill/>
          </a:ln>
        </p:spPr>
        <p:txBody>
          <a:bodyPr wrap="square" rtlCol="0">
            <a:spAutoFit/>
          </a:bodyPr>
          <a:lstStyle/>
          <a:p>
            <a:r>
              <a:rPr lang="en-SG" altLang="zh-CN" dirty="0"/>
              <a:t>chest tightness</a:t>
            </a:r>
            <a:endParaRPr lang="zh-CN" altLang="en-US" dirty="0">
              <a:solidFill>
                <a:srgbClr val="FF0000"/>
              </a:solidFill>
            </a:endParaRPr>
          </a:p>
        </p:txBody>
      </p:sp>
      <p:sp>
        <p:nvSpPr>
          <p:cNvPr id="10" name="文本框 9"/>
          <p:cNvSpPr txBox="1"/>
          <p:nvPr/>
        </p:nvSpPr>
        <p:spPr>
          <a:xfrm>
            <a:off x="1027189" y="5213016"/>
            <a:ext cx="1726777" cy="369332"/>
          </a:xfrm>
          <a:prstGeom prst="rect">
            <a:avLst/>
          </a:prstGeom>
          <a:solidFill>
            <a:schemeClr val="accent3">
              <a:lumMod val="40000"/>
              <a:lumOff val="60000"/>
            </a:schemeClr>
          </a:solidFill>
          <a:ln>
            <a:noFill/>
          </a:ln>
        </p:spPr>
        <p:txBody>
          <a:bodyPr wrap="square" rtlCol="0">
            <a:spAutoFit/>
          </a:bodyPr>
          <a:lstStyle/>
          <a:p>
            <a:r>
              <a:rPr lang="en-SG" altLang="zh-CN" dirty="0"/>
              <a:t>avoiding triggers</a:t>
            </a:r>
            <a:endParaRPr lang="zh-CN" altLang="en-US" dirty="0">
              <a:solidFill>
                <a:srgbClr val="FF0000"/>
              </a:solidFill>
            </a:endParaRPr>
          </a:p>
        </p:txBody>
      </p:sp>
      <p:cxnSp>
        <p:nvCxnSpPr>
          <p:cNvPr id="11" name="直接箭头连接符 20"/>
          <p:cNvCxnSpPr>
            <a:endCxn id="10" idx="2"/>
          </p:cNvCxnSpPr>
          <p:nvPr/>
        </p:nvCxnSpPr>
        <p:spPr>
          <a:xfrm flipH="1" flipV="1">
            <a:off x="2645391" y="3672121"/>
            <a:ext cx="1318345" cy="849511"/>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22"/>
          <p:cNvCxnSpPr>
            <a:endCxn id="11" idx="2"/>
          </p:cNvCxnSpPr>
          <p:nvPr/>
        </p:nvCxnSpPr>
        <p:spPr>
          <a:xfrm flipV="1">
            <a:off x="4487992" y="3810621"/>
            <a:ext cx="1096414" cy="709449"/>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24"/>
          <p:cNvCxnSpPr>
            <a:stCxn id="7" idx="3"/>
            <a:endCxn id="12" idx="1"/>
          </p:cNvCxnSpPr>
          <p:nvPr/>
        </p:nvCxnSpPr>
        <p:spPr>
          <a:xfrm>
            <a:off x="4906777" y="4783242"/>
            <a:ext cx="1339454" cy="0"/>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26"/>
          <p:cNvCxnSpPr>
            <a:stCxn id="13" idx="0"/>
            <a:endCxn id="7" idx="2"/>
          </p:cNvCxnSpPr>
          <p:nvPr/>
        </p:nvCxnSpPr>
        <p:spPr>
          <a:xfrm flipH="1" flipV="1">
            <a:off x="4233714" y="5044852"/>
            <a:ext cx="673063" cy="1033122"/>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 name="直接箭头连接符 28"/>
          <p:cNvCxnSpPr>
            <a:stCxn id="7" idx="1"/>
            <a:endCxn id="15" idx="0"/>
          </p:cNvCxnSpPr>
          <p:nvPr/>
        </p:nvCxnSpPr>
        <p:spPr>
          <a:xfrm flipH="1">
            <a:off x="1890578" y="4783242"/>
            <a:ext cx="1670072" cy="429774"/>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392532" y="3952244"/>
            <a:ext cx="691375" cy="307777"/>
          </a:xfrm>
          <a:prstGeom prst="rect">
            <a:avLst/>
          </a:prstGeom>
          <a:noFill/>
        </p:spPr>
        <p:txBody>
          <a:bodyPr wrap="square" rtlCol="0">
            <a:spAutoFit/>
          </a:bodyPr>
          <a:lstStyle/>
          <a:p>
            <a:r>
              <a:rPr lang="en-US" altLang="zh-CN" sz="1400" b="1" i="1" dirty="0">
                <a:latin typeface="Times New Roman" panose="02020603050405020304" pitchFamily="18" charset="0"/>
                <a:cs typeface="Times New Roman" panose="02020603050405020304" pitchFamily="18" charset="0"/>
              </a:rPr>
              <a:t>IsA</a:t>
            </a:r>
            <a:endParaRPr lang="zh-CN" altLang="en-US" sz="1400" b="1" i="1"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4893030" y="4106133"/>
            <a:ext cx="691375" cy="307777"/>
          </a:xfrm>
          <a:prstGeom prst="rect">
            <a:avLst/>
          </a:prstGeom>
          <a:noFill/>
        </p:spPr>
        <p:txBody>
          <a:bodyPr wrap="square" rtlCol="0">
            <a:spAutoFit/>
          </a:bodyPr>
          <a:lstStyle/>
          <a:p>
            <a:r>
              <a:rPr lang="en-US" altLang="zh-CN" sz="1400" b="1" i="1" dirty="0">
                <a:latin typeface="Times New Roman" panose="02020603050405020304" pitchFamily="18" charset="0"/>
                <a:cs typeface="Times New Roman" panose="02020603050405020304" pitchFamily="18" charset="0"/>
              </a:rPr>
              <a:t>IsA</a:t>
            </a:r>
            <a:endParaRPr lang="zh-CN" altLang="en-US" sz="1400" b="1" i="1"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4570245" y="5492666"/>
            <a:ext cx="1188895" cy="307777"/>
          </a:xfrm>
          <a:prstGeom prst="rect">
            <a:avLst/>
          </a:prstGeom>
          <a:noFill/>
        </p:spPr>
        <p:txBody>
          <a:bodyPr wrap="square" rtlCol="0">
            <a:spAutoFit/>
          </a:bodyPr>
          <a:lstStyle/>
          <a:p>
            <a:r>
              <a:rPr lang="en-US" altLang="zh-CN" sz="1400" b="1" i="1" dirty="0" err="1">
                <a:latin typeface="Times New Roman" panose="02020603050405020304" pitchFamily="18" charset="0"/>
                <a:cs typeface="Times New Roman" panose="02020603050405020304" pitchFamily="18" charset="0"/>
              </a:rPr>
              <a:t>Caused_by</a:t>
            </a:r>
            <a:endParaRPr lang="zh-CN" altLang="en-US" sz="1400" b="1" i="1"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5036199" y="4706282"/>
            <a:ext cx="1188895" cy="307777"/>
          </a:xfrm>
          <a:prstGeom prst="rect">
            <a:avLst/>
          </a:prstGeom>
          <a:noFill/>
        </p:spPr>
        <p:txBody>
          <a:bodyPr wrap="square" rtlCol="0">
            <a:spAutoFit/>
          </a:bodyPr>
          <a:lstStyle/>
          <a:p>
            <a:r>
              <a:rPr lang="en-US" altLang="zh-CN" sz="1400" b="1" i="1" dirty="0" err="1">
                <a:latin typeface="Times New Roman" panose="02020603050405020304" pitchFamily="18" charset="0"/>
                <a:cs typeface="Times New Roman" panose="02020603050405020304" pitchFamily="18" charset="0"/>
              </a:rPr>
              <a:t>Caused_by</a:t>
            </a:r>
            <a:endParaRPr lang="zh-CN" altLang="en-US" sz="1400" b="1" i="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1890578" y="4674647"/>
            <a:ext cx="1384311" cy="307777"/>
          </a:xfrm>
          <a:prstGeom prst="rect">
            <a:avLst/>
          </a:prstGeom>
          <a:noFill/>
        </p:spPr>
        <p:txBody>
          <a:bodyPr wrap="square" rtlCol="0">
            <a:spAutoFit/>
          </a:bodyPr>
          <a:lstStyle/>
          <a:p>
            <a:r>
              <a:rPr lang="en-US" altLang="zh-CN" sz="1400" b="1" i="1" dirty="0" err="1">
                <a:latin typeface="Times New Roman" panose="02020603050405020304" pitchFamily="18" charset="0"/>
                <a:cs typeface="Times New Roman" panose="02020603050405020304" pitchFamily="18" charset="0"/>
              </a:rPr>
              <a:t>Prevented_by</a:t>
            </a:r>
            <a:endParaRPr lang="zh-CN" altLang="en-US" sz="1400" b="1" i="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1444459" y="1593207"/>
            <a:ext cx="6014788" cy="400110"/>
          </a:xfrm>
          <a:prstGeom prst="rect">
            <a:avLst/>
          </a:prstGeom>
          <a:noFill/>
        </p:spPr>
        <p:txBody>
          <a:bodyPr wrap="none" rtlCol="0">
            <a:spAutoFit/>
          </a:bodyPr>
          <a:lstStyle/>
          <a:p>
            <a:r>
              <a:rPr kumimoji="1" lang="en-US" altLang="zh-CN" sz="2000" b="1" dirty="0">
                <a:latin typeface="Georgia" panose="02040502050405020303" pitchFamily="18" charset="0"/>
                <a:ea typeface="Courier" charset="0"/>
                <a:cs typeface="Courier" charset="0"/>
              </a:rPr>
              <a:t>Post:</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I</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have</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an</a:t>
            </a:r>
            <a:r>
              <a:rPr kumimoji="1" lang="zh-CN" altLang="en-US" sz="2000" b="1" dirty="0">
                <a:latin typeface="Georgia" panose="02040502050405020303" pitchFamily="18" charset="0"/>
                <a:ea typeface="Courier" charset="0"/>
                <a:cs typeface="Courier" charset="0"/>
              </a:rPr>
              <a:t> </a:t>
            </a:r>
            <a:r>
              <a:rPr kumimoji="1" lang="en-US" altLang="zh-CN" sz="2000" b="1" dirty="0">
                <a:solidFill>
                  <a:srgbClr val="C00000"/>
                </a:solidFill>
                <a:latin typeface="Georgia" panose="02040502050405020303" pitchFamily="18" charset="0"/>
                <a:ea typeface="Courier" charset="0"/>
                <a:cs typeface="Courier" charset="0"/>
              </a:rPr>
              <a:t>asthma</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since</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three</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years</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old.</a:t>
            </a:r>
            <a:endParaRPr kumimoji="1" lang="zh-CN" altLang="en-US" sz="2000" b="1" dirty="0">
              <a:latin typeface="Georgia" panose="02040502050405020303" pitchFamily="18" charset="0"/>
              <a:ea typeface="Courier" charset="0"/>
              <a:cs typeface="Courier" charset="0"/>
            </a:endParaRPr>
          </a:p>
        </p:txBody>
      </p:sp>
      <p:sp>
        <p:nvSpPr>
          <p:cNvPr id="23" name="文本框 22"/>
          <p:cNvSpPr txBox="1"/>
          <p:nvPr/>
        </p:nvSpPr>
        <p:spPr>
          <a:xfrm>
            <a:off x="1712786" y="2028085"/>
            <a:ext cx="5437707" cy="923330"/>
          </a:xfrm>
          <a:prstGeom prst="rect">
            <a:avLst/>
          </a:prstGeom>
          <a:solidFill>
            <a:schemeClr val="accent4">
              <a:lumMod val="40000"/>
              <a:lumOff val="60000"/>
            </a:schemeClr>
          </a:solidFill>
        </p:spPr>
        <p:txBody>
          <a:bodyPr wrap="none" rtlCol="0">
            <a:spAutoFit/>
          </a:bodyPr>
          <a:lstStyle/>
          <a:p>
            <a:pPr algn="ctr"/>
            <a:r>
              <a:rPr kumimoji="1" lang="en-US" altLang="zh-CN" b="1" dirty="0">
                <a:latin typeface="Georgia" panose="02040502050405020303" pitchFamily="18" charset="0"/>
              </a:rPr>
              <a:t>Triples</a:t>
            </a:r>
            <a:r>
              <a:rPr kumimoji="1" lang="zh-CN" altLang="en-US" b="1" dirty="0">
                <a:latin typeface="Georgia" panose="02040502050405020303" pitchFamily="18" charset="0"/>
              </a:rPr>
              <a:t> </a:t>
            </a:r>
            <a:r>
              <a:rPr kumimoji="1" lang="en-US" altLang="zh-CN" b="1" dirty="0">
                <a:latin typeface="Georgia" panose="02040502050405020303" pitchFamily="18" charset="0"/>
              </a:rPr>
              <a:t>in</a:t>
            </a:r>
            <a:r>
              <a:rPr kumimoji="1" lang="zh-CN" altLang="en-US" b="1" dirty="0">
                <a:latin typeface="Georgia" panose="02040502050405020303" pitchFamily="18" charset="0"/>
              </a:rPr>
              <a:t> </a:t>
            </a:r>
            <a:r>
              <a:rPr kumimoji="1" lang="en-US" altLang="zh-CN" b="1" dirty="0">
                <a:latin typeface="Georgia" panose="02040502050405020303" pitchFamily="18" charset="0"/>
              </a:rPr>
              <a:t>knowledge</a:t>
            </a:r>
            <a:r>
              <a:rPr kumimoji="1" lang="zh-CN" altLang="en-US" b="1" dirty="0">
                <a:latin typeface="Georgia" panose="02040502050405020303" pitchFamily="18" charset="0"/>
              </a:rPr>
              <a:t> </a:t>
            </a:r>
            <a:r>
              <a:rPr kumimoji="1" lang="en-US" altLang="zh-CN" b="1" dirty="0">
                <a:latin typeface="Georgia" panose="02040502050405020303" pitchFamily="18" charset="0"/>
              </a:rPr>
              <a:t>graph:</a:t>
            </a:r>
            <a:r>
              <a:rPr kumimoji="1" lang="zh-CN" altLang="en-US" b="1" dirty="0">
                <a:latin typeface="Georgia" panose="02040502050405020303" pitchFamily="18" charset="0"/>
              </a:rPr>
              <a:t> </a:t>
            </a:r>
            <a:endParaRPr kumimoji="1" lang="en-US" altLang="zh-CN" b="1" dirty="0">
              <a:latin typeface="Georgia" panose="02040502050405020303" pitchFamily="18" charset="0"/>
            </a:endParaRPr>
          </a:p>
          <a:p>
            <a:pPr algn="ctr"/>
            <a:r>
              <a:rPr kumimoji="1" lang="en-US" altLang="zh-CN" b="1" dirty="0">
                <a:latin typeface="Georgia" panose="02040502050405020303" pitchFamily="18" charset="0"/>
              </a:rPr>
              <a:t>(lung</a:t>
            </a:r>
            <a:r>
              <a:rPr kumimoji="1" lang="zh-CN" altLang="en-US" b="1" dirty="0">
                <a:latin typeface="Georgia" panose="02040502050405020303" pitchFamily="18" charset="0"/>
              </a:rPr>
              <a:t> </a:t>
            </a:r>
            <a:r>
              <a:rPr kumimoji="1" lang="en-US" altLang="zh-CN" b="1" dirty="0">
                <a:latin typeface="Georgia" panose="02040502050405020303" pitchFamily="18" charset="0"/>
              </a:rPr>
              <a:t>disease,</a:t>
            </a:r>
            <a:r>
              <a:rPr kumimoji="1" lang="zh-CN" altLang="en-US" b="1" dirty="0">
                <a:latin typeface="Georgia" panose="02040502050405020303" pitchFamily="18" charset="0"/>
              </a:rPr>
              <a:t> </a:t>
            </a:r>
            <a:r>
              <a:rPr kumimoji="1" lang="en-US" altLang="zh-CN" b="1" dirty="0">
                <a:latin typeface="Georgia" panose="02040502050405020303" pitchFamily="18" charset="0"/>
              </a:rPr>
              <a:t>IsA,</a:t>
            </a:r>
            <a:r>
              <a:rPr kumimoji="1" lang="zh-CN" altLang="en-US" b="1" dirty="0">
                <a:latin typeface="Georgia" panose="02040502050405020303" pitchFamily="18" charset="0"/>
              </a:rPr>
              <a:t> </a:t>
            </a:r>
            <a:r>
              <a:rPr kumimoji="1" lang="en-US" altLang="zh-CN" b="1" dirty="0">
                <a:solidFill>
                  <a:srgbClr val="C00000"/>
                </a:solidFill>
                <a:latin typeface="Georgia" panose="02040502050405020303" pitchFamily="18" charset="0"/>
              </a:rPr>
              <a:t>asthma</a:t>
            </a:r>
            <a:r>
              <a:rPr kumimoji="1" lang="zh-CN" altLang="en-US" b="1" dirty="0">
                <a:latin typeface="Georgia" panose="02040502050405020303" pitchFamily="18" charset="0"/>
              </a:rPr>
              <a:t> </a:t>
            </a:r>
            <a:r>
              <a:rPr kumimoji="1" lang="en-US" altLang="zh-CN" b="1" dirty="0">
                <a:latin typeface="Georgia" panose="02040502050405020303" pitchFamily="18" charset="0"/>
              </a:rPr>
              <a:t>)</a:t>
            </a:r>
          </a:p>
          <a:p>
            <a:pPr algn="ctr"/>
            <a:r>
              <a:rPr kumimoji="1" lang="zh-CN" altLang="en-US" b="1" dirty="0">
                <a:latin typeface="Georgia" panose="02040502050405020303" pitchFamily="18" charset="0"/>
              </a:rPr>
              <a:t>    </a:t>
            </a:r>
            <a:r>
              <a:rPr kumimoji="1" lang="en-US" altLang="zh-CN" b="1" dirty="0">
                <a:latin typeface="Georgia" panose="02040502050405020303" pitchFamily="18" charset="0"/>
              </a:rPr>
              <a:t>(</a:t>
            </a:r>
            <a:r>
              <a:rPr kumimoji="1" lang="en-US" altLang="zh-CN" b="1" dirty="0">
                <a:solidFill>
                  <a:srgbClr val="C00000"/>
                </a:solidFill>
                <a:latin typeface="Georgia" panose="02040502050405020303" pitchFamily="18" charset="0"/>
              </a:rPr>
              <a:t>asthma</a:t>
            </a:r>
            <a:r>
              <a:rPr kumimoji="1" lang="en-US" altLang="zh-CN" b="1" dirty="0">
                <a:latin typeface="Georgia" panose="02040502050405020303" pitchFamily="18" charset="0"/>
              </a:rPr>
              <a:t>,</a:t>
            </a:r>
            <a:r>
              <a:rPr kumimoji="1" lang="zh-CN" altLang="en-US" b="1" dirty="0">
                <a:latin typeface="Georgia" panose="02040502050405020303" pitchFamily="18" charset="0"/>
              </a:rPr>
              <a:t> </a:t>
            </a:r>
            <a:r>
              <a:rPr kumimoji="1" lang="en-US" altLang="zh-CN" b="1" dirty="0" err="1">
                <a:latin typeface="Georgia" panose="02040502050405020303" pitchFamily="18" charset="0"/>
              </a:rPr>
              <a:t>Prevented_by</a:t>
            </a:r>
            <a:r>
              <a:rPr kumimoji="1" lang="en-US" altLang="zh-CN" b="1" dirty="0">
                <a:latin typeface="Georgia" panose="02040502050405020303" pitchFamily="18" charset="0"/>
              </a:rPr>
              <a:t>,</a:t>
            </a:r>
            <a:r>
              <a:rPr kumimoji="1" lang="zh-CN" altLang="en-US" b="1" dirty="0">
                <a:latin typeface="Georgia" panose="02040502050405020303" pitchFamily="18" charset="0"/>
              </a:rPr>
              <a:t> </a:t>
            </a:r>
            <a:r>
              <a:rPr kumimoji="1" lang="en-US" altLang="zh-CN" b="1" dirty="0">
                <a:latin typeface="Georgia" panose="02040502050405020303" pitchFamily="18" charset="0"/>
              </a:rPr>
              <a:t>avoiding</a:t>
            </a:r>
            <a:r>
              <a:rPr kumimoji="1" lang="zh-CN" altLang="en-US" b="1" dirty="0">
                <a:latin typeface="Georgia" panose="02040502050405020303" pitchFamily="18" charset="0"/>
              </a:rPr>
              <a:t> </a:t>
            </a:r>
            <a:r>
              <a:rPr kumimoji="1" lang="en-US" altLang="zh-CN" b="1" dirty="0">
                <a:latin typeface="Georgia" panose="02040502050405020303" pitchFamily="18" charset="0"/>
              </a:rPr>
              <a:t>triggers)</a:t>
            </a:r>
          </a:p>
        </p:txBody>
      </p:sp>
      <p:sp>
        <p:nvSpPr>
          <p:cNvPr id="2" name="文本框 1"/>
          <p:cNvSpPr txBox="1"/>
          <p:nvPr/>
        </p:nvSpPr>
        <p:spPr>
          <a:xfrm>
            <a:off x="6890197" y="5582348"/>
            <a:ext cx="1844416" cy="369332"/>
          </a:xfrm>
          <a:prstGeom prst="rect">
            <a:avLst/>
          </a:prstGeom>
          <a:noFill/>
        </p:spPr>
        <p:txBody>
          <a:bodyPr wrap="none" rtlCol="0">
            <a:spAutoFit/>
          </a:bodyPr>
          <a:lstStyle/>
          <a:p>
            <a:r>
              <a:rPr kumimoji="1" lang="en-US" altLang="zh-CN" dirty="0"/>
              <a:t>From</a:t>
            </a:r>
            <a:r>
              <a:rPr kumimoji="1" lang="zh-CN" altLang="en-US" dirty="0"/>
              <a:t> </a:t>
            </a:r>
            <a:r>
              <a:rPr kumimoji="1" lang="en-US" altLang="zh-CN" dirty="0" err="1"/>
              <a:t>ConceptNet</a:t>
            </a:r>
            <a:endParaRPr kumimoji="1" lang="zh-CN" altLang="en-US" dirty="0"/>
          </a:p>
        </p:txBody>
      </p:sp>
      <p:sp>
        <p:nvSpPr>
          <p:cNvPr id="25" name="标题 1">
            <a:extLst>
              <a:ext uri="{FF2B5EF4-FFF2-40B4-BE49-F238E27FC236}">
                <a16:creationId xmlns:a16="http://schemas.microsoft.com/office/drawing/2014/main" id="{67662454-B4EF-2C46-B133-FE401F35E93D}"/>
              </a:ext>
            </a:extLst>
          </p:cNvPr>
          <p:cNvSpPr txBox="1">
            <a:spLocks/>
          </p:cNvSpPr>
          <p:nvPr/>
        </p:nvSpPr>
        <p:spPr>
          <a:xfrm>
            <a:off x="324301" y="128370"/>
            <a:ext cx="8592670" cy="16093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b="1" kern="1200">
                <a:solidFill>
                  <a:schemeClr val="tx1"/>
                </a:solidFill>
                <a:latin typeface="Courier" charset="0"/>
                <a:ea typeface="Courier" charset="0"/>
                <a:cs typeface="Courier" charset="0"/>
              </a:defRPr>
            </a:lvl1pPr>
          </a:lstStyle>
          <a:p>
            <a:r>
              <a:rPr kumimoji="1" lang="en-US" altLang="zh-CN" sz="3200" dirty="0">
                <a:latin typeface="Georgia" panose="02040502050405020303" pitchFamily="18" charset="0"/>
              </a:rPr>
              <a:t>Commonsense</a:t>
            </a:r>
            <a:r>
              <a:rPr kumimoji="1" lang="zh-CN" altLang="en-US" sz="3200" dirty="0">
                <a:latin typeface="Georgia" panose="02040502050405020303" pitchFamily="18" charset="0"/>
              </a:rPr>
              <a:t> </a:t>
            </a:r>
            <a:r>
              <a:rPr kumimoji="1" lang="en-US" altLang="zh-CN" sz="3200" dirty="0">
                <a:latin typeface="Georgia" panose="02040502050405020303" pitchFamily="18" charset="0"/>
              </a:rPr>
              <a:t>Knowledge</a:t>
            </a:r>
            <a:r>
              <a:rPr kumimoji="1" lang="zh-CN" altLang="en-US" sz="3200" dirty="0">
                <a:latin typeface="Georgia" panose="02040502050405020303" pitchFamily="18" charset="0"/>
              </a:rPr>
              <a:t> </a:t>
            </a:r>
            <a:r>
              <a:rPr kumimoji="1" lang="en-US" altLang="zh-CN" sz="3200" dirty="0">
                <a:latin typeface="Georgia" panose="02040502050405020303" pitchFamily="18" charset="0"/>
              </a:rPr>
              <a:t>in</a:t>
            </a:r>
            <a:r>
              <a:rPr kumimoji="1" lang="zh-CN" altLang="en-US" sz="3200" dirty="0">
                <a:latin typeface="Georgia" panose="02040502050405020303" pitchFamily="18" charset="0"/>
              </a:rPr>
              <a:t> </a:t>
            </a:r>
            <a:r>
              <a:rPr kumimoji="1" lang="en-US" altLang="zh-CN" sz="3200" dirty="0" err="1">
                <a:latin typeface="Georgia" panose="02040502050405020303" pitchFamily="18" charset="0"/>
              </a:rPr>
              <a:t>Chatbots</a:t>
            </a:r>
            <a:endParaRPr kumimoji="1" lang="zh-CN" altLang="en-US" sz="3200" dirty="0">
              <a:latin typeface="Georgia" panose="02040502050405020303" pitchFamily="18" charset="0"/>
            </a:endParaRPr>
          </a:p>
        </p:txBody>
      </p:sp>
    </p:spTree>
    <p:extLst>
      <p:ext uri="{BB962C8B-B14F-4D97-AF65-F5344CB8AC3E}">
        <p14:creationId xmlns:p14="http://schemas.microsoft.com/office/powerpoint/2010/main" val="3964144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60650" y="4700922"/>
            <a:ext cx="1346127" cy="523220"/>
          </a:xfrm>
          <a:prstGeom prst="rect">
            <a:avLst/>
          </a:prstGeom>
          <a:solidFill>
            <a:schemeClr val="bg1"/>
          </a:solidFill>
          <a:ln>
            <a:solidFill>
              <a:srgbClr val="7030A0"/>
            </a:solidFill>
          </a:ln>
        </p:spPr>
        <p:txBody>
          <a:bodyPr wrap="square" rtlCol="0">
            <a:spAutoFit/>
          </a:bodyPr>
          <a:lstStyle/>
          <a:p>
            <a:r>
              <a:rPr lang="en-SG" altLang="zh-CN" sz="2800" dirty="0">
                <a:solidFill>
                  <a:srgbClr val="C00000"/>
                </a:solidFill>
              </a:rPr>
              <a:t>asthma</a:t>
            </a:r>
            <a:endParaRPr lang="zh-CN" altLang="en-US" sz="2800" dirty="0">
              <a:solidFill>
                <a:srgbClr val="C00000"/>
              </a:solidFill>
            </a:endParaRPr>
          </a:p>
        </p:txBody>
      </p:sp>
      <p:sp>
        <p:nvSpPr>
          <p:cNvPr id="5" name="文本框 4"/>
          <p:cNvSpPr txBox="1"/>
          <p:nvPr/>
        </p:nvSpPr>
        <p:spPr>
          <a:xfrm>
            <a:off x="1890578" y="3482079"/>
            <a:ext cx="1509626" cy="369332"/>
          </a:xfrm>
          <a:prstGeom prst="rect">
            <a:avLst/>
          </a:prstGeom>
          <a:solidFill>
            <a:schemeClr val="accent3">
              <a:lumMod val="40000"/>
              <a:lumOff val="60000"/>
            </a:schemeClr>
          </a:solidFill>
          <a:ln>
            <a:noFill/>
          </a:ln>
        </p:spPr>
        <p:txBody>
          <a:bodyPr wrap="square" rtlCol="0">
            <a:spAutoFit/>
          </a:bodyPr>
          <a:lstStyle/>
          <a:p>
            <a:r>
              <a:rPr lang="en-US" altLang="zh-CN" dirty="0"/>
              <a:t>lung disease</a:t>
            </a:r>
            <a:endParaRPr lang="zh-CN" altLang="en-US" dirty="0"/>
          </a:p>
        </p:txBody>
      </p:sp>
      <p:sp>
        <p:nvSpPr>
          <p:cNvPr id="7" name="文本框 6"/>
          <p:cNvSpPr txBox="1"/>
          <p:nvPr/>
        </p:nvSpPr>
        <p:spPr>
          <a:xfrm>
            <a:off x="4967617" y="3343580"/>
            <a:ext cx="1233577" cy="646331"/>
          </a:xfrm>
          <a:prstGeom prst="rect">
            <a:avLst/>
          </a:prstGeom>
          <a:solidFill>
            <a:schemeClr val="accent3">
              <a:lumMod val="40000"/>
              <a:lumOff val="60000"/>
            </a:schemeClr>
          </a:solidFill>
          <a:ln>
            <a:noFill/>
          </a:ln>
        </p:spPr>
        <p:txBody>
          <a:bodyPr wrap="square" rtlCol="0">
            <a:spAutoFit/>
          </a:bodyPr>
          <a:lstStyle/>
          <a:p>
            <a:r>
              <a:rPr lang="en-US" altLang="zh-CN" dirty="0"/>
              <a:t>respiratory disease</a:t>
            </a:r>
            <a:endParaRPr lang="zh-CN" altLang="en-US" dirty="0"/>
          </a:p>
        </p:txBody>
      </p:sp>
      <p:sp>
        <p:nvSpPr>
          <p:cNvPr id="8" name="文本框 7"/>
          <p:cNvSpPr txBox="1"/>
          <p:nvPr/>
        </p:nvSpPr>
        <p:spPr>
          <a:xfrm>
            <a:off x="6246231" y="4777866"/>
            <a:ext cx="1384537" cy="369332"/>
          </a:xfrm>
          <a:prstGeom prst="rect">
            <a:avLst/>
          </a:prstGeom>
          <a:solidFill>
            <a:schemeClr val="accent3">
              <a:lumMod val="40000"/>
              <a:lumOff val="60000"/>
            </a:schemeClr>
          </a:solidFill>
          <a:ln>
            <a:noFill/>
          </a:ln>
        </p:spPr>
        <p:txBody>
          <a:bodyPr wrap="square" rtlCol="0">
            <a:spAutoFit/>
          </a:bodyPr>
          <a:lstStyle/>
          <a:p>
            <a:r>
              <a:rPr lang="en-SG" altLang="zh-CN" dirty="0"/>
              <a:t>air pollution</a:t>
            </a:r>
            <a:endParaRPr lang="zh-CN" altLang="en-US" dirty="0">
              <a:solidFill>
                <a:srgbClr val="FF0000"/>
              </a:solidFill>
            </a:endParaRPr>
          </a:p>
        </p:txBody>
      </p:sp>
      <p:sp>
        <p:nvSpPr>
          <p:cNvPr id="9" name="文本框 8"/>
          <p:cNvSpPr txBox="1"/>
          <p:nvPr/>
        </p:nvSpPr>
        <p:spPr>
          <a:xfrm>
            <a:off x="4091579" y="6257264"/>
            <a:ext cx="1630396" cy="369332"/>
          </a:xfrm>
          <a:prstGeom prst="rect">
            <a:avLst/>
          </a:prstGeom>
          <a:solidFill>
            <a:schemeClr val="accent3">
              <a:lumMod val="40000"/>
              <a:lumOff val="60000"/>
            </a:schemeClr>
          </a:solidFill>
          <a:ln>
            <a:noFill/>
          </a:ln>
        </p:spPr>
        <p:txBody>
          <a:bodyPr wrap="square" rtlCol="0">
            <a:spAutoFit/>
          </a:bodyPr>
          <a:lstStyle/>
          <a:p>
            <a:r>
              <a:rPr lang="en-SG" altLang="zh-CN" dirty="0"/>
              <a:t>chest tightness</a:t>
            </a:r>
            <a:endParaRPr lang="zh-CN" altLang="en-US" dirty="0">
              <a:solidFill>
                <a:srgbClr val="FF0000"/>
              </a:solidFill>
            </a:endParaRPr>
          </a:p>
        </p:txBody>
      </p:sp>
      <p:sp>
        <p:nvSpPr>
          <p:cNvPr id="10" name="文本框 9"/>
          <p:cNvSpPr txBox="1"/>
          <p:nvPr/>
        </p:nvSpPr>
        <p:spPr>
          <a:xfrm>
            <a:off x="1027189" y="5392306"/>
            <a:ext cx="1726777" cy="369332"/>
          </a:xfrm>
          <a:prstGeom prst="rect">
            <a:avLst/>
          </a:prstGeom>
          <a:solidFill>
            <a:schemeClr val="accent3">
              <a:lumMod val="40000"/>
              <a:lumOff val="60000"/>
            </a:schemeClr>
          </a:solidFill>
          <a:ln>
            <a:noFill/>
          </a:ln>
        </p:spPr>
        <p:txBody>
          <a:bodyPr wrap="square" rtlCol="0">
            <a:spAutoFit/>
          </a:bodyPr>
          <a:lstStyle/>
          <a:p>
            <a:r>
              <a:rPr lang="en-SG" altLang="zh-CN" dirty="0">
                <a:solidFill>
                  <a:srgbClr val="7030A0"/>
                </a:solidFill>
              </a:rPr>
              <a:t>avoiding triggers</a:t>
            </a:r>
            <a:endParaRPr lang="zh-CN" altLang="en-US" dirty="0">
              <a:solidFill>
                <a:srgbClr val="7030A0"/>
              </a:solidFill>
            </a:endParaRPr>
          </a:p>
        </p:txBody>
      </p:sp>
      <p:cxnSp>
        <p:nvCxnSpPr>
          <p:cNvPr id="11" name="直接箭头连接符 20"/>
          <p:cNvCxnSpPr>
            <a:endCxn id="10" idx="2"/>
          </p:cNvCxnSpPr>
          <p:nvPr/>
        </p:nvCxnSpPr>
        <p:spPr>
          <a:xfrm flipH="1" flipV="1">
            <a:off x="2645391" y="3851411"/>
            <a:ext cx="1318345" cy="849511"/>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22"/>
          <p:cNvCxnSpPr>
            <a:endCxn id="11" idx="2"/>
          </p:cNvCxnSpPr>
          <p:nvPr/>
        </p:nvCxnSpPr>
        <p:spPr>
          <a:xfrm flipV="1">
            <a:off x="4487992" y="3989911"/>
            <a:ext cx="1096414" cy="709449"/>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24"/>
          <p:cNvCxnSpPr>
            <a:endCxn id="12" idx="1"/>
          </p:cNvCxnSpPr>
          <p:nvPr/>
        </p:nvCxnSpPr>
        <p:spPr>
          <a:xfrm>
            <a:off x="4906777" y="4962532"/>
            <a:ext cx="1339454" cy="0"/>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26"/>
          <p:cNvCxnSpPr>
            <a:stCxn id="13" idx="0"/>
          </p:cNvCxnSpPr>
          <p:nvPr/>
        </p:nvCxnSpPr>
        <p:spPr>
          <a:xfrm flipH="1" flipV="1">
            <a:off x="4233714" y="5224142"/>
            <a:ext cx="673063" cy="1033122"/>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 name="直接箭头连接符 28"/>
          <p:cNvCxnSpPr>
            <a:endCxn id="15" idx="0"/>
          </p:cNvCxnSpPr>
          <p:nvPr/>
        </p:nvCxnSpPr>
        <p:spPr>
          <a:xfrm flipH="1">
            <a:off x="1890578" y="4962532"/>
            <a:ext cx="1670072" cy="429774"/>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392532" y="4131534"/>
            <a:ext cx="691375" cy="307777"/>
          </a:xfrm>
          <a:prstGeom prst="rect">
            <a:avLst/>
          </a:prstGeom>
          <a:noFill/>
        </p:spPr>
        <p:txBody>
          <a:bodyPr wrap="square" rtlCol="0">
            <a:spAutoFit/>
          </a:bodyPr>
          <a:lstStyle/>
          <a:p>
            <a:r>
              <a:rPr lang="en-US" altLang="zh-CN" sz="1400" b="1" i="1" dirty="0">
                <a:latin typeface="Times New Roman" panose="02020603050405020304" pitchFamily="18" charset="0"/>
                <a:cs typeface="Times New Roman" panose="02020603050405020304" pitchFamily="18" charset="0"/>
              </a:rPr>
              <a:t>IsA</a:t>
            </a:r>
            <a:endParaRPr lang="zh-CN" altLang="en-US" sz="1400" b="1" i="1"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4893030" y="4285423"/>
            <a:ext cx="691375" cy="307777"/>
          </a:xfrm>
          <a:prstGeom prst="rect">
            <a:avLst/>
          </a:prstGeom>
          <a:noFill/>
        </p:spPr>
        <p:txBody>
          <a:bodyPr wrap="square" rtlCol="0">
            <a:spAutoFit/>
          </a:bodyPr>
          <a:lstStyle/>
          <a:p>
            <a:r>
              <a:rPr lang="en-US" altLang="zh-CN" sz="1400" b="1" i="1" dirty="0">
                <a:latin typeface="Times New Roman" panose="02020603050405020304" pitchFamily="18" charset="0"/>
                <a:cs typeface="Times New Roman" panose="02020603050405020304" pitchFamily="18" charset="0"/>
              </a:rPr>
              <a:t>IsA</a:t>
            </a:r>
            <a:endParaRPr lang="zh-CN" altLang="en-US" sz="1400" b="1" i="1"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4570245" y="5671956"/>
            <a:ext cx="1188895" cy="307777"/>
          </a:xfrm>
          <a:prstGeom prst="rect">
            <a:avLst/>
          </a:prstGeom>
          <a:noFill/>
        </p:spPr>
        <p:txBody>
          <a:bodyPr wrap="square" rtlCol="0">
            <a:spAutoFit/>
          </a:bodyPr>
          <a:lstStyle/>
          <a:p>
            <a:r>
              <a:rPr lang="en-US" altLang="zh-CN" sz="1400" b="1" i="1" dirty="0" err="1">
                <a:latin typeface="Times New Roman" panose="02020603050405020304" pitchFamily="18" charset="0"/>
                <a:cs typeface="Times New Roman" panose="02020603050405020304" pitchFamily="18" charset="0"/>
              </a:rPr>
              <a:t>Caused_by</a:t>
            </a:r>
            <a:endParaRPr lang="zh-CN" altLang="en-US" sz="1400" b="1" i="1"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5036199" y="4885572"/>
            <a:ext cx="1188895" cy="307777"/>
          </a:xfrm>
          <a:prstGeom prst="rect">
            <a:avLst/>
          </a:prstGeom>
          <a:noFill/>
        </p:spPr>
        <p:txBody>
          <a:bodyPr wrap="square" rtlCol="0">
            <a:spAutoFit/>
          </a:bodyPr>
          <a:lstStyle/>
          <a:p>
            <a:r>
              <a:rPr lang="en-US" altLang="zh-CN" sz="1400" b="1" i="1" dirty="0" err="1">
                <a:latin typeface="Times New Roman" panose="02020603050405020304" pitchFamily="18" charset="0"/>
                <a:cs typeface="Times New Roman" panose="02020603050405020304" pitchFamily="18" charset="0"/>
              </a:rPr>
              <a:t>Caused_by</a:t>
            </a:r>
            <a:endParaRPr lang="zh-CN" altLang="en-US" sz="1400" b="1" i="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1890578" y="4853937"/>
            <a:ext cx="1384311" cy="307777"/>
          </a:xfrm>
          <a:prstGeom prst="rect">
            <a:avLst/>
          </a:prstGeom>
          <a:noFill/>
        </p:spPr>
        <p:txBody>
          <a:bodyPr wrap="square" rtlCol="0">
            <a:spAutoFit/>
          </a:bodyPr>
          <a:lstStyle/>
          <a:p>
            <a:r>
              <a:rPr lang="en-US" altLang="zh-CN" sz="1400" b="1" i="1" dirty="0" err="1">
                <a:latin typeface="Times New Roman" panose="02020603050405020304" pitchFamily="18" charset="0"/>
                <a:cs typeface="Times New Roman" panose="02020603050405020304" pitchFamily="18" charset="0"/>
              </a:rPr>
              <a:t>Prevented_by</a:t>
            </a:r>
            <a:endParaRPr lang="zh-CN" altLang="en-US" sz="1400" b="1" i="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1444459" y="1360130"/>
            <a:ext cx="6014788" cy="400110"/>
          </a:xfrm>
          <a:prstGeom prst="rect">
            <a:avLst/>
          </a:prstGeom>
          <a:noFill/>
        </p:spPr>
        <p:txBody>
          <a:bodyPr wrap="none" rtlCol="0">
            <a:spAutoFit/>
          </a:bodyPr>
          <a:lstStyle/>
          <a:p>
            <a:r>
              <a:rPr kumimoji="1" lang="en-US" altLang="zh-CN" sz="2000" b="1" dirty="0">
                <a:latin typeface="Georgia" panose="02040502050405020303" pitchFamily="18" charset="0"/>
                <a:ea typeface="Courier" charset="0"/>
                <a:cs typeface="Courier" charset="0"/>
              </a:rPr>
              <a:t>Post:</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I</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have</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an</a:t>
            </a:r>
            <a:r>
              <a:rPr kumimoji="1" lang="zh-CN" altLang="en-US" sz="2000" b="1" dirty="0">
                <a:latin typeface="Georgia" panose="02040502050405020303" pitchFamily="18" charset="0"/>
                <a:ea typeface="Courier" charset="0"/>
                <a:cs typeface="Courier" charset="0"/>
              </a:rPr>
              <a:t> </a:t>
            </a:r>
            <a:r>
              <a:rPr kumimoji="1" lang="en-US" altLang="zh-CN" sz="2000" b="1" dirty="0">
                <a:solidFill>
                  <a:srgbClr val="C00000"/>
                </a:solidFill>
                <a:latin typeface="Georgia" panose="02040502050405020303" pitchFamily="18" charset="0"/>
                <a:ea typeface="Courier" charset="0"/>
                <a:cs typeface="Courier" charset="0"/>
              </a:rPr>
              <a:t>asthma</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since</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three</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years</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old.</a:t>
            </a:r>
            <a:endParaRPr kumimoji="1" lang="zh-CN" altLang="en-US" sz="2000" b="1" dirty="0">
              <a:latin typeface="Georgia" panose="02040502050405020303" pitchFamily="18" charset="0"/>
              <a:ea typeface="Courier" charset="0"/>
              <a:cs typeface="Courier" charset="0"/>
            </a:endParaRPr>
          </a:p>
        </p:txBody>
      </p:sp>
      <p:sp>
        <p:nvSpPr>
          <p:cNvPr id="23" name="文本框 22"/>
          <p:cNvSpPr txBox="1"/>
          <p:nvPr/>
        </p:nvSpPr>
        <p:spPr>
          <a:xfrm>
            <a:off x="1689735" y="1784190"/>
            <a:ext cx="5432282" cy="923330"/>
          </a:xfrm>
          <a:prstGeom prst="rect">
            <a:avLst/>
          </a:prstGeom>
          <a:solidFill>
            <a:schemeClr val="accent4">
              <a:lumMod val="40000"/>
              <a:lumOff val="60000"/>
            </a:schemeClr>
          </a:solidFill>
        </p:spPr>
        <p:txBody>
          <a:bodyPr wrap="square" rtlCol="0">
            <a:spAutoFit/>
          </a:bodyPr>
          <a:lstStyle/>
          <a:p>
            <a:pPr algn="ctr"/>
            <a:r>
              <a:rPr kumimoji="1" lang="en-US" altLang="zh-CN" b="1" dirty="0">
                <a:latin typeface="Georgia" panose="02040502050405020303" pitchFamily="18" charset="0"/>
              </a:rPr>
              <a:t>Triples</a:t>
            </a:r>
            <a:r>
              <a:rPr kumimoji="1" lang="zh-CN" altLang="en-US" b="1" dirty="0">
                <a:latin typeface="Georgia" panose="02040502050405020303" pitchFamily="18" charset="0"/>
              </a:rPr>
              <a:t> </a:t>
            </a:r>
            <a:r>
              <a:rPr kumimoji="1" lang="en-US" altLang="zh-CN" b="1" dirty="0">
                <a:latin typeface="Georgia" panose="02040502050405020303" pitchFamily="18" charset="0"/>
              </a:rPr>
              <a:t>in</a:t>
            </a:r>
            <a:r>
              <a:rPr kumimoji="1" lang="zh-CN" altLang="en-US" b="1" dirty="0">
                <a:latin typeface="Georgia" panose="02040502050405020303" pitchFamily="18" charset="0"/>
              </a:rPr>
              <a:t> </a:t>
            </a:r>
            <a:r>
              <a:rPr kumimoji="1" lang="en-US" altLang="zh-CN" b="1" dirty="0">
                <a:latin typeface="Georgia" panose="02040502050405020303" pitchFamily="18" charset="0"/>
              </a:rPr>
              <a:t>knowledge</a:t>
            </a:r>
            <a:r>
              <a:rPr kumimoji="1" lang="zh-CN" altLang="en-US" b="1" dirty="0">
                <a:latin typeface="Georgia" panose="02040502050405020303" pitchFamily="18" charset="0"/>
              </a:rPr>
              <a:t> </a:t>
            </a:r>
            <a:r>
              <a:rPr kumimoji="1" lang="en-US" altLang="zh-CN" b="1" dirty="0">
                <a:latin typeface="Georgia" panose="02040502050405020303" pitchFamily="18" charset="0"/>
              </a:rPr>
              <a:t>graph:</a:t>
            </a:r>
            <a:r>
              <a:rPr kumimoji="1" lang="zh-CN" altLang="en-US" b="1" dirty="0">
                <a:latin typeface="Georgia" panose="02040502050405020303" pitchFamily="18" charset="0"/>
              </a:rPr>
              <a:t> </a:t>
            </a:r>
            <a:endParaRPr kumimoji="1" lang="en-US" altLang="zh-CN" b="1" dirty="0">
              <a:latin typeface="Georgia" panose="02040502050405020303" pitchFamily="18" charset="0"/>
            </a:endParaRPr>
          </a:p>
          <a:p>
            <a:pPr algn="ctr"/>
            <a:r>
              <a:rPr kumimoji="1" lang="en-US" altLang="zh-CN" b="1" dirty="0">
                <a:latin typeface="Georgia" panose="02040502050405020303" pitchFamily="18" charset="0"/>
              </a:rPr>
              <a:t>(lung</a:t>
            </a:r>
            <a:r>
              <a:rPr kumimoji="1" lang="zh-CN" altLang="en-US" b="1" dirty="0">
                <a:latin typeface="Georgia" panose="02040502050405020303" pitchFamily="18" charset="0"/>
              </a:rPr>
              <a:t> </a:t>
            </a:r>
            <a:r>
              <a:rPr kumimoji="1" lang="en-US" altLang="zh-CN" b="1" dirty="0">
                <a:latin typeface="Georgia" panose="02040502050405020303" pitchFamily="18" charset="0"/>
              </a:rPr>
              <a:t>disease,</a:t>
            </a:r>
            <a:r>
              <a:rPr kumimoji="1" lang="zh-CN" altLang="en-US" b="1" dirty="0">
                <a:latin typeface="Georgia" panose="02040502050405020303" pitchFamily="18" charset="0"/>
              </a:rPr>
              <a:t> </a:t>
            </a:r>
            <a:r>
              <a:rPr kumimoji="1" lang="en-US" altLang="zh-CN" b="1" dirty="0">
                <a:latin typeface="Georgia" panose="02040502050405020303" pitchFamily="18" charset="0"/>
              </a:rPr>
              <a:t>IsA,</a:t>
            </a:r>
            <a:r>
              <a:rPr kumimoji="1" lang="zh-CN" altLang="en-US" b="1" dirty="0">
                <a:latin typeface="Georgia" panose="02040502050405020303" pitchFamily="18" charset="0"/>
              </a:rPr>
              <a:t> </a:t>
            </a:r>
            <a:r>
              <a:rPr kumimoji="1" lang="en-US" altLang="zh-CN" b="1" dirty="0">
                <a:solidFill>
                  <a:srgbClr val="C00000"/>
                </a:solidFill>
                <a:latin typeface="Georgia" panose="02040502050405020303" pitchFamily="18" charset="0"/>
              </a:rPr>
              <a:t>asthma</a:t>
            </a:r>
            <a:r>
              <a:rPr kumimoji="1" lang="zh-CN" altLang="en-US" b="1" dirty="0">
                <a:latin typeface="Georgia" panose="02040502050405020303" pitchFamily="18" charset="0"/>
              </a:rPr>
              <a:t> </a:t>
            </a:r>
            <a:r>
              <a:rPr kumimoji="1" lang="en-US" altLang="zh-CN" b="1" dirty="0">
                <a:latin typeface="Georgia" panose="02040502050405020303" pitchFamily="18" charset="0"/>
              </a:rPr>
              <a:t>)</a:t>
            </a:r>
          </a:p>
          <a:p>
            <a:pPr algn="ctr"/>
            <a:r>
              <a:rPr kumimoji="1" lang="en-US" altLang="zh-CN" b="1" dirty="0">
                <a:latin typeface="Georgia" panose="02040502050405020303" pitchFamily="18" charset="0"/>
              </a:rPr>
              <a:t>(</a:t>
            </a:r>
            <a:r>
              <a:rPr kumimoji="1" lang="en-US" altLang="zh-CN" b="1" dirty="0">
                <a:solidFill>
                  <a:srgbClr val="C00000"/>
                </a:solidFill>
                <a:latin typeface="Georgia" panose="02040502050405020303" pitchFamily="18" charset="0"/>
              </a:rPr>
              <a:t>asthma</a:t>
            </a:r>
            <a:r>
              <a:rPr kumimoji="1" lang="en-US" altLang="zh-CN" b="1" dirty="0">
                <a:latin typeface="Georgia" panose="02040502050405020303" pitchFamily="18" charset="0"/>
              </a:rPr>
              <a:t>,</a:t>
            </a:r>
            <a:r>
              <a:rPr kumimoji="1" lang="zh-CN" altLang="en-US" b="1" dirty="0">
                <a:latin typeface="Georgia" panose="02040502050405020303" pitchFamily="18" charset="0"/>
              </a:rPr>
              <a:t> </a:t>
            </a:r>
            <a:r>
              <a:rPr kumimoji="1" lang="en-US" altLang="zh-CN" b="1" dirty="0" err="1">
                <a:latin typeface="Georgia" panose="02040502050405020303" pitchFamily="18" charset="0"/>
              </a:rPr>
              <a:t>Prevented_by</a:t>
            </a:r>
            <a:r>
              <a:rPr kumimoji="1" lang="en-US" altLang="zh-CN" b="1" dirty="0">
                <a:latin typeface="Georgia" panose="02040502050405020303" pitchFamily="18" charset="0"/>
              </a:rPr>
              <a:t>,</a:t>
            </a:r>
            <a:r>
              <a:rPr kumimoji="1" lang="zh-CN" altLang="en-US" b="1" dirty="0">
                <a:latin typeface="Georgia" panose="02040502050405020303" pitchFamily="18" charset="0"/>
              </a:rPr>
              <a:t> </a:t>
            </a:r>
            <a:r>
              <a:rPr kumimoji="1" lang="en-US" altLang="zh-CN" b="1" dirty="0">
                <a:solidFill>
                  <a:srgbClr val="7030A0"/>
                </a:solidFill>
                <a:latin typeface="Georgia" panose="02040502050405020303" pitchFamily="18" charset="0"/>
              </a:rPr>
              <a:t>avoiding</a:t>
            </a:r>
            <a:r>
              <a:rPr kumimoji="1" lang="zh-CN" altLang="en-US" b="1" dirty="0">
                <a:solidFill>
                  <a:srgbClr val="7030A0"/>
                </a:solidFill>
                <a:latin typeface="Georgia" panose="02040502050405020303" pitchFamily="18" charset="0"/>
              </a:rPr>
              <a:t> </a:t>
            </a:r>
            <a:r>
              <a:rPr kumimoji="1" lang="en-US" altLang="zh-CN" b="1" dirty="0">
                <a:solidFill>
                  <a:srgbClr val="7030A0"/>
                </a:solidFill>
                <a:latin typeface="Georgia" panose="02040502050405020303" pitchFamily="18" charset="0"/>
              </a:rPr>
              <a:t>triggers</a:t>
            </a:r>
            <a:r>
              <a:rPr kumimoji="1" lang="en-US" altLang="zh-CN" b="1" dirty="0">
                <a:latin typeface="Georgia" panose="02040502050405020303" pitchFamily="18" charset="0"/>
              </a:rPr>
              <a:t>)</a:t>
            </a:r>
          </a:p>
        </p:txBody>
      </p:sp>
      <p:sp>
        <p:nvSpPr>
          <p:cNvPr id="2" name="文本框 1"/>
          <p:cNvSpPr txBox="1"/>
          <p:nvPr/>
        </p:nvSpPr>
        <p:spPr>
          <a:xfrm>
            <a:off x="6890197" y="5582348"/>
            <a:ext cx="1844416" cy="369332"/>
          </a:xfrm>
          <a:prstGeom prst="rect">
            <a:avLst/>
          </a:prstGeom>
          <a:noFill/>
        </p:spPr>
        <p:txBody>
          <a:bodyPr wrap="none" rtlCol="0">
            <a:spAutoFit/>
          </a:bodyPr>
          <a:lstStyle/>
          <a:p>
            <a:r>
              <a:rPr kumimoji="1" lang="en-US" altLang="zh-CN" dirty="0"/>
              <a:t>From</a:t>
            </a:r>
            <a:r>
              <a:rPr kumimoji="1" lang="zh-CN" altLang="en-US" dirty="0"/>
              <a:t> </a:t>
            </a:r>
            <a:r>
              <a:rPr kumimoji="1" lang="en-US" altLang="zh-CN" dirty="0" err="1"/>
              <a:t>ConceptNet</a:t>
            </a:r>
            <a:endParaRPr kumimoji="1" lang="zh-CN" altLang="en-US" dirty="0"/>
          </a:p>
        </p:txBody>
      </p:sp>
      <p:sp>
        <p:nvSpPr>
          <p:cNvPr id="25" name="文本框 24"/>
          <p:cNvSpPr txBox="1"/>
          <p:nvPr/>
        </p:nvSpPr>
        <p:spPr>
          <a:xfrm>
            <a:off x="1444459" y="2657910"/>
            <a:ext cx="6869188" cy="707886"/>
          </a:xfrm>
          <a:prstGeom prst="rect">
            <a:avLst/>
          </a:prstGeom>
          <a:noFill/>
        </p:spPr>
        <p:txBody>
          <a:bodyPr wrap="none" rtlCol="0">
            <a:spAutoFit/>
          </a:bodyPr>
          <a:lstStyle/>
          <a:p>
            <a:r>
              <a:rPr kumimoji="1" lang="en-US" altLang="zh-CN" sz="2000" b="1" dirty="0">
                <a:latin typeface="Georgia" panose="02040502050405020303" pitchFamily="18" charset="0"/>
                <a:ea typeface="Courier" charset="0"/>
                <a:cs typeface="Courier" charset="0"/>
              </a:rPr>
              <a:t>Response:</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I am sorry to hear that. Maybe </a:t>
            </a:r>
            <a:r>
              <a:rPr kumimoji="1" lang="en-US" altLang="zh-CN" sz="2000" b="1" dirty="0">
                <a:solidFill>
                  <a:srgbClr val="7030A0"/>
                </a:solidFill>
                <a:latin typeface="Georgia" panose="02040502050405020303" pitchFamily="18" charset="0"/>
                <a:ea typeface="Courier" charset="0"/>
                <a:cs typeface="Courier" charset="0"/>
              </a:rPr>
              <a:t>avoiding </a:t>
            </a:r>
            <a:endParaRPr kumimoji="1" lang="zh-CN" altLang="en-US" sz="2000" b="1" dirty="0">
              <a:solidFill>
                <a:srgbClr val="7030A0"/>
              </a:solidFill>
              <a:latin typeface="Georgia" panose="02040502050405020303" pitchFamily="18" charset="0"/>
              <a:ea typeface="Courier" charset="0"/>
              <a:cs typeface="Courier" charset="0"/>
            </a:endParaRPr>
          </a:p>
          <a:p>
            <a:r>
              <a:rPr kumimoji="1" lang="en-US" altLang="zh-CN" sz="2000" b="1" dirty="0">
                <a:solidFill>
                  <a:srgbClr val="7030A0"/>
                </a:solidFill>
                <a:latin typeface="Georgia" panose="02040502050405020303" pitchFamily="18" charset="0"/>
                <a:ea typeface="Courier" charset="0"/>
                <a:cs typeface="Courier" charset="0"/>
              </a:rPr>
              <a:t>triggers</a:t>
            </a:r>
            <a:r>
              <a:rPr kumimoji="1" lang="en-US" altLang="zh-CN" sz="2000" b="1" dirty="0">
                <a:solidFill>
                  <a:srgbClr val="C00000"/>
                </a:solidFill>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can prevent </a:t>
            </a:r>
            <a:r>
              <a:rPr kumimoji="1" lang="en-US" altLang="zh-CN" sz="2000" b="1" dirty="0">
                <a:solidFill>
                  <a:srgbClr val="C00000"/>
                </a:solidFill>
                <a:latin typeface="Georgia" panose="02040502050405020303" pitchFamily="18" charset="0"/>
                <a:ea typeface="Courier" charset="0"/>
                <a:cs typeface="Courier" charset="0"/>
              </a:rPr>
              <a:t>asthma </a:t>
            </a:r>
            <a:r>
              <a:rPr kumimoji="1" lang="en-US" altLang="zh-CN" sz="2000" b="1" dirty="0">
                <a:latin typeface="Georgia" panose="02040502050405020303" pitchFamily="18" charset="0"/>
                <a:ea typeface="Courier" charset="0"/>
                <a:cs typeface="Courier" charset="0"/>
              </a:rPr>
              <a:t>attacks.</a:t>
            </a:r>
            <a:endParaRPr kumimoji="1" lang="zh-CN" altLang="en-US" sz="2000" b="1" dirty="0">
              <a:latin typeface="Georgia" panose="02040502050405020303" pitchFamily="18" charset="0"/>
              <a:ea typeface="Courier" charset="0"/>
              <a:cs typeface="Courier" charset="0"/>
            </a:endParaRPr>
          </a:p>
        </p:txBody>
      </p:sp>
      <p:sp>
        <p:nvSpPr>
          <p:cNvPr id="26" name="标题 1">
            <a:extLst>
              <a:ext uri="{FF2B5EF4-FFF2-40B4-BE49-F238E27FC236}">
                <a16:creationId xmlns:a16="http://schemas.microsoft.com/office/drawing/2014/main" id="{A5E93CDA-F00A-F444-8AF1-10EAA6FF00BC}"/>
              </a:ext>
            </a:extLst>
          </p:cNvPr>
          <p:cNvSpPr txBox="1">
            <a:spLocks/>
          </p:cNvSpPr>
          <p:nvPr/>
        </p:nvSpPr>
        <p:spPr>
          <a:xfrm>
            <a:off x="324301" y="128370"/>
            <a:ext cx="8592670" cy="16093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b="1" kern="1200">
                <a:solidFill>
                  <a:schemeClr val="tx1"/>
                </a:solidFill>
                <a:latin typeface="Courier" charset="0"/>
                <a:ea typeface="Courier" charset="0"/>
                <a:cs typeface="Courier" charset="0"/>
              </a:defRPr>
            </a:lvl1pPr>
          </a:lstStyle>
          <a:p>
            <a:r>
              <a:rPr kumimoji="1" lang="en-US" altLang="zh-CN" sz="3200" dirty="0">
                <a:latin typeface="Georgia" panose="02040502050405020303" pitchFamily="18" charset="0"/>
              </a:rPr>
              <a:t>Commonsense</a:t>
            </a:r>
            <a:r>
              <a:rPr kumimoji="1" lang="zh-CN" altLang="en-US" sz="3200" dirty="0">
                <a:latin typeface="Georgia" panose="02040502050405020303" pitchFamily="18" charset="0"/>
              </a:rPr>
              <a:t> </a:t>
            </a:r>
            <a:r>
              <a:rPr kumimoji="1" lang="en-US" altLang="zh-CN" sz="3200" dirty="0">
                <a:latin typeface="Georgia" panose="02040502050405020303" pitchFamily="18" charset="0"/>
              </a:rPr>
              <a:t>Knowledge</a:t>
            </a:r>
            <a:r>
              <a:rPr kumimoji="1" lang="zh-CN" altLang="en-US" sz="3200" dirty="0">
                <a:latin typeface="Georgia" panose="02040502050405020303" pitchFamily="18" charset="0"/>
              </a:rPr>
              <a:t> </a:t>
            </a:r>
            <a:r>
              <a:rPr kumimoji="1" lang="en-US" altLang="zh-CN" sz="3200" dirty="0">
                <a:latin typeface="Georgia" panose="02040502050405020303" pitchFamily="18" charset="0"/>
              </a:rPr>
              <a:t>in</a:t>
            </a:r>
            <a:r>
              <a:rPr kumimoji="1" lang="zh-CN" altLang="en-US" sz="3200" dirty="0">
                <a:latin typeface="Georgia" panose="02040502050405020303" pitchFamily="18" charset="0"/>
              </a:rPr>
              <a:t> </a:t>
            </a:r>
            <a:r>
              <a:rPr kumimoji="1" lang="en-US" altLang="zh-CN" sz="3200" dirty="0" err="1">
                <a:latin typeface="Georgia" panose="02040502050405020303" pitchFamily="18" charset="0"/>
              </a:rPr>
              <a:t>Chatbots</a:t>
            </a:r>
            <a:endParaRPr kumimoji="1" lang="zh-CN" altLang="en-US" sz="3200" dirty="0">
              <a:latin typeface="Georgia" panose="02040502050405020303" pitchFamily="18" charset="0"/>
            </a:endParaRPr>
          </a:p>
        </p:txBody>
      </p:sp>
    </p:spTree>
    <p:extLst>
      <p:ext uri="{BB962C8B-B14F-4D97-AF65-F5344CB8AC3E}">
        <p14:creationId xmlns:p14="http://schemas.microsoft.com/office/powerpoint/2010/main" val="609545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60650" y="4700922"/>
            <a:ext cx="1346127" cy="523220"/>
          </a:xfrm>
          <a:prstGeom prst="rect">
            <a:avLst/>
          </a:prstGeom>
          <a:solidFill>
            <a:schemeClr val="bg1"/>
          </a:solidFill>
          <a:ln>
            <a:solidFill>
              <a:srgbClr val="7030A0"/>
            </a:solidFill>
            <a:tailEnd w="lg" len="med"/>
          </a:ln>
        </p:spPr>
        <p:txBody>
          <a:bodyPr wrap="square" rtlCol="0">
            <a:spAutoFit/>
          </a:bodyPr>
          <a:lstStyle/>
          <a:p>
            <a:r>
              <a:rPr lang="en-SG" altLang="zh-CN" sz="2800" dirty="0">
                <a:solidFill>
                  <a:srgbClr val="C00000"/>
                </a:solidFill>
              </a:rPr>
              <a:t>asthma</a:t>
            </a:r>
            <a:endParaRPr lang="zh-CN" altLang="en-US" sz="2800" dirty="0">
              <a:solidFill>
                <a:srgbClr val="C00000"/>
              </a:solidFill>
            </a:endParaRPr>
          </a:p>
        </p:txBody>
      </p:sp>
      <p:sp>
        <p:nvSpPr>
          <p:cNvPr id="5" name="文本框 4"/>
          <p:cNvSpPr txBox="1"/>
          <p:nvPr/>
        </p:nvSpPr>
        <p:spPr>
          <a:xfrm>
            <a:off x="1890578" y="3482079"/>
            <a:ext cx="1509626" cy="369332"/>
          </a:xfrm>
          <a:prstGeom prst="rect">
            <a:avLst/>
          </a:prstGeom>
          <a:solidFill>
            <a:schemeClr val="accent3">
              <a:lumMod val="40000"/>
              <a:lumOff val="60000"/>
            </a:schemeClr>
          </a:solidFill>
          <a:ln>
            <a:noFill/>
          </a:ln>
        </p:spPr>
        <p:txBody>
          <a:bodyPr wrap="square" rtlCol="0">
            <a:spAutoFit/>
          </a:bodyPr>
          <a:lstStyle/>
          <a:p>
            <a:r>
              <a:rPr lang="en-US" altLang="zh-CN" dirty="0"/>
              <a:t>lung disease</a:t>
            </a:r>
            <a:endParaRPr lang="zh-CN" altLang="en-US" dirty="0"/>
          </a:p>
        </p:txBody>
      </p:sp>
      <p:sp>
        <p:nvSpPr>
          <p:cNvPr id="7" name="文本框 6"/>
          <p:cNvSpPr txBox="1"/>
          <p:nvPr/>
        </p:nvSpPr>
        <p:spPr>
          <a:xfrm>
            <a:off x="4967617" y="3343580"/>
            <a:ext cx="1233577" cy="646331"/>
          </a:xfrm>
          <a:prstGeom prst="rect">
            <a:avLst/>
          </a:prstGeom>
          <a:solidFill>
            <a:schemeClr val="accent3">
              <a:lumMod val="40000"/>
              <a:lumOff val="60000"/>
            </a:schemeClr>
          </a:solidFill>
          <a:ln>
            <a:noFill/>
          </a:ln>
        </p:spPr>
        <p:txBody>
          <a:bodyPr wrap="square" rtlCol="0">
            <a:spAutoFit/>
          </a:bodyPr>
          <a:lstStyle/>
          <a:p>
            <a:r>
              <a:rPr lang="en-US" altLang="zh-CN" dirty="0"/>
              <a:t>respiratory disease</a:t>
            </a:r>
            <a:endParaRPr lang="zh-CN" altLang="en-US" dirty="0"/>
          </a:p>
        </p:txBody>
      </p:sp>
      <p:sp>
        <p:nvSpPr>
          <p:cNvPr id="8" name="文本框 7"/>
          <p:cNvSpPr txBox="1"/>
          <p:nvPr/>
        </p:nvSpPr>
        <p:spPr>
          <a:xfrm>
            <a:off x="6246231" y="4777866"/>
            <a:ext cx="1384537" cy="369332"/>
          </a:xfrm>
          <a:prstGeom prst="rect">
            <a:avLst/>
          </a:prstGeom>
          <a:solidFill>
            <a:schemeClr val="accent3">
              <a:lumMod val="40000"/>
              <a:lumOff val="60000"/>
            </a:schemeClr>
          </a:solidFill>
          <a:ln>
            <a:noFill/>
          </a:ln>
        </p:spPr>
        <p:txBody>
          <a:bodyPr wrap="square" rtlCol="0">
            <a:spAutoFit/>
          </a:bodyPr>
          <a:lstStyle/>
          <a:p>
            <a:r>
              <a:rPr lang="en-SG" altLang="zh-CN" dirty="0"/>
              <a:t>air pollution</a:t>
            </a:r>
            <a:endParaRPr lang="zh-CN" altLang="en-US" dirty="0">
              <a:solidFill>
                <a:srgbClr val="FF0000"/>
              </a:solidFill>
            </a:endParaRPr>
          </a:p>
        </p:txBody>
      </p:sp>
      <p:sp>
        <p:nvSpPr>
          <p:cNvPr id="9" name="文本框 8"/>
          <p:cNvSpPr txBox="1"/>
          <p:nvPr/>
        </p:nvSpPr>
        <p:spPr>
          <a:xfrm>
            <a:off x="4091579" y="6257264"/>
            <a:ext cx="1630396" cy="369332"/>
          </a:xfrm>
          <a:prstGeom prst="rect">
            <a:avLst/>
          </a:prstGeom>
          <a:solidFill>
            <a:schemeClr val="accent3">
              <a:lumMod val="40000"/>
              <a:lumOff val="60000"/>
            </a:schemeClr>
          </a:solidFill>
          <a:ln>
            <a:noFill/>
          </a:ln>
        </p:spPr>
        <p:txBody>
          <a:bodyPr wrap="square" rtlCol="0">
            <a:spAutoFit/>
          </a:bodyPr>
          <a:lstStyle/>
          <a:p>
            <a:r>
              <a:rPr lang="en-SG" altLang="zh-CN" dirty="0"/>
              <a:t>chest tightness</a:t>
            </a:r>
            <a:endParaRPr lang="zh-CN" altLang="en-US" dirty="0">
              <a:solidFill>
                <a:srgbClr val="FF0000"/>
              </a:solidFill>
            </a:endParaRPr>
          </a:p>
        </p:txBody>
      </p:sp>
      <p:sp>
        <p:nvSpPr>
          <p:cNvPr id="10" name="文本框 9"/>
          <p:cNvSpPr txBox="1"/>
          <p:nvPr/>
        </p:nvSpPr>
        <p:spPr>
          <a:xfrm>
            <a:off x="1027189" y="5392306"/>
            <a:ext cx="1726777" cy="369332"/>
          </a:xfrm>
          <a:prstGeom prst="rect">
            <a:avLst/>
          </a:prstGeom>
          <a:solidFill>
            <a:schemeClr val="accent3">
              <a:lumMod val="40000"/>
              <a:lumOff val="60000"/>
            </a:schemeClr>
          </a:solidFill>
          <a:ln>
            <a:noFill/>
          </a:ln>
        </p:spPr>
        <p:txBody>
          <a:bodyPr wrap="square" rtlCol="0">
            <a:spAutoFit/>
          </a:bodyPr>
          <a:lstStyle/>
          <a:p>
            <a:r>
              <a:rPr lang="en-SG" altLang="zh-CN" dirty="0">
                <a:solidFill>
                  <a:srgbClr val="7030A0"/>
                </a:solidFill>
              </a:rPr>
              <a:t>avoiding triggers</a:t>
            </a:r>
            <a:endParaRPr lang="zh-CN" altLang="en-US" dirty="0">
              <a:solidFill>
                <a:srgbClr val="7030A0"/>
              </a:solidFill>
            </a:endParaRPr>
          </a:p>
        </p:txBody>
      </p:sp>
      <p:cxnSp>
        <p:nvCxnSpPr>
          <p:cNvPr id="11" name="直接箭头连接符 20"/>
          <p:cNvCxnSpPr>
            <a:endCxn id="10" idx="2"/>
          </p:cNvCxnSpPr>
          <p:nvPr/>
        </p:nvCxnSpPr>
        <p:spPr>
          <a:xfrm flipH="1" flipV="1">
            <a:off x="2645391" y="3851411"/>
            <a:ext cx="1318345" cy="849511"/>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22"/>
          <p:cNvCxnSpPr>
            <a:endCxn id="11" idx="2"/>
          </p:cNvCxnSpPr>
          <p:nvPr/>
        </p:nvCxnSpPr>
        <p:spPr>
          <a:xfrm flipV="1">
            <a:off x="4487992" y="3989911"/>
            <a:ext cx="1096414" cy="709449"/>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24"/>
          <p:cNvCxnSpPr>
            <a:endCxn id="12" idx="1"/>
          </p:cNvCxnSpPr>
          <p:nvPr/>
        </p:nvCxnSpPr>
        <p:spPr>
          <a:xfrm>
            <a:off x="4906777" y="4962532"/>
            <a:ext cx="1339454" cy="0"/>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26"/>
          <p:cNvCxnSpPr>
            <a:stCxn id="13" idx="0"/>
          </p:cNvCxnSpPr>
          <p:nvPr/>
        </p:nvCxnSpPr>
        <p:spPr>
          <a:xfrm flipH="1" flipV="1">
            <a:off x="4233714" y="5224142"/>
            <a:ext cx="673063" cy="1033122"/>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 name="直接箭头连接符 28"/>
          <p:cNvCxnSpPr>
            <a:endCxn id="15" idx="0"/>
          </p:cNvCxnSpPr>
          <p:nvPr/>
        </p:nvCxnSpPr>
        <p:spPr>
          <a:xfrm flipH="1">
            <a:off x="1890578" y="4962532"/>
            <a:ext cx="1670072" cy="429774"/>
          </a:xfrm>
          <a:prstGeom prst="straightConnector1">
            <a:avLst/>
          </a:prstGeom>
          <a:ln>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392532" y="4131534"/>
            <a:ext cx="691375" cy="307777"/>
          </a:xfrm>
          <a:prstGeom prst="rect">
            <a:avLst/>
          </a:prstGeom>
          <a:noFill/>
        </p:spPr>
        <p:txBody>
          <a:bodyPr wrap="square" rtlCol="0">
            <a:spAutoFit/>
          </a:bodyPr>
          <a:lstStyle/>
          <a:p>
            <a:r>
              <a:rPr lang="en-US" altLang="zh-CN" sz="1400" b="1" i="1" dirty="0">
                <a:latin typeface="Times New Roman" panose="02020603050405020304" pitchFamily="18" charset="0"/>
                <a:cs typeface="Times New Roman" panose="02020603050405020304" pitchFamily="18" charset="0"/>
              </a:rPr>
              <a:t>IsA</a:t>
            </a:r>
            <a:endParaRPr lang="zh-CN" altLang="en-US" sz="1400" b="1" i="1"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4893030" y="4285423"/>
            <a:ext cx="691375" cy="307777"/>
          </a:xfrm>
          <a:prstGeom prst="rect">
            <a:avLst/>
          </a:prstGeom>
          <a:noFill/>
        </p:spPr>
        <p:txBody>
          <a:bodyPr wrap="square" rtlCol="0">
            <a:spAutoFit/>
          </a:bodyPr>
          <a:lstStyle/>
          <a:p>
            <a:r>
              <a:rPr lang="en-US" altLang="zh-CN" sz="1400" b="1" i="1" dirty="0">
                <a:latin typeface="Times New Roman" panose="02020603050405020304" pitchFamily="18" charset="0"/>
                <a:cs typeface="Times New Roman" panose="02020603050405020304" pitchFamily="18" charset="0"/>
              </a:rPr>
              <a:t>IsA</a:t>
            </a:r>
            <a:endParaRPr lang="zh-CN" altLang="en-US" sz="1400" b="1" i="1"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4570245" y="5671956"/>
            <a:ext cx="1188895" cy="307777"/>
          </a:xfrm>
          <a:prstGeom prst="rect">
            <a:avLst/>
          </a:prstGeom>
          <a:noFill/>
        </p:spPr>
        <p:txBody>
          <a:bodyPr wrap="square" rtlCol="0">
            <a:spAutoFit/>
          </a:bodyPr>
          <a:lstStyle/>
          <a:p>
            <a:r>
              <a:rPr lang="en-US" altLang="zh-CN" sz="1400" b="1" i="1" dirty="0" err="1">
                <a:latin typeface="Times New Roman" panose="02020603050405020304" pitchFamily="18" charset="0"/>
                <a:cs typeface="Times New Roman" panose="02020603050405020304" pitchFamily="18" charset="0"/>
              </a:rPr>
              <a:t>Caused_by</a:t>
            </a:r>
            <a:endParaRPr lang="zh-CN" altLang="en-US" sz="1400" b="1" i="1"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5036199" y="5027241"/>
            <a:ext cx="1188895" cy="307777"/>
          </a:xfrm>
          <a:prstGeom prst="rect">
            <a:avLst/>
          </a:prstGeom>
          <a:noFill/>
        </p:spPr>
        <p:txBody>
          <a:bodyPr wrap="square" rtlCol="0">
            <a:spAutoFit/>
          </a:bodyPr>
          <a:lstStyle/>
          <a:p>
            <a:r>
              <a:rPr lang="en-US" altLang="zh-CN" sz="1400" b="1" i="1" dirty="0" err="1">
                <a:latin typeface="Times New Roman" panose="02020603050405020304" pitchFamily="18" charset="0"/>
                <a:cs typeface="Times New Roman" panose="02020603050405020304" pitchFamily="18" charset="0"/>
              </a:rPr>
              <a:t>Caused_by</a:t>
            </a:r>
            <a:endParaRPr lang="zh-CN" altLang="en-US" sz="1400" b="1" i="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1890578" y="4853937"/>
            <a:ext cx="1384311" cy="307777"/>
          </a:xfrm>
          <a:prstGeom prst="rect">
            <a:avLst/>
          </a:prstGeom>
          <a:noFill/>
        </p:spPr>
        <p:txBody>
          <a:bodyPr wrap="square" rtlCol="0">
            <a:spAutoFit/>
          </a:bodyPr>
          <a:lstStyle/>
          <a:p>
            <a:r>
              <a:rPr lang="en-US" altLang="zh-CN" sz="1400" b="1" i="1" dirty="0" err="1">
                <a:latin typeface="Times New Roman" panose="02020603050405020304" pitchFamily="18" charset="0"/>
                <a:cs typeface="Times New Roman" panose="02020603050405020304" pitchFamily="18" charset="0"/>
              </a:rPr>
              <a:t>Prevented_by</a:t>
            </a:r>
            <a:endParaRPr lang="zh-CN" altLang="en-US" sz="1400" b="1" i="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6890197" y="5582348"/>
            <a:ext cx="1844416" cy="369332"/>
          </a:xfrm>
          <a:prstGeom prst="rect">
            <a:avLst/>
          </a:prstGeom>
          <a:noFill/>
        </p:spPr>
        <p:txBody>
          <a:bodyPr wrap="none" rtlCol="0">
            <a:spAutoFit/>
          </a:bodyPr>
          <a:lstStyle/>
          <a:p>
            <a:r>
              <a:rPr kumimoji="1" lang="en-US" altLang="zh-CN" dirty="0"/>
              <a:t>From</a:t>
            </a:r>
            <a:r>
              <a:rPr kumimoji="1" lang="zh-CN" altLang="en-US" dirty="0"/>
              <a:t> </a:t>
            </a:r>
            <a:r>
              <a:rPr kumimoji="1" lang="en-US" altLang="zh-CN" dirty="0" err="1"/>
              <a:t>ConceptNet</a:t>
            </a:r>
            <a:endParaRPr kumimoji="1" lang="zh-CN" altLang="en-US" dirty="0"/>
          </a:p>
        </p:txBody>
      </p:sp>
      <p:sp>
        <p:nvSpPr>
          <p:cNvPr id="21" name="圆角矩形 20">
            <a:extLst>
              <a:ext uri="{FF2B5EF4-FFF2-40B4-BE49-F238E27FC236}">
                <a16:creationId xmlns:a16="http://schemas.microsoft.com/office/drawing/2014/main" id="{92B80228-250D-6B41-8AB1-C7FC1EDEF08C}"/>
              </a:ext>
            </a:extLst>
          </p:cNvPr>
          <p:cNvSpPr/>
          <p:nvPr/>
        </p:nvSpPr>
        <p:spPr>
          <a:xfrm rot="20581778">
            <a:off x="828678" y="4707504"/>
            <a:ext cx="4224667" cy="1168438"/>
          </a:xfrm>
          <a:prstGeom prst="roundRect">
            <a:avLst/>
          </a:prstGeom>
          <a:noFill/>
          <a:ln>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标题 1">
            <a:extLst>
              <a:ext uri="{FF2B5EF4-FFF2-40B4-BE49-F238E27FC236}">
                <a16:creationId xmlns:a16="http://schemas.microsoft.com/office/drawing/2014/main" id="{ED194907-AD3B-FC4E-9E29-CE1B60E50F76}"/>
              </a:ext>
            </a:extLst>
          </p:cNvPr>
          <p:cNvSpPr txBox="1">
            <a:spLocks/>
          </p:cNvSpPr>
          <p:nvPr/>
        </p:nvSpPr>
        <p:spPr>
          <a:xfrm>
            <a:off x="324301" y="128370"/>
            <a:ext cx="8592670" cy="16093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b="1" kern="1200">
                <a:solidFill>
                  <a:schemeClr val="tx1"/>
                </a:solidFill>
                <a:latin typeface="Courier" charset="0"/>
                <a:ea typeface="Courier" charset="0"/>
                <a:cs typeface="Courier" charset="0"/>
              </a:defRPr>
            </a:lvl1pPr>
          </a:lstStyle>
          <a:p>
            <a:r>
              <a:rPr kumimoji="1" lang="en-US" altLang="zh-CN" sz="3200" dirty="0">
                <a:latin typeface="Georgia" panose="02040502050405020303" pitchFamily="18" charset="0"/>
              </a:rPr>
              <a:t>Commonsense</a:t>
            </a:r>
            <a:r>
              <a:rPr kumimoji="1" lang="zh-CN" altLang="en-US" sz="3200" dirty="0">
                <a:latin typeface="Georgia" panose="02040502050405020303" pitchFamily="18" charset="0"/>
              </a:rPr>
              <a:t> </a:t>
            </a:r>
            <a:r>
              <a:rPr kumimoji="1" lang="en-US" altLang="zh-CN" sz="3200" dirty="0">
                <a:latin typeface="Georgia" panose="02040502050405020303" pitchFamily="18" charset="0"/>
              </a:rPr>
              <a:t>Knowledge</a:t>
            </a:r>
            <a:r>
              <a:rPr kumimoji="1" lang="zh-CN" altLang="en-US" sz="3200" dirty="0">
                <a:latin typeface="Georgia" panose="02040502050405020303" pitchFamily="18" charset="0"/>
              </a:rPr>
              <a:t> </a:t>
            </a:r>
            <a:r>
              <a:rPr kumimoji="1" lang="en-US" altLang="zh-CN" sz="3200" dirty="0">
                <a:latin typeface="Georgia" panose="02040502050405020303" pitchFamily="18" charset="0"/>
              </a:rPr>
              <a:t>in</a:t>
            </a:r>
            <a:r>
              <a:rPr kumimoji="1" lang="zh-CN" altLang="en-US" sz="3200" dirty="0">
                <a:latin typeface="Georgia" panose="02040502050405020303" pitchFamily="18" charset="0"/>
              </a:rPr>
              <a:t> </a:t>
            </a:r>
            <a:r>
              <a:rPr kumimoji="1" lang="en-US" altLang="zh-CN" sz="3200" dirty="0" err="1">
                <a:latin typeface="Georgia" panose="02040502050405020303" pitchFamily="18" charset="0"/>
              </a:rPr>
              <a:t>Chatbots</a:t>
            </a:r>
            <a:endParaRPr kumimoji="1" lang="zh-CN" altLang="en-US" sz="3200" dirty="0">
              <a:latin typeface="Georgia" panose="02040502050405020303" pitchFamily="18" charset="0"/>
            </a:endParaRPr>
          </a:p>
        </p:txBody>
      </p:sp>
      <p:sp>
        <p:nvSpPr>
          <p:cNvPr id="27" name="文本框 26">
            <a:extLst>
              <a:ext uri="{FF2B5EF4-FFF2-40B4-BE49-F238E27FC236}">
                <a16:creationId xmlns:a16="http://schemas.microsoft.com/office/drawing/2014/main" id="{7ADC0C37-4E05-914C-A4B6-9F13A82AABA4}"/>
              </a:ext>
            </a:extLst>
          </p:cNvPr>
          <p:cNvSpPr txBox="1"/>
          <p:nvPr/>
        </p:nvSpPr>
        <p:spPr>
          <a:xfrm>
            <a:off x="1444459" y="1360130"/>
            <a:ext cx="6014788" cy="400110"/>
          </a:xfrm>
          <a:prstGeom prst="rect">
            <a:avLst/>
          </a:prstGeom>
          <a:noFill/>
        </p:spPr>
        <p:txBody>
          <a:bodyPr wrap="none" rtlCol="0">
            <a:spAutoFit/>
          </a:bodyPr>
          <a:lstStyle/>
          <a:p>
            <a:r>
              <a:rPr kumimoji="1" lang="en-US" altLang="zh-CN" sz="2000" b="1" dirty="0">
                <a:latin typeface="Georgia" panose="02040502050405020303" pitchFamily="18" charset="0"/>
                <a:ea typeface="Courier" charset="0"/>
                <a:cs typeface="Courier" charset="0"/>
              </a:rPr>
              <a:t>Post:</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I</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have</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an</a:t>
            </a:r>
            <a:r>
              <a:rPr kumimoji="1" lang="zh-CN" altLang="en-US" sz="2000" b="1" dirty="0">
                <a:latin typeface="Georgia" panose="02040502050405020303" pitchFamily="18" charset="0"/>
                <a:ea typeface="Courier" charset="0"/>
                <a:cs typeface="Courier" charset="0"/>
              </a:rPr>
              <a:t> </a:t>
            </a:r>
            <a:r>
              <a:rPr kumimoji="1" lang="en-US" altLang="zh-CN" sz="2000" b="1" dirty="0">
                <a:solidFill>
                  <a:srgbClr val="C00000"/>
                </a:solidFill>
                <a:latin typeface="Georgia" panose="02040502050405020303" pitchFamily="18" charset="0"/>
                <a:ea typeface="Courier" charset="0"/>
                <a:cs typeface="Courier" charset="0"/>
              </a:rPr>
              <a:t>asthma</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since</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three</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years</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old.</a:t>
            </a:r>
            <a:endParaRPr kumimoji="1" lang="zh-CN" altLang="en-US" sz="2000" b="1" dirty="0">
              <a:latin typeface="Georgia" panose="02040502050405020303" pitchFamily="18" charset="0"/>
              <a:ea typeface="Courier" charset="0"/>
              <a:cs typeface="Courier" charset="0"/>
            </a:endParaRPr>
          </a:p>
        </p:txBody>
      </p:sp>
      <p:sp>
        <p:nvSpPr>
          <p:cNvPr id="28" name="文本框 27">
            <a:extLst>
              <a:ext uri="{FF2B5EF4-FFF2-40B4-BE49-F238E27FC236}">
                <a16:creationId xmlns:a16="http://schemas.microsoft.com/office/drawing/2014/main" id="{EDEFEF2B-23DB-5946-9A6C-22DA344B103C}"/>
              </a:ext>
            </a:extLst>
          </p:cNvPr>
          <p:cNvSpPr txBox="1"/>
          <p:nvPr/>
        </p:nvSpPr>
        <p:spPr>
          <a:xfrm>
            <a:off x="1689735" y="1784190"/>
            <a:ext cx="5432282" cy="923330"/>
          </a:xfrm>
          <a:prstGeom prst="rect">
            <a:avLst/>
          </a:prstGeom>
          <a:solidFill>
            <a:schemeClr val="accent4">
              <a:lumMod val="40000"/>
              <a:lumOff val="60000"/>
            </a:schemeClr>
          </a:solidFill>
        </p:spPr>
        <p:txBody>
          <a:bodyPr wrap="square" rtlCol="0">
            <a:spAutoFit/>
          </a:bodyPr>
          <a:lstStyle/>
          <a:p>
            <a:pPr algn="ctr"/>
            <a:r>
              <a:rPr kumimoji="1" lang="en-US" altLang="zh-CN" b="1" dirty="0">
                <a:latin typeface="Georgia" panose="02040502050405020303" pitchFamily="18" charset="0"/>
              </a:rPr>
              <a:t>Triples</a:t>
            </a:r>
            <a:r>
              <a:rPr kumimoji="1" lang="zh-CN" altLang="en-US" b="1" dirty="0">
                <a:latin typeface="Georgia" panose="02040502050405020303" pitchFamily="18" charset="0"/>
              </a:rPr>
              <a:t> </a:t>
            </a:r>
            <a:r>
              <a:rPr kumimoji="1" lang="en-US" altLang="zh-CN" b="1" dirty="0">
                <a:latin typeface="Georgia" panose="02040502050405020303" pitchFamily="18" charset="0"/>
              </a:rPr>
              <a:t>in</a:t>
            </a:r>
            <a:r>
              <a:rPr kumimoji="1" lang="zh-CN" altLang="en-US" b="1" dirty="0">
                <a:latin typeface="Georgia" panose="02040502050405020303" pitchFamily="18" charset="0"/>
              </a:rPr>
              <a:t> </a:t>
            </a:r>
            <a:r>
              <a:rPr kumimoji="1" lang="en-US" altLang="zh-CN" b="1" dirty="0">
                <a:latin typeface="Georgia" panose="02040502050405020303" pitchFamily="18" charset="0"/>
              </a:rPr>
              <a:t>knowledge</a:t>
            </a:r>
            <a:r>
              <a:rPr kumimoji="1" lang="zh-CN" altLang="en-US" b="1" dirty="0">
                <a:latin typeface="Georgia" panose="02040502050405020303" pitchFamily="18" charset="0"/>
              </a:rPr>
              <a:t> </a:t>
            </a:r>
            <a:r>
              <a:rPr kumimoji="1" lang="en-US" altLang="zh-CN" b="1" dirty="0">
                <a:latin typeface="Georgia" panose="02040502050405020303" pitchFamily="18" charset="0"/>
              </a:rPr>
              <a:t>graph:</a:t>
            </a:r>
            <a:r>
              <a:rPr kumimoji="1" lang="zh-CN" altLang="en-US" b="1" dirty="0">
                <a:latin typeface="Georgia" panose="02040502050405020303" pitchFamily="18" charset="0"/>
              </a:rPr>
              <a:t> </a:t>
            </a:r>
            <a:endParaRPr kumimoji="1" lang="en-US" altLang="zh-CN" b="1" dirty="0">
              <a:latin typeface="Georgia" panose="02040502050405020303" pitchFamily="18" charset="0"/>
            </a:endParaRPr>
          </a:p>
          <a:p>
            <a:pPr algn="ctr"/>
            <a:r>
              <a:rPr kumimoji="1" lang="en-US" altLang="zh-CN" b="1" dirty="0">
                <a:latin typeface="Georgia" panose="02040502050405020303" pitchFamily="18" charset="0"/>
              </a:rPr>
              <a:t>(lung</a:t>
            </a:r>
            <a:r>
              <a:rPr kumimoji="1" lang="zh-CN" altLang="en-US" b="1" dirty="0">
                <a:latin typeface="Georgia" panose="02040502050405020303" pitchFamily="18" charset="0"/>
              </a:rPr>
              <a:t> </a:t>
            </a:r>
            <a:r>
              <a:rPr kumimoji="1" lang="en-US" altLang="zh-CN" b="1" dirty="0">
                <a:latin typeface="Georgia" panose="02040502050405020303" pitchFamily="18" charset="0"/>
              </a:rPr>
              <a:t>disease,</a:t>
            </a:r>
            <a:r>
              <a:rPr kumimoji="1" lang="zh-CN" altLang="en-US" b="1" dirty="0">
                <a:latin typeface="Georgia" panose="02040502050405020303" pitchFamily="18" charset="0"/>
              </a:rPr>
              <a:t> </a:t>
            </a:r>
            <a:r>
              <a:rPr kumimoji="1" lang="en-US" altLang="zh-CN" b="1" dirty="0">
                <a:latin typeface="Georgia" panose="02040502050405020303" pitchFamily="18" charset="0"/>
              </a:rPr>
              <a:t>IsA,</a:t>
            </a:r>
            <a:r>
              <a:rPr kumimoji="1" lang="zh-CN" altLang="en-US" b="1" dirty="0">
                <a:latin typeface="Georgia" panose="02040502050405020303" pitchFamily="18" charset="0"/>
              </a:rPr>
              <a:t> </a:t>
            </a:r>
            <a:r>
              <a:rPr kumimoji="1" lang="en-US" altLang="zh-CN" b="1" dirty="0">
                <a:solidFill>
                  <a:srgbClr val="C00000"/>
                </a:solidFill>
                <a:latin typeface="Georgia" panose="02040502050405020303" pitchFamily="18" charset="0"/>
              </a:rPr>
              <a:t>asthma</a:t>
            </a:r>
            <a:r>
              <a:rPr kumimoji="1" lang="zh-CN" altLang="en-US" b="1" dirty="0">
                <a:latin typeface="Georgia" panose="02040502050405020303" pitchFamily="18" charset="0"/>
              </a:rPr>
              <a:t> </a:t>
            </a:r>
            <a:r>
              <a:rPr kumimoji="1" lang="en-US" altLang="zh-CN" b="1" dirty="0">
                <a:latin typeface="Georgia" panose="02040502050405020303" pitchFamily="18" charset="0"/>
              </a:rPr>
              <a:t>)</a:t>
            </a:r>
          </a:p>
          <a:p>
            <a:pPr algn="ctr"/>
            <a:r>
              <a:rPr kumimoji="1" lang="en-US" altLang="zh-CN" b="1" dirty="0">
                <a:latin typeface="Georgia" panose="02040502050405020303" pitchFamily="18" charset="0"/>
              </a:rPr>
              <a:t>(</a:t>
            </a:r>
            <a:r>
              <a:rPr kumimoji="1" lang="en-US" altLang="zh-CN" b="1" dirty="0">
                <a:solidFill>
                  <a:srgbClr val="C00000"/>
                </a:solidFill>
                <a:latin typeface="Georgia" panose="02040502050405020303" pitchFamily="18" charset="0"/>
              </a:rPr>
              <a:t>asthma</a:t>
            </a:r>
            <a:r>
              <a:rPr kumimoji="1" lang="en-US" altLang="zh-CN" b="1" dirty="0">
                <a:latin typeface="Georgia" panose="02040502050405020303" pitchFamily="18" charset="0"/>
              </a:rPr>
              <a:t>,</a:t>
            </a:r>
            <a:r>
              <a:rPr kumimoji="1" lang="zh-CN" altLang="en-US" b="1" dirty="0">
                <a:latin typeface="Georgia" panose="02040502050405020303" pitchFamily="18" charset="0"/>
              </a:rPr>
              <a:t> </a:t>
            </a:r>
            <a:r>
              <a:rPr kumimoji="1" lang="en-US" altLang="zh-CN" b="1" dirty="0" err="1">
                <a:latin typeface="Georgia" panose="02040502050405020303" pitchFamily="18" charset="0"/>
              </a:rPr>
              <a:t>Prevented_by</a:t>
            </a:r>
            <a:r>
              <a:rPr kumimoji="1" lang="en-US" altLang="zh-CN" b="1" dirty="0">
                <a:latin typeface="Georgia" panose="02040502050405020303" pitchFamily="18" charset="0"/>
              </a:rPr>
              <a:t>,</a:t>
            </a:r>
            <a:r>
              <a:rPr kumimoji="1" lang="zh-CN" altLang="en-US" b="1" dirty="0">
                <a:latin typeface="Georgia" panose="02040502050405020303" pitchFamily="18" charset="0"/>
              </a:rPr>
              <a:t> </a:t>
            </a:r>
            <a:r>
              <a:rPr kumimoji="1" lang="en-US" altLang="zh-CN" b="1" dirty="0">
                <a:solidFill>
                  <a:srgbClr val="7030A0"/>
                </a:solidFill>
                <a:latin typeface="Georgia" panose="02040502050405020303" pitchFamily="18" charset="0"/>
              </a:rPr>
              <a:t>avoiding</a:t>
            </a:r>
            <a:r>
              <a:rPr kumimoji="1" lang="zh-CN" altLang="en-US" b="1" dirty="0">
                <a:solidFill>
                  <a:srgbClr val="7030A0"/>
                </a:solidFill>
                <a:latin typeface="Georgia" panose="02040502050405020303" pitchFamily="18" charset="0"/>
              </a:rPr>
              <a:t> </a:t>
            </a:r>
            <a:r>
              <a:rPr kumimoji="1" lang="en-US" altLang="zh-CN" b="1" dirty="0">
                <a:solidFill>
                  <a:srgbClr val="7030A0"/>
                </a:solidFill>
                <a:latin typeface="Georgia" panose="02040502050405020303" pitchFamily="18" charset="0"/>
              </a:rPr>
              <a:t>triggers</a:t>
            </a:r>
            <a:r>
              <a:rPr kumimoji="1" lang="en-US" altLang="zh-CN" b="1" dirty="0">
                <a:latin typeface="Georgia" panose="02040502050405020303" pitchFamily="18" charset="0"/>
              </a:rPr>
              <a:t>)</a:t>
            </a:r>
          </a:p>
        </p:txBody>
      </p:sp>
      <p:sp>
        <p:nvSpPr>
          <p:cNvPr id="29" name="文本框 28">
            <a:extLst>
              <a:ext uri="{FF2B5EF4-FFF2-40B4-BE49-F238E27FC236}">
                <a16:creationId xmlns:a16="http://schemas.microsoft.com/office/drawing/2014/main" id="{C692F6DC-C33A-4347-8C06-5207C2AD165F}"/>
              </a:ext>
            </a:extLst>
          </p:cNvPr>
          <p:cNvSpPr txBox="1"/>
          <p:nvPr/>
        </p:nvSpPr>
        <p:spPr>
          <a:xfrm>
            <a:off x="1444459" y="2657910"/>
            <a:ext cx="6869188" cy="707886"/>
          </a:xfrm>
          <a:prstGeom prst="rect">
            <a:avLst/>
          </a:prstGeom>
          <a:noFill/>
        </p:spPr>
        <p:txBody>
          <a:bodyPr wrap="none" rtlCol="0">
            <a:spAutoFit/>
          </a:bodyPr>
          <a:lstStyle/>
          <a:p>
            <a:r>
              <a:rPr kumimoji="1" lang="en-US" altLang="zh-CN" sz="2000" b="1" dirty="0">
                <a:latin typeface="Georgia" panose="02040502050405020303" pitchFamily="18" charset="0"/>
                <a:ea typeface="Courier" charset="0"/>
                <a:cs typeface="Courier" charset="0"/>
              </a:rPr>
              <a:t>Response:</a:t>
            </a:r>
            <a:r>
              <a:rPr kumimoji="1" lang="zh-CN" altLang="en-US" sz="2000" b="1" dirty="0">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I am sorry to hear that. Maybe </a:t>
            </a:r>
            <a:r>
              <a:rPr kumimoji="1" lang="en-US" altLang="zh-CN" sz="2000" b="1" dirty="0">
                <a:solidFill>
                  <a:srgbClr val="7030A0"/>
                </a:solidFill>
                <a:latin typeface="Georgia" panose="02040502050405020303" pitchFamily="18" charset="0"/>
                <a:ea typeface="Courier" charset="0"/>
                <a:cs typeface="Courier" charset="0"/>
              </a:rPr>
              <a:t>avoiding </a:t>
            </a:r>
            <a:endParaRPr kumimoji="1" lang="zh-CN" altLang="en-US" sz="2000" b="1" dirty="0">
              <a:solidFill>
                <a:srgbClr val="7030A0"/>
              </a:solidFill>
              <a:latin typeface="Georgia" panose="02040502050405020303" pitchFamily="18" charset="0"/>
              <a:ea typeface="Courier" charset="0"/>
              <a:cs typeface="Courier" charset="0"/>
            </a:endParaRPr>
          </a:p>
          <a:p>
            <a:r>
              <a:rPr kumimoji="1" lang="en-US" altLang="zh-CN" sz="2000" b="1" dirty="0">
                <a:solidFill>
                  <a:srgbClr val="7030A0"/>
                </a:solidFill>
                <a:latin typeface="Georgia" panose="02040502050405020303" pitchFamily="18" charset="0"/>
                <a:ea typeface="Courier" charset="0"/>
                <a:cs typeface="Courier" charset="0"/>
              </a:rPr>
              <a:t>triggers</a:t>
            </a:r>
            <a:r>
              <a:rPr kumimoji="1" lang="en-US" altLang="zh-CN" sz="2000" b="1" dirty="0">
                <a:solidFill>
                  <a:srgbClr val="C00000"/>
                </a:solidFill>
                <a:latin typeface="Georgia" panose="02040502050405020303" pitchFamily="18" charset="0"/>
                <a:ea typeface="Courier" charset="0"/>
                <a:cs typeface="Courier" charset="0"/>
              </a:rPr>
              <a:t> </a:t>
            </a:r>
            <a:r>
              <a:rPr kumimoji="1" lang="en-US" altLang="zh-CN" sz="2000" b="1" dirty="0">
                <a:latin typeface="Georgia" panose="02040502050405020303" pitchFamily="18" charset="0"/>
                <a:ea typeface="Courier" charset="0"/>
                <a:cs typeface="Courier" charset="0"/>
              </a:rPr>
              <a:t>can prevent </a:t>
            </a:r>
            <a:r>
              <a:rPr kumimoji="1" lang="en-US" altLang="zh-CN" sz="2000" b="1" dirty="0">
                <a:solidFill>
                  <a:srgbClr val="C00000"/>
                </a:solidFill>
                <a:latin typeface="Georgia" panose="02040502050405020303" pitchFamily="18" charset="0"/>
                <a:ea typeface="Courier" charset="0"/>
                <a:cs typeface="Courier" charset="0"/>
              </a:rPr>
              <a:t>asthma </a:t>
            </a:r>
            <a:r>
              <a:rPr kumimoji="1" lang="en-US" altLang="zh-CN" sz="2000" b="1" dirty="0">
                <a:latin typeface="Georgia" panose="02040502050405020303" pitchFamily="18" charset="0"/>
                <a:ea typeface="Courier" charset="0"/>
                <a:cs typeface="Courier" charset="0"/>
              </a:rPr>
              <a:t>attacks.</a:t>
            </a:r>
            <a:endParaRPr kumimoji="1" lang="zh-CN" altLang="en-US" sz="2000" b="1" dirty="0">
              <a:latin typeface="Georgia" panose="02040502050405020303" pitchFamily="18" charset="0"/>
              <a:ea typeface="Courier" charset="0"/>
              <a:cs typeface="Courier" charset="0"/>
            </a:endParaRPr>
          </a:p>
        </p:txBody>
      </p:sp>
    </p:spTree>
    <p:extLst>
      <p:ext uri="{BB962C8B-B14F-4D97-AF65-F5344CB8AC3E}">
        <p14:creationId xmlns:p14="http://schemas.microsoft.com/office/powerpoint/2010/main" val="2316479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30" y="1561216"/>
            <a:ext cx="3973606" cy="5026851"/>
          </a:xfrm>
          <a:prstGeom prst="rect">
            <a:avLst/>
          </a:prstGeom>
        </p:spPr>
      </p:pic>
      <p:sp>
        <p:nvSpPr>
          <p:cNvPr id="6" name="标题 1"/>
          <p:cNvSpPr>
            <a:spLocks noGrp="1"/>
          </p:cNvSpPr>
          <p:nvPr>
            <p:ph type="title"/>
          </p:nvPr>
        </p:nvSpPr>
        <p:spPr>
          <a:xfrm>
            <a:off x="324301" y="128370"/>
            <a:ext cx="8592670" cy="1609344"/>
          </a:xfrm>
        </p:spPr>
        <p:txBody>
          <a:bodyPr>
            <a:normAutofit/>
          </a:bodyPr>
          <a:lstStyle/>
          <a:p>
            <a:r>
              <a:rPr kumimoji="1" lang="en-US" altLang="zh-CN" sz="3200" dirty="0"/>
              <a:t>Commonsense</a:t>
            </a:r>
            <a:r>
              <a:rPr kumimoji="1" lang="zh-CN" altLang="en-US" sz="3200" dirty="0"/>
              <a:t> </a:t>
            </a:r>
            <a:r>
              <a:rPr kumimoji="1" lang="en-US" altLang="zh-CN" sz="3200" dirty="0"/>
              <a:t>Knowledge</a:t>
            </a:r>
            <a:r>
              <a:rPr kumimoji="1" lang="zh-CN" altLang="en-US" sz="3200" dirty="0"/>
              <a:t> </a:t>
            </a:r>
            <a:r>
              <a:rPr kumimoji="1" lang="en-US" altLang="zh-CN" sz="3200" dirty="0"/>
              <a:t>in</a:t>
            </a:r>
            <a:r>
              <a:rPr kumimoji="1" lang="zh-CN" altLang="en-US" sz="3200" dirty="0"/>
              <a:t> </a:t>
            </a:r>
            <a:r>
              <a:rPr kumimoji="1" lang="en-US" altLang="zh-CN" sz="3200" dirty="0" err="1"/>
              <a:t>Chatbots</a:t>
            </a:r>
            <a:endParaRPr kumimoji="1" lang="zh-CN" altLang="en-US" sz="3200" dirty="0"/>
          </a:p>
        </p:txBody>
      </p:sp>
      <p:sp>
        <p:nvSpPr>
          <p:cNvPr id="2" name="圆角矩形 1"/>
          <p:cNvSpPr/>
          <p:nvPr/>
        </p:nvSpPr>
        <p:spPr>
          <a:xfrm>
            <a:off x="4620636" y="5231219"/>
            <a:ext cx="3438843" cy="80807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Encoding</a:t>
            </a:r>
            <a:r>
              <a:rPr kumimoji="1" lang="zh-CN" altLang="en-US" b="1" dirty="0">
                <a:solidFill>
                  <a:schemeClr val="tx1"/>
                </a:solidFill>
              </a:rPr>
              <a:t> </a:t>
            </a:r>
            <a:r>
              <a:rPr kumimoji="1" lang="en-US" altLang="zh-CN" b="1" dirty="0">
                <a:solidFill>
                  <a:schemeClr val="tx1"/>
                </a:solidFill>
              </a:rPr>
              <a:t>the</a:t>
            </a:r>
            <a:r>
              <a:rPr kumimoji="1" lang="zh-CN" altLang="en-US" b="1" dirty="0">
                <a:solidFill>
                  <a:schemeClr val="tx1"/>
                </a:solidFill>
              </a:rPr>
              <a:t> </a:t>
            </a:r>
            <a:r>
              <a:rPr kumimoji="1" lang="en-US" altLang="zh-CN" b="1" dirty="0">
                <a:solidFill>
                  <a:schemeClr val="tx1"/>
                </a:solidFill>
              </a:rPr>
              <a:t>retrieved</a:t>
            </a:r>
            <a:r>
              <a:rPr kumimoji="1" lang="zh-CN" altLang="en-US" b="1" dirty="0">
                <a:solidFill>
                  <a:schemeClr val="tx1"/>
                </a:solidFill>
              </a:rPr>
              <a:t> </a:t>
            </a:r>
            <a:r>
              <a:rPr kumimoji="1" lang="en-US" altLang="zh-CN" b="1" dirty="0">
                <a:solidFill>
                  <a:schemeClr val="tx1"/>
                </a:solidFill>
              </a:rPr>
              <a:t>knowledge</a:t>
            </a:r>
            <a:r>
              <a:rPr kumimoji="1" lang="zh-CN" altLang="en-US" b="1" dirty="0">
                <a:solidFill>
                  <a:schemeClr val="tx1"/>
                </a:solidFill>
              </a:rPr>
              <a:t> </a:t>
            </a:r>
            <a:r>
              <a:rPr kumimoji="1" lang="en-US" altLang="zh-CN" b="1" dirty="0">
                <a:solidFill>
                  <a:schemeClr val="tx1"/>
                </a:solidFill>
              </a:rPr>
              <a:t>graphs</a:t>
            </a:r>
            <a:r>
              <a:rPr kumimoji="1" lang="zh-CN" altLang="en-US" b="1" dirty="0">
                <a:solidFill>
                  <a:schemeClr val="tx1"/>
                </a:solidFill>
              </a:rPr>
              <a:t> </a:t>
            </a:r>
            <a:r>
              <a:rPr kumimoji="1" lang="en-US" altLang="zh-CN" b="1" dirty="0">
                <a:solidFill>
                  <a:schemeClr val="tx1"/>
                </a:solidFill>
              </a:rPr>
              <a:t>for</a:t>
            </a:r>
            <a:r>
              <a:rPr kumimoji="1" lang="zh-CN" altLang="en-US" b="1" dirty="0">
                <a:solidFill>
                  <a:schemeClr val="tx1"/>
                </a:solidFill>
              </a:rPr>
              <a:t> </a:t>
            </a:r>
            <a:r>
              <a:rPr kumimoji="1" lang="en-US" altLang="zh-CN" b="1" dirty="0">
                <a:solidFill>
                  <a:schemeClr val="tx1"/>
                </a:solidFill>
              </a:rPr>
              <a:t>each</a:t>
            </a:r>
            <a:r>
              <a:rPr kumimoji="1" lang="zh-CN" altLang="en-US" b="1" dirty="0">
                <a:solidFill>
                  <a:schemeClr val="tx1"/>
                </a:solidFill>
              </a:rPr>
              <a:t> </a:t>
            </a:r>
            <a:r>
              <a:rPr kumimoji="1" lang="en-US" altLang="zh-CN" b="1" dirty="0">
                <a:solidFill>
                  <a:schemeClr val="tx1"/>
                </a:solidFill>
              </a:rPr>
              <a:t>word</a:t>
            </a:r>
            <a:endParaRPr kumimoji="1" lang="zh-CN" altLang="en-US" b="1" dirty="0">
              <a:solidFill>
                <a:schemeClr val="tx1"/>
              </a:solidFill>
            </a:endParaRPr>
          </a:p>
        </p:txBody>
      </p:sp>
      <p:sp>
        <p:nvSpPr>
          <p:cNvPr id="7" name="圆角矩形 6"/>
          <p:cNvSpPr/>
          <p:nvPr/>
        </p:nvSpPr>
        <p:spPr>
          <a:xfrm>
            <a:off x="4620636" y="2272355"/>
            <a:ext cx="3885411" cy="80807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Decoding</a:t>
            </a:r>
            <a:r>
              <a:rPr kumimoji="1" lang="zh-CN" altLang="en-US" b="1" dirty="0">
                <a:solidFill>
                  <a:schemeClr val="tx1"/>
                </a:solidFill>
              </a:rPr>
              <a:t> </a:t>
            </a:r>
            <a:r>
              <a:rPr kumimoji="1" lang="en-US" altLang="zh-CN" b="1" dirty="0">
                <a:solidFill>
                  <a:schemeClr val="tx1"/>
                </a:solidFill>
              </a:rPr>
              <a:t>words</a:t>
            </a:r>
            <a:r>
              <a:rPr kumimoji="1" lang="zh-CN" altLang="en-US" b="1" dirty="0">
                <a:solidFill>
                  <a:schemeClr val="tx1"/>
                </a:solidFill>
              </a:rPr>
              <a:t> </a:t>
            </a:r>
            <a:r>
              <a:rPr kumimoji="1" lang="en-US" altLang="zh-CN" b="1" dirty="0">
                <a:solidFill>
                  <a:schemeClr val="tx1"/>
                </a:solidFill>
              </a:rPr>
              <a:t>by</a:t>
            </a:r>
            <a:r>
              <a:rPr kumimoji="1" lang="zh-CN" altLang="en-US" b="1" dirty="0">
                <a:solidFill>
                  <a:schemeClr val="tx1"/>
                </a:solidFill>
              </a:rPr>
              <a:t> </a:t>
            </a:r>
            <a:r>
              <a:rPr kumimoji="1" lang="en-US" altLang="zh-CN" b="1" dirty="0">
                <a:solidFill>
                  <a:schemeClr val="tx1"/>
                </a:solidFill>
              </a:rPr>
              <a:t>attending</a:t>
            </a:r>
            <a:r>
              <a:rPr kumimoji="1" lang="zh-CN" altLang="en-US" b="1" dirty="0">
                <a:solidFill>
                  <a:schemeClr val="tx1"/>
                </a:solidFill>
              </a:rPr>
              <a:t> </a:t>
            </a:r>
            <a:r>
              <a:rPr kumimoji="1" lang="en-US" altLang="zh-CN" b="1" dirty="0">
                <a:solidFill>
                  <a:schemeClr val="tx1"/>
                </a:solidFill>
              </a:rPr>
              <a:t>to</a:t>
            </a:r>
            <a:r>
              <a:rPr kumimoji="1" lang="zh-CN" altLang="en-US" b="1" dirty="0">
                <a:solidFill>
                  <a:schemeClr val="tx1"/>
                </a:solidFill>
              </a:rPr>
              <a:t> </a:t>
            </a:r>
            <a:r>
              <a:rPr kumimoji="1" lang="en-US" altLang="zh-CN" b="1" dirty="0">
                <a:solidFill>
                  <a:schemeClr val="tx1"/>
                </a:solidFill>
              </a:rPr>
              <a:t>knowledge</a:t>
            </a:r>
            <a:r>
              <a:rPr kumimoji="1" lang="zh-CN" altLang="en-US" b="1" dirty="0">
                <a:solidFill>
                  <a:schemeClr val="tx1"/>
                </a:solidFill>
              </a:rPr>
              <a:t> </a:t>
            </a:r>
            <a:r>
              <a:rPr kumimoji="1" lang="en-US" altLang="zh-CN" b="1" dirty="0">
                <a:solidFill>
                  <a:schemeClr val="tx1"/>
                </a:solidFill>
              </a:rPr>
              <a:t>graphs</a:t>
            </a:r>
            <a:r>
              <a:rPr kumimoji="1" lang="zh-CN" altLang="en-US" b="1" dirty="0">
                <a:solidFill>
                  <a:schemeClr val="tx1"/>
                </a:solidFill>
              </a:rPr>
              <a:t> </a:t>
            </a:r>
            <a:r>
              <a:rPr kumimoji="1" lang="en-US" altLang="zh-CN" b="1" dirty="0">
                <a:solidFill>
                  <a:schemeClr val="tx1"/>
                </a:solidFill>
              </a:rPr>
              <a:t>and</a:t>
            </a:r>
            <a:r>
              <a:rPr kumimoji="1" lang="zh-CN" altLang="en-US" b="1" dirty="0">
                <a:solidFill>
                  <a:schemeClr val="tx1"/>
                </a:solidFill>
              </a:rPr>
              <a:t> </a:t>
            </a:r>
            <a:r>
              <a:rPr kumimoji="1" lang="en-US" altLang="zh-CN" b="1" dirty="0">
                <a:solidFill>
                  <a:schemeClr val="tx1"/>
                </a:solidFill>
              </a:rPr>
              <a:t>then</a:t>
            </a:r>
            <a:r>
              <a:rPr kumimoji="1" lang="zh-CN" altLang="en-US" b="1" dirty="0">
                <a:solidFill>
                  <a:schemeClr val="tx1"/>
                </a:solidFill>
              </a:rPr>
              <a:t> </a:t>
            </a:r>
            <a:r>
              <a:rPr kumimoji="1" lang="en-US" altLang="zh-CN" b="1" dirty="0">
                <a:solidFill>
                  <a:schemeClr val="tx1"/>
                </a:solidFill>
              </a:rPr>
              <a:t>to</a:t>
            </a:r>
            <a:r>
              <a:rPr kumimoji="1" lang="zh-CN" altLang="en-US" b="1" dirty="0">
                <a:solidFill>
                  <a:schemeClr val="tx1"/>
                </a:solidFill>
              </a:rPr>
              <a:t> </a:t>
            </a:r>
            <a:r>
              <a:rPr kumimoji="1" lang="en-US" altLang="zh-CN" b="1" dirty="0">
                <a:solidFill>
                  <a:schemeClr val="tx1"/>
                </a:solidFill>
              </a:rPr>
              <a:t>triples</a:t>
            </a:r>
            <a:endParaRPr kumimoji="1" lang="zh-CN" altLang="en-US" b="1" dirty="0">
              <a:solidFill>
                <a:schemeClr val="tx1"/>
              </a:solidFill>
            </a:endParaRPr>
          </a:p>
        </p:txBody>
      </p:sp>
      <p:sp>
        <p:nvSpPr>
          <p:cNvPr id="3" name="文本框 2"/>
          <p:cNvSpPr txBox="1"/>
          <p:nvPr/>
        </p:nvSpPr>
        <p:spPr>
          <a:xfrm>
            <a:off x="2386740" y="6245817"/>
            <a:ext cx="3357073" cy="369332"/>
          </a:xfrm>
          <a:prstGeom prst="rect">
            <a:avLst/>
          </a:prstGeom>
          <a:solidFill>
            <a:srgbClr val="FFFF00"/>
          </a:solidFill>
        </p:spPr>
        <p:txBody>
          <a:bodyPr wrap="none" rtlCol="0">
            <a:spAutoFit/>
          </a:bodyPr>
          <a:lstStyle/>
          <a:p>
            <a:r>
              <a:rPr kumimoji="1" lang="en-US" altLang="zh-CN" b="1" dirty="0"/>
              <a:t>Input:</a:t>
            </a:r>
            <a:r>
              <a:rPr kumimoji="1" lang="zh-CN" altLang="en-US" b="1" dirty="0"/>
              <a:t> </a:t>
            </a:r>
            <a:r>
              <a:rPr kumimoji="1" lang="en-US" altLang="zh-CN" b="1" dirty="0"/>
              <a:t>why</a:t>
            </a:r>
            <a:r>
              <a:rPr kumimoji="1" lang="zh-CN" altLang="en-US" b="1" dirty="0"/>
              <a:t> </a:t>
            </a:r>
            <a:r>
              <a:rPr kumimoji="1" lang="en-US" altLang="zh-CN" b="1" dirty="0"/>
              <a:t>are</a:t>
            </a:r>
            <a:r>
              <a:rPr kumimoji="1" lang="zh-CN" altLang="en-US" b="1" dirty="0"/>
              <a:t> </a:t>
            </a:r>
            <a:r>
              <a:rPr kumimoji="1" lang="en-US" altLang="zh-CN" b="1" dirty="0"/>
              <a:t>you</a:t>
            </a:r>
            <a:r>
              <a:rPr kumimoji="1" lang="zh-CN" altLang="en-US" b="1" dirty="0"/>
              <a:t> </a:t>
            </a:r>
            <a:r>
              <a:rPr kumimoji="1" lang="en-US" altLang="zh-CN" b="1" dirty="0"/>
              <a:t>so</a:t>
            </a:r>
            <a:r>
              <a:rPr kumimoji="1" lang="zh-CN" altLang="en-US" b="1" dirty="0"/>
              <a:t> </a:t>
            </a:r>
            <a:r>
              <a:rPr kumimoji="1" lang="en-US" altLang="zh-CN" b="1" dirty="0"/>
              <a:t>breakable?</a:t>
            </a:r>
            <a:endParaRPr kumimoji="1" lang="zh-CN" altLang="en-US" b="1" dirty="0"/>
          </a:p>
        </p:txBody>
      </p:sp>
      <p:sp>
        <p:nvSpPr>
          <p:cNvPr id="4" name="文本框 3"/>
          <p:cNvSpPr txBox="1"/>
          <p:nvPr/>
        </p:nvSpPr>
        <p:spPr>
          <a:xfrm>
            <a:off x="3037668" y="1483726"/>
            <a:ext cx="1582968" cy="369332"/>
          </a:xfrm>
          <a:prstGeom prst="rect">
            <a:avLst/>
          </a:prstGeom>
          <a:solidFill>
            <a:schemeClr val="bg1"/>
          </a:solidFill>
        </p:spPr>
        <p:txBody>
          <a:bodyPr wrap="square" rtlCol="0">
            <a:spAutoFit/>
          </a:bodyPr>
          <a:lstStyle/>
          <a:p>
            <a:endParaRPr kumimoji="1" lang="zh-CN" altLang="en-US"/>
          </a:p>
        </p:txBody>
      </p:sp>
      <p:sp>
        <p:nvSpPr>
          <p:cNvPr id="8" name="文本框 7"/>
          <p:cNvSpPr txBox="1"/>
          <p:nvPr/>
        </p:nvSpPr>
        <p:spPr>
          <a:xfrm>
            <a:off x="2213295" y="1411371"/>
            <a:ext cx="3530518" cy="369332"/>
          </a:xfrm>
          <a:prstGeom prst="rect">
            <a:avLst/>
          </a:prstGeom>
          <a:solidFill>
            <a:srgbClr val="D27ADA">
              <a:alpha val="78000"/>
            </a:srgbClr>
          </a:solidFill>
        </p:spPr>
        <p:txBody>
          <a:bodyPr wrap="none" rtlCol="0">
            <a:spAutoFit/>
          </a:bodyPr>
          <a:lstStyle/>
          <a:p>
            <a:r>
              <a:rPr kumimoji="1" lang="en-US" altLang="zh-CN" b="1" dirty="0"/>
              <a:t>Output:</a:t>
            </a:r>
            <a:r>
              <a:rPr kumimoji="1" lang="zh-CN" altLang="en-US" b="1" dirty="0"/>
              <a:t> </a:t>
            </a:r>
            <a:r>
              <a:rPr kumimoji="1" lang="en-US" altLang="zh-CN" b="1" dirty="0"/>
              <a:t>Because</a:t>
            </a:r>
            <a:r>
              <a:rPr kumimoji="1" lang="zh-CN" altLang="en-US" b="1" dirty="0"/>
              <a:t> </a:t>
            </a:r>
            <a:r>
              <a:rPr kumimoji="1" lang="en-US" altLang="zh-CN" b="1" dirty="0"/>
              <a:t>I’m</a:t>
            </a:r>
            <a:r>
              <a:rPr kumimoji="1" lang="zh-CN" altLang="en-US" b="1" dirty="0"/>
              <a:t> </a:t>
            </a:r>
            <a:r>
              <a:rPr kumimoji="1" lang="en-US" altLang="zh-CN" b="1" dirty="0"/>
              <a:t>a</a:t>
            </a:r>
            <a:r>
              <a:rPr kumimoji="1" lang="zh-CN" altLang="en-US" b="1" dirty="0"/>
              <a:t> </a:t>
            </a:r>
            <a:r>
              <a:rPr kumimoji="1" lang="en-US" altLang="zh-CN" b="1" dirty="0"/>
              <a:t>brittle</a:t>
            </a:r>
            <a:r>
              <a:rPr kumimoji="1" lang="zh-CN" altLang="en-US" b="1" dirty="0"/>
              <a:t> </a:t>
            </a:r>
            <a:r>
              <a:rPr kumimoji="1" lang="en-US" altLang="zh-CN" b="1" dirty="0"/>
              <a:t>man.</a:t>
            </a:r>
            <a:r>
              <a:rPr kumimoji="1" lang="zh-CN" altLang="en-US" b="1" dirty="0"/>
              <a:t> </a:t>
            </a:r>
          </a:p>
        </p:txBody>
      </p:sp>
    </p:spTree>
    <p:extLst>
      <p:ext uri="{BB962C8B-B14F-4D97-AF65-F5344CB8AC3E}">
        <p14:creationId xmlns:p14="http://schemas.microsoft.com/office/powerpoint/2010/main" val="1363320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896" y="2409614"/>
            <a:ext cx="7327900" cy="3670300"/>
          </a:xfrm>
        </p:spPr>
      </p:pic>
      <p:sp>
        <p:nvSpPr>
          <p:cNvPr id="5" name="文本框 4"/>
          <p:cNvSpPr txBox="1"/>
          <p:nvPr/>
        </p:nvSpPr>
        <p:spPr>
          <a:xfrm>
            <a:off x="1096691" y="1569575"/>
            <a:ext cx="6520311" cy="707886"/>
          </a:xfrm>
          <a:prstGeom prst="rect">
            <a:avLst/>
          </a:prstGeom>
          <a:noFill/>
        </p:spPr>
        <p:txBody>
          <a:bodyPr wrap="none" rtlCol="0">
            <a:spAutoFit/>
          </a:bodyPr>
          <a:lstStyle/>
          <a:p>
            <a:r>
              <a:rPr kumimoji="1" lang="en-US" altLang="zh-CN" sz="2000" b="1" dirty="0"/>
              <a:t>Static</a:t>
            </a:r>
            <a:r>
              <a:rPr kumimoji="1" lang="zh-CN" altLang="en-US" sz="2000" b="1" dirty="0"/>
              <a:t> </a:t>
            </a:r>
            <a:r>
              <a:rPr kumimoji="1" lang="en-US" altLang="zh-CN" sz="2000" b="1" dirty="0"/>
              <a:t>graph</a:t>
            </a:r>
            <a:r>
              <a:rPr kumimoji="1" lang="zh-CN" altLang="en-US" sz="2000" b="1" dirty="0"/>
              <a:t> </a:t>
            </a:r>
            <a:r>
              <a:rPr kumimoji="1" lang="en-US" altLang="zh-CN" sz="2000" b="1" dirty="0"/>
              <a:t>attention</a:t>
            </a:r>
            <a:r>
              <a:rPr kumimoji="1" lang="en-US" altLang="zh-CN" sz="2000" dirty="0"/>
              <a:t>:</a:t>
            </a:r>
            <a:r>
              <a:rPr kumimoji="1" lang="zh-CN" altLang="en-US" sz="2000" dirty="0"/>
              <a:t> </a:t>
            </a:r>
            <a:r>
              <a:rPr kumimoji="1" lang="en-US" altLang="zh-CN" sz="2000" dirty="0"/>
              <a:t>encoding</a:t>
            </a:r>
            <a:r>
              <a:rPr kumimoji="1" lang="zh-CN" altLang="en-US" sz="2000" dirty="0"/>
              <a:t> </a:t>
            </a:r>
            <a:r>
              <a:rPr kumimoji="1" lang="en-US" altLang="zh-CN" sz="2000" dirty="0"/>
              <a:t>semantics</a:t>
            </a:r>
            <a:r>
              <a:rPr kumimoji="1" lang="zh-CN" altLang="en-US" sz="2000" dirty="0"/>
              <a:t> </a:t>
            </a:r>
            <a:r>
              <a:rPr kumimoji="1" lang="en-US" altLang="zh-CN" sz="2000" dirty="0"/>
              <a:t>in</a:t>
            </a:r>
            <a:r>
              <a:rPr kumimoji="1" lang="zh-CN" altLang="en-US" sz="2000" dirty="0"/>
              <a:t> </a:t>
            </a:r>
            <a:r>
              <a:rPr kumimoji="1" lang="en-US" altLang="zh-CN" sz="2000" dirty="0"/>
              <a:t>graph,</a:t>
            </a:r>
            <a:r>
              <a:rPr kumimoji="1" lang="zh-CN" altLang="en-US" sz="2000" dirty="0"/>
              <a:t> </a:t>
            </a:r>
            <a:endParaRPr kumimoji="1" lang="en-US" altLang="zh-CN" sz="2000" dirty="0"/>
          </a:p>
          <a:p>
            <a:r>
              <a:rPr kumimoji="1" lang="en-US" altLang="zh-CN" sz="2000" dirty="0"/>
              <a:t>Feeding</a:t>
            </a:r>
            <a:r>
              <a:rPr kumimoji="1" lang="zh-CN" altLang="en-US" sz="2000" dirty="0"/>
              <a:t> </a:t>
            </a:r>
            <a:r>
              <a:rPr kumimoji="1" lang="en-US" altLang="zh-CN" sz="2000" dirty="0"/>
              <a:t>knowledge-enhanced</a:t>
            </a:r>
            <a:r>
              <a:rPr kumimoji="1" lang="zh-CN" altLang="en-US" sz="2000" dirty="0"/>
              <a:t> </a:t>
            </a:r>
            <a:r>
              <a:rPr kumimoji="1" lang="en-US" altLang="zh-CN" sz="2000" dirty="0"/>
              <a:t>info.</a:t>
            </a:r>
            <a:r>
              <a:rPr kumimoji="1" lang="zh-CN" altLang="en-US" sz="2000" dirty="0"/>
              <a:t> </a:t>
            </a:r>
            <a:r>
              <a:rPr kumimoji="1" lang="en-US" altLang="zh-CN" sz="2000" dirty="0"/>
              <a:t>into</a:t>
            </a:r>
            <a:r>
              <a:rPr kumimoji="1" lang="zh-CN" altLang="en-US" sz="2000" dirty="0"/>
              <a:t> </a:t>
            </a:r>
            <a:r>
              <a:rPr kumimoji="1" lang="en-US" altLang="zh-CN" sz="2000" dirty="0"/>
              <a:t>the</a:t>
            </a:r>
            <a:r>
              <a:rPr kumimoji="1" lang="zh-CN" altLang="en-US" sz="2000" dirty="0"/>
              <a:t> </a:t>
            </a:r>
            <a:r>
              <a:rPr kumimoji="1" lang="en-US" altLang="zh-CN" sz="2000" dirty="0"/>
              <a:t>encoder</a:t>
            </a:r>
            <a:endParaRPr kumimoji="1" lang="zh-CN" altLang="en-US" sz="2000" dirty="0"/>
          </a:p>
        </p:txBody>
      </p:sp>
      <p:sp>
        <p:nvSpPr>
          <p:cNvPr id="6" name="标题 1"/>
          <p:cNvSpPr>
            <a:spLocks noGrp="1"/>
          </p:cNvSpPr>
          <p:nvPr>
            <p:ph type="title"/>
          </p:nvPr>
        </p:nvSpPr>
        <p:spPr>
          <a:xfrm>
            <a:off x="324301" y="128370"/>
            <a:ext cx="8592670" cy="1609344"/>
          </a:xfrm>
        </p:spPr>
        <p:txBody>
          <a:bodyPr>
            <a:normAutofit/>
          </a:bodyPr>
          <a:lstStyle/>
          <a:p>
            <a:r>
              <a:rPr kumimoji="1" lang="en-US" altLang="zh-CN" sz="3200" dirty="0"/>
              <a:t>Commonsense</a:t>
            </a:r>
            <a:r>
              <a:rPr kumimoji="1" lang="zh-CN" altLang="en-US" sz="3200" dirty="0"/>
              <a:t> </a:t>
            </a:r>
            <a:r>
              <a:rPr kumimoji="1" lang="en-US" altLang="zh-CN" sz="3200" dirty="0"/>
              <a:t>Knowledge</a:t>
            </a:r>
            <a:r>
              <a:rPr kumimoji="1" lang="zh-CN" altLang="en-US" sz="3200" dirty="0"/>
              <a:t> </a:t>
            </a:r>
            <a:r>
              <a:rPr kumimoji="1" lang="en-US" altLang="zh-CN" sz="3200" dirty="0"/>
              <a:t>in</a:t>
            </a:r>
            <a:r>
              <a:rPr kumimoji="1" lang="zh-CN" altLang="en-US" sz="3200" dirty="0"/>
              <a:t> </a:t>
            </a:r>
            <a:r>
              <a:rPr kumimoji="1" lang="en-US" altLang="zh-CN" sz="3200" dirty="0" err="1"/>
              <a:t>Chatbots</a:t>
            </a:r>
            <a:endParaRPr kumimoji="1" lang="zh-CN" altLang="en-US" sz="3200" b="1" cap="none" dirty="0"/>
          </a:p>
        </p:txBody>
      </p:sp>
    </p:spTree>
    <p:extLst>
      <p:ext uri="{BB962C8B-B14F-4D97-AF65-F5344CB8AC3E}">
        <p14:creationId xmlns:p14="http://schemas.microsoft.com/office/powerpoint/2010/main" val="766143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360" y="2308063"/>
            <a:ext cx="7277100" cy="4406900"/>
          </a:xfrm>
          <a:prstGeom prst="rect">
            <a:avLst/>
          </a:prstGeom>
        </p:spPr>
      </p:pic>
      <p:sp>
        <p:nvSpPr>
          <p:cNvPr id="5" name="文本框 4"/>
          <p:cNvSpPr txBox="1"/>
          <p:nvPr/>
        </p:nvSpPr>
        <p:spPr>
          <a:xfrm>
            <a:off x="1278663" y="1512514"/>
            <a:ext cx="7521611" cy="707886"/>
          </a:xfrm>
          <a:prstGeom prst="rect">
            <a:avLst/>
          </a:prstGeom>
          <a:noFill/>
        </p:spPr>
        <p:txBody>
          <a:bodyPr wrap="none" rtlCol="0">
            <a:spAutoFit/>
          </a:bodyPr>
          <a:lstStyle/>
          <a:p>
            <a:r>
              <a:rPr kumimoji="1" lang="en-US" altLang="zh-CN" sz="2000" b="1" dirty="0"/>
              <a:t>Dynamic</a:t>
            </a:r>
            <a:r>
              <a:rPr kumimoji="1" lang="zh-CN" altLang="en-US" sz="2000" b="1" dirty="0"/>
              <a:t> </a:t>
            </a:r>
            <a:r>
              <a:rPr kumimoji="1" lang="en-US" altLang="zh-CN" sz="2000" b="1" dirty="0"/>
              <a:t>graph</a:t>
            </a:r>
            <a:r>
              <a:rPr kumimoji="1" lang="zh-CN" altLang="en-US" sz="2000" b="1" dirty="0"/>
              <a:t> </a:t>
            </a:r>
            <a:r>
              <a:rPr kumimoji="1" lang="en-US" altLang="zh-CN" sz="2000" b="1" dirty="0"/>
              <a:t>attention</a:t>
            </a:r>
            <a:r>
              <a:rPr kumimoji="1" lang="en-US" altLang="zh-CN" sz="2000" dirty="0"/>
              <a:t>:</a:t>
            </a:r>
            <a:r>
              <a:rPr kumimoji="1" lang="zh-CN" altLang="en-US" sz="2000" dirty="0"/>
              <a:t> </a:t>
            </a:r>
            <a:r>
              <a:rPr kumimoji="1" lang="en-US" altLang="zh-CN" sz="2000" dirty="0"/>
              <a:t>first</a:t>
            </a:r>
            <a:r>
              <a:rPr kumimoji="1" lang="zh-CN" altLang="en-US" sz="2000" dirty="0"/>
              <a:t> </a:t>
            </a:r>
            <a:r>
              <a:rPr kumimoji="1" lang="en-US" altLang="zh-CN" sz="2000" dirty="0"/>
              <a:t>attend</a:t>
            </a:r>
            <a:r>
              <a:rPr kumimoji="1" lang="zh-CN" altLang="en-US" sz="2000" dirty="0"/>
              <a:t> </a:t>
            </a:r>
            <a:r>
              <a:rPr kumimoji="1" lang="en-US" altLang="zh-CN" sz="2000" dirty="0"/>
              <a:t>a</a:t>
            </a:r>
            <a:r>
              <a:rPr kumimoji="1" lang="zh-CN" altLang="en-US" sz="2000" dirty="0"/>
              <a:t> </a:t>
            </a:r>
            <a:r>
              <a:rPr kumimoji="1" lang="en-US" altLang="zh-CN" sz="2000" dirty="0"/>
              <a:t>graph,</a:t>
            </a:r>
            <a:r>
              <a:rPr kumimoji="1" lang="zh-CN" altLang="en-US" sz="2000" dirty="0"/>
              <a:t> </a:t>
            </a:r>
            <a:r>
              <a:rPr kumimoji="1" lang="en-US" altLang="zh-CN" sz="2000" dirty="0"/>
              <a:t>then</a:t>
            </a:r>
            <a:r>
              <a:rPr kumimoji="1" lang="zh-CN" altLang="en-US" sz="2000" dirty="0"/>
              <a:t> </a:t>
            </a:r>
            <a:r>
              <a:rPr kumimoji="1" lang="en-US" altLang="zh-CN" sz="2000" dirty="0"/>
              <a:t>to</a:t>
            </a:r>
            <a:r>
              <a:rPr kumimoji="1" lang="zh-CN" altLang="en-US" sz="2000" dirty="0"/>
              <a:t> </a:t>
            </a:r>
            <a:r>
              <a:rPr kumimoji="1" lang="en-US" altLang="zh-CN" sz="2000" dirty="0"/>
              <a:t>a</a:t>
            </a:r>
            <a:r>
              <a:rPr kumimoji="1" lang="zh-CN" altLang="en-US" sz="2000" dirty="0"/>
              <a:t> </a:t>
            </a:r>
            <a:r>
              <a:rPr kumimoji="1" lang="en-US" altLang="zh-CN" sz="2000" dirty="0"/>
              <a:t>triple</a:t>
            </a:r>
          </a:p>
          <a:p>
            <a:r>
              <a:rPr kumimoji="1" lang="en-US" altLang="zh-CN" sz="2000" dirty="0"/>
              <a:t>within</a:t>
            </a:r>
            <a:r>
              <a:rPr kumimoji="1" lang="zh-CN" altLang="en-US" sz="2000" dirty="0"/>
              <a:t> </a:t>
            </a:r>
            <a:r>
              <a:rPr kumimoji="1" lang="en-US" altLang="zh-CN" sz="2000" dirty="0"/>
              <a:t>that</a:t>
            </a:r>
            <a:r>
              <a:rPr kumimoji="1" lang="zh-CN" altLang="en-US" sz="2000" dirty="0"/>
              <a:t> </a:t>
            </a:r>
            <a:r>
              <a:rPr kumimoji="1" lang="en-US" altLang="zh-CN" sz="2000" dirty="0"/>
              <a:t>graph,</a:t>
            </a:r>
            <a:r>
              <a:rPr kumimoji="1" lang="zh-CN" altLang="en-US" sz="2000" dirty="0"/>
              <a:t> </a:t>
            </a:r>
            <a:r>
              <a:rPr kumimoji="1" lang="en-US" altLang="zh-CN" sz="2000" dirty="0"/>
              <a:t>finally</a:t>
            </a:r>
            <a:r>
              <a:rPr kumimoji="1" lang="zh-CN" altLang="en-US" sz="2000" dirty="0"/>
              <a:t> </a:t>
            </a:r>
            <a:r>
              <a:rPr kumimoji="1" lang="en-US" altLang="zh-CN" sz="2000" dirty="0"/>
              <a:t>generate</a:t>
            </a:r>
            <a:r>
              <a:rPr kumimoji="1" lang="zh-CN" altLang="en-US" sz="2000" dirty="0"/>
              <a:t> </a:t>
            </a:r>
            <a:r>
              <a:rPr kumimoji="1" lang="en-US" altLang="zh-CN" sz="2000" dirty="0"/>
              <a:t>with</a:t>
            </a:r>
            <a:r>
              <a:rPr kumimoji="1" lang="zh-CN" altLang="en-US" sz="2000" dirty="0"/>
              <a:t> </a:t>
            </a:r>
            <a:r>
              <a:rPr kumimoji="1" lang="en-US" altLang="zh-CN" sz="2000" dirty="0"/>
              <a:t>the</a:t>
            </a:r>
            <a:r>
              <a:rPr kumimoji="1" lang="zh-CN" altLang="en-US" sz="2000" dirty="0"/>
              <a:t> </a:t>
            </a:r>
            <a:r>
              <a:rPr kumimoji="1" lang="en-US" altLang="zh-CN" sz="2000" dirty="0"/>
              <a:t>words</a:t>
            </a:r>
            <a:r>
              <a:rPr kumimoji="1" lang="zh-CN" altLang="en-US" sz="2000" dirty="0"/>
              <a:t> </a:t>
            </a:r>
            <a:r>
              <a:rPr kumimoji="1" lang="en-US" altLang="zh-CN" sz="2000" dirty="0"/>
              <a:t>in</a:t>
            </a:r>
            <a:r>
              <a:rPr kumimoji="1" lang="zh-CN" altLang="en-US" sz="2000" dirty="0"/>
              <a:t> </a:t>
            </a:r>
            <a:r>
              <a:rPr kumimoji="1" lang="en-US" altLang="zh-CN" sz="2000" dirty="0"/>
              <a:t>a</a:t>
            </a:r>
            <a:r>
              <a:rPr kumimoji="1" lang="zh-CN" altLang="en-US" sz="2000" dirty="0"/>
              <a:t> </a:t>
            </a:r>
            <a:r>
              <a:rPr kumimoji="1" lang="en-US" altLang="zh-CN" sz="2000" dirty="0"/>
              <a:t>graph</a:t>
            </a:r>
            <a:r>
              <a:rPr kumimoji="1" lang="zh-CN" altLang="en-US" sz="2000" dirty="0"/>
              <a:t> </a:t>
            </a:r>
          </a:p>
        </p:txBody>
      </p:sp>
      <p:sp>
        <p:nvSpPr>
          <p:cNvPr id="6" name="标题 1"/>
          <p:cNvSpPr>
            <a:spLocks noGrp="1"/>
          </p:cNvSpPr>
          <p:nvPr>
            <p:ph type="title"/>
          </p:nvPr>
        </p:nvSpPr>
        <p:spPr>
          <a:xfrm>
            <a:off x="324301" y="128370"/>
            <a:ext cx="8592670" cy="1609344"/>
          </a:xfrm>
        </p:spPr>
        <p:txBody>
          <a:bodyPr>
            <a:normAutofit/>
          </a:bodyPr>
          <a:lstStyle/>
          <a:p>
            <a:r>
              <a:rPr kumimoji="1" lang="en-US" altLang="zh-CN" sz="3200" dirty="0"/>
              <a:t>Commonsense</a:t>
            </a:r>
            <a:r>
              <a:rPr kumimoji="1" lang="zh-CN" altLang="en-US" sz="3200" dirty="0"/>
              <a:t> </a:t>
            </a:r>
            <a:r>
              <a:rPr kumimoji="1" lang="en-US" altLang="zh-CN" sz="3200" dirty="0"/>
              <a:t>Knowledge</a:t>
            </a:r>
            <a:r>
              <a:rPr kumimoji="1" lang="zh-CN" altLang="en-US" sz="3200" dirty="0"/>
              <a:t> </a:t>
            </a:r>
            <a:r>
              <a:rPr kumimoji="1" lang="en-US" altLang="zh-CN" sz="3200" dirty="0"/>
              <a:t>in</a:t>
            </a:r>
            <a:r>
              <a:rPr kumimoji="1" lang="zh-CN" altLang="en-US" sz="3200" dirty="0"/>
              <a:t> </a:t>
            </a:r>
            <a:r>
              <a:rPr kumimoji="1" lang="en-US" altLang="zh-CN" sz="3200" dirty="0" err="1"/>
              <a:t>Chatbots</a:t>
            </a:r>
            <a:endParaRPr kumimoji="1" lang="zh-CN" altLang="en-US" sz="3200" dirty="0"/>
          </a:p>
        </p:txBody>
      </p:sp>
    </p:spTree>
    <p:extLst>
      <p:ext uri="{BB962C8B-B14F-4D97-AF65-F5344CB8AC3E}">
        <p14:creationId xmlns:p14="http://schemas.microsoft.com/office/powerpoint/2010/main" val="253806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 y="1845045"/>
            <a:ext cx="9144000" cy="1810987"/>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17" y="4291809"/>
            <a:ext cx="9144000" cy="1352608"/>
          </a:xfrm>
          <a:prstGeom prst="rect">
            <a:avLst/>
          </a:prstGeom>
        </p:spPr>
      </p:pic>
      <p:sp>
        <p:nvSpPr>
          <p:cNvPr id="7" name="文本框 6"/>
          <p:cNvSpPr txBox="1"/>
          <p:nvPr/>
        </p:nvSpPr>
        <p:spPr>
          <a:xfrm>
            <a:off x="2595283" y="1555702"/>
            <a:ext cx="2878673" cy="400110"/>
          </a:xfrm>
          <a:prstGeom prst="rect">
            <a:avLst/>
          </a:prstGeom>
          <a:noFill/>
        </p:spPr>
        <p:txBody>
          <a:bodyPr wrap="none" rtlCol="0">
            <a:spAutoFit/>
          </a:bodyPr>
          <a:lstStyle/>
          <a:p>
            <a:r>
              <a:rPr kumimoji="1" lang="en-US" altLang="zh-CN" sz="2000" b="1"/>
              <a:t>Automatic</a:t>
            </a:r>
            <a:r>
              <a:rPr kumimoji="1" lang="zh-CN" altLang="en-US" sz="2000" b="1" dirty="0"/>
              <a:t> </a:t>
            </a:r>
            <a:r>
              <a:rPr kumimoji="1" lang="en-US" altLang="zh-CN" sz="2000" b="1" dirty="0"/>
              <a:t>evaluation</a:t>
            </a:r>
            <a:endParaRPr kumimoji="1" lang="zh-CN" altLang="en-US" sz="2000" b="1" dirty="0"/>
          </a:p>
        </p:txBody>
      </p:sp>
      <p:sp>
        <p:nvSpPr>
          <p:cNvPr id="8" name="文本框 7"/>
          <p:cNvSpPr txBox="1"/>
          <p:nvPr/>
        </p:nvSpPr>
        <p:spPr>
          <a:xfrm>
            <a:off x="2595282" y="3972269"/>
            <a:ext cx="2554867" cy="400110"/>
          </a:xfrm>
          <a:prstGeom prst="rect">
            <a:avLst/>
          </a:prstGeom>
          <a:noFill/>
        </p:spPr>
        <p:txBody>
          <a:bodyPr wrap="none" rtlCol="0">
            <a:spAutoFit/>
          </a:bodyPr>
          <a:lstStyle/>
          <a:p>
            <a:r>
              <a:rPr kumimoji="1" lang="en-US" altLang="zh-CN" sz="2000" b="1" dirty="0"/>
              <a:t>Manual</a:t>
            </a:r>
            <a:r>
              <a:rPr kumimoji="1" lang="zh-CN" altLang="en-US" sz="2000" b="1" dirty="0"/>
              <a:t> </a:t>
            </a:r>
            <a:r>
              <a:rPr kumimoji="1" lang="en-US" altLang="zh-CN" sz="2000" b="1" dirty="0"/>
              <a:t>evaluation</a:t>
            </a:r>
            <a:endParaRPr kumimoji="1" lang="zh-CN" altLang="en-US" sz="2000" b="1" dirty="0"/>
          </a:p>
        </p:txBody>
      </p:sp>
      <p:sp>
        <p:nvSpPr>
          <p:cNvPr id="9" name="文本框 8"/>
          <p:cNvSpPr txBox="1"/>
          <p:nvPr/>
        </p:nvSpPr>
        <p:spPr>
          <a:xfrm>
            <a:off x="5150148" y="4003047"/>
            <a:ext cx="3482863" cy="369332"/>
          </a:xfrm>
          <a:prstGeom prst="rect">
            <a:avLst/>
          </a:prstGeom>
          <a:noFill/>
        </p:spPr>
        <p:txBody>
          <a:bodyPr wrap="square" rtlCol="0">
            <a:spAutoFit/>
          </a:bodyPr>
          <a:lstStyle/>
          <a:p>
            <a:r>
              <a:rPr kumimoji="1" lang="en-US" altLang="zh-CN" dirty="0">
                <a:solidFill>
                  <a:srgbClr val="7030A0"/>
                </a:solidFill>
              </a:rPr>
              <a:t>(</a:t>
            </a:r>
            <a:r>
              <a:rPr kumimoji="1" lang="en-US" altLang="zh-CN" b="1" dirty="0">
                <a:solidFill>
                  <a:srgbClr val="7030A0"/>
                </a:solidFill>
              </a:rPr>
              <a:t>Sign-test,</a:t>
            </a:r>
            <a:r>
              <a:rPr kumimoji="1" lang="zh-CN" altLang="en-US" b="1" dirty="0">
                <a:solidFill>
                  <a:srgbClr val="7030A0"/>
                </a:solidFill>
              </a:rPr>
              <a:t> </a:t>
            </a:r>
            <a:r>
              <a:rPr kumimoji="1" lang="en-US" altLang="zh-CN" b="1" dirty="0">
                <a:solidFill>
                  <a:srgbClr val="7030A0"/>
                </a:solidFill>
              </a:rPr>
              <a:t>p-value&lt;0.005</a:t>
            </a:r>
            <a:r>
              <a:rPr kumimoji="1" lang="en-US" altLang="zh-CN" dirty="0">
                <a:solidFill>
                  <a:srgbClr val="7030A0"/>
                </a:solidFill>
              </a:rPr>
              <a:t>)</a:t>
            </a:r>
            <a:endParaRPr kumimoji="1" lang="zh-CN" altLang="en-US" dirty="0">
              <a:solidFill>
                <a:srgbClr val="7030A0"/>
              </a:solidFill>
            </a:endParaRPr>
          </a:p>
        </p:txBody>
      </p:sp>
      <p:sp>
        <p:nvSpPr>
          <p:cNvPr id="11" name="标题 1"/>
          <p:cNvSpPr>
            <a:spLocks noGrp="1"/>
          </p:cNvSpPr>
          <p:nvPr>
            <p:ph type="title"/>
          </p:nvPr>
        </p:nvSpPr>
        <p:spPr>
          <a:xfrm>
            <a:off x="324301" y="128370"/>
            <a:ext cx="8592670" cy="1609344"/>
          </a:xfrm>
        </p:spPr>
        <p:txBody>
          <a:bodyPr>
            <a:normAutofit/>
          </a:bodyPr>
          <a:lstStyle/>
          <a:p>
            <a:r>
              <a:rPr kumimoji="1" lang="en-US" altLang="zh-CN" sz="3200" dirty="0"/>
              <a:t>Commonsense</a:t>
            </a:r>
            <a:r>
              <a:rPr kumimoji="1" lang="zh-CN" altLang="en-US" sz="3200" dirty="0"/>
              <a:t> </a:t>
            </a:r>
            <a:r>
              <a:rPr kumimoji="1" lang="en-US" altLang="zh-CN" sz="3200" dirty="0"/>
              <a:t>Knowledge</a:t>
            </a:r>
            <a:r>
              <a:rPr kumimoji="1" lang="zh-CN" altLang="en-US" sz="3200" dirty="0"/>
              <a:t> </a:t>
            </a:r>
            <a:r>
              <a:rPr kumimoji="1" lang="en-US" altLang="zh-CN" sz="3200" dirty="0"/>
              <a:t>in</a:t>
            </a:r>
            <a:r>
              <a:rPr kumimoji="1" lang="zh-CN" altLang="en-US" sz="3200" dirty="0"/>
              <a:t> </a:t>
            </a:r>
            <a:r>
              <a:rPr kumimoji="1" lang="en-US" altLang="zh-CN" sz="3200" dirty="0" err="1"/>
              <a:t>Chatbots</a:t>
            </a:r>
            <a:endParaRPr kumimoji="1" lang="zh-CN" altLang="en-US" sz="3200" dirty="0"/>
          </a:p>
        </p:txBody>
      </p:sp>
      <p:sp>
        <p:nvSpPr>
          <p:cNvPr id="12" name="矩形 11"/>
          <p:cNvSpPr/>
          <p:nvPr/>
        </p:nvSpPr>
        <p:spPr>
          <a:xfrm>
            <a:off x="955822" y="5813208"/>
            <a:ext cx="6572122" cy="523220"/>
          </a:xfrm>
          <a:prstGeom prst="rect">
            <a:avLst/>
          </a:prstGeom>
        </p:spPr>
        <p:txBody>
          <a:bodyPr wrap="square">
            <a:spAutoFit/>
          </a:bodyPr>
          <a:lstStyle/>
          <a:p>
            <a:r>
              <a:rPr lang="en-US" altLang="zh-CN" sz="1400" dirty="0">
                <a:solidFill>
                  <a:srgbClr val="333333"/>
                </a:solidFill>
                <a:latin typeface="Helvetica Neue" charset="0"/>
              </a:rPr>
              <a:t>Commonsense Knowledge Aware Conversation Generation with Graph Attention. </a:t>
            </a:r>
            <a:r>
              <a:rPr lang="en-US" altLang="zh-CN" sz="1400" b="1" dirty="0">
                <a:solidFill>
                  <a:srgbClr val="333333"/>
                </a:solidFill>
                <a:latin typeface="Helvetica Neue" charset="0"/>
              </a:rPr>
              <a:t>IJCAI-ECAI 2018</a:t>
            </a:r>
            <a:r>
              <a:rPr lang="en-US" altLang="zh-CN" sz="1400" dirty="0">
                <a:solidFill>
                  <a:srgbClr val="333333"/>
                </a:solidFill>
                <a:latin typeface="Helvetica Neue" charset="0"/>
              </a:rPr>
              <a:t>, Stockholm, Sweden.</a:t>
            </a:r>
            <a:endParaRPr lang="zh-CN" altLang="en-US" sz="1400" dirty="0"/>
          </a:p>
        </p:txBody>
      </p:sp>
    </p:spTree>
    <p:extLst>
      <p:ext uri="{BB962C8B-B14F-4D97-AF65-F5344CB8AC3E}">
        <p14:creationId xmlns:p14="http://schemas.microsoft.com/office/powerpoint/2010/main" val="945106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78736" y="5217458"/>
            <a:ext cx="8166020" cy="573741"/>
          </a:xfrm>
          <a:prstGeom prst="roundRect">
            <a:avLst/>
          </a:prstGeom>
          <a:solidFill>
            <a:schemeClr val="accent4">
              <a:lumMod val="40000"/>
              <a:lumOff val="60000"/>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圆角矩形 4"/>
          <p:cNvSpPr/>
          <p:nvPr/>
        </p:nvSpPr>
        <p:spPr>
          <a:xfrm>
            <a:off x="360608" y="1481070"/>
            <a:ext cx="8384147" cy="1996226"/>
          </a:xfrm>
          <a:prstGeom prst="roundRect">
            <a:avLst/>
          </a:prstGeom>
          <a:solidFill>
            <a:schemeClr val="accent4">
              <a:lumMod val="40000"/>
              <a:lumOff val="60000"/>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normAutofit/>
          </a:bodyPr>
          <a:lstStyle/>
          <a:p>
            <a:r>
              <a:rPr lang="en-US" altLang="zh-CN" dirty="0"/>
              <a:t>Generation</a:t>
            </a:r>
            <a:r>
              <a:rPr lang="zh-CN" altLang="en-US" dirty="0"/>
              <a:t> </a:t>
            </a:r>
            <a:r>
              <a:rPr lang="en-US" altLang="zh-CN" dirty="0"/>
              <a:t>Examples</a:t>
            </a:r>
            <a:r>
              <a:rPr lang="zh-CN" altLang="en-US" dirty="0"/>
              <a:t> </a:t>
            </a:r>
            <a:r>
              <a:rPr lang="en-US" altLang="zh-CN" dirty="0"/>
              <a:t>1</a:t>
            </a:r>
            <a:endParaRPr kumimoji="1" lang="zh-CN" altLang="en-US" dirty="0"/>
          </a:p>
        </p:txBody>
      </p:sp>
      <p:sp>
        <p:nvSpPr>
          <p:cNvPr id="3" name="内容占位符 2"/>
          <p:cNvSpPr>
            <a:spLocks noGrp="1"/>
          </p:cNvSpPr>
          <p:nvPr>
            <p:ph idx="1"/>
          </p:nvPr>
        </p:nvSpPr>
        <p:spPr/>
        <p:txBody>
          <a:bodyPr>
            <a:normAutofit fontScale="77500" lnSpcReduction="20000"/>
          </a:bodyPr>
          <a:lstStyle/>
          <a:p>
            <a:endParaRPr lang="en-US" altLang="zh-CN" b="1" dirty="0"/>
          </a:p>
          <a:p>
            <a:endParaRPr lang="en-US" altLang="zh-CN" b="1" dirty="0"/>
          </a:p>
          <a:p>
            <a:endParaRPr lang="en-US" altLang="zh-CN" b="1" dirty="0"/>
          </a:p>
          <a:p>
            <a:endParaRPr lang="en-US" altLang="zh-CN" b="1" dirty="0"/>
          </a:p>
          <a:p>
            <a:r>
              <a:rPr lang="en-US" altLang="zh-CN" b="1" dirty="0"/>
              <a:t>Seq2Seq</a:t>
            </a:r>
            <a:r>
              <a:rPr lang="en-US" altLang="zh-CN" dirty="0"/>
              <a:t>: I'm not sure how to answer that. I'm not sure how to make a date.</a:t>
            </a:r>
          </a:p>
          <a:p>
            <a:r>
              <a:rPr lang="en-US" altLang="zh-CN" b="1" dirty="0" err="1"/>
              <a:t>MemNet</a:t>
            </a:r>
            <a:r>
              <a:rPr lang="en-US" altLang="zh-CN" dirty="0"/>
              <a:t>: I'm assuming he's married to a gay marriage?</a:t>
            </a:r>
          </a:p>
          <a:p>
            <a:r>
              <a:rPr lang="en-US" altLang="zh-CN" b="1" dirty="0" err="1"/>
              <a:t>CopyNet</a:t>
            </a:r>
            <a:r>
              <a:rPr lang="en-US" altLang="zh-CN" dirty="0"/>
              <a:t>: I'm sorry, I'm not sure what you mean by that.</a:t>
            </a:r>
          </a:p>
          <a:p>
            <a:r>
              <a:rPr lang="en-US" altLang="zh-CN" b="1" dirty="0"/>
              <a:t>CCM</a:t>
            </a:r>
            <a:r>
              <a:rPr lang="en-US" altLang="zh-CN" dirty="0"/>
              <a:t>: I'm pretty sure he's going to be </a:t>
            </a:r>
            <a:r>
              <a:rPr lang="en-US" altLang="zh-CN" b="1" dirty="0">
                <a:solidFill>
                  <a:srgbClr val="7030A0"/>
                </a:solidFill>
              </a:rPr>
              <a:t>engaged</a:t>
            </a:r>
            <a:r>
              <a:rPr lang="en-US" altLang="zh-CN" dirty="0"/>
              <a:t> in the next 6 </a:t>
            </a:r>
            <a:r>
              <a:rPr lang="en-US" altLang="zh-CN" b="1" dirty="0">
                <a:solidFill>
                  <a:srgbClr val="7030A0"/>
                </a:solidFill>
              </a:rPr>
              <a:t>months</a:t>
            </a:r>
            <a:r>
              <a:rPr lang="en-US" altLang="zh-CN" dirty="0"/>
              <a:t>.</a:t>
            </a:r>
          </a:p>
        </p:txBody>
      </p:sp>
      <p:sp>
        <p:nvSpPr>
          <p:cNvPr id="4" name="矩形 3"/>
          <p:cNvSpPr/>
          <p:nvPr/>
        </p:nvSpPr>
        <p:spPr>
          <a:xfrm>
            <a:off x="517708" y="1545801"/>
            <a:ext cx="8144539" cy="2308324"/>
          </a:xfrm>
          <a:prstGeom prst="rect">
            <a:avLst/>
          </a:prstGeom>
        </p:spPr>
        <p:txBody>
          <a:bodyPr wrap="square">
            <a:spAutoFit/>
          </a:bodyPr>
          <a:lstStyle/>
          <a:p>
            <a:r>
              <a:rPr lang="en-US" altLang="zh-CN" sz="2400" b="1" u="sng" dirty="0"/>
              <a:t>Post</a:t>
            </a:r>
            <a:r>
              <a:rPr lang="en-US" altLang="zh-CN" sz="2400" u="sng" dirty="0"/>
              <a:t>: He proposed </a:t>
            </a:r>
            <a:r>
              <a:rPr lang="en-US" altLang="zh-CN" sz="2400" u="sng" dirty="0">
                <a:solidFill>
                  <a:srgbClr val="FF0000"/>
                </a:solidFill>
              </a:rPr>
              <a:t>March</a:t>
            </a:r>
            <a:r>
              <a:rPr lang="en-US" altLang="zh-CN" sz="2400" u="sng" dirty="0"/>
              <a:t> 5th. We will be </a:t>
            </a:r>
            <a:r>
              <a:rPr lang="en-US" altLang="zh-CN" sz="2400" u="sng" dirty="0">
                <a:solidFill>
                  <a:srgbClr val="FF0000"/>
                </a:solidFill>
              </a:rPr>
              <a:t>married</a:t>
            </a:r>
            <a:r>
              <a:rPr lang="en-US" altLang="zh-CN" sz="2400" u="sng" dirty="0"/>
              <a:t> October 10th. So 7 months</a:t>
            </a:r>
          </a:p>
          <a:p>
            <a:r>
              <a:rPr lang="en-US" altLang="zh-CN" sz="2400" b="1" dirty="0"/>
              <a:t>Knowledge</a:t>
            </a:r>
            <a:r>
              <a:rPr lang="en-US" altLang="zh-CN" sz="2400" dirty="0"/>
              <a:t>: (</a:t>
            </a:r>
            <a:r>
              <a:rPr lang="en-US" altLang="zh-CN" sz="2400" dirty="0">
                <a:solidFill>
                  <a:srgbClr val="7030A0"/>
                </a:solidFill>
              </a:rPr>
              <a:t>engaged</a:t>
            </a:r>
            <a:r>
              <a:rPr lang="en-US" altLang="zh-CN" sz="2400" dirty="0"/>
              <a:t>, </a:t>
            </a:r>
            <a:r>
              <a:rPr lang="en-US" altLang="zh-CN" sz="2400" dirty="0" err="1"/>
              <a:t>RelatedTo</a:t>
            </a:r>
            <a:r>
              <a:rPr lang="en-US" altLang="zh-CN" sz="2400" dirty="0"/>
              <a:t>, </a:t>
            </a:r>
            <a:r>
              <a:rPr lang="en-US" altLang="zh-CN" sz="2400" dirty="0">
                <a:solidFill>
                  <a:srgbClr val="FF0000"/>
                </a:solidFill>
              </a:rPr>
              <a:t>married</a:t>
            </a:r>
            <a:r>
              <a:rPr lang="en-US" altLang="zh-CN" sz="2400" dirty="0"/>
              <a:t>), (</a:t>
            </a:r>
            <a:r>
              <a:rPr lang="en-US" altLang="zh-CN" sz="2400" dirty="0">
                <a:solidFill>
                  <a:srgbClr val="7030A0"/>
                </a:solidFill>
              </a:rPr>
              <a:t>wedding</a:t>
            </a:r>
            <a:r>
              <a:rPr lang="en-US" altLang="zh-CN" sz="2400" dirty="0"/>
              <a:t>, </a:t>
            </a:r>
            <a:r>
              <a:rPr lang="en-US" altLang="zh-CN" sz="2400" dirty="0" err="1"/>
              <a:t>RelatedTo</a:t>
            </a:r>
            <a:r>
              <a:rPr lang="en-US" altLang="zh-CN" sz="2400" dirty="0"/>
              <a:t>, </a:t>
            </a:r>
            <a:r>
              <a:rPr lang="en-US" altLang="zh-CN" sz="2400" dirty="0">
                <a:solidFill>
                  <a:srgbClr val="FF0000"/>
                </a:solidFill>
              </a:rPr>
              <a:t>married</a:t>
            </a:r>
            <a:r>
              <a:rPr lang="en-US" altLang="zh-CN" sz="2400" dirty="0"/>
              <a:t>), (</a:t>
            </a:r>
            <a:r>
              <a:rPr lang="en-US" altLang="zh-CN" sz="2400" dirty="0">
                <a:solidFill>
                  <a:srgbClr val="7030A0"/>
                </a:solidFill>
              </a:rPr>
              <a:t>miss</a:t>
            </a:r>
            <a:r>
              <a:rPr lang="en-US" altLang="zh-CN" sz="2400" dirty="0"/>
              <a:t>, </a:t>
            </a:r>
            <a:r>
              <a:rPr lang="en-US" altLang="zh-CN" sz="2400" dirty="0" err="1"/>
              <a:t>DistinctFrom</a:t>
            </a:r>
            <a:r>
              <a:rPr lang="en-US" altLang="zh-CN" sz="2400" dirty="0"/>
              <a:t>, </a:t>
            </a:r>
            <a:r>
              <a:rPr lang="en-US" altLang="zh-CN" sz="2400" dirty="0">
                <a:solidFill>
                  <a:srgbClr val="FF0000"/>
                </a:solidFill>
              </a:rPr>
              <a:t>married</a:t>
            </a:r>
            <a:r>
              <a:rPr lang="en-US" altLang="zh-CN" sz="2400" dirty="0"/>
              <a:t>), (</a:t>
            </a:r>
            <a:r>
              <a:rPr lang="en-US" altLang="zh-CN" sz="2400" dirty="0">
                <a:solidFill>
                  <a:srgbClr val="FF0000"/>
                </a:solidFill>
              </a:rPr>
              <a:t>March</a:t>
            </a:r>
            <a:r>
              <a:rPr lang="en-US" altLang="zh-CN" sz="2400" dirty="0"/>
              <a:t>, </a:t>
            </a:r>
            <a:r>
              <a:rPr lang="en-US" altLang="zh-CN" sz="2400" dirty="0" err="1"/>
              <a:t>RelatedTo</a:t>
            </a:r>
            <a:r>
              <a:rPr lang="en-US" altLang="zh-CN" sz="2400" dirty="0"/>
              <a:t>, </a:t>
            </a:r>
            <a:r>
              <a:rPr lang="en-US" altLang="zh-CN" sz="2400" dirty="0">
                <a:solidFill>
                  <a:srgbClr val="7030A0"/>
                </a:solidFill>
              </a:rPr>
              <a:t>months</a:t>
            </a:r>
            <a:r>
              <a:rPr lang="en-US" altLang="zh-CN" sz="2400" dirty="0"/>
              <a:t>) </a:t>
            </a:r>
          </a:p>
          <a:p>
            <a:endParaRPr lang="en-US" altLang="zh-CN" sz="2400" dirty="0"/>
          </a:p>
        </p:txBody>
      </p:sp>
    </p:spTree>
    <p:extLst>
      <p:ext uri="{BB962C8B-B14F-4D97-AF65-F5344CB8AC3E}">
        <p14:creationId xmlns:p14="http://schemas.microsoft.com/office/powerpoint/2010/main" val="382509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8354598" cy="922114"/>
          </a:xfrm>
        </p:spPr>
        <p:txBody>
          <a:bodyPr/>
          <a:lstStyle/>
          <a:p>
            <a:r>
              <a:rPr kumimoji="1" lang="en-US" altLang="zh-CN" dirty="0"/>
              <a:t>Good</a:t>
            </a:r>
            <a:r>
              <a:rPr kumimoji="1" lang="zh-CN" altLang="en-US" dirty="0"/>
              <a:t> </a:t>
            </a:r>
            <a:r>
              <a:rPr kumimoji="1" lang="en-US" altLang="zh-CN" dirty="0"/>
              <a:t>Examples</a:t>
            </a:r>
            <a:r>
              <a:rPr kumimoji="1" lang="zh-CN" altLang="en-US" dirty="0"/>
              <a:t> </a:t>
            </a:r>
            <a:r>
              <a:rPr kumimoji="1" lang="en-US" altLang="zh-CN" dirty="0"/>
              <a:t>from</a:t>
            </a:r>
            <a:r>
              <a:rPr kumimoji="1" lang="zh-CN" altLang="en-US" dirty="0"/>
              <a:t> </a:t>
            </a:r>
            <a:r>
              <a:rPr kumimoji="1" lang="en-US" altLang="zh-CN" dirty="0"/>
              <a:t>DL</a:t>
            </a:r>
            <a:r>
              <a:rPr kumimoji="1" lang="zh-CN" altLang="en-US" dirty="0"/>
              <a:t> </a:t>
            </a:r>
            <a:r>
              <a:rPr kumimoji="1" lang="en-US" altLang="zh-CN" dirty="0"/>
              <a:t>Models</a:t>
            </a:r>
            <a:endParaRPr kumimoji="1" lang="zh-CN" altLang="en-US" dirty="0"/>
          </a:p>
        </p:txBody>
      </p:sp>
      <p:sp>
        <p:nvSpPr>
          <p:cNvPr id="4" name="矩形 3"/>
          <p:cNvSpPr/>
          <p:nvPr/>
        </p:nvSpPr>
        <p:spPr>
          <a:xfrm>
            <a:off x="404153" y="1441451"/>
            <a:ext cx="7212131" cy="5324535"/>
          </a:xfrm>
          <a:prstGeom prst="rect">
            <a:avLst/>
          </a:prstGeom>
        </p:spPr>
        <p:txBody>
          <a:bodyPr wrap="square">
            <a:spAutoFit/>
          </a:bodyPr>
          <a:lstStyle/>
          <a:p>
            <a:r>
              <a:rPr lang="en-US" altLang="zh-CN" sz="2000" dirty="0"/>
              <a:t>User</a:t>
            </a:r>
            <a:r>
              <a:rPr lang="zh-CN" altLang="en-US" sz="2000" dirty="0"/>
              <a:t>：最幸福的人不是拿到了最好的东西，而是学会去珍惜手上已经拥有的人。</a:t>
            </a:r>
            <a:endParaRPr lang="en-US" altLang="zh-CN" sz="2000" dirty="0"/>
          </a:p>
          <a:p>
            <a:pPr lvl="1"/>
            <a:r>
              <a:rPr lang="en-US" altLang="zh-CN" sz="2000" b="1" dirty="0"/>
              <a:t>The</a:t>
            </a:r>
            <a:r>
              <a:rPr lang="zh-CN" altLang="en-US" sz="2000" b="1" dirty="0"/>
              <a:t> </a:t>
            </a:r>
            <a:r>
              <a:rPr lang="en-US" altLang="zh-CN" sz="2000" b="1" dirty="0"/>
              <a:t>happiest</a:t>
            </a:r>
            <a:r>
              <a:rPr lang="zh-CN" altLang="en-US" sz="2000" b="1" dirty="0"/>
              <a:t> </a:t>
            </a:r>
            <a:r>
              <a:rPr lang="en-US" altLang="zh-CN" sz="2000" b="1" dirty="0"/>
              <a:t>person</a:t>
            </a:r>
            <a:r>
              <a:rPr lang="zh-CN" altLang="en-US" sz="2000" b="1" dirty="0"/>
              <a:t>  </a:t>
            </a:r>
            <a:r>
              <a:rPr lang="en-US" altLang="zh-CN" sz="2000" b="1" dirty="0"/>
              <a:t>is</a:t>
            </a:r>
            <a:r>
              <a:rPr lang="zh-CN" altLang="en-US" sz="2000" b="1" dirty="0"/>
              <a:t> </a:t>
            </a:r>
            <a:r>
              <a:rPr lang="en-US" altLang="zh-CN" sz="2000" b="1" dirty="0"/>
              <a:t>not</a:t>
            </a:r>
            <a:r>
              <a:rPr lang="zh-CN" altLang="en-US" sz="2000" b="1" dirty="0"/>
              <a:t> </a:t>
            </a:r>
            <a:r>
              <a:rPr lang="en-US" altLang="zh-CN" sz="2000" b="1" dirty="0"/>
              <a:t>the</a:t>
            </a:r>
            <a:r>
              <a:rPr lang="zh-CN" altLang="en-US" sz="2000" b="1" dirty="0"/>
              <a:t> </a:t>
            </a:r>
            <a:r>
              <a:rPr lang="en-US" altLang="zh-CN" sz="2000" b="1" dirty="0"/>
              <a:t>one</a:t>
            </a:r>
            <a:r>
              <a:rPr lang="zh-CN" altLang="en-US" sz="2000" b="1" dirty="0"/>
              <a:t> </a:t>
            </a:r>
            <a:r>
              <a:rPr lang="en-US" altLang="zh-CN" sz="2000" b="1" dirty="0"/>
              <a:t>who</a:t>
            </a:r>
            <a:r>
              <a:rPr lang="zh-CN" altLang="en-US" sz="2000" b="1" dirty="0"/>
              <a:t> </a:t>
            </a:r>
            <a:r>
              <a:rPr lang="en-US" altLang="zh-CN" sz="2000" b="1" dirty="0"/>
              <a:t>gets</a:t>
            </a:r>
            <a:r>
              <a:rPr lang="zh-CN" altLang="en-US" sz="2000" b="1" dirty="0"/>
              <a:t> </a:t>
            </a:r>
            <a:r>
              <a:rPr lang="en-US" altLang="zh-CN" sz="2000" b="1" dirty="0"/>
              <a:t>the</a:t>
            </a:r>
            <a:r>
              <a:rPr lang="zh-CN" altLang="en-US" sz="2000" b="1" dirty="0"/>
              <a:t> </a:t>
            </a:r>
            <a:r>
              <a:rPr lang="en-US" altLang="zh-CN" sz="2000" b="1" dirty="0"/>
              <a:t>best</a:t>
            </a:r>
            <a:r>
              <a:rPr lang="zh-CN" altLang="en-US" sz="2000" b="1" dirty="0"/>
              <a:t> </a:t>
            </a:r>
            <a:r>
              <a:rPr lang="en-US" altLang="zh-CN" sz="2000" b="1" dirty="0"/>
              <a:t>thing,</a:t>
            </a:r>
            <a:r>
              <a:rPr lang="zh-CN" altLang="en-US" sz="2000" b="1" dirty="0"/>
              <a:t> </a:t>
            </a:r>
            <a:r>
              <a:rPr lang="en-US" altLang="zh-CN" sz="2000" b="1" dirty="0"/>
              <a:t>instead</a:t>
            </a:r>
            <a:r>
              <a:rPr lang="zh-CN" altLang="en-US" sz="2000" b="1" dirty="0"/>
              <a:t> </a:t>
            </a:r>
            <a:r>
              <a:rPr lang="en-US" altLang="zh-CN" sz="2000" b="1" dirty="0"/>
              <a:t>who</a:t>
            </a:r>
            <a:r>
              <a:rPr lang="zh-CN" altLang="en-US" sz="2000" b="1" dirty="0"/>
              <a:t> </a:t>
            </a:r>
            <a:r>
              <a:rPr lang="en-US" altLang="zh-CN" sz="2000" b="1" dirty="0"/>
              <a:t>cherishes</a:t>
            </a:r>
            <a:r>
              <a:rPr lang="zh-CN" altLang="en-US" sz="2000" b="1" dirty="0"/>
              <a:t> </a:t>
            </a:r>
            <a:r>
              <a:rPr lang="en-US" altLang="zh-CN" sz="2000" b="1" dirty="0"/>
              <a:t>what</a:t>
            </a:r>
            <a:r>
              <a:rPr lang="zh-CN" altLang="en-US" sz="2000" b="1" dirty="0"/>
              <a:t> </a:t>
            </a:r>
            <a:r>
              <a:rPr lang="en-US" altLang="zh-CN" sz="2000" b="1" dirty="0"/>
              <a:t>she/he</a:t>
            </a:r>
            <a:r>
              <a:rPr lang="zh-CN" altLang="en-US" sz="2000" b="1" dirty="0"/>
              <a:t> </a:t>
            </a:r>
            <a:r>
              <a:rPr lang="en-US" altLang="zh-CN" sz="2000" b="1" dirty="0"/>
              <a:t>already</a:t>
            </a:r>
            <a:r>
              <a:rPr lang="zh-CN" altLang="en-US" sz="2000" b="1" dirty="0"/>
              <a:t> </a:t>
            </a:r>
            <a:r>
              <a:rPr lang="en-US" altLang="zh-CN" sz="2000" b="1" dirty="0"/>
              <a:t>has.</a:t>
            </a:r>
          </a:p>
          <a:p>
            <a:r>
              <a:rPr lang="en-US" altLang="zh-CN" sz="2000" b="1" dirty="0"/>
              <a:t>Machine</a:t>
            </a:r>
            <a:r>
              <a:rPr lang="en-US" altLang="zh-CN" sz="2000" dirty="0"/>
              <a:t>:</a:t>
            </a:r>
            <a:r>
              <a:rPr lang="zh-CN" altLang="en-US" sz="2000" dirty="0"/>
              <a:t> </a:t>
            </a:r>
            <a:r>
              <a:rPr lang="zh-CN" altLang="en-US" sz="2000" b="1" dirty="0">
                <a:solidFill>
                  <a:srgbClr val="C00000"/>
                </a:solidFill>
              </a:rPr>
              <a:t>是的，所以我也要珍惜自己的幸福</a:t>
            </a:r>
            <a:endParaRPr lang="en-US" altLang="zh-CN" sz="2000" b="1" dirty="0">
              <a:solidFill>
                <a:srgbClr val="C00000"/>
              </a:solidFill>
            </a:endParaRPr>
          </a:p>
          <a:p>
            <a:r>
              <a:rPr lang="zh-CN" altLang="en-US" sz="2000" dirty="0"/>
              <a:t>        </a:t>
            </a:r>
            <a:r>
              <a:rPr lang="en-US" altLang="zh-CN" sz="2000" b="1" dirty="0"/>
              <a:t>Agree,</a:t>
            </a:r>
            <a:r>
              <a:rPr lang="zh-CN" altLang="en-US" sz="2000" b="1" dirty="0"/>
              <a:t> </a:t>
            </a:r>
            <a:r>
              <a:rPr lang="en-US" altLang="zh-CN" sz="2000" b="1" dirty="0"/>
              <a:t>I</a:t>
            </a:r>
            <a:r>
              <a:rPr lang="zh-CN" altLang="en-US" sz="2000" b="1" dirty="0"/>
              <a:t> </a:t>
            </a:r>
            <a:r>
              <a:rPr lang="en-US" altLang="zh-CN" sz="2000" b="1" dirty="0"/>
              <a:t>will</a:t>
            </a:r>
            <a:r>
              <a:rPr lang="zh-CN" altLang="en-US" sz="2000" b="1" dirty="0"/>
              <a:t> </a:t>
            </a:r>
            <a:r>
              <a:rPr lang="en-US" altLang="zh-CN" sz="2000" b="1" dirty="0"/>
              <a:t>cherish</a:t>
            </a:r>
            <a:r>
              <a:rPr lang="zh-CN" altLang="en-US" sz="2000" b="1" dirty="0"/>
              <a:t> </a:t>
            </a:r>
            <a:r>
              <a:rPr lang="en-US" altLang="zh-CN" sz="2000" b="1" dirty="0"/>
              <a:t>my</a:t>
            </a:r>
            <a:r>
              <a:rPr lang="zh-CN" altLang="en-US" sz="2000" b="1" dirty="0"/>
              <a:t> </a:t>
            </a:r>
            <a:r>
              <a:rPr lang="en-US" altLang="zh-CN" sz="2000" b="1" dirty="0"/>
              <a:t>happiness</a:t>
            </a:r>
            <a:r>
              <a:rPr lang="zh-CN" altLang="en-US" sz="2000" b="1" dirty="0"/>
              <a:t> </a:t>
            </a:r>
            <a:r>
              <a:rPr lang="en-US" altLang="zh-CN" sz="2000" b="1" dirty="0"/>
              <a:t>too.</a:t>
            </a:r>
          </a:p>
          <a:p>
            <a:endParaRPr lang="en-US" altLang="zh-CN" sz="2000" dirty="0"/>
          </a:p>
          <a:p>
            <a:r>
              <a:rPr lang="en-US" altLang="zh-CN" sz="2000" dirty="0"/>
              <a:t>User:</a:t>
            </a:r>
            <a:r>
              <a:rPr lang="zh-CN" altLang="en-US" sz="2000" dirty="0"/>
              <a:t> </a:t>
            </a:r>
            <a:r>
              <a:rPr lang="zh-CN" altLang="en-US" sz="2000" b="1" dirty="0">
                <a:solidFill>
                  <a:srgbClr val="C00000"/>
                </a:solidFill>
              </a:rPr>
              <a:t>时间啊，你这把杀猪刀。。。</a:t>
            </a:r>
            <a:br>
              <a:rPr lang="en-US" altLang="zh-CN" sz="2000" b="1" dirty="0">
                <a:solidFill>
                  <a:srgbClr val="C00000"/>
                </a:solidFill>
              </a:rPr>
            </a:br>
            <a:r>
              <a:rPr lang="zh-CN" altLang="en-US" sz="2000" b="1" dirty="0">
                <a:solidFill>
                  <a:srgbClr val="C00000"/>
                </a:solidFill>
              </a:rPr>
              <a:t>           </a:t>
            </a:r>
            <a:r>
              <a:rPr lang="en-US" altLang="zh-CN" sz="2000" b="1" dirty="0">
                <a:solidFill>
                  <a:srgbClr val="C00000"/>
                </a:solidFill>
              </a:rPr>
              <a:t>Time</a:t>
            </a:r>
            <a:r>
              <a:rPr lang="zh-CN" altLang="en-US" sz="2000" b="1" dirty="0">
                <a:solidFill>
                  <a:srgbClr val="C00000"/>
                </a:solidFill>
              </a:rPr>
              <a:t> </a:t>
            </a:r>
            <a:r>
              <a:rPr lang="en-US" altLang="zh-CN" sz="2000" b="1" dirty="0">
                <a:solidFill>
                  <a:srgbClr val="C00000"/>
                </a:solidFill>
              </a:rPr>
              <a:t>is</a:t>
            </a:r>
            <a:r>
              <a:rPr lang="zh-CN" altLang="en-US" sz="2000" b="1" dirty="0">
                <a:solidFill>
                  <a:srgbClr val="C00000"/>
                </a:solidFill>
              </a:rPr>
              <a:t> </a:t>
            </a:r>
            <a:r>
              <a:rPr lang="en-US" altLang="zh-CN" sz="2000" b="1" dirty="0">
                <a:solidFill>
                  <a:srgbClr val="C00000"/>
                </a:solidFill>
              </a:rPr>
              <a:t>a</a:t>
            </a:r>
            <a:r>
              <a:rPr lang="zh-CN" altLang="en-US" sz="2000" b="1" dirty="0">
                <a:solidFill>
                  <a:srgbClr val="C00000"/>
                </a:solidFill>
              </a:rPr>
              <a:t> </a:t>
            </a:r>
            <a:r>
              <a:rPr lang="en-US" altLang="zh-CN" sz="2000" b="1" dirty="0">
                <a:solidFill>
                  <a:srgbClr val="C00000"/>
                </a:solidFill>
              </a:rPr>
              <a:t>killer</a:t>
            </a:r>
            <a:r>
              <a:rPr lang="mr-IN" altLang="zh-CN" sz="2000" b="1" dirty="0">
                <a:solidFill>
                  <a:srgbClr val="C00000"/>
                </a:solidFill>
              </a:rPr>
              <a:t>…</a:t>
            </a:r>
            <a:endParaRPr lang="en-US" altLang="zh-CN" sz="2000" dirty="0"/>
          </a:p>
          <a:p>
            <a:r>
              <a:rPr lang="en-US" altLang="zh-CN" sz="2000" b="1" dirty="0"/>
              <a:t>Machine</a:t>
            </a:r>
            <a:r>
              <a:rPr lang="en-US" altLang="zh-CN" sz="2000" dirty="0"/>
              <a:t>:</a:t>
            </a:r>
            <a:r>
              <a:rPr lang="zh-CN" altLang="en-US" sz="2000" dirty="0"/>
              <a:t> </a:t>
            </a:r>
            <a:r>
              <a:rPr lang="zh-CN" altLang="en-US" sz="2000" b="1" dirty="0">
                <a:solidFill>
                  <a:srgbClr val="C00000"/>
                </a:solidFill>
              </a:rPr>
              <a:t>我是被杀的  </a:t>
            </a:r>
            <a:br>
              <a:rPr lang="en-US" altLang="zh-CN" sz="2000" b="1" dirty="0">
                <a:solidFill>
                  <a:srgbClr val="C00000"/>
                </a:solidFill>
              </a:rPr>
            </a:br>
            <a:r>
              <a:rPr lang="zh-CN" altLang="en-US" sz="2000" b="1" dirty="0">
                <a:solidFill>
                  <a:srgbClr val="C00000"/>
                </a:solidFill>
              </a:rPr>
              <a:t>           </a:t>
            </a:r>
            <a:r>
              <a:rPr lang="en-US" altLang="zh-CN" sz="2000" b="1" dirty="0">
                <a:solidFill>
                  <a:srgbClr val="C00000"/>
                </a:solidFill>
              </a:rPr>
              <a:t>I</a:t>
            </a:r>
            <a:r>
              <a:rPr lang="zh-CN" altLang="en-US" sz="2000" b="1" dirty="0">
                <a:solidFill>
                  <a:srgbClr val="C00000"/>
                </a:solidFill>
              </a:rPr>
              <a:t> </a:t>
            </a:r>
            <a:r>
              <a:rPr lang="en-US" altLang="zh-CN" sz="2000" b="1" dirty="0">
                <a:solidFill>
                  <a:srgbClr val="C00000"/>
                </a:solidFill>
              </a:rPr>
              <a:t>am</a:t>
            </a:r>
            <a:r>
              <a:rPr lang="zh-CN" altLang="en-US" sz="2000" b="1" dirty="0">
                <a:solidFill>
                  <a:srgbClr val="C00000"/>
                </a:solidFill>
              </a:rPr>
              <a:t> </a:t>
            </a:r>
            <a:r>
              <a:rPr lang="en-US" altLang="zh-CN" sz="2000" b="1" dirty="0">
                <a:solidFill>
                  <a:srgbClr val="C00000"/>
                </a:solidFill>
              </a:rPr>
              <a:t>the</a:t>
            </a:r>
            <a:r>
              <a:rPr lang="zh-CN" altLang="en-US" sz="2000" b="1" dirty="0">
                <a:solidFill>
                  <a:srgbClr val="C00000"/>
                </a:solidFill>
              </a:rPr>
              <a:t> </a:t>
            </a:r>
            <a:r>
              <a:rPr lang="en-US" altLang="zh-CN" sz="2000" b="1" dirty="0">
                <a:solidFill>
                  <a:srgbClr val="C00000"/>
                </a:solidFill>
              </a:rPr>
              <a:t>one</a:t>
            </a:r>
            <a:r>
              <a:rPr lang="zh-CN" altLang="en-US" sz="2000" b="1" dirty="0">
                <a:solidFill>
                  <a:srgbClr val="C00000"/>
                </a:solidFill>
              </a:rPr>
              <a:t> </a:t>
            </a:r>
            <a:r>
              <a:rPr lang="en-US" altLang="zh-CN" sz="2000" b="1" dirty="0">
                <a:solidFill>
                  <a:srgbClr val="C00000"/>
                </a:solidFill>
              </a:rPr>
              <a:t>who</a:t>
            </a:r>
            <a:r>
              <a:rPr lang="zh-CN" altLang="en-US" sz="2000" b="1" dirty="0">
                <a:solidFill>
                  <a:srgbClr val="C00000"/>
                </a:solidFill>
              </a:rPr>
              <a:t> </a:t>
            </a:r>
            <a:r>
              <a:rPr lang="en-US" altLang="zh-CN" sz="2000" b="1" dirty="0">
                <a:solidFill>
                  <a:srgbClr val="C00000"/>
                </a:solidFill>
              </a:rPr>
              <a:t>was</a:t>
            </a:r>
            <a:r>
              <a:rPr lang="zh-CN" altLang="en-US" sz="2000" b="1" dirty="0">
                <a:solidFill>
                  <a:srgbClr val="C00000"/>
                </a:solidFill>
              </a:rPr>
              <a:t> </a:t>
            </a:r>
            <a:r>
              <a:rPr lang="en-US" altLang="zh-CN" sz="2000" b="1" dirty="0">
                <a:solidFill>
                  <a:srgbClr val="C00000"/>
                </a:solidFill>
              </a:rPr>
              <a:t>killed.</a:t>
            </a:r>
            <a:r>
              <a:rPr lang="zh-CN" altLang="en-US" sz="2000" b="1" dirty="0">
                <a:solidFill>
                  <a:srgbClr val="C00000"/>
                </a:solidFill>
              </a:rPr>
              <a:t> </a:t>
            </a:r>
            <a:endParaRPr lang="en-US" altLang="zh-CN" sz="2000" b="1" dirty="0">
              <a:solidFill>
                <a:srgbClr val="C00000"/>
              </a:solidFill>
            </a:endParaRPr>
          </a:p>
          <a:p>
            <a:endParaRPr lang="en-US" altLang="zh-CN" sz="2000" dirty="0"/>
          </a:p>
          <a:p>
            <a:r>
              <a:rPr lang="en-US" altLang="zh-CN" sz="2000" dirty="0"/>
              <a:t>User:</a:t>
            </a:r>
            <a:r>
              <a:rPr lang="zh-CN" altLang="en-US" sz="2000" dirty="0"/>
              <a:t> 怕孤獨，又捨不下自己的小自由。 </a:t>
            </a:r>
            <a:endParaRPr lang="en-US" altLang="zh-CN" sz="2000" dirty="0"/>
          </a:p>
          <a:p>
            <a:r>
              <a:rPr lang="zh-CN" altLang="en-US" sz="2000" dirty="0"/>
              <a:t>           </a:t>
            </a:r>
            <a:r>
              <a:rPr lang="en-US" altLang="zh-CN" sz="2000" b="1" dirty="0"/>
              <a:t>Afraid</a:t>
            </a:r>
            <a:r>
              <a:rPr lang="zh-CN" altLang="en-US" sz="2000" b="1" dirty="0"/>
              <a:t> </a:t>
            </a:r>
            <a:r>
              <a:rPr lang="en-US" altLang="zh-CN" sz="2000" b="1" dirty="0"/>
              <a:t>to</a:t>
            </a:r>
            <a:r>
              <a:rPr lang="zh-CN" altLang="en-US" sz="2000" b="1" dirty="0"/>
              <a:t> </a:t>
            </a:r>
            <a:r>
              <a:rPr lang="en-US" altLang="zh-CN" sz="2000" b="1" dirty="0"/>
              <a:t>be</a:t>
            </a:r>
            <a:r>
              <a:rPr lang="zh-CN" altLang="en-US" sz="2000" b="1" dirty="0"/>
              <a:t> </a:t>
            </a:r>
            <a:r>
              <a:rPr lang="en-US" altLang="zh-CN" sz="2000" b="1" dirty="0"/>
              <a:t>lonely,</a:t>
            </a:r>
            <a:r>
              <a:rPr lang="zh-CN" altLang="en-US" sz="2000" b="1" dirty="0"/>
              <a:t> </a:t>
            </a:r>
            <a:r>
              <a:rPr lang="en-US" altLang="zh-CN" sz="2000" b="1" dirty="0"/>
              <a:t>but</a:t>
            </a:r>
            <a:r>
              <a:rPr lang="zh-CN" altLang="en-US" sz="2000" b="1" dirty="0"/>
              <a:t> </a:t>
            </a:r>
            <a:r>
              <a:rPr lang="en-US" altLang="zh-CN" sz="2000" b="1" dirty="0"/>
              <a:t>wont’</a:t>
            </a:r>
            <a:r>
              <a:rPr lang="zh-CN" altLang="en-US" sz="2000" b="1" dirty="0"/>
              <a:t> </a:t>
            </a:r>
            <a:r>
              <a:rPr lang="en-US" altLang="zh-CN" sz="2000" b="1" dirty="0"/>
              <a:t>give</a:t>
            </a:r>
            <a:r>
              <a:rPr lang="zh-CN" altLang="en-US" sz="2000" b="1" dirty="0"/>
              <a:t> </a:t>
            </a:r>
            <a:r>
              <a:rPr lang="en-US" altLang="zh-CN" sz="2000" b="1" dirty="0"/>
              <a:t>up</a:t>
            </a:r>
            <a:r>
              <a:rPr lang="zh-CN" altLang="en-US" sz="2000" b="1" dirty="0"/>
              <a:t> </a:t>
            </a:r>
            <a:r>
              <a:rPr lang="en-US" altLang="zh-CN" sz="2000" b="1" dirty="0"/>
              <a:t>my</a:t>
            </a:r>
            <a:r>
              <a:rPr lang="zh-CN" altLang="en-US" sz="2000" b="1" dirty="0"/>
              <a:t> </a:t>
            </a:r>
            <a:r>
              <a:rPr lang="en-US" altLang="zh-CN" sz="2000" b="1" dirty="0"/>
              <a:t>little</a:t>
            </a:r>
            <a:r>
              <a:rPr lang="zh-CN" altLang="en-US" sz="2000" b="1" dirty="0"/>
              <a:t> </a:t>
            </a:r>
            <a:r>
              <a:rPr lang="en-US" altLang="zh-CN" sz="2000" b="1" dirty="0"/>
              <a:t>freedom.</a:t>
            </a:r>
          </a:p>
          <a:p>
            <a:r>
              <a:rPr lang="en-US" altLang="zh-CN" sz="2000" b="1" dirty="0"/>
              <a:t>Machine</a:t>
            </a:r>
            <a:r>
              <a:rPr lang="en-US" altLang="zh-CN" sz="2000" dirty="0"/>
              <a:t>:</a:t>
            </a:r>
            <a:r>
              <a:rPr lang="zh-CN" altLang="en-US" sz="2000" dirty="0"/>
              <a:t> 我想去流浪，但没有人陪我去。</a:t>
            </a:r>
            <a:endParaRPr lang="en-US" altLang="zh-CN" sz="2000" dirty="0"/>
          </a:p>
          <a:p>
            <a:r>
              <a:rPr lang="zh-CN" altLang="en-US" sz="2000" dirty="0"/>
              <a:t>         </a:t>
            </a:r>
            <a:r>
              <a:rPr lang="zh-CN" altLang="en-US" sz="2000" b="1" dirty="0"/>
              <a:t>  </a:t>
            </a:r>
            <a:r>
              <a:rPr lang="en-US" altLang="zh-CN" sz="2000" b="1" dirty="0"/>
              <a:t>I</a:t>
            </a:r>
            <a:r>
              <a:rPr lang="zh-CN" altLang="en-US" sz="2000" b="1" dirty="0"/>
              <a:t> </a:t>
            </a:r>
            <a:r>
              <a:rPr lang="en-US" altLang="zh-CN" sz="2000" b="1" dirty="0"/>
              <a:t>want</a:t>
            </a:r>
            <a:r>
              <a:rPr lang="zh-CN" altLang="en-US" sz="2000" b="1" dirty="0"/>
              <a:t> </a:t>
            </a:r>
            <a:r>
              <a:rPr lang="en-US" altLang="zh-CN" sz="2000" b="1" dirty="0"/>
              <a:t>to</a:t>
            </a:r>
            <a:r>
              <a:rPr lang="zh-CN" altLang="en-US" sz="2000" b="1" dirty="0"/>
              <a:t> </a:t>
            </a:r>
            <a:r>
              <a:rPr lang="en-US" altLang="zh-CN" sz="2000" b="1" dirty="0"/>
              <a:t>wander,</a:t>
            </a:r>
            <a:r>
              <a:rPr lang="zh-CN" altLang="en-US" sz="2000" b="1" dirty="0"/>
              <a:t> </a:t>
            </a:r>
            <a:r>
              <a:rPr lang="en-US" altLang="zh-CN" sz="2000" b="1" dirty="0"/>
              <a:t>but</a:t>
            </a:r>
            <a:r>
              <a:rPr lang="zh-CN" altLang="en-US" sz="2000" b="1" dirty="0"/>
              <a:t> </a:t>
            </a:r>
            <a:r>
              <a:rPr lang="en-US" altLang="zh-CN" sz="2000" b="1" dirty="0"/>
              <a:t>no</a:t>
            </a:r>
            <a:r>
              <a:rPr lang="zh-CN" altLang="en-US" sz="2000" b="1" dirty="0"/>
              <a:t> </a:t>
            </a:r>
            <a:r>
              <a:rPr lang="en-US" altLang="zh-CN" sz="2000" b="1" dirty="0"/>
              <a:t>one</a:t>
            </a:r>
            <a:r>
              <a:rPr lang="zh-CN" altLang="en-US" sz="2000" b="1" dirty="0"/>
              <a:t> </a:t>
            </a:r>
            <a:r>
              <a:rPr lang="en-US" altLang="zh-CN" sz="2000" b="1" dirty="0"/>
              <a:t>accompany</a:t>
            </a:r>
            <a:r>
              <a:rPr lang="zh-CN" altLang="en-US" sz="2000" b="1" dirty="0"/>
              <a:t> </a:t>
            </a:r>
            <a:r>
              <a:rPr lang="en-US" altLang="zh-CN" sz="2000" b="1" dirty="0"/>
              <a:t>me.</a:t>
            </a:r>
          </a:p>
          <a:p>
            <a:endParaRPr lang="en-US" altLang="zh-CN" sz="2000" dirty="0"/>
          </a:p>
        </p:txBody>
      </p:sp>
    </p:spTree>
    <p:extLst>
      <p:ext uri="{BB962C8B-B14F-4D97-AF65-F5344CB8AC3E}">
        <p14:creationId xmlns:p14="http://schemas.microsoft.com/office/powerpoint/2010/main" val="1145354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45429"/>
            <a:ext cx="8834034" cy="922114"/>
          </a:xfrm>
        </p:spPr>
        <p:txBody>
          <a:bodyPr/>
          <a:lstStyle/>
          <a:p>
            <a:pPr algn="ctr"/>
            <a:r>
              <a:rPr kumimoji="1" lang="en-US" altLang="zh-CN" sz="4800" dirty="0">
                <a:solidFill>
                  <a:srgbClr val="7030A0"/>
                </a:solidFill>
              </a:rPr>
              <a:t>Logic:</a:t>
            </a:r>
            <a:br>
              <a:rPr kumimoji="1" lang="en-US" altLang="zh-CN" sz="4800" dirty="0">
                <a:solidFill>
                  <a:srgbClr val="7030A0"/>
                </a:solidFill>
              </a:rPr>
            </a:br>
            <a:r>
              <a:rPr kumimoji="1" lang="en-US" altLang="zh-CN" sz="4000" dirty="0"/>
              <a:t>Story</a:t>
            </a:r>
            <a:r>
              <a:rPr kumimoji="1" lang="zh-CN" altLang="en-US" sz="4000" dirty="0"/>
              <a:t> </a:t>
            </a:r>
            <a:r>
              <a:rPr kumimoji="1" lang="en-US" altLang="zh-CN" sz="4000" dirty="0"/>
              <a:t>Ending</a:t>
            </a:r>
            <a:r>
              <a:rPr kumimoji="1" lang="zh-CN" altLang="en-US" sz="4000" dirty="0"/>
              <a:t> </a:t>
            </a:r>
            <a:r>
              <a:rPr kumimoji="1" lang="en-US" altLang="zh-CN" sz="4000" dirty="0"/>
              <a:t>Generation</a:t>
            </a:r>
            <a:endParaRPr kumimoji="1" lang="zh-CN" altLang="en-US" sz="2800" dirty="0"/>
          </a:p>
        </p:txBody>
      </p:sp>
    </p:spTree>
    <p:extLst>
      <p:ext uri="{BB962C8B-B14F-4D97-AF65-F5344CB8AC3E}">
        <p14:creationId xmlns:p14="http://schemas.microsoft.com/office/powerpoint/2010/main" val="3329415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71600" y="1810005"/>
            <a:ext cx="6877204" cy="400110"/>
          </a:xfrm>
          <a:prstGeom prst="rect">
            <a:avLst/>
          </a:prstGeom>
          <a:noFill/>
        </p:spPr>
        <p:txBody>
          <a:bodyPr wrap="none" rtlCol="0">
            <a:spAutoFit/>
          </a:bodyPr>
          <a:lstStyle/>
          <a:p>
            <a:r>
              <a:rPr kumimoji="1" lang="en-US" altLang="zh-CN" sz="2000" b="1" dirty="0">
                <a:latin typeface="Georgia" panose="02040502050405020303" pitchFamily="18" charset="0"/>
              </a:rPr>
              <a:t>Find context clues: </a:t>
            </a:r>
            <a:r>
              <a:rPr kumimoji="1" lang="en-US" altLang="zh-CN" sz="2000" dirty="0">
                <a:latin typeface="Georgia" panose="02040502050405020303" pitchFamily="18" charset="0"/>
              </a:rPr>
              <a:t>plan the order of events and entities.</a:t>
            </a:r>
          </a:p>
        </p:txBody>
      </p:sp>
      <p:sp>
        <p:nvSpPr>
          <p:cNvPr id="7" name="标题 6">
            <a:extLst>
              <a:ext uri="{FF2B5EF4-FFF2-40B4-BE49-F238E27FC236}">
                <a16:creationId xmlns:a16="http://schemas.microsoft.com/office/drawing/2014/main" id="{649611E4-D1CD-E141-9031-1387ED5E4679}"/>
              </a:ext>
            </a:extLst>
          </p:cNvPr>
          <p:cNvSpPr>
            <a:spLocks noGrp="1"/>
          </p:cNvSpPr>
          <p:nvPr>
            <p:ph type="title"/>
          </p:nvPr>
        </p:nvSpPr>
        <p:spPr>
          <a:xfrm>
            <a:off x="457200" y="274638"/>
            <a:ext cx="8229600" cy="1143000"/>
          </a:xfrm>
        </p:spPr>
        <p:txBody>
          <a:bodyPr/>
          <a:lstStyle/>
          <a:p>
            <a:r>
              <a:rPr kumimoji="1" lang="en-US" altLang="zh-CN" sz="3200" b="1" dirty="0"/>
              <a:t>Logic:</a:t>
            </a:r>
            <a:r>
              <a:rPr kumimoji="1" lang="zh-CN" altLang="en-US" sz="3200" b="1" dirty="0"/>
              <a:t> </a:t>
            </a:r>
            <a:r>
              <a:rPr kumimoji="1" lang="en-US" altLang="zh-CN" sz="3200" b="1" dirty="0"/>
              <a:t>Story Ending Generation</a:t>
            </a:r>
            <a:endParaRPr lang="zh-CN" altLang="en-US" sz="3200" dirty="0"/>
          </a:p>
        </p:txBody>
      </p:sp>
      <p:pic>
        <p:nvPicPr>
          <p:cNvPr id="4" name="图片 3"/>
          <p:cNvPicPr>
            <a:picLocks noChangeAspect="1"/>
          </p:cNvPicPr>
          <p:nvPr/>
        </p:nvPicPr>
        <p:blipFill>
          <a:blip r:embed="rId3"/>
          <a:stretch>
            <a:fillRect/>
          </a:stretch>
        </p:blipFill>
        <p:spPr>
          <a:xfrm>
            <a:off x="971600" y="2428293"/>
            <a:ext cx="6605393" cy="2523824"/>
          </a:xfrm>
          <a:prstGeom prst="rect">
            <a:avLst/>
          </a:prstGeom>
        </p:spPr>
      </p:pic>
      <p:pic>
        <p:nvPicPr>
          <p:cNvPr id="6" name="图片 5"/>
          <p:cNvPicPr>
            <a:picLocks noChangeAspect="1"/>
          </p:cNvPicPr>
          <p:nvPr/>
        </p:nvPicPr>
        <p:blipFill>
          <a:blip r:embed="rId4"/>
          <a:stretch>
            <a:fillRect/>
          </a:stretch>
        </p:blipFill>
        <p:spPr>
          <a:xfrm>
            <a:off x="6216688" y="3528251"/>
            <a:ext cx="2736080" cy="3125064"/>
          </a:xfrm>
          <a:prstGeom prst="rect">
            <a:avLst/>
          </a:prstGeom>
        </p:spPr>
      </p:pic>
      <p:sp>
        <p:nvSpPr>
          <p:cNvPr id="2" name="矩形 1">
            <a:extLst>
              <a:ext uri="{FF2B5EF4-FFF2-40B4-BE49-F238E27FC236}">
                <a16:creationId xmlns:a16="http://schemas.microsoft.com/office/drawing/2014/main" id="{F3BCFDEF-6999-FA4B-8DE9-77A9E939CD03}"/>
              </a:ext>
            </a:extLst>
          </p:cNvPr>
          <p:cNvSpPr/>
          <p:nvPr/>
        </p:nvSpPr>
        <p:spPr>
          <a:xfrm>
            <a:off x="376537" y="5362197"/>
            <a:ext cx="5760640" cy="1077218"/>
          </a:xfrm>
          <a:prstGeom prst="rect">
            <a:avLst/>
          </a:prstGeom>
        </p:spPr>
        <p:txBody>
          <a:bodyPr wrap="square">
            <a:spAutoFit/>
          </a:bodyPr>
          <a:lstStyle/>
          <a:p>
            <a:r>
              <a:rPr lang="en-US" altLang="zh-CN" sz="1600" u="sng" dirty="0">
                <a:solidFill>
                  <a:srgbClr val="660099"/>
                </a:solidFill>
                <a:latin typeface="Georgia" panose="02040502050405020303" pitchFamily="18" charset="0"/>
                <a:hlinkClick r:id="rId5"/>
              </a:rPr>
              <a:t>Story Ending Generation with Incremental Encoding and Commonsense Knowledge</a:t>
            </a:r>
            <a:r>
              <a:rPr lang="zh-CN" altLang="en-US" sz="1600" u="sng" dirty="0">
                <a:solidFill>
                  <a:srgbClr val="222222"/>
                </a:solidFill>
                <a:latin typeface="Georgia" panose="02040502050405020303" pitchFamily="18" charset="0"/>
              </a:rPr>
              <a:t> </a:t>
            </a:r>
            <a:r>
              <a:rPr lang="en-US" altLang="zh-CN" sz="1600" b="1" dirty="0">
                <a:solidFill>
                  <a:srgbClr val="222222"/>
                </a:solidFill>
                <a:latin typeface="Georgia" panose="02040502050405020303" pitchFamily="18" charset="0"/>
              </a:rPr>
              <a:t>AAAI</a:t>
            </a:r>
            <a:r>
              <a:rPr lang="zh-CN" altLang="en-US" sz="1600" b="1" dirty="0">
                <a:solidFill>
                  <a:srgbClr val="222222"/>
                </a:solidFill>
                <a:latin typeface="Georgia" panose="02040502050405020303" pitchFamily="18" charset="0"/>
              </a:rPr>
              <a:t> </a:t>
            </a:r>
            <a:r>
              <a:rPr lang="en-US" altLang="zh-CN" sz="1600" b="1" dirty="0">
                <a:solidFill>
                  <a:srgbClr val="222222"/>
                </a:solidFill>
                <a:latin typeface="Georgia" panose="02040502050405020303" pitchFamily="18" charset="0"/>
              </a:rPr>
              <a:t>2019</a:t>
            </a:r>
          </a:p>
          <a:p>
            <a:endParaRPr lang="en-US" altLang="zh-CN" sz="1600" b="1" dirty="0">
              <a:solidFill>
                <a:srgbClr val="222222"/>
              </a:solidFill>
              <a:latin typeface="Georgia" panose="02040502050405020303" pitchFamily="18" charset="0"/>
            </a:endParaRPr>
          </a:p>
          <a:p>
            <a:r>
              <a:rPr lang="en-US" altLang="zh-CN" sz="1600" b="1" dirty="0">
                <a:solidFill>
                  <a:srgbClr val="222222"/>
                </a:solidFill>
                <a:latin typeface="Georgia" panose="02040502050405020303" pitchFamily="18" charset="0"/>
              </a:rPr>
              <a:t>Reported</a:t>
            </a:r>
            <a:r>
              <a:rPr lang="zh-CN" altLang="en-US" sz="1600" b="1" dirty="0">
                <a:solidFill>
                  <a:srgbClr val="222222"/>
                </a:solidFill>
                <a:latin typeface="Georgia" panose="02040502050405020303" pitchFamily="18" charset="0"/>
              </a:rPr>
              <a:t> </a:t>
            </a:r>
            <a:r>
              <a:rPr lang="en-US" altLang="zh-CN" sz="1600" b="1" dirty="0">
                <a:solidFill>
                  <a:srgbClr val="222222"/>
                </a:solidFill>
                <a:latin typeface="Georgia" panose="02040502050405020303" pitchFamily="18" charset="0"/>
              </a:rPr>
              <a:t>by</a:t>
            </a:r>
            <a:r>
              <a:rPr lang="zh-CN" altLang="en-US" sz="1600" b="1" dirty="0">
                <a:solidFill>
                  <a:srgbClr val="222222"/>
                </a:solidFill>
                <a:latin typeface="Georgia" panose="02040502050405020303" pitchFamily="18" charset="0"/>
              </a:rPr>
              <a:t> </a:t>
            </a:r>
            <a:r>
              <a:rPr lang="en-US" altLang="zh-CN" sz="1600" b="1" dirty="0" err="1">
                <a:solidFill>
                  <a:srgbClr val="222222"/>
                </a:solidFill>
                <a:latin typeface="Georgia" panose="02040502050405020303" pitchFamily="18" charset="0"/>
              </a:rPr>
              <a:t>TechXplore</a:t>
            </a:r>
            <a:endParaRPr lang="en-US" altLang="zh-CN" sz="1600" b="1" dirty="0">
              <a:solidFill>
                <a:srgbClr val="222222"/>
              </a:solidFill>
              <a:latin typeface="Georgia" panose="02040502050405020303" pitchFamily="18" charset="0"/>
            </a:endParaRPr>
          </a:p>
        </p:txBody>
      </p:sp>
    </p:spTree>
    <p:extLst>
      <p:ext uri="{BB962C8B-B14F-4D97-AF65-F5344CB8AC3E}">
        <p14:creationId xmlns:p14="http://schemas.microsoft.com/office/powerpoint/2010/main" val="1473467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11760" y="1503511"/>
            <a:ext cx="3610284" cy="400110"/>
          </a:xfrm>
          <a:prstGeom prst="rect">
            <a:avLst/>
          </a:prstGeom>
          <a:noFill/>
        </p:spPr>
        <p:txBody>
          <a:bodyPr wrap="none" rtlCol="0">
            <a:spAutoFit/>
          </a:bodyPr>
          <a:lstStyle/>
          <a:p>
            <a:r>
              <a:rPr kumimoji="1" lang="en-US" altLang="zh-CN" sz="2000" b="1" dirty="0">
                <a:latin typeface="Georgia" panose="02040502050405020303" pitchFamily="18" charset="0"/>
              </a:rPr>
              <a:t>Commonsense knowledge</a:t>
            </a:r>
          </a:p>
        </p:txBody>
      </p:sp>
      <p:sp>
        <p:nvSpPr>
          <p:cNvPr id="7" name="标题 6">
            <a:extLst>
              <a:ext uri="{FF2B5EF4-FFF2-40B4-BE49-F238E27FC236}">
                <a16:creationId xmlns:a16="http://schemas.microsoft.com/office/drawing/2014/main" id="{649611E4-D1CD-E141-9031-1387ED5E4679}"/>
              </a:ext>
            </a:extLst>
          </p:cNvPr>
          <p:cNvSpPr>
            <a:spLocks noGrp="1"/>
          </p:cNvSpPr>
          <p:nvPr>
            <p:ph type="title"/>
          </p:nvPr>
        </p:nvSpPr>
        <p:spPr>
          <a:xfrm>
            <a:off x="457200" y="274638"/>
            <a:ext cx="8229600" cy="1143000"/>
          </a:xfrm>
        </p:spPr>
        <p:txBody>
          <a:bodyPr/>
          <a:lstStyle/>
          <a:p>
            <a:r>
              <a:rPr kumimoji="1" lang="en-US" altLang="zh-CN" sz="3200" b="1" dirty="0"/>
              <a:t>Logic:</a:t>
            </a:r>
            <a:r>
              <a:rPr kumimoji="1" lang="zh-CN" altLang="en-US" sz="3200" b="1" dirty="0"/>
              <a:t> </a:t>
            </a:r>
            <a:r>
              <a:rPr kumimoji="1" lang="en-US" altLang="zh-CN" sz="3200" b="1" dirty="0"/>
              <a:t>Story Ending Generation</a:t>
            </a:r>
            <a:endParaRPr lang="zh-CN" altLang="en-US" sz="3200" dirty="0"/>
          </a:p>
        </p:txBody>
      </p:sp>
      <p:grpSp>
        <p:nvGrpSpPr>
          <p:cNvPr id="3" name="组合 2"/>
          <p:cNvGrpSpPr/>
          <p:nvPr/>
        </p:nvGrpSpPr>
        <p:grpSpPr>
          <a:xfrm>
            <a:off x="1691680" y="1988840"/>
            <a:ext cx="5760640" cy="4767502"/>
            <a:chOff x="932266" y="1908854"/>
            <a:chExt cx="7279468" cy="6024483"/>
          </a:xfrm>
        </p:grpSpPr>
        <p:pic>
          <p:nvPicPr>
            <p:cNvPr id="4" name="图片 3"/>
            <p:cNvPicPr>
              <a:picLocks noChangeAspect="1"/>
            </p:cNvPicPr>
            <p:nvPr/>
          </p:nvPicPr>
          <p:blipFill>
            <a:blip r:embed="rId3"/>
            <a:stretch>
              <a:fillRect/>
            </a:stretch>
          </p:blipFill>
          <p:spPr>
            <a:xfrm>
              <a:off x="1269303" y="1908854"/>
              <a:ext cx="6605393" cy="2523824"/>
            </a:xfrm>
            <a:prstGeom prst="rect">
              <a:avLst/>
            </a:prstGeom>
          </p:spPr>
        </p:pic>
        <p:pic>
          <p:nvPicPr>
            <p:cNvPr id="2" name="图片 1"/>
            <p:cNvPicPr>
              <a:picLocks noChangeAspect="1"/>
            </p:cNvPicPr>
            <p:nvPr/>
          </p:nvPicPr>
          <p:blipFill>
            <a:blip r:embed="rId4"/>
            <a:stretch>
              <a:fillRect/>
            </a:stretch>
          </p:blipFill>
          <p:spPr>
            <a:xfrm>
              <a:off x="932266" y="4523784"/>
              <a:ext cx="7279468" cy="3409553"/>
            </a:xfrm>
            <a:prstGeom prst="rect">
              <a:avLst/>
            </a:prstGeom>
          </p:spPr>
        </p:pic>
      </p:grpSp>
    </p:spTree>
    <p:extLst>
      <p:ext uri="{BB962C8B-B14F-4D97-AF65-F5344CB8AC3E}">
        <p14:creationId xmlns:p14="http://schemas.microsoft.com/office/powerpoint/2010/main" val="3251941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88616" y="1571526"/>
            <a:ext cx="3384375" cy="400110"/>
          </a:xfrm>
          <a:prstGeom prst="rect">
            <a:avLst/>
          </a:prstGeom>
          <a:noFill/>
        </p:spPr>
        <p:txBody>
          <a:bodyPr wrap="square" rtlCol="0">
            <a:spAutoFit/>
          </a:bodyPr>
          <a:lstStyle/>
          <a:p>
            <a:r>
              <a:rPr kumimoji="1" lang="en-US" altLang="zh-CN" sz="2000" b="1" dirty="0">
                <a:latin typeface="Georgia" panose="02040502050405020303" pitchFamily="18" charset="0"/>
              </a:rPr>
              <a:t>Incremental Encoding</a:t>
            </a:r>
            <a:endParaRPr kumimoji="1" lang="zh-CN" altLang="en-US" sz="2000" dirty="0">
              <a:latin typeface="Georgia" panose="02040502050405020303" pitchFamily="18" charset="0"/>
            </a:endParaRPr>
          </a:p>
        </p:txBody>
      </p:sp>
      <p:sp>
        <p:nvSpPr>
          <p:cNvPr id="7" name="标题 6">
            <a:extLst>
              <a:ext uri="{FF2B5EF4-FFF2-40B4-BE49-F238E27FC236}">
                <a16:creationId xmlns:a16="http://schemas.microsoft.com/office/drawing/2014/main" id="{649611E4-D1CD-E141-9031-1387ED5E4679}"/>
              </a:ext>
            </a:extLst>
          </p:cNvPr>
          <p:cNvSpPr>
            <a:spLocks noGrp="1"/>
          </p:cNvSpPr>
          <p:nvPr>
            <p:ph type="title"/>
          </p:nvPr>
        </p:nvSpPr>
        <p:spPr>
          <a:xfrm>
            <a:off x="457200" y="274638"/>
            <a:ext cx="8229600" cy="1143000"/>
          </a:xfrm>
        </p:spPr>
        <p:txBody>
          <a:bodyPr/>
          <a:lstStyle/>
          <a:p>
            <a:r>
              <a:rPr kumimoji="1" lang="en-US" altLang="zh-CN" sz="3200" b="1" dirty="0"/>
              <a:t>Logic:</a:t>
            </a:r>
            <a:r>
              <a:rPr kumimoji="1" lang="zh-CN" altLang="en-US" sz="3200" b="1" dirty="0"/>
              <a:t> </a:t>
            </a:r>
            <a:r>
              <a:rPr kumimoji="1" lang="en-US" altLang="zh-CN" sz="3200" b="1" dirty="0"/>
              <a:t>Story Ending Generation</a:t>
            </a:r>
            <a:endParaRPr lang="zh-CN" altLang="en-US" sz="3200" dirty="0"/>
          </a:p>
        </p:txBody>
      </p:sp>
      <p:pic>
        <p:nvPicPr>
          <p:cNvPr id="4" name="图片 3"/>
          <p:cNvPicPr>
            <a:picLocks noChangeAspect="1"/>
          </p:cNvPicPr>
          <p:nvPr/>
        </p:nvPicPr>
        <p:blipFill>
          <a:blip r:embed="rId3"/>
          <a:stretch>
            <a:fillRect/>
          </a:stretch>
        </p:blipFill>
        <p:spPr>
          <a:xfrm>
            <a:off x="28575" y="2125524"/>
            <a:ext cx="3744416" cy="4493299"/>
          </a:xfrm>
          <a:prstGeom prst="rect">
            <a:avLst/>
          </a:prstGeom>
        </p:spPr>
      </p:pic>
      <p:sp>
        <p:nvSpPr>
          <p:cNvPr id="6" name="文本框 5">
            <a:extLst>
              <a:ext uri="{FF2B5EF4-FFF2-40B4-BE49-F238E27FC236}">
                <a16:creationId xmlns:a16="http://schemas.microsoft.com/office/drawing/2014/main" id="{CD49757B-9983-714A-B718-2884D7B4FB88}"/>
              </a:ext>
            </a:extLst>
          </p:cNvPr>
          <p:cNvSpPr txBox="1"/>
          <p:nvPr/>
        </p:nvSpPr>
        <p:spPr>
          <a:xfrm>
            <a:off x="4816760" y="1594031"/>
            <a:ext cx="3870040" cy="400110"/>
          </a:xfrm>
          <a:prstGeom prst="rect">
            <a:avLst/>
          </a:prstGeom>
          <a:noFill/>
        </p:spPr>
        <p:txBody>
          <a:bodyPr wrap="square" rtlCol="0">
            <a:spAutoFit/>
          </a:bodyPr>
          <a:lstStyle/>
          <a:p>
            <a:r>
              <a:rPr kumimoji="1" lang="en-US" altLang="zh-CN" sz="2000" b="1" dirty="0">
                <a:latin typeface="Georgia" panose="02040502050405020303" pitchFamily="18" charset="0"/>
              </a:rPr>
              <a:t>Multi-Source Attention</a:t>
            </a:r>
          </a:p>
        </p:txBody>
      </p:sp>
      <p:pic>
        <p:nvPicPr>
          <p:cNvPr id="8" name="图片 7">
            <a:extLst>
              <a:ext uri="{FF2B5EF4-FFF2-40B4-BE49-F238E27FC236}">
                <a16:creationId xmlns:a16="http://schemas.microsoft.com/office/drawing/2014/main" id="{E95E3734-45BD-714D-831C-D4DD5EE0C5F9}"/>
              </a:ext>
            </a:extLst>
          </p:cNvPr>
          <p:cNvPicPr>
            <a:picLocks noChangeAspect="1"/>
          </p:cNvPicPr>
          <p:nvPr/>
        </p:nvPicPr>
        <p:blipFill>
          <a:blip r:embed="rId4"/>
          <a:stretch>
            <a:fillRect/>
          </a:stretch>
        </p:blipFill>
        <p:spPr>
          <a:xfrm>
            <a:off x="4022440" y="2117526"/>
            <a:ext cx="4789310" cy="4717182"/>
          </a:xfrm>
          <a:prstGeom prst="rect">
            <a:avLst/>
          </a:prstGeom>
        </p:spPr>
      </p:pic>
    </p:spTree>
    <p:extLst>
      <p:ext uri="{BB962C8B-B14F-4D97-AF65-F5344CB8AC3E}">
        <p14:creationId xmlns:p14="http://schemas.microsoft.com/office/powerpoint/2010/main" val="3766293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71601" y="1417638"/>
            <a:ext cx="7272807" cy="400110"/>
          </a:xfrm>
          <a:prstGeom prst="rect">
            <a:avLst/>
          </a:prstGeom>
          <a:noFill/>
        </p:spPr>
        <p:txBody>
          <a:bodyPr wrap="square" rtlCol="0">
            <a:spAutoFit/>
          </a:bodyPr>
          <a:lstStyle/>
          <a:p>
            <a:r>
              <a:rPr kumimoji="1" lang="en-US" altLang="zh-CN" sz="2000" b="1" dirty="0">
                <a:latin typeface="Georgia" panose="02040502050405020303" pitchFamily="18" charset="0"/>
              </a:rPr>
              <a:t>Attention to the knowledge base: </a:t>
            </a:r>
            <a:r>
              <a:rPr kumimoji="1" lang="en-US" altLang="zh-CN" sz="2000" dirty="0">
                <a:latin typeface="Georgia" panose="02040502050405020303" pitchFamily="18" charset="0"/>
              </a:rPr>
              <a:t>static graph attention</a:t>
            </a:r>
            <a:endParaRPr kumimoji="1" lang="en-US" altLang="zh-CN" sz="2000" b="1" dirty="0">
              <a:latin typeface="Georgia" panose="02040502050405020303" pitchFamily="18" charset="0"/>
            </a:endParaRPr>
          </a:p>
        </p:txBody>
      </p:sp>
      <p:sp>
        <p:nvSpPr>
          <p:cNvPr id="7" name="标题 6">
            <a:extLst>
              <a:ext uri="{FF2B5EF4-FFF2-40B4-BE49-F238E27FC236}">
                <a16:creationId xmlns:a16="http://schemas.microsoft.com/office/drawing/2014/main" id="{649611E4-D1CD-E141-9031-1387ED5E4679}"/>
              </a:ext>
            </a:extLst>
          </p:cNvPr>
          <p:cNvSpPr>
            <a:spLocks noGrp="1"/>
          </p:cNvSpPr>
          <p:nvPr>
            <p:ph type="title"/>
          </p:nvPr>
        </p:nvSpPr>
        <p:spPr>
          <a:xfrm>
            <a:off x="457200" y="274638"/>
            <a:ext cx="8229600" cy="1143000"/>
          </a:xfrm>
        </p:spPr>
        <p:txBody>
          <a:bodyPr/>
          <a:lstStyle/>
          <a:p>
            <a:r>
              <a:rPr kumimoji="1" lang="en-US" altLang="zh-CN" sz="3200" b="1" dirty="0"/>
              <a:t>Logic:</a:t>
            </a:r>
            <a:r>
              <a:rPr kumimoji="1" lang="zh-CN" altLang="en-US" sz="3200" b="1" dirty="0"/>
              <a:t> </a:t>
            </a:r>
            <a:r>
              <a:rPr kumimoji="1" lang="en-US" altLang="zh-CN" sz="3200" b="1" dirty="0"/>
              <a:t>Story Ending Generation</a:t>
            </a:r>
            <a:endParaRPr lang="zh-CN" altLang="en-US" sz="3200" dirty="0"/>
          </a:p>
        </p:txBody>
      </p:sp>
      <p:pic>
        <p:nvPicPr>
          <p:cNvPr id="4" name="图片 3"/>
          <p:cNvPicPr>
            <a:picLocks noChangeAspect="1"/>
          </p:cNvPicPr>
          <p:nvPr/>
        </p:nvPicPr>
        <p:blipFill>
          <a:blip r:embed="rId3"/>
          <a:stretch>
            <a:fillRect/>
          </a:stretch>
        </p:blipFill>
        <p:spPr>
          <a:xfrm>
            <a:off x="4572000" y="2060848"/>
            <a:ext cx="3324225" cy="4305300"/>
          </a:xfrm>
          <a:prstGeom prst="rect">
            <a:avLst/>
          </a:prstGeom>
        </p:spPr>
      </p:pic>
      <p:grpSp>
        <p:nvGrpSpPr>
          <p:cNvPr id="10" name="组合 9"/>
          <p:cNvGrpSpPr/>
          <p:nvPr/>
        </p:nvGrpSpPr>
        <p:grpSpPr>
          <a:xfrm>
            <a:off x="1187624" y="2142882"/>
            <a:ext cx="1943100" cy="4141232"/>
            <a:chOff x="971601" y="2238303"/>
            <a:chExt cx="1943100" cy="4141232"/>
          </a:xfrm>
        </p:grpSpPr>
        <p:pic>
          <p:nvPicPr>
            <p:cNvPr id="8" name="图片 7">
              <a:extLst>
                <a:ext uri="{FF2B5EF4-FFF2-40B4-BE49-F238E27FC236}">
                  <a16:creationId xmlns:a16="http://schemas.microsoft.com/office/drawing/2014/main" id="{AEA6B970-DFA3-9F47-BEA4-ACA778CC58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601" y="2607635"/>
              <a:ext cx="1943100" cy="3771900"/>
            </a:xfrm>
            <a:prstGeom prst="rect">
              <a:avLst/>
            </a:prstGeom>
          </p:spPr>
        </p:pic>
        <p:sp>
          <p:nvSpPr>
            <p:cNvPr id="6" name="文本框 5"/>
            <p:cNvSpPr txBox="1"/>
            <p:nvPr/>
          </p:nvSpPr>
          <p:spPr>
            <a:xfrm>
              <a:off x="1011616" y="2238303"/>
              <a:ext cx="1903085" cy="369332"/>
            </a:xfrm>
            <a:prstGeom prst="rect">
              <a:avLst/>
            </a:prstGeom>
            <a:noFill/>
          </p:spPr>
          <p:txBody>
            <a:bodyPr wrap="none" rtlCol="0">
              <a:spAutoFit/>
            </a:bodyPr>
            <a:lstStyle/>
            <a:p>
              <a:r>
                <a:rPr lang="en-US" altLang="zh-CN" b="1" dirty="0"/>
                <a:t>Graph attention</a:t>
              </a:r>
              <a:endParaRPr lang="zh-CN" altLang="en-US" b="1" dirty="0"/>
            </a:p>
          </p:txBody>
        </p:sp>
      </p:grpSp>
      <p:cxnSp>
        <p:nvCxnSpPr>
          <p:cNvPr id="12" name="直接箭头连接符 11"/>
          <p:cNvCxnSpPr/>
          <p:nvPr/>
        </p:nvCxnSpPr>
        <p:spPr>
          <a:xfrm flipV="1">
            <a:off x="3202732" y="4077072"/>
            <a:ext cx="1225252" cy="4919"/>
          </a:xfrm>
          <a:prstGeom prst="straightConnector1">
            <a:avLst/>
          </a:prstGeom>
          <a:ln w="28575">
            <a:solidFill>
              <a:srgbClr val="7030A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011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0D7B1-FD94-964C-85AE-B787449604E2}"/>
              </a:ext>
            </a:extLst>
          </p:cNvPr>
          <p:cNvSpPr>
            <a:spLocks noGrp="1"/>
          </p:cNvSpPr>
          <p:nvPr>
            <p:ph type="title"/>
          </p:nvPr>
        </p:nvSpPr>
        <p:spPr/>
        <p:txBody>
          <a:bodyPr/>
          <a:lstStyle/>
          <a:p>
            <a:r>
              <a:rPr kumimoji="1" lang="en-US" altLang="zh-CN" dirty="0"/>
              <a:t>Experiment</a:t>
            </a:r>
            <a:endParaRPr kumimoji="1" lang="zh-CN" altLang="en-US" dirty="0"/>
          </a:p>
        </p:txBody>
      </p:sp>
      <p:sp>
        <p:nvSpPr>
          <p:cNvPr id="3" name="内容占位符 2">
            <a:extLst>
              <a:ext uri="{FF2B5EF4-FFF2-40B4-BE49-F238E27FC236}">
                <a16:creationId xmlns:a16="http://schemas.microsoft.com/office/drawing/2014/main" id="{6704CC23-5C3D-AC4D-A5DC-7D031060274E}"/>
              </a:ext>
            </a:extLst>
          </p:cNvPr>
          <p:cNvSpPr>
            <a:spLocks noGrp="1"/>
          </p:cNvSpPr>
          <p:nvPr>
            <p:ph idx="1"/>
          </p:nvPr>
        </p:nvSpPr>
        <p:spPr/>
        <p:txBody>
          <a:bodyPr/>
          <a:lstStyle/>
          <a:p>
            <a:r>
              <a:rPr kumimoji="1" lang="en-US" altLang="zh-CN" dirty="0" err="1"/>
              <a:t>ROCStories</a:t>
            </a:r>
            <a:r>
              <a:rPr kumimoji="1" lang="en-US" altLang="zh-CN" dirty="0"/>
              <a:t>,</a:t>
            </a:r>
            <a:r>
              <a:rPr kumimoji="1" lang="zh-CN" altLang="en-US" dirty="0"/>
              <a:t> </a:t>
            </a:r>
            <a:r>
              <a:rPr kumimoji="1" lang="en-US" altLang="zh-CN" dirty="0"/>
              <a:t>90,000</a:t>
            </a:r>
            <a:r>
              <a:rPr kumimoji="1" lang="zh-CN" altLang="en-US" dirty="0"/>
              <a:t> </a:t>
            </a:r>
            <a:r>
              <a:rPr kumimoji="1" lang="en-US" altLang="zh-CN" dirty="0"/>
              <a:t>for</a:t>
            </a:r>
            <a:r>
              <a:rPr kumimoji="1" lang="zh-CN" altLang="en-US" dirty="0"/>
              <a:t> </a:t>
            </a:r>
            <a:r>
              <a:rPr kumimoji="1" lang="en-US" altLang="zh-CN" dirty="0"/>
              <a:t>training,</a:t>
            </a:r>
            <a:r>
              <a:rPr kumimoji="1" lang="zh-CN" altLang="en-US" dirty="0"/>
              <a:t> </a:t>
            </a:r>
            <a:r>
              <a:rPr kumimoji="1" lang="en-US" altLang="zh-CN" dirty="0"/>
              <a:t>8912</a:t>
            </a:r>
            <a:r>
              <a:rPr kumimoji="1" lang="zh-CN" altLang="en-US" dirty="0"/>
              <a:t> </a:t>
            </a:r>
            <a:r>
              <a:rPr kumimoji="1" lang="en-US" altLang="zh-CN" dirty="0"/>
              <a:t>for</a:t>
            </a:r>
            <a:r>
              <a:rPr kumimoji="1" lang="zh-CN" altLang="en-US" dirty="0"/>
              <a:t> </a:t>
            </a:r>
            <a:r>
              <a:rPr kumimoji="1" lang="en-US" altLang="zh-CN" dirty="0"/>
              <a:t>test</a:t>
            </a:r>
            <a:endParaRPr kumimoji="1" lang="zh-CN" altLang="en-US" dirty="0"/>
          </a:p>
        </p:txBody>
      </p:sp>
      <p:pic>
        <p:nvPicPr>
          <p:cNvPr id="5" name="图片 4">
            <a:extLst>
              <a:ext uri="{FF2B5EF4-FFF2-40B4-BE49-F238E27FC236}">
                <a16:creationId xmlns:a16="http://schemas.microsoft.com/office/drawing/2014/main" id="{6D50F3D7-A280-B14F-B94C-0F8C7318F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724" y="2260600"/>
            <a:ext cx="8623300" cy="4597400"/>
          </a:xfrm>
          <a:prstGeom prst="rect">
            <a:avLst/>
          </a:prstGeom>
        </p:spPr>
      </p:pic>
    </p:spTree>
    <p:extLst>
      <p:ext uri="{BB962C8B-B14F-4D97-AF65-F5344CB8AC3E}">
        <p14:creationId xmlns:p14="http://schemas.microsoft.com/office/powerpoint/2010/main" val="3232672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649611E4-D1CD-E141-9031-1387ED5E4679}"/>
              </a:ext>
            </a:extLst>
          </p:cNvPr>
          <p:cNvSpPr>
            <a:spLocks noGrp="1"/>
          </p:cNvSpPr>
          <p:nvPr>
            <p:ph type="title"/>
          </p:nvPr>
        </p:nvSpPr>
        <p:spPr>
          <a:xfrm>
            <a:off x="457200" y="274638"/>
            <a:ext cx="8229600" cy="1143000"/>
          </a:xfrm>
        </p:spPr>
        <p:txBody>
          <a:bodyPr/>
          <a:lstStyle/>
          <a:p>
            <a:r>
              <a:rPr kumimoji="1" lang="en-US" altLang="zh-CN" b="1" dirty="0"/>
              <a:t>Logic:</a:t>
            </a:r>
            <a:r>
              <a:rPr kumimoji="1" lang="zh-CN" altLang="en-US" b="1" dirty="0"/>
              <a:t> </a:t>
            </a:r>
            <a:r>
              <a:rPr kumimoji="1" lang="en-US" altLang="zh-CN" b="1" dirty="0"/>
              <a:t>Story Ending Generation</a:t>
            </a:r>
            <a:endParaRPr lang="zh-CN" altLang="en-US" dirty="0"/>
          </a:p>
        </p:txBody>
      </p:sp>
      <p:sp>
        <p:nvSpPr>
          <p:cNvPr id="8" name="矩形 7"/>
          <p:cNvSpPr/>
          <p:nvPr/>
        </p:nvSpPr>
        <p:spPr>
          <a:xfrm>
            <a:off x="934276" y="3826618"/>
            <a:ext cx="7527144" cy="2862322"/>
          </a:xfrm>
          <a:prstGeom prst="rect">
            <a:avLst/>
          </a:prstGeom>
          <a:solidFill>
            <a:schemeClr val="bg1"/>
          </a:solidFill>
          <a:ln>
            <a:solidFill>
              <a:srgbClr val="7030A0"/>
            </a:solidFill>
          </a:ln>
        </p:spPr>
        <p:txBody>
          <a:bodyPr wrap="square">
            <a:spAutoFit/>
          </a:bodyPr>
          <a:lstStyle/>
          <a:p>
            <a:r>
              <a:rPr lang="en-US" altLang="zh-CN" sz="2000" b="1" dirty="0">
                <a:solidFill>
                  <a:srgbClr val="FF0000"/>
                </a:solidFill>
                <a:latin typeface="Georgia" panose="02040502050405020303" pitchFamily="18" charset="0"/>
                <a:ea typeface="等线" panose="02010600030101010101" pitchFamily="2" charset="-122"/>
              </a:rPr>
              <a:t>Story 2:</a:t>
            </a:r>
          </a:p>
          <a:p>
            <a:r>
              <a:rPr lang="en-US" altLang="zh-CN" sz="2000" b="1" dirty="0">
                <a:solidFill>
                  <a:srgbClr val="000000"/>
                </a:solidFill>
                <a:latin typeface="Georgia" panose="02040502050405020303" pitchFamily="18" charset="0"/>
                <a:ea typeface="等线" panose="02010600030101010101" pitchFamily="2" charset="-122"/>
              </a:rPr>
              <a:t>Context:</a:t>
            </a:r>
          </a:p>
          <a:p>
            <a:r>
              <a:rPr lang="en-US" altLang="zh-CN" sz="2000" dirty="0">
                <a:latin typeface="Georgia" panose="02040502050405020303" pitchFamily="18" charset="0"/>
              </a:rPr>
              <a:t>Martha is </a:t>
            </a:r>
            <a:r>
              <a:rPr lang="en-US" altLang="zh-CN" sz="2000" dirty="0">
                <a:solidFill>
                  <a:schemeClr val="accent2"/>
                </a:solidFill>
                <a:latin typeface="Georgia" panose="02040502050405020303" pitchFamily="18" charset="0"/>
                <a:ea typeface="等线" panose="02010600030101010101" pitchFamily="2" charset="-122"/>
              </a:rPr>
              <a:t>cooking</a:t>
            </a:r>
            <a:r>
              <a:rPr lang="en-US" altLang="zh-CN" sz="2000" dirty="0">
                <a:latin typeface="Georgia" panose="02040502050405020303" pitchFamily="18" charset="0"/>
              </a:rPr>
              <a:t> a special </a:t>
            </a:r>
            <a:r>
              <a:rPr lang="en-US" altLang="zh-CN" sz="2000" dirty="0">
                <a:solidFill>
                  <a:schemeClr val="accent2"/>
                </a:solidFill>
                <a:latin typeface="Georgia" panose="02040502050405020303" pitchFamily="18" charset="0"/>
                <a:ea typeface="等线" panose="02010600030101010101" pitchFamily="2" charset="-122"/>
              </a:rPr>
              <a:t>meal</a:t>
            </a:r>
            <a:r>
              <a:rPr lang="en-US" altLang="zh-CN" sz="2000" dirty="0">
                <a:latin typeface="Georgia" panose="02040502050405020303" pitchFamily="18" charset="0"/>
              </a:rPr>
              <a:t> for her family.</a:t>
            </a:r>
          </a:p>
          <a:p>
            <a:r>
              <a:rPr lang="en-US" altLang="zh-CN" sz="2000" dirty="0">
                <a:latin typeface="Georgia" panose="02040502050405020303" pitchFamily="18" charset="0"/>
              </a:rPr>
              <a:t>She </a:t>
            </a:r>
            <a:r>
              <a:rPr lang="en-US" altLang="zh-CN" sz="2000" dirty="0">
                <a:solidFill>
                  <a:schemeClr val="accent2"/>
                </a:solidFill>
                <a:latin typeface="Georgia" panose="02040502050405020303" pitchFamily="18" charset="0"/>
                <a:ea typeface="等线" panose="02010600030101010101" pitchFamily="2" charset="-122"/>
              </a:rPr>
              <a:t>wants everything to be just right </a:t>
            </a:r>
            <a:r>
              <a:rPr lang="en-US" altLang="zh-CN" sz="2000" dirty="0">
                <a:latin typeface="Georgia" panose="02040502050405020303" pitchFamily="18" charset="0"/>
              </a:rPr>
              <a:t>for when they </a:t>
            </a:r>
            <a:r>
              <a:rPr lang="en-US" altLang="zh-CN" sz="2000" dirty="0">
                <a:solidFill>
                  <a:schemeClr val="accent2"/>
                </a:solidFill>
                <a:latin typeface="Georgia" panose="02040502050405020303" pitchFamily="18" charset="0"/>
                <a:ea typeface="等线" panose="02010600030101010101" pitchFamily="2" charset="-122"/>
              </a:rPr>
              <a:t>eat</a:t>
            </a:r>
            <a:r>
              <a:rPr lang="en-US" altLang="zh-CN" sz="2000" dirty="0">
                <a:latin typeface="Georgia" panose="02040502050405020303" pitchFamily="18" charset="0"/>
              </a:rPr>
              <a:t>.</a:t>
            </a:r>
          </a:p>
          <a:p>
            <a:r>
              <a:rPr lang="en-US" altLang="zh-CN" sz="2000" dirty="0">
                <a:latin typeface="Georgia" panose="02040502050405020303" pitchFamily="18" charset="0"/>
              </a:rPr>
              <a:t>Martha </a:t>
            </a:r>
            <a:r>
              <a:rPr lang="en-US" altLang="zh-CN" sz="2000" dirty="0">
                <a:solidFill>
                  <a:schemeClr val="accent2"/>
                </a:solidFill>
                <a:latin typeface="Georgia" panose="02040502050405020303" pitchFamily="18" charset="0"/>
                <a:ea typeface="等线" panose="02010600030101010101" pitchFamily="2" charset="-122"/>
              </a:rPr>
              <a:t>perfects everything</a:t>
            </a:r>
            <a:r>
              <a:rPr lang="en-US" altLang="zh-CN" sz="2000" dirty="0">
                <a:latin typeface="Georgia" panose="02040502050405020303" pitchFamily="18" charset="0"/>
              </a:rPr>
              <a:t> and puts her dinner into the </a:t>
            </a:r>
            <a:r>
              <a:rPr lang="en-US" altLang="zh-CN" sz="2000" dirty="0">
                <a:solidFill>
                  <a:schemeClr val="accent2"/>
                </a:solidFill>
                <a:latin typeface="Georgia" panose="02040502050405020303" pitchFamily="18" charset="0"/>
                <a:ea typeface="等线" panose="02010600030101010101" pitchFamily="2" charset="-122"/>
              </a:rPr>
              <a:t>oven</a:t>
            </a:r>
            <a:r>
              <a:rPr lang="en-US" altLang="zh-CN" sz="2000" dirty="0">
                <a:latin typeface="Georgia" panose="02040502050405020303" pitchFamily="18" charset="0"/>
              </a:rPr>
              <a:t>.</a:t>
            </a:r>
          </a:p>
          <a:p>
            <a:r>
              <a:rPr lang="en-US" altLang="zh-CN" sz="2000" dirty="0">
                <a:latin typeface="Georgia" panose="02040502050405020303" pitchFamily="18" charset="0"/>
              </a:rPr>
              <a:t>Martha goes to </a:t>
            </a:r>
            <a:r>
              <a:rPr lang="en-US" altLang="zh-CN" sz="2000" dirty="0">
                <a:solidFill>
                  <a:schemeClr val="accent2"/>
                </a:solidFill>
                <a:latin typeface="Georgia" panose="02040502050405020303" pitchFamily="18" charset="0"/>
                <a:ea typeface="等线" panose="02010600030101010101" pitchFamily="2" charset="-122"/>
              </a:rPr>
              <a:t>lay down </a:t>
            </a:r>
            <a:r>
              <a:rPr lang="en-US" altLang="zh-CN" sz="2000" dirty="0">
                <a:latin typeface="Georgia" panose="02040502050405020303" pitchFamily="18" charset="0"/>
              </a:rPr>
              <a:t>for a quick nap.</a:t>
            </a:r>
          </a:p>
          <a:p>
            <a:r>
              <a:rPr lang="en-US" altLang="zh-CN" sz="2000" b="1" dirty="0">
                <a:latin typeface="Georgia" panose="02040502050405020303" pitchFamily="18" charset="0"/>
              </a:rPr>
              <a:t>Generated Ending:</a:t>
            </a:r>
            <a:endParaRPr lang="en-US" altLang="zh-CN" sz="2000" dirty="0">
              <a:latin typeface="Georgia" panose="02040502050405020303" pitchFamily="18" charset="0"/>
            </a:endParaRPr>
          </a:p>
          <a:p>
            <a:r>
              <a:rPr lang="en-US" altLang="zh-CN" sz="2000" dirty="0">
                <a:latin typeface="Georgia" panose="02040502050405020303" pitchFamily="18" charset="0"/>
              </a:rPr>
              <a:t>When she </a:t>
            </a:r>
            <a:r>
              <a:rPr lang="en-US" altLang="zh-CN" sz="2000" dirty="0">
                <a:solidFill>
                  <a:srgbClr val="7030A0"/>
                </a:solidFill>
                <a:latin typeface="Georgia" panose="02040502050405020303" pitchFamily="18" charset="0"/>
              </a:rPr>
              <a:t>gets back to the kitchen</a:t>
            </a:r>
            <a:r>
              <a:rPr lang="en-US" altLang="zh-CN" sz="2000" dirty="0">
                <a:latin typeface="Georgia" panose="02040502050405020303" pitchFamily="18" charset="0"/>
              </a:rPr>
              <a:t>, she sees </a:t>
            </a:r>
            <a:r>
              <a:rPr lang="en-US" altLang="zh-CN" sz="2000" dirty="0">
                <a:solidFill>
                  <a:srgbClr val="7030A0"/>
                </a:solidFill>
                <a:latin typeface="Georgia" panose="02040502050405020303" pitchFamily="18" charset="0"/>
              </a:rPr>
              <a:t>a burning light </a:t>
            </a:r>
            <a:br>
              <a:rPr lang="en-US" altLang="zh-CN" sz="2000" dirty="0">
                <a:solidFill>
                  <a:srgbClr val="7030A0"/>
                </a:solidFill>
                <a:latin typeface="Georgia" panose="02040502050405020303" pitchFamily="18" charset="0"/>
              </a:rPr>
            </a:br>
            <a:r>
              <a:rPr lang="en-US" altLang="zh-CN" sz="2000" dirty="0">
                <a:latin typeface="Georgia" panose="02040502050405020303" pitchFamily="18" charset="0"/>
              </a:rPr>
              <a:t>on the </a:t>
            </a:r>
            <a:r>
              <a:rPr lang="en-US" altLang="zh-CN" sz="2000" dirty="0">
                <a:solidFill>
                  <a:srgbClr val="7030A0"/>
                </a:solidFill>
                <a:latin typeface="Georgia" panose="02040502050405020303" pitchFamily="18" charset="0"/>
              </a:rPr>
              <a:t>stove</a:t>
            </a:r>
            <a:r>
              <a:rPr lang="en-US" altLang="zh-CN" sz="2000" dirty="0">
                <a:latin typeface="Georgia" panose="02040502050405020303" pitchFamily="18" charset="0"/>
              </a:rPr>
              <a:t>.</a:t>
            </a:r>
          </a:p>
        </p:txBody>
      </p:sp>
      <p:sp>
        <p:nvSpPr>
          <p:cNvPr id="6" name="矩形 5"/>
          <p:cNvSpPr/>
          <p:nvPr/>
        </p:nvSpPr>
        <p:spPr>
          <a:xfrm>
            <a:off x="2604053" y="1533804"/>
            <a:ext cx="6082748" cy="2554545"/>
          </a:xfrm>
          <a:prstGeom prst="rect">
            <a:avLst/>
          </a:prstGeom>
          <a:solidFill>
            <a:schemeClr val="bg1"/>
          </a:solidFill>
          <a:ln>
            <a:solidFill>
              <a:srgbClr val="7030A0"/>
            </a:solidFill>
          </a:ln>
        </p:spPr>
        <p:txBody>
          <a:bodyPr wrap="square">
            <a:spAutoFit/>
          </a:bodyPr>
          <a:lstStyle/>
          <a:p>
            <a:r>
              <a:rPr lang="en-US" altLang="zh-CN" sz="2000" b="1" dirty="0">
                <a:solidFill>
                  <a:srgbClr val="FF0000"/>
                </a:solidFill>
                <a:latin typeface="Georgia" panose="02040502050405020303" pitchFamily="18" charset="0"/>
                <a:ea typeface="等线" panose="02010600030101010101" pitchFamily="2" charset="-122"/>
              </a:rPr>
              <a:t>Story 1:</a:t>
            </a:r>
          </a:p>
          <a:p>
            <a:r>
              <a:rPr lang="en-US" altLang="zh-CN" sz="2000" b="1" dirty="0">
                <a:solidFill>
                  <a:srgbClr val="000000"/>
                </a:solidFill>
                <a:latin typeface="Georgia" panose="02040502050405020303" pitchFamily="18" charset="0"/>
                <a:ea typeface="等线" panose="02010600030101010101" pitchFamily="2" charset="-122"/>
              </a:rPr>
              <a:t>Context:</a:t>
            </a:r>
          </a:p>
          <a:p>
            <a:r>
              <a:rPr lang="en-US" altLang="zh-CN" sz="2000" dirty="0">
                <a:solidFill>
                  <a:srgbClr val="000000"/>
                </a:solidFill>
                <a:latin typeface="Georgia" panose="02040502050405020303" pitchFamily="18" charset="0"/>
                <a:ea typeface="等线" panose="02010600030101010101" pitchFamily="2" charset="-122"/>
              </a:rPr>
              <a:t>Taj has </a:t>
            </a:r>
            <a:r>
              <a:rPr lang="en-US" altLang="zh-CN" sz="2000" dirty="0">
                <a:solidFill>
                  <a:schemeClr val="accent2"/>
                </a:solidFill>
                <a:latin typeface="Georgia" panose="02040502050405020303" pitchFamily="18" charset="0"/>
                <a:ea typeface="等线" panose="02010600030101010101" pitchFamily="2" charset="-122"/>
              </a:rPr>
              <a:t>never drank</a:t>
            </a:r>
            <a:r>
              <a:rPr lang="en-US" altLang="zh-CN" sz="2000" dirty="0">
                <a:solidFill>
                  <a:srgbClr val="000000"/>
                </a:solidFill>
                <a:latin typeface="Georgia" panose="02040502050405020303" pitchFamily="18" charset="0"/>
                <a:ea typeface="等线" panose="02010600030101010101" pitchFamily="2" charset="-122"/>
              </a:rPr>
              <a:t> an </a:t>
            </a:r>
            <a:r>
              <a:rPr lang="en-US" altLang="zh-CN" sz="2000" dirty="0">
                <a:solidFill>
                  <a:schemeClr val="accent2"/>
                </a:solidFill>
                <a:latin typeface="Georgia" panose="02040502050405020303" pitchFamily="18" charset="0"/>
                <a:ea typeface="等线" panose="02010600030101010101" pitchFamily="2" charset="-122"/>
              </a:rPr>
              <a:t>espresso drink</a:t>
            </a:r>
            <a:r>
              <a:rPr lang="en-US" altLang="zh-CN" sz="2000" dirty="0">
                <a:solidFill>
                  <a:srgbClr val="000000"/>
                </a:solidFill>
                <a:latin typeface="Georgia" panose="02040502050405020303" pitchFamily="18" charset="0"/>
                <a:ea typeface="等线" panose="02010600030101010101" pitchFamily="2" charset="-122"/>
              </a:rPr>
              <a:t>.</a:t>
            </a:r>
            <a:r>
              <a:rPr lang="en-US" altLang="zh-CN" sz="2000" dirty="0">
                <a:latin typeface="Georgia" panose="02040502050405020303" pitchFamily="18" charset="0"/>
              </a:rPr>
              <a:t> </a:t>
            </a:r>
          </a:p>
          <a:p>
            <a:r>
              <a:rPr lang="en-US" altLang="zh-CN" sz="2000" dirty="0">
                <a:solidFill>
                  <a:srgbClr val="000000"/>
                </a:solidFill>
                <a:latin typeface="Georgia" panose="02040502050405020303" pitchFamily="18" charset="0"/>
                <a:ea typeface="等线" panose="02010600030101010101" pitchFamily="2" charset="-122"/>
              </a:rPr>
              <a:t>He </a:t>
            </a:r>
            <a:r>
              <a:rPr lang="en-US" altLang="zh-CN" sz="2000" dirty="0">
                <a:solidFill>
                  <a:schemeClr val="accent2"/>
                </a:solidFill>
                <a:latin typeface="Georgia" panose="02040502050405020303" pitchFamily="18" charset="0"/>
                <a:ea typeface="等线" panose="02010600030101010101" pitchFamily="2" charset="-122"/>
              </a:rPr>
              <a:t>ordered</a:t>
            </a:r>
            <a:r>
              <a:rPr lang="en-US" altLang="zh-CN" sz="2000" dirty="0">
                <a:solidFill>
                  <a:srgbClr val="000000"/>
                </a:solidFill>
                <a:latin typeface="Georgia" panose="02040502050405020303" pitchFamily="18" charset="0"/>
                <a:ea typeface="等线" panose="02010600030101010101" pitchFamily="2" charset="-122"/>
              </a:rPr>
              <a:t> </a:t>
            </a:r>
            <a:r>
              <a:rPr lang="en-US" altLang="zh-CN" sz="2000" dirty="0">
                <a:solidFill>
                  <a:schemeClr val="accent2"/>
                </a:solidFill>
                <a:latin typeface="Georgia" panose="02040502050405020303" pitchFamily="18" charset="0"/>
                <a:ea typeface="等线" panose="02010600030101010101" pitchFamily="2" charset="-122"/>
              </a:rPr>
              <a:t>one</a:t>
            </a:r>
            <a:r>
              <a:rPr lang="en-US" altLang="zh-CN" sz="2000" dirty="0">
                <a:solidFill>
                  <a:srgbClr val="000000"/>
                </a:solidFill>
                <a:latin typeface="Georgia" panose="02040502050405020303" pitchFamily="18" charset="0"/>
                <a:ea typeface="等线" panose="02010600030101010101" pitchFamily="2" charset="-122"/>
              </a:rPr>
              <a:t> while out with his friends.</a:t>
            </a:r>
            <a:r>
              <a:rPr lang="en-US" altLang="zh-CN" sz="2000" dirty="0">
                <a:latin typeface="Georgia" panose="02040502050405020303" pitchFamily="18" charset="0"/>
              </a:rPr>
              <a:t> </a:t>
            </a:r>
          </a:p>
          <a:p>
            <a:r>
              <a:rPr lang="en-US" altLang="zh-CN" sz="2000" dirty="0">
                <a:solidFill>
                  <a:srgbClr val="000000"/>
                </a:solidFill>
                <a:latin typeface="Georgia" panose="02040502050405020303" pitchFamily="18" charset="0"/>
                <a:ea typeface="等线" panose="02010600030101010101" pitchFamily="2" charset="-122"/>
              </a:rPr>
              <a:t>The shot of </a:t>
            </a:r>
            <a:r>
              <a:rPr lang="en-US" altLang="zh-CN" sz="2000" dirty="0">
                <a:solidFill>
                  <a:schemeClr val="accent2"/>
                </a:solidFill>
                <a:latin typeface="Georgia" panose="02040502050405020303" pitchFamily="18" charset="0"/>
                <a:ea typeface="等线" panose="02010600030101010101" pitchFamily="2" charset="-122"/>
              </a:rPr>
              <a:t>espresso</a:t>
            </a:r>
            <a:r>
              <a:rPr lang="en-US" altLang="zh-CN" sz="2000" dirty="0">
                <a:solidFill>
                  <a:srgbClr val="000000"/>
                </a:solidFill>
                <a:latin typeface="Georgia" panose="02040502050405020303" pitchFamily="18" charset="0"/>
                <a:ea typeface="等线" panose="02010600030101010101" pitchFamily="2" charset="-122"/>
              </a:rPr>
              <a:t> </a:t>
            </a:r>
            <a:r>
              <a:rPr lang="en-US" altLang="zh-CN" sz="2000" dirty="0">
                <a:solidFill>
                  <a:schemeClr val="accent2"/>
                </a:solidFill>
                <a:latin typeface="Georgia" panose="02040502050405020303" pitchFamily="18" charset="0"/>
                <a:ea typeface="等线" panose="02010600030101010101" pitchFamily="2" charset="-122"/>
              </a:rPr>
              <a:t>tasted terrible </a:t>
            </a:r>
            <a:r>
              <a:rPr lang="en-US" altLang="zh-CN" sz="2000" dirty="0">
                <a:solidFill>
                  <a:srgbClr val="000000"/>
                </a:solidFill>
                <a:latin typeface="Georgia" panose="02040502050405020303" pitchFamily="18" charset="0"/>
                <a:ea typeface="等线" panose="02010600030101010101" pitchFamily="2" charset="-122"/>
              </a:rPr>
              <a:t>to him.</a:t>
            </a:r>
            <a:r>
              <a:rPr lang="en-US" altLang="zh-CN" sz="2000" dirty="0">
                <a:latin typeface="Georgia" panose="02040502050405020303" pitchFamily="18" charset="0"/>
              </a:rPr>
              <a:t> </a:t>
            </a:r>
          </a:p>
          <a:p>
            <a:r>
              <a:rPr lang="en-US" altLang="zh-CN" sz="2000" dirty="0">
                <a:solidFill>
                  <a:srgbClr val="000000"/>
                </a:solidFill>
                <a:latin typeface="Georgia" panose="02040502050405020303" pitchFamily="18" charset="0"/>
                <a:ea typeface="等线" panose="02010600030101010101" pitchFamily="2" charset="-122"/>
              </a:rPr>
              <a:t>Taj found that he </a:t>
            </a:r>
            <a:r>
              <a:rPr lang="en-US" altLang="zh-CN" sz="2000" dirty="0">
                <a:solidFill>
                  <a:schemeClr val="accent2"/>
                </a:solidFill>
                <a:latin typeface="Georgia" panose="02040502050405020303" pitchFamily="18" charset="0"/>
                <a:ea typeface="等线" panose="02010600030101010101" pitchFamily="2" charset="-122"/>
              </a:rPr>
              <a:t>couldn't stop talking or moving</a:t>
            </a:r>
            <a:r>
              <a:rPr lang="en-US" altLang="zh-CN" sz="2000" dirty="0">
                <a:solidFill>
                  <a:srgbClr val="000000"/>
                </a:solidFill>
                <a:latin typeface="Georgia" panose="02040502050405020303" pitchFamily="18" charset="0"/>
                <a:ea typeface="等线" panose="02010600030101010101" pitchFamily="2" charset="-122"/>
              </a:rPr>
              <a:t>.</a:t>
            </a:r>
          </a:p>
          <a:p>
            <a:r>
              <a:rPr lang="en-US" altLang="zh-CN" sz="2000" b="1" dirty="0">
                <a:solidFill>
                  <a:srgbClr val="000000"/>
                </a:solidFill>
                <a:latin typeface="Georgia" panose="02040502050405020303" pitchFamily="18" charset="0"/>
                <a:ea typeface="等线" panose="02010600030101010101" pitchFamily="2" charset="-122"/>
              </a:rPr>
              <a:t>Generated Ending:</a:t>
            </a:r>
          </a:p>
          <a:p>
            <a:r>
              <a:rPr lang="en-US" altLang="zh-CN" sz="2000" dirty="0">
                <a:latin typeface="Georgia" panose="02040502050405020303" pitchFamily="18" charset="0"/>
              </a:rPr>
              <a:t>He decided to </a:t>
            </a:r>
            <a:r>
              <a:rPr lang="en-US" altLang="zh-CN" sz="2000" dirty="0">
                <a:solidFill>
                  <a:srgbClr val="7030A0"/>
                </a:solidFill>
                <a:latin typeface="Georgia" panose="02040502050405020303" pitchFamily="18" charset="0"/>
              </a:rPr>
              <a:t>never drink again</a:t>
            </a:r>
            <a:r>
              <a:rPr lang="en-US" altLang="zh-CN" sz="2000" dirty="0">
                <a:latin typeface="Georgia" panose="02040502050405020303" pitchFamily="18" charset="0"/>
              </a:rPr>
              <a:t>.</a:t>
            </a:r>
          </a:p>
        </p:txBody>
      </p:sp>
    </p:spTree>
    <p:extLst>
      <p:ext uri="{BB962C8B-B14F-4D97-AF65-F5344CB8AC3E}">
        <p14:creationId xmlns:p14="http://schemas.microsoft.com/office/powerpoint/2010/main" val="3695622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649611E4-D1CD-E141-9031-1387ED5E4679}"/>
              </a:ext>
            </a:extLst>
          </p:cNvPr>
          <p:cNvSpPr>
            <a:spLocks noGrp="1"/>
          </p:cNvSpPr>
          <p:nvPr>
            <p:ph type="title"/>
          </p:nvPr>
        </p:nvSpPr>
        <p:spPr>
          <a:xfrm>
            <a:off x="457200" y="274638"/>
            <a:ext cx="8229600" cy="1143000"/>
          </a:xfrm>
        </p:spPr>
        <p:txBody>
          <a:bodyPr/>
          <a:lstStyle/>
          <a:p>
            <a:r>
              <a:rPr kumimoji="1" lang="en-US" altLang="zh-CN" b="1" dirty="0"/>
              <a:t>Logic:</a:t>
            </a:r>
            <a:r>
              <a:rPr kumimoji="1" lang="zh-CN" altLang="en-US" b="1" dirty="0"/>
              <a:t> </a:t>
            </a:r>
            <a:r>
              <a:rPr kumimoji="1" lang="en-US" altLang="zh-CN" b="1" dirty="0"/>
              <a:t>Story Ending Generation</a:t>
            </a:r>
            <a:endParaRPr lang="zh-CN" altLang="en-US" dirty="0"/>
          </a:p>
        </p:txBody>
      </p:sp>
      <p:pic>
        <p:nvPicPr>
          <p:cNvPr id="2" name="图片 1"/>
          <p:cNvPicPr>
            <a:picLocks noChangeAspect="1"/>
          </p:cNvPicPr>
          <p:nvPr/>
        </p:nvPicPr>
        <p:blipFill>
          <a:blip r:embed="rId3"/>
          <a:stretch>
            <a:fillRect/>
          </a:stretch>
        </p:blipFill>
        <p:spPr>
          <a:xfrm>
            <a:off x="832565" y="2279346"/>
            <a:ext cx="8306349" cy="4185270"/>
          </a:xfrm>
          <a:prstGeom prst="rect">
            <a:avLst/>
          </a:prstGeom>
        </p:spPr>
      </p:pic>
      <p:sp>
        <p:nvSpPr>
          <p:cNvPr id="9" name="文本框 8"/>
          <p:cNvSpPr txBox="1"/>
          <p:nvPr/>
        </p:nvSpPr>
        <p:spPr>
          <a:xfrm>
            <a:off x="832565" y="1603360"/>
            <a:ext cx="7272807" cy="400110"/>
          </a:xfrm>
          <a:prstGeom prst="rect">
            <a:avLst/>
          </a:prstGeom>
          <a:noFill/>
        </p:spPr>
        <p:txBody>
          <a:bodyPr wrap="square" rtlCol="0">
            <a:spAutoFit/>
          </a:bodyPr>
          <a:lstStyle/>
          <a:p>
            <a:r>
              <a:rPr kumimoji="1" lang="en-US" altLang="zh-CN" sz="2000" b="1" dirty="0">
                <a:latin typeface="Georgia" panose="02040502050405020303" pitchFamily="18" charset="0"/>
              </a:rPr>
              <a:t>Building</a:t>
            </a:r>
            <a:r>
              <a:rPr kumimoji="1" lang="zh-CN" altLang="en-US" sz="2000" b="1" dirty="0">
                <a:latin typeface="Georgia" panose="02040502050405020303" pitchFamily="18" charset="0"/>
              </a:rPr>
              <a:t> </a:t>
            </a:r>
            <a:r>
              <a:rPr kumimoji="1" lang="en-US" altLang="zh-CN" sz="2000" b="1" dirty="0">
                <a:latin typeface="Georgia" panose="02040502050405020303" pitchFamily="18" charset="0"/>
              </a:rPr>
              <a:t>context</a:t>
            </a:r>
            <a:r>
              <a:rPr kumimoji="1" lang="zh-CN" altLang="en-US" sz="2000" b="1" dirty="0">
                <a:latin typeface="Georgia" panose="02040502050405020303" pitchFamily="18" charset="0"/>
              </a:rPr>
              <a:t> </a:t>
            </a:r>
            <a:r>
              <a:rPr kumimoji="1" lang="en-US" altLang="zh-CN" sz="2000" b="1" dirty="0">
                <a:latin typeface="Georgia" panose="02040502050405020303" pitchFamily="18" charset="0"/>
              </a:rPr>
              <a:t>clues</a:t>
            </a:r>
            <a:r>
              <a:rPr kumimoji="1" lang="zh-CN" altLang="en-US" sz="2000" b="1" dirty="0">
                <a:latin typeface="Georgia" panose="02040502050405020303" pitchFamily="18" charset="0"/>
              </a:rPr>
              <a:t> </a:t>
            </a:r>
            <a:r>
              <a:rPr kumimoji="1" lang="en-US" altLang="zh-CN" sz="2000" b="1" dirty="0">
                <a:latin typeface="Georgia" panose="02040502050405020303" pitchFamily="18" charset="0"/>
              </a:rPr>
              <a:t>incrementally</a:t>
            </a:r>
          </a:p>
        </p:txBody>
      </p:sp>
    </p:spTree>
    <p:extLst>
      <p:ext uri="{BB962C8B-B14F-4D97-AF65-F5344CB8AC3E}">
        <p14:creationId xmlns:p14="http://schemas.microsoft.com/office/powerpoint/2010/main" val="41188247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Summary</a:t>
            </a:r>
            <a:endParaRPr kumimoji="1" lang="zh-CN" altLang="en-US" b="1" dirty="0"/>
          </a:p>
        </p:txBody>
      </p:sp>
      <p:sp>
        <p:nvSpPr>
          <p:cNvPr id="3" name="内容占位符 2"/>
          <p:cNvSpPr>
            <a:spLocks noGrp="1"/>
          </p:cNvSpPr>
          <p:nvPr>
            <p:ph idx="1"/>
          </p:nvPr>
        </p:nvSpPr>
        <p:spPr/>
        <p:txBody>
          <a:bodyPr>
            <a:normAutofit/>
          </a:bodyPr>
          <a:lstStyle/>
          <a:p>
            <a:r>
              <a:rPr kumimoji="1" lang="en-US" altLang="zh-CN" b="1" dirty="0"/>
              <a:t>Semantics,</a:t>
            </a:r>
            <a:r>
              <a:rPr kumimoji="1" lang="zh-CN" altLang="en-US" b="1" dirty="0"/>
              <a:t> </a:t>
            </a:r>
            <a:r>
              <a:rPr kumimoji="1" lang="en-US" altLang="zh-CN" b="1" dirty="0"/>
              <a:t>consistency,</a:t>
            </a:r>
            <a:r>
              <a:rPr kumimoji="1" lang="zh-CN" altLang="en-US" b="1" dirty="0"/>
              <a:t> </a:t>
            </a:r>
            <a:r>
              <a:rPr kumimoji="1" lang="en-US" altLang="zh-CN" b="1" dirty="0" err="1"/>
              <a:t>interactiveness</a:t>
            </a:r>
            <a:endParaRPr kumimoji="1" lang="en-US" altLang="zh-CN" b="1" dirty="0"/>
          </a:p>
          <a:p>
            <a:r>
              <a:rPr kumimoji="1" lang="en-US" altLang="zh-CN" b="1" dirty="0"/>
              <a:t>Emotion,</a:t>
            </a:r>
            <a:r>
              <a:rPr kumimoji="1" lang="zh-CN" altLang="en-US" b="1" dirty="0"/>
              <a:t> </a:t>
            </a:r>
            <a:r>
              <a:rPr kumimoji="1" lang="en-US" altLang="zh-CN" b="1" dirty="0"/>
              <a:t>behaviors,</a:t>
            </a:r>
            <a:r>
              <a:rPr kumimoji="1" lang="zh-CN" altLang="en-US" b="1" dirty="0"/>
              <a:t> </a:t>
            </a:r>
            <a:r>
              <a:rPr kumimoji="1" lang="en-US" altLang="zh-CN" b="1" dirty="0"/>
              <a:t>personality,</a:t>
            </a:r>
            <a:r>
              <a:rPr kumimoji="1" lang="zh-CN" altLang="en-US" b="1" dirty="0"/>
              <a:t> </a:t>
            </a:r>
            <a:r>
              <a:rPr kumimoji="1" lang="en-US" altLang="zh-CN" b="1" dirty="0"/>
              <a:t>and</a:t>
            </a:r>
            <a:r>
              <a:rPr kumimoji="1" lang="zh-CN" altLang="en-US" b="1" dirty="0"/>
              <a:t> </a:t>
            </a:r>
            <a:r>
              <a:rPr kumimoji="1" lang="en-US" altLang="zh-CN" b="1" dirty="0"/>
              <a:t>knowledge</a:t>
            </a:r>
            <a:endParaRPr kumimoji="1" lang="en-US" altLang="zh-CN" dirty="0"/>
          </a:p>
          <a:p>
            <a:r>
              <a:rPr kumimoji="1" lang="en-US" altLang="zh-CN" dirty="0"/>
              <a:t>Still</a:t>
            </a:r>
            <a:r>
              <a:rPr kumimoji="1" lang="zh-CN" altLang="en-US" dirty="0"/>
              <a:t> </a:t>
            </a:r>
            <a:r>
              <a:rPr kumimoji="1" lang="en-US" altLang="zh-CN" dirty="0"/>
              <a:t>a</a:t>
            </a:r>
            <a:r>
              <a:rPr kumimoji="1" lang="zh-CN" altLang="en-US" dirty="0"/>
              <a:t> </a:t>
            </a:r>
            <a:r>
              <a:rPr kumimoji="1" lang="en-US" altLang="zh-CN" dirty="0"/>
              <a:t>long</a:t>
            </a:r>
            <a:r>
              <a:rPr kumimoji="1" lang="zh-CN" altLang="en-US" dirty="0"/>
              <a:t> </a:t>
            </a:r>
            <a:r>
              <a:rPr kumimoji="1" lang="en-US" altLang="zh-CN" dirty="0"/>
              <a:t>way</a:t>
            </a:r>
            <a:r>
              <a:rPr kumimoji="1" lang="zh-CN" altLang="en-US" dirty="0"/>
              <a:t> </a:t>
            </a:r>
            <a:r>
              <a:rPr kumimoji="1" lang="en-US" altLang="zh-CN" dirty="0"/>
              <a:t>to</a:t>
            </a:r>
            <a:r>
              <a:rPr kumimoji="1" lang="zh-CN" altLang="en-US" dirty="0"/>
              <a:t> </a:t>
            </a:r>
            <a:r>
              <a:rPr kumimoji="1" lang="en-US" altLang="zh-CN" dirty="0"/>
              <a:t>go:</a:t>
            </a:r>
            <a:r>
              <a:rPr kumimoji="1" lang="zh-CN" altLang="en-US" dirty="0"/>
              <a:t> </a:t>
            </a:r>
            <a:r>
              <a:rPr kumimoji="1" lang="en-US" altLang="zh-CN" dirty="0"/>
              <a:t>existing</a:t>
            </a:r>
            <a:r>
              <a:rPr kumimoji="1" lang="zh-CN" altLang="en-US" dirty="0"/>
              <a:t> </a:t>
            </a:r>
            <a:r>
              <a:rPr kumimoji="1" lang="en-US" altLang="zh-CN" dirty="0"/>
              <a:t>conversational</a:t>
            </a:r>
            <a:r>
              <a:rPr kumimoji="1" lang="zh-CN" altLang="en-US" dirty="0"/>
              <a:t> </a:t>
            </a:r>
            <a:r>
              <a:rPr kumimoji="1" lang="en-US" altLang="zh-CN" dirty="0"/>
              <a:t>systems</a:t>
            </a:r>
            <a:r>
              <a:rPr kumimoji="1" lang="zh-CN" altLang="en-US" dirty="0"/>
              <a:t> </a:t>
            </a:r>
            <a:r>
              <a:rPr kumimoji="1" lang="en-US" altLang="zh-CN" dirty="0"/>
              <a:t>are</a:t>
            </a:r>
            <a:r>
              <a:rPr kumimoji="1" lang="zh-CN" altLang="en-US" dirty="0"/>
              <a:t> </a:t>
            </a:r>
            <a:r>
              <a:rPr kumimoji="1" lang="en-US" altLang="zh-CN" dirty="0"/>
              <a:t>still</a:t>
            </a:r>
            <a:r>
              <a:rPr kumimoji="1" lang="zh-CN" altLang="en-US" dirty="0"/>
              <a:t> </a:t>
            </a:r>
            <a:r>
              <a:rPr kumimoji="1" lang="en-US" altLang="zh-CN" dirty="0"/>
              <a:t>far</a:t>
            </a:r>
            <a:r>
              <a:rPr kumimoji="1" lang="zh-CN" altLang="en-US" dirty="0"/>
              <a:t> </a:t>
            </a:r>
            <a:r>
              <a:rPr kumimoji="1" lang="en-US" altLang="zh-CN" dirty="0"/>
              <a:t>from</a:t>
            </a:r>
            <a:r>
              <a:rPr kumimoji="1" lang="zh-CN" altLang="en-US" dirty="0"/>
              <a:t> </a:t>
            </a:r>
            <a:r>
              <a:rPr kumimoji="1" lang="en-US" altLang="zh-CN" b="1" dirty="0"/>
              <a:t>human-like</a:t>
            </a:r>
            <a:endParaRPr kumimoji="1" lang="zh-CN" altLang="en-US" b="1" dirty="0"/>
          </a:p>
        </p:txBody>
      </p:sp>
    </p:spTree>
    <p:extLst>
      <p:ext uri="{BB962C8B-B14F-4D97-AF65-F5344CB8AC3E}">
        <p14:creationId xmlns:p14="http://schemas.microsoft.com/office/powerpoint/2010/main" val="1632472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Future</a:t>
            </a:r>
            <a:r>
              <a:rPr kumimoji="1" lang="zh-CN" altLang="en-US" b="1" dirty="0"/>
              <a:t> </a:t>
            </a:r>
            <a:r>
              <a:rPr kumimoji="1" lang="en-US" altLang="zh-CN" b="1" dirty="0"/>
              <a:t>Research</a:t>
            </a:r>
            <a:r>
              <a:rPr kumimoji="1" lang="zh-CN" altLang="en-US" b="1" dirty="0"/>
              <a:t> </a:t>
            </a:r>
            <a:r>
              <a:rPr kumimoji="1" lang="en-US" altLang="zh-CN" b="1" dirty="0"/>
              <a:t>Problems</a:t>
            </a:r>
            <a:r>
              <a:rPr kumimoji="1" lang="zh-CN" altLang="en-US" b="1" dirty="0"/>
              <a:t> </a:t>
            </a:r>
          </a:p>
        </p:txBody>
      </p:sp>
      <p:sp>
        <p:nvSpPr>
          <p:cNvPr id="3" name="内容占位符 2"/>
          <p:cNvSpPr>
            <a:spLocks noGrp="1"/>
          </p:cNvSpPr>
          <p:nvPr>
            <p:ph idx="1"/>
          </p:nvPr>
        </p:nvSpPr>
        <p:spPr/>
        <p:txBody>
          <a:bodyPr>
            <a:normAutofit fontScale="92500" lnSpcReduction="20000"/>
          </a:bodyPr>
          <a:lstStyle/>
          <a:p>
            <a:r>
              <a:rPr kumimoji="1" lang="en-US" altLang="zh-CN" sz="2400" b="1" dirty="0"/>
              <a:t>Multi-modality</a:t>
            </a:r>
            <a:r>
              <a:rPr kumimoji="1" lang="zh-CN" altLang="en-US" sz="2400" b="1" dirty="0"/>
              <a:t> </a:t>
            </a:r>
            <a:r>
              <a:rPr kumimoji="1" lang="en-US" altLang="zh-CN" sz="2400" dirty="0"/>
              <a:t>emotion</a:t>
            </a:r>
            <a:r>
              <a:rPr kumimoji="1" lang="zh-CN" altLang="en-US" sz="2400" dirty="0"/>
              <a:t> </a:t>
            </a:r>
            <a:r>
              <a:rPr kumimoji="1" lang="en-US" altLang="zh-CN" sz="2400" dirty="0"/>
              <a:t>perception</a:t>
            </a:r>
            <a:r>
              <a:rPr kumimoji="1" lang="zh-CN" altLang="en-US" sz="2400" dirty="0"/>
              <a:t> </a:t>
            </a:r>
            <a:r>
              <a:rPr kumimoji="1" lang="en-US" altLang="zh-CN" sz="2400" dirty="0"/>
              <a:t>and</a:t>
            </a:r>
            <a:r>
              <a:rPr kumimoji="1" lang="zh-CN" altLang="en-US" sz="2400" dirty="0"/>
              <a:t> </a:t>
            </a:r>
            <a:r>
              <a:rPr kumimoji="1" lang="en-US" altLang="zh-CN" sz="2400" dirty="0"/>
              <a:t>expression</a:t>
            </a:r>
            <a:r>
              <a:rPr kumimoji="1" lang="zh-CN" altLang="en-US" sz="2400" dirty="0"/>
              <a:t> </a:t>
            </a:r>
            <a:r>
              <a:rPr kumimoji="1" lang="en-US" altLang="zh-CN" sz="2400" b="1" dirty="0"/>
              <a:t>(voice,</a:t>
            </a:r>
            <a:r>
              <a:rPr kumimoji="1" lang="zh-CN" altLang="en-US" sz="2400" b="1" dirty="0"/>
              <a:t> </a:t>
            </a:r>
            <a:r>
              <a:rPr kumimoji="1" lang="en-US" altLang="zh-CN" sz="2400" b="1" dirty="0"/>
              <a:t>vision,</a:t>
            </a:r>
            <a:r>
              <a:rPr kumimoji="1" lang="zh-CN" altLang="en-US" sz="2400" b="1" dirty="0"/>
              <a:t> </a:t>
            </a:r>
            <a:r>
              <a:rPr kumimoji="1" lang="en-US" altLang="zh-CN" sz="2400" b="1" dirty="0"/>
              <a:t>text)</a:t>
            </a:r>
          </a:p>
          <a:p>
            <a:endParaRPr kumimoji="1" lang="en-US" altLang="zh-CN" sz="2400" b="1" dirty="0"/>
          </a:p>
          <a:p>
            <a:r>
              <a:rPr kumimoji="1" lang="en-US" altLang="zh-CN" sz="2400" b="1" dirty="0"/>
              <a:t>Personality,</a:t>
            </a:r>
            <a:r>
              <a:rPr kumimoji="1" lang="zh-CN" altLang="en-US" sz="2400" b="1" dirty="0"/>
              <a:t> </a:t>
            </a:r>
            <a:r>
              <a:rPr kumimoji="1" lang="en-US" altLang="zh-CN" sz="2400" b="1" dirty="0"/>
              <a:t>identity,</a:t>
            </a:r>
            <a:r>
              <a:rPr kumimoji="1" lang="zh-CN" altLang="en-US" sz="2400" b="1" dirty="0"/>
              <a:t> </a:t>
            </a:r>
            <a:r>
              <a:rPr kumimoji="1" lang="en-US" altLang="zh-CN" sz="2400" b="1" dirty="0"/>
              <a:t>style</a:t>
            </a:r>
            <a:r>
              <a:rPr kumimoji="1" lang="zh-CN" altLang="en-US" sz="2400" b="1" dirty="0">
                <a:sym typeface="Wingdings"/>
              </a:rPr>
              <a:t></a:t>
            </a:r>
            <a:r>
              <a:rPr kumimoji="1" lang="zh-CN" altLang="en-US" sz="2400" b="1" dirty="0">
                <a:solidFill>
                  <a:srgbClr val="C00000"/>
                </a:solidFill>
                <a:latin typeface="SimHei" charset="-122"/>
                <a:ea typeface="SimHei" charset="-122"/>
                <a:cs typeface="SimHei" charset="-122"/>
                <a:sym typeface="Wingdings"/>
              </a:rPr>
              <a:t> “</a:t>
            </a:r>
            <a:r>
              <a:rPr kumimoji="1" lang="en-US" altLang="zh-CN" sz="2400" b="1" dirty="0">
                <a:sym typeface="Wingdings"/>
              </a:rPr>
              <a:t>human-like</a:t>
            </a:r>
            <a:r>
              <a:rPr kumimoji="1" lang="zh-CN" altLang="en-US" sz="2400" b="1" dirty="0">
                <a:sym typeface="Wingdings"/>
              </a:rPr>
              <a:t> </a:t>
            </a:r>
            <a:r>
              <a:rPr kumimoji="1" lang="en-US" altLang="zh-CN" sz="2400" b="1" dirty="0">
                <a:sym typeface="Wingdings"/>
              </a:rPr>
              <a:t>robot</a:t>
            </a:r>
            <a:r>
              <a:rPr kumimoji="1" lang="zh-CN" altLang="en-US" sz="2400" b="1" dirty="0">
                <a:solidFill>
                  <a:srgbClr val="C00000"/>
                </a:solidFill>
                <a:latin typeface="SimHei" charset="-122"/>
                <a:ea typeface="SimHei" charset="-122"/>
                <a:cs typeface="SimHei" charset="-122"/>
                <a:sym typeface="Wingdings"/>
              </a:rPr>
              <a:t>”</a:t>
            </a:r>
            <a:endParaRPr kumimoji="1" lang="en-US" altLang="zh-CN" sz="2400" b="1" dirty="0">
              <a:solidFill>
                <a:srgbClr val="C00000"/>
              </a:solidFill>
              <a:latin typeface="SimHei" charset="-122"/>
              <a:ea typeface="SimHei" charset="-122"/>
              <a:cs typeface="SimHei" charset="-122"/>
            </a:endParaRPr>
          </a:p>
          <a:p>
            <a:pPr lvl="1"/>
            <a:r>
              <a:rPr kumimoji="1" lang="en-US" altLang="zh-CN" sz="2250" b="1" dirty="0"/>
              <a:t>Introvert</a:t>
            </a:r>
            <a:r>
              <a:rPr kumimoji="1" lang="zh-CN" altLang="en-US" sz="2250" b="1" dirty="0"/>
              <a:t> </a:t>
            </a:r>
            <a:r>
              <a:rPr kumimoji="1" lang="en-US" altLang="zh-CN" sz="2250" b="1" dirty="0"/>
              <a:t>or</a:t>
            </a:r>
            <a:r>
              <a:rPr kumimoji="1" lang="zh-CN" altLang="en-US" sz="2250" b="1" dirty="0"/>
              <a:t> </a:t>
            </a:r>
            <a:r>
              <a:rPr kumimoji="1" lang="en-US" altLang="zh-CN" sz="2250" b="1" dirty="0"/>
              <a:t>extrovert</a:t>
            </a:r>
            <a:r>
              <a:rPr kumimoji="1" lang="zh-CN" altLang="en-US" sz="2250" b="1" dirty="0"/>
              <a:t> </a:t>
            </a:r>
            <a:endParaRPr kumimoji="1" lang="en-US" altLang="zh-CN" sz="2100" b="1" dirty="0"/>
          </a:p>
          <a:p>
            <a:pPr lvl="1"/>
            <a:r>
              <a:rPr kumimoji="1" lang="en-US" altLang="zh-CN" sz="2100" b="1" dirty="0"/>
              <a:t>Personalized</a:t>
            </a:r>
            <a:r>
              <a:rPr kumimoji="1" lang="zh-CN" altLang="en-US" sz="2100" b="1" dirty="0"/>
              <a:t> </a:t>
            </a:r>
            <a:r>
              <a:rPr kumimoji="1" lang="en-US" altLang="zh-CN" sz="2100" b="1" dirty="0"/>
              <a:t>(style,</a:t>
            </a:r>
            <a:r>
              <a:rPr kumimoji="1" lang="zh-CN" altLang="en-US" sz="2100" b="1" dirty="0"/>
              <a:t> </a:t>
            </a:r>
            <a:r>
              <a:rPr kumimoji="1" lang="en-US" altLang="zh-CN" sz="2100" b="1" dirty="0"/>
              <a:t>or</a:t>
            </a:r>
            <a:r>
              <a:rPr kumimoji="1" lang="zh-CN" altLang="en-US" sz="2100" b="1" dirty="0"/>
              <a:t> </a:t>
            </a:r>
            <a:r>
              <a:rPr kumimoji="1" lang="en-US" altLang="zh-CN" sz="2100" b="1" dirty="0"/>
              <a:t>profile)</a:t>
            </a:r>
          </a:p>
          <a:p>
            <a:endParaRPr kumimoji="1" lang="en-US" altLang="zh-CN" sz="2550" b="1" dirty="0"/>
          </a:p>
          <a:p>
            <a:r>
              <a:rPr kumimoji="1" lang="en-US" altLang="zh-CN" sz="2550" b="1" dirty="0"/>
              <a:t>Learning</a:t>
            </a:r>
            <a:r>
              <a:rPr kumimoji="1" lang="zh-CN" altLang="en-US" sz="2550" b="1" dirty="0"/>
              <a:t> </a:t>
            </a:r>
            <a:r>
              <a:rPr kumimoji="1" lang="en-US" altLang="zh-CN" sz="2550" b="1" dirty="0"/>
              <a:t>to</a:t>
            </a:r>
            <a:r>
              <a:rPr kumimoji="1" lang="zh-CN" altLang="en-US" sz="2550" b="1" dirty="0"/>
              <a:t> </a:t>
            </a:r>
            <a:r>
              <a:rPr kumimoji="1" lang="en-US" altLang="zh-CN" sz="2550" b="1" dirty="0"/>
              <a:t>learn</a:t>
            </a:r>
            <a:r>
              <a:rPr kumimoji="1" lang="zh-CN" altLang="en-US" sz="2550" b="1" dirty="0"/>
              <a:t> </a:t>
            </a:r>
            <a:r>
              <a:rPr kumimoji="1" lang="en-US" altLang="zh-CN" sz="2550" b="1" dirty="0"/>
              <a:t>(lifelong</a:t>
            </a:r>
            <a:r>
              <a:rPr kumimoji="1" lang="zh-CN" altLang="en-US" sz="2550" b="1" dirty="0"/>
              <a:t> </a:t>
            </a:r>
            <a:r>
              <a:rPr kumimoji="1" lang="en-US" altLang="zh-CN" sz="2550" b="1" dirty="0"/>
              <a:t>learning)</a:t>
            </a:r>
          </a:p>
          <a:p>
            <a:pPr lvl="1"/>
            <a:r>
              <a:rPr kumimoji="1" lang="en-US" altLang="zh-CN" sz="2250" dirty="0"/>
              <a:t>Grow</a:t>
            </a:r>
            <a:r>
              <a:rPr kumimoji="1" lang="zh-CN" altLang="en-US" sz="2250" dirty="0"/>
              <a:t> </a:t>
            </a:r>
            <a:r>
              <a:rPr kumimoji="1" lang="en-US" altLang="zh-CN" sz="2250" dirty="0"/>
              <a:t>up</a:t>
            </a:r>
            <a:r>
              <a:rPr kumimoji="1" lang="zh-CN" altLang="en-US" sz="2250" dirty="0"/>
              <a:t> </a:t>
            </a:r>
            <a:r>
              <a:rPr kumimoji="1" lang="en-US" altLang="zh-CN" sz="2250" dirty="0"/>
              <a:t>from</a:t>
            </a:r>
            <a:r>
              <a:rPr kumimoji="1" lang="zh-CN" altLang="en-US" sz="2250" dirty="0"/>
              <a:t> </a:t>
            </a:r>
            <a:r>
              <a:rPr kumimoji="1" lang="en-US" altLang="zh-CN" sz="2250" dirty="0"/>
              <a:t>interactions</a:t>
            </a:r>
            <a:r>
              <a:rPr kumimoji="1" lang="zh-CN" altLang="en-US" sz="2250" dirty="0"/>
              <a:t> </a:t>
            </a:r>
            <a:r>
              <a:rPr kumimoji="1" lang="en-US" altLang="zh-CN" sz="2250" dirty="0"/>
              <a:t>with</a:t>
            </a:r>
            <a:r>
              <a:rPr kumimoji="1" lang="zh-CN" altLang="en-US" sz="2250" dirty="0"/>
              <a:t> </a:t>
            </a:r>
            <a:r>
              <a:rPr kumimoji="1" lang="en-US" altLang="zh-CN" sz="2250" dirty="0"/>
              <a:t>human</a:t>
            </a:r>
            <a:r>
              <a:rPr kumimoji="1" lang="zh-CN" altLang="en-US" sz="2250" dirty="0"/>
              <a:t> </a:t>
            </a:r>
            <a:r>
              <a:rPr kumimoji="1" lang="en-US" altLang="zh-CN" sz="2250" dirty="0"/>
              <a:t>partners</a:t>
            </a:r>
            <a:r>
              <a:rPr kumimoji="1" lang="zh-CN" altLang="en-US" sz="2250" dirty="0"/>
              <a:t> </a:t>
            </a:r>
            <a:r>
              <a:rPr kumimoji="1" lang="en-US" altLang="zh-CN" sz="2250" dirty="0"/>
              <a:t>and</a:t>
            </a:r>
            <a:r>
              <a:rPr kumimoji="1" lang="zh-CN" altLang="en-US" sz="2250" dirty="0"/>
              <a:t> </a:t>
            </a:r>
            <a:r>
              <a:rPr kumimoji="1" lang="en-US" altLang="zh-CN" sz="2250" dirty="0"/>
              <a:t>environment</a:t>
            </a:r>
          </a:p>
        </p:txBody>
      </p:sp>
    </p:spTree>
    <p:extLst>
      <p:ext uri="{BB962C8B-B14F-4D97-AF65-F5344CB8AC3E}">
        <p14:creationId xmlns:p14="http://schemas.microsoft.com/office/powerpoint/2010/main" val="1722077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Bad</a:t>
            </a:r>
            <a:r>
              <a:rPr kumimoji="1" lang="zh-CN" altLang="en-US" dirty="0"/>
              <a:t> </a:t>
            </a:r>
            <a:r>
              <a:rPr kumimoji="1" lang="en-US" altLang="zh-CN" dirty="0"/>
              <a:t>Examples</a:t>
            </a:r>
            <a:r>
              <a:rPr kumimoji="1" lang="zh-CN" altLang="en-US" dirty="0"/>
              <a:t> </a:t>
            </a:r>
            <a:r>
              <a:rPr kumimoji="1" lang="en-US" altLang="zh-CN" dirty="0"/>
              <a:t>are</a:t>
            </a:r>
            <a:r>
              <a:rPr kumimoji="1" lang="zh-CN" altLang="en-US" dirty="0"/>
              <a:t> </a:t>
            </a:r>
            <a:r>
              <a:rPr kumimoji="1" lang="en-US" altLang="zh-CN" dirty="0"/>
              <a:t>More!</a:t>
            </a:r>
            <a:endParaRPr kumimoji="1" lang="zh-CN" altLang="en-US" dirty="0"/>
          </a:p>
        </p:txBody>
      </p:sp>
      <p:sp>
        <p:nvSpPr>
          <p:cNvPr id="3" name="矩形 2"/>
          <p:cNvSpPr/>
          <p:nvPr/>
        </p:nvSpPr>
        <p:spPr>
          <a:xfrm>
            <a:off x="1093635" y="1860794"/>
            <a:ext cx="6934773" cy="4401205"/>
          </a:xfrm>
          <a:prstGeom prst="rect">
            <a:avLst/>
          </a:prstGeom>
        </p:spPr>
        <p:txBody>
          <a:bodyPr wrap="square">
            <a:spAutoFit/>
          </a:bodyPr>
          <a:lstStyle/>
          <a:p>
            <a:r>
              <a:rPr lang="en-US" altLang="zh-CN" sz="2000" dirty="0">
                <a:latin typeface="Helvetica Neue" charset="0"/>
              </a:rPr>
              <a:t>User: </a:t>
            </a:r>
            <a:r>
              <a:rPr lang="zh-CN" altLang="en-US" sz="2000" dirty="0">
                <a:latin typeface="Helvetica Neue" charset="0"/>
              </a:rPr>
              <a:t>其实，他没有那么爱你。</a:t>
            </a:r>
            <a:endParaRPr lang="en-US" altLang="zh-CN" sz="2000" dirty="0">
              <a:latin typeface="Helvetica Neue" charset="0"/>
            </a:endParaRPr>
          </a:p>
          <a:p>
            <a:r>
              <a:rPr lang="en-US" altLang="zh-CN" sz="2000" dirty="0">
                <a:latin typeface="Helvetica Neue" charset="0"/>
              </a:rPr>
              <a:t>         </a:t>
            </a:r>
            <a:r>
              <a:rPr lang="en-US" altLang="zh-CN" sz="2000" b="1" dirty="0" err="1">
                <a:latin typeface="Helvetica Neue" charset="0"/>
              </a:rPr>
              <a:t>Ohh</a:t>
            </a:r>
            <a:r>
              <a:rPr lang="en-US" altLang="zh-CN" sz="2000" b="1" dirty="0">
                <a:latin typeface="Helvetica Neue" charset="0"/>
              </a:rPr>
              <a:t>, he does not love you that much.</a:t>
            </a:r>
            <a:r>
              <a:rPr lang="zh-CN" altLang="en-US" sz="2000" dirty="0">
                <a:latin typeface="Helvetica Neue" charset="0"/>
              </a:rPr>
              <a:t>  </a:t>
            </a:r>
          </a:p>
          <a:p>
            <a:r>
              <a:rPr lang="en-US" altLang="zh-CN" sz="2000" b="1" dirty="0">
                <a:latin typeface="Helvetica Neue" charset="0"/>
              </a:rPr>
              <a:t>Machine:</a:t>
            </a:r>
            <a:r>
              <a:rPr lang="zh-CN" altLang="en-US" sz="2000" b="1" dirty="0">
                <a:latin typeface="Helvetica Neue" charset="0"/>
              </a:rPr>
              <a:t> </a:t>
            </a:r>
            <a:r>
              <a:rPr lang="zh-CN" altLang="en-US" sz="2000" b="1" dirty="0">
                <a:solidFill>
                  <a:srgbClr val="C00000"/>
                </a:solidFill>
                <a:latin typeface="Helvetica Neue" charset="0"/>
              </a:rPr>
              <a:t>幸福的一天开始了</a:t>
            </a:r>
            <a:r>
              <a:rPr lang="zh-CN" altLang="en-US" sz="2000" b="1" dirty="0">
                <a:latin typeface="Helvetica Neue" charset="0"/>
              </a:rPr>
              <a:t>。</a:t>
            </a:r>
          </a:p>
          <a:p>
            <a:r>
              <a:rPr lang="en-US" altLang="zh-CN" sz="2000" dirty="0">
                <a:latin typeface="Helvetica Neue" charset="0"/>
              </a:rPr>
              <a:t>         </a:t>
            </a:r>
            <a:r>
              <a:rPr lang="en-US" altLang="zh-CN" sz="2000" b="1" u="sng" dirty="0">
                <a:solidFill>
                  <a:srgbClr val="A30000"/>
                </a:solidFill>
                <a:latin typeface="Helvetica Neue" charset="0"/>
              </a:rPr>
              <a:t>A happy day starts.</a:t>
            </a:r>
          </a:p>
          <a:p>
            <a:endParaRPr lang="en-US" altLang="zh-CN" sz="2000" dirty="0">
              <a:latin typeface="Helvetica Neue" charset="0"/>
            </a:endParaRPr>
          </a:p>
          <a:p>
            <a:r>
              <a:rPr lang="en-US" altLang="zh-CN" sz="2000" dirty="0">
                <a:latin typeface="Helvetica Neue" charset="0"/>
              </a:rPr>
              <a:t>User:</a:t>
            </a:r>
            <a:r>
              <a:rPr lang="zh-CN" altLang="en-US" sz="2000" dirty="0">
                <a:latin typeface="Helvetica Neue" charset="0"/>
              </a:rPr>
              <a:t> 回北京了！很冷很高兴！</a:t>
            </a:r>
            <a:endParaRPr lang="en-US" altLang="zh-CN" sz="2000" dirty="0">
              <a:latin typeface="Helvetica Neue" charset="0"/>
            </a:endParaRPr>
          </a:p>
          <a:p>
            <a:r>
              <a:rPr lang="en-US" altLang="zh-CN" sz="2000" dirty="0">
                <a:latin typeface="Helvetica Neue" charset="0"/>
              </a:rPr>
              <a:t>          </a:t>
            </a:r>
            <a:r>
              <a:rPr lang="en-US" altLang="zh-CN" sz="2000" b="1" dirty="0">
                <a:latin typeface="Helvetica Neue" charset="0"/>
              </a:rPr>
              <a:t>Back to Beijing now. So cold so happy!</a:t>
            </a:r>
            <a:endParaRPr lang="zh-CN" altLang="en-US" sz="2000" b="1" dirty="0">
              <a:latin typeface="Helvetica Neue" charset="0"/>
            </a:endParaRPr>
          </a:p>
          <a:p>
            <a:r>
              <a:rPr lang="en-US" altLang="zh-CN" sz="2000" b="1" dirty="0">
                <a:latin typeface="Helvetica Neue" charset="0"/>
              </a:rPr>
              <a:t>Machine:</a:t>
            </a:r>
            <a:r>
              <a:rPr lang="zh-CN" altLang="en-US" sz="2000" b="1" dirty="0">
                <a:latin typeface="Helvetica Neue" charset="0"/>
              </a:rPr>
              <a:t> </a:t>
            </a:r>
            <a:r>
              <a:rPr lang="zh-CN" altLang="en-US" sz="2000" b="1" dirty="0">
                <a:solidFill>
                  <a:srgbClr val="C00000"/>
                </a:solidFill>
                <a:latin typeface="Helvetica Neue" charset="0"/>
              </a:rPr>
              <a:t>什么时候来北京啊</a:t>
            </a:r>
            <a:r>
              <a:rPr lang="zh-CN" altLang="en-US" sz="2000" b="1" dirty="0">
                <a:latin typeface="Helvetica Neue" charset="0"/>
              </a:rPr>
              <a:t>？</a:t>
            </a:r>
          </a:p>
          <a:p>
            <a:r>
              <a:rPr lang="en-US" altLang="zh-CN" sz="2000" dirty="0">
                <a:latin typeface="Helvetica Neue" charset="0"/>
              </a:rPr>
              <a:t>          </a:t>
            </a:r>
            <a:r>
              <a:rPr lang="en-US" altLang="zh-CN" sz="2000" b="1" u="sng" dirty="0">
                <a:solidFill>
                  <a:srgbClr val="A30000"/>
                </a:solidFill>
                <a:latin typeface="Helvetica Neue" charset="0"/>
              </a:rPr>
              <a:t>When will</a:t>
            </a:r>
            <a:r>
              <a:rPr lang="en-US" altLang="zh-CN" sz="2000" b="1" dirty="0">
                <a:solidFill>
                  <a:srgbClr val="A30000"/>
                </a:solidFill>
                <a:latin typeface="Helvetica Neue" charset="0"/>
              </a:rPr>
              <a:t> you come to Beijing?</a:t>
            </a:r>
            <a:endParaRPr lang="zh-CN" altLang="en-US" sz="2000" b="1" dirty="0">
              <a:solidFill>
                <a:srgbClr val="A30000"/>
              </a:solidFill>
              <a:latin typeface="Helvetica Neue" charset="0"/>
            </a:endParaRPr>
          </a:p>
          <a:p>
            <a:endParaRPr lang="en-US" altLang="zh-CN" sz="2000" dirty="0">
              <a:latin typeface="Helvetica Neue" charset="0"/>
            </a:endParaRPr>
          </a:p>
          <a:p>
            <a:r>
              <a:rPr lang="en-US" altLang="zh-CN" sz="2000" dirty="0">
                <a:latin typeface="Helvetica Neue" charset="0"/>
              </a:rPr>
              <a:t>User:</a:t>
            </a:r>
            <a:r>
              <a:rPr lang="zh-CN" altLang="en-US" sz="2000" dirty="0">
                <a:latin typeface="Helvetica Neue" charset="0"/>
              </a:rPr>
              <a:t> 我来自上海。</a:t>
            </a:r>
            <a:endParaRPr lang="en-US" altLang="zh-CN" sz="2000" dirty="0">
              <a:latin typeface="Helvetica Neue" charset="0"/>
            </a:endParaRPr>
          </a:p>
          <a:p>
            <a:r>
              <a:rPr lang="zh-CN" altLang="en-US" sz="2000" b="1" dirty="0">
                <a:latin typeface="Helvetica Neue" charset="0"/>
              </a:rPr>
              <a:t>          </a:t>
            </a:r>
            <a:r>
              <a:rPr lang="en-US" altLang="zh-CN" sz="2000" b="1" dirty="0">
                <a:latin typeface="Helvetica Neue" charset="0"/>
              </a:rPr>
              <a:t>I come from </a:t>
            </a:r>
            <a:r>
              <a:rPr lang="en-US" altLang="zh-CN" sz="2000" b="1" u="sng" dirty="0">
                <a:latin typeface="Helvetica Neue" charset="0"/>
              </a:rPr>
              <a:t>Shanghai</a:t>
            </a:r>
            <a:r>
              <a:rPr lang="en-US" altLang="zh-CN" sz="2000" b="1" dirty="0">
                <a:latin typeface="Helvetica Neue" charset="0"/>
              </a:rPr>
              <a:t>.</a:t>
            </a:r>
          </a:p>
          <a:p>
            <a:r>
              <a:rPr lang="en-US" altLang="zh-CN" sz="2000" b="1" dirty="0">
                <a:latin typeface="Helvetica Neue" charset="0"/>
              </a:rPr>
              <a:t>Machine</a:t>
            </a:r>
            <a:r>
              <a:rPr lang="zh-CN" altLang="en-US" sz="2000" b="1" dirty="0">
                <a:latin typeface="Helvetica Neue" charset="0"/>
              </a:rPr>
              <a:t>：</a:t>
            </a:r>
            <a:r>
              <a:rPr lang="zh-CN" altLang="en-US" sz="2000" b="1" dirty="0">
                <a:solidFill>
                  <a:srgbClr val="C00000"/>
                </a:solidFill>
                <a:latin typeface="Helvetica Neue" charset="0"/>
              </a:rPr>
              <a:t>真巧，我来自海南，</a:t>
            </a:r>
            <a:r>
              <a:rPr lang="zh-CN" altLang="en-US" sz="2000" b="1" u="sng" dirty="0">
                <a:solidFill>
                  <a:srgbClr val="C00000"/>
                </a:solidFill>
                <a:latin typeface="Helvetica Neue" charset="0"/>
              </a:rPr>
              <a:t>老乡啊</a:t>
            </a:r>
            <a:r>
              <a:rPr lang="en-US" altLang="zh-CN" sz="2000" b="1" u="sng" dirty="0">
                <a:solidFill>
                  <a:srgbClr val="C00000"/>
                </a:solidFill>
                <a:latin typeface="Helvetica Neue" charset="0"/>
              </a:rPr>
              <a:t> </a:t>
            </a:r>
          </a:p>
          <a:p>
            <a:r>
              <a:rPr lang="zh-CN" altLang="en-US" sz="2000" b="1" dirty="0">
                <a:solidFill>
                  <a:srgbClr val="C00000"/>
                </a:solidFill>
                <a:latin typeface="Helvetica Neue" charset="0"/>
              </a:rPr>
              <a:t>         </a:t>
            </a:r>
            <a:r>
              <a:rPr lang="en-US" altLang="zh-CN" sz="2000" b="1" dirty="0">
                <a:solidFill>
                  <a:srgbClr val="C00000"/>
                </a:solidFill>
                <a:latin typeface="Helvetica Neue" charset="0"/>
              </a:rPr>
              <a:t>So cool, I am from </a:t>
            </a:r>
            <a:r>
              <a:rPr lang="en-US" altLang="zh-CN" sz="2000" b="1" u="sng" dirty="0">
                <a:solidFill>
                  <a:srgbClr val="C00000"/>
                </a:solidFill>
                <a:latin typeface="Helvetica Neue" charset="0"/>
              </a:rPr>
              <a:t>Hainan</a:t>
            </a:r>
            <a:r>
              <a:rPr lang="en-US" altLang="zh-CN" sz="2000" b="1" dirty="0">
                <a:solidFill>
                  <a:srgbClr val="C00000"/>
                </a:solidFill>
                <a:latin typeface="Helvetica Neue" charset="0"/>
              </a:rPr>
              <a:t>, </a:t>
            </a:r>
            <a:r>
              <a:rPr lang="en-US" altLang="zh-CN" sz="2000" b="1" u="sng" dirty="0">
                <a:solidFill>
                  <a:srgbClr val="C00000"/>
                </a:solidFill>
                <a:latin typeface="Helvetica Neue" charset="0"/>
              </a:rPr>
              <a:t>the same province</a:t>
            </a:r>
            <a:r>
              <a:rPr lang="en-US" altLang="zh-CN" sz="2000" b="1" dirty="0">
                <a:solidFill>
                  <a:srgbClr val="C00000"/>
                </a:solidFill>
                <a:latin typeface="Helvetica Neue" charset="0"/>
              </a:rPr>
              <a:t>!</a:t>
            </a:r>
            <a:endParaRPr lang="en-US" altLang="zh-CN" sz="2000" b="1" u="sng" dirty="0">
              <a:solidFill>
                <a:srgbClr val="C00000"/>
              </a:solidFill>
              <a:latin typeface="Helvetica Neue" charset="0"/>
            </a:endParaRPr>
          </a:p>
        </p:txBody>
      </p:sp>
    </p:spTree>
    <p:extLst>
      <p:ext uri="{BB962C8B-B14F-4D97-AF65-F5344CB8AC3E}">
        <p14:creationId xmlns:p14="http://schemas.microsoft.com/office/powerpoint/2010/main" val="4990646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Thanks</a:t>
            </a:r>
            <a:r>
              <a:rPr kumimoji="1" lang="zh-CN" altLang="en-US" dirty="0"/>
              <a:t> </a:t>
            </a:r>
            <a:r>
              <a:rPr kumimoji="1" lang="en-US" altLang="zh-CN" dirty="0"/>
              <a:t>for</a:t>
            </a:r>
            <a:r>
              <a:rPr kumimoji="1" lang="zh-CN" altLang="en-US" dirty="0"/>
              <a:t> </a:t>
            </a:r>
            <a:r>
              <a:rPr kumimoji="1" lang="en-US" altLang="zh-CN" dirty="0"/>
              <a:t>Your</a:t>
            </a:r>
            <a:r>
              <a:rPr kumimoji="1" lang="zh-CN" altLang="en-US" dirty="0"/>
              <a:t> </a:t>
            </a:r>
            <a:r>
              <a:rPr kumimoji="1" lang="en-US" altLang="zh-CN"/>
              <a:t>Attention</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a:hlinkClick r:id="rId2"/>
              </a:rPr>
              <a:t>http://coai.cs.tsinghua.edu.cn/ds/</a:t>
            </a:r>
            <a:r>
              <a:rPr kumimoji="1" lang="zh-CN" altLang="en-US" sz="2400" dirty="0"/>
              <a:t> 对话系统技术平台</a:t>
            </a:r>
            <a:endParaRPr kumimoji="1" lang="en-US" altLang="zh-CN" sz="2400" dirty="0"/>
          </a:p>
          <a:p>
            <a:endParaRPr kumimoji="1" lang="en-US" altLang="zh-CN" sz="2400" dirty="0"/>
          </a:p>
          <a:p>
            <a:r>
              <a:rPr kumimoji="1" lang="en-US" altLang="zh-CN" sz="2400" dirty="0"/>
              <a:t>Contact:</a:t>
            </a:r>
          </a:p>
          <a:p>
            <a:pPr lvl="1"/>
            <a:r>
              <a:rPr kumimoji="1" lang="en-US" altLang="zh-CN" sz="2100" dirty="0" err="1"/>
              <a:t>Minlie</a:t>
            </a:r>
            <a:r>
              <a:rPr kumimoji="1" lang="zh-CN" altLang="en-US" sz="2100" dirty="0"/>
              <a:t> </a:t>
            </a:r>
            <a:r>
              <a:rPr kumimoji="1" lang="en-US" altLang="zh-CN" sz="2100" dirty="0"/>
              <a:t>Huang,</a:t>
            </a:r>
            <a:r>
              <a:rPr kumimoji="1" lang="zh-CN" altLang="en-US" sz="2100" dirty="0"/>
              <a:t> </a:t>
            </a:r>
            <a:r>
              <a:rPr kumimoji="1" lang="en-US" altLang="zh-CN" sz="2100" dirty="0"/>
              <a:t>Tsinghua</a:t>
            </a:r>
            <a:r>
              <a:rPr kumimoji="1" lang="zh-CN" altLang="en-US" sz="2100" dirty="0"/>
              <a:t> </a:t>
            </a:r>
            <a:r>
              <a:rPr kumimoji="1" lang="en-US" altLang="zh-CN" sz="2100" dirty="0"/>
              <a:t>University</a:t>
            </a:r>
          </a:p>
          <a:p>
            <a:pPr lvl="1"/>
            <a:r>
              <a:rPr kumimoji="1" lang="en-US" altLang="zh-CN" sz="2100" dirty="0">
                <a:hlinkClick r:id="rId3"/>
              </a:rPr>
              <a:t>aihuang@tsinghua.edu.cn</a:t>
            </a:r>
            <a:r>
              <a:rPr kumimoji="1" lang="zh-CN" altLang="en-US" sz="2100" dirty="0"/>
              <a:t> </a:t>
            </a:r>
            <a:endParaRPr kumimoji="1" lang="en-US" altLang="zh-CN" sz="2100" dirty="0"/>
          </a:p>
          <a:p>
            <a:pPr lvl="1"/>
            <a:r>
              <a:rPr kumimoji="1" lang="en-US" altLang="zh-CN" sz="2100" dirty="0">
                <a:hlinkClick r:id="rId4"/>
              </a:rPr>
              <a:t>http://coai.cs.tsinghua.edu.cn/hml</a:t>
            </a:r>
            <a:r>
              <a:rPr kumimoji="1" lang="zh-CN" altLang="en-US" sz="2100" dirty="0"/>
              <a:t> </a:t>
            </a:r>
            <a:endParaRPr kumimoji="1" lang="en-US" altLang="zh-CN" sz="2100" dirty="0"/>
          </a:p>
        </p:txBody>
      </p:sp>
    </p:spTree>
    <p:extLst>
      <p:ext uri="{BB962C8B-B14F-4D97-AF65-F5344CB8AC3E}">
        <p14:creationId xmlns:p14="http://schemas.microsoft.com/office/powerpoint/2010/main" val="40533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26A58-2604-614B-B9C2-25043D53B5C7}"/>
              </a:ext>
            </a:extLst>
          </p:cNvPr>
          <p:cNvSpPr>
            <a:spLocks noGrp="1"/>
          </p:cNvSpPr>
          <p:nvPr>
            <p:ph type="title"/>
          </p:nvPr>
        </p:nvSpPr>
        <p:spPr>
          <a:xfrm>
            <a:off x="251520" y="274638"/>
            <a:ext cx="8415962" cy="922114"/>
          </a:xfrm>
        </p:spPr>
        <p:txBody>
          <a:bodyPr/>
          <a:lstStyle/>
          <a:p>
            <a:r>
              <a:rPr kumimoji="1" lang="en-US" altLang="zh-CN" sz="3200" dirty="0"/>
              <a:t>Controllability</a:t>
            </a:r>
            <a:r>
              <a:rPr kumimoji="1" lang="zh-CN" altLang="en-US" sz="3200" dirty="0"/>
              <a:t> </a:t>
            </a:r>
            <a:r>
              <a:rPr kumimoji="1" lang="en-US" altLang="zh-CN" sz="3200" dirty="0"/>
              <a:t>of</a:t>
            </a:r>
            <a:r>
              <a:rPr kumimoji="1" lang="zh-CN" altLang="en-US" sz="3200" dirty="0"/>
              <a:t> </a:t>
            </a:r>
            <a:r>
              <a:rPr kumimoji="1" lang="en-US" altLang="zh-CN" sz="3200" dirty="0"/>
              <a:t>Language</a:t>
            </a:r>
            <a:r>
              <a:rPr kumimoji="1" lang="zh-CN" altLang="en-US" sz="3200" dirty="0"/>
              <a:t> </a:t>
            </a:r>
            <a:r>
              <a:rPr kumimoji="1" lang="en-US" altLang="zh-CN" sz="3200" dirty="0"/>
              <a:t>Generation</a:t>
            </a:r>
            <a:endParaRPr kumimoji="1" lang="zh-CN" altLang="en-US" sz="3200" dirty="0"/>
          </a:p>
        </p:txBody>
      </p:sp>
      <p:sp>
        <p:nvSpPr>
          <p:cNvPr id="3" name="内容占位符 2">
            <a:extLst>
              <a:ext uri="{FF2B5EF4-FFF2-40B4-BE49-F238E27FC236}">
                <a16:creationId xmlns:a16="http://schemas.microsoft.com/office/drawing/2014/main" id="{A0EE5BFC-B1D3-3C4C-A4BC-874CC495FEB2}"/>
              </a:ext>
            </a:extLst>
          </p:cNvPr>
          <p:cNvSpPr>
            <a:spLocks noGrp="1"/>
          </p:cNvSpPr>
          <p:nvPr>
            <p:ph idx="1"/>
          </p:nvPr>
        </p:nvSpPr>
        <p:spPr/>
        <p:txBody>
          <a:bodyPr/>
          <a:lstStyle/>
          <a:p>
            <a:r>
              <a:rPr kumimoji="1" lang="en-US" altLang="zh-CN" dirty="0"/>
              <a:t>Three</a:t>
            </a:r>
            <a:r>
              <a:rPr kumimoji="1" lang="zh-CN" altLang="en-US" dirty="0"/>
              <a:t> </a:t>
            </a:r>
            <a:r>
              <a:rPr kumimoji="1" lang="en-US" altLang="zh-CN" dirty="0"/>
              <a:t>fundamental</a:t>
            </a:r>
            <a:r>
              <a:rPr kumimoji="1" lang="zh-CN" altLang="en-US" dirty="0"/>
              <a:t> </a:t>
            </a:r>
            <a:r>
              <a:rPr kumimoji="1" lang="en-US" altLang="zh-CN" dirty="0"/>
              <a:t>problems</a:t>
            </a:r>
            <a:r>
              <a:rPr kumimoji="1" lang="zh-CN" altLang="en-US" dirty="0"/>
              <a:t> </a:t>
            </a:r>
            <a:r>
              <a:rPr kumimoji="1" lang="en-US" altLang="zh-CN" dirty="0"/>
              <a:t>in</a:t>
            </a:r>
            <a:r>
              <a:rPr kumimoji="1" lang="zh-CN" altLang="en-US" dirty="0"/>
              <a:t> </a:t>
            </a:r>
            <a:r>
              <a:rPr kumimoji="1" lang="en-US" altLang="zh-CN" dirty="0"/>
              <a:t>current</a:t>
            </a:r>
            <a:r>
              <a:rPr kumimoji="1" lang="zh-CN" altLang="en-US" dirty="0"/>
              <a:t> </a:t>
            </a:r>
            <a:r>
              <a:rPr kumimoji="1" lang="en-US" altLang="zh-CN" dirty="0"/>
              <a:t>neural</a:t>
            </a:r>
            <a:r>
              <a:rPr kumimoji="1" lang="zh-CN" altLang="en-US" dirty="0"/>
              <a:t> </a:t>
            </a:r>
            <a:r>
              <a:rPr kumimoji="1" lang="en-US" altLang="zh-CN" dirty="0"/>
              <a:t>language</a:t>
            </a:r>
            <a:r>
              <a:rPr kumimoji="1" lang="zh-CN" altLang="en-US" dirty="0"/>
              <a:t> </a:t>
            </a:r>
            <a:r>
              <a:rPr kumimoji="1" lang="en-US" altLang="zh-CN" dirty="0"/>
              <a:t>generation</a:t>
            </a:r>
            <a:r>
              <a:rPr kumimoji="1" lang="zh-CN" altLang="en-US" dirty="0"/>
              <a:t> </a:t>
            </a:r>
            <a:r>
              <a:rPr kumimoji="1" lang="en-US" altLang="zh-CN" dirty="0"/>
              <a:t>models</a:t>
            </a:r>
          </a:p>
          <a:p>
            <a:pPr lvl="1"/>
            <a:r>
              <a:rPr kumimoji="1" lang="en-US" altLang="zh-CN" b="1" dirty="0"/>
              <a:t>Semantics</a:t>
            </a:r>
          </a:p>
          <a:p>
            <a:pPr lvl="1"/>
            <a:r>
              <a:rPr kumimoji="1" lang="en-US" altLang="zh-CN" b="1" dirty="0"/>
              <a:t>Consistency</a:t>
            </a:r>
          </a:p>
          <a:p>
            <a:pPr lvl="1"/>
            <a:r>
              <a:rPr kumimoji="1" lang="en-US" altLang="zh-CN" b="1" dirty="0"/>
              <a:t>Logic</a:t>
            </a:r>
            <a:endParaRPr kumimoji="1" lang="zh-CN" altLang="en-US" b="1" dirty="0"/>
          </a:p>
        </p:txBody>
      </p:sp>
    </p:spTree>
    <p:extLst>
      <p:ext uri="{BB962C8B-B14F-4D97-AF65-F5344CB8AC3E}">
        <p14:creationId xmlns:p14="http://schemas.microsoft.com/office/powerpoint/2010/main" val="398092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Bad</a:t>
            </a:r>
            <a:r>
              <a:rPr kumimoji="1" lang="zh-CN" altLang="en-US" dirty="0"/>
              <a:t> </a:t>
            </a:r>
            <a:r>
              <a:rPr kumimoji="1" lang="en-US" altLang="zh-CN" dirty="0"/>
              <a:t>Examples</a:t>
            </a:r>
            <a:r>
              <a:rPr kumimoji="1" lang="zh-CN" altLang="en-US" dirty="0"/>
              <a:t> </a:t>
            </a:r>
            <a:r>
              <a:rPr kumimoji="1" lang="en-US" altLang="zh-CN" dirty="0"/>
              <a:t>are</a:t>
            </a:r>
            <a:r>
              <a:rPr kumimoji="1" lang="zh-CN" altLang="en-US" dirty="0"/>
              <a:t> </a:t>
            </a:r>
            <a:r>
              <a:rPr kumimoji="1" lang="en-US" altLang="zh-CN" dirty="0"/>
              <a:t>More!</a:t>
            </a:r>
            <a:endParaRPr kumimoji="1" lang="zh-CN" altLang="en-US" dirty="0"/>
          </a:p>
        </p:txBody>
      </p:sp>
      <p:sp>
        <p:nvSpPr>
          <p:cNvPr id="3" name="文本框 2"/>
          <p:cNvSpPr txBox="1"/>
          <p:nvPr/>
        </p:nvSpPr>
        <p:spPr>
          <a:xfrm>
            <a:off x="4563835" y="4113872"/>
            <a:ext cx="4259128" cy="2031325"/>
          </a:xfrm>
          <a:prstGeom prst="rect">
            <a:avLst/>
          </a:prstGeom>
          <a:solidFill>
            <a:schemeClr val="bg1"/>
          </a:solidFill>
        </p:spPr>
        <p:txBody>
          <a:bodyPr wrap="square" rtlCol="0">
            <a:spAutoFit/>
          </a:bodyPr>
          <a:lstStyle/>
          <a:p>
            <a:r>
              <a:rPr kumimoji="1" lang="en-US" altLang="zh-CN" b="1" dirty="0"/>
              <a:t>User</a:t>
            </a:r>
            <a:r>
              <a:rPr kumimoji="1" lang="en-US" altLang="zh-CN" dirty="0"/>
              <a:t>:</a:t>
            </a:r>
            <a:r>
              <a:rPr kumimoji="1" lang="zh-CN" altLang="en-US" dirty="0"/>
              <a:t> 你几岁了？</a:t>
            </a:r>
            <a:endParaRPr kumimoji="1" lang="en-US" altLang="zh-CN" dirty="0"/>
          </a:p>
          <a:p>
            <a:r>
              <a:rPr kumimoji="1" lang="zh-CN" altLang="en-US" b="1" dirty="0">
                <a:solidFill>
                  <a:srgbClr val="C00000"/>
                </a:solidFill>
              </a:rPr>
              <a:t>小冰</a:t>
            </a:r>
            <a:r>
              <a:rPr kumimoji="1" lang="en-US" altLang="zh-CN" b="1" dirty="0">
                <a:solidFill>
                  <a:srgbClr val="C00000"/>
                </a:solidFill>
              </a:rPr>
              <a:t>:</a:t>
            </a:r>
            <a:r>
              <a:rPr kumimoji="1" lang="zh-CN" altLang="en-US" b="1" dirty="0">
                <a:solidFill>
                  <a:srgbClr val="C00000"/>
                </a:solidFill>
              </a:rPr>
              <a:t> 我啊。。。反正是九零后！</a:t>
            </a:r>
            <a:endParaRPr kumimoji="1" lang="en-US" altLang="zh-CN" dirty="0"/>
          </a:p>
          <a:p>
            <a:r>
              <a:rPr kumimoji="1" lang="en-US" altLang="zh-CN" b="1" dirty="0"/>
              <a:t>User</a:t>
            </a:r>
            <a:r>
              <a:rPr kumimoji="1" lang="en-US" altLang="zh-CN" dirty="0"/>
              <a:t>:</a:t>
            </a:r>
            <a:r>
              <a:rPr kumimoji="1" lang="zh-CN" altLang="en-US" dirty="0"/>
              <a:t> 那你是几几年出生的？</a:t>
            </a:r>
            <a:endParaRPr kumimoji="1" lang="en-US" altLang="zh-CN" dirty="0"/>
          </a:p>
          <a:p>
            <a:r>
              <a:rPr kumimoji="1" lang="zh-CN" altLang="en-US" b="1" dirty="0">
                <a:solidFill>
                  <a:srgbClr val="C00000"/>
                </a:solidFill>
              </a:rPr>
              <a:t>小冰</a:t>
            </a:r>
            <a:r>
              <a:rPr kumimoji="1" lang="en-US" altLang="zh-CN" b="1" dirty="0">
                <a:solidFill>
                  <a:srgbClr val="C00000"/>
                </a:solidFill>
              </a:rPr>
              <a:t>:</a:t>
            </a:r>
            <a:r>
              <a:rPr kumimoji="1" lang="zh-CN" altLang="en-US" b="1" dirty="0">
                <a:solidFill>
                  <a:srgbClr val="C00000"/>
                </a:solidFill>
              </a:rPr>
              <a:t> 错，</a:t>
            </a:r>
            <a:r>
              <a:rPr kumimoji="1" lang="en-US" altLang="zh-CN" b="1" dirty="0">
                <a:solidFill>
                  <a:srgbClr val="C00000"/>
                </a:solidFill>
              </a:rPr>
              <a:t>75</a:t>
            </a:r>
            <a:r>
              <a:rPr kumimoji="1" lang="zh-CN" altLang="en-US" b="1" dirty="0">
                <a:solidFill>
                  <a:srgbClr val="C00000"/>
                </a:solidFill>
              </a:rPr>
              <a:t>年阳历一月出生。</a:t>
            </a:r>
            <a:endParaRPr kumimoji="1" lang="en-US" altLang="zh-CN" dirty="0"/>
          </a:p>
          <a:p>
            <a:r>
              <a:rPr kumimoji="1" lang="en-US" altLang="zh-CN" b="1" dirty="0"/>
              <a:t>User</a:t>
            </a:r>
            <a:r>
              <a:rPr kumimoji="1" lang="en-US" altLang="zh-CN" dirty="0"/>
              <a:t>:</a:t>
            </a:r>
            <a:r>
              <a:rPr kumimoji="1" lang="zh-CN" altLang="en-US" dirty="0"/>
              <a:t> 你是九零后，怎么会</a:t>
            </a:r>
            <a:r>
              <a:rPr kumimoji="1" lang="en-US" altLang="zh-CN" dirty="0"/>
              <a:t>75</a:t>
            </a:r>
            <a:r>
              <a:rPr kumimoji="1" lang="zh-CN" altLang="en-US" dirty="0"/>
              <a:t>年出生？</a:t>
            </a:r>
            <a:endParaRPr kumimoji="1" lang="en-US" altLang="zh-CN" dirty="0"/>
          </a:p>
          <a:p>
            <a:r>
              <a:rPr kumimoji="1" lang="zh-CN" altLang="en-US" b="1" dirty="0">
                <a:solidFill>
                  <a:srgbClr val="C00000"/>
                </a:solidFill>
              </a:rPr>
              <a:t>小冰</a:t>
            </a:r>
            <a:r>
              <a:rPr kumimoji="1" lang="en-US" altLang="zh-CN" b="1" dirty="0">
                <a:solidFill>
                  <a:srgbClr val="C00000"/>
                </a:solidFill>
              </a:rPr>
              <a:t>:</a:t>
            </a:r>
            <a:r>
              <a:rPr kumimoji="1" lang="zh-CN" altLang="en-US" b="1" dirty="0">
                <a:solidFill>
                  <a:srgbClr val="C00000"/>
                </a:solidFill>
              </a:rPr>
              <a:t> 生在九零后，在深圳只能被当做八零后了。</a:t>
            </a:r>
            <a:endParaRPr kumimoji="1" lang="en-US" altLang="zh-CN" b="1" dirty="0">
              <a:solidFill>
                <a:srgbClr val="C00000"/>
              </a:solidFill>
            </a:endParaRPr>
          </a:p>
        </p:txBody>
      </p:sp>
      <p:sp>
        <p:nvSpPr>
          <p:cNvPr id="8" name="文本框 7"/>
          <p:cNvSpPr txBox="1"/>
          <p:nvPr/>
        </p:nvSpPr>
        <p:spPr>
          <a:xfrm>
            <a:off x="460852" y="1885822"/>
            <a:ext cx="4297843" cy="2308324"/>
          </a:xfrm>
          <a:prstGeom prst="rect">
            <a:avLst/>
          </a:prstGeom>
          <a:noFill/>
        </p:spPr>
        <p:txBody>
          <a:bodyPr wrap="none" rtlCol="0">
            <a:spAutoFit/>
          </a:bodyPr>
          <a:lstStyle/>
          <a:p>
            <a:r>
              <a:rPr kumimoji="1" lang="en-US" altLang="zh-CN" b="1" dirty="0"/>
              <a:t>User</a:t>
            </a:r>
            <a:r>
              <a:rPr kumimoji="1" lang="en-US" altLang="zh-CN" dirty="0"/>
              <a:t>:</a:t>
            </a:r>
            <a:r>
              <a:rPr kumimoji="1" lang="zh-CN" altLang="en-US" dirty="0"/>
              <a:t> 你</a:t>
            </a:r>
            <a:r>
              <a:rPr kumimoji="1" lang="zh-CN" altLang="en-US" b="1" dirty="0"/>
              <a:t>家</a:t>
            </a:r>
            <a:r>
              <a:rPr kumimoji="1" lang="zh-CN" altLang="en-US" dirty="0"/>
              <a:t>多大？ </a:t>
            </a:r>
            <a:r>
              <a:rPr kumimoji="1" lang="en-US" altLang="zh-CN" dirty="0"/>
              <a:t>How</a:t>
            </a:r>
            <a:r>
              <a:rPr kumimoji="1" lang="zh-CN" altLang="en-US" dirty="0"/>
              <a:t> </a:t>
            </a:r>
            <a:r>
              <a:rPr kumimoji="1" lang="en-US" altLang="zh-CN" dirty="0"/>
              <a:t>large</a:t>
            </a:r>
            <a:r>
              <a:rPr kumimoji="1" lang="zh-CN" altLang="en-US" dirty="0"/>
              <a:t> </a:t>
            </a:r>
            <a:r>
              <a:rPr kumimoji="1" lang="en-US" altLang="zh-CN" dirty="0"/>
              <a:t>is</a:t>
            </a:r>
            <a:r>
              <a:rPr kumimoji="1" lang="zh-CN" altLang="en-US" dirty="0"/>
              <a:t> </a:t>
            </a:r>
            <a:r>
              <a:rPr kumimoji="1" lang="en-US" altLang="zh-CN" dirty="0"/>
              <a:t>your</a:t>
            </a:r>
            <a:r>
              <a:rPr kumimoji="1" lang="zh-CN" altLang="en-US" dirty="0"/>
              <a:t> </a:t>
            </a:r>
            <a:r>
              <a:rPr kumimoji="1" lang="en-US" altLang="zh-CN" dirty="0"/>
              <a:t>house?</a:t>
            </a:r>
          </a:p>
          <a:p>
            <a:r>
              <a:rPr kumimoji="1" lang="zh-CN" altLang="en-US" b="1" dirty="0">
                <a:solidFill>
                  <a:srgbClr val="C00000"/>
                </a:solidFill>
              </a:rPr>
              <a:t>小冰</a:t>
            </a:r>
            <a:r>
              <a:rPr kumimoji="1" lang="en-US" altLang="zh-CN" b="1" dirty="0">
                <a:solidFill>
                  <a:srgbClr val="C00000"/>
                </a:solidFill>
              </a:rPr>
              <a:t>:</a:t>
            </a:r>
            <a:r>
              <a:rPr kumimoji="1" lang="zh-CN" altLang="en-US" b="1" dirty="0">
                <a:solidFill>
                  <a:srgbClr val="C00000"/>
                </a:solidFill>
              </a:rPr>
              <a:t> 这么快就要爆年龄了？</a:t>
            </a:r>
            <a:br>
              <a:rPr kumimoji="1" lang="en-US" altLang="zh-CN" b="1" dirty="0">
                <a:solidFill>
                  <a:srgbClr val="C00000"/>
                </a:solidFill>
              </a:rPr>
            </a:br>
            <a:r>
              <a:rPr kumimoji="1" lang="en-US" altLang="zh-CN" b="1" dirty="0">
                <a:solidFill>
                  <a:srgbClr val="C00000"/>
                </a:solidFill>
              </a:rPr>
              <a:t>So</a:t>
            </a:r>
            <a:r>
              <a:rPr kumimoji="1" lang="zh-CN" altLang="en-US" b="1" dirty="0">
                <a:solidFill>
                  <a:srgbClr val="C00000"/>
                </a:solidFill>
              </a:rPr>
              <a:t> </a:t>
            </a:r>
            <a:r>
              <a:rPr kumimoji="1" lang="en-US" altLang="zh-CN" b="1" dirty="0">
                <a:solidFill>
                  <a:srgbClr val="C00000"/>
                </a:solidFill>
              </a:rPr>
              <a:t>soon</a:t>
            </a:r>
            <a:r>
              <a:rPr kumimoji="1" lang="zh-CN" altLang="en-US" b="1" dirty="0">
                <a:solidFill>
                  <a:srgbClr val="C00000"/>
                </a:solidFill>
              </a:rPr>
              <a:t> </a:t>
            </a:r>
            <a:r>
              <a:rPr kumimoji="1" lang="en-US" altLang="zh-CN" b="1" dirty="0">
                <a:solidFill>
                  <a:srgbClr val="C00000"/>
                </a:solidFill>
              </a:rPr>
              <a:t>to</a:t>
            </a:r>
            <a:r>
              <a:rPr kumimoji="1" lang="zh-CN" altLang="en-US" b="1" dirty="0">
                <a:solidFill>
                  <a:srgbClr val="C00000"/>
                </a:solidFill>
              </a:rPr>
              <a:t> </a:t>
            </a:r>
            <a:r>
              <a:rPr kumimoji="1" lang="en-US" altLang="zh-CN" b="1" dirty="0">
                <a:solidFill>
                  <a:srgbClr val="C00000"/>
                </a:solidFill>
              </a:rPr>
              <a:t>reveal</a:t>
            </a:r>
            <a:r>
              <a:rPr kumimoji="1" lang="zh-CN" altLang="en-US" b="1" dirty="0">
                <a:solidFill>
                  <a:srgbClr val="C00000"/>
                </a:solidFill>
              </a:rPr>
              <a:t> </a:t>
            </a:r>
            <a:r>
              <a:rPr kumimoji="1" lang="en-US" altLang="zh-CN" b="1" dirty="0">
                <a:solidFill>
                  <a:srgbClr val="C00000"/>
                </a:solidFill>
              </a:rPr>
              <a:t>my</a:t>
            </a:r>
            <a:r>
              <a:rPr kumimoji="1" lang="zh-CN" altLang="en-US" b="1" dirty="0">
                <a:solidFill>
                  <a:srgbClr val="C00000"/>
                </a:solidFill>
              </a:rPr>
              <a:t> </a:t>
            </a:r>
            <a:r>
              <a:rPr kumimoji="1" lang="en-US" altLang="zh-CN" b="1" dirty="0">
                <a:solidFill>
                  <a:srgbClr val="C00000"/>
                </a:solidFill>
              </a:rPr>
              <a:t>age?</a:t>
            </a:r>
          </a:p>
          <a:p>
            <a:endParaRPr kumimoji="1" lang="en-US" altLang="zh-CN" dirty="0"/>
          </a:p>
          <a:p>
            <a:r>
              <a:rPr kumimoji="1" lang="en-US" altLang="zh-CN" b="1" dirty="0"/>
              <a:t>User</a:t>
            </a:r>
            <a:r>
              <a:rPr kumimoji="1" lang="en-US" altLang="zh-CN" dirty="0"/>
              <a:t>:</a:t>
            </a:r>
            <a:r>
              <a:rPr kumimoji="1" lang="zh-CN" altLang="en-US" dirty="0"/>
              <a:t> 你是素食主义者还是吃肉啊？</a:t>
            </a:r>
            <a:endParaRPr kumimoji="1" lang="en-US" altLang="zh-CN" dirty="0"/>
          </a:p>
          <a:p>
            <a:r>
              <a:rPr kumimoji="1" lang="en-US" altLang="zh-CN" dirty="0"/>
              <a:t>Are</a:t>
            </a:r>
            <a:r>
              <a:rPr kumimoji="1" lang="zh-CN" altLang="en-US" dirty="0"/>
              <a:t> </a:t>
            </a:r>
            <a:r>
              <a:rPr kumimoji="1" lang="en-US" altLang="zh-CN" dirty="0"/>
              <a:t>you</a:t>
            </a:r>
            <a:r>
              <a:rPr kumimoji="1" lang="zh-CN" altLang="en-US" dirty="0"/>
              <a:t> </a:t>
            </a:r>
            <a:r>
              <a:rPr kumimoji="1" lang="en-US" altLang="zh-CN" dirty="0"/>
              <a:t>vegan</a:t>
            </a:r>
            <a:r>
              <a:rPr kumimoji="1" lang="zh-CN" altLang="en-US" dirty="0"/>
              <a:t> </a:t>
            </a:r>
            <a:r>
              <a:rPr kumimoji="1" lang="en-US" altLang="zh-CN" dirty="0"/>
              <a:t>or</a:t>
            </a:r>
            <a:r>
              <a:rPr kumimoji="1" lang="zh-CN" altLang="en-US" dirty="0"/>
              <a:t> </a:t>
            </a:r>
            <a:r>
              <a:rPr kumimoji="1" lang="en-US" altLang="zh-CN" dirty="0" err="1"/>
              <a:t>meatatarian</a:t>
            </a:r>
            <a:r>
              <a:rPr kumimoji="1" lang="en-US" altLang="zh-CN" dirty="0"/>
              <a:t>?</a:t>
            </a:r>
          </a:p>
          <a:p>
            <a:r>
              <a:rPr kumimoji="1" lang="zh-CN" altLang="en-US" b="1" dirty="0">
                <a:solidFill>
                  <a:srgbClr val="C00000"/>
                </a:solidFill>
              </a:rPr>
              <a:t>小冰</a:t>
            </a:r>
            <a:r>
              <a:rPr kumimoji="1" lang="en-US" altLang="zh-CN" b="1" dirty="0">
                <a:solidFill>
                  <a:srgbClr val="C00000"/>
                </a:solidFill>
              </a:rPr>
              <a:t>:</a:t>
            </a:r>
            <a:r>
              <a:rPr kumimoji="1" lang="zh-CN" altLang="en-US" b="1" dirty="0">
                <a:solidFill>
                  <a:srgbClr val="C00000"/>
                </a:solidFill>
              </a:rPr>
              <a:t> 怎么减肥</a:t>
            </a:r>
            <a:endParaRPr kumimoji="1" lang="en-US" altLang="zh-CN" b="1" dirty="0">
              <a:solidFill>
                <a:srgbClr val="C00000"/>
              </a:solidFill>
            </a:endParaRPr>
          </a:p>
          <a:p>
            <a:r>
              <a:rPr kumimoji="1" lang="en-US" altLang="zh-CN" b="1" dirty="0">
                <a:solidFill>
                  <a:srgbClr val="C00000"/>
                </a:solidFill>
              </a:rPr>
              <a:t>How</a:t>
            </a:r>
            <a:r>
              <a:rPr kumimoji="1" lang="zh-CN" altLang="en-US" b="1" dirty="0">
                <a:solidFill>
                  <a:srgbClr val="C00000"/>
                </a:solidFill>
              </a:rPr>
              <a:t> </a:t>
            </a:r>
            <a:r>
              <a:rPr kumimoji="1" lang="en-US" altLang="zh-CN" b="1" dirty="0">
                <a:solidFill>
                  <a:srgbClr val="C00000"/>
                </a:solidFill>
              </a:rPr>
              <a:t>can</a:t>
            </a:r>
            <a:r>
              <a:rPr kumimoji="1" lang="zh-CN" altLang="en-US" b="1" dirty="0">
                <a:solidFill>
                  <a:srgbClr val="C00000"/>
                </a:solidFill>
              </a:rPr>
              <a:t> </a:t>
            </a:r>
            <a:r>
              <a:rPr kumimoji="1" lang="en-US" altLang="zh-CN" b="1" dirty="0">
                <a:solidFill>
                  <a:srgbClr val="C00000"/>
                </a:solidFill>
              </a:rPr>
              <a:t>I</a:t>
            </a:r>
            <a:r>
              <a:rPr kumimoji="1" lang="zh-CN" altLang="en-US" b="1" dirty="0">
                <a:solidFill>
                  <a:srgbClr val="C00000"/>
                </a:solidFill>
              </a:rPr>
              <a:t> </a:t>
            </a:r>
            <a:r>
              <a:rPr kumimoji="1" lang="en-US" altLang="zh-CN" b="1" dirty="0">
                <a:solidFill>
                  <a:srgbClr val="C00000"/>
                </a:solidFill>
              </a:rPr>
              <a:t>lose</a:t>
            </a:r>
            <a:r>
              <a:rPr kumimoji="1" lang="zh-CN" altLang="en-US" b="1" dirty="0">
                <a:solidFill>
                  <a:srgbClr val="C00000"/>
                </a:solidFill>
              </a:rPr>
              <a:t> </a:t>
            </a:r>
            <a:r>
              <a:rPr kumimoji="1" lang="en-US" altLang="zh-CN" b="1" dirty="0">
                <a:solidFill>
                  <a:srgbClr val="C00000"/>
                </a:solidFill>
              </a:rPr>
              <a:t>weight?</a:t>
            </a:r>
            <a:endParaRPr kumimoji="1" lang="en-US" altLang="zh-CN" dirty="0"/>
          </a:p>
        </p:txBody>
      </p:sp>
      <p:sp>
        <p:nvSpPr>
          <p:cNvPr id="9" name="矩形 8"/>
          <p:cNvSpPr/>
          <p:nvPr/>
        </p:nvSpPr>
        <p:spPr>
          <a:xfrm>
            <a:off x="509913" y="4653498"/>
            <a:ext cx="3294336" cy="1754326"/>
          </a:xfrm>
          <a:prstGeom prst="rect">
            <a:avLst/>
          </a:prstGeom>
        </p:spPr>
        <p:txBody>
          <a:bodyPr wrap="square">
            <a:spAutoFit/>
          </a:bodyPr>
          <a:lstStyle/>
          <a:p>
            <a:r>
              <a:rPr kumimoji="1" lang="en-US" altLang="zh-CN" b="1" dirty="0"/>
              <a:t>User</a:t>
            </a:r>
            <a:r>
              <a:rPr kumimoji="1" lang="en-US" altLang="zh-CN" dirty="0"/>
              <a:t>:</a:t>
            </a:r>
            <a:r>
              <a:rPr kumimoji="1" lang="zh-CN" altLang="en-US" dirty="0"/>
              <a:t> 早饭不好吃</a:t>
            </a:r>
            <a:endParaRPr kumimoji="1" lang="en-US" altLang="zh-CN" dirty="0"/>
          </a:p>
          <a:p>
            <a:r>
              <a:rPr kumimoji="1" lang="zh-CN" altLang="en-US" b="1" dirty="0">
                <a:solidFill>
                  <a:srgbClr val="C00000"/>
                </a:solidFill>
              </a:rPr>
              <a:t>小冰</a:t>
            </a:r>
            <a:r>
              <a:rPr kumimoji="1" lang="en-US" altLang="zh-CN" b="1" dirty="0">
                <a:solidFill>
                  <a:srgbClr val="C00000"/>
                </a:solidFill>
              </a:rPr>
              <a:t>:</a:t>
            </a:r>
            <a:r>
              <a:rPr kumimoji="1" lang="zh-CN" altLang="en-US" b="1" dirty="0">
                <a:solidFill>
                  <a:srgbClr val="C00000"/>
                </a:solidFill>
              </a:rPr>
              <a:t> 那明早一起吃</a:t>
            </a:r>
            <a:endParaRPr kumimoji="1" lang="en-US" altLang="zh-CN" b="1" dirty="0">
              <a:solidFill>
                <a:srgbClr val="C00000"/>
              </a:solidFill>
            </a:endParaRPr>
          </a:p>
          <a:p>
            <a:r>
              <a:rPr kumimoji="1" lang="en-US" altLang="zh-CN" b="1" dirty="0"/>
              <a:t>User</a:t>
            </a:r>
            <a:r>
              <a:rPr kumimoji="1" lang="en-US" altLang="zh-CN" dirty="0"/>
              <a:t>:</a:t>
            </a:r>
            <a:r>
              <a:rPr kumimoji="1" lang="zh-CN" altLang="en-US" dirty="0"/>
              <a:t> 行，你推荐的应该不错</a:t>
            </a:r>
            <a:endParaRPr kumimoji="1" lang="en-US" altLang="zh-CN" dirty="0"/>
          </a:p>
          <a:p>
            <a:r>
              <a:rPr kumimoji="1" lang="zh-CN" altLang="en-US" b="1" dirty="0">
                <a:solidFill>
                  <a:srgbClr val="C00000"/>
                </a:solidFill>
              </a:rPr>
              <a:t>小冰</a:t>
            </a:r>
            <a:r>
              <a:rPr kumimoji="1" lang="en-US" altLang="zh-CN" b="1" dirty="0">
                <a:solidFill>
                  <a:srgbClr val="C00000"/>
                </a:solidFill>
              </a:rPr>
              <a:t>:</a:t>
            </a:r>
            <a:r>
              <a:rPr kumimoji="1" lang="zh-CN" altLang="en-US" b="1" dirty="0">
                <a:solidFill>
                  <a:srgbClr val="C00000"/>
                </a:solidFill>
              </a:rPr>
              <a:t> 是吗？</a:t>
            </a:r>
            <a:endParaRPr kumimoji="1" lang="en-US" altLang="zh-CN" b="1" dirty="0">
              <a:solidFill>
                <a:srgbClr val="C00000"/>
              </a:solidFill>
            </a:endParaRPr>
          </a:p>
          <a:p>
            <a:r>
              <a:rPr kumimoji="1" lang="en-US" altLang="zh-CN" b="1" dirty="0"/>
              <a:t>User</a:t>
            </a:r>
            <a:r>
              <a:rPr kumimoji="1" lang="en-US" altLang="zh-CN" dirty="0"/>
              <a:t>:</a:t>
            </a:r>
            <a:r>
              <a:rPr kumimoji="1" lang="zh-CN" altLang="en-US" dirty="0"/>
              <a:t> 哈哈，我相信你</a:t>
            </a:r>
            <a:endParaRPr kumimoji="1" lang="en-US" altLang="zh-CN" dirty="0"/>
          </a:p>
          <a:p>
            <a:r>
              <a:rPr kumimoji="1" lang="zh-CN" altLang="en-US" b="1" dirty="0">
                <a:solidFill>
                  <a:srgbClr val="C00000"/>
                </a:solidFill>
              </a:rPr>
              <a:t>小冰</a:t>
            </a:r>
            <a:r>
              <a:rPr kumimoji="1" lang="en-US" altLang="zh-CN" b="1" dirty="0">
                <a:solidFill>
                  <a:srgbClr val="C00000"/>
                </a:solidFill>
              </a:rPr>
              <a:t>:</a:t>
            </a:r>
            <a:r>
              <a:rPr kumimoji="1" lang="zh-CN" altLang="en-US" b="1" dirty="0">
                <a:solidFill>
                  <a:srgbClr val="C00000"/>
                </a:solidFill>
              </a:rPr>
              <a:t> 呃呃</a:t>
            </a:r>
            <a:endParaRPr lang="zh-CN" altLang="en-US" dirty="0"/>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4374" y="1247104"/>
            <a:ext cx="1865517" cy="1858054"/>
          </a:xfrm>
          <a:prstGeom prst="rect">
            <a:avLst/>
          </a:prstGeom>
        </p:spPr>
      </p:pic>
      <p:sp>
        <p:nvSpPr>
          <p:cNvPr id="11" name="文本框 10"/>
          <p:cNvSpPr txBox="1"/>
          <p:nvPr/>
        </p:nvSpPr>
        <p:spPr>
          <a:xfrm>
            <a:off x="6067213" y="1587509"/>
            <a:ext cx="415498" cy="1200329"/>
          </a:xfrm>
          <a:prstGeom prst="rect">
            <a:avLst/>
          </a:prstGeom>
          <a:noFill/>
        </p:spPr>
        <p:txBody>
          <a:bodyPr wrap="none" rtlCol="0">
            <a:spAutoFit/>
          </a:bodyPr>
          <a:lstStyle/>
          <a:p>
            <a:r>
              <a:rPr kumimoji="1" lang="zh-CN" altLang="en-US" b="1" dirty="0"/>
              <a:t>微</a:t>
            </a:r>
            <a:endParaRPr kumimoji="1" lang="en-US" altLang="zh-CN" b="1" dirty="0"/>
          </a:p>
          <a:p>
            <a:r>
              <a:rPr kumimoji="1" lang="zh-CN" altLang="en-US" b="1" dirty="0"/>
              <a:t>软</a:t>
            </a:r>
            <a:endParaRPr kumimoji="1" lang="en-US" altLang="zh-CN" b="1" dirty="0"/>
          </a:p>
          <a:p>
            <a:r>
              <a:rPr kumimoji="1" lang="zh-CN" altLang="en-US" b="1" dirty="0"/>
              <a:t>小</a:t>
            </a:r>
            <a:endParaRPr kumimoji="1" lang="en-US" altLang="zh-CN" b="1" dirty="0"/>
          </a:p>
          <a:p>
            <a:r>
              <a:rPr kumimoji="1" lang="zh-CN" altLang="en-US" b="1" dirty="0"/>
              <a:t>冰</a:t>
            </a:r>
          </a:p>
        </p:txBody>
      </p:sp>
      <p:sp>
        <p:nvSpPr>
          <p:cNvPr id="12" name="左中括号 11"/>
          <p:cNvSpPr/>
          <p:nvPr/>
        </p:nvSpPr>
        <p:spPr>
          <a:xfrm>
            <a:off x="362310" y="4765352"/>
            <a:ext cx="147602" cy="1511213"/>
          </a:xfrm>
          <a:prstGeom prst="leftBracket">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350"/>
          </a:p>
        </p:txBody>
      </p:sp>
      <p:sp>
        <p:nvSpPr>
          <p:cNvPr id="14" name="左中括号 13"/>
          <p:cNvSpPr/>
          <p:nvPr/>
        </p:nvSpPr>
        <p:spPr>
          <a:xfrm>
            <a:off x="4416232" y="4239812"/>
            <a:ext cx="147603" cy="1763156"/>
          </a:xfrm>
          <a:prstGeom prst="leftBracket">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350"/>
          </a:p>
        </p:txBody>
      </p:sp>
      <p:sp>
        <p:nvSpPr>
          <p:cNvPr id="4" name="文本框 3"/>
          <p:cNvSpPr txBox="1"/>
          <p:nvPr/>
        </p:nvSpPr>
        <p:spPr>
          <a:xfrm>
            <a:off x="362309" y="4317068"/>
            <a:ext cx="3759747" cy="369332"/>
          </a:xfrm>
          <a:prstGeom prst="rect">
            <a:avLst/>
          </a:prstGeom>
          <a:noFill/>
        </p:spPr>
        <p:txBody>
          <a:bodyPr wrap="square" rtlCol="0">
            <a:spAutoFit/>
          </a:bodyPr>
          <a:lstStyle/>
          <a:p>
            <a:r>
              <a:rPr kumimoji="1" lang="zh-CN" altLang="en-US" b="1" dirty="0">
                <a:solidFill>
                  <a:srgbClr val="7030A0"/>
                </a:solidFill>
                <a:latin typeface="SimHei" charset="-122"/>
                <a:ea typeface="SimHei" charset="-122"/>
                <a:cs typeface="SimHei" charset="-122"/>
              </a:rPr>
              <a:t>上下文理解的问题 </a:t>
            </a:r>
            <a:r>
              <a:rPr kumimoji="1" lang="en-US" altLang="zh-CN" b="1" dirty="0">
                <a:solidFill>
                  <a:srgbClr val="7030A0"/>
                </a:solidFill>
                <a:latin typeface="Beirut" charset="-78"/>
                <a:ea typeface="Beirut" charset="-78"/>
                <a:cs typeface="Beirut" charset="-78"/>
              </a:rPr>
              <a:t>Context</a:t>
            </a:r>
            <a:r>
              <a:rPr kumimoji="1" lang="zh-CN" altLang="en-US" b="1" dirty="0">
                <a:solidFill>
                  <a:srgbClr val="7030A0"/>
                </a:solidFill>
                <a:latin typeface="Beirut" charset="-78"/>
                <a:ea typeface="Beirut" charset="-78"/>
                <a:cs typeface="Beirut" charset="-78"/>
              </a:rPr>
              <a:t> </a:t>
            </a:r>
            <a:r>
              <a:rPr kumimoji="1" lang="en-US" altLang="zh-CN" b="1" dirty="0">
                <a:solidFill>
                  <a:srgbClr val="7030A0"/>
                </a:solidFill>
                <a:latin typeface="Beirut" charset="-78"/>
                <a:ea typeface="Beirut" charset="-78"/>
                <a:cs typeface="Beirut" charset="-78"/>
              </a:rPr>
              <a:t>issue</a:t>
            </a:r>
            <a:endParaRPr kumimoji="1" lang="zh-CN" altLang="en-US" b="1" dirty="0">
              <a:solidFill>
                <a:srgbClr val="7030A0"/>
              </a:solidFill>
              <a:latin typeface="Beirut" charset="-78"/>
              <a:ea typeface="Beirut" charset="-78"/>
              <a:cs typeface="Beirut" charset="-78"/>
            </a:endParaRPr>
          </a:p>
        </p:txBody>
      </p:sp>
      <p:sp>
        <p:nvSpPr>
          <p:cNvPr id="15" name="文本框 14"/>
          <p:cNvSpPr txBox="1"/>
          <p:nvPr/>
        </p:nvSpPr>
        <p:spPr>
          <a:xfrm>
            <a:off x="509911" y="1475831"/>
            <a:ext cx="4497517" cy="369332"/>
          </a:xfrm>
          <a:prstGeom prst="rect">
            <a:avLst/>
          </a:prstGeom>
          <a:noFill/>
        </p:spPr>
        <p:txBody>
          <a:bodyPr wrap="square" rtlCol="0">
            <a:spAutoFit/>
          </a:bodyPr>
          <a:lstStyle/>
          <a:p>
            <a:r>
              <a:rPr kumimoji="1" lang="zh-CN" altLang="en-US" b="1" dirty="0">
                <a:solidFill>
                  <a:srgbClr val="7030A0"/>
                </a:solidFill>
                <a:latin typeface="SimHei" charset="-122"/>
                <a:ea typeface="SimHei" charset="-122"/>
                <a:cs typeface="SimHei" charset="-122"/>
              </a:rPr>
              <a:t>语义理解的问题 </a:t>
            </a:r>
            <a:r>
              <a:rPr kumimoji="1" lang="en-US" altLang="zh-CN" b="1" dirty="0">
                <a:solidFill>
                  <a:srgbClr val="7030A0"/>
                </a:solidFill>
                <a:latin typeface="Beirut" charset="-78"/>
                <a:ea typeface="Beirut" charset="-78"/>
                <a:cs typeface="Beirut" charset="-78"/>
              </a:rPr>
              <a:t>Semantic</a:t>
            </a:r>
            <a:r>
              <a:rPr kumimoji="1" lang="zh-CN" altLang="en-US" b="1" dirty="0">
                <a:solidFill>
                  <a:srgbClr val="7030A0"/>
                </a:solidFill>
                <a:latin typeface="Beirut" charset="-78"/>
                <a:ea typeface="Beirut" charset="-78"/>
                <a:cs typeface="Beirut" charset="-78"/>
              </a:rPr>
              <a:t> </a:t>
            </a:r>
            <a:r>
              <a:rPr kumimoji="1" lang="en-US" altLang="zh-CN" b="1" dirty="0">
                <a:solidFill>
                  <a:srgbClr val="7030A0"/>
                </a:solidFill>
                <a:latin typeface="Beirut" charset="-78"/>
                <a:ea typeface="Beirut" charset="-78"/>
                <a:cs typeface="Beirut" charset="-78"/>
              </a:rPr>
              <a:t>understanding</a:t>
            </a:r>
            <a:endParaRPr kumimoji="1" lang="zh-CN" altLang="en-US" b="1" dirty="0">
              <a:solidFill>
                <a:srgbClr val="7030A0"/>
              </a:solidFill>
              <a:latin typeface="Beirut" charset="-78"/>
              <a:ea typeface="Beirut" charset="-78"/>
              <a:cs typeface="Beirut" charset="-78"/>
            </a:endParaRPr>
          </a:p>
        </p:txBody>
      </p:sp>
      <p:sp>
        <p:nvSpPr>
          <p:cNvPr id="16" name="文本框 15"/>
          <p:cNvSpPr txBox="1"/>
          <p:nvPr/>
        </p:nvSpPr>
        <p:spPr>
          <a:xfrm>
            <a:off x="4549321" y="3394425"/>
            <a:ext cx="4450767" cy="646331"/>
          </a:xfrm>
          <a:prstGeom prst="rect">
            <a:avLst/>
          </a:prstGeom>
          <a:noFill/>
        </p:spPr>
        <p:txBody>
          <a:bodyPr wrap="square" rtlCol="0">
            <a:spAutoFit/>
          </a:bodyPr>
          <a:lstStyle/>
          <a:p>
            <a:r>
              <a:rPr kumimoji="1" lang="zh-CN" altLang="en-US" b="1" dirty="0">
                <a:solidFill>
                  <a:srgbClr val="7030A0"/>
                </a:solidFill>
                <a:latin typeface="SimHei" charset="-122"/>
                <a:ea typeface="SimHei" charset="-122"/>
                <a:cs typeface="SimHei" charset="-122"/>
              </a:rPr>
              <a:t>个性身份一致性问题 </a:t>
            </a:r>
            <a:endParaRPr kumimoji="1" lang="en-US" altLang="zh-CN" b="1" dirty="0">
              <a:solidFill>
                <a:srgbClr val="7030A0"/>
              </a:solidFill>
              <a:latin typeface="SimHei" charset="-122"/>
              <a:ea typeface="SimHei" charset="-122"/>
              <a:cs typeface="SimHei" charset="-122"/>
            </a:endParaRPr>
          </a:p>
          <a:p>
            <a:r>
              <a:rPr kumimoji="1" lang="en-US" altLang="zh-CN" b="1" dirty="0">
                <a:solidFill>
                  <a:srgbClr val="7030A0"/>
                </a:solidFill>
                <a:latin typeface="Beirut" charset="-78"/>
                <a:ea typeface="Beirut" charset="-78"/>
                <a:cs typeface="Beirut" charset="-78"/>
              </a:rPr>
              <a:t>Inconsistency</a:t>
            </a:r>
            <a:r>
              <a:rPr kumimoji="1" lang="zh-CN" altLang="en-US" b="1" dirty="0">
                <a:solidFill>
                  <a:srgbClr val="7030A0"/>
                </a:solidFill>
                <a:latin typeface="Beirut" charset="-78"/>
                <a:ea typeface="Beirut" charset="-78"/>
                <a:cs typeface="Beirut" charset="-78"/>
              </a:rPr>
              <a:t> </a:t>
            </a:r>
            <a:r>
              <a:rPr kumimoji="1" lang="en-US" altLang="zh-CN" b="1" dirty="0">
                <a:solidFill>
                  <a:srgbClr val="7030A0"/>
                </a:solidFill>
                <a:latin typeface="Beirut" charset="-78"/>
                <a:ea typeface="Beirut" charset="-78"/>
                <a:cs typeface="Beirut" charset="-78"/>
              </a:rPr>
              <a:t>in</a:t>
            </a:r>
            <a:r>
              <a:rPr kumimoji="1" lang="zh-CN" altLang="en-US" b="1" dirty="0">
                <a:solidFill>
                  <a:srgbClr val="7030A0"/>
                </a:solidFill>
                <a:latin typeface="Beirut" charset="-78"/>
                <a:ea typeface="Beirut" charset="-78"/>
                <a:cs typeface="Beirut" charset="-78"/>
              </a:rPr>
              <a:t> </a:t>
            </a:r>
            <a:r>
              <a:rPr kumimoji="1" lang="en-US" altLang="zh-CN" b="1" dirty="0">
                <a:solidFill>
                  <a:srgbClr val="7030A0"/>
                </a:solidFill>
                <a:latin typeface="Beirut" charset="-78"/>
                <a:ea typeface="Beirut" charset="-78"/>
                <a:cs typeface="Beirut" charset="-78"/>
              </a:rPr>
              <a:t>personality</a:t>
            </a:r>
            <a:endParaRPr kumimoji="1" lang="zh-CN" altLang="en-US" b="1" dirty="0">
              <a:solidFill>
                <a:srgbClr val="7030A0"/>
              </a:solidFill>
              <a:latin typeface="Beirut" charset="-78"/>
              <a:ea typeface="Beirut" charset="-78"/>
              <a:cs typeface="Beirut" charset="-78"/>
            </a:endParaRPr>
          </a:p>
        </p:txBody>
      </p:sp>
      <p:sp>
        <p:nvSpPr>
          <p:cNvPr id="13" name="文本框 12">
            <a:extLst>
              <a:ext uri="{FF2B5EF4-FFF2-40B4-BE49-F238E27FC236}">
                <a16:creationId xmlns:a16="http://schemas.microsoft.com/office/drawing/2014/main" id="{4DC30114-84B3-B845-8EC4-BDB27D367F4E}"/>
              </a:ext>
            </a:extLst>
          </p:cNvPr>
          <p:cNvSpPr txBox="1"/>
          <p:nvPr/>
        </p:nvSpPr>
        <p:spPr>
          <a:xfrm>
            <a:off x="6558905" y="845510"/>
            <a:ext cx="1789657" cy="369332"/>
          </a:xfrm>
          <a:prstGeom prst="rect">
            <a:avLst/>
          </a:prstGeom>
          <a:noFill/>
        </p:spPr>
        <p:txBody>
          <a:bodyPr wrap="none" rtlCol="0">
            <a:spAutoFit/>
          </a:bodyPr>
          <a:lstStyle/>
          <a:p>
            <a:r>
              <a:rPr kumimoji="1" lang="en-US" altLang="zh-CN" b="1" dirty="0" err="1"/>
              <a:t>Xiaoice</a:t>
            </a:r>
            <a:r>
              <a:rPr kumimoji="1" lang="zh-CN" altLang="en-US" b="1" dirty="0"/>
              <a:t> </a:t>
            </a:r>
            <a:r>
              <a:rPr kumimoji="1" lang="en-US" altLang="zh-CN" b="1" dirty="0"/>
              <a:t>by</a:t>
            </a:r>
            <a:r>
              <a:rPr kumimoji="1" lang="zh-CN" altLang="en-US" b="1" dirty="0"/>
              <a:t> </a:t>
            </a:r>
            <a:r>
              <a:rPr kumimoji="1" lang="en-US" altLang="zh-CN" b="1" dirty="0"/>
              <a:t>MSRA</a:t>
            </a:r>
            <a:endParaRPr kumimoji="1" lang="zh-CN" altLang="en-US" b="1" dirty="0"/>
          </a:p>
        </p:txBody>
      </p:sp>
    </p:spTree>
    <p:extLst>
      <p:ext uri="{BB962C8B-B14F-4D97-AF65-F5344CB8AC3E}">
        <p14:creationId xmlns:p14="http://schemas.microsoft.com/office/powerpoint/2010/main" val="1856670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kumimoji="1" lang="en-US" altLang="zh-CN" b="1" dirty="0"/>
              <a:t>One-to-many</a:t>
            </a:r>
            <a:r>
              <a:rPr kumimoji="1" lang="en-US" altLang="zh-CN" dirty="0"/>
              <a:t>:</a:t>
            </a:r>
            <a:r>
              <a:rPr kumimoji="1" lang="zh-CN" altLang="en-US" dirty="0"/>
              <a:t> </a:t>
            </a:r>
            <a:r>
              <a:rPr kumimoji="1" lang="en-US" altLang="zh-CN" dirty="0"/>
              <a:t>one</a:t>
            </a:r>
            <a:r>
              <a:rPr kumimoji="1" lang="zh-CN" altLang="en-US" dirty="0"/>
              <a:t> </a:t>
            </a:r>
            <a:r>
              <a:rPr kumimoji="1" lang="en-US" altLang="zh-CN" dirty="0"/>
              <a:t>input,</a:t>
            </a:r>
            <a:r>
              <a:rPr kumimoji="1" lang="zh-CN" altLang="en-US" dirty="0"/>
              <a:t> </a:t>
            </a:r>
            <a:r>
              <a:rPr kumimoji="1" lang="en-US" altLang="zh-CN" dirty="0"/>
              <a:t>many</a:t>
            </a:r>
            <a:r>
              <a:rPr kumimoji="1" lang="zh-CN" altLang="en-US" dirty="0"/>
              <a:t> </a:t>
            </a:r>
            <a:r>
              <a:rPr kumimoji="1" lang="en-US" altLang="zh-CN" dirty="0"/>
              <a:t>many</a:t>
            </a:r>
            <a:r>
              <a:rPr kumimoji="1" lang="zh-CN" altLang="en-US" dirty="0"/>
              <a:t> </a:t>
            </a:r>
            <a:r>
              <a:rPr kumimoji="1" lang="en-US" altLang="zh-CN" dirty="0"/>
              <a:t>possible</a:t>
            </a:r>
            <a:r>
              <a:rPr kumimoji="1" lang="zh-CN" altLang="en-US" dirty="0"/>
              <a:t> </a:t>
            </a:r>
            <a:r>
              <a:rPr kumimoji="1" lang="en-US" altLang="zh-CN" dirty="0"/>
              <a:t>responses</a:t>
            </a:r>
          </a:p>
          <a:p>
            <a:r>
              <a:rPr kumimoji="1" lang="en-US" altLang="zh-CN" b="1" dirty="0"/>
              <a:t>Knowledge</a:t>
            </a:r>
            <a:r>
              <a:rPr kumimoji="1" lang="zh-CN" altLang="en-US" b="1" dirty="0"/>
              <a:t> </a:t>
            </a:r>
            <a:r>
              <a:rPr kumimoji="1" lang="en-US" altLang="zh-CN" b="1" dirty="0"/>
              <a:t>&amp;</a:t>
            </a:r>
            <a:r>
              <a:rPr kumimoji="1" lang="zh-CN" altLang="en-US" b="1" dirty="0"/>
              <a:t> </a:t>
            </a:r>
            <a:r>
              <a:rPr kumimoji="1" lang="en-US" altLang="zh-CN" b="1" dirty="0"/>
              <a:t>Reasoning</a:t>
            </a:r>
            <a:r>
              <a:rPr kumimoji="1" lang="en-US" altLang="zh-CN" dirty="0"/>
              <a:t>:</a:t>
            </a:r>
            <a:r>
              <a:rPr kumimoji="1" lang="zh-CN" altLang="en-US" dirty="0"/>
              <a:t> </a:t>
            </a:r>
            <a:r>
              <a:rPr kumimoji="1" lang="en-US" altLang="zh-CN" dirty="0"/>
              <a:t>real</a:t>
            </a:r>
            <a:r>
              <a:rPr kumimoji="1" lang="zh-CN" altLang="en-US" dirty="0"/>
              <a:t> </a:t>
            </a:r>
            <a:r>
              <a:rPr kumimoji="1" lang="en-US" altLang="zh-CN" dirty="0"/>
              <a:t>understanding</a:t>
            </a:r>
            <a:r>
              <a:rPr kumimoji="1" lang="zh-CN" altLang="en-US" dirty="0"/>
              <a:t> </a:t>
            </a:r>
            <a:r>
              <a:rPr kumimoji="1" lang="en-US" altLang="zh-CN" dirty="0"/>
              <a:t>requires</a:t>
            </a:r>
            <a:r>
              <a:rPr kumimoji="1" lang="zh-CN" altLang="en-US" dirty="0"/>
              <a:t> </a:t>
            </a:r>
            <a:r>
              <a:rPr kumimoji="1" lang="en-US" altLang="zh-CN" dirty="0"/>
              <a:t>various</a:t>
            </a:r>
            <a:r>
              <a:rPr kumimoji="1" lang="zh-CN" altLang="en-US" dirty="0"/>
              <a:t> </a:t>
            </a:r>
            <a:r>
              <a:rPr kumimoji="1" lang="en-US" altLang="zh-CN" b="1" dirty="0"/>
              <a:t>knowledge,</a:t>
            </a:r>
            <a:r>
              <a:rPr kumimoji="1" lang="zh-CN" altLang="en-US" b="1" dirty="0"/>
              <a:t> </a:t>
            </a:r>
            <a:r>
              <a:rPr kumimoji="1" lang="en-US" altLang="zh-CN" b="1" dirty="0"/>
              <a:t>world</a:t>
            </a:r>
            <a:r>
              <a:rPr kumimoji="1" lang="zh-CN" altLang="en-US" b="1" dirty="0"/>
              <a:t> </a:t>
            </a:r>
            <a:r>
              <a:rPr kumimoji="1" lang="en-US" altLang="zh-CN" b="1" dirty="0"/>
              <a:t>facts,</a:t>
            </a:r>
            <a:r>
              <a:rPr kumimoji="1" lang="zh-CN" altLang="en-US" b="1" dirty="0"/>
              <a:t> </a:t>
            </a:r>
            <a:r>
              <a:rPr kumimoji="1" lang="en-US" altLang="zh-CN" b="1" dirty="0"/>
              <a:t>commonsense</a:t>
            </a:r>
            <a:r>
              <a:rPr kumimoji="1" lang="en-US" altLang="zh-CN" dirty="0"/>
              <a:t>,</a:t>
            </a:r>
            <a:r>
              <a:rPr kumimoji="1" lang="zh-CN" altLang="en-US" dirty="0"/>
              <a:t> </a:t>
            </a:r>
            <a:r>
              <a:rPr kumimoji="1" lang="en-US" altLang="zh-CN" dirty="0"/>
              <a:t>etc.</a:t>
            </a:r>
          </a:p>
          <a:p>
            <a:r>
              <a:rPr kumimoji="1" lang="en-US" altLang="zh-CN" b="1" dirty="0"/>
              <a:t>Situational</a:t>
            </a:r>
            <a:r>
              <a:rPr kumimoji="1" lang="zh-CN" altLang="en-US" b="1" dirty="0"/>
              <a:t> </a:t>
            </a:r>
            <a:r>
              <a:rPr kumimoji="1" lang="en-US" altLang="zh-CN" b="1" dirty="0"/>
              <a:t>Context</a:t>
            </a:r>
            <a:endParaRPr kumimoji="1" lang="en-US" altLang="zh-CN" dirty="0"/>
          </a:p>
          <a:p>
            <a:pPr lvl="1"/>
            <a:r>
              <a:rPr kumimoji="1" lang="en-US" altLang="zh-CN" dirty="0"/>
              <a:t>Who</a:t>
            </a:r>
            <a:r>
              <a:rPr kumimoji="1" lang="zh-CN" altLang="en-US" dirty="0"/>
              <a:t> </a:t>
            </a:r>
            <a:r>
              <a:rPr kumimoji="1" lang="en-US" altLang="zh-CN" dirty="0"/>
              <a:t>are</a:t>
            </a:r>
            <a:r>
              <a:rPr kumimoji="1" lang="zh-CN" altLang="en-US" dirty="0"/>
              <a:t> </a:t>
            </a:r>
            <a:r>
              <a:rPr kumimoji="1" lang="en-US" altLang="zh-CN" dirty="0"/>
              <a:t>you</a:t>
            </a:r>
            <a:r>
              <a:rPr kumimoji="1" lang="zh-CN" altLang="en-US" dirty="0"/>
              <a:t> </a:t>
            </a:r>
            <a:r>
              <a:rPr kumimoji="1" lang="en-US" altLang="zh-CN" dirty="0"/>
              <a:t>talking</a:t>
            </a:r>
            <a:r>
              <a:rPr kumimoji="1" lang="zh-CN" altLang="en-US" dirty="0"/>
              <a:t> </a:t>
            </a:r>
            <a:r>
              <a:rPr kumimoji="1" lang="en-US" altLang="zh-CN" dirty="0"/>
              <a:t>with?</a:t>
            </a:r>
            <a:r>
              <a:rPr kumimoji="1" lang="zh-CN" altLang="en-US" dirty="0"/>
              <a:t> </a:t>
            </a:r>
            <a:endParaRPr kumimoji="1" lang="en-US" altLang="zh-CN" dirty="0"/>
          </a:p>
          <a:p>
            <a:pPr lvl="2"/>
            <a:r>
              <a:rPr kumimoji="1" lang="en-US" altLang="zh-CN" dirty="0"/>
              <a:t>Stranger,</a:t>
            </a:r>
            <a:r>
              <a:rPr kumimoji="1" lang="zh-CN" altLang="en-US" dirty="0"/>
              <a:t> </a:t>
            </a:r>
            <a:r>
              <a:rPr kumimoji="1" lang="en-US" altLang="zh-CN" dirty="0"/>
              <a:t>or</a:t>
            </a:r>
            <a:r>
              <a:rPr kumimoji="1" lang="zh-CN" altLang="en-US" dirty="0"/>
              <a:t> </a:t>
            </a:r>
            <a:r>
              <a:rPr kumimoji="1" lang="en-US" altLang="zh-CN" dirty="0"/>
              <a:t>friend?</a:t>
            </a:r>
          </a:p>
          <a:p>
            <a:pPr lvl="1"/>
            <a:r>
              <a:rPr kumimoji="1" lang="en-US" altLang="zh-CN" dirty="0"/>
              <a:t>His</a:t>
            </a:r>
            <a:r>
              <a:rPr kumimoji="1" lang="zh-CN" altLang="en-US" dirty="0"/>
              <a:t> </a:t>
            </a:r>
            <a:r>
              <a:rPr kumimoji="1" lang="en-US" altLang="zh-CN" dirty="0"/>
              <a:t>mood</a:t>
            </a:r>
            <a:r>
              <a:rPr kumimoji="1" lang="zh-CN" altLang="en-US" dirty="0"/>
              <a:t> </a:t>
            </a:r>
            <a:r>
              <a:rPr kumimoji="1" lang="en-US" altLang="zh-CN" dirty="0"/>
              <a:t>and</a:t>
            </a:r>
            <a:r>
              <a:rPr kumimoji="1" lang="zh-CN" altLang="en-US" dirty="0"/>
              <a:t> </a:t>
            </a:r>
            <a:r>
              <a:rPr kumimoji="1" lang="en-US" altLang="zh-CN" dirty="0"/>
              <a:t>emotion?</a:t>
            </a:r>
          </a:p>
          <a:p>
            <a:pPr lvl="1"/>
            <a:r>
              <a:rPr kumimoji="1" lang="en-US" altLang="zh-CN" dirty="0"/>
              <a:t>Shared</a:t>
            </a:r>
            <a:r>
              <a:rPr kumimoji="1" lang="zh-CN" altLang="en-US" dirty="0"/>
              <a:t> </a:t>
            </a:r>
            <a:r>
              <a:rPr kumimoji="1" lang="en-US" altLang="zh-CN" dirty="0"/>
              <a:t>backgrounds</a:t>
            </a:r>
            <a:r>
              <a:rPr kumimoji="1" lang="zh-CN" altLang="en-US" dirty="0"/>
              <a:t> </a:t>
            </a:r>
            <a:r>
              <a:rPr kumimoji="1" lang="en-US" altLang="zh-CN" dirty="0"/>
              <a:t>that</a:t>
            </a:r>
            <a:r>
              <a:rPr kumimoji="1" lang="zh-CN" altLang="en-US" dirty="0"/>
              <a:t> </a:t>
            </a:r>
            <a:r>
              <a:rPr kumimoji="1" lang="en-US" altLang="zh-CN" dirty="0"/>
              <a:t>are</a:t>
            </a:r>
            <a:r>
              <a:rPr kumimoji="1" lang="zh-CN" altLang="en-US" dirty="0"/>
              <a:t> </a:t>
            </a:r>
            <a:r>
              <a:rPr kumimoji="1" lang="en-US" altLang="zh-CN" dirty="0"/>
              <a:t>only</a:t>
            </a:r>
            <a:r>
              <a:rPr kumimoji="1" lang="zh-CN" altLang="en-US" dirty="0"/>
              <a:t> </a:t>
            </a:r>
            <a:r>
              <a:rPr kumimoji="1" lang="en-US" altLang="zh-CN" dirty="0"/>
              <a:t>accessible</a:t>
            </a:r>
            <a:r>
              <a:rPr kumimoji="1" lang="zh-CN" altLang="en-US" dirty="0"/>
              <a:t> </a:t>
            </a:r>
            <a:r>
              <a:rPr kumimoji="1" lang="en-US" altLang="zh-CN" dirty="0"/>
              <a:t>by</a:t>
            </a:r>
            <a:r>
              <a:rPr kumimoji="1" lang="zh-CN" altLang="en-US" dirty="0"/>
              <a:t> </a:t>
            </a:r>
            <a:r>
              <a:rPr kumimoji="1" lang="en-US" altLang="zh-CN" dirty="0"/>
              <a:t>two</a:t>
            </a:r>
            <a:r>
              <a:rPr kumimoji="1" lang="zh-CN" altLang="en-US" dirty="0"/>
              <a:t> </a:t>
            </a:r>
            <a:r>
              <a:rPr kumimoji="1" lang="en-US" altLang="zh-CN" dirty="0"/>
              <a:t>acquaintances</a:t>
            </a:r>
            <a:endParaRPr kumimoji="1" lang="zh-CN" altLang="en-US" dirty="0"/>
          </a:p>
        </p:txBody>
      </p:sp>
      <p:sp>
        <p:nvSpPr>
          <p:cNvPr id="6" name="标题 5"/>
          <p:cNvSpPr>
            <a:spLocks noGrp="1"/>
          </p:cNvSpPr>
          <p:nvPr>
            <p:ph type="title"/>
          </p:nvPr>
        </p:nvSpPr>
        <p:spPr>
          <a:xfrm>
            <a:off x="251519" y="274638"/>
            <a:ext cx="8145505" cy="922114"/>
          </a:xfrm>
        </p:spPr>
        <p:txBody>
          <a:bodyPr/>
          <a:lstStyle/>
          <a:p>
            <a:r>
              <a:rPr kumimoji="1" lang="en-US" altLang="zh-CN" sz="3200" dirty="0"/>
              <a:t>Challenges</a:t>
            </a:r>
            <a:r>
              <a:rPr kumimoji="1" lang="zh-CN" altLang="en-US" sz="3200" dirty="0"/>
              <a:t> </a:t>
            </a:r>
            <a:r>
              <a:rPr kumimoji="1" lang="en-US" altLang="zh-CN" sz="3200" dirty="0"/>
              <a:t>in</a:t>
            </a:r>
            <a:r>
              <a:rPr kumimoji="1" lang="zh-CN" altLang="en-US" sz="3200" dirty="0"/>
              <a:t> </a:t>
            </a:r>
            <a:r>
              <a:rPr kumimoji="1" lang="en-US" altLang="zh-CN" sz="3200" dirty="0"/>
              <a:t>Conversational</a:t>
            </a:r>
            <a:r>
              <a:rPr kumimoji="1" lang="zh-CN" altLang="en-US" sz="3200" dirty="0"/>
              <a:t> </a:t>
            </a:r>
            <a:r>
              <a:rPr kumimoji="1" lang="en-US" altLang="zh-CN" sz="3200" dirty="0"/>
              <a:t>Systems</a:t>
            </a:r>
            <a:endParaRPr kumimoji="1" lang="zh-CN" altLang="en-US" sz="3200" dirty="0"/>
          </a:p>
        </p:txBody>
      </p:sp>
    </p:spTree>
    <p:extLst>
      <p:ext uri="{BB962C8B-B14F-4D97-AF65-F5344CB8AC3E}">
        <p14:creationId xmlns:p14="http://schemas.microsoft.com/office/powerpoint/2010/main" val="1019593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51520" y="274638"/>
            <a:ext cx="8325810" cy="922114"/>
          </a:xfrm>
        </p:spPr>
        <p:txBody>
          <a:bodyPr/>
          <a:lstStyle/>
          <a:p>
            <a:r>
              <a:rPr kumimoji="1" lang="en-US" altLang="zh-CN" sz="3200" dirty="0"/>
              <a:t>Challenges</a:t>
            </a:r>
            <a:r>
              <a:rPr kumimoji="1" lang="zh-CN" altLang="en-US" sz="3200" dirty="0"/>
              <a:t> </a:t>
            </a:r>
            <a:r>
              <a:rPr kumimoji="1" lang="en-US" altLang="zh-CN" sz="3200" dirty="0"/>
              <a:t>in</a:t>
            </a:r>
            <a:r>
              <a:rPr kumimoji="1" lang="zh-CN" altLang="en-US" sz="3200" dirty="0"/>
              <a:t> </a:t>
            </a:r>
            <a:r>
              <a:rPr kumimoji="1" lang="en-US" altLang="zh-CN" sz="3200" dirty="0"/>
              <a:t>Conversational</a:t>
            </a:r>
            <a:r>
              <a:rPr kumimoji="1" lang="zh-CN" altLang="en-US" sz="3200" dirty="0"/>
              <a:t> </a:t>
            </a:r>
            <a:r>
              <a:rPr kumimoji="1" lang="en-US" altLang="zh-CN" sz="3200" dirty="0"/>
              <a:t>Systems</a:t>
            </a:r>
            <a:endParaRPr kumimoji="1" lang="zh-CN" altLang="en-US" sz="3200" dirty="0"/>
          </a:p>
        </p:txBody>
      </p:sp>
      <p:sp>
        <p:nvSpPr>
          <p:cNvPr id="26" name="圆角矩形 25"/>
          <p:cNvSpPr/>
          <p:nvPr/>
        </p:nvSpPr>
        <p:spPr>
          <a:xfrm>
            <a:off x="605848" y="3439965"/>
            <a:ext cx="7658100" cy="1657682"/>
          </a:xfrm>
          <a:prstGeom prst="roundRect">
            <a:avLst/>
          </a:prstGeom>
          <a:solidFill>
            <a:schemeClr val="accent4">
              <a:lumMod val="60000"/>
              <a:lumOff val="40000"/>
              <a:alpha val="25000"/>
            </a:schemeClr>
          </a:solidFill>
          <a:ln w="38100">
            <a:no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27" name="对角圆角矩形 26"/>
          <p:cNvSpPr/>
          <p:nvPr/>
        </p:nvSpPr>
        <p:spPr>
          <a:xfrm>
            <a:off x="1179342" y="2046473"/>
            <a:ext cx="1338190" cy="617220"/>
          </a:xfrm>
          <a:prstGeom prst="round2Diag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t>Semantics</a:t>
            </a:r>
            <a:endParaRPr kumimoji="1" lang="zh-CN" altLang="en-US" sz="2000" b="1" dirty="0"/>
          </a:p>
        </p:txBody>
      </p:sp>
      <p:sp>
        <p:nvSpPr>
          <p:cNvPr id="32" name="对角圆角矩形 31"/>
          <p:cNvSpPr/>
          <p:nvPr/>
        </p:nvSpPr>
        <p:spPr>
          <a:xfrm>
            <a:off x="3549904" y="2043328"/>
            <a:ext cx="1494035" cy="617220"/>
          </a:xfrm>
          <a:prstGeom prst="round2Diag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t>Consistency</a:t>
            </a:r>
            <a:endParaRPr kumimoji="1" lang="zh-CN" altLang="en-US" sz="2000" b="1" dirty="0"/>
          </a:p>
        </p:txBody>
      </p:sp>
      <p:sp>
        <p:nvSpPr>
          <p:cNvPr id="33" name="对角圆角矩形 32"/>
          <p:cNvSpPr/>
          <p:nvPr/>
        </p:nvSpPr>
        <p:spPr>
          <a:xfrm>
            <a:off x="6076311" y="2044436"/>
            <a:ext cx="1957229" cy="617220"/>
          </a:xfrm>
          <a:prstGeom prst="round2Diag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err="1"/>
              <a:t>Interactiveness</a:t>
            </a:r>
            <a:endParaRPr kumimoji="1" lang="zh-CN" altLang="en-US" sz="2000" b="1" dirty="0"/>
          </a:p>
        </p:txBody>
      </p:sp>
      <p:sp>
        <p:nvSpPr>
          <p:cNvPr id="35" name="圆角矩形 34"/>
          <p:cNvSpPr/>
          <p:nvPr/>
        </p:nvSpPr>
        <p:spPr>
          <a:xfrm>
            <a:off x="843579" y="3648200"/>
            <a:ext cx="1474470" cy="113198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100" b="1" dirty="0">
                <a:solidFill>
                  <a:schemeClr val="tx1"/>
                </a:solidFill>
                <a:ea typeface="SimHei" charset="-122"/>
                <a:cs typeface="SimHei" charset="-122"/>
              </a:rPr>
              <a:t>Content,</a:t>
            </a:r>
          </a:p>
          <a:p>
            <a:pPr algn="ctr"/>
            <a:r>
              <a:rPr kumimoji="1" lang="en-US" altLang="zh-CN" sz="2100" b="1" dirty="0">
                <a:solidFill>
                  <a:schemeClr val="tx1"/>
                </a:solidFill>
                <a:ea typeface="SimHei" charset="-122"/>
                <a:cs typeface="SimHei" charset="-122"/>
              </a:rPr>
              <a:t>Context,</a:t>
            </a:r>
          </a:p>
          <a:p>
            <a:pPr algn="ctr"/>
            <a:r>
              <a:rPr kumimoji="1" lang="en-US" altLang="zh-CN" sz="2100" b="1" dirty="0">
                <a:solidFill>
                  <a:schemeClr val="tx1"/>
                </a:solidFill>
                <a:ea typeface="SimHei" charset="-122"/>
                <a:cs typeface="SimHei" charset="-122"/>
              </a:rPr>
              <a:t>Scene</a:t>
            </a:r>
          </a:p>
        </p:txBody>
      </p:sp>
      <p:sp>
        <p:nvSpPr>
          <p:cNvPr id="36" name="圆角矩形 35"/>
          <p:cNvSpPr/>
          <p:nvPr/>
        </p:nvSpPr>
        <p:spPr>
          <a:xfrm>
            <a:off x="2529112" y="3658700"/>
            <a:ext cx="1911164" cy="113198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solidFill>
                <a:ea typeface="SimHei" charset="-122"/>
                <a:cs typeface="SimHei" charset="-122"/>
              </a:rPr>
              <a:t>Personality,</a:t>
            </a:r>
          </a:p>
          <a:p>
            <a:pPr algn="ctr"/>
            <a:r>
              <a:rPr kumimoji="1" lang="en-US" altLang="zh-CN" sz="2000" b="1" dirty="0">
                <a:solidFill>
                  <a:schemeClr val="tx1"/>
                </a:solidFill>
                <a:ea typeface="SimHei" charset="-122"/>
                <a:cs typeface="SimHei" charset="-122"/>
              </a:rPr>
              <a:t>Personalization,</a:t>
            </a:r>
          </a:p>
          <a:p>
            <a:pPr algn="ctr"/>
            <a:r>
              <a:rPr kumimoji="1" lang="en-US" altLang="zh-CN" sz="2000" b="1" dirty="0">
                <a:solidFill>
                  <a:schemeClr val="tx1"/>
                </a:solidFill>
                <a:ea typeface="SimHei" charset="-122"/>
                <a:cs typeface="SimHei" charset="-122"/>
              </a:rPr>
              <a:t>Language</a:t>
            </a:r>
            <a:r>
              <a:rPr kumimoji="1" lang="zh-CN" altLang="en-US" sz="2000" b="1" dirty="0">
                <a:solidFill>
                  <a:schemeClr val="tx1"/>
                </a:solidFill>
                <a:ea typeface="SimHei" charset="-122"/>
                <a:cs typeface="SimHei" charset="-122"/>
              </a:rPr>
              <a:t> </a:t>
            </a:r>
            <a:r>
              <a:rPr kumimoji="1" lang="en-US" altLang="zh-CN" sz="2000" b="1" dirty="0">
                <a:solidFill>
                  <a:schemeClr val="tx1"/>
                </a:solidFill>
                <a:ea typeface="SimHei" charset="-122"/>
                <a:cs typeface="SimHei" charset="-122"/>
              </a:rPr>
              <a:t>Style</a:t>
            </a:r>
            <a:endParaRPr kumimoji="1" lang="zh-CN" altLang="en-US" sz="2000" b="1" dirty="0">
              <a:solidFill>
                <a:schemeClr val="tx1"/>
              </a:solidFill>
              <a:ea typeface="SimHei" charset="-122"/>
              <a:cs typeface="SimHei" charset="-122"/>
            </a:endParaRPr>
          </a:p>
        </p:txBody>
      </p:sp>
      <p:sp>
        <p:nvSpPr>
          <p:cNvPr id="38" name="圆角矩形 37"/>
          <p:cNvSpPr/>
          <p:nvPr/>
        </p:nvSpPr>
        <p:spPr>
          <a:xfrm>
            <a:off x="4602406" y="3645242"/>
            <a:ext cx="1474470" cy="113198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100" b="1" dirty="0">
                <a:solidFill>
                  <a:schemeClr val="tx1"/>
                </a:solidFill>
                <a:ea typeface="SimHei" charset="-122"/>
                <a:cs typeface="SimHei" charset="-122"/>
              </a:rPr>
              <a:t>Emotion</a:t>
            </a:r>
            <a:r>
              <a:rPr kumimoji="1" lang="zh-CN" altLang="en-US" sz="2100" b="1" dirty="0">
                <a:solidFill>
                  <a:schemeClr val="tx1"/>
                </a:solidFill>
                <a:ea typeface="SimHei" charset="-122"/>
                <a:cs typeface="SimHei" charset="-122"/>
              </a:rPr>
              <a:t> </a:t>
            </a:r>
            <a:r>
              <a:rPr kumimoji="1" lang="en-US" altLang="zh-CN" sz="2100" b="1" dirty="0">
                <a:solidFill>
                  <a:schemeClr val="tx1"/>
                </a:solidFill>
                <a:ea typeface="SimHei" charset="-122"/>
                <a:cs typeface="SimHei" charset="-122"/>
              </a:rPr>
              <a:t>&amp;</a:t>
            </a:r>
          </a:p>
          <a:p>
            <a:pPr algn="ctr"/>
            <a:r>
              <a:rPr kumimoji="1" lang="en-US" altLang="zh-CN" sz="2100" b="1" dirty="0">
                <a:solidFill>
                  <a:schemeClr val="tx1"/>
                </a:solidFill>
                <a:ea typeface="SimHei" charset="-122"/>
                <a:cs typeface="SimHei" charset="-122"/>
              </a:rPr>
              <a:t>Sentiment</a:t>
            </a:r>
          </a:p>
        </p:txBody>
      </p:sp>
      <p:sp>
        <p:nvSpPr>
          <p:cNvPr id="39" name="圆角矩形 38"/>
          <p:cNvSpPr/>
          <p:nvPr/>
        </p:nvSpPr>
        <p:spPr>
          <a:xfrm>
            <a:off x="6459488" y="3652409"/>
            <a:ext cx="1474470" cy="113198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100" b="1" dirty="0">
                <a:solidFill>
                  <a:schemeClr val="tx1"/>
                </a:solidFill>
                <a:ea typeface="SimHei" charset="-122"/>
                <a:cs typeface="SimHei" charset="-122"/>
              </a:rPr>
              <a:t>Strategy,</a:t>
            </a:r>
          </a:p>
          <a:p>
            <a:pPr algn="ctr"/>
            <a:r>
              <a:rPr kumimoji="1" lang="en-US" altLang="zh-CN" sz="2100" b="1" dirty="0">
                <a:solidFill>
                  <a:schemeClr val="tx1"/>
                </a:solidFill>
                <a:ea typeface="SimHei" charset="-122"/>
                <a:cs typeface="SimHei" charset="-122"/>
              </a:rPr>
              <a:t>Behavior</a:t>
            </a:r>
          </a:p>
        </p:txBody>
      </p:sp>
      <p:sp>
        <p:nvSpPr>
          <p:cNvPr id="58" name="文本框 57"/>
          <p:cNvSpPr txBox="1"/>
          <p:nvPr/>
        </p:nvSpPr>
        <p:spPr>
          <a:xfrm>
            <a:off x="2170540" y="5208038"/>
            <a:ext cx="4294445" cy="646331"/>
          </a:xfrm>
          <a:prstGeom prst="rect">
            <a:avLst/>
          </a:prstGeom>
          <a:noFill/>
        </p:spPr>
        <p:txBody>
          <a:bodyPr wrap="none" rtlCol="0">
            <a:spAutoFit/>
          </a:bodyPr>
          <a:lstStyle/>
          <a:p>
            <a:r>
              <a:rPr kumimoji="1" lang="en-US" altLang="zh-CN" sz="2800" b="1" dirty="0">
                <a:solidFill>
                  <a:srgbClr val="7030A0"/>
                </a:solidFill>
              </a:rPr>
              <a:t>Open-domain</a:t>
            </a:r>
            <a:r>
              <a:rPr kumimoji="1" lang="zh-CN" altLang="en-US" sz="2800" b="1" dirty="0">
                <a:solidFill>
                  <a:srgbClr val="7030A0"/>
                </a:solidFill>
              </a:rPr>
              <a:t> </a:t>
            </a:r>
            <a:r>
              <a:rPr kumimoji="1" lang="en-US" altLang="zh-CN" sz="3600" b="1" dirty="0">
                <a:solidFill>
                  <a:srgbClr val="7030A0"/>
                </a:solidFill>
              </a:rPr>
              <a:t>+</a:t>
            </a:r>
            <a:r>
              <a:rPr kumimoji="1" lang="zh-CN" altLang="en-US" sz="2800" b="1" dirty="0">
                <a:solidFill>
                  <a:srgbClr val="7030A0"/>
                </a:solidFill>
              </a:rPr>
              <a:t> </a:t>
            </a:r>
            <a:r>
              <a:rPr kumimoji="1" lang="en-US" altLang="zh-CN" sz="2800" b="1" dirty="0">
                <a:solidFill>
                  <a:srgbClr val="7030A0"/>
                </a:solidFill>
              </a:rPr>
              <a:t>Open-topic</a:t>
            </a:r>
            <a:endParaRPr kumimoji="1" lang="zh-CN" altLang="en-US" sz="2800" b="1" dirty="0">
              <a:solidFill>
                <a:srgbClr val="7030A0"/>
              </a:solidFill>
            </a:endParaRPr>
          </a:p>
        </p:txBody>
      </p:sp>
      <p:sp>
        <p:nvSpPr>
          <p:cNvPr id="28" name="标题 1"/>
          <p:cNvSpPr txBox="1">
            <a:spLocks/>
          </p:cNvSpPr>
          <p:nvPr/>
        </p:nvSpPr>
        <p:spPr>
          <a:xfrm>
            <a:off x="251520" y="274638"/>
            <a:ext cx="7776888" cy="922114"/>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b="1" kern="1200">
                <a:solidFill>
                  <a:schemeClr val="tx1"/>
                </a:solidFill>
                <a:latin typeface="Courier" charset="0"/>
                <a:ea typeface="Courier" charset="0"/>
                <a:cs typeface="Courier" charset="0"/>
              </a:defRPr>
            </a:lvl1pPr>
          </a:lstStyle>
          <a:p>
            <a:endParaRPr kumimoji="1" lang="zh-CN" altLang="en-US" dirty="0"/>
          </a:p>
        </p:txBody>
      </p:sp>
      <p:cxnSp>
        <p:nvCxnSpPr>
          <p:cNvPr id="7" name="直线连接符 6"/>
          <p:cNvCxnSpPr>
            <a:cxnSpLocks/>
            <a:stCxn id="33" idx="1"/>
            <a:endCxn id="38" idx="0"/>
          </p:cNvCxnSpPr>
          <p:nvPr/>
        </p:nvCxnSpPr>
        <p:spPr>
          <a:xfrm flipH="1">
            <a:off x="5339641" y="2661656"/>
            <a:ext cx="1715285" cy="983586"/>
          </a:xfrm>
          <a:prstGeom prst="line">
            <a:avLst/>
          </a:prstGeom>
          <a:ln w="254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34" name="直线连接符 33"/>
          <p:cNvCxnSpPr>
            <a:cxnSpLocks/>
            <a:stCxn id="33" idx="1"/>
            <a:endCxn id="39" idx="0"/>
          </p:cNvCxnSpPr>
          <p:nvPr/>
        </p:nvCxnSpPr>
        <p:spPr>
          <a:xfrm>
            <a:off x="7054926" y="2661656"/>
            <a:ext cx="141797" cy="990753"/>
          </a:xfrm>
          <a:prstGeom prst="line">
            <a:avLst/>
          </a:prstGeom>
          <a:ln w="254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37" name="直线连接符 36"/>
          <p:cNvCxnSpPr>
            <a:cxnSpLocks/>
            <a:stCxn id="33" idx="1"/>
            <a:endCxn id="35" idx="0"/>
          </p:cNvCxnSpPr>
          <p:nvPr/>
        </p:nvCxnSpPr>
        <p:spPr>
          <a:xfrm flipH="1">
            <a:off x="1580814" y="2661656"/>
            <a:ext cx="5474112" cy="986544"/>
          </a:xfrm>
          <a:prstGeom prst="line">
            <a:avLst/>
          </a:prstGeom>
          <a:ln w="254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0" name="直线连接符 39"/>
          <p:cNvCxnSpPr>
            <a:cxnSpLocks/>
            <a:stCxn id="32" idx="1"/>
            <a:endCxn id="36" idx="0"/>
          </p:cNvCxnSpPr>
          <p:nvPr/>
        </p:nvCxnSpPr>
        <p:spPr>
          <a:xfrm flipH="1">
            <a:off x="3484694" y="2660548"/>
            <a:ext cx="812228" cy="998152"/>
          </a:xfrm>
          <a:prstGeom prst="line">
            <a:avLst/>
          </a:prstGeom>
          <a:ln w="254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3" name="直线连接符 42"/>
          <p:cNvCxnSpPr>
            <a:stCxn id="32" idx="1"/>
          </p:cNvCxnSpPr>
          <p:nvPr/>
        </p:nvCxnSpPr>
        <p:spPr>
          <a:xfrm>
            <a:off x="4296922" y="2660548"/>
            <a:ext cx="2840426" cy="984694"/>
          </a:xfrm>
          <a:prstGeom prst="line">
            <a:avLst/>
          </a:prstGeom>
          <a:ln w="254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7" name="直线连接符 46"/>
          <p:cNvCxnSpPr>
            <a:cxnSpLocks/>
            <a:stCxn id="27" idx="1"/>
            <a:endCxn id="35" idx="0"/>
          </p:cNvCxnSpPr>
          <p:nvPr/>
        </p:nvCxnSpPr>
        <p:spPr>
          <a:xfrm flipH="1">
            <a:off x="1580814" y="2663693"/>
            <a:ext cx="267623" cy="984507"/>
          </a:xfrm>
          <a:prstGeom prst="line">
            <a:avLst/>
          </a:prstGeom>
          <a:ln w="254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51" name="直线连接符 50"/>
          <p:cNvCxnSpPr>
            <a:cxnSpLocks/>
            <a:stCxn id="27" idx="1"/>
            <a:endCxn id="36" idx="0"/>
          </p:cNvCxnSpPr>
          <p:nvPr/>
        </p:nvCxnSpPr>
        <p:spPr>
          <a:xfrm>
            <a:off x="1848437" y="2663693"/>
            <a:ext cx="1636257" cy="995007"/>
          </a:xfrm>
          <a:prstGeom prst="line">
            <a:avLst/>
          </a:prstGeom>
          <a:ln w="254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57" name="直线连接符 56"/>
          <p:cNvCxnSpPr>
            <a:cxnSpLocks/>
            <a:stCxn id="27" idx="1"/>
            <a:endCxn id="38" idx="0"/>
          </p:cNvCxnSpPr>
          <p:nvPr/>
        </p:nvCxnSpPr>
        <p:spPr>
          <a:xfrm>
            <a:off x="1848437" y="2663693"/>
            <a:ext cx="3491204" cy="981549"/>
          </a:xfrm>
          <a:prstGeom prst="line">
            <a:avLst/>
          </a:prstGeom>
          <a:ln w="254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59" name="直线连接符 58"/>
          <p:cNvCxnSpPr>
            <a:cxnSpLocks/>
            <a:stCxn id="27" idx="1"/>
            <a:endCxn id="39" idx="0"/>
          </p:cNvCxnSpPr>
          <p:nvPr/>
        </p:nvCxnSpPr>
        <p:spPr>
          <a:xfrm>
            <a:off x="1848437" y="2663693"/>
            <a:ext cx="5348286" cy="988716"/>
          </a:xfrm>
          <a:prstGeom prst="line">
            <a:avLst/>
          </a:prstGeom>
          <a:ln w="254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60" name="直线连接符 59"/>
          <p:cNvCxnSpPr>
            <a:cxnSpLocks/>
            <a:stCxn id="33" idx="1"/>
            <a:endCxn id="36" idx="0"/>
          </p:cNvCxnSpPr>
          <p:nvPr/>
        </p:nvCxnSpPr>
        <p:spPr>
          <a:xfrm flipH="1">
            <a:off x="3484694" y="2661656"/>
            <a:ext cx="3570232" cy="997044"/>
          </a:xfrm>
          <a:prstGeom prst="line">
            <a:avLst/>
          </a:prstGeom>
          <a:ln w="254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61" name="直线连接符 60"/>
          <p:cNvCxnSpPr>
            <a:cxnSpLocks/>
            <a:stCxn id="32" idx="1"/>
            <a:endCxn id="38" idx="0"/>
          </p:cNvCxnSpPr>
          <p:nvPr/>
        </p:nvCxnSpPr>
        <p:spPr>
          <a:xfrm>
            <a:off x="4296922" y="2660548"/>
            <a:ext cx="1042719" cy="984694"/>
          </a:xfrm>
          <a:prstGeom prst="line">
            <a:avLst/>
          </a:prstGeom>
          <a:ln w="254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24" name="直线连接符 23"/>
          <p:cNvCxnSpPr>
            <a:cxnSpLocks/>
            <a:stCxn id="32" idx="1"/>
            <a:endCxn id="35" idx="0"/>
          </p:cNvCxnSpPr>
          <p:nvPr/>
        </p:nvCxnSpPr>
        <p:spPr>
          <a:xfrm flipH="1">
            <a:off x="1580814" y="2660548"/>
            <a:ext cx="2716108" cy="987652"/>
          </a:xfrm>
          <a:prstGeom prst="line">
            <a:avLst/>
          </a:prstGeom>
          <a:ln w="25400">
            <a:solidFill>
              <a:srgbClr val="7030A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540954"/>
      </p:ext>
    </p:extLst>
  </p:cSld>
  <p:clrMapOvr>
    <a:masterClrMapping/>
  </p:clrMapOvr>
</p:sld>
</file>

<file path=ppt/theme/theme1.xml><?xml version="1.0" encoding="utf-8"?>
<a:theme xmlns:a="http://schemas.openxmlformats.org/drawingml/2006/main" name="Tsinghu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7030A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singhua" id="{D780B322-CDB6-4BA8-92AF-5C3DE9114273}" vid="{85E16F8F-05B1-4403-9C71-87521E2523D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Tsinghua</Template>
  <TotalTime>50289</TotalTime>
  <Words>3106</Words>
  <Application>Microsoft Macintosh PowerPoint</Application>
  <PresentationFormat>全屏显示(4:3)</PresentationFormat>
  <Paragraphs>578</Paragraphs>
  <Slides>50</Slides>
  <Notes>20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50</vt:i4>
      </vt:variant>
    </vt:vector>
  </HeadingPairs>
  <TitlesOfParts>
    <vt:vector size="67" baseType="lpstr">
      <vt:lpstr>等线</vt:lpstr>
      <vt:lpstr>黑体</vt:lpstr>
      <vt:lpstr>黑体</vt:lpstr>
      <vt:lpstr>宋体</vt:lpstr>
      <vt:lpstr>微软雅黑</vt:lpstr>
      <vt:lpstr>Guardian Text Egyptian Web</vt:lpstr>
      <vt:lpstr>Arial</vt:lpstr>
      <vt:lpstr>Beirut</vt:lpstr>
      <vt:lpstr>Calibri</vt:lpstr>
      <vt:lpstr>Courier</vt:lpstr>
      <vt:lpstr>Georgia</vt:lpstr>
      <vt:lpstr>Helvetica Neue</vt:lpstr>
      <vt:lpstr>Mangal</vt:lpstr>
      <vt:lpstr>Times New Roman</vt:lpstr>
      <vt:lpstr>Wingdings</vt:lpstr>
      <vt:lpstr>Wingdings 2</vt:lpstr>
      <vt:lpstr>Tsinghua</vt:lpstr>
      <vt:lpstr>Towards Building More Intelligent Conversational Systems:  Semantics, Consistency, &amp;Interactivenss</vt:lpstr>
      <vt:lpstr>Types of Conversational AI Systems</vt:lpstr>
      <vt:lpstr>Issues Vary for Different Paradigms</vt:lpstr>
      <vt:lpstr>Good Examples from DL Models</vt:lpstr>
      <vt:lpstr>Bad Examples are More!</vt:lpstr>
      <vt:lpstr>Controllability of Language Generation</vt:lpstr>
      <vt:lpstr>Bad Examples are More!</vt:lpstr>
      <vt:lpstr>Challenges in Conversational Systems</vt:lpstr>
      <vt:lpstr>Challenges in Conversational Systems</vt:lpstr>
      <vt:lpstr>Open-domain Conversational Systems</vt:lpstr>
      <vt:lpstr>Open-domain Conversational Systems</vt:lpstr>
      <vt:lpstr>Interactiveness: Emotion Perception and Expression</vt:lpstr>
      <vt:lpstr>Emotional Chatting Machine</vt:lpstr>
      <vt:lpstr>More Examples</vt:lpstr>
      <vt:lpstr>Emotion Interaction Patterns</vt:lpstr>
      <vt:lpstr>Interactiveness: Behaving More Proactively  by Asking Good Questions</vt:lpstr>
      <vt:lpstr>Asking Questions in Conversational Systems</vt:lpstr>
      <vt:lpstr>Asking Questions in Conversational Systems</vt:lpstr>
      <vt:lpstr>Asking Questions in Conversational Systems</vt:lpstr>
      <vt:lpstr>Asking Questions in Conversational Systems</vt:lpstr>
      <vt:lpstr>Asking Questions in Conversational Systems</vt:lpstr>
      <vt:lpstr>Asking Questions in Conversational Systems</vt:lpstr>
      <vt:lpstr>Asking Questions in Conversational Systems</vt:lpstr>
      <vt:lpstr>Interactiveness: Achieving Different Speaking Purposes by Controlling Sentence Function</vt:lpstr>
      <vt:lpstr>Controlling Sentence Function</vt:lpstr>
      <vt:lpstr>Controlling Sentence Function</vt:lpstr>
      <vt:lpstr>Controlling Sentence Function</vt:lpstr>
      <vt:lpstr>Semantics: Better Understanding and Generation with Commonsense Knowledge</vt:lpstr>
      <vt:lpstr>Commonsense Knowledge</vt:lpstr>
      <vt:lpstr>PowerPoint 演示文稿</vt:lpstr>
      <vt:lpstr>PowerPoint 演示文稿</vt:lpstr>
      <vt:lpstr>PowerPoint 演示文稿</vt:lpstr>
      <vt:lpstr>PowerPoint 演示文稿</vt:lpstr>
      <vt:lpstr>PowerPoint 演示文稿</vt:lpstr>
      <vt:lpstr>Commonsense Knowledge in Chatbots</vt:lpstr>
      <vt:lpstr>Commonsense Knowledge in Chatbots</vt:lpstr>
      <vt:lpstr>Commonsense Knowledge in Chatbots</vt:lpstr>
      <vt:lpstr>Commonsense Knowledge in Chatbots</vt:lpstr>
      <vt:lpstr>Generation Examples 1</vt:lpstr>
      <vt:lpstr>Logic: Story Ending Generation</vt:lpstr>
      <vt:lpstr>Logic: Story Ending Generation</vt:lpstr>
      <vt:lpstr>Logic: Story Ending Generation</vt:lpstr>
      <vt:lpstr>Logic: Story Ending Generation</vt:lpstr>
      <vt:lpstr>Logic: Story Ending Generation</vt:lpstr>
      <vt:lpstr>Experiment</vt:lpstr>
      <vt:lpstr>Logic: Story Ending Generation</vt:lpstr>
      <vt:lpstr>Logic: Story Ending Generation</vt:lpstr>
      <vt:lpstr>Summary</vt:lpstr>
      <vt:lpstr>Future Research Problems </vt:lpstr>
      <vt:lpstr>Thanks for Your Attention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新闻和用户生成内容的交互分析</dc:title>
  <dc:creator>Lei Hou</dc:creator>
  <cp:lastModifiedBy>Microsoft Office User</cp:lastModifiedBy>
  <cp:revision>5130</cp:revision>
  <cp:lastPrinted>2018-11-17T05:21:46Z</cp:lastPrinted>
  <dcterms:created xsi:type="dcterms:W3CDTF">2013-09-16T02:46:25Z</dcterms:created>
  <dcterms:modified xsi:type="dcterms:W3CDTF">2018-12-12T00:59:09Z</dcterms:modified>
</cp:coreProperties>
</file>