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20"/>
  </p:notesMasterIdLst>
  <p:sldIdLst>
    <p:sldId id="279" r:id="rId2"/>
    <p:sldId id="280" r:id="rId3"/>
    <p:sldId id="281" r:id="rId4"/>
    <p:sldId id="256" r:id="rId5"/>
    <p:sldId id="263" r:id="rId6"/>
    <p:sldId id="265" r:id="rId7"/>
    <p:sldId id="264" r:id="rId8"/>
    <p:sldId id="266" r:id="rId9"/>
    <p:sldId id="267" r:id="rId10"/>
    <p:sldId id="268" r:id="rId11"/>
    <p:sldId id="269" r:id="rId12"/>
    <p:sldId id="273" r:id="rId13"/>
    <p:sldId id="274" r:id="rId14"/>
    <p:sldId id="275" r:id="rId15"/>
    <p:sldId id="270" r:id="rId16"/>
    <p:sldId id="271" r:id="rId17"/>
    <p:sldId id="272"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34523-8166-4C46-BFBF-CCCA1E7FB005}" v="1" dt="2018-12-18T09:07:40.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88" autoAdjust="0"/>
  </p:normalViewPr>
  <p:slideViewPr>
    <p:cSldViewPr snapToGrid="0">
      <p:cViewPr varScale="1">
        <p:scale>
          <a:sx n="83" d="100"/>
          <a:sy n="83" d="100"/>
        </p:scale>
        <p:origin x="55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A38F0-EF8A-476E-AB61-3E5A76F67408}" type="datetimeFigureOut">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B5AB7-3C93-4F65-B1FA-14AFD04BBA37}" type="slidenum">
              <a:rPr lang="en-US" smtClean="0"/>
              <a:t>‹#›</a:t>
            </a:fld>
            <a:endParaRPr lang="en-US"/>
          </a:p>
        </p:txBody>
      </p:sp>
    </p:spTree>
    <p:extLst>
      <p:ext uri="{BB962C8B-B14F-4D97-AF65-F5344CB8AC3E}">
        <p14:creationId xmlns:p14="http://schemas.microsoft.com/office/powerpoint/2010/main" val="302377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4</a:t>
            </a:fld>
            <a:endParaRPr lang="en-US"/>
          </a:p>
        </p:txBody>
      </p:sp>
    </p:spTree>
    <p:extLst>
      <p:ext uri="{BB962C8B-B14F-4D97-AF65-F5344CB8AC3E}">
        <p14:creationId xmlns:p14="http://schemas.microsoft.com/office/powerpoint/2010/main" val="549364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13</a:t>
            </a:fld>
            <a:endParaRPr lang="en-US"/>
          </a:p>
        </p:txBody>
      </p:sp>
    </p:spTree>
    <p:extLst>
      <p:ext uri="{BB962C8B-B14F-4D97-AF65-F5344CB8AC3E}">
        <p14:creationId xmlns:p14="http://schemas.microsoft.com/office/powerpoint/2010/main" val="15894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14</a:t>
            </a:fld>
            <a:endParaRPr lang="en-US"/>
          </a:p>
        </p:txBody>
      </p:sp>
    </p:spTree>
    <p:extLst>
      <p:ext uri="{BB962C8B-B14F-4D97-AF65-F5344CB8AC3E}">
        <p14:creationId xmlns:p14="http://schemas.microsoft.com/office/powerpoint/2010/main" val="356061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15</a:t>
            </a:fld>
            <a:endParaRPr lang="en-US"/>
          </a:p>
        </p:txBody>
      </p:sp>
    </p:spTree>
    <p:extLst>
      <p:ext uri="{BB962C8B-B14F-4D97-AF65-F5344CB8AC3E}">
        <p14:creationId xmlns:p14="http://schemas.microsoft.com/office/powerpoint/2010/main" val="2330203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16</a:t>
            </a:fld>
            <a:endParaRPr lang="en-US"/>
          </a:p>
        </p:txBody>
      </p:sp>
    </p:spTree>
    <p:extLst>
      <p:ext uri="{BB962C8B-B14F-4D97-AF65-F5344CB8AC3E}">
        <p14:creationId xmlns:p14="http://schemas.microsoft.com/office/powerpoint/2010/main" val="101338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17</a:t>
            </a:fld>
            <a:endParaRPr lang="en-US"/>
          </a:p>
        </p:txBody>
      </p:sp>
    </p:spTree>
    <p:extLst>
      <p:ext uri="{BB962C8B-B14F-4D97-AF65-F5344CB8AC3E}">
        <p14:creationId xmlns:p14="http://schemas.microsoft.com/office/powerpoint/2010/main" val="1741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5</a:t>
            </a:fld>
            <a:endParaRPr lang="en-US"/>
          </a:p>
        </p:txBody>
      </p:sp>
    </p:spTree>
    <p:extLst>
      <p:ext uri="{BB962C8B-B14F-4D97-AF65-F5344CB8AC3E}">
        <p14:creationId xmlns:p14="http://schemas.microsoft.com/office/powerpoint/2010/main" val="347885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6</a:t>
            </a:fld>
            <a:endParaRPr lang="en-US"/>
          </a:p>
        </p:txBody>
      </p:sp>
    </p:spTree>
    <p:extLst>
      <p:ext uri="{BB962C8B-B14F-4D97-AF65-F5344CB8AC3E}">
        <p14:creationId xmlns:p14="http://schemas.microsoft.com/office/powerpoint/2010/main" val="114957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7</a:t>
            </a:fld>
            <a:endParaRPr lang="en-US"/>
          </a:p>
        </p:txBody>
      </p:sp>
    </p:spTree>
    <p:extLst>
      <p:ext uri="{BB962C8B-B14F-4D97-AF65-F5344CB8AC3E}">
        <p14:creationId xmlns:p14="http://schemas.microsoft.com/office/powerpoint/2010/main" val="39530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8</a:t>
            </a:fld>
            <a:endParaRPr lang="en-US"/>
          </a:p>
        </p:txBody>
      </p:sp>
    </p:spTree>
    <p:extLst>
      <p:ext uri="{BB962C8B-B14F-4D97-AF65-F5344CB8AC3E}">
        <p14:creationId xmlns:p14="http://schemas.microsoft.com/office/powerpoint/2010/main" val="385939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9</a:t>
            </a:fld>
            <a:endParaRPr lang="en-US"/>
          </a:p>
        </p:txBody>
      </p:sp>
    </p:spTree>
    <p:extLst>
      <p:ext uri="{BB962C8B-B14F-4D97-AF65-F5344CB8AC3E}">
        <p14:creationId xmlns:p14="http://schemas.microsoft.com/office/powerpoint/2010/main" val="368250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10</a:t>
            </a:fld>
            <a:endParaRPr lang="en-US"/>
          </a:p>
        </p:txBody>
      </p:sp>
    </p:spTree>
    <p:extLst>
      <p:ext uri="{BB962C8B-B14F-4D97-AF65-F5344CB8AC3E}">
        <p14:creationId xmlns:p14="http://schemas.microsoft.com/office/powerpoint/2010/main" val="196657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11</a:t>
            </a:fld>
            <a:endParaRPr lang="en-US"/>
          </a:p>
        </p:txBody>
      </p:sp>
    </p:spTree>
    <p:extLst>
      <p:ext uri="{BB962C8B-B14F-4D97-AF65-F5344CB8AC3E}">
        <p14:creationId xmlns:p14="http://schemas.microsoft.com/office/powerpoint/2010/main" val="9829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5AB7-3C93-4F65-B1FA-14AFD04BBA37}" type="slidenum">
              <a:rPr lang="en-US" smtClean="0"/>
              <a:t>12</a:t>
            </a:fld>
            <a:endParaRPr lang="en-US"/>
          </a:p>
        </p:txBody>
      </p:sp>
    </p:spTree>
    <p:extLst>
      <p:ext uri="{BB962C8B-B14F-4D97-AF65-F5344CB8AC3E}">
        <p14:creationId xmlns:p14="http://schemas.microsoft.com/office/powerpoint/2010/main" val="14242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11196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9767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30129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4784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9262A-AF36-4533-9A86-9501CD17BD5A}"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55734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9262A-AF36-4533-9A86-9501CD17BD5A}"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3455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49262A-AF36-4533-9A86-9501CD17BD5A}" type="datetimeFigureOut">
              <a:rPr lang="en-US" smtClean="0"/>
              <a:t>12/18/2018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96675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54C6C2-C68E-437B-B341-6AB6B797CCC7}" type="slidenum">
              <a:rPr lang="en-US" smtClean="0"/>
              <a:t>‹#›</a:t>
            </a:fld>
            <a:endParaRPr lang="en-US"/>
          </a:p>
        </p:txBody>
      </p:sp>
    </p:spTree>
    <p:extLst>
      <p:ext uri="{BB962C8B-B14F-4D97-AF65-F5344CB8AC3E}">
        <p14:creationId xmlns:p14="http://schemas.microsoft.com/office/powerpoint/2010/main" val="42516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29579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49262A-AF36-4533-9A86-9501CD17BD5A}" type="datetimeFigureOut">
              <a:rPr lang="en-US" smtClean="0"/>
              <a:t>12/18/2018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54C6C2-C68E-437B-B341-6AB6B797C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7536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2.svg"/><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xiv.org/pdf/1809.08267.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xiv.org/pdf/1809.08267.pd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xiul-msr/e2e_dialog_challenge/tree/master/data"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D451-7B57-4F41-9829-31133D62D08F}"/>
              </a:ext>
            </a:extLst>
          </p:cNvPr>
          <p:cNvSpPr>
            <a:spLocks noGrp="1"/>
          </p:cNvSpPr>
          <p:nvPr>
            <p:ph type="title"/>
          </p:nvPr>
        </p:nvSpPr>
        <p:spPr/>
        <p:txBody>
          <a:bodyPr/>
          <a:lstStyle/>
          <a:p>
            <a:r>
              <a:rPr lang="en-US" dirty="0"/>
              <a:t> </a:t>
            </a:r>
          </a:p>
        </p:txBody>
      </p:sp>
      <p:graphicFrame>
        <p:nvGraphicFramePr>
          <p:cNvPr id="4" name="Content Placeholder 3">
            <a:extLst>
              <a:ext uri="{FF2B5EF4-FFF2-40B4-BE49-F238E27FC236}">
                <a16:creationId xmlns:a16="http://schemas.microsoft.com/office/drawing/2014/main" id="{F77A13ED-3048-4258-BFDB-E84DE1D5E3DC}"/>
              </a:ext>
            </a:extLst>
          </p:cNvPr>
          <p:cNvGraphicFramePr>
            <a:graphicFrameLocks noGrp="1"/>
          </p:cNvGraphicFramePr>
          <p:nvPr>
            <p:ph idx="1"/>
            <p:extLst/>
          </p:nvPr>
        </p:nvGraphicFramePr>
        <p:xfrm>
          <a:off x="787400" y="1737360"/>
          <a:ext cx="10891519" cy="4279536"/>
        </p:xfrm>
        <a:graphic>
          <a:graphicData uri="http://schemas.openxmlformats.org/drawingml/2006/table">
            <a:tbl>
              <a:tblPr firstRow="1" bandRow="1">
                <a:tableStyleId>{9D7B26C5-4107-4FEC-AEDC-1716B250A1EF}</a:tableStyleId>
              </a:tblPr>
              <a:tblGrid>
                <a:gridCol w="1404170">
                  <a:extLst>
                    <a:ext uri="{9D8B030D-6E8A-4147-A177-3AD203B41FA5}">
                      <a16:colId xmlns:a16="http://schemas.microsoft.com/office/drawing/2014/main" val="227221171"/>
                    </a:ext>
                  </a:extLst>
                </a:gridCol>
                <a:gridCol w="9487349">
                  <a:extLst>
                    <a:ext uri="{9D8B030D-6E8A-4147-A177-3AD203B41FA5}">
                      <a16:colId xmlns:a16="http://schemas.microsoft.com/office/drawing/2014/main" val="1504000254"/>
                    </a:ext>
                  </a:extLst>
                </a:gridCol>
              </a:tblGrid>
              <a:tr h="447929">
                <a:tc>
                  <a:txBody>
                    <a:bodyPr/>
                    <a:lstStyle/>
                    <a:p>
                      <a:pPr algn="ctr"/>
                      <a:r>
                        <a:rPr lang="en-US" sz="1400" b="0" dirty="0"/>
                        <a:t>1:00 - 1:10PM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Opening, Jianfeng Gao (MSR)</a:t>
                      </a:r>
                    </a:p>
                  </a:txBody>
                  <a:tcPr marL="85238" marR="85238" anchor="ctr"/>
                </a:tc>
                <a:extLst>
                  <a:ext uri="{0D108BD9-81ED-4DB2-BD59-A6C34878D82A}">
                    <a16:rowId xmlns:a16="http://schemas.microsoft.com/office/drawing/2014/main" val="4021331953"/>
                  </a:ext>
                </a:extLst>
              </a:tr>
              <a:tr h="447929">
                <a:tc>
                  <a:txBody>
                    <a:bodyPr/>
                    <a:lstStyle/>
                    <a:p>
                      <a:pPr algn="ctr"/>
                      <a:r>
                        <a:rPr lang="en-US" sz="1400" dirty="0"/>
                        <a:t>1:10 – 1:40PM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“Past, Present, and Future of Conversational AI”, </a:t>
                      </a:r>
                      <a:r>
                        <a:rPr lang="en-US" sz="1400" dirty="0" err="1"/>
                        <a:t>Gokhan</a:t>
                      </a:r>
                      <a:r>
                        <a:rPr lang="en-US" sz="1400" dirty="0"/>
                        <a:t> Tur (Uber)</a:t>
                      </a:r>
                    </a:p>
                  </a:txBody>
                  <a:tcPr marL="85238" marR="85238" anchor="ctr"/>
                </a:tc>
                <a:extLst>
                  <a:ext uri="{0D108BD9-81ED-4DB2-BD59-A6C34878D82A}">
                    <a16:rowId xmlns:a16="http://schemas.microsoft.com/office/drawing/2014/main" val="1371339437"/>
                  </a:ext>
                </a:extLst>
              </a:tr>
              <a:tr h="447929">
                <a:tc>
                  <a:txBody>
                    <a:bodyPr/>
                    <a:lstStyle/>
                    <a:p>
                      <a:pPr algn="ctr"/>
                      <a:r>
                        <a:rPr lang="en-US" sz="1400" dirty="0"/>
                        <a:t>1:40 – 2:10PM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“Towards Building More Intelligent Conversational System: Semantics, Consistency &amp; </a:t>
                      </a:r>
                      <a:r>
                        <a:rPr lang="en-US" sz="1400" dirty="0" err="1"/>
                        <a:t>Interactiveness</a:t>
                      </a:r>
                      <a:r>
                        <a:rPr lang="en-US" sz="1400" dirty="0"/>
                        <a:t>”, Minlie Huang (Tsinghua)</a:t>
                      </a:r>
                    </a:p>
                  </a:txBody>
                  <a:tcPr marL="85238" marR="85238" anchor="ctr"/>
                </a:tc>
                <a:extLst>
                  <a:ext uri="{0D108BD9-81ED-4DB2-BD59-A6C34878D82A}">
                    <a16:rowId xmlns:a16="http://schemas.microsoft.com/office/drawing/2014/main" val="2237612375"/>
                  </a:ext>
                </a:extLst>
              </a:tr>
              <a:tr h="447929">
                <a:tc>
                  <a:txBody>
                    <a:bodyPr/>
                    <a:lstStyle/>
                    <a:p>
                      <a:pPr algn="ctr"/>
                      <a:r>
                        <a:rPr lang="en-US" sz="1400" dirty="0"/>
                        <a:t>2:10 – 2:40PM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“Towards Open-Domain Conversational AI”, Vivian Chen (NTU)</a:t>
                      </a:r>
                    </a:p>
                  </a:txBody>
                  <a:tcPr marL="85238" marR="85238" anchor="ctr"/>
                </a:tc>
                <a:extLst>
                  <a:ext uri="{0D108BD9-81ED-4DB2-BD59-A6C34878D82A}">
                    <a16:rowId xmlns:a16="http://schemas.microsoft.com/office/drawing/2014/main" val="3059524474"/>
                  </a:ext>
                </a:extLst>
              </a:tr>
              <a:tr h="447929">
                <a:tc>
                  <a:txBody>
                    <a:bodyPr/>
                    <a:lstStyle/>
                    <a:p>
                      <a:pPr algn="ctr"/>
                      <a:r>
                        <a:rPr lang="en-US" sz="1400" dirty="0"/>
                        <a:t>2:40 – 3:00PM </a:t>
                      </a:r>
                    </a:p>
                  </a:txBody>
                  <a:tcPr marL="85238" marR="85238" anchor="ctr"/>
                </a:tc>
                <a:tc>
                  <a:txBody>
                    <a:bodyPr/>
                    <a:lstStyle/>
                    <a:p>
                      <a:r>
                        <a:rPr lang="en-US" sz="1400" dirty="0"/>
                        <a:t>Break</a:t>
                      </a:r>
                    </a:p>
                  </a:txBody>
                  <a:tcPr marL="85238" marR="85238" anchor="ctr"/>
                </a:tc>
                <a:extLst>
                  <a:ext uri="{0D108BD9-81ED-4DB2-BD59-A6C34878D82A}">
                    <a16:rowId xmlns:a16="http://schemas.microsoft.com/office/drawing/2014/main" val="2199818635"/>
                  </a:ext>
                </a:extLst>
              </a:tr>
              <a:tr h="447929">
                <a:tc>
                  <a:txBody>
                    <a:bodyPr/>
                    <a:lstStyle/>
                    <a:p>
                      <a:pPr algn="ctr"/>
                      <a:r>
                        <a:rPr lang="en-US" sz="1400" dirty="0"/>
                        <a:t>3:00 – 3:20PM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“MS dialogue challenge: result and outlook”, Sungjin Lee (MSR)</a:t>
                      </a:r>
                    </a:p>
                  </a:txBody>
                  <a:tcPr marL="85238" marR="85238" anchor="ctr"/>
                </a:tc>
                <a:extLst>
                  <a:ext uri="{0D108BD9-81ED-4DB2-BD59-A6C34878D82A}">
                    <a16:rowId xmlns:a16="http://schemas.microsoft.com/office/drawing/2014/main" val="2981817609"/>
                  </a:ext>
                </a:extLst>
              </a:tr>
              <a:tr h="447929">
                <a:tc>
                  <a:txBody>
                    <a:bodyPr/>
                    <a:lstStyle/>
                    <a:p>
                      <a:pPr algn="ctr"/>
                      <a:r>
                        <a:rPr lang="en-US" sz="1400" dirty="0"/>
                        <a:t>3:20 – 3:35PM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“Universe Model: A Human-like User Simulator Based on Dialogue Context”,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Sihong Liu (</a:t>
                      </a:r>
                      <a:r>
                        <a:rPr lang="en-US" altLang="zh-CN" sz="1400" dirty="0">
                          <a:solidFill>
                            <a:schemeClr val="tx1"/>
                          </a:solidFill>
                        </a:rPr>
                        <a:t>Beijing University of Posts and Telecommunications</a:t>
                      </a:r>
                      <a:r>
                        <a:rPr lang="en-US" sz="1400" dirty="0"/>
                        <a:t>)</a:t>
                      </a:r>
                    </a:p>
                  </a:txBody>
                  <a:tcPr marL="85238" marR="85238" anchor="ctr"/>
                </a:tc>
                <a:extLst>
                  <a:ext uri="{0D108BD9-81ED-4DB2-BD59-A6C34878D82A}">
                    <a16:rowId xmlns:a16="http://schemas.microsoft.com/office/drawing/2014/main" val="348489174"/>
                  </a:ext>
                </a:extLst>
              </a:tr>
              <a:tr h="447929">
                <a:tc>
                  <a:txBody>
                    <a:bodyPr/>
                    <a:lstStyle/>
                    <a:p>
                      <a:pPr algn="ctr"/>
                      <a:r>
                        <a:rPr lang="en-US" sz="1400" dirty="0"/>
                        <a:t>3:35 – 3:50PM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“Double dueling Agent for Dialogue Policy Learning”, </a:t>
                      </a:r>
                      <a:r>
                        <a:rPr lang="en-US" sz="1400"/>
                        <a:t>Yu-An Wang (NTU)</a:t>
                      </a:r>
                      <a:endParaRPr lang="en-US" sz="1400" dirty="0"/>
                    </a:p>
                  </a:txBody>
                  <a:tcPr marL="85238" marR="85238" anchor="ctr"/>
                </a:tc>
                <a:extLst>
                  <a:ext uri="{0D108BD9-81ED-4DB2-BD59-A6C34878D82A}">
                    <a16:rowId xmlns:a16="http://schemas.microsoft.com/office/drawing/2014/main" val="1548488906"/>
                  </a:ext>
                </a:extLst>
              </a:tr>
              <a:tr h="625873">
                <a:tc>
                  <a:txBody>
                    <a:bodyPr/>
                    <a:lstStyle/>
                    <a:p>
                      <a:pPr algn="ctr"/>
                      <a:r>
                        <a:rPr lang="en-US" sz="1400" dirty="0"/>
                        <a:t>3:50 – 4:30PM </a:t>
                      </a:r>
                    </a:p>
                  </a:txBody>
                  <a:tcPr marL="85238" marR="85238" anchor="ctr"/>
                </a:tc>
                <a:tc>
                  <a:txBody>
                    <a:bodyPr/>
                    <a:lstStyle/>
                    <a:p>
                      <a:r>
                        <a:rPr lang="en-US" sz="1400" dirty="0"/>
                        <a:t>Panel discussion - Alex </a:t>
                      </a:r>
                      <a:r>
                        <a:rPr lang="en-US" sz="1400" dirty="0" err="1"/>
                        <a:t>Acero</a:t>
                      </a:r>
                      <a:r>
                        <a:rPr lang="en-US" sz="1400" dirty="0"/>
                        <a:t> (Apple), Vivian Chen (NTU), </a:t>
                      </a:r>
                      <a:r>
                        <a:rPr lang="en-US" sz="1400" dirty="0" err="1"/>
                        <a:t>Minlie</a:t>
                      </a:r>
                      <a:r>
                        <a:rPr lang="en-US" sz="1400" dirty="0"/>
                        <a:t> Huang (Tsinghua), Sungjin Lee (MSR), Spyros </a:t>
                      </a:r>
                      <a:r>
                        <a:rPr lang="en-US" sz="1400" dirty="0" err="1"/>
                        <a:t>Matsoukas</a:t>
                      </a:r>
                      <a:r>
                        <a:rPr lang="en-US" sz="1400" dirty="0"/>
                        <a:t> (Amazon), </a:t>
                      </a:r>
                      <a:r>
                        <a:rPr lang="en-US" sz="1400" dirty="0" err="1"/>
                        <a:t>Gokhan</a:t>
                      </a:r>
                      <a:r>
                        <a:rPr lang="en-US" sz="1400" dirty="0"/>
                        <a:t> Tur (Uber)</a:t>
                      </a:r>
                    </a:p>
                  </a:txBody>
                  <a:tcPr marL="85238" marR="85238" anchor="ctr"/>
                </a:tc>
                <a:extLst>
                  <a:ext uri="{0D108BD9-81ED-4DB2-BD59-A6C34878D82A}">
                    <a16:rowId xmlns:a16="http://schemas.microsoft.com/office/drawing/2014/main" val="1209207760"/>
                  </a:ext>
                </a:extLst>
              </a:tr>
            </a:tbl>
          </a:graphicData>
        </a:graphic>
      </p:graphicFrame>
      <p:sp>
        <p:nvSpPr>
          <p:cNvPr id="5" name="Title 1">
            <a:extLst>
              <a:ext uri="{FF2B5EF4-FFF2-40B4-BE49-F238E27FC236}">
                <a16:creationId xmlns:a16="http://schemas.microsoft.com/office/drawing/2014/main" id="{FD25FB41-2F36-44D4-8BEA-DFB56108EFD6}"/>
              </a:ext>
            </a:extLst>
          </p:cNvPr>
          <p:cNvSpPr txBox="1">
            <a:spLocks/>
          </p:cNvSpPr>
          <p:nvPr/>
        </p:nvSpPr>
        <p:spPr>
          <a:xfrm>
            <a:off x="787400" y="71121"/>
            <a:ext cx="10891518" cy="16662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SLT 2018 Special Session – Microsoft Dialogue Challenge: Building E2E Task-Completion Dialogue Systems.</a:t>
            </a:r>
          </a:p>
          <a:p>
            <a:r>
              <a:rPr lang="en-US" dirty="0"/>
              <a:t>Agenda</a:t>
            </a:r>
          </a:p>
        </p:txBody>
      </p:sp>
    </p:spTree>
    <p:extLst>
      <p:ext uri="{BB962C8B-B14F-4D97-AF65-F5344CB8AC3E}">
        <p14:creationId xmlns:p14="http://schemas.microsoft.com/office/powerpoint/2010/main" val="93331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89F-97BE-43E5-AC8C-0824232D70F7}"/>
              </a:ext>
            </a:extLst>
          </p:cNvPr>
          <p:cNvSpPr>
            <a:spLocks noGrp="1"/>
          </p:cNvSpPr>
          <p:nvPr>
            <p:ph type="title"/>
          </p:nvPr>
        </p:nvSpPr>
        <p:spPr/>
        <p:txBody>
          <a:bodyPr/>
          <a:lstStyle/>
          <a:p>
            <a:r>
              <a:rPr lang="en-US" dirty="0"/>
              <a:t>First Challenge Result</a:t>
            </a:r>
          </a:p>
        </p:txBody>
      </p:sp>
      <p:graphicFrame>
        <p:nvGraphicFramePr>
          <p:cNvPr id="6" name="Content Placeholder 5">
            <a:extLst>
              <a:ext uri="{FF2B5EF4-FFF2-40B4-BE49-F238E27FC236}">
                <a16:creationId xmlns:a16="http://schemas.microsoft.com/office/drawing/2014/main" id="{6F2D6566-B3A5-4EA2-A22B-E23C17568E2C}"/>
              </a:ext>
            </a:extLst>
          </p:cNvPr>
          <p:cNvGraphicFramePr>
            <a:graphicFrameLocks noGrp="1"/>
          </p:cNvGraphicFramePr>
          <p:nvPr>
            <p:ph sz="half" idx="1"/>
            <p:extLst>
              <p:ext uri="{D42A27DB-BD31-4B8C-83A1-F6EECF244321}">
                <p14:modId xmlns:p14="http://schemas.microsoft.com/office/powerpoint/2010/main" val="1542638530"/>
              </p:ext>
            </p:extLst>
          </p:nvPr>
        </p:nvGraphicFramePr>
        <p:xfrm>
          <a:off x="1096963" y="1846263"/>
          <a:ext cx="5776803" cy="3729777"/>
        </p:xfrm>
        <a:graphic>
          <a:graphicData uri="http://schemas.openxmlformats.org/drawingml/2006/table">
            <a:tbl>
              <a:tblPr firstRow="1" bandRow="1">
                <a:tableStyleId>{5C22544A-7EE6-4342-B048-85BDC9FD1C3A}</a:tableStyleId>
              </a:tblPr>
              <a:tblGrid>
                <a:gridCol w="2045630">
                  <a:extLst>
                    <a:ext uri="{9D8B030D-6E8A-4147-A177-3AD203B41FA5}">
                      <a16:colId xmlns:a16="http://schemas.microsoft.com/office/drawing/2014/main" val="1708560700"/>
                    </a:ext>
                  </a:extLst>
                </a:gridCol>
                <a:gridCol w="1387366">
                  <a:extLst>
                    <a:ext uri="{9D8B030D-6E8A-4147-A177-3AD203B41FA5}">
                      <a16:colId xmlns:a16="http://schemas.microsoft.com/office/drawing/2014/main" val="3124179117"/>
                    </a:ext>
                  </a:extLst>
                </a:gridCol>
                <a:gridCol w="1397875">
                  <a:extLst>
                    <a:ext uri="{9D8B030D-6E8A-4147-A177-3AD203B41FA5}">
                      <a16:colId xmlns:a16="http://schemas.microsoft.com/office/drawing/2014/main" val="2539521818"/>
                    </a:ext>
                  </a:extLst>
                </a:gridCol>
                <a:gridCol w="945932">
                  <a:extLst>
                    <a:ext uri="{9D8B030D-6E8A-4147-A177-3AD203B41FA5}">
                      <a16:colId xmlns:a16="http://schemas.microsoft.com/office/drawing/2014/main" val="1372155429"/>
                    </a:ext>
                  </a:extLst>
                </a:gridCol>
              </a:tblGrid>
              <a:tr h="739282">
                <a:tc>
                  <a:txBody>
                    <a:bodyPr/>
                    <a:lstStyle/>
                    <a:p>
                      <a:r>
                        <a:rPr lang="en-US" dirty="0"/>
                        <a:t>Movie Domain Entry</a:t>
                      </a:r>
                    </a:p>
                  </a:txBody>
                  <a:tcPr anchor="ctr"/>
                </a:tc>
                <a:tc>
                  <a:txBody>
                    <a:bodyPr/>
                    <a:lstStyle/>
                    <a:p>
                      <a:pPr algn="ctr"/>
                      <a:r>
                        <a:rPr lang="en-US" dirty="0"/>
                        <a:t>Automatic</a:t>
                      </a:r>
                    </a:p>
                    <a:p>
                      <a:pPr algn="ctr"/>
                      <a:r>
                        <a:rPr lang="en-US" dirty="0"/>
                        <a:t>Success Rate</a:t>
                      </a:r>
                    </a:p>
                  </a:txBody>
                  <a:tcPr anchor="ctr"/>
                </a:tc>
                <a:tc>
                  <a:txBody>
                    <a:bodyPr/>
                    <a:lstStyle/>
                    <a:p>
                      <a:pPr algn="ctr"/>
                      <a:r>
                        <a:rPr lang="en-US" dirty="0"/>
                        <a:t>Human</a:t>
                      </a:r>
                    </a:p>
                    <a:p>
                      <a:pPr algn="ctr"/>
                      <a:r>
                        <a:rPr lang="en-US" dirty="0"/>
                        <a:t>Success Rate</a:t>
                      </a:r>
                    </a:p>
                  </a:txBody>
                  <a:tcPr anchor="ctr"/>
                </a:tc>
                <a:tc>
                  <a:txBody>
                    <a:bodyPr/>
                    <a:lstStyle/>
                    <a:p>
                      <a:pPr algn="ctr"/>
                      <a:r>
                        <a:rPr lang="en-US" dirty="0"/>
                        <a:t>Human</a:t>
                      </a:r>
                    </a:p>
                    <a:p>
                      <a:pPr algn="ctr"/>
                      <a:r>
                        <a:rPr lang="en-US" dirty="0"/>
                        <a:t>Rating</a:t>
                      </a:r>
                    </a:p>
                  </a:txBody>
                  <a:tcPr anchor="ctr"/>
                </a:tc>
                <a:extLst>
                  <a:ext uri="{0D108BD9-81ED-4DB2-BD59-A6C34878D82A}">
                    <a16:rowId xmlns:a16="http://schemas.microsoft.com/office/drawing/2014/main" val="2552333945"/>
                  </a:ext>
                </a:extLst>
              </a:tr>
              <a:tr h="598099">
                <a:tc>
                  <a:txBody>
                    <a:bodyPr/>
                    <a:lstStyle/>
                    <a:p>
                      <a:r>
                        <a:rPr lang="en-US" dirty="0"/>
                        <a:t>NTU-Double-Q</a:t>
                      </a:r>
                    </a:p>
                  </a:txBody>
                  <a:tcPr anchor="ctr"/>
                </a:tc>
                <a:tc>
                  <a:txBody>
                    <a:bodyPr/>
                    <a:lstStyle/>
                    <a:p>
                      <a:pPr algn="ctr"/>
                      <a:r>
                        <a:rPr lang="en-US" dirty="0"/>
                        <a:t>41.8%</a:t>
                      </a:r>
                    </a:p>
                  </a:txBody>
                  <a:tcPr anchor="ctr"/>
                </a:tc>
                <a:tc>
                  <a:txBody>
                    <a:bodyPr/>
                    <a:lstStyle/>
                    <a:p>
                      <a:pPr algn="ctr"/>
                      <a:r>
                        <a:rPr lang="en-US" b="1" dirty="0"/>
                        <a:t>31.1%</a:t>
                      </a:r>
                    </a:p>
                  </a:txBody>
                  <a:tcPr anchor="ctr"/>
                </a:tc>
                <a:tc>
                  <a:txBody>
                    <a:bodyPr/>
                    <a:lstStyle/>
                    <a:p>
                      <a:pPr algn="ctr"/>
                      <a:r>
                        <a:rPr lang="en-US" b="1" dirty="0"/>
                        <a:t>2.65</a:t>
                      </a:r>
                    </a:p>
                  </a:txBody>
                  <a:tcPr anchor="ctr"/>
                </a:tc>
                <a:extLst>
                  <a:ext uri="{0D108BD9-81ED-4DB2-BD59-A6C34878D82A}">
                    <a16:rowId xmlns:a16="http://schemas.microsoft.com/office/drawing/2014/main" val="3164877562"/>
                  </a:ext>
                </a:extLst>
              </a:tr>
              <a:tr h="598099">
                <a:tc>
                  <a:txBody>
                    <a:bodyPr/>
                    <a:lstStyle/>
                    <a:p>
                      <a:r>
                        <a:rPr lang="en-US" dirty="0"/>
                        <a:t>DQN</a:t>
                      </a:r>
                    </a:p>
                  </a:txBody>
                  <a:tcPr anchor="ctr"/>
                </a:tc>
                <a:tc>
                  <a:txBody>
                    <a:bodyPr/>
                    <a:lstStyle/>
                    <a:p>
                      <a:pPr algn="ctr"/>
                      <a:r>
                        <a:rPr lang="en-US" b="1" dirty="0"/>
                        <a:t>44.1%</a:t>
                      </a:r>
                    </a:p>
                  </a:txBody>
                  <a:tcPr anchor="ctr"/>
                </a:tc>
                <a:tc>
                  <a:txBody>
                    <a:bodyPr/>
                    <a:lstStyle/>
                    <a:p>
                      <a:pPr algn="ctr"/>
                      <a:r>
                        <a:rPr lang="en-US" dirty="0"/>
                        <a:t>30.8%</a:t>
                      </a:r>
                    </a:p>
                  </a:txBody>
                  <a:tcPr anchor="ctr"/>
                </a:tc>
                <a:tc>
                  <a:txBody>
                    <a:bodyPr/>
                    <a:lstStyle/>
                    <a:p>
                      <a:pPr algn="ctr"/>
                      <a:r>
                        <a:rPr lang="en-US" dirty="0"/>
                        <a:t>2.62</a:t>
                      </a:r>
                    </a:p>
                  </a:txBody>
                  <a:tcPr anchor="ctr"/>
                </a:tc>
                <a:extLst>
                  <a:ext uri="{0D108BD9-81ED-4DB2-BD59-A6C34878D82A}">
                    <a16:rowId xmlns:a16="http://schemas.microsoft.com/office/drawing/2014/main" val="1912893160"/>
                  </a:ext>
                </a:extLst>
              </a:tr>
              <a:tr h="598099">
                <a:tc>
                  <a:txBody>
                    <a:bodyPr/>
                    <a:lstStyle/>
                    <a:p>
                      <a:r>
                        <a:rPr lang="en-US" dirty="0"/>
                        <a:t>NTU-HDQN</a:t>
                      </a:r>
                    </a:p>
                  </a:txBody>
                  <a:tcPr anchor="ctr"/>
                </a:tc>
                <a:tc>
                  <a:txBody>
                    <a:bodyPr/>
                    <a:lstStyle/>
                    <a:p>
                      <a:pPr algn="ctr"/>
                      <a:r>
                        <a:rPr lang="en-US" dirty="0"/>
                        <a:t>33.3%</a:t>
                      </a:r>
                    </a:p>
                  </a:txBody>
                  <a:tcPr anchor="ctr"/>
                </a:tc>
                <a:tc>
                  <a:txBody>
                    <a:bodyPr/>
                    <a:lstStyle/>
                    <a:p>
                      <a:pPr algn="ctr"/>
                      <a:r>
                        <a:rPr lang="en-US" dirty="0"/>
                        <a:t>27.3%</a:t>
                      </a:r>
                    </a:p>
                  </a:txBody>
                  <a:tcPr anchor="ctr"/>
                </a:tc>
                <a:tc>
                  <a:txBody>
                    <a:bodyPr/>
                    <a:lstStyle/>
                    <a:p>
                      <a:pPr algn="ctr"/>
                      <a:r>
                        <a:rPr lang="en-US" dirty="0"/>
                        <a:t>2.49*</a:t>
                      </a:r>
                    </a:p>
                  </a:txBody>
                  <a:tcPr anchor="ctr"/>
                </a:tc>
                <a:extLst>
                  <a:ext uri="{0D108BD9-81ED-4DB2-BD59-A6C34878D82A}">
                    <a16:rowId xmlns:a16="http://schemas.microsoft.com/office/drawing/2014/main" val="1618865082"/>
                  </a:ext>
                </a:extLst>
              </a:tr>
              <a:tr h="598099">
                <a:tc>
                  <a:txBody>
                    <a:bodyPr/>
                    <a:lstStyle/>
                    <a:p>
                      <a:r>
                        <a:rPr lang="en-US" dirty="0"/>
                        <a:t>BUPT-Transfer-DDQ</a:t>
                      </a:r>
                    </a:p>
                  </a:txBody>
                  <a:tcPr anchor="ctr"/>
                </a:tc>
                <a:tc>
                  <a:txBody>
                    <a:bodyPr/>
                    <a:lstStyle/>
                    <a:p>
                      <a:pPr algn="ctr"/>
                      <a:r>
                        <a:rPr lang="en-US" dirty="0"/>
                        <a:t>11.5%</a:t>
                      </a:r>
                    </a:p>
                  </a:txBody>
                  <a:tcPr anchor="ctr"/>
                </a:tc>
                <a:tc>
                  <a:txBody>
                    <a:bodyPr/>
                    <a:lstStyle/>
                    <a:p>
                      <a:pPr algn="ctr"/>
                      <a:r>
                        <a:rPr lang="en-US" dirty="0"/>
                        <a:t>9.66%</a:t>
                      </a:r>
                    </a:p>
                  </a:txBody>
                  <a:tcPr anchor="ctr"/>
                </a:tc>
                <a:tc>
                  <a:txBody>
                    <a:bodyPr/>
                    <a:lstStyle/>
                    <a:p>
                      <a:pPr algn="ctr"/>
                      <a:r>
                        <a:rPr lang="en-US" dirty="0"/>
                        <a:t>2.24*</a:t>
                      </a:r>
                    </a:p>
                  </a:txBody>
                  <a:tcPr anchor="ctr"/>
                </a:tc>
                <a:extLst>
                  <a:ext uri="{0D108BD9-81ED-4DB2-BD59-A6C34878D82A}">
                    <a16:rowId xmlns:a16="http://schemas.microsoft.com/office/drawing/2014/main" val="3800161506"/>
                  </a:ext>
                </a:extLst>
              </a:tr>
              <a:tr h="598099">
                <a:tc>
                  <a:txBody>
                    <a:bodyPr/>
                    <a:lstStyle/>
                    <a:p>
                      <a:r>
                        <a:rPr lang="en-US" dirty="0"/>
                        <a:t>Rule</a:t>
                      </a:r>
                    </a:p>
                  </a:txBody>
                  <a:tcPr anchor="ctr"/>
                </a:tc>
                <a:tc>
                  <a:txBody>
                    <a:bodyPr/>
                    <a:lstStyle/>
                    <a:p>
                      <a:pPr algn="ctr"/>
                      <a:r>
                        <a:rPr lang="en-US" dirty="0"/>
                        <a:t>6.13%</a:t>
                      </a:r>
                    </a:p>
                  </a:txBody>
                  <a:tcPr anchor="ctr"/>
                </a:tc>
                <a:tc>
                  <a:txBody>
                    <a:bodyPr/>
                    <a:lstStyle/>
                    <a:p>
                      <a:pPr algn="ctr"/>
                      <a:r>
                        <a:rPr lang="en-US" dirty="0"/>
                        <a:t>6.42%</a:t>
                      </a:r>
                    </a:p>
                  </a:txBody>
                  <a:tcPr anchor="ctr"/>
                </a:tc>
                <a:tc>
                  <a:txBody>
                    <a:bodyPr/>
                    <a:lstStyle/>
                    <a:p>
                      <a:pPr algn="ctr"/>
                      <a:r>
                        <a:rPr lang="en-US" dirty="0"/>
                        <a:t>1.78*</a:t>
                      </a:r>
                    </a:p>
                  </a:txBody>
                  <a:tcPr anchor="ctr"/>
                </a:tc>
                <a:extLst>
                  <a:ext uri="{0D108BD9-81ED-4DB2-BD59-A6C34878D82A}">
                    <a16:rowId xmlns:a16="http://schemas.microsoft.com/office/drawing/2014/main" val="1156242241"/>
                  </a:ext>
                </a:extLst>
              </a:tr>
            </a:tbl>
          </a:graphicData>
        </a:graphic>
      </p:graphicFrame>
      <p:sp>
        <p:nvSpPr>
          <p:cNvPr id="5" name="Content Placeholder 4">
            <a:extLst>
              <a:ext uri="{FF2B5EF4-FFF2-40B4-BE49-F238E27FC236}">
                <a16:creationId xmlns:a16="http://schemas.microsoft.com/office/drawing/2014/main" id="{8BE5B73B-9C08-4CFD-A588-72C5E2E70052}"/>
              </a:ext>
            </a:extLst>
          </p:cNvPr>
          <p:cNvSpPr>
            <a:spLocks noGrp="1"/>
          </p:cNvSpPr>
          <p:nvPr>
            <p:ph sz="half" idx="2"/>
          </p:nvPr>
        </p:nvSpPr>
        <p:spPr>
          <a:xfrm>
            <a:off x="7126014" y="1845735"/>
            <a:ext cx="4029666" cy="4023360"/>
          </a:xfrm>
        </p:spPr>
        <p:txBody>
          <a:bodyPr>
            <a:normAutofit/>
          </a:bodyPr>
          <a:lstStyle/>
          <a:p>
            <a:r>
              <a:rPr lang="en-US" dirty="0"/>
              <a:t>4 reinforcement learning-based agents and 1 rule-based agent.</a:t>
            </a:r>
          </a:p>
          <a:p>
            <a:r>
              <a:rPr lang="en-US" dirty="0"/>
              <a:t>Overall, RL-based agents outperform rule-based agent. </a:t>
            </a:r>
          </a:p>
          <a:p>
            <a:r>
              <a:rPr lang="en-US" dirty="0"/>
              <a:t>The first and second systems in automatic evaluation switch positions in human evaluation.</a:t>
            </a:r>
          </a:p>
          <a:p>
            <a:r>
              <a:rPr lang="en-US" dirty="0"/>
              <a:t>More details available from participants’ presentation.</a:t>
            </a:r>
          </a:p>
          <a:p>
            <a:r>
              <a:rPr lang="en-US" dirty="0"/>
              <a:t>No entries for Restaurant and Taxi domain.</a:t>
            </a:r>
          </a:p>
        </p:txBody>
      </p:sp>
      <p:sp>
        <p:nvSpPr>
          <p:cNvPr id="7" name="TextBox 6">
            <a:extLst>
              <a:ext uri="{FF2B5EF4-FFF2-40B4-BE49-F238E27FC236}">
                <a16:creationId xmlns:a16="http://schemas.microsoft.com/office/drawing/2014/main" id="{83C37651-CB9A-46FB-82C9-F605EC031B26}"/>
              </a:ext>
            </a:extLst>
          </p:cNvPr>
          <p:cNvSpPr txBox="1"/>
          <p:nvPr/>
        </p:nvSpPr>
        <p:spPr>
          <a:xfrm>
            <a:off x="1096963" y="5627358"/>
            <a:ext cx="3526286" cy="369332"/>
          </a:xfrm>
          <a:prstGeom prst="rect">
            <a:avLst/>
          </a:prstGeom>
          <a:noFill/>
        </p:spPr>
        <p:txBody>
          <a:bodyPr wrap="none" rtlCol="0">
            <a:spAutoFit/>
          </a:bodyPr>
          <a:lstStyle/>
          <a:p>
            <a:r>
              <a:rPr lang="en-US" dirty="0"/>
              <a:t>*Statistically significant with p&lt;0.05</a:t>
            </a:r>
          </a:p>
        </p:txBody>
      </p:sp>
    </p:spTree>
    <p:extLst>
      <p:ext uri="{BB962C8B-B14F-4D97-AF65-F5344CB8AC3E}">
        <p14:creationId xmlns:p14="http://schemas.microsoft.com/office/powerpoint/2010/main" val="284211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Next Challenge with Tsinghua University</a:t>
            </a:r>
          </a:p>
        </p:txBody>
      </p:sp>
      <p:sp>
        <p:nvSpPr>
          <p:cNvPr id="5" name="Text Placeholder 4">
            <a:extLst>
              <a:ext uri="{FF2B5EF4-FFF2-40B4-BE49-F238E27FC236}">
                <a16:creationId xmlns:a16="http://schemas.microsoft.com/office/drawing/2014/main" id="{FFA32C89-A8C1-4BFF-842B-C70FAA43DF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580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BF3F3F16-6D0A-4339-AD2B-E78AB53220E4}"/>
              </a:ext>
            </a:extLst>
          </p:cNvPr>
          <p:cNvSpPr/>
          <p:nvPr/>
        </p:nvSpPr>
        <p:spPr>
          <a:xfrm>
            <a:off x="5822731" y="3773214"/>
            <a:ext cx="3520966" cy="1965434"/>
          </a:xfrm>
          <a:prstGeom prst="round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Movie Bot Interacting with </a:t>
            </a:r>
            <a:r>
              <a:rPr lang="en-US" b="1" dirty="0"/>
              <a:t>Real</a:t>
            </a:r>
            <a:r>
              <a:rPr lang="en-US" dirty="0"/>
              <a:t> Users</a:t>
            </a:r>
          </a:p>
        </p:txBody>
      </p:sp>
      <p:pic>
        <p:nvPicPr>
          <p:cNvPr id="17" name="Content Placeholder 16" descr="Family with two children">
            <a:extLst>
              <a:ext uri="{FF2B5EF4-FFF2-40B4-BE49-F238E27FC236}">
                <a16:creationId xmlns:a16="http://schemas.microsoft.com/office/drawing/2014/main" id="{1EFE260C-FB4C-49FE-A76F-421AAA2EDE78}"/>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3867" y="4088122"/>
            <a:ext cx="1164230" cy="1164230"/>
          </a:xfrm>
        </p:spPr>
      </p:pic>
      <p:grpSp>
        <p:nvGrpSpPr>
          <p:cNvPr id="4" name="Group 3">
            <a:extLst>
              <a:ext uri="{FF2B5EF4-FFF2-40B4-BE49-F238E27FC236}">
                <a16:creationId xmlns:a16="http://schemas.microsoft.com/office/drawing/2014/main" id="{9BC7D4CF-70DB-4361-BF43-081DF2513B0B}"/>
              </a:ext>
            </a:extLst>
          </p:cNvPr>
          <p:cNvGrpSpPr/>
          <p:nvPr/>
        </p:nvGrpSpPr>
        <p:grpSpPr>
          <a:xfrm>
            <a:off x="3047707"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7" name="Graphic 6" descr="Robot">
            <a:extLst>
              <a:ext uri="{FF2B5EF4-FFF2-40B4-BE49-F238E27FC236}">
                <a16:creationId xmlns:a16="http://schemas.microsoft.com/office/drawing/2014/main" id="{AD84095E-FA7E-4A8A-911B-7E4979B12F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171" y="3275119"/>
            <a:ext cx="1532393" cy="1532393"/>
          </a:xfrm>
          <a:prstGeom prst="rect">
            <a:avLst/>
          </a:prstGeom>
        </p:spPr>
      </p:pic>
      <p:sp>
        <p:nvSpPr>
          <p:cNvPr id="8" name="Arrow: Left-Right 7">
            <a:extLst>
              <a:ext uri="{FF2B5EF4-FFF2-40B4-BE49-F238E27FC236}">
                <a16:creationId xmlns:a16="http://schemas.microsoft.com/office/drawing/2014/main" id="{131EF3AE-41B9-424A-844C-C1DA2A7D0CEB}"/>
              </a:ext>
            </a:extLst>
          </p:cNvPr>
          <p:cNvSpPr/>
          <p:nvPr/>
        </p:nvSpPr>
        <p:spPr>
          <a:xfrm rot="1747911">
            <a:off x="2128404" y="4171110"/>
            <a:ext cx="629202"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Graphic 8" descr="Users">
            <a:extLst>
              <a:ext uri="{FF2B5EF4-FFF2-40B4-BE49-F238E27FC236}">
                <a16:creationId xmlns:a16="http://schemas.microsoft.com/office/drawing/2014/main" id="{B991171F-DC03-4F7E-94ED-9AE9E6C9F2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796" y="4908510"/>
            <a:ext cx="1248726" cy="1248726"/>
          </a:xfrm>
          <a:prstGeom prst="rect">
            <a:avLst/>
          </a:prstGeom>
        </p:spPr>
      </p:pic>
      <p:sp>
        <p:nvSpPr>
          <p:cNvPr id="10" name="Arrow: Left-Right 9">
            <a:extLst>
              <a:ext uri="{FF2B5EF4-FFF2-40B4-BE49-F238E27FC236}">
                <a16:creationId xmlns:a16="http://schemas.microsoft.com/office/drawing/2014/main" id="{7B3938A9-5D2B-448A-8A07-B6FAEF3F593E}"/>
              </a:ext>
            </a:extLst>
          </p:cNvPr>
          <p:cNvSpPr/>
          <p:nvPr/>
        </p:nvSpPr>
        <p:spPr>
          <a:xfrm rot="19678318">
            <a:off x="2128403" y="5039380"/>
            <a:ext cx="629202"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A0E516-EB26-4961-8575-3536E3CF135E}"/>
              </a:ext>
            </a:extLst>
          </p:cNvPr>
          <p:cNvSpPr/>
          <p:nvPr/>
        </p:nvSpPr>
        <p:spPr>
          <a:xfrm>
            <a:off x="5328747" y="3585520"/>
            <a:ext cx="252248" cy="239486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A4A50F9-72A8-451A-8368-71209D1B9702}"/>
              </a:ext>
            </a:extLst>
          </p:cNvPr>
          <p:cNvSpPr txBox="1"/>
          <p:nvPr/>
        </p:nvSpPr>
        <p:spPr>
          <a:xfrm>
            <a:off x="4966897" y="3171614"/>
            <a:ext cx="1101776" cy="369332"/>
          </a:xfrm>
          <a:prstGeom prst="rect">
            <a:avLst/>
          </a:prstGeom>
          <a:noFill/>
        </p:spPr>
        <p:txBody>
          <a:bodyPr wrap="none" rtlCol="0">
            <a:spAutoFit/>
          </a:bodyPr>
          <a:lstStyle/>
          <a:p>
            <a:r>
              <a:rPr lang="en-US" dirty="0"/>
              <a:t>Screening</a:t>
            </a:r>
          </a:p>
        </p:txBody>
      </p:sp>
      <p:grpSp>
        <p:nvGrpSpPr>
          <p:cNvPr id="13" name="Group 12">
            <a:extLst>
              <a:ext uri="{FF2B5EF4-FFF2-40B4-BE49-F238E27FC236}">
                <a16:creationId xmlns:a16="http://schemas.microsoft.com/office/drawing/2014/main" id="{A667E29D-0CE8-448A-AB7E-0360A3744382}"/>
              </a:ext>
            </a:extLst>
          </p:cNvPr>
          <p:cNvGrpSpPr/>
          <p:nvPr/>
        </p:nvGrpSpPr>
        <p:grpSpPr>
          <a:xfrm>
            <a:off x="7204554"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Rectangle: Rounded Corners 13">
              <a:extLst>
                <a:ext uri="{FF2B5EF4-FFF2-40B4-BE49-F238E27FC236}">
                  <a16:creationId xmlns:a16="http://schemas.microsoft.com/office/drawing/2014/main" id="{21F7D256-5127-4438-B3C7-B448EC8F0C2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74008CD-84DA-42F5-8D2E-F197FDE2D770}"/>
                </a:ext>
              </a:extLst>
            </p:cNvPr>
            <p:cNvSpPr txBox="1"/>
            <p:nvPr/>
          </p:nvSpPr>
          <p:spPr>
            <a:xfrm>
              <a:off x="1547959" y="4464553"/>
              <a:ext cx="2699486" cy="389582"/>
            </a:xfrm>
            <a:prstGeom prst="rect">
              <a:avLst/>
            </a:prstGeom>
            <a:grpFill/>
          </p:spPr>
          <p:txBody>
            <a:bodyPr wrap="none" rtlCol="0">
              <a:spAutoFit/>
            </a:bodyPr>
            <a:lstStyle/>
            <a:p>
              <a:r>
                <a:rPr lang="en-US" dirty="0"/>
                <a:t>Dialog System</a:t>
              </a:r>
            </a:p>
          </p:txBody>
        </p:sp>
      </p:grpSp>
      <p:pic>
        <p:nvPicPr>
          <p:cNvPr id="2050" name="Picture 2" descr="See the source image">
            <a:extLst>
              <a:ext uri="{FF2B5EF4-FFF2-40B4-BE49-F238E27FC236}">
                <a16:creationId xmlns:a16="http://schemas.microsoft.com/office/drawing/2014/main" id="{43E436DE-BC10-4758-B442-7859A37AD1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1610" y="4305415"/>
            <a:ext cx="1004193" cy="1004193"/>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Left-Right 17">
            <a:extLst>
              <a:ext uri="{FF2B5EF4-FFF2-40B4-BE49-F238E27FC236}">
                <a16:creationId xmlns:a16="http://schemas.microsoft.com/office/drawing/2014/main" id="{4DDCD4A6-3E8B-4499-A877-BDB635BD81D2}"/>
              </a:ext>
            </a:extLst>
          </p:cNvPr>
          <p:cNvSpPr/>
          <p:nvPr/>
        </p:nvSpPr>
        <p:spPr>
          <a:xfrm>
            <a:off x="9627478" y="4549709"/>
            <a:ext cx="641131" cy="3586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81338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Unpaid users are again significantly different from paid users.</a:t>
            </a:r>
          </a:p>
          <a:p>
            <a:r>
              <a:rPr lang="en-US" dirty="0"/>
              <a:t>Evaluate top-performing movie bots with unpaid real users</a:t>
            </a:r>
          </a:p>
        </p:txBody>
      </p:sp>
    </p:spTree>
    <p:extLst>
      <p:ext uri="{BB962C8B-B14F-4D97-AF65-F5344CB8AC3E}">
        <p14:creationId xmlns:p14="http://schemas.microsoft.com/office/powerpoint/2010/main" val="247797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Multi-domain E2E Dialogue System</a:t>
            </a:r>
          </a:p>
        </p:txBody>
      </p:sp>
      <p:grpSp>
        <p:nvGrpSpPr>
          <p:cNvPr id="4" name="Group 3">
            <a:extLst>
              <a:ext uri="{FF2B5EF4-FFF2-40B4-BE49-F238E27FC236}">
                <a16:creationId xmlns:a16="http://schemas.microsoft.com/office/drawing/2014/main" id="{9BC7D4CF-70DB-4361-BF43-081DF2513B0B}"/>
              </a:ext>
            </a:extLst>
          </p:cNvPr>
          <p:cNvGrpSpPr/>
          <p:nvPr/>
        </p:nvGrpSpPr>
        <p:grpSpPr>
          <a:xfrm>
            <a:off x="1896338" y="3695339"/>
            <a:ext cx="3579529" cy="2122872"/>
            <a:chOff x="1097281" y="3268721"/>
            <a:chExt cx="3600844" cy="3037486"/>
          </a:xfrm>
          <a:no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a:solidFill>
                <a:schemeClr val="accent2">
                  <a:lumMod val="7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2092612" y="3268721"/>
              <a:ext cx="1610181" cy="528454"/>
            </a:xfrm>
            <a:prstGeom prst="rect">
              <a:avLst/>
            </a:prstGeom>
            <a:grpFill/>
          </p:spPr>
          <p:txBody>
            <a:bodyPr wrap="square" rtlCol="0">
              <a:spAutoFit/>
            </a:bodyPr>
            <a:lstStyle/>
            <a:p>
              <a:r>
                <a:rPr lang="en-US" dirty="0"/>
                <a:t>User Simulator</a:t>
              </a:r>
            </a:p>
          </p:txBody>
        </p:sp>
      </p:gr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Multi-domain user simulator based on </a:t>
            </a:r>
            <a:r>
              <a:rPr lang="en-US" dirty="0" err="1"/>
              <a:t>MultiWOZ</a:t>
            </a:r>
            <a:r>
              <a:rPr lang="en-US" dirty="0"/>
              <a:t> extended with uncooperative behavior.</a:t>
            </a:r>
          </a:p>
          <a:p>
            <a:r>
              <a:rPr lang="en-US" dirty="0"/>
              <a:t>Baseline system based on hierarchical reinforcement learning.</a:t>
            </a:r>
          </a:p>
          <a:p>
            <a:r>
              <a:rPr lang="en-US" dirty="0"/>
              <a:t>Human evaluation with crowdsourced users.</a:t>
            </a:r>
          </a:p>
          <a:p>
            <a:endParaRPr lang="en-US" dirty="0"/>
          </a:p>
        </p:txBody>
      </p:sp>
      <p:sp>
        <p:nvSpPr>
          <p:cNvPr id="19" name="Oval 18">
            <a:extLst>
              <a:ext uri="{FF2B5EF4-FFF2-40B4-BE49-F238E27FC236}">
                <a16:creationId xmlns:a16="http://schemas.microsoft.com/office/drawing/2014/main" id="{52957687-5F5C-4DDC-A23C-DC9B9761F8CA}"/>
              </a:ext>
            </a:extLst>
          </p:cNvPr>
          <p:cNvSpPr/>
          <p:nvPr/>
        </p:nvSpPr>
        <p:spPr>
          <a:xfrm>
            <a:off x="2169607"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23" name="Oval 22">
            <a:extLst>
              <a:ext uri="{FF2B5EF4-FFF2-40B4-BE49-F238E27FC236}">
                <a16:creationId xmlns:a16="http://schemas.microsoft.com/office/drawing/2014/main" id="{27B6F6B5-4EC6-463F-B5AF-6A40548C5D16}"/>
              </a:ext>
            </a:extLst>
          </p:cNvPr>
          <p:cNvSpPr/>
          <p:nvPr/>
        </p:nvSpPr>
        <p:spPr>
          <a:xfrm>
            <a:off x="2928624"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24" name="Oval 23">
            <a:extLst>
              <a:ext uri="{FF2B5EF4-FFF2-40B4-BE49-F238E27FC236}">
                <a16:creationId xmlns:a16="http://schemas.microsoft.com/office/drawing/2014/main" id="{466520C7-E52F-411B-9F79-50DCB2E1D6F5}"/>
              </a:ext>
            </a:extLst>
          </p:cNvPr>
          <p:cNvSpPr/>
          <p:nvPr/>
        </p:nvSpPr>
        <p:spPr>
          <a:xfrm>
            <a:off x="3687641"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25" name="Oval 24">
            <a:extLst>
              <a:ext uri="{FF2B5EF4-FFF2-40B4-BE49-F238E27FC236}">
                <a16:creationId xmlns:a16="http://schemas.microsoft.com/office/drawing/2014/main" id="{0094017C-BEDD-4450-9F43-DB822A7A90B6}"/>
              </a:ext>
            </a:extLst>
          </p:cNvPr>
          <p:cNvSpPr/>
          <p:nvPr/>
        </p:nvSpPr>
        <p:spPr>
          <a:xfrm>
            <a:off x="4439841"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26" name="Connector: Curved 25">
            <a:extLst>
              <a:ext uri="{FF2B5EF4-FFF2-40B4-BE49-F238E27FC236}">
                <a16:creationId xmlns:a16="http://schemas.microsoft.com/office/drawing/2014/main" id="{1C99AAEC-0529-4526-8608-D74DAA91D5B0}"/>
              </a:ext>
            </a:extLst>
          </p:cNvPr>
          <p:cNvCxnSpPr>
            <a:cxnSpLocks/>
            <a:stCxn id="19" idx="4"/>
            <a:endCxn id="23" idx="2"/>
          </p:cNvCxnSpPr>
          <p:nvPr/>
        </p:nvCxnSpPr>
        <p:spPr>
          <a:xfrm rot="16200000" flipH="1">
            <a:off x="2561722"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6D7C119-AFDF-40AD-BA49-5B34847AECFD}"/>
              </a:ext>
            </a:extLst>
          </p:cNvPr>
          <p:cNvCxnSpPr>
            <a:cxnSpLocks/>
            <a:stCxn id="23" idx="0"/>
            <a:endCxn id="24" idx="2"/>
          </p:cNvCxnSpPr>
          <p:nvPr/>
        </p:nvCxnSpPr>
        <p:spPr>
          <a:xfrm rot="5400000" flipH="1" flipV="1">
            <a:off x="3308133"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7128E0F2-61CE-42A9-A84A-CF1F5DC1C73D}"/>
              </a:ext>
            </a:extLst>
          </p:cNvPr>
          <p:cNvCxnSpPr>
            <a:cxnSpLocks/>
            <a:stCxn id="24" idx="6"/>
            <a:endCxn id="25" idx="0"/>
          </p:cNvCxnSpPr>
          <p:nvPr/>
        </p:nvCxnSpPr>
        <p:spPr>
          <a:xfrm>
            <a:off x="4486427"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7F1E1-FE6F-40A5-9580-4EAEA090E3C8}"/>
              </a:ext>
            </a:extLst>
          </p:cNvPr>
          <p:cNvGrpSpPr/>
          <p:nvPr/>
        </p:nvGrpSpPr>
        <p:grpSpPr>
          <a:xfrm>
            <a:off x="6879020" y="3695339"/>
            <a:ext cx="3579529" cy="2122872"/>
            <a:chOff x="1097281" y="3268721"/>
            <a:chExt cx="3600844" cy="3037486"/>
          </a:xfrm>
          <a:noFill/>
        </p:grpSpPr>
        <p:sp>
          <p:nvSpPr>
            <p:cNvPr id="41" name="Rectangle: Rounded Corners 40">
              <a:extLst>
                <a:ext uri="{FF2B5EF4-FFF2-40B4-BE49-F238E27FC236}">
                  <a16:creationId xmlns:a16="http://schemas.microsoft.com/office/drawing/2014/main" id="{F341BD4D-9A54-48F4-8D5E-C803728B7385}"/>
                </a:ext>
              </a:extLst>
            </p:cNvPr>
            <p:cNvSpPr/>
            <p:nvPr/>
          </p:nvSpPr>
          <p:spPr>
            <a:xfrm>
              <a:off x="1097281" y="3268721"/>
              <a:ext cx="3600844" cy="3037486"/>
            </a:xfrm>
            <a:prstGeom prst="roundRect">
              <a:avLst/>
            </a:prstGeom>
            <a:grpFill/>
            <a:ln>
              <a:solidFill>
                <a:schemeClr val="bg2">
                  <a:lumMod val="2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382E4D1-5960-4D2A-8708-D236CF97830B}"/>
                </a:ext>
              </a:extLst>
            </p:cNvPr>
            <p:cNvSpPr txBox="1"/>
            <p:nvPr/>
          </p:nvSpPr>
          <p:spPr>
            <a:xfrm>
              <a:off x="2116044" y="3268721"/>
              <a:ext cx="1563318" cy="528454"/>
            </a:xfrm>
            <a:prstGeom prst="rect">
              <a:avLst/>
            </a:prstGeom>
            <a:grpFill/>
          </p:spPr>
          <p:txBody>
            <a:bodyPr wrap="square" rtlCol="0">
              <a:spAutoFit/>
            </a:bodyPr>
            <a:lstStyle/>
            <a:p>
              <a:r>
                <a:rPr lang="en-US" dirty="0"/>
                <a:t>Dialog System</a:t>
              </a:r>
            </a:p>
          </p:txBody>
        </p:sp>
      </p:grpSp>
      <p:sp>
        <p:nvSpPr>
          <p:cNvPr id="43" name="Oval 42">
            <a:extLst>
              <a:ext uri="{FF2B5EF4-FFF2-40B4-BE49-F238E27FC236}">
                <a16:creationId xmlns:a16="http://schemas.microsoft.com/office/drawing/2014/main" id="{F703CCD4-2DB0-4688-B641-18078A4DA291}"/>
              </a:ext>
            </a:extLst>
          </p:cNvPr>
          <p:cNvSpPr/>
          <p:nvPr/>
        </p:nvSpPr>
        <p:spPr>
          <a:xfrm>
            <a:off x="7152289"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44" name="Oval 43">
            <a:extLst>
              <a:ext uri="{FF2B5EF4-FFF2-40B4-BE49-F238E27FC236}">
                <a16:creationId xmlns:a16="http://schemas.microsoft.com/office/drawing/2014/main" id="{CB7F91A9-0DD7-4353-A45B-6254815BCF4D}"/>
              </a:ext>
            </a:extLst>
          </p:cNvPr>
          <p:cNvSpPr/>
          <p:nvPr/>
        </p:nvSpPr>
        <p:spPr>
          <a:xfrm>
            <a:off x="7911306"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45" name="Oval 44">
            <a:extLst>
              <a:ext uri="{FF2B5EF4-FFF2-40B4-BE49-F238E27FC236}">
                <a16:creationId xmlns:a16="http://schemas.microsoft.com/office/drawing/2014/main" id="{E3EFAC0C-07F8-4DBB-A553-2707C30BD2F8}"/>
              </a:ext>
            </a:extLst>
          </p:cNvPr>
          <p:cNvSpPr/>
          <p:nvPr/>
        </p:nvSpPr>
        <p:spPr>
          <a:xfrm>
            <a:off x="8670323"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46" name="Oval 45">
            <a:extLst>
              <a:ext uri="{FF2B5EF4-FFF2-40B4-BE49-F238E27FC236}">
                <a16:creationId xmlns:a16="http://schemas.microsoft.com/office/drawing/2014/main" id="{8A6A88A1-428F-4DB6-BCAC-93C9DF04F041}"/>
              </a:ext>
            </a:extLst>
          </p:cNvPr>
          <p:cNvSpPr/>
          <p:nvPr/>
        </p:nvSpPr>
        <p:spPr>
          <a:xfrm>
            <a:off x="9422523"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47" name="Connector: Curved 46">
            <a:extLst>
              <a:ext uri="{FF2B5EF4-FFF2-40B4-BE49-F238E27FC236}">
                <a16:creationId xmlns:a16="http://schemas.microsoft.com/office/drawing/2014/main" id="{23057D60-2379-46C4-ADD9-9BE43912A50F}"/>
              </a:ext>
            </a:extLst>
          </p:cNvPr>
          <p:cNvCxnSpPr>
            <a:cxnSpLocks/>
            <a:stCxn id="43" idx="4"/>
            <a:endCxn id="44" idx="2"/>
          </p:cNvCxnSpPr>
          <p:nvPr/>
        </p:nvCxnSpPr>
        <p:spPr>
          <a:xfrm rot="16200000" flipH="1">
            <a:off x="7544404"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A977629-5A2C-4A8B-B5F5-5DC9FAC1281B}"/>
              </a:ext>
            </a:extLst>
          </p:cNvPr>
          <p:cNvCxnSpPr>
            <a:cxnSpLocks/>
            <a:stCxn id="44" idx="0"/>
            <a:endCxn id="45" idx="2"/>
          </p:cNvCxnSpPr>
          <p:nvPr/>
        </p:nvCxnSpPr>
        <p:spPr>
          <a:xfrm rot="5400000" flipH="1" flipV="1">
            <a:off x="8290815"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D3CB21A-A6FD-4320-905A-5A2AF8A1B875}"/>
              </a:ext>
            </a:extLst>
          </p:cNvPr>
          <p:cNvCxnSpPr>
            <a:cxnSpLocks/>
            <a:stCxn id="45" idx="6"/>
            <a:endCxn id="46" idx="0"/>
          </p:cNvCxnSpPr>
          <p:nvPr/>
        </p:nvCxnSpPr>
        <p:spPr>
          <a:xfrm>
            <a:off x="9469109"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55" name="Arrow: Left-Right 2054">
            <a:extLst>
              <a:ext uri="{FF2B5EF4-FFF2-40B4-BE49-F238E27FC236}">
                <a16:creationId xmlns:a16="http://schemas.microsoft.com/office/drawing/2014/main" id="{B7AD7D24-11FA-4A3B-AC31-A0B9916E32FF}"/>
              </a:ext>
            </a:extLst>
          </p:cNvPr>
          <p:cNvSpPr/>
          <p:nvPr/>
        </p:nvSpPr>
        <p:spPr>
          <a:xfrm>
            <a:off x="5731155" y="4516835"/>
            <a:ext cx="870868" cy="58068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28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Cross-lingual Settings</a:t>
            </a:r>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Chinese as low resource language in the Movie domain.</a:t>
            </a:r>
          </a:p>
          <a:p>
            <a:r>
              <a:rPr lang="en-US" dirty="0">
                <a:solidFill>
                  <a:schemeClr val="tx1"/>
                </a:solidFill>
              </a:rPr>
              <a:t>Build a Chinese bot with a small amount of Chinese dialog data by leveraging all the resources available for English bot.</a:t>
            </a:r>
            <a:endParaRPr lang="en-US" dirty="0"/>
          </a:p>
          <a:p>
            <a:r>
              <a:rPr lang="en-US" dirty="0"/>
              <a:t>Human evaluation with crowdsourced users.</a:t>
            </a:r>
          </a:p>
          <a:p>
            <a:endParaRPr lang="en-US" dirty="0"/>
          </a:p>
        </p:txBody>
      </p:sp>
      <p:grpSp>
        <p:nvGrpSpPr>
          <p:cNvPr id="27" name="Group 26">
            <a:extLst>
              <a:ext uri="{FF2B5EF4-FFF2-40B4-BE49-F238E27FC236}">
                <a16:creationId xmlns:a16="http://schemas.microsoft.com/office/drawing/2014/main" id="{8636F4E0-6437-4EDE-A905-2EC20E18681A}"/>
              </a:ext>
            </a:extLst>
          </p:cNvPr>
          <p:cNvGrpSpPr/>
          <p:nvPr/>
        </p:nvGrpSpPr>
        <p:grpSpPr>
          <a:xfrm>
            <a:off x="2070246" y="3878535"/>
            <a:ext cx="1992760" cy="1660412"/>
            <a:chOff x="1097281" y="3268721"/>
            <a:chExt cx="3600844" cy="3037486"/>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grpSpPr>
        <p:sp>
          <p:nvSpPr>
            <p:cNvPr id="28" name="Rectangle: Rounded Corners 27">
              <a:extLst>
                <a:ext uri="{FF2B5EF4-FFF2-40B4-BE49-F238E27FC236}">
                  <a16:creationId xmlns:a16="http://schemas.microsoft.com/office/drawing/2014/main" id="{4DAE15AE-E303-4E64-8202-DC123534B16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283F158B-CCF6-44CA-B001-2ED0A1866991}"/>
                </a:ext>
              </a:extLst>
            </p:cNvPr>
            <p:cNvSpPr txBox="1"/>
            <p:nvPr/>
          </p:nvSpPr>
          <p:spPr>
            <a:xfrm>
              <a:off x="2134167" y="4437720"/>
              <a:ext cx="1527070" cy="675640"/>
            </a:xfrm>
            <a:prstGeom prst="rect">
              <a:avLst/>
            </a:prstGeom>
            <a:grpFill/>
          </p:spPr>
          <p:txBody>
            <a:bodyPr wrap="none" rtlCol="0">
              <a:spAutoFit/>
            </a:bodyPr>
            <a:lstStyle/>
            <a:p>
              <a:r>
                <a:rPr lang="en-US" dirty="0"/>
                <a:t>English</a:t>
              </a:r>
            </a:p>
          </p:txBody>
        </p:sp>
      </p:grpSp>
      <p:grpSp>
        <p:nvGrpSpPr>
          <p:cNvPr id="36" name="Group 35">
            <a:extLst>
              <a:ext uri="{FF2B5EF4-FFF2-40B4-BE49-F238E27FC236}">
                <a16:creationId xmlns:a16="http://schemas.microsoft.com/office/drawing/2014/main" id="{9C441385-AAA6-44DB-92F1-896C0CF59DE3}"/>
              </a:ext>
            </a:extLst>
          </p:cNvPr>
          <p:cNvGrpSpPr/>
          <p:nvPr/>
        </p:nvGrpSpPr>
        <p:grpSpPr>
          <a:xfrm>
            <a:off x="5564934" y="3872017"/>
            <a:ext cx="1992760" cy="1660412"/>
            <a:chOff x="1097281" y="3268721"/>
            <a:chExt cx="3600844" cy="3037486"/>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37" name="Rectangle: Rounded Corners 36">
              <a:extLst>
                <a:ext uri="{FF2B5EF4-FFF2-40B4-BE49-F238E27FC236}">
                  <a16:creationId xmlns:a16="http://schemas.microsoft.com/office/drawing/2014/main" id="{59AF2E82-3C8E-4CA6-9889-D615066B750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0D5AC473-0784-4897-859F-A5BE7F29D067}"/>
                </a:ext>
              </a:extLst>
            </p:cNvPr>
            <p:cNvSpPr txBox="1"/>
            <p:nvPr/>
          </p:nvSpPr>
          <p:spPr>
            <a:xfrm>
              <a:off x="2134167" y="4437720"/>
              <a:ext cx="1671898" cy="675640"/>
            </a:xfrm>
            <a:prstGeom prst="rect">
              <a:avLst/>
            </a:prstGeom>
            <a:grpFill/>
          </p:spPr>
          <p:txBody>
            <a:bodyPr wrap="none" rtlCol="0">
              <a:spAutoFit/>
            </a:bodyPr>
            <a:lstStyle/>
            <a:p>
              <a:r>
                <a:rPr lang="en-US" dirty="0"/>
                <a:t>Chinese</a:t>
              </a:r>
            </a:p>
          </p:txBody>
        </p:sp>
      </p:grpSp>
      <p:pic>
        <p:nvPicPr>
          <p:cNvPr id="39" name="Graphic 38" descr="Users">
            <a:extLst>
              <a:ext uri="{FF2B5EF4-FFF2-40B4-BE49-F238E27FC236}">
                <a16:creationId xmlns:a16="http://schemas.microsoft.com/office/drawing/2014/main" id="{0FD8CB58-61AA-49DA-B6EE-3BACB5342B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11313" y="4077860"/>
            <a:ext cx="1248726" cy="1248726"/>
          </a:xfrm>
          <a:prstGeom prst="rect">
            <a:avLst/>
          </a:prstGeom>
        </p:spPr>
      </p:pic>
      <p:sp>
        <p:nvSpPr>
          <p:cNvPr id="3" name="Arrow: Right 2">
            <a:extLst>
              <a:ext uri="{FF2B5EF4-FFF2-40B4-BE49-F238E27FC236}">
                <a16:creationId xmlns:a16="http://schemas.microsoft.com/office/drawing/2014/main" id="{4681701D-FE77-4CCE-8752-6C34B273AD64}"/>
              </a:ext>
            </a:extLst>
          </p:cNvPr>
          <p:cNvSpPr/>
          <p:nvPr/>
        </p:nvSpPr>
        <p:spPr>
          <a:xfrm>
            <a:off x="4351282" y="4435366"/>
            <a:ext cx="924911" cy="578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4F62540-1B07-4B87-A120-2014E7D7BFBB}"/>
              </a:ext>
            </a:extLst>
          </p:cNvPr>
          <p:cNvSpPr txBox="1"/>
          <p:nvPr/>
        </p:nvSpPr>
        <p:spPr>
          <a:xfrm>
            <a:off x="4351282" y="3829637"/>
            <a:ext cx="925253" cy="646331"/>
          </a:xfrm>
          <a:prstGeom prst="rect">
            <a:avLst/>
          </a:prstGeom>
          <a:noFill/>
        </p:spPr>
        <p:txBody>
          <a:bodyPr wrap="none" rtlCol="0">
            <a:spAutoFit/>
          </a:bodyPr>
          <a:lstStyle/>
          <a:p>
            <a:pPr algn="ctr"/>
            <a:r>
              <a:rPr lang="en-US" dirty="0"/>
              <a:t>Chinese</a:t>
            </a:r>
          </a:p>
          <a:p>
            <a:pPr algn="ctr"/>
            <a:r>
              <a:rPr lang="en-US" dirty="0"/>
              <a:t>Data</a:t>
            </a:r>
          </a:p>
        </p:txBody>
      </p:sp>
      <p:sp>
        <p:nvSpPr>
          <p:cNvPr id="52" name="Arrow: Left-Right 51">
            <a:extLst>
              <a:ext uri="{FF2B5EF4-FFF2-40B4-BE49-F238E27FC236}">
                <a16:creationId xmlns:a16="http://schemas.microsoft.com/office/drawing/2014/main" id="{7B1DCE3B-A596-4BCA-92FE-455E6CD0EB51}"/>
              </a:ext>
            </a:extLst>
          </p:cNvPr>
          <p:cNvSpPr/>
          <p:nvPr/>
        </p:nvSpPr>
        <p:spPr>
          <a:xfrm>
            <a:off x="7795882" y="4490227"/>
            <a:ext cx="877242" cy="46834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5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a:t>Post-Challenge</a:t>
            </a:r>
            <a:endParaRPr lang="en-US" dirty="0"/>
          </a:p>
        </p:txBody>
      </p:sp>
      <p:sp>
        <p:nvSpPr>
          <p:cNvPr id="3" name="Content Placeholder 2">
            <a:extLst>
              <a:ext uri="{FF2B5EF4-FFF2-40B4-BE49-F238E27FC236}">
                <a16:creationId xmlns:a16="http://schemas.microsoft.com/office/drawing/2014/main" id="{EBCBB6AC-01CF-4F31-995F-EA3D00C50B42}"/>
              </a:ext>
            </a:extLst>
          </p:cNvPr>
          <p:cNvSpPr>
            <a:spLocks noGrp="1"/>
          </p:cNvSpPr>
          <p:nvPr>
            <p:ph idx="1"/>
          </p:nvPr>
        </p:nvSpPr>
        <p:spPr>
          <a:xfrm>
            <a:off x="3867807" y="2417378"/>
            <a:ext cx="4992415" cy="588581"/>
          </a:xfrm>
        </p:spPr>
        <p:txBody>
          <a:bodyPr>
            <a:normAutofit fontScale="92500"/>
          </a:bodyPr>
          <a:lstStyle/>
          <a:p>
            <a:r>
              <a:rPr lang="en-US" sz="2800" dirty="0"/>
              <a:t>Data will remain publicly available.</a:t>
            </a:r>
          </a:p>
          <a:p>
            <a:endParaRPr lang="en-US" sz="2800" dirty="0"/>
          </a:p>
          <a:p>
            <a:endParaRPr lang="en-US" sz="2800" dirty="0"/>
          </a:p>
        </p:txBody>
      </p:sp>
      <p:pic>
        <p:nvPicPr>
          <p:cNvPr id="5" name="Graphic 4" descr="Newspaper">
            <a:extLst>
              <a:ext uri="{FF2B5EF4-FFF2-40B4-BE49-F238E27FC236}">
                <a16:creationId xmlns:a16="http://schemas.microsoft.com/office/drawing/2014/main" id="{B53570D7-076B-46C8-B194-755B199CB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870" y="2267607"/>
            <a:ext cx="914400" cy="914400"/>
          </a:xfrm>
          <a:prstGeom prst="rect">
            <a:avLst/>
          </a:prstGeom>
        </p:spPr>
      </p:pic>
      <p:pic>
        <p:nvPicPr>
          <p:cNvPr id="7" name="Graphic 6" descr="Call center">
            <a:extLst>
              <a:ext uri="{FF2B5EF4-FFF2-40B4-BE49-F238E27FC236}">
                <a16:creationId xmlns:a16="http://schemas.microsoft.com/office/drawing/2014/main" id="{67A96DF0-A1FD-4293-80C6-31633E241C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4870" y="4590393"/>
            <a:ext cx="914400" cy="914400"/>
          </a:xfrm>
          <a:prstGeom prst="rect">
            <a:avLst/>
          </a:prstGeom>
        </p:spPr>
      </p:pic>
      <p:pic>
        <p:nvPicPr>
          <p:cNvPr id="9" name="Graphic 8" descr="Hierarchy">
            <a:extLst>
              <a:ext uri="{FF2B5EF4-FFF2-40B4-BE49-F238E27FC236}">
                <a16:creationId xmlns:a16="http://schemas.microsoft.com/office/drawing/2014/main" id="{FA0B067F-7E9E-4F63-B9C5-378CDFDC0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44870" y="3429000"/>
            <a:ext cx="914400" cy="914400"/>
          </a:xfrm>
          <a:prstGeom prst="rect">
            <a:avLst/>
          </a:prstGeom>
        </p:spPr>
      </p:pic>
      <p:sp>
        <p:nvSpPr>
          <p:cNvPr id="10" name="Content Placeholder 2">
            <a:extLst>
              <a:ext uri="{FF2B5EF4-FFF2-40B4-BE49-F238E27FC236}">
                <a16:creationId xmlns:a16="http://schemas.microsoft.com/office/drawing/2014/main" id="{61F57575-3594-4F13-866F-8E8CAA86B70F}"/>
              </a:ext>
            </a:extLst>
          </p:cNvPr>
          <p:cNvSpPr txBox="1">
            <a:spLocks/>
          </p:cNvSpPr>
          <p:nvPr/>
        </p:nvSpPr>
        <p:spPr>
          <a:xfrm>
            <a:off x="3867807" y="4695904"/>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Maintain a leaderboard and continuously evaluate top systems with real users.</a:t>
            </a:r>
          </a:p>
          <a:p>
            <a:endParaRPr lang="en-US" sz="2600" dirty="0"/>
          </a:p>
        </p:txBody>
      </p:sp>
      <p:sp>
        <p:nvSpPr>
          <p:cNvPr id="11" name="Content Placeholder 2">
            <a:extLst>
              <a:ext uri="{FF2B5EF4-FFF2-40B4-BE49-F238E27FC236}">
                <a16:creationId xmlns:a16="http://schemas.microsoft.com/office/drawing/2014/main" id="{4F35A260-0861-4977-9324-8C5303B861DD}"/>
              </a:ext>
            </a:extLst>
          </p:cNvPr>
          <p:cNvSpPr txBox="1">
            <a:spLocks/>
          </p:cNvSpPr>
          <p:nvPr/>
        </p:nvSpPr>
        <p:spPr>
          <a:xfrm>
            <a:off x="3867807" y="3685977"/>
            <a:ext cx="7588470"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Keep codebase updated with state-of-the-art models</a:t>
            </a:r>
          </a:p>
        </p:txBody>
      </p:sp>
    </p:spTree>
    <p:extLst>
      <p:ext uri="{BB962C8B-B14F-4D97-AF65-F5344CB8AC3E}">
        <p14:creationId xmlns:p14="http://schemas.microsoft.com/office/powerpoint/2010/main" val="271909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Logistics</a:t>
            </a:r>
          </a:p>
        </p:txBody>
      </p:sp>
      <p:sp>
        <p:nvSpPr>
          <p:cNvPr id="4" name="Content Placeholder 2">
            <a:extLst>
              <a:ext uri="{FF2B5EF4-FFF2-40B4-BE49-F238E27FC236}">
                <a16:creationId xmlns:a16="http://schemas.microsoft.com/office/drawing/2014/main" id="{CD5DE8F6-8C3C-4625-AB78-2D08F316CC84}"/>
              </a:ext>
            </a:extLst>
          </p:cNvPr>
          <p:cNvSpPr>
            <a:spLocks noGrp="1"/>
          </p:cNvSpPr>
          <p:nvPr>
            <p:ph idx="1"/>
          </p:nvPr>
        </p:nvSpPr>
        <p:spPr>
          <a:xfrm>
            <a:off x="4876800" y="2417376"/>
            <a:ext cx="6278880" cy="588581"/>
          </a:xfrm>
        </p:spPr>
        <p:txBody>
          <a:bodyPr>
            <a:noAutofit/>
          </a:bodyPr>
          <a:lstStyle/>
          <a:p>
            <a:r>
              <a:rPr lang="en-US" sz="2600" dirty="0"/>
              <a:t>Challenge overview and resource release (ACL/</a:t>
            </a:r>
            <a:r>
              <a:rPr lang="en-US" sz="2600" dirty="0" err="1"/>
              <a:t>Sigdial</a:t>
            </a:r>
            <a:r>
              <a:rPr lang="en-US" sz="2600" dirty="0"/>
              <a:t>)</a:t>
            </a:r>
          </a:p>
          <a:p>
            <a:endParaRPr lang="en-US" sz="2600" dirty="0"/>
          </a:p>
          <a:p>
            <a:endParaRPr lang="en-US" sz="2600" dirty="0"/>
          </a:p>
        </p:txBody>
      </p:sp>
      <p:sp>
        <p:nvSpPr>
          <p:cNvPr id="8" name="Content Placeholder 2">
            <a:extLst>
              <a:ext uri="{FF2B5EF4-FFF2-40B4-BE49-F238E27FC236}">
                <a16:creationId xmlns:a16="http://schemas.microsoft.com/office/drawing/2014/main" id="{5557E903-8513-4B4F-A634-35116EE0DDDE}"/>
              </a:ext>
            </a:extLst>
          </p:cNvPr>
          <p:cNvSpPr txBox="1">
            <a:spLocks/>
          </p:cNvSpPr>
          <p:nvPr/>
        </p:nvSpPr>
        <p:spPr>
          <a:xfrm>
            <a:off x="4876799" y="4858813"/>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Workshop (ASRU/</a:t>
            </a:r>
            <a:r>
              <a:rPr lang="en-US" sz="2600" dirty="0" err="1"/>
              <a:t>NeurIPS</a:t>
            </a:r>
            <a:r>
              <a:rPr lang="en-US" sz="2600" dirty="0"/>
              <a:t>)</a:t>
            </a:r>
          </a:p>
          <a:p>
            <a:endParaRPr lang="en-US" sz="2600" dirty="0"/>
          </a:p>
        </p:txBody>
      </p:sp>
      <p:sp>
        <p:nvSpPr>
          <p:cNvPr id="9" name="Content Placeholder 2">
            <a:extLst>
              <a:ext uri="{FF2B5EF4-FFF2-40B4-BE49-F238E27FC236}">
                <a16:creationId xmlns:a16="http://schemas.microsoft.com/office/drawing/2014/main" id="{F0F6A8D0-AB7E-4D64-A22A-515575F5D751}"/>
              </a:ext>
            </a:extLst>
          </p:cNvPr>
          <p:cNvSpPr txBox="1">
            <a:spLocks/>
          </p:cNvSpPr>
          <p:nvPr/>
        </p:nvSpPr>
        <p:spPr>
          <a:xfrm>
            <a:off x="4876799" y="3521095"/>
            <a:ext cx="6579477"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Evaluation, paper submission</a:t>
            </a:r>
          </a:p>
        </p:txBody>
      </p:sp>
      <p:pic>
        <p:nvPicPr>
          <p:cNvPr id="11" name="Graphic 10" descr="Checkmark">
            <a:extLst>
              <a:ext uri="{FF2B5EF4-FFF2-40B4-BE49-F238E27FC236}">
                <a16:creationId xmlns:a16="http://schemas.microsoft.com/office/drawing/2014/main" id="{70CB58C0-2DE8-4784-8305-8F2551EDD1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870" y="2125980"/>
            <a:ext cx="914400" cy="914400"/>
          </a:xfrm>
          <a:prstGeom prst="rect">
            <a:avLst/>
          </a:prstGeom>
        </p:spPr>
      </p:pic>
      <p:pic>
        <p:nvPicPr>
          <p:cNvPr id="12" name="Graphic 11" descr="Checkmark">
            <a:extLst>
              <a:ext uri="{FF2B5EF4-FFF2-40B4-BE49-F238E27FC236}">
                <a16:creationId xmlns:a16="http://schemas.microsoft.com/office/drawing/2014/main" id="{3C8EDD6C-59CD-4A9E-89BB-90B977236F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870" y="3358186"/>
            <a:ext cx="914400" cy="914400"/>
          </a:xfrm>
          <a:prstGeom prst="rect">
            <a:avLst/>
          </a:prstGeom>
        </p:spPr>
      </p:pic>
      <p:pic>
        <p:nvPicPr>
          <p:cNvPr id="13" name="Graphic 12" descr="Checkmark">
            <a:extLst>
              <a:ext uri="{FF2B5EF4-FFF2-40B4-BE49-F238E27FC236}">
                <a16:creationId xmlns:a16="http://schemas.microsoft.com/office/drawing/2014/main" id="{673EB20A-0299-40AB-883D-E36020686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4870" y="4590392"/>
            <a:ext cx="914400" cy="914400"/>
          </a:xfrm>
          <a:prstGeom prst="rect">
            <a:avLst/>
          </a:prstGeom>
        </p:spPr>
      </p:pic>
      <p:sp>
        <p:nvSpPr>
          <p:cNvPr id="14" name="Content Placeholder 2">
            <a:extLst>
              <a:ext uri="{FF2B5EF4-FFF2-40B4-BE49-F238E27FC236}">
                <a16:creationId xmlns:a16="http://schemas.microsoft.com/office/drawing/2014/main" id="{664F53CA-4C3C-4C38-86CB-1B83D150128B}"/>
              </a:ext>
            </a:extLst>
          </p:cNvPr>
          <p:cNvSpPr txBox="1">
            <a:spLocks/>
          </p:cNvSpPr>
          <p:nvPr/>
        </p:nvSpPr>
        <p:spPr>
          <a:xfrm>
            <a:off x="2669627" y="2417377"/>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Jul. 2019</a:t>
            </a:r>
          </a:p>
          <a:p>
            <a:endParaRPr lang="en-US" sz="2600" dirty="0"/>
          </a:p>
          <a:p>
            <a:endParaRPr lang="en-US" sz="2600" dirty="0"/>
          </a:p>
        </p:txBody>
      </p:sp>
      <p:sp>
        <p:nvSpPr>
          <p:cNvPr id="15" name="Content Placeholder 2">
            <a:extLst>
              <a:ext uri="{FF2B5EF4-FFF2-40B4-BE49-F238E27FC236}">
                <a16:creationId xmlns:a16="http://schemas.microsoft.com/office/drawing/2014/main" id="{9B03518F-7AA4-4B0C-92C2-433DC2CF8523}"/>
              </a:ext>
            </a:extLst>
          </p:cNvPr>
          <p:cNvSpPr txBox="1">
            <a:spLocks/>
          </p:cNvSpPr>
          <p:nvPr/>
        </p:nvSpPr>
        <p:spPr>
          <a:xfrm>
            <a:off x="2669627" y="3521095"/>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Nov. 2019</a:t>
            </a:r>
          </a:p>
          <a:p>
            <a:endParaRPr lang="en-US" sz="2600" dirty="0"/>
          </a:p>
        </p:txBody>
      </p:sp>
      <p:sp>
        <p:nvSpPr>
          <p:cNvPr id="16" name="Content Placeholder 2">
            <a:extLst>
              <a:ext uri="{FF2B5EF4-FFF2-40B4-BE49-F238E27FC236}">
                <a16:creationId xmlns:a16="http://schemas.microsoft.com/office/drawing/2014/main" id="{2F1D361E-B6A7-4D16-BDA2-CFAAB1CB2972}"/>
              </a:ext>
            </a:extLst>
          </p:cNvPr>
          <p:cNvSpPr txBox="1">
            <a:spLocks/>
          </p:cNvSpPr>
          <p:nvPr/>
        </p:nvSpPr>
        <p:spPr>
          <a:xfrm>
            <a:off x="2669627" y="4858813"/>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Dec 2019</a:t>
            </a:r>
          </a:p>
          <a:p>
            <a:endParaRPr lang="en-US" sz="2600" dirty="0"/>
          </a:p>
        </p:txBody>
      </p:sp>
    </p:spTree>
    <p:extLst>
      <p:ext uri="{BB962C8B-B14F-4D97-AF65-F5344CB8AC3E}">
        <p14:creationId xmlns:p14="http://schemas.microsoft.com/office/powerpoint/2010/main" val="50323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Help">
            <a:extLst>
              <a:ext uri="{FF2B5EF4-FFF2-40B4-BE49-F238E27FC236}">
                <a16:creationId xmlns:a16="http://schemas.microsoft.com/office/drawing/2014/main" id="{79DD2702-5EF4-4CF1-A675-F24707F9C8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586" y="1737359"/>
            <a:ext cx="3376448" cy="3376448"/>
          </a:xfrm>
          <a:prstGeom prst="rect">
            <a:avLst/>
          </a:prstGeom>
        </p:spPr>
      </p:pic>
      <p:sp>
        <p:nvSpPr>
          <p:cNvPr id="9" name="Title 8">
            <a:extLst>
              <a:ext uri="{FF2B5EF4-FFF2-40B4-BE49-F238E27FC236}">
                <a16:creationId xmlns:a16="http://schemas.microsoft.com/office/drawing/2014/main" id="{D3F9871F-2615-4772-B3CF-A11E3F9E73F8}"/>
              </a:ext>
            </a:extLst>
          </p:cNvPr>
          <p:cNvSpPr>
            <a:spLocks noGrp="1"/>
          </p:cNvSpPr>
          <p:nvPr>
            <p:ph type="title"/>
          </p:nvPr>
        </p:nvSpPr>
        <p:spPr/>
        <p:txBody>
          <a:bodyPr/>
          <a:lstStyle/>
          <a:p>
            <a:r>
              <a:rPr lang="en-US" dirty="0"/>
              <a:t>Special thanks to…</a:t>
            </a:r>
          </a:p>
        </p:txBody>
      </p:sp>
      <p:sp>
        <p:nvSpPr>
          <p:cNvPr id="11" name="Text Placeholder 10">
            <a:extLst>
              <a:ext uri="{FF2B5EF4-FFF2-40B4-BE49-F238E27FC236}">
                <a16:creationId xmlns:a16="http://schemas.microsoft.com/office/drawing/2014/main" id="{9FCDF693-A8E4-4F8E-BB69-E1EAACE79495}"/>
              </a:ext>
            </a:extLst>
          </p:cNvPr>
          <p:cNvSpPr>
            <a:spLocks noGrp="1"/>
          </p:cNvSpPr>
          <p:nvPr>
            <p:ph type="body" sz="half" idx="2"/>
          </p:nvPr>
        </p:nvSpPr>
        <p:spPr/>
        <p:txBody>
          <a:bodyPr>
            <a:normAutofit/>
          </a:bodyPr>
          <a:lstStyle/>
          <a:p>
            <a:r>
              <a:rPr lang="en-US" sz="2000" dirty="0"/>
              <a:t>SLT for hosting this special session</a:t>
            </a:r>
          </a:p>
          <a:p>
            <a:r>
              <a:rPr lang="en-US" sz="2000" dirty="0"/>
              <a:t>Our advisory board</a:t>
            </a:r>
          </a:p>
          <a:p>
            <a:r>
              <a:rPr lang="en-US" sz="2000" dirty="0"/>
              <a:t>Challenge participants</a:t>
            </a:r>
          </a:p>
        </p:txBody>
      </p:sp>
    </p:spTree>
    <p:extLst>
      <p:ext uri="{BB962C8B-B14F-4D97-AF65-F5344CB8AC3E}">
        <p14:creationId xmlns:p14="http://schemas.microsoft.com/office/powerpoint/2010/main" val="385320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00EA-F7E5-4F11-866A-81DE685051A3}"/>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83AE026F-9BBA-494F-9841-C30DF1A92599}"/>
              </a:ext>
            </a:extLst>
          </p:cNvPr>
          <p:cNvGraphicFramePr>
            <a:graphicFrameLocks noGrp="1"/>
          </p:cNvGraphicFramePr>
          <p:nvPr>
            <p:ph idx="1"/>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4066053583"/>
                    </a:ext>
                  </a:extLst>
                </a:gridCol>
                <a:gridCol w="1168400">
                  <a:extLst>
                    <a:ext uri="{9D8B030D-6E8A-4147-A177-3AD203B41FA5}">
                      <a16:colId xmlns:a16="http://schemas.microsoft.com/office/drawing/2014/main" val="686195051"/>
                    </a:ext>
                  </a:extLst>
                </a:gridCol>
                <a:gridCol w="1168400">
                  <a:extLst>
                    <a:ext uri="{9D8B030D-6E8A-4147-A177-3AD203B41FA5}">
                      <a16:colId xmlns:a16="http://schemas.microsoft.com/office/drawing/2014/main" val="4272817349"/>
                    </a:ext>
                  </a:extLst>
                </a:gridCol>
                <a:gridCol w="1168400">
                  <a:extLst>
                    <a:ext uri="{9D8B030D-6E8A-4147-A177-3AD203B41FA5}">
                      <a16:colId xmlns:a16="http://schemas.microsoft.com/office/drawing/2014/main" val="2389536609"/>
                    </a:ext>
                  </a:extLst>
                </a:gridCol>
                <a:gridCol w="1168400">
                  <a:extLst>
                    <a:ext uri="{9D8B030D-6E8A-4147-A177-3AD203B41FA5}">
                      <a16:colId xmlns:a16="http://schemas.microsoft.com/office/drawing/2014/main" val="2743999421"/>
                    </a:ext>
                  </a:extLst>
                </a:gridCol>
                <a:gridCol w="1168400">
                  <a:extLst>
                    <a:ext uri="{9D8B030D-6E8A-4147-A177-3AD203B41FA5}">
                      <a16:colId xmlns:a16="http://schemas.microsoft.com/office/drawing/2014/main" val="1001100456"/>
                    </a:ext>
                  </a:extLst>
                </a:gridCol>
                <a:gridCol w="1168400">
                  <a:extLst>
                    <a:ext uri="{9D8B030D-6E8A-4147-A177-3AD203B41FA5}">
                      <a16:colId xmlns:a16="http://schemas.microsoft.com/office/drawing/2014/main" val="1219736040"/>
                    </a:ext>
                  </a:extLst>
                </a:gridCol>
                <a:gridCol w="1168400">
                  <a:extLst>
                    <a:ext uri="{9D8B030D-6E8A-4147-A177-3AD203B41FA5}">
                      <a16:colId xmlns:a16="http://schemas.microsoft.com/office/drawing/2014/main" val="3568536902"/>
                    </a:ext>
                  </a:extLst>
                </a:gridCol>
                <a:gridCol w="1168400">
                  <a:extLst>
                    <a:ext uri="{9D8B030D-6E8A-4147-A177-3AD203B41FA5}">
                      <a16:colId xmlns:a16="http://schemas.microsoft.com/office/drawing/2014/main" val="2220558337"/>
                    </a:ext>
                  </a:extLst>
                </a:gridCol>
              </a:tblGrid>
              <a:tr h="370840">
                <a:tc rowSpan="2">
                  <a:txBody>
                    <a:bodyPr/>
                    <a:lstStyle/>
                    <a:p>
                      <a:pPr algn="ctr"/>
                      <a:r>
                        <a:rPr lang="en-US" dirty="0"/>
                        <a:t>Domain</a:t>
                      </a:r>
                    </a:p>
                  </a:txBody>
                  <a:tcPr anchor="ctr"/>
                </a:tc>
                <a:tc rowSpan="2">
                  <a:txBody>
                    <a:bodyPr/>
                    <a:lstStyle/>
                    <a:p>
                      <a:pPr algn="ctr"/>
                      <a:r>
                        <a:rPr lang="en-US" dirty="0"/>
                        <a:t>Agent</a:t>
                      </a:r>
                    </a:p>
                  </a:txBody>
                  <a:tcPr anchor="ctr"/>
                </a:tc>
                <a:tc gridSpan="3">
                  <a:txBody>
                    <a:bodyPr/>
                    <a:lstStyle/>
                    <a:p>
                      <a:pPr algn="ctr"/>
                      <a:r>
                        <a:rPr lang="en-US" dirty="0"/>
                        <a:t>Simulation Evaluation</a:t>
                      </a:r>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a:t>Human Evaluation</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91801961"/>
                  </a:ext>
                </a:extLst>
              </a:tr>
              <a:tr h="370840">
                <a:tc vMerge="1">
                  <a:txBody>
                    <a:bodyPr/>
                    <a:lstStyle/>
                    <a:p>
                      <a:pPr algn="ctr"/>
                      <a:endParaRPr lang="en-US" dirty="0"/>
                    </a:p>
                  </a:txBody>
                  <a:tcPr/>
                </a:tc>
                <a:tc vMerge="1">
                  <a:txBody>
                    <a:bodyPr/>
                    <a:lstStyle/>
                    <a:p>
                      <a:pPr algn="ctr"/>
                      <a:endParaRPr lang="en-US" dirty="0"/>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Rating</a:t>
                      </a:r>
                    </a:p>
                  </a:txBody>
                  <a:tcPr/>
                </a:tc>
                <a:extLst>
                  <a:ext uri="{0D108BD9-81ED-4DB2-BD59-A6C34878D82A}">
                    <a16:rowId xmlns:a16="http://schemas.microsoft.com/office/drawing/2014/main" val="1727149193"/>
                  </a:ext>
                </a:extLst>
              </a:tr>
              <a:tr h="370840">
                <a:tc rowSpan="5">
                  <a:txBody>
                    <a:bodyPr/>
                    <a:lstStyle/>
                    <a:p>
                      <a:pPr algn="ctr"/>
                      <a:r>
                        <a:rPr lang="en-US" sz="1700" kern="1200" dirty="0">
                          <a:solidFill>
                            <a:schemeClr val="dk1"/>
                          </a:solidFill>
                          <a:latin typeface="+mn-lt"/>
                          <a:ea typeface="+mn-ea"/>
                          <a:cs typeface="+mn-cs"/>
                        </a:rPr>
                        <a:t>Movie</a:t>
                      </a:r>
                    </a:p>
                  </a:txBody>
                  <a:tcPr anchor="ctr"/>
                </a:tc>
                <a:tc>
                  <a:txBody>
                    <a:bodyPr/>
                    <a:lstStyle/>
                    <a:p>
                      <a:pPr algn="ctr"/>
                      <a:r>
                        <a:rPr lang="en-US" dirty="0"/>
                        <a:t>Double Q</a:t>
                      </a:r>
                    </a:p>
                  </a:txBody>
                  <a:tcPr/>
                </a:tc>
                <a:tc>
                  <a:txBody>
                    <a:bodyPr/>
                    <a:lstStyle/>
                    <a:p>
                      <a:pPr algn="ctr"/>
                      <a:r>
                        <a:rPr lang="en-US" dirty="0"/>
                        <a:t>41.8%</a:t>
                      </a:r>
                    </a:p>
                  </a:txBody>
                  <a:tcPr/>
                </a:tc>
                <a:tc>
                  <a:txBody>
                    <a:bodyPr/>
                    <a:lstStyle/>
                    <a:p>
                      <a:pPr algn="ctr"/>
                      <a:r>
                        <a:rPr lang="en-US" dirty="0"/>
                        <a:t>-2.73</a:t>
                      </a:r>
                    </a:p>
                  </a:txBody>
                  <a:tcPr/>
                </a:tc>
                <a:tc>
                  <a:txBody>
                    <a:bodyPr/>
                    <a:lstStyle/>
                    <a:p>
                      <a:pPr algn="ctr"/>
                      <a:r>
                        <a:rPr lang="en-US" dirty="0"/>
                        <a:t>19.59</a:t>
                      </a:r>
                    </a:p>
                  </a:txBody>
                  <a:tcPr/>
                </a:tc>
                <a:tc>
                  <a:txBody>
                    <a:bodyPr/>
                    <a:lstStyle/>
                    <a:p>
                      <a:pPr algn="ctr"/>
                      <a:r>
                        <a:rPr lang="en-US" b="1" dirty="0"/>
                        <a:t>31.1%</a:t>
                      </a:r>
                    </a:p>
                  </a:txBody>
                  <a:tcPr/>
                </a:tc>
                <a:tc>
                  <a:txBody>
                    <a:bodyPr/>
                    <a:lstStyle/>
                    <a:p>
                      <a:pPr algn="ctr"/>
                      <a:r>
                        <a:rPr lang="en-US" dirty="0"/>
                        <a:t>-18.15</a:t>
                      </a:r>
                    </a:p>
                  </a:txBody>
                  <a:tcPr/>
                </a:tc>
                <a:tc>
                  <a:txBody>
                    <a:bodyPr/>
                    <a:lstStyle/>
                    <a:p>
                      <a:pPr algn="ctr"/>
                      <a:r>
                        <a:rPr lang="en-US" dirty="0"/>
                        <a:t>31.31</a:t>
                      </a:r>
                    </a:p>
                  </a:txBody>
                  <a:tcPr/>
                </a:tc>
                <a:tc>
                  <a:txBody>
                    <a:bodyPr/>
                    <a:lstStyle/>
                    <a:p>
                      <a:pPr algn="ctr"/>
                      <a:r>
                        <a:rPr lang="en-US" b="1" dirty="0"/>
                        <a:t>2.65</a:t>
                      </a:r>
                    </a:p>
                  </a:txBody>
                  <a:tcPr/>
                </a:tc>
                <a:extLst>
                  <a:ext uri="{0D108BD9-81ED-4DB2-BD59-A6C34878D82A}">
                    <a16:rowId xmlns:a16="http://schemas.microsoft.com/office/drawing/2014/main" val="210816793"/>
                  </a:ext>
                </a:extLst>
              </a:tr>
              <a:tr h="370840">
                <a:tc vMerge="1">
                  <a:txBody>
                    <a:bodyPr/>
                    <a:lstStyle/>
                    <a:p>
                      <a:pPr algn="ctr"/>
                      <a:endParaRPr lang="en-US" dirty="0"/>
                    </a:p>
                  </a:txBody>
                  <a:tcPr/>
                </a:tc>
                <a:tc>
                  <a:txBody>
                    <a:bodyPr/>
                    <a:lstStyle/>
                    <a:p>
                      <a:pPr algn="ctr"/>
                      <a:r>
                        <a:rPr lang="en-US" dirty="0"/>
                        <a:t>DQN</a:t>
                      </a:r>
                    </a:p>
                  </a:txBody>
                  <a:tcPr/>
                </a:tc>
                <a:tc>
                  <a:txBody>
                    <a:bodyPr/>
                    <a:lstStyle/>
                    <a:p>
                      <a:pPr algn="ctr"/>
                      <a:r>
                        <a:rPr lang="en-US" b="1" dirty="0"/>
                        <a:t>44.1%</a:t>
                      </a:r>
                    </a:p>
                  </a:txBody>
                  <a:tcPr/>
                </a:tc>
                <a:tc>
                  <a:txBody>
                    <a:bodyPr/>
                    <a:lstStyle/>
                    <a:p>
                      <a:pPr algn="ctr"/>
                      <a:r>
                        <a:rPr lang="en-US" dirty="0"/>
                        <a:t>0.93</a:t>
                      </a:r>
                    </a:p>
                  </a:txBody>
                  <a:tcPr/>
                </a:tc>
                <a:tc>
                  <a:txBody>
                    <a:bodyPr/>
                    <a:lstStyle/>
                    <a:p>
                      <a:pPr algn="ctr"/>
                      <a:r>
                        <a:rPr lang="en-US" dirty="0"/>
                        <a:t>18.85</a:t>
                      </a:r>
                    </a:p>
                  </a:txBody>
                  <a:tcPr/>
                </a:tc>
                <a:tc>
                  <a:txBody>
                    <a:bodyPr/>
                    <a:lstStyle/>
                    <a:p>
                      <a:pPr algn="ctr"/>
                      <a:r>
                        <a:rPr lang="en-US" b="1" dirty="0"/>
                        <a:t>30.8%</a:t>
                      </a:r>
                    </a:p>
                  </a:txBody>
                  <a:tcPr/>
                </a:tc>
                <a:tc>
                  <a:txBody>
                    <a:bodyPr/>
                    <a:lstStyle/>
                    <a:p>
                      <a:pPr algn="ctr"/>
                      <a:r>
                        <a:rPr lang="en-US" dirty="0"/>
                        <a:t>-18.08</a:t>
                      </a:r>
                    </a:p>
                  </a:txBody>
                  <a:tcPr/>
                </a:tc>
                <a:tc>
                  <a:txBody>
                    <a:bodyPr/>
                    <a:lstStyle/>
                    <a:p>
                      <a:pPr algn="ctr"/>
                      <a:r>
                        <a:rPr lang="en-US" dirty="0"/>
                        <a:t>26.09</a:t>
                      </a:r>
                    </a:p>
                  </a:txBody>
                  <a:tcPr/>
                </a:tc>
                <a:tc>
                  <a:txBody>
                    <a:bodyPr/>
                    <a:lstStyle/>
                    <a:p>
                      <a:pPr algn="ctr"/>
                      <a:r>
                        <a:rPr lang="en-US" b="1" dirty="0"/>
                        <a:t>2.62</a:t>
                      </a:r>
                    </a:p>
                  </a:txBody>
                  <a:tcPr/>
                </a:tc>
                <a:extLst>
                  <a:ext uri="{0D108BD9-81ED-4DB2-BD59-A6C34878D82A}">
                    <a16:rowId xmlns:a16="http://schemas.microsoft.com/office/drawing/2014/main" val="1691486095"/>
                  </a:ext>
                </a:extLst>
              </a:tr>
              <a:tr h="370840">
                <a:tc vMerge="1">
                  <a:txBody>
                    <a:bodyPr/>
                    <a:lstStyle/>
                    <a:p>
                      <a:pPr algn="ctr"/>
                      <a:endParaRPr lang="en-US" dirty="0"/>
                    </a:p>
                  </a:txBody>
                  <a:tcPr/>
                </a:tc>
                <a:tc>
                  <a:txBody>
                    <a:bodyPr/>
                    <a:lstStyle/>
                    <a:p>
                      <a:pPr algn="ctr"/>
                      <a:r>
                        <a:rPr lang="en-US" dirty="0"/>
                        <a:t>HDQN</a:t>
                      </a:r>
                    </a:p>
                  </a:txBody>
                  <a:tcPr/>
                </a:tc>
                <a:tc>
                  <a:txBody>
                    <a:bodyPr/>
                    <a:lstStyle/>
                    <a:p>
                      <a:pPr algn="ctr"/>
                      <a:r>
                        <a:rPr lang="en-US" dirty="0"/>
                        <a:t>33.3%</a:t>
                      </a:r>
                    </a:p>
                  </a:txBody>
                  <a:tcPr/>
                </a:tc>
                <a:tc>
                  <a:txBody>
                    <a:bodyPr/>
                    <a:lstStyle/>
                    <a:p>
                      <a:pPr algn="ctr"/>
                      <a:r>
                        <a:rPr lang="en-US" dirty="0"/>
                        <a:t>-15.60</a:t>
                      </a:r>
                    </a:p>
                  </a:txBody>
                  <a:tcPr/>
                </a:tc>
                <a:tc>
                  <a:txBody>
                    <a:bodyPr/>
                    <a:lstStyle/>
                    <a:p>
                      <a:pPr algn="ctr"/>
                      <a:r>
                        <a:rPr lang="en-US" dirty="0"/>
                        <a:t>32.39</a:t>
                      </a:r>
                    </a:p>
                  </a:txBody>
                  <a:tcPr/>
                </a:tc>
                <a:tc>
                  <a:txBody>
                    <a:bodyPr/>
                    <a:lstStyle/>
                    <a:p>
                      <a:pPr algn="ctr"/>
                      <a:r>
                        <a:rPr lang="en-US" dirty="0"/>
                        <a:t>27.3%</a:t>
                      </a:r>
                    </a:p>
                  </a:txBody>
                  <a:tcPr/>
                </a:tc>
                <a:tc>
                  <a:txBody>
                    <a:bodyPr/>
                    <a:lstStyle/>
                    <a:p>
                      <a:pPr algn="ctr"/>
                      <a:r>
                        <a:rPr lang="en-US" dirty="0"/>
                        <a:t>-23.47</a:t>
                      </a:r>
                    </a:p>
                  </a:txBody>
                  <a:tcPr/>
                </a:tc>
                <a:tc>
                  <a:txBody>
                    <a:bodyPr/>
                    <a:lstStyle/>
                    <a:p>
                      <a:pPr algn="ctr"/>
                      <a:r>
                        <a:rPr lang="en-US" dirty="0"/>
                        <a:t>32.39</a:t>
                      </a:r>
                    </a:p>
                  </a:txBody>
                  <a:tcPr/>
                </a:tc>
                <a:tc>
                  <a:txBody>
                    <a:bodyPr/>
                    <a:lstStyle/>
                    <a:p>
                      <a:pPr algn="ctr"/>
                      <a:r>
                        <a:rPr lang="en-US" dirty="0"/>
                        <a:t>2.49</a:t>
                      </a:r>
                    </a:p>
                  </a:txBody>
                  <a:tcPr/>
                </a:tc>
                <a:extLst>
                  <a:ext uri="{0D108BD9-81ED-4DB2-BD59-A6C34878D82A}">
                    <a16:rowId xmlns:a16="http://schemas.microsoft.com/office/drawing/2014/main" val="1522633617"/>
                  </a:ext>
                </a:extLst>
              </a:tr>
              <a:tr h="370840">
                <a:tc vMerge="1">
                  <a:txBody>
                    <a:bodyPr/>
                    <a:lstStyle/>
                    <a:p>
                      <a:pPr algn="ctr"/>
                      <a:endParaRPr lang="en-US" dirty="0"/>
                    </a:p>
                  </a:txBody>
                  <a:tcPr/>
                </a:tc>
                <a:tc>
                  <a:txBody>
                    <a:bodyPr/>
                    <a:lstStyle/>
                    <a:p>
                      <a:pPr algn="ctr"/>
                      <a:r>
                        <a:rPr lang="en-US" sz="1400" dirty="0"/>
                        <a:t>Transfer-DDQ</a:t>
                      </a:r>
                    </a:p>
                  </a:txBody>
                  <a:tcPr/>
                </a:tc>
                <a:tc>
                  <a:txBody>
                    <a:bodyPr/>
                    <a:lstStyle/>
                    <a:p>
                      <a:pPr algn="ctr"/>
                      <a:r>
                        <a:rPr lang="en-US" dirty="0"/>
                        <a:t>11.5%</a:t>
                      </a:r>
                    </a:p>
                  </a:txBody>
                  <a:tcPr/>
                </a:tc>
                <a:tc>
                  <a:txBody>
                    <a:bodyPr/>
                    <a:lstStyle/>
                    <a:p>
                      <a:pPr algn="ctr"/>
                      <a:r>
                        <a:rPr lang="en-US" dirty="0"/>
                        <a:t>-35.75</a:t>
                      </a:r>
                    </a:p>
                  </a:txBody>
                  <a:tcPr/>
                </a:tc>
                <a:tc>
                  <a:txBody>
                    <a:bodyPr/>
                    <a:lstStyle/>
                    <a:p>
                      <a:pPr algn="ctr"/>
                      <a:r>
                        <a:rPr lang="en-US" dirty="0"/>
                        <a:t>16.18</a:t>
                      </a:r>
                    </a:p>
                  </a:txBody>
                  <a:tcPr/>
                </a:tc>
                <a:tc>
                  <a:txBody>
                    <a:bodyPr/>
                    <a:lstStyle/>
                    <a:p>
                      <a:pPr algn="ctr"/>
                      <a:r>
                        <a:rPr lang="en-US" dirty="0"/>
                        <a:t>9.66%</a:t>
                      </a:r>
                    </a:p>
                  </a:txBody>
                  <a:tcPr/>
                </a:tc>
                <a:tc>
                  <a:txBody>
                    <a:bodyPr/>
                    <a:lstStyle/>
                    <a:p>
                      <a:pPr algn="ctr"/>
                      <a:r>
                        <a:rPr lang="en-US" dirty="0"/>
                        <a:t>-36.51</a:t>
                      </a:r>
                    </a:p>
                  </a:txBody>
                  <a:tcPr/>
                </a:tc>
                <a:tc>
                  <a:txBody>
                    <a:bodyPr/>
                    <a:lstStyle/>
                    <a:p>
                      <a:pPr algn="ctr"/>
                      <a:r>
                        <a:rPr lang="en-US" dirty="0"/>
                        <a:t>16.13</a:t>
                      </a:r>
                    </a:p>
                  </a:txBody>
                  <a:tcPr/>
                </a:tc>
                <a:tc>
                  <a:txBody>
                    <a:bodyPr/>
                    <a:lstStyle/>
                    <a:p>
                      <a:pPr algn="ctr"/>
                      <a:r>
                        <a:rPr lang="en-US" dirty="0"/>
                        <a:t>2.24</a:t>
                      </a:r>
                    </a:p>
                  </a:txBody>
                  <a:tcPr/>
                </a:tc>
                <a:extLst>
                  <a:ext uri="{0D108BD9-81ED-4DB2-BD59-A6C34878D82A}">
                    <a16:rowId xmlns:a16="http://schemas.microsoft.com/office/drawing/2014/main" val="23732397"/>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6.13%</a:t>
                      </a:r>
                    </a:p>
                  </a:txBody>
                  <a:tcPr/>
                </a:tc>
                <a:tc>
                  <a:txBody>
                    <a:bodyPr/>
                    <a:lstStyle/>
                    <a:p>
                      <a:pPr algn="ctr"/>
                      <a:r>
                        <a:rPr lang="en-US" dirty="0"/>
                        <a:t>-42.38</a:t>
                      </a:r>
                    </a:p>
                  </a:txBody>
                  <a:tcPr/>
                </a:tc>
                <a:tc>
                  <a:txBody>
                    <a:bodyPr/>
                    <a:lstStyle/>
                    <a:p>
                      <a:pPr algn="ctr"/>
                      <a:r>
                        <a:rPr lang="en-US" dirty="0"/>
                        <a:t>20.0</a:t>
                      </a:r>
                    </a:p>
                  </a:txBody>
                  <a:tcPr/>
                </a:tc>
                <a:tc>
                  <a:txBody>
                    <a:bodyPr/>
                    <a:lstStyle/>
                    <a:p>
                      <a:pPr algn="ctr"/>
                      <a:r>
                        <a:rPr lang="en-US" dirty="0"/>
                        <a:t>6.42%</a:t>
                      </a:r>
                    </a:p>
                  </a:txBody>
                  <a:tcPr/>
                </a:tc>
                <a:tc>
                  <a:txBody>
                    <a:bodyPr/>
                    <a:lstStyle/>
                    <a:p>
                      <a:pPr algn="ctr"/>
                      <a:r>
                        <a:rPr lang="en-US" dirty="0"/>
                        <a:t>-41.29</a:t>
                      </a:r>
                    </a:p>
                  </a:txBody>
                  <a:tcPr/>
                </a:tc>
                <a:tc>
                  <a:txBody>
                    <a:bodyPr/>
                    <a:lstStyle/>
                    <a:p>
                      <a:pPr algn="ctr"/>
                      <a:r>
                        <a:rPr lang="en-US" dirty="0"/>
                        <a:t>18.0</a:t>
                      </a:r>
                    </a:p>
                  </a:txBody>
                  <a:tcPr/>
                </a:tc>
                <a:tc>
                  <a:txBody>
                    <a:bodyPr/>
                    <a:lstStyle/>
                    <a:p>
                      <a:pPr algn="ctr"/>
                      <a:r>
                        <a:rPr lang="en-US" dirty="0"/>
                        <a:t>1.78</a:t>
                      </a:r>
                    </a:p>
                  </a:txBody>
                  <a:tcPr/>
                </a:tc>
                <a:extLst>
                  <a:ext uri="{0D108BD9-81ED-4DB2-BD59-A6C34878D82A}">
                    <a16:rowId xmlns:a16="http://schemas.microsoft.com/office/drawing/2014/main" val="2205547573"/>
                  </a:ext>
                </a:extLst>
              </a:tr>
              <a:tr h="370840">
                <a:tc rowSpan="2">
                  <a:txBody>
                    <a:bodyPr/>
                    <a:lstStyle/>
                    <a:p>
                      <a:pPr algn="ctr"/>
                      <a:r>
                        <a:rPr lang="en-US" sz="1700" dirty="0"/>
                        <a:t>Restaurant</a:t>
                      </a:r>
                    </a:p>
                  </a:txBody>
                  <a:tcPr anchor="ctr"/>
                </a:tc>
                <a:tc>
                  <a:txBody>
                    <a:bodyPr/>
                    <a:lstStyle/>
                    <a:p>
                      <a:pPr algn="ctr"/>
                      <a:r>
                        <a:rPr lang="en-US" dirty="0"/>
                        <a:t>DQN</a:t>
                      </a:r>
                    </a:p>
                  </a:txBody>
                  <a:tcPr/>
                </a:tc>
                <a:tc>
                  <a:txBody>
                    <a:bodyPr/>
                    <a:lstStyle/>
                    <a:p>
                      <a:pPr algn="ctr"/>
                      <a:r>
                        <a:rPr lang="en-US" b="1" dirty="0"/>
                        <a:t>30.18%</a:t>
                      </a:r>
                    </a:p>
                  </a:txBody>
                  <a:tcPr/>
                </a:tc>
                <a:tc>
                  <a:txBody>
                    <a:bodyPr/>
                    <a:lstStyle/>
                    <a:p>
                      <a:pPr algn="ctr"/>
                      <a:r>
                        <a:rPr lang="en-US" dirty="0"/>
                        <a:t>0.70</a:t>
                      </a:r>
                    </a:p>
                  </a:txBody>
                  <a:tcPr/>
                </a:tc>
                <a:tc>
                  <a:txBody>
                    <a:bodyPr/>
                    <a:lstStyle/>
                    <a:p>
                      <a:pPr algn="ctr"/>
                      <a:r>
                        <a:rPr lang="en-US" dirty="0"/>
                        <a:t>22.32</a:t>
                      </a:r>
                    </a:p>
                  </a:txBody>
                  <a:tcPr/>
                </a:tc>
                <a:tc>
                  <a:txBody>
                    <a:bodyPr/>
                    <a:lstStyle/>
                    <a:p>
                      <a:pPr algn="ctr"/>
                      <a:r>
                        <a:rPr lang="en-US" b="1" dirty="0"/>
                        <a:t>22.9%</a:t>
                      </a:r>
                    </a:p>
                  </a:txBody>
                  <a:tcPr/>
                </a:tc>
                <a:tc>
                  <a:txBody>
                    <a:bodyPr/>
                    <a:lstStyle/>
                    <a:p>
                      <a:pPr algn="ctr"/>
                      <a:r>
                        <a:rPr lang="en-US" dirty="0"/>
                        <a:t>-22.53</a:t>
                      </a:r>
                    </a:p>
                  </a:txBody>
                  <a:tcPr/>
                </a:tc>
                <a:tc>
                  <a:txBody>
                    <a:bodyPr/>
                    <a:lstStyle/>
                    <a:p>
                      <a:pPr algn="ctr"/>
                      <a:r>
                        <a:rPr lang="en-US" dirty="0"/>
                        <a:t>26.67</a:t>
                      </a:r>
                    </a:p>
                  </a:txBody>
                  <a:tcPr/>
                </a:tc>
                <a:tc>
                  <a:txBody>
                    <a:bodyPr/>
                    <a:lstStyle/>
                    <a:p>
                      <a:pPr algn="ctr"/>
                      <a:r>
                        <a:rPr lang="en-US" b="1" dirty="0"/>
                        <a:t>2.35</a:t>
                      </a:r>
                    </a:p>
                  </a:txBody>
                  <a:tcPr/>
                </a:tc>
                <a:extLst>
                  <a:ext uri="{0D108BD9-81ED-4DB2-BD59-A6C34878D82A}">
                    <a16:rowId xmlns:a16="http://schemas.microsoft.com/office/drawing/2014/main" val="2568987703"/>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7.22%</a:t>
                      </a:r>
                    </a:p>
                  </a:txBody>
                  <a:tcPr/>
                </a:tc>
                <a:tc>
                  <a:txBody>
                    <a:bodyPr/>
                    <a:lstStyle/>
                    <a:p>
                      <a:pPr algn="ctr"/>
                      <a:r>
                        <a:rPr lang="en-US" dirty="0"/>
                        <a:t>-24.50</a:t>
                      </a:r>
                    </a:p>
                  </a:txBody>
                  <a:tcPr/>
                </a:tc>
                <a:tc>
                  <a:txBody>
                    <a:bodyPr/>
                    <a:lstStyle/>
                    <a:p>
                      <a:pPr algn="ctr"/>
                      <a:r>
                        <a:rPr lang="en-US" dirty="0"/>
                        <a:t>18.00</a:t>
                      </a:r>
                    </a:p>
                  </a:txBody>
                  <a:tcPr/>
                </a:tc>
                <a:tc>
                  <a:txBody>
                    <a:bodyPr/>
                    <a:lstStyle/>
                    <a:p>
                      <a:pPr algn="ctr"/>
                      <a:r>
                        <a:rPr lang="en-US" dirty="0"/>
                        <a:t>6.85%</a:t>
                      </a:r>
                    </a:p>
                  </a:txBody>
                  <a:tcPr/>
                </a:tc>
                <a:tc>
                  <a:txBody>
                    <a:bodyPr/>
                    <a:lstStyle/>
                    <a:p>
                      <a:pPr algn="ctr"/>
                      <a:r>
                        <a:rPr lang="en-US" dirty="0"/>
                        <a:t>-32.02</a:t>
                      </a:r>
                    </a:p>
                  </a:txBody>
                  <a:tcPr/>
                </a:tc>
                <a:tc>
                  <a:txBody>
                    <a:bodyPr/>
                    <a:lstStyle/>
                    <a:p>
                      <a:pPr algn="ctr"/>
                      <a:r>
                        <a:rPr lang="en-US" dirty="0"/>
                        <a:t>16.02</a:t>
                      </a:r>
                    </a:p>
                  </a:txBody>
                  <a:tcPr/>
                </a:tc>
                <a:tc>
                  <a:txBody>
                    <a:bodyPr/>
                    <a:lstStyle/>
                    <a:p>
                      <a:pPr algn="ctr"/>
                      <a:r>
                        <a:rPr lang="en-US" dirty="0"/>
                        <a:t>1.94</a:t>
                      </a:r>
                    </a:p>
                  </a:txBody>
                  <a:tcPr/>
                </a:tc>
                <a:extLst>
                  <a:ext uri="{0D108BD9-81ED-4DB2-BD59-A6C34878D82A}">
                    <a16:rowId xmlns:a16="http://schemas.microsoft.com/office/drawing/2014/main" val="891113938"/>
                  </a:ext>
                </a:extLst>
              </a:tr>
              <a:tr h="370840">
                <a:tc rowSpan="2">
                  <a:txBody>
                    <a:bodyPr/>
                    <a:lstStyle/>
                    <a:p>
                      <a:pPr algn="ctr"/>
                      <a:r>
                        <a:rPr lang="en-US" sz="1700" dirty="0"/>
                        <a:t>Taxi</a:t>
                      </a:r>
                    </a:p>
                  </a:txBody>
                  <a:tcPr anchor="ctr"/>
                </a:tc>
                <a:tc>
                  <a:txBody>
                    <a:bodyPr/>
                    <a:lstStyle/>
                    <a:p>
                      <a:pPr algn="ctr"/>
                      <a:r>
                        <a:rPr lang="en-US" dirty="0"/>
                        <a:t>DQN</a:t>
                      </a:r>
                    </a:p>
                  </a:txBody>
                  <a:tcPr/>
                </a:tc>
                <a:tc>
                  <a:txBody>
                    <a:bodyPr/>
                    <a:lstStyle/>
                    <a:p>
                      <a:pPr algn="ctr"/>
                      <a:r>
                        <a:rPr lang="en-US" b="1" dirty="0"/>
                        <a:t>43.5%</a:t>
                      </a:r>
                    </a:p>
                  </a:txBody>
                  <a:tcPr/>
                </a:tc>
                <a:tc>
                  <a:txBody>
                    <a:bodyPr/>
                    <a:lstStyle/>
                    <a:p>
                      <a:pPr algn="ctr"/>
                      <a:r>
                        <a:rPr lang="en-US" dirty="0"/>
                        <a:t>0.26</a:t>
                      </a:r>
                    </a:p>
                  </a:txBody>
                  <a:tcPr/>
                </a:tc>
                <a:tc>
                  <a:txBody>
                    <a:bodyPr/>
                    <a:lstStyle/>
                    <a:p>
                      <a:pPr algn="ctr"/>
                      <a:r>
                        <a:rPr lang="en-US" dirty="0"/>
                        <a:t>22.60</a:t>
                      </a:r>
                    </a:p>
                  </a:txBody>
                  <a:tcPr/>
                </a:tc>
                <a:tc>
                  <a:txBody>
                    <a:bodyPr/>
                    <a:lstStyle/>
                    <a:p>
                      <a:pPr algn="ctr"/>
                      <a:r>
                        <a:rPr lang="en-US" b="1" dirty="0"/>
                        <a:t>25.2%</a:t>
                      </a:r>
                    </a:p>
                  </a:txBody>
                  <a:tcPr/>
                </a:tc>
                <a:tc>
                  <a:txBody>
                    <a:bodyPr/>
                    <a:lstStyle/>
                    <a:p>
                      <a:pPr algn="ctr"/>
                      <a:r>
                        <a:rPr lang="en-US" dirty="0"/>
                        <a:t>-19.88</a:t>
                      </a:r>
                    </a:p>
                  </a:txBody>
                  <a:tcPr/>
                </a:tc>
                <a:tc>
                  <a:txBody>
                    <a:bodyPr/>
                    <a:lstStyle/>
                    <a:p>
                      <a:pPr algn="ctr"/>
                      <a:r>
                        <a:rPr lang="en-US" dirty="0"/>
                        <a:t>25.09</a:t>
                      </a:r>
                    </a:p>
                  </a:txBody>
                  <a:tcPr/>
                </a:tc>
                <a:tc>
                  <a:txBody>
                    <a:bodyPr/>
                    <a:lstStyle/>
                    <a:p>
                      <a:pPr algn="ctr"/>
                      <a:r>
                        <a:rPr lang="en-US" b="1" dirty="0"/>
                        <a:t>2.38</a:t>
                      </a:r>
                    </a:p>
                  </a:txBody>
                  <a:tcPr/>
                </a:tc>
                <a:extLst>
                  <a:ext uri="{0D108BD9-81ED-4DB2-BD59-A6C34878D82A}">
                    <a16:rowId xmlns:a16="http://schemas.microsoft.com/office/drawing/2014/main" val="404676988"/>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12.2%</a:t>
                      </a:r>
                    </a:p>
                  </a:txBody>
                  <a:tcPr/>
                </a:tc>
                <a:tc>
                  <a:txBody>
                    <a:bodyPr/>
                    <a:lstStyle/>
                    <a:p>
                      <a:pPr algn="ctr"/>
                      <a:r>
                        <a:rPr lang="en-US" dirty="0"/>
                        <a:t>-31.00</a:t>
                      </a:r>
                    </a:p>
                  </a:txBody>
                  <a:tcPr/>
                </a:tc>
                <a:tc>
                  <a:txBody>
                    <a:bodyPr/>
                    <a:lstStyle/>
                    <a:p>
                      <a:pPr algn="ctr"/>
                      <a:r>
                        <a:rPr lang="en-US" dirty="0"/>
                        <a:t>22.00</a:t>
                      </a:r>
                    </a:p>
                  </a:txBody>
                  <a:tcPr/>
                </a:tc>
                <a:tc>
                  <a:txBody>
                    <a:bodyPr/>
                    <a:lstStyle/>
                    <a:p>
                      <a:pPr algn="ctr"/>
                      <a:r>
                        <a:rPr lang="en-US" dirty="0"/>
                        <a:t>8.70%</a:t>
                      </a:r>
                    </a:p>
                  </a:txBody>
                  <a:tcPr/>
                </a:tc>
                <a:tc>
                  <a:txBody>
                    <a:bodyPr/>
                    <a:lstStyle/>
                    <a:p>
                      <a:pPr algn="ctr"/>
                      <a:r>
                        <a:rPr lang="en-US" dirty="0"/>
                        <a:t>-32.21</a:t>
                      </a:r>
                    </a:p>
                  </a:txBody>
                  <a:tcPr/>
                </a:tc>
                <a:tc>
                  <a:txBody>
                    <a:bodyPr/>
                    <a:lstStyle/>
                    <a:p>
                      <a:pPr algn="ctr"/>
                      <a:r>
                        <a:rPr lang="en-US" dirty="0"/>
                        <a:t>19.98</a:t>
                      </a:r>
                    </a:p>
                  </a:txBody>
                  <a:tcPr/>
                </a:tc>
                <a:tc>
                  <a:txBody>
                    <a:bodyPr/>
                    <a:lstStyle/>
                    <a:p>
                      <a:pPr algn="ctr"/>
                      <a:r>
                        <a:rPr lang="en-US" dirty="0"/>
                        <a:t>1.71</a:t>
                      </a:r>
                    </a:p>
                  </a:txBody>
                  <a:tcPr/>
                </a:tc>
                <a:extLst>
                  <a:ext uri="{0D108BD9-81ED-4DB2-BD59-A6C34878D82A}">
                    <a16:rowId xmlns:a16="http://schemas.microsoft.com/office/drawing/2014/main" val="1288771461"/>
                  </a:ext>
                </a:extLst>
              </a:tr>
            </a:tbl>
          </a:graphicData>
        </a:graphic>
      </p:graphicFrame>
    </p:spTree>
    <p:extLst>
      <p:ext uri="{BB962C8B-B14F-4D97-AF65-F5344CB8AC3E}">
        <p14:creationId xmlns:p14="http://schemas.microsoft.com/office/powerpoint/2010/main" val="87550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154-6BC3-4EB3-B875-6F08FF50CD24}"/>
              </a:ext>
            </a:extLst>
          </p:cNvPr>
          <p:cNvSpPr>
            <a:spLocks noGrp="1"/>
          </p:cNvSpPr>
          <p:nvPr>
            <p:ph type="title"/>
          </p:nvPr>
        </p:nvSpPr>
        <p:spPr/>
        <p:txBody>
          <a:bodyPr/>
          <a:lstStyle/>
          <a:p>
            <a:r>
              <a:rPr lang="en-US" dirty="0"/>
              <a:t>Topics we’d like to discuss…</a:t>
            </a:r>
          </a:p>
        </p:txBody>
      </p:sp>
      <p:sp>
        <p:nvSpPr>
          <p:cNvPr id="3" name="Content Placeholder 2">
            <a:extLst>
              <a:ext uri="{FF2B5EF4-FFF2-40B4-BE49-F238E27FC236}">
                <a16:creationId xmlns:a16="http://schemas.microsoft.com/office/drawing/2014/main" id="{8B08BEDF-00AC-4734-B42D-CE5407DBAC89}"/>
              </a:ext>
            </a:extLst>
          </p:cNvPr>
          <p:cNvSpPr>
            <a:spLocks noGrp="1"/>
          </p:cNvSpPr>
          <p:nvPr>
            <p:ph idx="1"/>
          </p:nvPr>
        </p:nvSpPr>
        <p:spPr>
          <a:xfrm>
            <a:off x="1097280" y="1845734"/>
            <a:ext cx="10058400" cy="3884506"/>
          </a:xfrm>
        </p:spPr>
        <p:txBody>
          <a:bodyPr/>
          <a:lstStyle/>
          <a:p>
            <a:r>
              <a:rPr lang="en-US" dirty="0"/>
              <a:t>- E2E system evaluation: simulated users, paid users and unpaid users.</a:t>
            </a:r>
          </a:p>
          <a:p>
            <a:r>
              <a:rPr lang="en-US" dirty="0"/>
              <a:t>- A unified modeling framework for dialogues: rule-based, SL, RL;  fully data-driven vs. hybrid.</a:t>
            </a:r>
          </a:p>
          <a:p>
            <a:r>
              <a:rPr lang="en-US" dirty="0"/>
              <a:t>- Scalable training for task-oriented dialogues </a:t>
            </a:r>
          </a:p>
          <a:p>
            <a:r>
              <a:rPr lang="en-US" dirty="0"/>
              <a:t>- Dealing with heterogeneous data: chitchat, goal-oriented, non-conversational data</a:t>
            </a:r>
          </a:p>
          <a:p>
            <a:r>
              <a:rPr lang="en-US" dirty="0"/>
              <a:t>- Incorporating EQ (or empathy) into dialogue: recognize user emotion, generate empathetic responses</a:t>
            </a:r>
          </a:p>
          <a:p>
            <a:r>
              <a:rPr lang="en-US" dirty="0"/>
              <a:t>- Towards human-level intelligence: understand humans and their surrounding physical world</a:t>
            </a:r>
          </a:p>
          <a:p>
            <a:r>
              <a:rPr lang="en-US" dirty="0"/>
              <a:t>- Towards an ethical AI bot.</a:t>
            </a:r>
          </a:p>
          <a:p>
            <a:r>
              <a:rPr lang="en-US" dirty="0"/>
              <a:t>- …</a:t>
            </a:r>
          </a:p>
        </p:txBody>
      </p:sp>
      <p:sp>
        <p:nvSpPr>
          <p:cNvPr id="4" name="TextBox 3">
            <a:extLst>
              <a:ext uri="{FF2B5EF4-FFF2-40B4-BE49-F238E27FC236}">
                <a16:creationId xmlns:a16="http://schemas.microsoft.com/office/drawing/2014/main" id="{F2C4060D-D3D5-40D7-A96E-DAB8EE5B5A09}"/>
              </a:ext>
            </a:extLst>
          </p:cNvPr>
          <p:cNvSpPr txBox="1"/>
          <p:nvPr/>
        </p:nvSpPr>
        <p:spPr>
          <a:xfrm>
            <a:off x="972820" y="5930054"/>
            <a:ext cx="10246360" cy="369332"/>
          </a:xfrm>
          <a:prstGeom prst="rect">
            <a:avLst/>
          </a:prstGeom>
          <a:noFill/>
        </p:spPr>
        <p:txBody>
          <a:bodyPr wrap="square" rtlCol="0">
            <a:spAutoFit/>
          </a:bodyPr>
          <a:lstStyle/>
          <a:p>
            <a:pPr algn="ctr"/>
            <a:r>
              <a:rPr lang="en-US" dirty="0"/>
              <a:t>Gao, Galley, Li. 2018. Neural Approaches to Conversational AI. </a:t>
            </a:r>
            <a:r>
              <a:rPr lang="en-US" dirty="0">
                <a:hlinkClick r:id="rId2"/>
              </a:rPr>
              <a:t>arxiv.org/pdf/1809.08267.pdf </a:t>
            </a:r>
            <a:endParaRPr lang="en-US" dirty="0"/>
          </a:p>
        </p:txBody>
      </p:sp>
    </p:spTree>
    <p:extLst>
      <p:ext uri="{BB962C8B-B14F-4D97-AF65-F5344CB8AC3E}">
        <p14:creationId xmlns:p14="http://schemas.microsoft.com/office/powerpoint/2010/main" val="318586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3EB4-192A-4DA3-A646-980D8C4A941F}"/>
              </a:ext>
            </a:extLst>
          </p:cNvPr>
          <p:cNvPicPr>
            <a:picLocks noChangeAspect="1"/>
          </p:cNvPicPr>
          <p:nvPr/>
        </p:nvPicPr>
        <p:blipFill>
          <a:blip r:embed="rId2"/>
          <a:stretch>
            <a:fillRect/>
          </a:stretch>
        </p:blipFill>
        <p:spPr>
          <a:xfrm>
            <a:off x="1544617" y="984282"/>
            <a:ext cx="9285645" cy="4288757"/>
          </a:xfrm>
          <a:prstGeom prst="rect">
            <a:avLst/>
          </a:prstGeom>
        </p:spPr>
      </p:pic>
      <p:sp>
        <p:nvSpPr>
          <p:cNvPr id="5" name="TextBox 4">
            <a:extLst>
              <a:ext uri="{FF2B5EF4-FFF2-40B4-BE49-F238E27FC236}">
                <a16:creationId xmlns:a16="http://schemas.microsoft.com/office/drawing/2014/main" id="{1510C1B9-B4EB-4CF8-AD43-202008B12CB6}"/>
              </a:ext>
            </a:extLst>
          </p:cNvPr>
          <p:cNvSpPr txBox="1"/>
          <p:nvPr/>
        </p:nvSpPr>
        <p:spPr>
          <a:xfrm>
            <a:off x="972820" y="5930054"/>
            <a:ext cx="10246360" cy="369332"/>
          </a:xfrm>
          <a:prstGeom prst="rect">
            <a:avLst/>
          </a:prstGeom>
          <a:noFill/>
        </p:spPr>
        <p:txBody>
          <a:bodyPr wrap="square" rtlCol="0">
            <a:spAutoFit/>
          </a:bodyPr>
          <a:lstStyle/>
          <a:p>
            <a:pPr algn="ctr"/>
            <a:r>
              <a:rPr lang="en-US" dirty="0"/>
              <a:t>Gao, Galley, Li. 2018. Neural Approaches to Conversational AI. </a:t>
            </a:r>
            <a:r>
              <a:rPr lang="en-US" dirty="0">
                <a:hlinkClick r:id="rId3"/>
              </a:rPr>
              <a:t>arxiv.org/pdf/1809.08267.pdf </a:t>
            </a:r>
            <a:endParaRPr lang="en-US" dirty="0"/>
          </a:p>
        </p:txBody>
      </p:sp>
    </p:spTree>
    <p:extLst>
      <p:ext uri="{BB962C8B-B14F-4D97-AF65-F5344CB8AC3E}">
        <p14:creationId xmlns:p14="http://schemas.microsoft.com/office/powerpoint/2010/main" val="36024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7AE-2374-464C-B508-B02BF3B436F6}"/>
              </a:ext>
            </a:extLst>
          </p:cNvPr>
          <p:cNvSpPr>
            <a:spLocks noGrp="1"/>
          </p:cNvSpPr>
          <p:nvPr>
            <p:ph type="ctrTitle"/>
          </p:nvPr>
        </p:nvSpPr>
        <p:spPr/>
        <p:txBody>
          <a:bodyPr/>
          <a:lstStyle/>
          <a:p>
            <a:r>
              <a:rPr lang="en-US" dirty="0"/>
              <a:t>MS Dialogue Challenge</a:t>
            </a:r>
          </a:p>
        </p:txBody>
      </p:sp>
      <p:sp>
        <p:nvSpPr>
          <p:cNvPr id="3" name="Subtitle 2">
            <a:extLst>
              <a:ext uri="{FF2B5EF4-FFF2-40B4-BE49-F238E27FC236}">
                <a16:creationId xmlns:a16="http://schemas.microsoft.com/office/drawing/2014/main" id="{55F2D364-7E4F-4ABB-B69E-DDC0225EF8D7}"/>
              </a:ext>
            </a:extLst>
          </p:cNvPr>
          <p:cNvSpPr>
            <a:spLocks noGrp="1"/>
          </p:cNvSpPr>
          <p:nvPr>
            <p:ph type="subTitle" idx="1"/>
          </p:nvPr>
        </p:nvSpPr>
        <p:spPr/>
        <p:txBody>
          <a:bodyPr/>
          <a:lstStyle/>
          <a:p>
            <a:r>
              <a:rPr lang="en-US" dirty="0"/>
              <a:t>Sungjin Lee, Jianfeng Gao, Xiujun Li, JJ Liu, Sarah Panda</a:t>
            </a:r>
          </a:p>
        </p:txBody>
      </p:sp>
      <p:pic>
        <p:nvPicPr>
          <p:cNvPr id="1026" name="Picture 2" descr="Image result for microsoft research logo">
            <a:extLst>
              <a:ext uri="{FF2B5EF4-FFF2-40B4-BE49-F238E27FC236}">
                <a16:creationId xmlns:a16="http://schemas.microsoft.com/office/drawing/2014/main" id="{6D15E103-38D7-4DDB-96E5-231CCE0A42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2343807" cy="791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singhua university logo">
            <a:extLst>
              <a:ext uri="{FF2B5EF4-FFF2-40B4-BE49-F238E27FC236}">
                <a16:creationId xmlns:a16="http://schemas.microsoft.com/office/drawing/2014/main" id="{57AFCD69-C330-44C6-8DB5-1FABA653E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537" y="0"/>
            <a:ext cx="2238461" cy="86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4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F1DDF9D-977D-4C6E-AAE8-F17846012829}"/>
              </a:ext>
            </a:extLst>
          </p:cNvPr>
          <p:cNvSpPr/>
          <p:nvPr/>
        </p:nvSpPr>
        <p:spPr>
          <a:xfrm>
            <a:off x="5465378" y="3976094"/>
            <a:ext cx="5341366" cy="1975154"/>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0FAD8A3-22AB-4786-B892-564248474BCA}"/>
              </a:ext>
            </a:extLst>
          </p:cNvPr>
          <p:cNvSpPr>
            <a:spLocks noGrp="1"/>
          </p:cNvSpPr>
          <p:nvPr>
            <p:ph type="title"/>
          </p:nvPr>
        </p:nvSpPr>
        <p:spPr/>
        <p:txBody>
          <a:bodyPr/>
          <a:lstStyle/>
          <a:p>
            <a:r>
              <a:rPr lang="en-US" dirty="0"/>
              <a:t>MS Dialogue Challenge</a:t>
            </a:r>
          </a:p>
        </p:txBody>
      </p:sp>
      <p:sp>
        <p:nvSpPr>
          <p:cNvPr id="3" name="Content Placeholder 2">
            <a:extLst>
              <a:ext uri="{FF2B5EF4-FFF2-40B4-BE49-F238E27FC236}">
                <a16:creationId xmlns:a16="http://schemas.microsoft.com/office/drawing/2014/main" id="{41A17ED5-C3F1-4827-9E87-4BF25FEC5E1F}"/>
              </a:ext>
            </a:extLst>
          </p:cNvPr>
          <p:cNvSpPr>
            <a:spLocks noGrp="1"/>
          </p:cNvSpPr>
          <p:nvPr>
            <p:ph idx="1"/>
          </p:nvPr>
        </p:nvSpPr>
        <p:spPr>
          <a:xfrm>
            <a:off x="1097280" y="1845734"/>
            <a:ext cx="10058400" cy="1830484"/>
          </a:xfrm>
        </p:spPr>
        <p:txBody>
          <a:bodyPr>
            <a:normAutofit lnSpcReduction="10000"/>
          </a:bodyPr>
          <a:lstStyle/>
          <a:p>
            <a:r>
              <a:rPr lang="en-US" dirty="0"/>
              <a:t>Challenges help the dialogue research community evaluate on common testbeds and advance the technology together. </a:t>
            </a:r>
          </a:p>
          <a:p>
            <a:r>
              <a:rPr lang="en-US" dirty="0"/>
              <a:t>Previous challenges were largely focused on particular components, trained and tested on static datasets</a:t>
            </a:r>
          </a:p>
          <a:p>
            <a:r>
              <a:rPr lang="en-US" dirty="0"/>
              <a:t>MS Dialogue Challenge is unique in aiming for </a:t>
            </a:r>
            <a:r>
              <a:rPr lang="en-US" b="1" dirty="0"/>
              <a:t>end-to-end</a:t>
            </a:r>
            <a:r>
              <a:rPr lang="en-US" dirty="0"/>
              <a:t> system evaluation.</a:t>
            </a:r>
          </a:p>
          <a:p>
            <a:endParaRPr lang="en-US" dirty="0"/>
          </a:p>
        </p:txBody>
      </p:sp>
      <p:sp>
        <p:nvSpPr>
          <p:cNvPr id="6" name="TextBox 5">
            <a:extLst>
              <a:ext uri="{FF2B5EF4-FFF2-40B4-BE49-F238E27FC236}">
                <a16:creationId xmlns:a16="http://schemas.microsoft.com/office/drawing/2014/main" id="{28FBA1C0-827B-42EC-AA85-CC0F9BFDB6F7}"/>
              </a:ext>
            </a:extLst>
          </p:cNvPr>
          <p:cNvSpPr txBox="1"/>
          <p:nvPr/>
        </p:nvSpPr>
        <p:spPr>
          <a:xfrm>
            <a:off x="5765405" y="4536734"/>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7" name="TextBox 6">
            <a:extLst>
              <a:ext uri="{FF2B5EF4-FFF2-40B4-BE49-F238E27FC236}">
                <a16:creationId xmlns:a16="http://schemas.microsoft.com/office/drawing/2014/main" id="{B122B5EB-C043-47F8-A6DB-260473D08B3A}"/>
              </a:ext>
            </a:extLst>
          </p:cNvPr>
          <p:cNvSpPr txBox="1"/>
          <p:nvPr/>
        </p:nvSpPr>
        <p:spPr>
          <a:xfrm>
            <a:off x="5765404" y="5317818"/>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8" name="TextBox 7">
            <a:extLst>
              <a:ext uri="{FF2B5EF4-FFF2-40B4-BE49-F238E27FC236}">
                <a16:creationId xmlns:a16="http://schemas.microsoft.com/office/drawing/2014/main" id="{E7EB59FD-2FF7-4C6E-AD95-B444579E352F}"/>
              </a:ext>
            </a:extLst>
          </p:cNvPr>
          <p:cNvSpPr txBox="1"/>
          <p:nvPr/>
        </p:nvSpPr>
        <p:spPr>
          <a:xfrm>
            <a:off x="7493309" y="4536734"/>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9" name="TextBox 8">
            <a:extLst>
              <a:ext uri="{FF2B5EF4-FFF2-40B4-BE49-F238E27FC236}">
                <a16:creationId xmlns:a16="http://schemas.microsoft.com/office/drawing/2014/main" id="{2F119129-1DF9-4E49-9E6F-DE76F76E6508}"/>
              </a:ext>
            </a:extLst>
          </p:cNvPr>
          <p:cNvSpPr txBox="1"/>
          <p:nvPr/>
        </p:nvSpPr>
        <p:spPr>
          <a:xfrm>
            <a:off x="7493308" y="5317818"/>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Policy</a:t>
            </a:r>
          </a:p>
        </p:txBody>
      </p:sp>
      <p:sp>
        <p:nvSpPr>
          <p:cNvPr id="10" name="Cylinder 9">
            <a:extLst>
              <a:ext uri="{FF2B5EF4-FFF2-40B4-BE49-F238E27FC236}">
                <a16:creationId xmlns:a16="http://schemas.microsoft.com/office/drawing/2014/main" id="{76EDEB3A-7BAB-40AA-BDCB-D24F3A0279D8}"/>
              </a:ext>
            </a:extLst>
          </p:cNvPr>
          <p:cNvSpPr/>
          <p:nvPr/>
        </p:nvSpPr>
        <p:spPr>
          <a:xfrm>
            <a:off x="9269556" y="4778472"/>
            <a:ext cx="1219200" cy="53934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Backend</a:t>
            </a:r>
          </a:p>
        </p:txBody>
      </p:sp>
      <p:sp>
        <p:nvSpPr>
          <p:cNvPr id="12" name="TextBox 11">
            <a:extLst>
              <a:ext uri="{FF2B5EF4-FFF2-40B4-BE49-F238E27FC236}">
                <a16:creationId xmlns:a16="http://schemas.microsoft.com/office/drawing/2014/main" id="{801A6025-8109-4AE4-9179-1D5C717EBE31}"/>
              </a:ext>
            </a:extLst>
          </p:cNvPr>
          <p:cNvSpPr txBox="1"/>
          <p:nvPr/>
        </p:nvSpPr>
        <p:spPr>
          <a:xfrm>
            <a:off x="7445277" y="3940316"/>
            <a:ext cx="1493935" cy="369332"/>
          </a:xfrm>
          <a:prstGeom prst="rect">
            <a:avLst/>
          </a:prstGeom>
          <a:noFill/>
        </p:spPr>
        <p:txBody>
          <a:bodyPr wrap="none" rtlCol="0">
            <a:spAutoFit/>
          </a:bodyPr>
          <a:lstStyle/>
          <a:p>
            <a:r>
              <a:rPr lang="en-US" dirty="0"/>
              <a:t>Dialog System</a:t>
            </a:r>
          </a:p>
        </p:txBody>
      </p:sp>
      <p:sp>
        <p:nvSpPr>
          <p:cNvPr id="13" name="Rectangle: Rounded Corners 12">
            <a:extLst>
              <a:ext uri="{FF2B5EF4-FFF2-40B4-BE49-F238E27FC236}">
                <a16:creationId xmlns:a16="http://schemas.microsoft.com/office/drawing/2014/main" id="{7CEB894C-F008-4F32-A394-10E8B5BF5DBF}"/>
              </a:ext>
            </a:extLst>
          </p:cNvPr>
          <p:cNvSpPr/>
          <p:nvPr/>
        </p:nvSpPr>
        <p:spPr>
          <a:xfrm>
            <a:off x="1097280" y="4027855"/>
            <a:ext cx="3600844" cy="1923393"/>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CB2F5F29-8306-4068-901E-B99A2F1C1573}"/>
              </a:ext>
            </a:extLst>
          </p:cNvPr>
          <p:cNvSpPr txBox="1"/>
          <p:nvPr/>
        </p:nvSpPr>
        <p:spPr>
          <a:xfrm>
            <a:off x="3091090" y="4599009"/>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5" name="TextBox 4">
            <a:extLst>
              <a:ext uri="{FF2B5EF4-FFF2-40B4-BE49-F238E27FC236}">
                <a16:creationId xmlns:a16="http://schemas.microsoft.com/office/drawing/2014/main" id="{6667270B-C5A1-49E8-8966-75B210B4C552}"/>
              </a:ext>
            </a:extLst>
          </p:cNvPr>
          <p:cNvSpPr txBox="1"/>
          <p:nvPr/>
        </p:nvSpPr>
        <p:spPr>
          <a:xfrm>
            <a:off x="3091089" y="5317818"/>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14" name="TextBox 13">
            <a:extLst>
              <a:ext uri="{FF2B5EF4-FFF2-40B4-BE49-F238E27FC236}">
                <a16:creationId xmlns:a16="http://schemas.microsoft.com/office/drawing/2014/main" id="{B9048C8E-2A5E-41DD-9B59-B731DD229E6C}"/>
              </a:ext>
            </a:extLst>
          </p:cNvPr>
          <p:cNvSpPr txBox="1"/>
          <p:nvPr/>
        </p:nvSpPr>
        <p:spPr>
          <a:xfrm>
            <a:off x="2198278" y="4027855"/>
            <a:ext cx="1573316" cy="369332"/>
          </a:xfrm>
          <a:prstGeom prst="rect">
            <a:avLst/>
          </a:prstGeom>
          <a:noFill/>
        </p:spPr>
        <p:txBody>
          <a:bodyPr wrap="none" rtlCol="0">
            <a:spAutoFit/>
          </a:bodyPr>
          <a:lstStyle/>
          <a:p>
            <a:r>
              <a:rPr lang="en-US" dirty="0"/>
              <a:t>User Simulator</a:t>
            </a:r>
          </a:p>
        </p:txBody>
      </p:sp>
      <p:sp>
        <p:nvSpPr>
          <p:cNvPr id="15" name="TextBox 14">
            <a:extLst>
              <a:ext uri="{FF2B5EF4-FFF2-40B4-BE49-F238E27FC236}">
                <a16:creationId xmlns:a16="http://schemas.microsoft.com/office/drawing/2014/main" id="{B3140D46-6F2D-4C2F-A7F8-C0F87E426B34}"/>
              </a:ext>
            </a:extLst>
          </p:cNvPr>
          <p:cNvSpPr txBox="1"/>
          <p:nvPr/>
        </p:nvSpPr>
        <p:spPr>
          <a:xfrm>
            <a:off x="1385255" y="4599010"/>
            <a:ext cx="1397875" cy="1088140"/>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noAutofit/>
          </a:bodyPr>
          <a:lstStyle/>
          <a:p>
            <a:pPr algn="ctr"/>
            <a:endParaRPr lang="en-US" dirty="0"/>
          </a:p>
          <a:p>
            <a:pPr algn="ctr"/>
            <a:r>
              <a:rPr lang="en-US" dirty="0"/>
              <a:t>User</a:t>
            </a:r>
          </a:p>
          <a:p>
            <a:pPr algn="ctr"/>
            <a:r>
              <a:rPr lang="en-US" dirty="0"/>
              <a:t>Model</a:t>
            </a:r>
          </a:p>
          <a:p>
            <a:pPr algn="ctr"/>
            <a:endParaRPr lang="en-US" dirty="0"/>
          </a:p>
        </p:txBody>
      </p:sp>
      <p:sp>
        <p:nvSpPr>
          <p:cNvPr id="17" name="Arrow: Left-Right 16">
            <a:extLst>
              <a:ext uri="{FF2B5EF4-FFF2-40B4-BE49-F238E27FC236}">
                <a16:creationId xmlns:a16="http://schemas.microsoft.com/office/drawing/2014/main" id="{FA59957A-97C5-4566-8991-49E3F19ADC91}"/>
              </a:ext>
            </a:extLst>
          </p:cNvPr>
          <p:cNvSpPr/>
          <p:nvPr/>
        </p:nvSpPr>
        <p:spPr>
          <a:xfrm>
            <a:off x="4745420" y="4804886"/>
            <a:ext cx="672661"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21" name="Connector: Elbow 20">
            <a:extLst>
              <a:ext uri="{FF2B5EF4-FFF2-40B4-BE49-F238E27FC236}">
                <a16:creationId xmlns:a16="http://schemas.microsoft.com/office/drawing/2014/main" id="{5BC14862-5C8A-4954-A2B6-4744FDC937A8}"/>
              </a:ext>
            </a:extLst>
          </p:cNvPr>
          <p:cNvCxnSpPr>
            <a:stCxn id="8" idx="3"/>
            <a:endCxn id="10" idx="0"/>
          </p:cNvCxnSpPr>
          <p:nvPr/>
        </p:nvCxnSpPr>
        <p:spPr>
          <a:xfrm>
            <a:off x="8891184" y="4721400"/>
            <a:ext cx="987972" cy="191909"/>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CE603FF-AD4A-41A9-AACA-B8FC6733457C}"/>
              </a:ext>
            </a:extLst>
          </p:cNvPr>
          <p:cNvCxnSpPr>
            <a:cxnSpLocks/>
            <a:stCxn id="10" idx="3"/>
            <a:endCxn id="9" idx="3"/>
          </p:cNvCxnSpPr>
          <p:nvPr/>
        </p:nvCxnSpPr>
        <p:spPr>
          <a:xfrm rot="5400000">
            <a:off x="9292837" y="4916165"/>
            <a:ext cx="184666" cy="987973"/>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1F7A6C-2C85-4A6C-8D52-873C18C73807}"/>
              </a:ext>
            </a:extLst>
          </p:cNvPr>
          <p:cNvCxnSpPr>
            <a:stCxn id="6" idx="3"/>
            <a:endCxn id="8" idx="1"/>
          </p:cNvCxnSpPr>
          <p:nvPr/>
        </p:nvCxnSpPr>
        <p:spPr>
          <a:xfrm>
            <a:off x="7068688" y="4721400"/>
            <a:ext cx="42462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40CD807-0A74-4860-972E-473720DAE85B}"/>
              </a:ext>
            </a:extLst>
          </p:cNvPr>
          <p:cNvCxnSpPr>
            <a:cxnSpLocks/>
            <a:stCxn id="9" idx="1"/>
            <a:endCxn id="7" idx="3"/>
          </p:cNvCxnSpPr>
          <p:nvPr/>
        </p:nvCxnSpPr>
        <p:spPr>
          <a:xfrm flipH="1">
            <a:off x="7068687" y="5502484"/>
            <a:ext cx="424621"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4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577-5AC6-46DE-9191-5F5EA196E566}"/>
              </a:ext>
            </a:extLst>
          </p:cNvPr>
          <p:cNvSpPr>
            <a:spLocks noGrp="1"/>
          </p:cNvSpPr>
          <p:nvPr>
            <p:ph type="title"/>
          </p:nvPr>
        </p:nvSpPr>
        <p:spPr/>
        <p:txBody>
          <a:bodyPr/>
          <a:lstStyle/>
          <a:p>
            <a:r>
              <a:rPr lang="en-US" dirty="0"/>
              <a:t>Real User Evaluation</a:t>
            </a:r>
          </a:p>
        </p:txBody>
      </p:sp>
      <p:sp>
        <p:nvSpPr>
          <p:cNvPr id="3" name="Content Placeholder 2">
            <a:extLst>
              <a:ext uri="{FF2B5EF4-FFF2-40B4-BE49-F238E27FC236}">
                <a16:creationId xmlns:a16="http://schemas.microsoft.com/office/drawing/2014/main" id="{FDFD7548-6808-46AC-83FE-AB42D0955377}"/>
              </a:ext>
            </a:extLst>
          </p:cNvPr>
          <p:cNvSpPr>
            <a:spLocks noGrp="1"/>
          </p:cNvSpPr>
          <p:nvPr>
            <p:ph idx="1"/>
          </p:nvPr>
        </p:nvSpPr>
        <p:spPr>
          <a:xfrm>
            <a:off x="1097280" y="1845734"/>
            <a:ext cx="10058400" cy="1199032"/>
          </a:xfrm>
        </p:spPr>
        <p:txBody>
          <a:bodyPr/>
          <a:lstStyle/>
          <a:p>
            <a:r>
              <a:rPr lang="en-US" dirty="0"/>
              <a:t>Real users are vastly different from simulated users.</a:t>
            </a:r>
          </a:p>
          <a:p>
            <a:r>
              <a:rPr lang="en-US" b="1" dirty="0"/>
              <a:t>Unpaid</a:t>
            </a:r>
            <a:r>
              <a:rPr lang="en-US" dirty="0"/>
              <a:t> users are again significantly different from paid users </a:t>
            </a:r>
            <a:r>
              <a:rPr lang="en-US" sz="1800" i="1" dirty="0"/>
              <a:t>(from The Spoken Dialog Challenge)</a:t>
            </a:r>
            <a:r>
              <a:rPr lang="en-US" dirty="0"/>
              <a:t>.</a:t>
            </a:r>
          </a:p>
        </p:txBody>
      </p:sp>
      <p:grpSp>
        <p:nvGrpSpPr>
          <p:cNvPr id="8" name="Group 7">
            <a:extLst>
              <a:ext uri="{FF2B5EF4-FFF2-40B4-BE49-F238E27FC236}">
                <a16:creationId xmlns:a16="http://schemas.microsoft.com/office/drawing/2014/main" id="{8BBCBCD9-C968-46BE-A9B1-0C8957936059}"/>
              </a:ext>
            </a:extLst>
          </p:cNvPr>
          <p:cNvGrpSpPr/>
          <p:nvPr/>
        </p:nvGrpSpPr>
        <p:grpSpPr>
          <a:xfrm>
            <a:off x="4308947" y="3584247"/>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3" name="Rectangle: Rounded Corners 12">
              <a:extLst>
                <a:ext uri="{FF2B5EF4-FFF2-40B4-BE49-F238E27FC236}">
                  <a16:creationId xmlns:a16="http://schemas.microsoft.com/office/drawing/2014/main" id="{F8E9A729-E157-4C62-AA24-5271C3A57DD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D7EBA86-1052-4544-8C32-51E88A4FEA58}"/>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6" name="Graphic 5" descr="Robot">
            <a:extLst>
              <a:ext uri="{FF2B5EF4-FFF2-40B4-BE49-F238E27FC236}">
                <a16:creationId xmlns:a16="http://schemas.microsoft.com/office/drawing/2014/main" id="{11AF031A-9119-41C7-82C8-F565CF67E0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5411" y="3737571"/>
            <a:ext cx="1532393" cy="1532393"/>
          </a:xfrm>
          <a:prstGeom prst="rect">
            <a:avLst/>
          </a:prstGeom>
        </p:spPr>
      </p:pic>
      <p:sp>
        <p:nvSpPr>
          <p:cNvPr id="7" name="Arrow: Left-Right 6">
            <a:extLst>
              <a:ext uri="{FF2B5EF4-FFF2-40B4-BE49-F238E27FC236}">
                <a16:creationId xmlns:a16="http://schemas.microsoft.com/office/drawing/2014/main" id="{70B7BF4E-726C-4ABC-9D8D-AA299DB75838}"/>
              </a:ext>
            </a:extLst>
          </p:cNvPr>
          <p:cNvSpPr/>
          <p:nvPr/>
        </p:nvSpPr>
        <p:spPr>
          <a:xfrm>
            <a:off x="3364345" y="4319102"/>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4B1BBB1-64A3-44A0-A20E-9AFC0CCE20B8}"/>
              </a:ext>
            </a:extLst>
          </p:cNvPr>
          <p:cNvGrpSpPr/>
          <p:nvPr/>
        </p:nvGrpSpPr>
        <p:grpSpPr>
          <a:xfrm>
            <a:off x="6512132" y="2871631"/>
            <a:ext cx="3506144" cy="1267503"/>
            <a:chOff x="6512132" y="2871631"/>
            <a:chExt cx="3506144" cy="1267503"/>
          </a:xfrm>
        </p:grpSpPr>
        <p:grpSp>
          <p:nvGrpSpPr>
            <p:cNvPr id="21" name="Group 20">
              <a:extLst>
                <a:ext uri="{FF2B5EF4-FFF2-40B4-BE49-F238E27FC236}">
                  <a16:creationId xmlns:a16="http://schemas.microsoft.com/office/drawing/2014/main" id="{4604C3D3-1ED2-4A45-833A-69BA57C9AB45}"/>
                </a:ext>
              </a:extLst>
            </p:cNvPr>
            <p:cNvGrpSpPr/>
            <p:nvPr/>
          </p:nvGrpSpPr>
          <p:grpSpPr>
            <a:xfrm>
              <a:off x="7202850" y="3211198"/>
              <a:ext cx="1864913" cy="916724"/>
              <a:chOff x="6475340" y="3042442"/>
              <a:chExt cx="1864913" cy="916724"/>
            </a:xfrm>
          </p:grpSpPr>
          <p:pic>
            <p:nvPicPr>
              <p:cNvPr id="16" name="Graphic 15" descr="Smiling Face with No Fill">
                <a:extLst>
                  <a:ext uri="{FF2B5EF4-FFF2-40B4-BE49-F238E27FC236}">
                    <a16:creationId xmlns:a16="http://schemas.microsoft.com/office/drawing/2014/main" id="{D50AEA71-9701-475C-89DF-C3A49A21CF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5340" y="3042442"/>
                <a:ext cx="914400" cy="914400"/>
              </a:xfrm>
              <a:prstGeom prst="rect">
                <a:avLst/>
              </a:prstGeom>
            </p:spPr>
          </p:pic>
          <p:pic>
            <p:nvPicPr>
              <p:cNvPr id="20" name="Graphic 19" descr="Winking Face with No Fill">
                <a:extLst>
                  <a:ext uri="{FF2B5EF4-FFF2-40B4-BE49-F238E27FC236}">
                    <a16:creationId xmlns:a16="http://schemas.microsoft.com/office/drawing/2014/main" id="{427BF8BA-B3FB-467A-974F-B7AA8E9028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5853" y="3044766"/>
                <a:ext cx="914400" cy="914400"/>
              </a:xfrm>
              <a:prstGeom prst="rect">
                <a:avLst/>
              </a:prstGeom>
            </p:spPr>
          </p:pic>
        </p:grpSp>
        <p:sp>
          <p:nvSpPr>
            <p:cNvPr id="28" name="Arrow: Left-Right 27">
              <a:extLst>
                <a:ext uri="{FF2B5EF4-FFF2-40B4-BE49-F238E27FC236}">
                  <a16:creationId xmlns:a16="http://schemas.microsoft.com/office/drawing/2014/main" id="{0786E937-8C7F-43C1-B362-7B19B0B5DF41}"/>
                </a:ext>
              </a:extLst>
            </p:cNvPr>
            <p:cNvSpPr/>
            <p:nvPr/>
          </p:nvSpPr>
          <p:spPr>
            <a:xfrm rot="19986618">
              <a:off x="6512132" y="3728437"/>
              <a:ext cx="672661" cy="369332"/>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2" name="Graphic 31" descr="Confused Face with No Fill">
              <a:extLst>
                <a:ext uri="{FF2B5EF4-FFF2-40B4-BE49-F238E27FC236}">
                  <a16:creationId xmlns:a16="http://schemas.microsoft.com/office/drawing/2014/main" id="{5565B68B-D15B-46FB-BA78-5C35573807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3876" y="3224734"/>
              <a:ext cx="914400" cy="914400"/>
            </a:xfrm>
            <a:prstGeom prst="rect">
              <a:avLst/>
            </a:prstGeom>
          </p:spPr>
        </p:pic>
        <p:sp>
          <p:nvSpPr>
            <p:cNvPr id="33" name="TextBox 32">
              <a:extLst>
                <a:ext uri="{FF2B5EF4-FFF2-40B4-BE49-F238E27FC236}">
                  <a16:creationId xmlns:a16="http://schemas.microsoft.com/office/drawing/2014/main" id="{166CEF1A-A3D4-4C0B-AB76-B989846DE5AB}"/>
                </a:ext>
              </a:extLst>
            </p:cNvPr>
            <p:cNvSpPr txBox="1"/>
            <p:nvPr/>
          </p:nvSpPr>
          <p:spPr>
            <a:xfrm>
              <a:off x="8032969" y="2871631"/>
              <a:ext cx="1155188" cy="369332"/>
            </a:xfrm>
            <a:prstGeom prst="rect">
              <a:avLst/>
            </a:prstGeom>
            <a:noFill/>
          </p:spPr>
          <p:txBody>
            <a:bodyPr wrap="none" rtlCol="0">
              <a:spAutoFit/>
            </a:bodyPr>
            <a:lstStyle/>
            <a:p>
              <a:r>
                <a:rPr lang="en-US" dirty="0"/>
                <a:t>Paid Users</a:t>
              </a:r>
            </a:p>
          </p:txBody>
        </p:sp>
      </p:grpSp>
      <p:grpSp>
        <p:nvGrpSpPr>
          <p:cNvPr id="36" name="Group 35">
            <a:extLst>
              <a:ext uri="{FF2B5EF4-FFF2-40B4-BE49-F238E27FC236}">
                <a16:creationId xmlns:a16="http://schemas.microsoft.com/office/drawing/2014/main" id="{2410F9C7-88AC-4761-B6DE-98EADF11C431}"/>
              </a:ext>
            </a:extLst>
          </p:cNvPr>
          <p:cNvGrpSpPr/>
          <p:nvPr/>
        </p:nvGrpSpPr>
        <p:grpSpPr>
          <a:xfrm>
            <a:off x="6512132" y="4596824"/>
            <a:ext cx="3506144" cy="1253967"/>
            <a:chOff x="6512132" y="4596824"/>
            <a:chExt cx="3506144" cy="1253967"/>
          </a:xfrm>
        </p:grpSpPr>
        <p:grpSp>
          <p:nvGrpSpPr>
            <p:cNvPr id="30" name="Group 29">
              <a:extLst>
                <a:ext uri="{FF2B5EF4-FFF2-40B4-BE49-F238E27FC236}">
                  <a16:creationId xmlns:a16="http://schemas.microsoft.com/office/drawing/2014/main" id="{EBC00A74-ABF6-4E77-8C3D-363F53F73009}"/>
                </a:ext>
              </a:extLst>
            </p:cNvPr>
            <p:cNvGrpSpPr/>
            <p:nvPr/>
          </p:nvGrpSpPr>
          <p:grpSpPr>
            <a:xfrm>
              <a:off x="7202850" y="4596824"/>
              <a:ext cx="2815426" cy="914400"/>
              <a:chOff x="7202850" y="4439170"/>
              <a:chExt cx="2815426" cy="914400"/>
            </a:xfrm>
          </p:grpSpPr>
          <p:pic>
            <p:nvPicPr>
              <p:cNvPr id="23" name="Graphic 22" descr="Smiling Face with Solid Fill">
                <a:extLst>
                  <a:ext uri="{FF2B5EF4-FFF2-40B4-BE49-F238E27FC236}">
                    <a16:creationId xmlns:a16="http://schemas.microsoft.com/office/drawing/2014/main" id="{F5E70A85-4A71-40AE-B9CE-F3A6C6A4BD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03876" y="4439170"/>
                <a:ext cx="914400" cy="914400"/>
              </a:xfrm>
              <a:prstGeom prst="rect">
                <a:avLst/>
              </a:prstGeom>
            </p:spPr>
          </p:pic>
          <p:pic>
            <p:nvPicPr>
              <p:cNvPr id="25" name="Graphic 24" descr="Worried Face with Solid Fill">
                <a:extLst>
                  <a:ext uri="{FF2B5EF4-FFF2-40B4-BE49-F238E27FC236}">
                    <a16:creationId xmlns:a16="http://schemas.microsoft.com/office/drawing/2014/main" id="{F081201C-94F2-4394-93A0-9C92A70255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2850" y="4439170"/>
                <a:ext cx="914400" cy="914400"/>
              </a:xfrm>
              <a:prstGeom prst="rect">
                <a:avLst/>
              </a:prstGeom>
            </p:spPr>
          </p:pic>
          <p:pic>
            <p:nvPicPr>
              <p:cNvPr id="27" name="Graphic 26" descr="Angry Face with Solid Fill">
                <a:extLst>
                  <a:ext uri="{FF2B5EF4-FFF2-40B4-BE49-F238E27FC236}">
                    <a16:creationId xmlns:a16="http://schemas.microsoft.com/office/drawing/2014/main" id="{ED4471D5-0D8F-4F85-AAFB-416C889EDE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66464" y="4439170"/>
                <a:ext cx="914400" cy="914400"/>
              </a:xfrm>
              <a:prstGeom prst="rect">
                <a:avLst/>
              </a:prstGeom>
            </p:spPr>
          </p:pic>
        </p:grpSp>
        <p:sp>
          <p:nvSpPr>
            <p:cNvPr id="29" name="Arrow: Left-Right 28">
              <a:extLst>
                <a:ext uri="{FF2B5EF4-FFF2-40B4-BE49-F238E27FC236}">
                  <a16:creationId xmlns:a16="http://schemas.microsoft.com/office/drawing/2014/main" id="{7A01BD82-BC8E-4697-AE96-F1A93C1ED156}"/>
                </a:ext>
              </a:extLst>
            </p:cNvPr>
            <p:cNvSpPr/>
            <p:nvPr/>
          </p:nvSpPr>
          <p:spPr>
            <a:xfrm rot="1765583">
              <a:off x="6512132" y="4635914"/>
              <a:ext cx="672661" cy="3693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895042C-2E62-4696-A181-50E4FBF736FA}"/>
                </a:ext>
              </a:extLst>
            </p:cNvPr>
            <p:cNvSpPr txBox="1"/>
            <p:nvPr/>
          </p:nvSpPr>
          <p:spPr>
            <a:xfrm>
              <a:off x="7907346" y="5481459"/>
              <a:ext cx="1432636" cy="369332"/>
            </a:xfrm>
            <a:prstGeom prst="rect">
              <a:avLst/>
            </a:prstGeom>
            <a:noFill/>
          </p:spPr>
          <p:txBody>
            <a:bodyPr wrap="none" rtlCol="0">
              <a:spAutoFit/>
            </a:bodyPr>
            <a:lstStyle/>
            <a:p>
              <a:r>
                <a:rPr lang="en-US" dirty="0"/>
                <a:t>Unpaid Users</a:t>
              </a:r>
            </a:p>
          </p:txBody>
        </p:sp>
      </p:grpSp>
    </p:spTree>
    <p:extLst>
      <p:ext uri="{BB962C8B-B14F-4D97-AF65-F5344CB8AC3E}">
        <p14:creationId xmlns:p14="http://schemas.microsoft.com/office/powerpoint/2010/main" val="5810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0B6D-54DC-41B7-A277-5BFA54BA46E6}"/>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61509419-5CE2-4E86-A74B-3C5D2F01A9CA}"/>
              </a:ext>
            </a:extLst>
          </p:cNvPr>
          <p:cNvSpPr>
            <a:spLocks noGrp="1"/>
          </p:cNvSpPr>
          <p:nvPr>
            <p:ph idx="1"/>
          </p:nvPr>
        </p:nvSpPr>
        <p:spPr>
          <a:xfrm>
            <a:off x="1097280" y="1845734"/>
            <a:ext cx="10058400" cy="1128694"/>
          </a:xfrm>
        </p:spPr>
        <p:txBody>
          <a:bodyPr/>
          <a:lstStyle/>
          <a:p>
            <a:r>
              <a:rPr lang="en-US" dirty="0"/>
              <a:t>MS Dialogue Challenge provides different types of learning resources to allow for training various approaches.</a:t>
            </a:r>
          </a:p>
          <a:p>
            <a:r>
              <a:rPr lang="en-US" dirty="0"/>
              <a:t>State-of-the-art components are available.</a:t>
            </a:r>
          </a:p>
        </p:txBody>
      </p:sp>
      <p:grpSp>
        <p:nvGrpSpPr>
          <p:cNvPr id="73" name="Group 72">
            <a:extLst>
              <a:ext uri="{FF2B5EF4-FFF2-40B4-BE49-F238E27FC236}">
                <a16:creationId xmlns:a16="http://schemas.microsoft.com/office/drawing/2014/main" id="{2B0F6C45-A520-4B4C-8945-3669065194B6}"/>
              </a:ext>
            </a:extLst>
          </p:cNvPr>
          <p:cNvGrpSpPr/>
          <p:nvPr/>
        </p:nvGrpSpPr>
        <p:grpSpPr>
          <a:xfrm>
            <a:off x="271158" y="3247919"/>
            <a:ext cx="3644707" cy="2658892"/>
            <a:chOff x="271158" y="2943125"/>
            <a:chExt cx="3644707" cy="2658892"/>
          </a:xfrm>
        </p:grpSpPr>
        <p:grpSp>
          <p:nvGrpSpPr>
            <p:cNvPr id="70" name="Group 69">
              <a:extLst>
                <a:ext uri="{FF2B5EF4-FFF2-40B4-BE49-F238E27FC236}">
                  <a16:creationId xmlns:a16="http://schemas.microsoft.com/office/drawing/2014/main" id="{5C7F189B-9F05-4834-BA54-5844366DF00F}"/>
                </a:ext>
              </a:extLst>
            </p:cNvPr>
            <p:cNvGrpSpPr/>
            <p:nvPr/>
          </p:nvGrpSpPr>
          <p:grpSpPr>
            <a:xfrm>
              <a:off x="1923105" y="2943125"/>
              <a:ext cx="1992760" cy="2658892"/>
              <a:chOff x="1923105" y="2943125"/>
              <a:chExt cx="1992760" cy="2658892"/>
            </a:xfrm>
          </p:grpSpPr>
          <p:grpSp>
            <p:nvGrpSpPr>
              <p:cNvPr id="25" name="Group 24">
                <a:extLst>
                  <a:ext uri="{FF2B5EF4-FFF2-40B4-BE49-F238E27FC236}">
                    <a16:creationId xmlns:a16="http://schemas.microsoft.com/office/drawing/2014/main" id="{48C46A12-960C-42F3-87DB-A97B347972B3}"/>
                  </a:ext>
                </a:extLst>
              </p:cNvPr>
              <p:cNvGrpSpPr/>
              <p:nvPr/>
            </p:nvGrpSpPr>
            <p:grpSpPr>
              <a:xfrm>
                <a:off x="1923105" y="2943125"/>
                <a:ext cx="1992760" cy="2658892"/>
                <a:chOff x="1097281" y="3268721"/>
                <a:chExt cx="3600844" cy="3037486"/>
              </a:xfrm>
            </p:grpSpPr>
            <p:sp>
              <p:nvSpPr>
                <p:cNvPr id="26" name="Rectangle: Rounded Corners 25">
                  <a:extLst>
                    <a:ext uri="{FF2B5EF4-FFF2-40B4-BE49-F238E27FC236}">
                      <a16:creationId xmlns:a16="http://schemas.microsoft.com/office/drawing/2014/main" id="{3C85A6C6-513B-4DE8-A98F-D98EB8EBAE80}"/>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F63EB055-E984-4FAD-A628-37F3D4B8FEDD}"/>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30" name="TextBox 29">
                <a:extLst>
                  <a:ext uri="{FF2B5EF4-FFF2-40B4-BE49-F238E27FC236}">
                    <a16:creationId xmlns:a16="http://schemas.microsoft.com/office/drawing/2014/main" id="{2DA4155A-A470-46F1-8675-82CC62FB50B5}"/>
                  </a:ext>
                </a:extLst>
              </p:cNvPr>
              <p:cNvSpPr txBox="1"/>
              <p:nvPr/>
            </p:nvSpPr>
            <p:spPr>
              <a:xfrm>
                <a:off x="2211079" y="3482479"/>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NLU</a:t>
                </a:r>
              </a:p>
            </p:txBody>
          </p:sp>
          <p:sp>
            <p:nvSpPr>
              <p:cNvPr id="31" name="TextBox 30">
                <a:extLst>
                  <a:ext uri="{FF2B5EF4-FFF2-40B4-BE49-F238E27FC236}">
                    <a16:creationId xmlns:a16="http://schemas.microsoft.com/office/drawing/2014/main" id="{B5591A5E-F135-442A-860D-E4FE693D0F02}"/>
                  </a:ext>
                </a:extLst>
              </p:cNvPr>
              <p:cNvSpPr txBox="1"/>
              <p:nvPr/>
            </p:nvSpPr>
            <p:spPr>
              <a:xfrm>
                <a:off x="2220547" y="3996366"/>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32" name="TextBox 31">
                <a:extLst>
                  <a:ext uri="{FF2B5EF4-FFF2-40B4-BE49-F238E27FC236}">
                    <a16:creationId xmlns:a16="http://schemas.microsoft.com/office/drawing/2014/main" id="{7F89D65C-5A1F-4BA4-ABB8-106248C3AD51}"/>
                  </a:ext>
                </a:extLst>
              </p:cNvPr>
              <p:cNvSpPr txBox="1"/>
              <p:nvPr/>
            </p:nvSpPr>
            <p:spPr>
              <a:xfrm>
                <a:off x="2220547" y="4535720"/>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33" name="TextBox 32">
                <a:extLst>
                  <a:ext uri="{FF2B5EF4-FFF2-40B4-BE49-F238E27FC236}">
                    <a16:creationId xmlns:a16="http://schemas.microsoft.com/office/drawing/2014/main" id="{1BC3B63C-AAF1-45F8-A763-29A378ED40AE}"/>
                  </a:ext>
                </a:extLst>
              </p:cNvPr>
              <p:cNvSpPr txBox="1"/>
              <p:nvPr/>
            </p:nvSpPr>
            <p:spPr>
              <a:xfrm>
                <a:off x="2220547" y="5064755"/>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grpSp>
        <p:pic>
          <p:nvPicPr>
            <p:cNvPr id="41" name="Graphic 40" descr="Robot">
              <a:extLst>
                <a:ext uri="{FF2B5EF4-FFF2-40B4-BE49-F238E27FC236}">
                  <a16:creationId xmlns:a16="http://schemas.microsoft.com/office/drawing/2014/main" id="{B9BE7EDA-3468-4AE3-B0A1-175861E901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1158" y="3336065"/>
              <a:ext cx="914400" cy="914400"/>
            </a:xfrm>
            <a:prstGeom prst="rect">
              <a:avLst/>
            </a:prstGeom>
          </p:spPr>
        </p:pic>
        <p:sp>
          <p:nvSpPr>
            <p:cNvPr id="43" name="Arrow: Left-Right 42">
              <a:extLst>
                <a:ext uri="{FF2B5EF4-FFF2-40B4-BE49-F238E27FC236}">
                  <a16:creationId xmlns:a16="http://schemas.microsoft.com/office/drawing/2014/main" id="{7D31785F-7613-492D-892B-E06B36FE9065}"/>
                </a:ext>
              </a:extLst>
            </p:cNvPr>
            <p:cNvSpPr/>
            <p:nvPr/>
          </p:nvSpPr>
          <p:spPr>
            <a:xfrm>
              <a:off x="1146668" y="3677980"/>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0AA08486-5BB1-4898-A492-2A4F0D634960}"/>
              </a:ext>
            </a:extLst>
          </p:cNvPr>
          <p:cNvGrpSpPr/>
          <p:nvPr/>
        </p:nvGrpSpPr>
        <p:grpSpPr>
          <a:xfrm>
            <a:off x="271158" y="4751835"/>
            <a:ext cx="1713870" cy="1068598"/>
            <a:chOff x="271158" y="4447041"/>
            <a:chExt cx="1713870" cy="1068598"/>
          </a:xfrm>
        </p:grpSpPr>
        <p:pic>
          <p:nvPicPr>
            <p:cNvPr id="35" name="Graphic 34" descr="Books">
              <a:extLst>
                <a:ext uri="{FF2B5EF4-FFF2-40B4-BE49-F238E27FC236}">
                  <a16:creationId xmlns:a16="http://schemas.microsoft.com/office/drawing/2014/main" id="{7CD6C0D3-37FB-48BD-A6FB-9B1FB8A20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1158" y="4447041"/>
              <a:ext cx="914400" cy="914400"/>
            </a:xfrm>
            <a:prstGeom prst="rect">
              <a:avLst/>
            </a:prstGeom>
          </p:spPr>
        </p:pic>
        <p:sp>
          <p:nvSpPr>
            <p:cNvPr id="39" name="TextBox 38">
              <a:extLst>
                <a:ext uri="{FF2B5EF4-FFF2-40B4-BE49-F238E27FC236}">
                  <a16:creationId xmlns:a16="http://schemas.microsoft.com/office/drawing/2014/main" id="{7E6FD55E-29A6-4534-A43F-B7D4A17C29F4}"/>
                </a:ext>
              </a:extLst>
            </p:cNvPr>
            <p:cNvSpPr txBox="1"/>
            <p:nvPr/>
          </p:nvSpPr>
          <p:spPr>
            <a:xfrm>
              <a:off x="980971" y="5146307"/>
              <a:ext cx="1004057" cy="369332"/>
            </a:xfrm>
            <a:prstGeom prst="rect">
              <a:avLst/>
            </a:prstGeom>
            <a:noFill/>
          </p:spPr>
          <p:txBody>
            <a:bodyPr wrap="none" rtlCol="0">
              <a:spAutoFit/>
            </a:bodyPr>
            <a:lstStyle/>
            <a:p>
              <a:r>
                <a:rPr lang="en-US" dirty="0"/>
                <a:t>Pre-train</a:t>
              </a:r>
            </a:p>
          </p:txBody>
        </p:sp>
        <p:sp>
          <p:nvSpPr>
            <p:cNvPr id="45" name="Arrow: Right 44">
              <a:extLst>
                <a:ext uri="{FF2B5EF4-FFF2-40B4-BE49-F238E27FC236}">
                  <a16:creationId xmlns:a16="http://schemas.microsoft.com/office/drawing/2014/main" id="{15A4F6DB-71C6-44B7-9290-E01703B5E6FA}"/>
                </a:ext>
              </a:extLst>
            </p:cNvPr>
            <p:cNvSpPr/>
            <p:nvPr/>
          </p:nvSpPr>
          <p:spPr>
            <a:xfrm>
              <a:off x="1185558" y="469196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FD963E0-760B-4723-B45E-5AA7F3C475B4}"/>
              </a:ext>
            </a:extLst>
          </p:cNvPr>
          <p:cNvGrpSpPr/>
          <p:nvPr/>
        </p:nvGrpSpPr>
        <p:grpSpPr>
          <a:xfrm>
            <a:off x="4129232" y="3279222"/>
            <a:ext cx="3644707" cy="2658892"/>
            <a:chOff x="4318412" y="2974428"/>
            <a:chExt cx="3644707" cy="2658892"/>
          </a:xfrm>
        </p:grpSpPr>
        <p:grpSp>
          <p:nvGrpSpPr>
            <p:cNvPr id="46" name="Group 45">
              <a:extLst>
                <a:ext uri="{FF2B5EF4-FFF2-40B4-BE49-F238E27FC236}">
                  <a16:creationId xmlns:a16="http://schemas.microsoft.com/office/drawing/2014/main" id="{77DE280B-7A99-42BF-A21A-EF2893114A60}"/>
                </a:ext>
              </a:extLst>
            </p:cNvPr>
            <p:cNvGrpSpPr/>
            <p:nvPr/>
          </p:nvGrpSpPr>
          <p:grpSpPr>
            <a:xfrm>
              <a:off x="5970359" y="2974428"/>
              <a:ext cx="1992760" cy="2658892"/>
              <a:chOff x="1097281" y="3268721"/>
              <a:chExt cx="3600844" cy="3037486"/>
            </a:xfrm>
          </p:grpSpPr>
          <p:sp>
            <p:nvSpPr>
              <p:cNvPr id="47" name="Rectangle: Rounded Corners 46">
                <a:extLst>
                  <a:ext uri="{FF2B5EF4-FFF2-40B4-BE49-F238E27FC236}">
                    <a16:creationId xmlns:a16="http://schemas.microsoft.com/office/drawing/2014/main" id="{95FD1F30-B425-4DAE-A1CE-C8B6C8A28951}"/>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TextBox 47">
                <a:extLst>
                  <a:ext uri="{FF2B5EF4-FFF2-40B4-BE49-F238E27FC236}">
                    <a16:creationId xmlns:a16="http://schemas.microsoft.com/office/drawing/2014/main" id="{F6DECE01-96BC-4355-8A01-3627DAF72C3A}"/>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51" name="TextBox 50">
              <a:extLst>
                <a:ext uri="{FF2B5EF4-FFF2-40B4-BE49-F238E27FC236}">
                  <a16:creationId xmlns:a16="http://schemas.microsoft.com/office/drawing/2014/main" id="{49EDD9EA-8C06-4D8E-A834-A3B32E1BA3A6}"/>
                </a:ext>
              </a:extLst>
            </p:cNvPr>
            <p:cNvSpPr txBox="1"/>
            <p:nvPr/>
          </p:nvSpPr>
          <p:spPr>
            <a:xfrm>
              <a:off x="6267801" y="3482480"/>
              <a:ext cx="1397875" cy="19516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2"/>
            </a:lnRef>
            <a:fillRef idx="1">
              <a:schemeClr val="lt1"/>
            </a:fillRef>
            <a:effectRef idx="0">
              <a:schemeClr val="accent2"/>
            </a:effectRef>
            <a:fontRef idx="minor">
              <a:schemeClr val="dk1"/>
            </a:fontRef>
          </p:style>
          <p:txBody>
            <a:bodyPr wrap="square" rtlCol="0" anchor="ctr" anchorCtr="0">
              <a:noAutofit/>
            </a:bodyPr>
            <a:lstStyle/>
            <a:p>
              <a:pPr algn="ctr"/>
              <a:r>
                <a:rPr lang="en-US" dirty="0"/>
                <a:t>E2E</a:t>
              </a:r>
            </a:p>
            <a:p>
              <a:pPr algn="ctr"/>
              <a:r>
                <a:rPr lang="en-US" dirty="0"/>
                <a:t>Neural</a:t>
              </a:r>
            </a:p>
            <a:p>
              <a:pPr algn="ctr"/>
              <a:r>
                <a:rPr lang="en-US" dirty="0"/>
                <a:t>Network</a:t>
              </a:r>
            </a:p>
          </p:txBody>
        </p:sp>
        <p:pic>
          <p:nvPicPr>
            <p:cNvPr id="53" name="Graphic 52" descr="Books">
              <a:extLst>
                <a:ext uri="{FF2B5EF4-FFF2-40B4-BE49-F238E27FC236}">
                  <a16:creationId xmlns:a16="http://schemas.microsoft.com/office/drawing/2014/main" id="{363A8CDA-69FA-466C-B6D9-DAF4033E63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8412" y="3942313"/>
              <a:ext cx="914400" cy="914400"/>
            </a:xfrm>
            <a:prstGeom prst="rect">
              <a:avLst/>
            </a:prstGeom>
          </p:spPr>
        </p:pic>
        <p:sp>
          <p:nvSpPr>
            <p:cNvPr id="57" name="Arrow: Right 56">
              <a:extLst>
                <a:ext uri="{FF2B5EF4-FFF2-40B4-BE49-F238E27FC236}">
                  <a16:creationId xmlns:a16="http://schemas.microsoft.com/office/drawing/2014/main" id="{97DA059B-26E7-44D1-BB46-4DB0C4529B56}"/>
                </a:ext>
              </a:extLst>
            </p:cNvPr>
            <p:cNvSpPr/>
            <p:nvPr/>
          </p:nvSpPr>
          <p:spPr>
            <a:xfrm>
              <a:off x="5232812" y="4187240"/>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50248B22-9222-4D40-AD8A-2735BF48766C}"/>
              </a:ext>
            </a:extLst>
          </p:cNvPr>
          <p:cNvGrpSpPr/>
          <p:nvPr/>
        </p:nvGrpSpPr>
        <p:grpSpPr>
          <a:xfrm>
            <a:off x="8140257" y="3279222"/>
            <a:ext cx="3644707" cy="2658892"/>
            <a:chOff x="8329437" y="2974428"/>
            <a:chExt cx="3644707" cy="2658892"/>
          </a:xfrm>
        </p:grpSpPr>
        <p:grpSp>
          <p:nvGrpSpPr>
            <p:cNvPr id="58" name="Group 57">
              <a:extLst>
                <a:ext uri="{FF2B5EF4-FFF2-40B4-BE49-F238E27FC236}">
                  <a16:creationId xmlns:a16="http://schemas.microsoft.com/office/drawing/2014/main" id="{E06FD390-57F2-40C0-948A-CA113AD4CAC6}"/>
                </a:ext>
              </a:extLst>
            </p:cNvPr>
            <p:cNvGrpSpPr/>
            <p:nvPr/>
          </p:nvGrpSpPr>
          <p:grpSpPr>
            <a:xfrm>
              <a:off x="9981384" y="2974428"/>
              <a:ext cx="1992760" cy="2658892"/>
              <a:chOff x="1097281" y="3268721"/>
              <a:chExt cx="3600844" cy="3037486"/>
            </a:xfrm>
          </p:grpSpPr>
          <p:sp>
            <p:nvSpPr>
              <p:cNvPr id="59" name="Rectangle: Rounded Corners 58">
                <a:extLst>
                  <a:ext uri="{FF2B5EF4-FFF2-40B4-BE49-F238E27FC236}">
                    <a16:creationId xmlns:a16="http://schemas.microsoft.com/office/drawing/2014/main" id="{C3666FF5-78FB-40F4-A7DD-6065CC0FC603}"/>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TextBox 59">
                <a:extLst>
                  <a:ext uri="{FF2B5EF4-FFF2-40B4-BE49-F238E27FC236}">
                    <a16:creationId xmlns:a16="http://schemas.microsoft.com/office/drawing/2014/main" id="{004F3889-E594-4107-B813-215AB45B1A69}"/>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62" name="TextBox 61">
              <a:extLst>
                <a:ext uri="{FF2B5EF4-FFF2-40B4-BE49-F238E27FC236}">
                  <a16:creationId xmlns:a16="http://schemas.microsoft.com/office/drawing/2014/main" id="{ACF1C76B-0274-40C9-9C0D-D5A9C72AF7C8}"/>
                </a:ext>
              </a:extLst>
            </p:cNvPr>
            <p:cNvSpPr txBox="1"/>
            <p:nvPr/>
          </p:nvSpPr>
          <p:spPr>
            <a:xfrm>
              <a:off x="10278826" y="3482479"/>
              <a:ext cx="1397875" cy="914522"/>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algn="ctr"/>
              <a:r>
                <a:rPr lang="en-US" dirty="0" err="1"/>
                <a:t>StateTracker</a:t>
              </a:r>
              <a:endParaRPr lang="en-US" dirty="0"/>
            </a:p>
          </p:txBody>
        </p:sp>
        <p:sp>
          <p:nvSpPr>
            <p:cNvPr id="63" name="TextBox 62">
              <a:extLst>
                <a:ext uri="{FF2B5EF4-FFF2-40B4-BE49-F238E27FC236}">
                  <a16:creationId xmlns:a16="http://schemas.microsoft.com/office/drawing/2014/main" id="{359B56F3-D193-4FBB-9563-69E32A07BDFA}"/>
                </a:ext>
              </a:extLst>
            </p:cNvPr>
            <p:cNvSpPr txBox="1"/>
            <p:nvPr/>
          </p:nvSpPr>
          <p:spPr>
            <a:xfrm>
              <a:off x="10278826" y="4567023"/>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64" name="TextBox 63">
              <a:extLst>
                <a:ext uri="{FF2B5EF4-FFF2-40B4-BE49-F238E27FC236}">
                  <a16:creationId xmlns:a16="http://schemas.microsoft.com/office/drawing/2014/main" id="{AE2AE12E-8EF0-4274-961A-493BD07E7600}"/>
                </a:ext>
              </a:extLst>
            </p:cNvPr>
            <p:cNvSpPr txBox="1"/>
            <p:nvPr/>
          </p:nvSpPr>
          <p:spPr>
            <a:xfrm>
              <a:off x="10278826" y="5096058"/>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pic>
          <p:nvPicPr>
            <p:cNvPr id="65" name="Graphic 64" descr="Books">
              <a:extLst>
                <a:ext uri="{FF2B5EF4-FFF2-40B4-BE49-F238E27FC236}">
                  <a16:creationId xmlns:a16="http://schemas.microsoft.com/office/drawing/2014/main" id="{C8F2ECAD-B785-403C-B31B-5C6F29EB3D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9437" y="3416801"/>
              <a:ext cx="914400" cy="914400"/>
            </a:xfrm>
            <a:prstGeom prst="rect">
              <a:avLst/>
            </a:prstGeom>
          </p:spPr>
        </p:pic>
        <p:pic>
          <p:nvPicPr>
            <p:cNvPr id="67" name="Graphic 66" descr="Robot">
              <a:extLst>
                <a:ext uri="{FF2B5EF4-FFF2-40B4-BE49-F238E27FC236}">
                  <a16:creationId xmlns:a16="http://schemas.microsoft.com/office/drawing/2014/main" id="{860E6322-FFC1-4B7B-B836-F59043F0C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9437" y="4449932"/>
              <a:ext cx="914400" cy="914400"/>
            </a:xfrm>
            <a:prstGeom prst="rect">
              <a:avLst/>
            </a:prstGeom>
          </p:spPr>
        </p:pic>
        <p:sp>
          <p:nvSpPr>
            <p:cNvPr id="68" name="Arrow: Left-Right 67">
              <a:extLst>
                <a:ext uri="{FF2B5EF4-FFF2-40B4-BE49-F238E27FC236}">
                  <a16:creationId xmlns:a16="http://schemas.microsoft.com/office/drawing/2014/main" id="{5ED95190-2CB9-4E17-BAE5-032346385B69}"/>
                </a:ext>
              </a:extLst>
            </p:cNvPr>
            <p:cNvSpPr/>
            <p:nvPr/>
          </p:nvSpPr>
          <p:spPr>
            <a:xfrm>
              <a:off x="9204947" y="4791847"/>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99F28FEF-E947-4809-A6CE-FAD2845DDF57}"/>
                </a:ext>
              </a:extLst>
            </p:cNvPr>
            <p:cNvSpPr/>
            <p:nvPr/>
          </p:nvSpPr>
          <p:spPr>
            <a:xfrm>
              <a:off x="9243837" y="366172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607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2B99-57CA-43FE-9794-219AA3C3C332}"/>
              </a:ext>
            </a:extLst>
          </p:cNvPr>
          <p:cNvSpPr>
            <a:spLocks noGrp="1"/>
          </p:cNvSpPr>
          <p:nvPr>
            <p:ph type="title"/>
          </p:nvPr>
        </p:nvSpPr>
        <p:spPr/>
        <p:txBody>
          <a:bodyPr/>
          <a:lstStyle/>
          <a:p>
            <a:r>
              <a:rPr lang="en-US" dirty="0"/>
              <a:t>First Challenge Domains</a:t>
            </a:r>
          </a:p>
        </p:txBody>
      </p:sp>
      <p:sp>
        <p:nvSpPr>
          <p:cNvPr id="4" name="Content Placeholder 3">
            <a:extLst>
              <a:ext uri="{FF2B5EF4-FFF2-40B4-BE49-F238E27FC236}">
                <a16:creationId xmlns:a16="http://schemas.microsoft.com/office/drawing/2014/main" id="{ED1D4612-3AB2-4832-B337-597540D39DEB}"/>
              </a:ext>
            </a:extLst>
          </p:cNvPr>
          <p:cNvSpPr>
            <a:spLocks noGrp="1"/>
          </p:cNvSpPr>
          <p:nvPr>
            <p:ph sz="half" idx="1"/>
          </p:nvPr>
        </p:nvSpPr>
        <p:spPr/>
        <p:txBody>
          <a:bodyPr/>
          <a:lstStyle/>
          <a:p>
            <a:r>
              <a:rPr lang="en-US" dirty="0"/>
              <a:t>Domains: Movie, Restaurant, Taxi</a:t>
            </a:r>
          </a:p>
          <a:p>
            <a:r>
              <a:rPr lang="en-US" dirty="0"/>
              <a:t>Human-human dialogs using Amazon Mechanical Turk.</a:t>
            </a:r>
          </a:p>
          <a:p>
            <a:r>
              <a:rPr lang="en-US" dirty="0"/>
              <a:t>Fully annotated with intents and slot-values</a:t>
            </a:r>
          </a:p>
          <a:p>
            <a:r>
              <a:rPr lang="en-US" dirty="0"/>
              <a:t> </a:t>
            </a:r>
          </a:p>
        </p:txBody>
      </p:sp>
      <p:graphicFrame>
        <p:nvGraphicFramePr>
          <p:cNvPr id="7" name="Content Placeholder 6">
            <a:extLst>
              <a:ext uri="{FF2B5EF4-FFF2-40B4-BE49-F238E27FC236}">
                <a16:creationId xmlns:a16="http://schemas.microsoft.com/office/drawing/2014/main" id="{ABD654CE-7AA2-4C78-9BA4-73B6E7022AED}"/>
              </a:ext>
            </a:extLst>
          </p:cNvPr>
          <p:cNvGraphicFramePr>
            <a:graphicFrameLocks noGrp="1"/>
          </p:cNvGraphicFramePr>
          <p:nvPr>
            <p:ph sz="half" idx="2"/>
            <p:extLst>
              <p:ext uri="{D42A27DB-BD31-4B8C-83A1-F6EECF244321}">
                <p14:modId xmlns:p14="http://schemas.microsoft.com/office/powerpoint/2010/main" val="2502367375"/>
              </p:ext>
            </p:extLst>
          </p:nvPr>
        </p:nvGraphicFramePr>
        <p:xfrm>
          <a:off x="6218238" y="1741162"/>
          <a:ext cx="5795086" cy="4469128"/>
        </p:xfrm>
        <a:graphic>
          <a:graphicData uri="http://schemas.openxmlformats.org/drawingml/2006/table">
            <a:tbl>
              <a:tblPr firstRow="1" bandRow="1">
                <a:tableStyleId>{16D9F66E-5EB9-4882-86FB-DCBF35E3C3E4}</a:tableStyleId>
              </a:tblPr>
              <a:tblGrid>
                <a:gridCol w="1164222">
                  <a:extLst>
                    <a:ext uri="{9D8B030D-6E8A-4147-A177-3AD203B41FA5}">
                      <a16:colId xmlns:a16="http://schemas.microsoft.com/office/drawing/2014/main" val="3747718309"/>
                    </a:ext>
                  </a:extLst>
                </a:gridCol>
                <a:gridCol w="4630864">
                  <a:extLst>
                    <a:ext uri="{9D8B030D-6E8A-4147-A177-3AD203B41FA5}">
                      <a16:colId xmlns:a16="http://schemas.microsoft.com/office/drawing/2014/main" val="2661805320"/>
                    </a:ext>
                  </a:extLst>
                </a:gridCol>
              </a:tblGrid>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Please find me a Japanese </a:t>
                      </a:r>
                      <a:r>
                        <a:rPr lang="en-US" sz="1400" b="1" i="0" u="none" strike="noStrike" dirty="0">
                          <a:solidFill>
                            <a:srgbClr val="FF0000"/>
                          </a:solidFill>
                          <a:effectLst/>
                          <a:latin typeface="Calibri" panose="020F0502020204030204" pitchFamily="34" charset="0"/>
                        </a:rPr>
                        <a:t>restaurant</a:t>
                      </a:r>
                      <a:r>
                        <a:rPr lang="en-US" sz="1400" b="0" i="0" u="none" strike="noStrike" dirty="0">
                          <a:solidFill>
                            <a:srgbClr val="000000"/>
                          </a:solidFill>
                          <a:effectLst/>
                          <a:latin typeface="Calibri" panose="020F0502020204030204" pitchFamily="34" charset="0"/>
                        </a:rPr>
                        <a:t> that is open until at least midnight tonight in downtown </a:t>
                      </a:r>
                      <a:r>
                        <a:rPr lang="en-US" sz="1400" b="0" i="0" u="none" strike="noStrike" dirty="0" err="1">
                          <a:solidFill>
                            <a:srgbClr val="000000"/>
                          </a:solidFill>
                          <a:effectLst/>
                          <a:latin typeface="Calibri" panose="020F0502020204030204" pitchFamily="34" charset="0"/>
                        </a:rPr>
                        <a:t>seattle</a:t>
                      </a:r>
                      <a:r>
                        <a:rPr lang="en-US" sz="1400" b="0" i="0" u="none" strike="noStrike" dirty="0">
                          <a:solidFill>
                            <a:srgbClr val="000000"/>
                          </a:solidFill>
                          <a:effectLst/>
                          <a:latin typeface="Calibri" panose="020F0502020204030204" pitchFamily="34" charset="0"/>
                        </a:rPr>
                        <a:t>.</a:t>
                      </a:r>
                    </a:p>
                  </a:txBody>
                  <a:tcPr marL="4763" marR="4763" marT="4763" marB="0" anchor="ctr"/>
                </a:tc>
                <a:extLst>
                  <a:ext uri="{0D108BD9-81ED-4DB2-BD59-A6C34878D82A}">
                    <a16:rowId xmlns:a16="http://schemas.microsoft.com/office/drawing/2014/main" val="3931236646"/>
                  </a:ext>
                </a:extLst>
              </a:tr>
              <a:tr h="385932">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I'm sorry - this is a movie booking service, I am not able to search for restaurants.</a:t>
                      </a:r>
                    </a:p>
                  </a:txBody>
                  <a:tcPr marL="4763" marR="4763" marT="4763" marB="0" anchor="ctr"/>
                </a:tc>
                <a:extLst>
                  <a:ext uri="{0D108BD9-81ED-4DB2-BD59-A6C34878D82A}">
                    <a16:rowId xmlns:a16="http://schemas.microsoft.com/office/drawing/2014/main" val="545299663"/>
                  </a:ext>
                </a:extLst>
              </a:tr>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Oh, show me theaters in southeast </a:t>
                      </a:r>
                      <a:r>
                        <a:rPr lang="en-US" sz="1400" b="0" i="0" u="none" strike="noStrike" dirty="0" err="1">
                          <a:solidFill>
                            <a:srgbClr val="000000"/>
                          </a:solidFill>
                          <a:effectLst/>
                          <a:latin typeface="Calibri" panose="020F0502020204030204" pitchFamily="34" charset="0"/>
                        </a:rPr>
                        <a:t>portland</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oregon</a:t>
                      </a:r>
                      <a:r>
                        <a:rPr lang="en-US" sz="1400" b="0" i="0" u="none" strike="noStrike" dirty="0">
                          <a:solidFill>
                            <a:srgbClr val="000000"/>
                          </a:solidFill>
                          <a:effectLst/>
                          <a:latin typeface="Calibri" panose="020F0502020204030204" pitchFamily="34" charset="0"/>
                        </a:rPr>
                        <a:t> that are showing star wars the force awakens tonight</a:t>
                      </a:r>
                    </a:p>
                  </a:txBody>
                  <a:tcPr marL="4763" marR="4763" marT="4763" marB="0" anchor="ctr"/>
                </a:tc>
                <a:extLst>
                  <a:ext uri="{0D108BD9-81ED-4DB2-BD59-A6C34878D82A}">
                    <a16:rowId xmlns:a16="http://schemas.microsoft.com/office/drawing/2014/main" val="54668559"/>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You could still catch Star Wars tonight at Regal Lloyd Center, Century Eastport 16,  Or Regal Movies on TV Stadium 16. Would you like to book tickets at any of those?</a:t>
                      </a:r>
                    </a:p>
                  </a:txBody>
                  <a:tcPr marL="4763" marR="4763" marT="4763" marB="0" anchor="ctr"/>
                </a:tc>
                <a:extLst>
                  <a:ext uri="{0D108BD9-81ED-4DB2-BD59-A6C34878D82A}">
                    <a16:rowId xmlns:a16="http://schemas.microsoft.com/office/drawing/2014/main" val="2054539889"/>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70C0"/>
                          </a:solidFill>
                          <a:effectLst/>
                          <a:latin typeface="Calibri" panose="020F0502020204030204" pitchFamily="34" charset="0"/>
                        </a:rPr>
                        <a:t>That's odd. Someone another person got crossed with me. </a:t>
                      </a:r>
                      <a:r>
                        <a:rPr lang="en-US" sz="1400" b="0" i="0" u="none" strike="noStrike" dirty="0">
                          <a:solidFill>
                            <a:srgbClr val="000000"/>
                          </a:solidFill>
                          <a:effectLst/>
                          <a:latin typeface="Calibri" panose="020F0502020204030204" pitchFamily="34" charset="0"/>
                        </a:rPr>
                        <a:t>But sure. Is there a very late showing I could still catch at any of those?</a:t>
                      </a:r>
                    </a:p>
                  </a:txBody>
                  <a:tcPr marL="4763" marR="4763" marT="4763" marB="0" anchor="ctr"/>
                </a:tc>
                <a:extLst>
                  <a:ext uri="{0D108BD9-81ED-4DB2-BD59-A6C34878D82A}">
                    <a16:rowId xmlns:a16="http://schemas.microsoft.com/office/drawing/2014/main" val="923112947"/>
                  </a:ext>
                </a:extLst>
              </a:tr>
              <a:tr h="331691">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How many tickets would you like?</a:t>
                      </a:r>
                    </a:p>
                  </a:txBody>
                  <a:tcPr marL="4763" marR="4763" marT="4763" marB="0" anchor="ctr"/>
                </a:tc>
                <a:extLst>
                  <a:ext uri="{0D108BD9-81ED-4DB2-BD59-A6C34878D82A}">
                    <a16:rowId xmlns:a16="http://schemas.microsoft.com/office/drawing/2014/main" val="1242732521"/>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70C0"/>
                          </a:solidFill>
                          <a:effectLst/>
                          <a:latin typeface="Calibri" panose="020F0502020204030204" pitchFamily="34" charset="0"/>
                        </a:rPr>
                        <a:t>Well, I think it's a little late for tonight.</a:t>
                      </a:r>
                      <a:r>
                        <a:rPr lang="en-US" sz="1400" b="0" i="0" u="none" strike="noStrike" dirty="0">
                          <a:solidFill>
                            <a:srgbClr val="000000"/>
                          </a:solidFill>
                          <a:effectLst/>
                          <a:latin typeface="Calibri" panose="020F0502020204030204" pitchFamily="34" charset="0"/>
                        </a:rPr>
                        <a:t> How about 4 tickets, to Regal Lloyd, anytime after 7pm tomorrow night.</a:t>
                      </a:r>
                    </a:p>
                  </a:txBody>
                  <a:tcPr marL="4763" marR="4763" marT="4763" marB="0" anchor="ctr"/>
                </a:tc>
                <a:extLst>
                  <a:ext uri="{0D108BD9-81ED-4DB2-BD59-A6C34878D82A}">
                    <a16:rowId xmlns:a16="http://schemas.microsoft.com/office/drawing/2014/main" val="4279379721"/>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Great, I was able to purchase 4 tickets to Star Wars for 3/8 at 9:50 pm at REGAL LLOYD CENTER 10 &amp; IMAX MOVIE TIMES + TICKETS 1510 N.E. Multnomah St., Portland, OR 97232.</a:t>
                      </a:r>
                    </a:p>
                  </a:txBody>
                  <a:tcPr marL="4763" marR="4763" marT="4763" marB="0" anchor="ctr"/>
                </a:tc>
                <a:extLst>
                  <a:ext uri="{0D108BD9-81ED-4DB2-BD59-A6C34878D82A}">
                    <a16:rowId xmlns:a16="http://schemas.microsoft.com/office/drawing/2014/main" val="2496162435"/>
                  </a:ext>
                </a:extLst>
              </a:tr>
              <a:tr h="331691">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Perfect. Thank you so much.</a:t>
                      </a:r>
                    </a:p>
                  </a:txBody>
                  <a:tcPr marL="4763" marR="4763" marT="4763" marB="0" anchor="ctr"/>
                </a:tc>
                <a:extLst>
                  <a:ext uri="{0D108BD9-81ED-4DB2-BD59-A6C34878D82A}">
                    <a16:rowId xmlns:a16="http://schemas.microsoft.com/office/drawing/2014/main" val="2965744766"/>
                  </a:ext>
                </a:extLst>
              </a:tr>
            </a:tbl>
          </a:graphicData>
        </a:graphic>
      </p:graphicFrame>
      <p:graphicFrame>
        <p:nvGraphicFramePr>
          <p:cNvPr id="6" name="Table 5">
            <a:extLst>
              <a:ext uri="{FF2B5EF4-FFF2-40B4-BE49-F238E27FC236}">
                <a16:creationId xmlns:a16="http://schemas.microsoft.com/office/drawing/2014/main" id="{6575BF0F-C499-4FF5-8F1E-7DD68277AA96}"/>
              </a:ext>
            </a:extLst>
          </p:cNvPr>
          <p:cNvGraphicFramePr>
            <a:graphicFrameLocks noGrp="1"/>
          </p:cNvGraphicFramePr>
          <p:nvPr>
            <p:extLst>
              <p:ext uri="{D42A27DB-BD31-4B8C-83A1-F6EECF244321}">
                <p14:modId xmlns:p14="http://schemas.microsoft.com/office/powerpoint/2010/main" val="603298683"/>
              </p:ext>
            </p:extLst>
          </p:nvPr>
        </p:nvGraphicFramePr>
        <p:xfrm>
          <a:off x="1036320" y="3564507"/>
          <a:ext cx="4998720" cy="1483360"/>
        </p:xfrm>
        <a:graphic>
          <a:graphicData uri="http://schemas.openxmlformats.org/drawingml/2006/table">
            <a:tbl>
              <a:tblPr firstRow="1" bandRow="1">
                <a:tableStyleId>{5C22544A-7EE6-4342-B048-85BDC9FD1C3A}</a:tableStyleId>
              </a:tblPr>
              <a:tblGrid>
                <a:gridCol w="833120">
                  <a:extLst>
                    <a:ext uri="{9D8B030D-6E8A-4147-A177-3AD203B41FA5}">
                      <a16:colId xmlns:a16="http://schemas.microsoft.com/office/drawing/2014/main" val="507526587"/>
                    </a:ext>
                  </a:extLst>
                </a:gridCol>
                <a:gridCol w="833120">
                  <a:extLst>
                    <a:ext uri="{9D8B030D-6E8A-4147-A177-3AD203B41FA5}">
                      <a16:colId xmlns:a16="http://schemas.microsoft.com/office/drawing/2014/main" val="4117753955"/>
                    </a:ext>
                  </a:extLst>
                </a:gridCol>
                <a:gridCol w="833120">
                  <a:extLst>
                    <a:ext uri="{9D8B030D-6E8A-4147-A177-3AD203B41FA5}">
                      <a16:colId xmlns:a16="http://schemas.microsoft.com/office/drawing/2014/main" val="2151286521"/>
                    </a:ext>
                  </a:extLst>
                </a:gridCol>
                <a:gridCol w="833120">
                  <a:extLst>
                    <a:ext uri="{9D8B030D-6E8A-4147-A177-3AD203B41FA5}">
                      <a16:colId xmlns:a16="http://schemas.microsoft.com/office/drawing/2014/main" val="2041885251"/>
                    </a:ext>
                  </a:extLst>
                </a:gridCol>
                <a:gridCol w="833120">
                  <a:extLst>
                    <a:ext uri="{9D8B030D-6E8A-4147-A177-3AD203B41FA5}">
                      <a16:colId xmlns:a16="http://schemas.microsoft.com/office/drawing/2014/main" val="392550975"/>
                    </a:ext>
                  </a:extLst>
                </a:gridCol>
                <a:gridCol w="833120">
                  <a:extLst>
                    <a:ext uri="{9D8B030D-6E8A-4147-A177-3AD203B41FA5}">
                      <a16:colId xmlns:a16="http://schemas.microsoft.com/office/drawing/2014/main" val="2603014079"/>
                    </a:ext>
                  </a:extLst>
                </a:gridCol>
              </a:tblGrid>
              <a:tr h="370840">
                <a:tc>
                  <a:txBody>
                    <a:bodyPr/>
                    <a:lstStyle/>
                    <a:p>
                      <a:pPr algn="ctr"/>
                      <a:r>
                        <a:rPr lang="en-US" sz="1600" dirty="0"/>
                        <a:t>Task</a:t>
                      </a:r>
                    </a:p>
                  </a:txBody>
                  <a:tcPr/>
                </a:tc>
                <a:tc>
                  <a:txBody>
                    <a:bodyPr/>
                    <a:lstStyle/>
                    <a:p>
                      <a:pPr algn="ctr"/>
                      <a:r>
                        <a:rPr lang="en-US" sz="1600" dirty="0"/>
                        <a:t>#</a:t>
                      </a:r>
                      <a:r>
                        <a:rPr lang="en-US" sz="1600" dirty="0" err="1"/>
                        <a:t>Ints</a:t>
                      </a:r>
                      <a:endParaRPr lang="en-US" sz="1600" dirty="0"/>
                    </a:p>
                  </a:txBody>
                  <a:tcPr/>
                </a:tc>
                <a:tc>
                  <a:txBody>
                    <a:bodyPr/>
                    <a:lstStyle/>
                    <a:p>
                      <a:pPr algn="ctr"/>
                      <a:r>
                        <a:rPr lang="en-US" sz="1600" dirty="0"/>
                        <a:t>#Slots</a:t>
                      </a:r>
                    </a:p>
                  </a:txBody>
                  <a:tcPr/>
                </a:tc>
                <a:tc>
                  <a:txBody>
                    <a:bodyPr/>
                    <a:lstStyle/>
                    <a:p>
                      <a:pPr algn="ctr"/>
                      <a:r>
                        <a:rPr lang="en-US" sz="1600" dirty="0"/>
                        <a:t>#Dials</a:t>
                      </a:r>
                    </a:p>
                  </a:txBody>
                  <a:tcPr/>
                </a:tc>
                <a:tc>
                  <a:txBody>
                    <a:bodyPr/>
                    <a:lstStyle/>
                    <a:p>
                      <a:pPr algn="ctr"/>
                      <a:r>
                        <a:rPr lang="en-US" sz="1600" dirty="0"/>
                        <a:t>#Utters</a:t>
                      </a:r>
                    </a:p>
                  </a:txBody>
                  <a:tcPr/>
                </a:tc>
                <a:tc>
                  <a:txBody>
                    <a:bodyPr/>
                    <a:lstStyle/>
                    <a:p>
                      <a:pPr algn="ctr"/>
                      <a:r>
                        <a:rPr lang="en-US" sz="1600" dirty="0"/>
                        <a:t>#Turns</a:t>
                      </a:r>
                    </a:p>
                  </a:txBody>
                  <a:tcPr/>
                </a:tc>
                <a:extLst>
                  <a:ext uri="{0D108BD9-81ED-4DB2-BD59-A6C34878D82A}">
                    <a16:rowId xmlns:a16="http://schemas.microsoft.com/office/drawing/2014/main" val="3005533739"/>
                  </a:ext>
                </a:extLst>
              </a:tr>
              <a:tr h="370840">
                <a:tc>
                  <a:txBody>
                    <a:bodyPr/>
                    <a:lstStyle/>
                    <a:p>
                      <a:pPr algn="ctr"/>
                      <a:r>
                        <a:rPr lang="en-US" sz="1600" dirty="0"/>
                        <a:t>Movie</a:t>
                      </a:r>
                    </a:p>
                  </a:txBody>
                  <a:tcPr/>
                </a:tc>
                <a:tc>
                  <a:txBody>
                    <a:bodyPr/>
                    <a:lstStyle/>
                    <a:p>
                      <a:pPr algn="ctr"/>
                      <a:r>
                        <a:rPr lang="en-US" sz="1600" dirty="0"/>
                        <a:t>11</a:t>
                      </a:r>
                    </a:p>
                  </a:txBody>
                  <a:tcPr/>
                </a:tc>
                <a:tc>
                  <a:txBody>
                    <a:bodyPr/>
                    <a:lstStyle/>
                    <a:p>
                      <a:pPr algn="ctr"/>
                      <a:r>
                        <a:rPr lang="en-US" sz="1600" dirty="0"/>
                        <a:t>29</a:t>
                      </a:r>
                    </a:p>
                  </a:txBody>
                  <a:tcPr/>
                </a:tc>
                <a:tc>
                  <a:txBody>
                    <a:bodyPr/>
                    <a:lstStyle/>
                    <a:p>
                      <a:pPr algn="ctr"/>
                      <a:r>
                        <a:rPr lang="en-US" sz="1600" dirty="0"/>
                        <a:t>2890</a:t>
                      </a:r>
                    </a:p>
                  </a:txBody>
                  <a:tcPr/>
                </a:tc>
                <a:tc>
                  <a:txBody>
                    <a:bodyPr/>
                    <a:lstStyle/>
                    <a:p>
                      <a:pPr algn="ctr"/>
                      <a:r>
                        <a:rPr lang="en-US" sz="1600" dirty="0"/>
                        <a:t>21656</a:t>
                      </a:r>
                    </a:p>
                  </a:txBody>
                  <a:tcPr/>
                </a:tc>
                <a:tc>
                  <a:txBody>
                    <a:bodyPr/>
                    <a:lstStyle/>
                    <a:p>
                      <a:pPr algn="ctr"/>
                      <a:r>
                        <a:rPr lang="en-US" sz="1600" dirty="0"/>
                        <a:t>7.5</a:t>
                      </a:r>
                    </a:p>
                  </a:txBody>
                  <a:tcPr/>
                </a:tc>
                <a:extLst>
                  <a:ext uri="{0D108BD9-81ED-4DB2-BD59-A6C34878D82A}">
                    <a16:rowId xmlns:a16="http://schemas.microsoft.com/office/drawing/2014/main" val="3103721634"/>
                  </a:ext>
                </a:extLst>
              </a:tr>
              <a:tr h="370840">
                <a:tc>
                  <a:txBody>
                    <a:bodyPr/>
                    <a:lstStyle/>
                    <a:p>
                      <a:pPr algn="ctr"/>
                      <a:r>
                        <a:rPr lang="en-US" sz="1600" dirty="0"/>
                        <a:t>Rest.</a:t>
                      </a:r>
                    </a:p>
                  </a:txBody>
                  <a:tcPr/>
                </a:tc>
                <a:tc>
                  <a:txBody>
                    <a:bodyPr/>
                    <a:lstStyle/>
                    <a:p>
                      <a:pPr algn="ctr"/>
                      <a:r>
                        <a:rPr lang="en-US" sz="1600" dirty="0"/>
                        <a:t>11</a:t>
                      </a:r>
                    </a:p>
                  </a:txBody>
                  <a:tcPr/>
                </a:tc>
                <a:tc>
                  <a:txBody>
                    <a:bodyPr/>
                    <a:lstStyle/>
                    <a:p>
                      <a:pPr algn="ctr"/>
                      <a:r>
                        <a:rPr lang="en-US" sz="1600" dirty="0"/>
                        <a:t>30</a:t>
                      </a:r>
                    </a:p>
                  </a:txBody>
                  <a:tcPr/>
                </a:tc>
                <a:tc>
                  <a:txBody>
                    <a:bodyPr/>
                    <a:lstStyle/>
                    <a:p>
                      <a:pPr algn="ctr"/>
                      <a:r>
                        <a:rPr lang="en-US" sz="1600" dirty="0"/>
                        <a:t>4103</a:t>
                      </a:r>
                    </a:p>
                  </a:txBody>
                  <a:tcPr/>
                </a:tc>
                <a:tc>
                  <a:txBody>
                    <a:bodyPr/>
                    <a:lstStyle/>
                    <a:p>
                      <a:pPr algn="ctr"/>
                      <a:r>
                        <a:rPr lang="en-US" sz="1600" dirty="0"/>
                        <a:t>29720</a:t>
                      </a:r>
                    </a:p>
                  </a:txBody>
                  <a:tcPr/>
                </a:tc>
                <a:tc>
                  <a:txBody>
                    <a:bodyPr/>
                    <a:lstStyle/>
                    <a:p>
                      <a:pPr algn="ctr"/>
                      <a:r>
                        <a:rPr lang="en-US" sz="1600" dirty="0"/>
                        <a:t>7.3</a:t>
                      </a:r>
                    </a:p>
                  </a:txBody>
                  <a:tcPr/>
                </a:tc>
                <a:extLst>
                  <a:ext uri="{0D108BD9-81ED-4DB2-BD59-A6C34878D82A}">
                    <a16:rowId xmlns:a16="http://schemas.microsoft.com/office/drawing/2014/main" val="2952448245"/>
                  </a:ext>
                </a:extLst>
              </a:tr>
              <a:tr h="370840">
                <a:tc>
                  <a:txBody>
                    <a:bodyPr/>
                    <a:lstStyle/>
                    <a:p>
                      <a:pPr algn="ctr"/>
                      <a:r>
                        <a:rPr lang="en-US" sz="1600" dirty="0"/>
                        <a:t>Taxi</a:t>
                      </a:r>
                    </a:p>
                  </a:txBody>
                  <a:tcPr/>
                </a:tc>
                <a:tc>
                  <a:txBody>
                    <a:bodyPr/>
                    <a:lstStyle/>
                    <a:p>
                      <a:pPr algn="ctr"/>
                      <a:r>
                        <a:rPr lang="en-US" sz="1600" dirty="0"/>
                        <a:t>11</a:t>
                      </a:r>
                    </a:p>
                  </a:txBody>
                  <a:tcPr/>
                </a:tc>
                <a:tc>
                  <a:txBody>
                    <a:bodyPr/>
                    <a:lstStyle/>
                    <a:p>
                      <a:pPr algn="ctr"/>
                      <a:r>
                        <a:rPr lang="en-US" sz="1600" dirty="0"/>
                        <a:t>19</a:t>
                      </a:r>
                    </a:p>
                  </a:txBody>
                  <a:tcPr/>
                </a:tc>
                <a:tc>
                  <a:txBody>
                    <a:bodyPr/>
                    <a:lstStyle/>
                    <a:p>
                      <a:pPr algn="ctr"/>
                      <a:r>
                        <a:rPr lang="en-US" sz="1600" dirty="0"/>
                        <a:t>3094</a:t>
                      </a:r>
                    </a:p>
                  </a:txBody>
                  <a:tcPr/>
                </a:tc>
                <a:tc>
                  <a:txBody>
                    <a:bodyPr/>
                    <a:lstStyle/>
                    <a:p>
                      <a:pPr algn="ctr"/>
                      <a:r>
                        <a:rPr lang="en-US" sz="1600" dirty="0"/>
                        <a:t>23312</a:t>
                      </a:r>
                    </a:p>
                  </a:txBody>
                  <a:tcPr/>
                </a:tc>
                <a:tc>
                  <a:txBody>
                    <a:bodyPr/>
                    <a:lstStyle/>
                    <a:p>
                      <a:pPr algn="ctr"/>
                      <a:r>
                        <a:rPr lang="en-US" sz="1600" dirty="0"/>
                        <a:t>7.6</a:t>
                      </a:r>
                    </a:p>
                  </a:txBody>
                  <a:tcPr/>
                </a:tc>
                <a:extLst>
                  <a:ext uri="{0D108BD9-81ED-4DB2-BD59-A6C34878D82A}">
                    <a16:rowId xmlns:a16="http://schemas.microsoft.com/office/drawing/2014/main" val="745874118"/>
                  </a:ext>
                </a:extLst>
              </a:tr>
            </a:tbl>
          </a:graphicData>
        </a:graphic>
      </p:graphicFrame>
      <p:sp>
        <p:nvSpPr>
          <p:cNvPr id="3" name="Rectangle 2">
            <a:extLst>
              <a:ext uri="{FF2B5EF4-FFF2-40B4-BE49-F238E27FC236}">
                <a16:creationId xmlns:a16="http://schemas.microsoft.com/office/drawing/2014/main" id="{42021FBD-2FFE-4602-BF90-33ED7F28FCFA}"/>
              </a:ext>
            </a:extLst>
          </p:cNvPr>
          <p:cNvSpPr/>
          <p:nvPr/>
        </p:nvSpPr>
        <p:spPr>
          <a:xfrm>
            <a:off x="1097279" y="5331137"/>
            <a:ext cx="4820442" cy="646331"/>
          </a:xfrm>
          <a:prstGeom prst="rect">
            <a:avLst/>
          </a:prstGeom>
        </p:spPr>
        <p:txBody>
          <a:bodyPr wrap="square">
            <a:spAutoFit/>
          </a:bodyPr>
          <a:lstStyle/>
          <a:p>
            <a:r>
              <a:rPr lang="en-US" dirty="0"/>
              <a:t>Downloadable at </a:t>
            </a:r>
            <a:r>
              <a:rPr lang="en-US" dirty="0">
                <a:hlinkClick r:id="rId3"/>
              </a:rPr>
              <a:t>https://github.com/xiul-msr/e2e_dialog_challenge/tree/master/data</a:t>
            </a:r>
            <a:r>
              <a:rPr lang="en-US" dirty="0"/>
              <a:t> </a:t>
            </a:r>
          </a:p>
        </p:txBody>
      </p:sp>
    </p:spTree>
    <p:extLst>
      <p:ext uri="{BB962C8B-B14F-4D97-AF65-F5344CB8AC3E}">
        <p14:creationId xmlns:p14="http://schemas.microsoft.com/office/powerpoint/2010/main" val="244603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6538-684E-400D-B848-90A72D90EA72}"/>
              </a:ext>
            </a:extLst>
          </p:cNvPr>
          <p:cNvSpPr>
            <a:spLocks noGrp="1"/>
          </p:cNvSpPr>
          <p:nvPr>
            <p:ph type="title"/>
          </p:nvPr>
        </p:nvSpPr>
        <p:spPr/>
        <p:txBody>
          <a:bodyPr/>
          <a:lstStyle/>
          <a:p>
            <a:r>
              <a:rPr lang="en-US" dirty="0"/>
              <a:t>Evaluation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505C80B-382A-4ECE-A4DE-E4FD11F8C5AD}"/>
                  </a:ext>
                </a:extLst>
              </p:cNvPr>
              <p:cNvSpPr>
                <a:spLocks noGrp="1"/>
              </p:cNvSpPr>
              <p:nvPr>
                <p:ph idx="1"/>
              </p:nvPr>
            </p:nvSpPr>
            <p:spPr/>
            <p:txBody>
              <a:bodyPr>
                <a:normAutofit lnSpcReduction="10000"/>
              </a:bodyPr>
              <a:lstStyle/>
              <a:p>
                <a:r>
                  <a:rPr lang="en-US" dirty="0"/>
                  <a:t>Simulation Evaluation</a:t>
                </a:r>
              </a:p>
              <a:p>
                <a:pPr lvl="1"/>
                <a:r>
                  <a:rPr lang="en-US" dirty="0"/>
                  <a:t>Metrics: </a:t>
                </a:r>
                <a:r>
                  <a:rPr lang="en-US" b="1" dirty="0"/>
                  <a:t>Success Rate</a:t>
                </a:r>
                <a:r>
                  <a:rPr lang="en-US" dirty="0"/>
                  <a:t>, Average Turns, Average Reward</a:t>
                </a:r>
              </a:p>
              <a:p>
                <a:pPr lvl="1"/>
                <a:r>
                  <a:rPr lang="en-US" dirty="0"/>
                  <a:t>Reward: </a:t>
                </a:r>
              </a:p>
              <a:p>
                <a:pPr lvl="2"/>
                <a:r>
                  <a:rPr lang="en-US" dirty="0"/>
                  <a:t>Success: </a:t>
                </a:r>
                <a14:m>
                  <m:oMath xmlns:m="http://schemas.openxmlformats.org/officeDocument/2006/math">
                    <m:r>
                      <a:rPr lang="en-US" b="0" i="1" u="sng" smtClean="0">
                        <a:latin typeface="Cambria Math" panose="02040503050406030204" pitchFamily="18" charset="0"/>
                      </a:rPr>
                      <m:t>2×</m:t>
                    </m:r>
                    <m:r>
                      <a:rPr lang="en-US" b="0" i="1" u="sng" smtClean="0">
                        <a:latin typeface="Cambria Math" panose="02040503050406030204" pitchFamily="18" charset="0"/>
                      </a:rPr>
                      <m:t>𝑚𝑎𝑥</m:t>
                    </m:r>
                    <m:r>
                      <m:rPr>
                        <m:lit/>
                      </m:rPr>
                      <a:rPr lang="en-US" b="0" i="1" u="sng" smtClean="0">
                        <a:latin typeface="Cambria Math" panose="02040503050406030204" pitchFamily="18" charset="0"/>
                      </a:rPr>
                      <m:t>_</m:t>
                    </m:r>
                    <m:r>
                      <a:rPr lang="en-US" b="0" i="1" u="sng" smtClean="0">
                        <a:latin typeface="Cambria Math" panose="02040503050406030204" pitchFamily="18" charset="0"/>
                      </a:rPr>
                      <m:t>𝑡𝑢𝑟𝑛</m:t>
                    </m:r>
                    <m:r>
                      <a:rPr lang="en-US" b="0" i="1" u="sng" smtClean="0">
                        <a:latin typeface="Cambria Math" panose="02040503050406030204" pitchFamily="18" charset="0"/>
                      </a:rPr>
                      <m:t> −</m:t>
                    </m:r>
                    <m:r>
                      <a:rPr lang="en-US" b="0" i="1" u="sng" smtClean="0">
                        <a:latin typeface="Cambria Math" panose="02040503050406030204" pitchFamily="18" charset="0"/>
                      </a:rPr>
                      <m:t>𝑡𝑢𝑟𝑛</m:t>
                    </m:r>
                    <m:r>
                      <m:rPr>
                        <m:lit/>
                      </m:rPr>
                      <a:rPr lang="en-US" b="0" i="1" u="sng" smtClean="0">
                        <a:latin typeface="Cambria Math" panose="02040503050406030204" pitchFamily="18" charset="0"/>
                      </a:rPr>
                      <m:t>_</m:t>
                    </m:r>
                    <m:r>
                      <a:rPr lang="en-US" b="0" i="1" u="sng" smtClean="0">
                        <a:latin typeface="Cambria Math" panose="02040503050406030204" pitchFamily="18" charset="0"/>
                      </a:rPr>
                      <m:t>𝑙𝑒𝑛</m:t>
                    </m:r>
                  </m:oMath>
                </a14:m>
                <a:endParaRPr lang="en-US" dirty="0"/>
              </a:p>
              <a:p>
                <a:pPr lvl="2"/>
                <a:r>
                  <a:rPr lang="en-US" dirty="0"/>
                  <a:t>Failure: </a:t>
                </a:r>
                <a14:m>
                  <m:oMath xmlns:m="http://schemas.openxmlformats.org/officeDocument/2006/math">
                    <m:r>
                      <a:rPr lang="en-US" i="1" u="sng" dirty="0" smtClean="0">
                        <a:latin typeface="Cambria Math" panose="02040503050406030204" pitchFamily="18" charset="0"/>
                      </a:rPr>
                      <m:t>−</m:t>
                    </m:r>
                    <m:r>
                      <a:rPr lang="en-US" b="0" i="1" u="sng" dirty="0" smtClean="0">
                        <a:latin typeface="Cambria Math" panose="02040503050406030204" pitchFamily="18" charset="0"/>
                      </a:rPr>
                      <m:t> </m:t>
                    </m:r>
                    <m:r>
                      <a:rPr lang="en-US" i="1" u="sng">
                        <a:latin typeface="Cambria Math" panose="02040503050406030204" pitchFamily="18" charset="0"/>
                      </a:rPr>
                      <m:t>𝑚𝑎𝑥</m:t>
                    </m:r>
                    <m:r>
                      <m:rPr>
                        <m:lit/>
                      </m:rPr>
                      <a:rPr lang="en-US" i="1" u="sng">
                        <a:latin typeface="Cambria Math" panose="02040503050406030204" pitchFamily="18" charset="0"/>
                      </a:rPr>
                      <m:t>_</m:t>
                    </m:r>
                    <m:r>
                      <a:rPr lang="en-US" i="1" u="sng">
                        <a:latin typeface="Cambria Math" panose="02040503050406030204" pitchFamily="18" charset="0"/>
                      </a:rPr>
                      <m:t>𝑡𝑢𝑟𝑛</m:t>
                    </m:r>
                    <m:r>
                      <a:rPr lang="en-US" i="1" u="sng">
                        <a:latin typeface="Cambria Math" panose="02040503050406030204" pitchFamily="18" charset="0"/>
                      </a:rPr>
                      <m:t> −</m:t>
                    </m:r>
                    <m:r>
                      <a:rPr lang="en-US" i="1" u="sng">
                        <a:latin typeface="Cambria Math" panose="02040503050406030204" pitchFamily="18" charset="0"/>
                      </a:rPr>
                      <m:t>𝑡𝑢𝑟𝑛</m:t>
                    </m:r>
                    <m:r>
                      <m:rPr>
                        <m:lit/>
                      </m:rPr>
                      <a:rPr lang="en-US" i="1" u="sng">
                        <a:latin typeface="Cambria Math" panose="02040503050406030204" pitchFamily="18" charset="0"/>
                      </a:rPr>
                      <m:t>_</m:t>
                    </m:r>
                    <m:r>
                      <a:rPr lang="en-US" i="1" u="sng">
                        <a:latin typeface="Cambria Math" panose="02040503050406030204" pitchFamily="18" charset="0"/>
                      </a:rPr>
                      <m:t>𝑙𝑒𝑛</m:t>
                    </m:r>
                  </m:oMath>
                </a14:m>
                <a:endParaRPr lang="en-US" dirty="0"/>
              </a:p>
              <a:p>
                <a:pPr lvl="1"/>
                <a:r>
                  <a:rPr lang="en-US" dirty="0"/>
                  <a:t>Average over 5 Runs</a:t>
                </a:r>
              </a:p>
              <a:p>
                <a:pPr lvl="1"/>
                <a:r>
                  <a:rPr lang="en-US" dirty="0"/>
                  <a:t>Each run simulated 2000 dialogues</a:t>
                </a:r>
                <a:br>
                  <a:rPr lang="en-US" dirty="0"/>
                </a:br>
                <a:endParaRPr lang="en-US" dirty="0"/>
              </a:p>
              <a:p>
                <a:r>
                  <a:rPr lang="en-US" dirty="0"/>
                  <a:t>Real User Evaluation</a:t>
                </a:r>
              </a:p>
              <a:p>
                <a:pPr lvl="1"/>
                <a:r>
                  <a:rPr lang="en-US" dirty="0"/>
                  <a:t>Metrics: </a:t>
                </a:r>
                <a:r>
                  <a:rPr lang="en-US" b="1" dirty="0"/>
                  <a:t>Success Rate</a:t>
                </a:r>
                <a:r>
                  <a:rPr lang="en-US" dirty="0"/>
                  <a:t>, Average Turns, Average Reward, and User Rating (1-5).</a:t>
                </a:r>
              </a:p>
              <a:p>
                <a:pPr lvl="1"/>
                <a:r>
                  <a:rPr lang="en-US" dirty="0"/>
                  <a:t>Hired human judges to evaluate the agents</a:t>
                </a:r>
              </a:p>
              <a:p>
                <a:pPr lvl="1"/>
                <a:r>
                  <a:rPr lang="en-US" dirty="0"/>
                  <a:t>Overall, 2648 conversations are collected</a:t>
                </a:r>
              </a:p>
              <a:p>
                <a:pPr lvl="1"/>
                <a:r>
                  <a:rPr lang="en-US" dirty="0"/>
                  <a:t>On average, 295 dialogues per human judge are collected.</a:t>
                </a:r>
              </a:p>
            </p:txBody>
          </p:sp>
        </mc:Choice>
        <mc:Fallback xmlns="">
          <p:sp>
            <p:nvSpPr>
              <p:cNvPr id="5" name="Content Placeholder 4">
                <a:extLst>
                  <a:ext uri="{FF2B5EF4-FFF2-40B4-BE49-F238E27FC236}">
                    <a16:creationId xmlns:a16="http://schemas.microsoft.com/office/drawing/2014/main" id="{C505C80B-382A-4ECE-A4DE-E4FD11F8C5AD}"/>
                  </a:ext>
                </a:extLst>
              </p:cNvPr>
              <p:cNvSpPr>
                <a:spLocks noGrp="1" noRot="1" noChangeAspect="1" noMove="1" noResize="1" noEditPoints="1" noAdjustHandles="1" noChangeArrowheads="1" noChangeShapeType="1" noTextEdit="1"/>
              </p:cNvSpPr>
              <p:nvPr>
                <p:ph idx="1"/>
              </p:nvPr>
            </p:nvSpPr>
            <p:spPr>
              <a:blipFill>
                <a:blip r:embed="rId3"/>
                <a:stretch>
                  <a:fillRect l="-606" t="-2273"/>
                </a:stretch>
              </a:blipFill>
            </p:spPr>
            <p:txBody>
              <a:bodyPr/>
              <a:lstStyle/>
              <a:p>
                <a:r>
                  <a:rPr lang="en-US">
                    <a:noFill/>
                  </a:rPr>
                  <a:t> </a:t>
                </a:r>
              </a:p>
            </p:txBody>
          </p:sp>
        </mc:Fallback>
      </mc:AlternateContent>
    </p:spTree>
    <p:extLst>
      <p:ext uri="{BB962C8B-B14F-4D97-AF65-F5344CB8AC3E}">
        <p14:creationId xmlns:p14="http://schemas.microsoft.com/office/powerpoint/2010/main" val="27242466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1208</Words>
  <Application>Microsoft Office PowerPoint</Application>
  <PresentationFormat>Widescreen</PresentationFormat>
  <Paragraphs>314</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Cambria Math</vt:lpstr>
      <vt:lpstr>Retrospect</vt:lpstr>
      <vt:lpstr> </vt:lpstr>
      <vt:lpstr>Topics we’d like to discuss…</vt:lpstr>
      <vt:lpstr>PowerPoint Presentation</vt:lpstr>
      <vt:lpstr>MS Dialogue Challenge</vt:lpstr>
      <vt:lpstr>MS Dialogue Challenge</vt:lpstr>
      <vt:lpstr>Real User Evaluation</vt:lpstr>
      <vt:lpstr>Learning Resources</vt:lpstr>
      <vt:lpstr>First Challenge Domains</vt:lpstr>
      <vt:lpstr>Evaluation</vt:lpstr>
      <vt:lpstr>First Challenge Result</vt:lpstr>
      <vt:lpstr>Next Challenge with Tsinghua University</vt:lpstr>
      <vt:lpstr>Movie Bot Interacting with Real Users</vt:lpstr>
      <vt:lpstr>Multi-domain E2E Dialogue System</vt:lpstr>
      <vt:lpstr>Cross-lingual Settings</vt:lpstr>
      <vt:lpstr>Post-Challenge</vt:lpstr>
      <vt:lpstr>Logistics</vt:lpstr>
      <vt:lpstr>Special thanks to…</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2018-12-18T05:53:45Z</dcterms:created>
  <dcterms:modified xsi:type="dcterms:W3CDTF">2018-12-18T09:08:18Z</dcterms:modified>
</cp:coreProperties>
</file>