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15"/>
  </p:notesMasterIdLst>
  <p:sldIdLst>
    <p:sldId id="256" r:id="rId3"/>
    <p:sldId id="273" r:id="rId4"/>
    <p:sldId id="259" r:id="rId5"/>
    <p:sldId id="261" r:id="rId6"/>
    <p:sldId id="260" r:id="rId7"/>
    <p:sldId id="275" r:id="rId8"/>
    <p:sldId id="264" r:id="rId9"/>
    <p:sldId id="257" r:id="rId10"/>
    <p:sldId id="277" r:id="rId11"/>
    <p:sldId id="265" r:id="rId12"/>
    <p:sldId id="270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EBC"/>
    <a:srgbClr val="060B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91" autoAdjust="0"/>
    <p:restoredTop sz="94660"/>
  </p:normalViewPr>
  <p:slideViewPr>
    <p:cSldViewPr>
      <p:cViewPr>
        <p:scale>
          <a:sx n="77" d="100"/>
          <a:sy n="77" d="100"/>
        </p:scale>
        <p:origin x="-52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3740C-35D2-4CEC-B8B0-F8D1D2C2926B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E154-199C-4F04-B431-C64D4D90B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803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E154-199C-4F04-B431-C64D4D90B89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390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F9BFDB-DC5F-4BB5-AB6E-3B4BC9DD94D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62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E154-199C-4F04-B431-C64D4D90B89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08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E154-199C-4F04-B431-C64D4D90B89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432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E154-199C-4F04-B431-C64D4D90B89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863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E154-199C-4F04-B431-C64D4D90B89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93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D7B3-449D-45EB-97EF-7C8E6AAF2D83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9D39-69D5-4EE7-83D5-F58E27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92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7FF9-E382-4176-9ED7-E15E359DF6F3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9D39-69D5-4EE7-83D5-F58E27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04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39177-2DBA-4F35-A7EE-6BFF19D62222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9D39-69D5-4EE7-83D5-F58E27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25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640D-1368-487F-B72F-47ECF05824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4056-B847-46F3-8FD0-4DBB10FED6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779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9869-0364-412B-9DFD-3EF828CCA7E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4056-B847-46F3-8FD0-4DBB10FED6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235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281C-DBBE-448B-85F4-52632E21D2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4056-B847-46F3-8FD0-4DBB10FED6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26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3DA7-31F2-450C-8543-BFBEA50668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4056-B847-46F3-8FD0-4DBB10FED6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25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101E-E1AA-4368-9252-ED6D9F64E4D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4056-B847-46F3-8FD0-4DBB10FED6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675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BB19-B949-4139-8035-C77756C3947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4056-B847-46F3-8FD0-4DBB10FED6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482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BF1E-FE7C-4E40-9C76-4C3701A69BD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4056-B847-46F3-8FD0-4DBB10FED6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07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DBF5-D59A-4E1B-ADAF-F0F048135A6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4056-B847-46F3-8FD0-4DBB10FED6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5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3637-7A64-47CB-B8D8-DA4A99DE3312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9D39-69D5-4EE7-83D5-F58E27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410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2102-CA12-4D4A-8520-744CBFBE301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4056-B847-46F3-8FD0-4DBB10FED6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14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CF6E-A783-43B7-A00B-0885E69001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4056-B847-46F3-8FD0-4DBB10FED6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26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D3EB-E315-4008-9818-77A95688FC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4056-B847-46F3-8FD0-4DBB10FED6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09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DEF7-1895-4EB3-A8F6-3006C7750BB9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9D39-69D5-4EE7-83D5-F58E27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74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3728-72A7-4323-B41E-83CA789D496C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9D39-69D5-4EE7-83D5-F58E27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72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05DB-5B8F-4F92-ACF0-3D415818BFBB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9D39-69D5-4EE7-83D5-F58E27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0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9E1-D7F3-4DC2-90C5-8EECE252AA99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9D39-69D5-4EE7-83D5-F58E27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7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7F73-4E28-4AD5-A009-9F0D2DA2FB2E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9D39-69D5-4EE7-83D5-F58E27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00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B217-6652-4EAB-A4CB-BCDD6975FE28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9D39-69D5-4EE7-83D5-F58E27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7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3BB1-847C-408C-9781-F729B35182EC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9D39-69D5-4EE7-83D5-F58E27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09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AF018-FF4B-4A57-B272-26945D881804}" type="datetime1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39D39-69D5-4EE7-83D5-F58E27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98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1C85F-B647-4BD6-A273-5914681A57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2018/12/13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54056-B847-46F3-8FD0-4DBB10FED60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6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3.01008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Universe Model: A Human-like User Simulator Based on Dialogue Context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72570" y="3573016"/>
            <a:ext cx="5544616" cy="720080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Sihong Liu</a:t>
            </a:r>
            <a:r>
              <a:rPr lang="en-US" altLang="zh-CN" sz="2400" dirty="0" smtClean="0"/>
              <a:t>, Keqing He, Weiran Xu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81193" y="4186534"/>
            <a:ext cx="7128792" cy="610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Beijing University of Posts and Telecommunications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4718" y="4800538"/>
            <a:ext cx="2880320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Dec 18, SLT </a:t>
            </a:r>
            <a:r>
              <a:rPr lang="en-US" altLang="zh-CN" dirty="0"/>
              <a:t>2018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9D39-69D5-4EE7-83D5-F58E27470B7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248" y="332655"/>
            <a:ext cx="4421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Experimental results</a:t>
            </a:r>
            <a:endParaRPr lang="zh-CN" altLang="en-US" sz="3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324067"/>
              </p:ext>
            </p:extLst>
          </p:nvPr>
        </p:nvGraphicFramePr>
        <p:xfrm>
          <a:off x="1187624" y="1988840"/>
          <a:ext cx="6768752" cy="163407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55136"/>
                <a:gridCol w="1432938"/>
                <a:gridCol w="1546067"/>
                <a:gridCol w="1734611"/>
              </a:tblGrid>
              <a:tr h="427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User simulators 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Reward </a:t>
                      </a:r>
                      <a:r>
                        <a:rPr lang="en-US" sz="2000" u="none" strike="noStrike" dirty="0">
                          <a:effectLst/>
                        </a:rPr>
                        <a:t>acc 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Term </a:t>
                      </a:r>
                      <a:r>
                        <a:rPr lang="en-US" sz="2000" u="none" strike="noStrike" dirty="0">
                          <a:effectLst/>
                        </a:rPr>
                        <a:t>acc 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User action acc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63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Original world model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from DDQ(5)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0.419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0.984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0.736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Transferred world model 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0.934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0.983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0.891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Universe model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0.951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0.991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0.95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14854"/>
              </p:ext>
            </p:extLst>
          </p:nvPr>
        </p:nvGraphicFramePr>
        <p:xfrm>
          <a:off x="717449" y="4437112"/>
          <a:ext cx="8070248" cy="173925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956793"/>
                <a:gridCol w="2042622"/>
                <a:gridCol w="1870970"/>
                <a:gridCol w="2199863"/>
              </a:tblGrid>
              <a:tr h="61173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>
                          <a:effectLst/>
                        </a:rPr>
                        <a:t>User </a:t>
                      </a:r>
                      <a:r>
                        <a:rPr lang="en-US" sz="2000" u="none" strike="noStrike" kern="1200" dirty="0" smtClean="0">
                          <a:effectLst/>
                        </a:rPr>
                        <a:t>simulator </a:t>
                      </a:r>
                      <a:endParaRPr lang="en-US" sz="20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 smtClean="0">
                          <a:effectLst/>
                        </a:rPr>
                        <a:t>Dialog avg </a:t>
                      </a:r>
                      <a:r>
                        <a:rPr lang="en-US" sz="2000" u="none" strike="noStrike" kern="1200" dirty="0">
                          <a:effectLst/>
                        </a:rPr>
                        <a:t>reward </a:t>
                      </a:r>
                      <a:endParaRPr lang="en-US" sz="20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u="none" strike="noStrike" kern="1200" dirty="0" smtClean="0">
                          <a:effectLst/>
                        </a:rPr>
                        <a:t>Dialog</a:t>
                      </a:r>
                      <a:r>
                        <a:rPr lang="en-US" sz="2000" u="none" strike="noStrike" kern="1200" baseline="0" dirty="0" smtClean="0">
                          <a:effectLst/>
                        </a:rPr>
                        <a:t> </a:t>
                      </a:r>
                      <a:r>
                        <a:rPr lang="en-US" sz="2000" u="none" strike="noStrike" kern="1200" dirty="0" smtClean="0">
                          <a:effectLst/>
                        </a:rPr>
                        <a:t>avg </a:t>
                      </a:r>
                      <a:r>
                        <a:rPr lang="en-US" sz="2000" u="none" strike="noStrike" kern="1200" dirty="0">
                          <a:effectLst/>
                        </a:rPr>
                        <a:t>turns</a:t>
                      </a:r>
                      <a:endParaRPr lang="en-US" sz="2000" b="1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u="none" strike="noStrike" kern="1200" dirty="0" smtClean="0">
                          <a:effectLst/>
                        </a:rPr>
                        <a:t>Dialog success acc </a:t>
                      </a:r>
                      <a:endParaRPr lang="en-US" altLang="zh-CN" sz="2000" b="1" u="none" strike="noStrike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51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effectLst/>
                        </a:rPr>
                        <a:t>Original world model </a:t>
                      </a:r>
                      <a:br>
                        <a:rPr lang="en-US" sz="1400" u="none" strike="noStrike" kern="1200" dirty="0">
                          <a:effectLst/>
                        </a:rPr>
                      </a:br>
                      <a:r>
                        <a:rPr lang="en-US" sz="1400" u="none" strike="noStrike" kern="1200" dirty="0">
                          <a:effectLst/>
                        </a:rPr>
                        <a:t>from DDQ(5)</a:t>
                      </a:r>
                      <a:endParaRPr lang="en-US" sz="1400" b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effectLst/>
                        </a:rPr>
                        <a:t>45.11</a:t>
                      </a:r>
                      <a:endParaRPr lang="en-US" altLang="zh-CN" sz="1400" b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effectLst/>
                        </a:rPr>
                        <a:t>19.94</a:t>
                      </a:r>
                      <a:endParaRPr lang="en-US" altLang="zh-CN" sz="1400" b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effectLst/>
                        </a:rPr>
                        <a:t>0.784</a:t>
                      </a:r>
                      <a:endParaRPr lang="en-US" altLang="zh-CN" sz="1400" b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effectLst/>
                        </a:rPr>
                        <a:t>Transferred world model </a:t>
                      </a:r>
                      <a:endParaRPr lang="en-US" sz="1400" b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effectLst/>
                        </a:rPr>
                        <a:t>53.93</a:t>
                      </a:r>
                      <a:endParaRPr lang="en-US" altLang="zh-CN" sz="1400" b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effectLst/>
                        </a:rPr>
                        <a:t>11.73</a:t>
                      </a:r>
                      <a:endParaRPr lang="en-US" altLang="zh-CN" sz="1400" b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effectLst/>
                        </a:rPr>
                        <a:t>0.823</a:t>
                      </a:r>
                      <a:endParaRPr lang="en-US" altLang="zh-CN" sz="1400" b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Universe model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55.26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</a:rPr>
                        <a:t>11.85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</a:rPr>
                        <a:t>0.851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7069" y="1340768"/>
            <a:ext cx="8431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The </a:t>
            </a:r>
            <a:r>
              <a:rPr lang="en-US" altLang="zh-CN" sz="2000" dirty="0"/>
              <a:t>simulating performance of </a:t>
            </a:r>
            <a:r>
              <a:rPr lang="en-US" altLang="zh-CN" sz="2000" dirty="0" smtClean="0"/>
              <a:t>different user </a:t>
            </a:r>
            <a:r>
              <a:rPr lang="en-US" altLang="zh-CN" sz="2000" dirty="0"/>
              <a:t>simulators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302" y="3789040"/>
            <a:ext cx="8431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The performance </a:t>
            </a:r>
            <a:r>
              <a:rPr lang="en-US" altLang="zh-CN" sz="2000" dirty="0"/>
              <a:t>of </a:t>
            </a:r>
            <a:r>
              <a:rPr lang="en-US" altLang="zh-CN" sz="2000" dirty="0" smtClean="0"/>
              <a:t>different </a:t>
            </a:r>
            <a:r>
              <a:rPr lang="en-US" altLang="zh-CN" sz="2000" dirty="0"/>
              <a:t>simulators </a:t>
            </a:r>
            <a:r>
              <a:rPr lang="en-US" altLang="zh-CN" sz="2000" dirty="0" smtClean="0"/>
              <a:t>on </a:t>
            </a:r>
            <a:r>
              <a:rPr lang="en-US" altLang="zh-CN" sz="2000" dirty="0"/>
              <a:t>the same dialogue system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9D39-69D5-4EE7-83D5-F58E27470B7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42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262" y="404664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en-US" altLang="zh-CN" sz="3600" dirty="0"/>
              <a:t>Conclusion</a:t>
            </a:r>
            <a:r>
              <a:rPr lang="en-US" altLang="zh-CN" sz="4000" dirty="0"/>
              <a:t> and Future work</a:t>
            </a:r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3881" y="1844824"/>
            <a:ext cx="82847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Universe </a:t>
            </a:r>
            <a:r>
              <a:rPr lang="en-US" altLang="zh-CN" sz="2400" dirty="0"/>
              <a:t>model </a:t>
            </a:r>
            <a:r>
              <a:rPr lang="en-US" altLang="zh-CN" sz="2400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Provide </a:t>
            </a:r>
            <a:r>
              <a:rPr lang="en-US" altLang="zh-CN" sz="2400" u="sng" dirty="0" smtClean="0"/>
              <a:t>a more human-like environment </a:t>
            </a:r>
            <a:r>
              <a:rPr lang="en-US" altLang="zh-CN" sz="2400" dirty="0" smtClean="0"/>
              <a:t>and </a:t>
            </a:r>
            <a:r>
              <a:rPr lang="en-US" altLang="zh-CN" sz="2400" u="sng" dirty="0" smtClean="0"/>
              <a:t>generate unlimited training </a:t>
            </a:r>
            <a:r>
              <a:rPr lang="en-US" altLang="zh-CN" sz="2400" u="sng" dirty="0"/>
              <a:t>data </a:t>
            </a:r>
            <a:r>
              <a:rPr lang="en-US" altLang="zh-CN" sz="2400" dirty="0" smtClean="0"/>
              <a:t>for </a:t>
            </a:r>
            <a:r>
              <a:rPr lang="en-US" altLang="zh-CN" sz="2400" dirty="0"/>
              <a:t>RL-based dialogue system to interact with.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53881" y="3821626"/>
            <a:ext cx="8157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Future work: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Narrow the gap between the human and user simulator to improve the </a:t>
            </a:r>
            <a:r>
              <a:rPr lang="en-US" altLang="zh-CN" sz="2400" dirty="0"/>
              <a:t>human </a:t>
            </a:r>
            <a:r>
              <a:rPr lang="en-US" altLang="zh-CN" sz="2400" dirty="0" smtClean="0"/>
              <a:t>evaluation.</a:t>
            </a:r>
          </a:p>
          <a:p>
            <a:pPr lvl="1"/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And It’s </a:t>
            </a:r>
            <a:r>
              <a:rPr lang="en-US" altLang="zh-CN" sz="2400" dirty="0"/>
              <a:t>still a challenge for universe model to </a:t>
            </a:r>
            <a:r>
              <a:rPr lang="en-US" altLang="zh-CN" sz="2400" dirty="0" smtClean="0"/>
              <a:t>predict more complex dialogues.</a:t>
            </a:r>
            <a:endParaRPr lang="en-US" altLang="zh-CN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9D39-69D5-4EE7-83D5-F58E27470B7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42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8358" y="2564904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Thank you!</a:t>
            </a:r>
            <a:endParaRPr lang="zh-CN" altLang="en-US" sz="4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9D39-69D5-4EE7-83D5-F58E27470B7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42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8867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700808"/>
            <a:ext cx="7886700" cy="45307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Experiments</a:t>
            </a:r>
          </a:p>
          <a:p>
            <a:r>
              <a:rPr lang="en-US" altLang="zh-CN" dirty="0" smtClean="0"/>
              <a:t>Conculsion and future work</a:t>
            </a:r>
            <a:endParaRPr lang="en-US" altLang="zh-CN" dirty="0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57ECFF-F0A0-4928-BB3E-15861A9DA6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51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4609"/>
            <a:ext cx="9068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Task-oriented</a:t>
            </a:r>
            <a:r>
              <a:rPr lang="en-US" altLang="zh-CN" sz="2800" dirty="0" smtClean="0"/>
              <a:t> </a:t>
            </a:r>
            <a:r>
              <a:rPr lang="en-US" altLang="zh-CN" sz="3600" dirty="0"/>
              <a:t>dialogue </a:t>
            </a:r>
            <a:r>
              <a:rPr lang="en-US" altLang="zh-CN" sz="3600" dirty="0" smtClean="0"/>
              <a:t>system</a:t>
            </a:r>
            <a:endParaRPr lang="zh-CN" altLang="en-US" sz="36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9D39-69D5-4EE7-83D5-F58E27470B78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4103" name="Picture 7" descr="D:\google_downloads\1 (16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945"/>
            <a:ext cx="9144000" cy="479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42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351" y="281453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RL in dialog system</a:t>
            </a:r>
            <a:endParaRPr lang="zh-CN" altLang="en-US" sz="3600" dirty="0"/>
          </a:p>
        </p:txBody>
      </p:sp>
      <p:pic>
        <p:nvPicPr>
          <p:cNvPr id="4" name="图片 1" descr="C:\Users\Chrispc\Desktop\19e9ab8239fe6be8a413990a592b83c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9"/>
          <a:stretch/>
        </p:blipFill>
        <p:spPr bwMode="auto">
          <a:xfrm>
            <a:off x="4595374" y="1700809"/>
            <a:ext cx="4548626" cy="185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25" descr="C:\Users\Chrispc\AppData\Local\Temp\1524216548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50741"/>
            <a:ext cx="4298706" cy="237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左箭头 34"/>
          <p:cNvSpPr/>
          <p:nvPr/>
        </p:nvSpPr>
        <p:spPr>
          <a:xfrm rot="10800000">
            <a:off x="4402738" y="2636215"/>
            <a:ext cx="556643" cy="192486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23528" y="4581128"/>
                <a:ext cx="741682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agent starts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At step t the agent perform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, received reward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altLang="zh-CN" sz="2000" dirty="0" smtClean="0"/>
                  <a:t> and reaches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/>
                          </a:rPr>
                          <m:t>𝑡</m:t>
                        </m:r>
                        <m:r>
                          <a:rPr lang="en-US" altLang="zh-CN" sz="20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agent’s goal is to maximize the expected accumulate reward.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581128"/>
                <a:ext cx="7416824" cy="1323439"/>
              </a:xfrm>
              <a:prstGeom prst="rect">
                <a:avLst/>
              </a:prstGeom>
              <a:blipFill rotWithShape="1">
                <a:blip r:embed="rId5"/>
                <a:stretch>
                  <a:fillRect l="-657" t="-2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265351" y="4099372"/>
            <a:ext cx="5231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60B70"/>
                </a:solidFill>
              </a:rPr>
              <a:t>RL process : </a:t>
            </a:r>
            <a:r>
              <a:rPr lang="en-US" altLang="zh-CN" sz="2400" i="1" dirty="0" smtClean="0">
                <a:solidFill>
                  <a:srgbClr val="060B70"/>
                </a:solidFill>
              </a:rPr>
              <a:t>state, action, reward</a:t>
            </a:r>
            <a:endParaRPr lang="zh-CN" altLang="en-US" sz="2400" i="1" dirty="0">
              <a:solidFill>
                <a:srgbClr val="060B7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881084" y="1792889"/>
            <a:ext cx="1466835" cy="168665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>
            <a:outerShdw blurRad="40000" dist="20000" dir="5400000" rotWithShape="0">
              <a:srgbClr val="000000">
                <a:alpha val="1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9D39-69D5-4EE7-83D5-F58E27470B7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42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2261" y="925599"/>
            <a:ext cx="82449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dirty="0" smtClean="0"/>
              <a:t>Challenge: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RL require </a:t>
            </a:r>
            <a:r>
              <a:rPr lang="en-US" altLang="zh-CN" sz="2000" dirty="0"/>
              <a:t>interaction with the </a:t>
            </a:r>
            <a:r>
              <a:rPr lang="en-US" altLang="zh-CN" sz="2000" dirty="0" smtClean="0"/>
              <a:t>environment.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The collecting of real experience is expensive and time consuming.</a:t>
            </a:r>
          </a:p>
          <a:p>
            <a:pPr lvl="1"/>
            <a:r>
              <a:rPr lang="en-US" altLang="zh-CN" sz="2000" dirty="0" smtClean="0"/>
              <a:t>Solution: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User simulator</a:t>
            </a:r>
            <a:r>
              <a:rPr lang="en-US" altLang="zh-CN" sz="2000" dirty="0" smtClean="0">
                <a:solidFill>
                  <a:srgbClr val="7F7F7F"/>
                </a:solidFill>
                <a:cs typeface="Calibri"/>
              </a:rPr>
              <a:t> </a:t>
            </a:r>
            <a:r>
              <a:rPr lang="en-US" altLang="zh-CN" sz="2000" dirty="0">
                <a:solidFill>
                  <a:srgbClr val="7F7F7F"/>
                </a:solidFill>
                <a:cs typeface="Calibri"/>
              </a:rPr>
              <a:t>[</a:t>
            </a:r>
            <a:r>
              <a:rPr lang="en-US" altLang="zh-CN" sz="2000" u="sng" dirty="0">
                <a:solidFill>
                  <a:srgbClr val="044EBC"/>
                </a:solidFill>
                <a:cs typeface="Calibri"/>
              </a:rPr>
              <a:t>Schatzmann et al., 2007</a:t>
            </a:r>
            <a:r>
              <a:rPr lang="en-US" altLang="zh-CN" sz="2000" dirty="0" smtClean="0">
                <a:solidFill>
                  <a:srgbClr val="7F7F7F"/>
                </a:solidFill>
                <a:cs typeface="Calibri"/>
              </a:rPr>
              <a:t>]</a:t>
            </a:r>
          </a:p>
          <a:p>
            <a:pPr lvl="2"/>
            <a:r>
              <a:rPr lang="en-US" altLang="zh-CN" sz="2000" dirty="0"/>
              <a:t>M</a:t>
            </a:r>
            <a:r>
              <a:rPr lang="en-US" altLang="zh-CN" sz="2000" dirty="0" smtClean="0"/>
              <a:t>imic </a:t>
            </a:r>
            <a:r>
              <a:rPr lang="en-US" altLang="zh-CN" sz="2000" dirty="0"/>
              <a:t>what a real user does in a </a:t>
            </a:r>
            <a:r>
              <a:rPr lang="en-US" altLang="zh-CN" sz="2000" dirty="0" smtClean="0"/>
              <a:t>conversation</a:t>
            </a:r>
          </a:p>
          <a:p>
            <a:pPr lvl="2"/>
            <a:r>
              <a:rPr lang="en-US" altLang="zh-CN" sz="2000" dirty="0" smtClean="0"/>
              <a:t>Provide environment for RL agent</a:t>
            </a:r>
          </a:p>
          <a:p>
            <a:pPr lvl="1"/>
            <a:endParaRPr lang="en-US" altLang="zh-CN" sz="2000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88224" y="6373431"/>
            <a:ext cx="2133600" cy="365125"/>
          </a:xfrm>
        </p:spPr>
        <p:txBody>
          <a:bodyPr/>
          <a:lstStyle/>
          <a:p>
            <a:fld id="{63C39D39-69D5-4EE7-83D5-F58E27470B78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/>
          <a:stretch/>
        </p:blipFill>
        <p:spPr bwMode="auto">
          <a:xfrm>
            <a:off x="505749" y="3178855"/>
            <a:ext cx="7719763" cy="322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77633" y="6405723"/>
            <a:ext cx="633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Figure </a:t>
            </a:r>
            <a:r>
              <a:rPr lang="en-US" altLang="zh-CN" sz="1600" dirty="0" smtClean="0"/>
              <a:t>1 End-to-end </a:t>
            </a:r>
            <a:r>
              <a:rPr lang="en-US" altLang="zh-CN" sz="1600" dirty="0"/>
              <a:t>neural dialogue </a:t>
            </a:r>
            <a:r>
              <a:rPr lang="en-US" altLang="zh-CN" sz="1600" dirty="0" smtClean="0"/>
              <a:t>system with a user simulator </a:t>
            </a:r>
            <a:r>
              <a:rPr lang="en-US" altLang="zh-CN" sz="1600" dirty="0">
                <a:solidFill>
                  <a:srgbClr val="7F7F7F"/>
                </a:solidFill>
                <a:cs typeface="Calibri Light"/>
              </a:rPr>
              <a:t>[</a:t>
            </a:r>
            <a:r>
              <a:rPr lang="en-US" altLang="zh-CN" sz="1600" dirty="0">
                <a:solidFill>
                  <a:srgbClr val="7F7F7F"/>
                </a:solidFill>
                <a:cs typeface="Calibri Light"/>
                <a:hlinkClick r:id="rId3"/>
              </a:rPr>
              <a:t>Li+ 17</a:t>
            </a:r>
            <a:r>
              <a:rPr lang="en-US" altLang="zh-CN" sz="1600" dirty="0">
                <a:solidFill>
                  <a:srgbClr val="7F7F7F"/>
                </a:solidFill>
                <a:cs typeface="Calibri Light"/>
              </a:rPr>
              <a:t>]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65351" y="281453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User simulator</a:t>
            </a:r>
          </a:p>
        </p:txBody>
      </p:sp>
    </p:spTree>
    <p:extLst>
      <p:ext uri="{BB962C8B-B14F-4D97-AF65-F5344CB8AC3E}">
        <p14:creationId xmlns:p14="http://schemas.microsoft.com/office/powerpoint/2010/main" val="291042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01133" y="4135776"/>
            <a:ext cx="79928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000" dirty="0" smtClean="0">
                <a:cs typeface="Calibri"/>
              </a:rPr>
              <a:t>	Model based 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cs typeface="Calibri"/>
              </a:rPr>
              <a:t>Learn </a:t>
            </a:r>
            <a:r>
              <a:rPr lang="en-US" altLang="zh-CN" sz="2000" dirty="0">
                <a:cs typeface="Calibri"/>
              </a:rPr>
              <a:t>from the limited real </a:t>
            </a:r>
            <a:r>
              <a:rPr lang="en-US" altLang="zh-CN" sz="2000" dirty="0" smtClean="0">
                <a:cs typeface="Calibri"/>
              </a:rPr>
              <a:t>experience:</a:t>
            </a:r>
          </a:p>
          <a:p>
            <a:pPr lvl="3"/>
            <a:r>
              <a:rPr lang="en-US" altLang="zh-CN" sz="2000" dirty="0">
                <a:cs typeface="Calibri"/>
              </a:rPr>
              <a:t>	</a:t>
            </a:r>
            <a:r>
              <a:rPr lang="en-US" altLang="zh-CN" sz="2000" dirty="0" smtClean="0">
                <a:cs typeface="Calibri"/>
              </a:rPr>
              <a:t>DDQ </a:t>
            </a:r>
            <a:r>
              <a:rPr lang="en-US" altLang="zh-CN" sz="2000" dirty="0">
                <a:cs typeface="Calibri"/>
              </a:rPr>
              <a:t>- world model</a:t>
            </a:r>
            <a:r>
              <a:rPr lang="en-US" altLang="zh-CN" sz="2000" dirty="0">
                <a:solidFill>
                  <a:srgbClr val="044EBC"/>
                </a:solidFill>
              </a:rPr>
              <a:t> [Peng et al.,2017 </a:t>
            </a:r>
            <a:r>
              <a:rPr lang="en-US" altLang="zh-CN" sz="2000" dirty="0" smtClean="0">
                <a:solidFill>
                  <a:srgbClr val="044EBC"/>
                </a:solidFill>
              </a:rPr>
              <a:t>]</a:t>
            </a:r>
            <a:endParaRPr lang="en-US" altLang="zh-CN" sz="2000" dirty="0" smtClean="0">
              <a:solidFill>
                <a:srgbClr val="7F7F7F"/>
              </a:solidFill>
              <a:cs typeface="Calibri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cs typeface="Calibri"/>
              </a:rPr>
              <a:t>Insufficient context informations</a:t>
            </a:r>
            <a:endParaRPr lang="en-US" altLang="zh-CN" sz="2000" dirty="0">
              <a:cs typeface="Calibri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7F7F7F"/>
              </a:solidFill>
              <a:cs typeface="Calibr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2437" y="1573797"/>
            <a:ext cx="50963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 Rule based</a:t>
            </a:r>
          </a:p>
          <a:p>
            <a:r>
              <a:rPr lang="en-US" altLang="zh-CN" sz="2000" dirty="0" smtClean="0"/>
              <a:t>        Pros 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Calibri"/>
              </a:rPr>
              <a:t>Unlimited amount of training data </a:t>
            </a:r>
            <a:r>
              <a:rPr lang="en-US" altLang="zh-CN" sz="2000" dirty="0" smtClean="0">
                <a:cs typeface="Calibri"/>
              </a:rPr>
              <a:t>for RL agent without </a:t>
            </a:r>
            <a:r>
              <a:rPr lang="en-US" altLang="zh-CN" sz="2000" dirty="0">
                <a:cs typeface="Calibri"/>
              </a:rPr>
              <a:t>any </a:t>
            </a:r>
            <a:r>
              <a:rPr lang="en-US" altLang="zh-CN" sz="2000" dirty="0" smtClean="0">
                <a:cs typeface="Calibri"/>
              </a:rPr>
              <a:t>cost.</a:t>
            </a:r>
          </a:p>
          <a:p>
            <a:pPr lvl="1"/>
            <a:r>
              <a:rPr lang="en-US" altLang="zh-CN" sz="2000" dirty="0" smtClean="0">
                <a:cs typeface="Calibri"/>
              </a:rPr>
              <a:t>Cons</a:t>
            </a:r>
            <a:endParaRPr lang="en-US" altLang="zh-CN" sz="2000" dirty="0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cs typeface="Calibri"/>
              </a:rPr>
              <a:t>Rough </a:t>
            </a:r>
            <a:r>
              <a:rPr lang="en-US" altLang="zh-CN" sz="2000" dirty="0">
                <a:cs typeface="Calibri"/>
              </a:rPr>
              <a:t>approximation of real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Calibri"/>
              </a:rPr>
              <a:t>Real conversation is more complex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>
              <a:cs typeface="Calibri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9D39-69D5-4EE7-83D5-F58E27470B78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335" y="1342883"/>
            <a:ext cx="3488324" cy="301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25196" y="4406085"/>
            <a:ext cx="3851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Figure 2: Illustration of the </a:t>
            </a:r>
            <a:r>
              <a:rPr lang="en-US" altLang="zh-CN" sz="1600" dirty="0" smtClean="0"/>
              <a:t>task-completion DDQ dialogue </a:t>
            </a:r>
            <a:r>
              <a:rPr lang="en-US" altLang="zh-CN" sz="1600" dirty="0"/>
              <a:t>agent. </a:t>
            </a:r>
            <a:r>
              <a:rPr lang="en-US" altLang="zh-CN" sz="1600" dirty="0">
                <a:solidFill>
                  <a:srgbClr val="044EBC"/>
                </a:solidFill>
              </a:rPr>
              <a:t>[</a:t>
            </a:r>
            <a:r>
              <a:rPr lang="en-US" altLang="zh-CN" sz="1600" dirty="0" smtClean="0">
                <a:solidFill>
                  <a:srgbClr val="044EBC"/>
                </a:solidFill>
              </a:rPr>
              <a:t>Peng et </a:t>
            </a:r>
            <a:r>
              <a:rPr lang="en-US" altLang="zh-CN" sz="1600" dirty="0">
                <a:solidFill>
                  <a:srgbClr val="044EBC"/>
                </a:solidFill>
              </a:rPr>
              <a:t>al</a:t>
            </a:r>
            <a:r>
              <a:rPr lang="en-US" altLang="zh-CN" sz="1600" dirty="0" smtClean="0">
                <a:solidFill>
                  <a:srgbClr val="044EBC"/>
                </a:solidFill>
              </a:rPr>
              <a:t>.,2017 ]</a:t>
            </a:r>
            <a:r>
              <a:rPr lang="en-US" altLang="zh-CN" sz="1600" dirty="0">
                <a:solidFill>
                  <a:srgbClr val="0070C0"/>
                </a:solidFill>
              </a:rPr>
              <a:t/>
            </a:r>
            <a:br>
              <a:rPr lang="en-US" altLang="zh-CN" sz="1600" dirty="0">
                <a:solidFill>
                  <a:srgbClr val="0070C0"/>
                </a:solidFill>
              </a:rPr>
            </a:b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351" y="281453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User simulator: exsiting methods</a:t>
            </a:r>
          </a:p>
        </p:txBody>
      </p:sp>
    </p:spTree>
    <p:extLst>
      <p:ext uri="{BB962C8B-B14F-4D97-AF65-F5344CB8AC3E}">
        <p14:creationId xmlns:p14="http://schemas.microsoft.com/office/powerpoint/2010/main" val="705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Our proposed model : Universe model</a:t>
            </a:r>
            <a:endParaRPr lang="zh-CN" altLang="en-US" sz="3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9D39-69D5-4EE7-83D5-F58E27470B78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026" name="Picture 2" descr="D:\google_downloads\55 (1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697913" cy="43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42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ris\对话\Universe论文\pic\model (2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" t="1" b="96"/>
          <a:stretch/>
        </p:blipFill>
        <p:spPr bwMode="auto">
          <a:xfrm>
            <a:off x="0" y="1467437"/>
            <a:ext cx="8658708" cy="53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332656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+mj-lt"/>
                <a:ea typeface="黑体" panose="02010609060101010101" pitchFamily="49" charset="-122"/>
                <a:cs typeface="Arial" panose="020B0604020202020204" pitchFamily="34" charset="0"/>
              </a:rPr>
              <a:t>The universe model architecture</a:t>
            </a:r>
            <a:endParaRPr lang="zh-CN" altLang="en-US" sz="3600" dirty="0">
              <a:latin typeface="+mj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6300" y="145688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RNN + Multi </a:t>
            </a:r>
            <a:r>
              <a:rPr lang="en-US" altLang="zh-CN" sz="2400" dirty="0"/>
              <a:t>task </a:t>
            </a:r>
            <a:r>
              <a:rPr lang="en-US" altLang="zh-CN" sz="2400" dirty="0" smtClean="0"/>
              <a:t>learning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986300" y="1958879"/>
            <a:ext cx="4067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Input :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Current and previous state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Output :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User action, reward, terminate signal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9D39-69D5-4EE7-83D5-F58E27470B7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7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12721"/>
              </p:ext>
            </p:extLst>
          </p:nvPr>
        </p:nvGraphicFramePr>
        <p:xfrm>
          <a:off x="298248" y="1718078"/>
          <a:ext cx="4716346" cy="411930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857519"/>
                <a:gridCol w="3858827"/>
              </a:tblGrid>
              <a:tr h="3484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User: 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Can 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 book some tickets for Venom?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57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Agent: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>
                          <a:effectLst/>
                        </a:rPr>
                        <a:t> What </a:t>
                      </a:r>
                      <a:r>
                        <a:rPr lang="en-US" sz="1800" u="none" strike="noStrike" dirty="0">
                          <a:effectLst/>
                        </a:rPr>
                        <a:t>date would you like to see it?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84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User: 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I 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want to set it up tomorrow.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484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Agent: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>
                          <a:effectLst/>
                        </a:rPr>
                        <a:t> Which </a:t>
                      </a:r>
                      <a:r>
                        <a:rPr lang="en-US" sz="1800" u="none" strike="noStrike" dirty="0">
                          <a:effectLst/>
                        </a:rPr>
                        <a:t>theater would you like?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4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User: 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I want to watch at regal meridian 16.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484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Agent: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>
                          <a:effectLst/>
                        </a:rPr>
                        <a:t> What </a:t>
                      </a:r>
                      <a:r>
                        <a:rPr lang="en-US" sz="1800" u="none" strike="noStrike" dirty="0">
                          <a:effectLst/>
                        </a:rPr>
                        <a:t>time would you like to see it?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84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User: 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zh-CN" sz="18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9:25 pm</a:t>
                      </a:r>
                      <a:r>
                        <a:rPr lang="en-US" sz="18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995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Agent: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>
                          <a:effectLst/>
                        </a:rPr>
                        <a:t> How </a:t>
                      </a:r>
                      <a:r>
                        <a:rPr lang="en-US" sz="1800" u="none" strike="noStrike" dirty="0">
                          <a:effectLst/>
                        </a:rPr>
                        <a:t>many tickets do you need?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84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User: 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2 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tickets please!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021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Agent: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>
                          <a:effectLst/>
                        </a:rPr>
                        <a:t> Great </a:t>
                      </a:r>
                      <a:r>
                        <a:rPr lang="en-US" sz="1800" u="none" strike="noStrike" dirty="0">
                          <a:effectLst/>
                        </a:rPr>
                        <a:t>- I was able to purchase </a:t>
                      </a:r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tickets </a:t>
                      </a:r>
                      <a:r>
                        <a:rPr lang="en-US" sz="1800" u="none" strike="noStrike" dirty="0">
                          <a:effectLst/>
                        </a:rPr>
                        <a:t>for you to see </a:t>
                      </a:r>
                      <a:r>
                        <a:rPr lang="en-US" sz="1800" u="none" strike="noStrike" dirty="0" smtClean="0">
                          <a:effectLst/>
                        </a:rPr>
                        <a:t>Venom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tomorrow </a:t>
                      </a:r>
                      <a:r>
                        <a:rPr lang="en-US" sz="1800" u="none" strike="noStrike" dirty="0">
                          <a:effectLst/>
                        </a:rPr>
                        <a:t>at regal meridian </a:t>
                      </a:r>
                      <a:r>
                        <a:rPr lang="en-US" sz="1800" u="none" strike="noStrike" dirty="0" smtClean="0">
                          <a:effectLst/>
                        </a:rPr>
                        <a:t>16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theater </a:t>
                      </a:r>
                      <a:r>
                        <a:rPr lang="en-US" sz="1800" u="none" strike="noStrike" dirty="0">
                          <a:effectLst/>
                        </a:rPr>
                        <a:t>at 9:25 pm.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3528" y="404664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Universe model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48444" y="1905506"/>
                <a:ext cx="3672408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Context information learning</a:t>
                </a:r>
              </a:p>
              <a:p>
                <a:endParaRPr lang="en-US" altLang="zh-CN" sz="24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400" dirty="0" smtClean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Multi </a:t>
                </a:r>
                <a:r>
                  <a:rPr lang="en-US" altLang="zh-CN" sz="2400" dirty="0"/>
                  <a:t>task </a:t>
                </a:r>
                <a:r>
                  <a:rPr lang="en-US" altLang="zh-CN" sz="2400" dirty="0" smtClean="0"/>
                  <a:t>learning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/>
                  <a:t>Input: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𝑎</m:t>
                    </m:r>
                    <m:r>
                      <a:rPr lang="en-US" altLang="zh-CN" sz="20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𝑆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000" b="0" i="1" dirty="0" smtClean="0">
                  <a:latin typeface="Cambria Math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Output: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, </m:t>
                    </m:r>
                    <m:r>
                      <a:rPr lang="en-US" altLang="zh-CN" sz="2000" b="0" i="1" smtClean="0">
                        <a:latin typeface="Cambria Math"/>
                      </a:rPr>
                      <m:t>𝑟</m:t>
                    </m:r>
                    <m:r>
                      <a:rPr lang="en-US" altLang="zh-CN" sz="2000" b="0" i="1" smtClean="0">
                        <a:latin typeface="Cambria Math"/>
                      </a:rPr>
                      <m:t>,</m:t>
                    </m:r>
                    <m:r>
                      <a:rPr lang="en-US" altLang="zh-CN" sz="2000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444" y="1905506"/>
                <a:ext cx="3672408" cy="3600986"/>
              </a:xfrm>
              <a:prstGeom prst="rect">
                <a:avLst/>
              </a:prstGeom>
              <a:blipFill rotWithShape="1">
                <a:blip r:embed="rId2"/>
                <a:stretch>
                  <a:fillRect l="-2156" t="-13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右大括号 10"/>
          <p:cNvSpPr/>
          <p:nvPr/>
        </p:nvSpPr>
        <p:spPr>
          <a:xfrm>
            <a:off x="5014594" y="3079780"/>
            <a:ext cx="281453" cy="697950"/>
          </a:xfrm>
          <a:prstGeom prst="rightBrace">
            <a:avLst>
              <a:gd name="adj1" fmla="val 8333"/>
              <a:gd name="adj2" fmla="val 48579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1224" y="3247421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224" y="3247421"/>
                <a:ext cx="57606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右大括号 14"/>
          <p:cNvSpPr/>
          <p:nvPr/>
        </p:nvSpPr>
        <p:spPr>
          <a:xfrm>
            <a:off x="5014594" y="2428405"/>
            <a:ext cx="244129" cy="648072"/>
          </a:xfrm>
          <a:prstGeom prst="rightBrace">
            <a:avLst>
              <a:gd name="adj1" fmla="val 8333"/>
              <a:gd name="adj2" fmla="val 48579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260412" y="257107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412" y="2571078"/>
                <a:ext cx="57606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200759" y="4023648"/>
            <a:ext cx="41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.</a:t>
            </a:r>
          </a:p>
          <a:p>
            <a:pPr algn="ctr"/>
            <a:r>
              <a:rPr lang="en-US" altLang="zh-CN" sz="1200" dirty="0" smtClean="0"/>
              <a:t>.</a:t>
            </a:r>
          </a:p>
          <a:p>
            <a:pPr algn="ctr"/>
            <a:r>
              <a:rPr lang="en-US" altLang="zh-CN" sz="1200" dirty="0"/>
              <a:t>.</a:t>
            </a:r>
            <a:endParaRPr lang="zh-CN" altLang="en-US" sz="1200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9D39-69D5-4EE7-83D5-F58E27470B78}" type="slidenum">
              <a:rPr lang="zh-CN" altLang="en-US" smtClean="0"/>
              <a:t>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020784" y="2906681"/>
                <a:ext cx="3131166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, …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…, 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𝑁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/2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784" y="2906681"/>
                <a:ext cx="3131166" cy="394210"/>
              </a:xfrm>
              <a:prstGeom prst="rect">
                <a:avLst/>
              </a:prstGeom>
              <a:blipFill rotWithShape="1">
                <a:blip r:embed="rId5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/>
          <p:nvPr/>
        </p:nvCxnSpPr>
        <p:spPr>
          <a:xfrm>
            <a:off x="4709999" y="3169420"/>
            <a:ext cx="2454287" cy="11236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710001" y="3616753"/>
            <a:ext cx="2687560" cy="1161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23321" y="1779625"/>
            <a:ext cx="41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.</a:t>
            </a:r>
          </a:p>
          <a:p>
            <a:pPr algn="ctr"/>
            <a:r>
              <a:rPr lang="en-US" altLang="zh-CN" sz="1200" dirty="0" smtClean="0"/>
              <a:t>.</a:t>
            </a:r>
          </a:p>
          <a:p>
            <a:pPr algn="ctr"/>
            <a:r>
              <a:rPr lang="en-US" altLang="zh-CN" sz="1200" dirty="0"/>
              <a:t>.</a:t>
            </a:r>
            <a:endParaRPr lang="zh-CN" altLang="en-US" sz="1200" dirty="0"/>
          </a:p>
        </p:txBody>
      </p:sp>
      <p:cxnSp>
        <p:nvCxnSpPr>
          <p:cNvPr id="7" name="直接连接符 6"/>
          <p:cNvCxnSpPr>
            <a:endCxn id="21" idx="2"/>
          </p:cNvCxnSpPr>
          <p:nvPr/>
        </p:nvCxnSpPr>
        <p:spPr>
          <a:xfrm>
            <a:off x="7020272" y="3300891"/>
            <a:ext cx="56609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8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 animBg="1"/>
      <p:bldP spid="17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5058</TotalTime>
  <Words>579</Words>
  <Application>Microsoft Office PowerPoint</Application>
  <PresentationFormat>全屏显示(4:3)</PresentationFormat>
  <Paragraphs>140</Paragraphs>
  <Slides>12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主题​​</vt:lpstr>
      <vt:lpstr>2_Office Theme</vt:lpstr>
      <vt:lpstr>Universe Model: A Human-like User Simulator Based on Dialogue Context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Universe Model: A Human-like User Simulator Based on Dialogue Context</dc:title>
  <dc:creator>xb21cn</dc:creator>
  <cp:lastModifiedBy>xb21cn</cp:lastModifiedBy>
  <cp:revision>95</cp:revision>
  <dcterms:created xsi:type="dcterms:W3CDTF">2018-11-22T08:16:10Z</dcterms:created>
  <dcterms:modified xsi:type="dcterms:W3CDTF">2018-12-13T14:07:14Z</dcterms:modified>
</cp:coreProperties>
</file>