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79" r:id="rId11"/>
    <p:sldId id="264" r:id="rId12"/>
    <p:sldId id="280" r:id="rId13"/>
    <p:sldId id="265" r:id="rId14"/>
    <p:sldId id="281" r:id="rId15"/>
    <p:sldId id="266" r:id="rId16"/>
    <p:sldId id="282" r:id="rId17"/>
    <p:sldId id="267" r:id="rId18"/>
    <p:sldId id="283" r:id="rId19"/>
    <p:sldId id="268" r:id="rId20"/>
    <p:sldId id="284" r:id="rId21"/>
    <p:sldId id="269" r:id="rId22"/>
    <p:sldId id="285" r:id="rId23"/>
    <p:sldId id="270" r:id="rId24"/>
    <p:sldId id="286" r:id="rId25"/>
    <p:sldId id="271" r:id="rId26"/>
    <p:sldId id="302" r:id="rId27"/>
    <p:sldId id="304" r:id="rId28"/>
    <p:sldId id="287" r:id="rId29"/>
    <p:sldId id="272" r:id="rId30"/>
    <p:sldId id="288" r:id="rId31"/>
    <p:sldId id="273" r:id="rId32"/>
    <p:sldId id="274" r:id="rId33"/>
    <p:sldId id="289" r:id="rId34"/>
    <p:sldId id="27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3029585" y="1414780"/>
            <a:ext cx="626491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solidFill>
                  <a:schemeClr val="bg1"/>
                </a:solidFill>
              </a:rPr>
              <a:t>CSS Hacking</a:t>
            </a:r>
            <a:endParaRPr lang="zh-CN" altLang="en-US" sz="7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15285" y="3442970"/>
            <a:ext cx="626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bg1"/>
                </a:solidFill>
              </a:rPr>
              <a:t>方树聪 Mervyn Fang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95425" y="1908175"/>
            <a:ext cx="2942590" cy="25901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6915" y="1887855"/>
            <a:ext cx="466534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3775" y="1390650"/>
            <a:ext cx="101930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200">
                <a:solidFill>
                  <a:schemeClr val="bg1"/>
                </a:solidFill>
              </a:rPr>
              <a:t>分享按钮</a:t>
            </a:r>
            <a:endParaRPr lang="zh-CN" sz="7200">
              <a:solidFill>
                <a:schemeClr val="bg1"/>
              </a:solidFill>
            </a:endParaRPr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89730" y="3037840"/>
            <a:ext cx="356171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53210" y="867410"/>
            <a:ext cx="2872740" cy="2555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05475" y="1725295"/>
            <a:ext cx="5325110" cy="3632200"/>
          </a:xfrm>
          <a:prstGeom prst="rect">
            <a:avLst/>
          </a:prstGeom>
        </p:spPr>
      </p:pic>
      <p:pic>
        <p:nvPicPr>
          <p:cNvPr id="4" name="图片 3" descr="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6060" y="3830320"/>
            <a:ext cx="3002280" cy="2416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3775" y="1390650"/>
            <a:ext cx="101930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200">
                <a:solidFill>
                  <a:schemeClr val="bg1"/>
                </a:solidFill>
              </a:rPr>
              <a:t>购物车按钮</a:t>
            </a:r>
            <a:endParaRPr lang="zh-CN" sz="7200">
              <a:solidFill>
                <a:schemeClr val="bg1"/>
              </a:solidFill>
            </a:endParaRPr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47515" y="3028950"/>
            <a:ext cx="3628390" cy="2742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1755" y="672465"/>
            <a:ext cx="3818890" cy="2723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6955" y="1293495"/>
            <a:ext cx="4696460" cy="4144010"/>
          </a:xfrm>
          <a:prstGeom prst="rect">
            <a:avLst/>
          </a:prstGeom>
        </p:spPr>
      </p:pic>
      <p:pic>
        <p:nvPicPr>
          <p:cNvPr id="4" name="图片 3" descr="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61440" y="3772535"/>
            <a:ext cx="3628390" cy="2742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3775" y="1390650"/>
            <a:ext cx="101930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200">
                <a:solidFill>
                  <a:schemeClr val="bg1"/>
                </a:solidFill>
              </a:rPr>
              <a:t>点赞按钮</a:t>
            </a:r>
            <a:endParaRPr lang="zh-CN" sz="7200">
              <a:solidFill>
                <a:schemeClr val="bg1"/>
              </a:solidFill>
            </a:endParaRPr>
          </a:p>
        </p:txBody>
      </p:sp>
      <p:pic>
        <p:nvPicPr>
          <p:cNvPr id="3" name="图片 2" descr="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90745" y="3366770"/>
            <a:ext cx="2701290" cy="2223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15110" y="1250950"/>
            <a:ext cx="3613150" cy="2444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8860" y="767080"/>
            <a:ext cx="4472305" cy="5159375"/>
          </a:xfrm>
          <a:prstGeom prst="rect">
            <a:avLst/>
          </a:prstGeom>
        </p:spPr>
      </p:pic>
      <p:pic>
        <p:nvPicPr>
          <p:cNvPr id="4" name="图片 3" descr="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1190" y="3994150"/>
            <a:ext cx="2701290" cy="2223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3775" y="1390650"/>
            <a:ext cx="101930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7200">
                <a:solidFill>
                  <a:schemeClr val="bg1"/>
                </a:solidFill>
              </a:rPr>
              <a:t>蓝天白云</a:t>
            </a:r>
            <a:endParaRPr lang="zh-CN" altLang="zh-CN" sz="72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98825" y="2823845"/>
            <a:ext cx="5339715" cy="35737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62965" y="655955"/>
            <a:ext cx="4171315" cy="3923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44345" y="5044440"/>
            <a:ext cx="2237740" cy="1497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11620" y="1533525"/>
            <a:ext cx="3583940" cy="40208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3775" y="1390650"/>
            <a:ext cx="1019302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Apple Pencil</a:t>
            </a:r>
            <a:endParaRPr lang="en-US" altLang="zh-CN" sz="7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72940" y="3065780"/>
            <a:ext cx="3361690" cy="2618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4440555" y="3733165"/>
            <a:ext cx="3832860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</a:rPr>
              <a:t>select {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background-color:red\0; /* ie 8/9*/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background-color:blue\9\0; /* ie 9*/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*background-color:#dddd00; /* ie 7*/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 _background-color:#CDCDCD; /* ie 6*/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}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5230" y="1126490"/>
            <a:ext cx="10193020" cy="2295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solidFill>
                  <a:schemeClr val="bg1"/>
                </a:solidFill>
              </a:rPr>
              <a:t>What is CSS Hacking？</a:t>
            </a:r>
            <a:endParaRPr lang="zh-CN" altLang="en-US" sz="7200">
              <a:solidFill>
                <a:schemeClr val="bg1"/>
              </a:solidFill>
            </a:endParaRPr>
          </a:p>
          <a:p>
            <a:pPr algn="ctr"/>
            <a:r>
              <a:rPr lang="zh-CN" altLang="en-US" sz="7200">
                <a:solidFill>
                  <a:schemeClr val="bg1"/>
                </a:solidFill>
              </a:rPr>
              <a:t>CSS Hack？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31890" y="196215"/>
            <a:ext cx="3685540" cy="6371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76425" y="2139950"/>
            <a:ext cx="3361690" cy="2618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2035" y="878840"/>
            <a:ext cx="101930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7200">
                <a:solidFill>
                  <a:schemeClr val="bg1"/>
                </a:solidFill>
              </a:rPr>
              <a:t>王小洲</a:t>
            </a:r>
            <a:endParaRPr lang="zh-CN" altLang="zh-CN" sz="72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63440" y="2346325"/>
            <a:ext cx="2999740" cy="39617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29100" y="1208405"/>
            <a:ext cx="2999740" cy="39617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3675" y="621665"/>
            <a:ext cx="3752215" cy="5266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75855" y="1595755"/>
            <a:ext cx="455549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2035" y="878840"/>
            <a:ext cx="1019302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tree</a:t>
            </a:r>
            <a:endParaRPr lang="en-US" altLang="zh-CN" sz="7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49420" y="2327910"/>
            <a:ext cx="3866515" cy="3456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25535" y="5142230"/>
            <a:ext cx="288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many div</a:t>
            </a:r>
            <a:r>
              <a:rPr lang="zh-CN" altLang="en-US" sz="3600">
                <a:solidFill>
                  <a:schemeClr val="bg1"/>
                </a:solidFill>
              </a:rPr>
              <a:t>？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4725" y="512445"/>
            <a:ext cx="1019302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one div</a:t>
            </a:r>
            <a:endParaRPr lang="en-US" altLang="zh-CN" sz="7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015" y="143510"/>
            <a:ext cx="2400300" cy="6609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65090" y="1711960"/>
            <a:ext cx="4987925" cy="46335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2035" y="878840"/>
            <a:ext cx="101930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7200">
                <a:solidFill>
                  <a:schemeClr val="bg1"/>
                </a:solidFill>
              </a:rPr>
              <a:t>一个人</a:t>
            </a:r>
            <a:endParaRPr lang="zh-CN" altLang="zh-CN" sz="7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03040" y="2368550"/>
            <a:ext cx="4571365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2035" y="878840"/>
            <a:ext cx="101930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7200">
                <a:solidFill>
                  <a:schemeClr val="bg1"/>
                </a:solidFill>
              </a:rPr>
              <a:t>分解开来就是</a:t>
            </a:r>
            <a:endParaRPr lang="zh-CN" altLang="zh-CN" sz="72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77640" y="2401570"/>
            <a:ext cx="4295140" cy="36950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2720" y="1005205"/>
            <a:ext cx="1185291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Let us talk about box-shadow</a:t>
            </a:r>
            <a:endParaRPr lang="en-US" altLang="zh-CN" sz="7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875" y="2000250"/>
            <a:ext cx="9845675" cy="4791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400">
                <a:solidFill>
                  <a:schemeClr val="bg1"/>
                </a:solidFill>
              </a:rPr>
              <a:t>box-shadow: </a:t>
            </a:r>
            <a:endParaRPr lang="en-US" altLang="zh-CN" sz="4400">
              <a:solidFill>
                <a:schemeClr val="bg1"/>
              </a:solidFill>
            </a:endParaRPr>
          </a:p>
          <a:p>
            <a:pPr algn="l"/>
            <a:r>
              <a:rPr lang="en-US" altLang="zh-CN" sz="4400">
                <a:solidFill>
                  <a:schemeClr val="bg1"/>
                </a:solidFill>
              </a:rPr>
              <a:t>	h-shadow </a:t>
            </a:r>
            <a:endParaRPr lang="en-US" altLang="zh-CN" sz="4400">
              <a:solidFill>
                <a:schemeClr val="bg1"/>
              </a:solidFill>
            </a:endParaRPr>
          </a:p>
          <a:p>
            <a:pPr algn="l"/>
            <a:r>
              <a:rPr lang="en-US" altLang="zh-CN" sz="4400">
                <a:solidFill>
                  <a:schemeClr val="bg1"/>
                </a:solidFill>
              </a:rPr>
              <a:t>	v-shadow </a:t>
            </a:r>
            <a:endParaRPr lang="en-US" altLang="zh-CN" sz="4400">
              <a:solidFill>
                <a:schemeClr val="bg1"/>
              </a:solidFill>
            </a:endParaRPr>
          </a:p>
          <a:p>
            <a:pPr algn="l"/>
            <a:r>
              <a:rPr lang="en-US" altLang="zh-CN" sz="4400">
                <a:solidFill>
                  <a:schemeClr val="bg1"/>
                </a:solidFill>
              </a:rPr>
              <a:t>	blur </a:t>
            </a:r>
            <a:endParaRPr lang="en-US" altLang="zh-CN" sz="4400">
              <a:solidFill>
                <a:schemeClr val="bg1"/>
              </a:solidFill>
            </a:endParaRPr>
          </a:p>
          <a:p>
            <a:pPr algn="l"/>
            <a:r>
              <a:rPr lang="en-US" altLang="zh-CN" sz="4400">
                <a:solidFill>
                  <a:schemeClr val="bg1"/>
                </a:solidFill>
              </a:rPr>
              <a:t>	spread </a:t>
            </a:r>
            <a:endParaRPr lang="en-US" altLang="zh-CN" sz="4400">
              <a:solidFill>
                <a:schemeClr val="bg1"/>
              </a:solidFill>
            </a:endParaRPr>
          </a:p>
          <a:p>
            <a:pPr algn="l"/>
            <a:r>
              <a:rPr lang="en-US" altLang="zh-CN" sz="4400">
                <a:solidFill>
                  <a:schemeClr val="bg1"/>
                </a:solidFill>
              </a:rPr>
              <a:t>	color </a:t>
            </a:r>
            <a:endParaRPr lang="en-US" altLang="zh-CN" sz="4400">
              <a:solidFill>
                <a:schemeClr val="bg1"/>
              </a:solidFill>
            </a:endParaRPr>
          </a:p>
          <a:p>
            <a:pPr algn="l"/>
            <a:r>
              <a:rPr lang="en-US" altLang="zh-CN" sz="4400">
                <a:solidFill>
                  <a:schemeClr val="bg1"/>
                </a:solidFill>
              </a:rPr>
              <a:t>	inset;</a:t>
            </a:r>
            <a:endParaRPr lang="en-US" altLang="zh-CN" sz="4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10125" y="2651125"/>
            <a:ext cx="6181090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99920" y="2047875"/>
            <a:ext cx="831088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7200">
                <a:solidFill>
                  <a:schemeClr val="bg1"/>
                </a:solidFill>
              </a:rPr>
              <a:t>不忘初心</a:t>
            </a:r>
            <a:endParaRPr lang="zh-CN" altLang="zh-CN" sz="7200">
              <a:solidFill>
                <a:schemeClr val="bg1"/>
              </a:solidFill>
            </a:endParaRPr>
          </a:p>
          <a:p>
            <a:pPr algn="ctr"/>
            <a:r>
              <a:rPr lang="zh-CN" altLang="zh-CN" sz="7200">
                <a:solidFill>
                  <a:schemeClr val="bg1"/>
                </a:solidFill>
              </a:rPr>
              <a:t>回到原点</a:t>
            </a:r>
            <a:endParaRPr lang="zh-CN" altLang="zh-CN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5860" y="773430"/>
            <a:ext cx="10058400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7200">
                <a:solidFill>
                  <a:schemeClr val="bg1"/>
                </a:solidFill>
              </a:rPr>
              <a:t>在周末晚上，</a:t>
            </a:r>
            <a:endParaRPr lang="zh-CN" altLang="en-US" sz="7200">
              <a:solidFill>
                <a:schemeClr val="bg1"/>
              </a:solidFill>
            </a:endParaRPr>
          </a:p>
          <a:p>
            <a:pPr algn="l"/>
            <a:r>
              <a:rPr lang="zh-CN" altLang="en-US" sz="7200">
                <a:solidFill>
                  <a:schemeClr val="bg1"/>
                </a:solidFill>
              </a:rPr>
              <a:t>关上了手机，</a:t>
            </a:r>
            <a:endParaRPr lang="zh-CN" altLang="en-US" sz="7200">
              <a:solidFill>
                <a:schemeClr val="bg1"/>
              </a:solidFill>
            </a:endParaRPr>
          </a:p>
          <a:p>
            <a:pPr algn="l"/>
            <a:r>
              <a:rPr lang="zh-CN" altLang="en-US" sz="7200">
                <a:solidFill>
                  <a:schemeClr val="bg1"/>
                </a:solidFill>
              </a:rPr>
              <a:t>舒服窝在沙发里。</a:t>
            </a:r>
            <a:endParaRPr lang="zh-CN" altLang="en-US" sz="7200">
              <a:solidFill>
                <a:schemeClr val="bg1"/>
              </a:solidFill>
            </a:endParaRPr>
          </a:p>
          <a:p>
            <a:pPr algn="l"/>
            <a:endParaRPr lang="zh-CN" altLang="en-US" sz="7200">
              <a:solidFill>
                <a:schemeClr val="bg1"/>
              </a:solidFill>
            </a:endParaRPr>
          </a:p>
          <a:p>
            <a:pPr algn="r"/>
            <a:r>
              <a:rPr lang="en-US" altLang="zh-CN" sz="3200">
                <a:solidFill>
                  <a:schemeClr val="bg1"/>
                </a:solidFill>
              </a:rPr>
              <a:t>——</a:t>
            </a:r>
            <a:r>
              <a:rPr lang="zh-CN" altLang="en-US" sz="3200">
                <a:solidFill>
                  <a:schemeClr val="bg1"/>
                </a:solidFill>
              </a:rPr>
              <a:t>黄小琥《没那么简单》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079500" y="2458720"/>
            <a:ext cx="1019302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solidFill>
                  <a:schemeClr val="bg1"/>
                </a:solidFill>
              </a:rPr>
              <a:t>CSS 奇技淫巧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2475" y="2657475"/>
            <a:ext cx="1110932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000">
                <a:solidFill>
                  <a:schemeClr val="bg1"/>
                </a:solidFill>
              </a:rPr>
              <a:t>https://coding.net/u/mervynfang</a:t>
            </a:r>
            <a:endParaRPr lang="zh-CN" altLang="zh-CN" sz="6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8020" y="2250440"/>
            <a:ext cx="831088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Why Coding</a:t>
            </a:r>
            <a:r>
              <a:rPr lang="zh-CN" altLang="en-US" sz="7200">
                <a:solidFill>
                  <a:schemeClr val="bg1"/>
                </a:solidFill>
              </a:rPr>
              <a:t>？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44700" y="2549525"/>
            <a:ext cx="831088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Q&amp;A</a:t>
            </a:r>
            <a:endParaRPr lang="en-US" altLang="zh-CN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8020" y="2250440"/>
            <a:ext cx="831088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Thank you</a:t>
            </a:r>
            <a:r>
              <a:rPr lang="zh-CN" altLang="en-US" sz="7200">
                <a:solidFill>
                  <a:schemeClr val="bg1"/>
                </a:solidFill>
              </a:rPr>
              <a:t>！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0" y="2970530"/>
            <a:ext cx="254000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 Have</a:t>
            </a:r>
            <a:endParaRPr lang="zh-CN" altLang="en-US"/>
          </a:p>
          <a:p>
            <a:r>
              <a:rPr lang="zh-CN" altLang="en-US"/>
              <a:t>Less  Sass Stylus</a:t>
            </a:r>
            <a:endParaRPr lang="zh-CN" altLang="en-US"/>
          </a:p>
          <a:p>
            <a:r>
              <a:rPr lang="zh-CN" altLang="en-US"/>
              <a:t>PostCSS Autoprefixer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1240" y="991235"/>
            <a:ext cx="10193020" cy="339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7200">
                <a:solidFill>
                  <a:schemeClr val="bg1"/>
                </a:solidFill>
              </a:rPr>
              <a:t>We Have</a:t>
            </a:r>
            <a:endParaRPr lang="zh-CN" altLang="en-US" sz="7200">
              <a:solidFill>
                <a:schemeClr val="bg1"/>
              </a:solidFill>
            </a:endParaRPr>
          </a:p>
          <a:p>
            <a:pPr algn="l"/>
            <a:r>
              <a:rPr lang="zh-CN" altLang="en-US" sz="7200">
                <a:solidFill>
                  <a:schemeClr val="bg1"/>
                </a:solidFill>
              </a:rPr>
              <a:t>Less  Sass Stylus</a:t>
            </a:r>
            <a:endParaRPr lang="zh-CN" altLang="en-US" sz="7200">
              <a:solidFill>
                <a:schemeClr val="bg1"/>
              </a:solidFill>
            </a:endParaRPr>
          </a:p>
          <a:p>
            <a:pPr algn="l"/>
            <a:r>
              <a:rPr lang="zh-CN" altLang="en-US" sz="7200">
                <a:solidFill>
                  <a:schemeClr val="bg1"/>
                </a:solidFill>
              </a:rPr>
              <a:t>PostCSS Autoprefixer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9500" y="2458720"/>
            <a:ext cx="1019302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Why </a:t>
            </a:r>
            <a:r>
              <a:rPr lang="zh-CN" altLang="en-US" sz="7200">
                <a:solidFill>
                  <a:schemeClr val="bg1"/>
                </a:solidFill>
              </a:rPr>
              <a:t>CSS？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4405" y="2506980"/>
            <a:ext cx="1019302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200">
                <a:solidFill>
                  <a:schemeClr val="bg1"/>
                </a:solidFill>
              </a:rPr>
              <a:t>Because it's CSS!</a:t>
            </a:r>
            <a:endParaRPr 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4090" y="2323465"/>
            <a:ext cx="101930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200">
                <a:solidFill>
                  <a:schemeClr val="bg1"/>
                </a:solidFill>
              </a:rPr>
              <a:t>三角形</a:t>
            </a:r>
            <a:endParaRPr lang="zh-CN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29055" y="370205"/>
            <a:ext cx="2650490" cy="202755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30325" y="4711065"/>
            <a:ext cx="2624455" cy="186563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26515" y="2572385"/>
            <a:ext cx="2580005" cy="19335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38165" y="2085340"/>
            <a:ext cx="4622165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2825" y="2767330"/>
            <a:ext cx="101930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200">
                <a:solidFill>
                  <a:schemeClr val="bg1"/>
                </a:solidFill>
              </a:rPr>
              <a:t>头像</a:t>
            </a:r>
            <a:endParaRPr lang="zh-CN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Kingsoft Office WPP</Application>
  <PresentationFormat>宽屏</PresentationFormat>
  <Paragraphs>81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Mervyn</cp:lastModifiedBy>
  <cp:revision>6</cp:revision>
  <dcterms:created xsi:type="dcterms:W3CDTF">2015-05-05T08:02:00Z</dcterms:created>
  <dcterms:modified xsi:type="dcterms:W3CDTF">2015-11-04T07:06:53Z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