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3" r:id="rId3"/>
    <p:sldId id="261" r:id="rId4"/>
    <p:sldId id="265" r:id="rId5"/>
    <p:sldId id="267" r:id="rId6"/>
    <p:sldId id="259" r:id="rId7"/>
    <p:sldId id="270" r:id="rId8"/>
    <p:sldId id="266" r:id="rId9"/>
    <p:sldId id="272" r:id="rId10"/>
    <p:sldId id="273" r:id="rId11"/>
    <p:sldId id="274" r:id="rId12"/>
    <p:sldId id="275" r:id="rId13"/>
    <p:sldId id="276" r:id="rId14"/>
    <p:sldId id="277" r:id="rId15"/>
    <p:sldId id="278" r:id="rId16"/>
    <p:sldId id="271" r:id="rId17"/>
    <p:sldId id="279" r:id="rId18"/>
    <p:sldId id="280" r:id="rId19"/>
    <p:sldId id="281" r:id="rId20"/>
    <p:sldId id="282" r:id="rId21"/>
    <p:sldId id="263" r:id="rId22"/>
  </p:sldIdLst>
  <p:sldSz cx="9144000" cy="5143500" type="screen16x9"/>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vyn O'Luing" initials="MO" lastIdx="1" clrIdx="0">
    <p:extLst>
      <p:ext uri="{19B8F6BF-5375-455C-9EA6-DF929625EA0E}">
        <p15:presenceInfo xmlns:p15="http://schemas.microsoft.com/office/powerpoint/2012/main" userId="Mervyn O'Lu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2A6BA"/>
    <a:srgbClr val="40A7CC"/>
    <a:srgbClr val="4BC1BB"/>
    <a:srgbClr val="3EC7CE"/>
    <a:srgbClr val="63A9A1"/>
    <a:srgbClr val="49B4C3"/>
    <a:srgbClr val="57A3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96" autoAdjust="0"/>
    <p:restoredTop sz="78848" autoAdjust="0"/>
  </p:normalViewPr>
  <p:slideViewPr>
    <p:cSldViewPr>
      <p:cViewPr varScale="1">
        <p:scale>
          <a:sx n="118" d="100"/>
          <a:sy n="118" d="100"/>
        </p:scale>
        <p:origin x="1002"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6888"/>
          </a:xfrm>
          <a:prstGeom prst="rect">
            <a:avLst/>
          </a:prstGeom>
        </p:spPr>
        <p:txBody>
          <a:bodyPr vert="horz" lIns="91440" tIns="45720" rIns="91440" bIns="45720" rtlCol="0"/>
          <a:lstStyle>
            <a:lvl1pPr algn="l">
              <a:defRPr sz="1200"/>
            </a:lvl1pPr>
          </a:lstStyle>
          <a:p>
            <a:endParaRPr lang="en-GB" dirty="0">
              <a:latin typeface="Roboto Slab Light"/>
            </a:endParaRPr>
          </a:p>
        </p:txBody>
      </p:sp>
      <p:sp>
        <p:nvSpPr>
          <p:cNvPr id="3" name="Date Placeholder 2"/>
          <p:cNvSpPr>
            <a:spLocks noGrp="1"/>
          </p:cNvSpPr>
          <p:nvPr>
            <p:ph type="dt" sz="quarter" idx="1"/>
          </p:nvPr>
        </p:nvSpPr>
        <p:spPr>
          <a:xfrm>
            <a:off x="3856038" y="0"/>
            <a:ext cx="2951162" cy="496888"/>
          </a:xfrm>
          <a:prstGeom prst="rect">
            <a:avLst/>
          </a:prstGeom>
        </p:spPr>
        <p:txBody>
          <a:bodyPr vert="horz" lIns="91440" tIns="45720" rIns="91440" bIns="45720" rtlCol="0"/>
          <a:lstStyle>
            <a:lvl1pPr algn="r">
              <a:defRPr sz="1200"/>
            </a:lvl1pPr>
          </a:lstStyle>
          <a:p>
            <a:fld id="{FAB6C422-590E-9E48-81E4-DE38BE76C08D}" type="datetimeFigureOut">
              <a:rPr lang="en-GB" smtClean="0">
                <a:latin typeface="Roboto Slab Light"/>
              </a:rPr>
              <a:pPr/>
              <a:t>29/11/2019</a:t>
            </a:fld>
            <a:endParaRPr lang="en-GB" dirty="0">
              <a:latin typeface="Roboto Slab Light"/>
            </a:endParaRPr>
          </a:p>
        </p:txBody>
      </p:sp>
      <p:sp>
        <p:nvSpPr>
          <p:cNvPr id="4" name="Footer Placeholder 3"/>
          <p:cNvSpPr>
            <a:spLocks noGrp="1"/>
          </p:cNvSpPr>
          <p:nvPr>
            <p:ph type="ftr" sz="quarter" idx="2"/>
          </p:nvPr>
        </p:nvSpPr>
        <p:spPr>
          <a:xfrm>
            <a:off x="0" y="9442450"/>
            <a:ext cx="2951163" cy="496888"/>
          </a:xfrm>
          <a:prstGeom prst="rect">
            <a:avLst/>
          </a:prstGeom>
        </p:spPr>
        <p:txBody>
          <a:bodyPr vert="horz" lIns="91440" tIns="45720" rIns="91440" bIns="45720" rtlCol="0" anchor="b"/>
          <a:lstStyle>
            <a:lvl1pPr algn="l">
              <a:defRPr sz="1200"/>
            </a:lvl1pPr>
          </a:lstStyle>
          <a:p>
            <a:endParaRPr lang="en-GB" dirty="0">
              <a:latin typeface="Roboto Slab Light"/>
            </a:endParaRPr>
          </a:p>
        </p:txBody>
      </p:sp>
      <p:sp>
        <p:nvSpPr>
          <p:cNvPr id="5" name="Slide Number Placeholder 4"/>
          <p:cNvSpPr>
            <a:spLocks noGrp="1"/>
          </p:cNvSpPr>
          <p:nvPr>
            <p:ph type="sldNum" sz="quarter" idx="3"/>
          </p:nvPr>
        </p:nvSpPr>
        <p:spPr>
          <a:xfrm>
            <a:off x="3856038" y="9442450"/>
            <a:ext cx="2951162" cy="496888"/>
          </a:xfrm>
          <a:prstGeom prst="rect">
            <a:avLst/>
          </a:prstGeom>
        </p:spPr>
        <p:txBody>
          <a:bodyPr vert="horz" lIns="91440" tIns="45720" rIns="91440" bIns="45720" rtlCol="0" anchor="b"/>
          <a:lstStyle>
            <a:lvl1pPr algn="r">
              <a:defRPr sz="1200"/>
            </a:lvl1pPr>
          </a:lstStyle>
          <a:p>
            <a:fld id="{6E2EBEBA-3409-0F4E-B713-CAADD7383708}" type="slidenum">
              <a:rPr lang="en-GB" smtClean="0">
                <a:latin typeface="Roboto Slab Light"/>
              </a:rPr>
              <a:pPr/>
              <a:t>‹#›</a:t>
            </a:fld>
            <a:endParaRPr lang="en-GB" dirty="0">
              <a:latin typeface="Roboto Slab Light"/>
            </a:endParaRPr>
          </a:p>
        </p:txBody>
      </p:sp>
    </p:spTree>
    <p:extLst>
      <p:ext uri="{BB962C8B-B14F-4D97-AF65-F5344CB8AC3E}">
        <p14:creationId xmlns:p14="http://schemas.microsoft.com/office/powerpoint/2010/main" val="14418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Roboto Slab Light"/>
              </a:defRPr>
            </a:lvl1pPr>
          </a:lstStyle>
          <a:p>
            <a:endParaRPr lang="en-IE" dirty="0"/>
          </a:p>
        </p:txBody>
      </p:sp>
      <p:sp>
        <p:nvSpPr>
          <p:cNvPr id="3" name="Date Placeholder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Roboto Slab Light"/>
              </a:defRPr>
            </a:lvl1pPr>
          </a:lstStyle>
          <a:p>
            <a:fld id="{5EB32EF4-9F0D-4B18-BFD1-268924FFDE11}" type="datetimeFigureOut">
              <a:rPr lang="en-IE" smtClean="0"/>
              <a:pPr/>
              <a:t>29/11/2019</a:t>
            </a:fld>
            <a:endParaRPr lang="en-IE" dirty="0"/>
          </a:p>
        </p:txBody>
      </p:sp>
      <p:sp>
        <p:nvSpPr>
          <p:cNvPr id="4" name="Slide Image Placeholder 3"/>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6" name="Footer Placeholder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atin typeface="Roboto Slab Light"/>
              </a:defRPr>
            </a:lvl1pPr>
          </a:lstStyle>
          <a:p>
            <a:endParaRPr lang="en-IE" dirty="0"/>
          </a:p>
        </p:txBody>
      </p:sp>
      <p:sp>
        <p:nvSpPr>
          <p:cNvPr id="7" name="Slide Number Placeholder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atin typeface="Roboto Slab Light"/>
              </a:defRPr>
            </a:lvl1pPr>
          </a:lstStyle>
          <a:p>
            <a:fld id="{5641690F-5CE8-4B96-9588-F78D757180BA}" type="slidenum">
              <a:rPr lang="en-IE" smtClean="0"/>
              <a:pPr/>
              <a:t>‹#›</a:t>
            </a:fld>
            <a:endParaRPr lang="en-IE" dirty="0"/>
          </a:p>
        </p:txBody>
      </p:sp>
    </p:spTree>
    <p:extLst>
      <p:ext uri="{BB962C8B-B14F-4D97-AF65-F5344CB8AC3E}">
        <p14:creationId xmlns:p14="http://schemas.microsoft.com/office/powerpoint/2010/main" val="102223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oboto Slab Light"/>
        <a:ea typeface="+mn-ea"/>
        <a:cs typeface="+mn-cs"/>
      </a:defRPr>
    </a:lvl1pPr>
    <a:lvl2pPr marL="457200" algn="l" defTabSz="914400" rtl="0" eaLnBrk="1" latinLnBrk="0" hangingPunct="1">
      <a:defRPr sz="1200" kern="1200">
        <a:solidFill>
          <a:schemeClr val="tx1"/>
        </a:solidFill>
        <a:latin typeface="Roboto Slab Light"/>
        <a:ea typeface="+mn-ea"/>
        <a:cs typeface="+mn-cs"/>
      </a:defRPr>
    </a:lvl2pPr>
    <a:lvl3pPr marL="914400" algn="l" defTabSz="914400" rtl="0" eaLnBrk="1" latinLnBrk="0" hangingPunct="1">
      <a:defRPr sz="1200" kern="1200">
        <a:solidFill>
          <a:schemeClr val="tx1"/>
        </a:solidFill>
        <a:latin typeface="Roboto Slab Light"/>
        <a:ea typeface="+mn-ea"/>
        <a:cs typeface="+mn-cs"/>
      </a:defRPr>
    </a:lvl3pPr>
    <a:lvl4pPr marL="1371600" algn="l" defTabSz="914400" rtl="0" eaLnBrk="1" latinLnBrk="0" hangingPunct="1">
      <a:defRPr sz="1200" kern="1200">
        <a:solidFill>
          <a:schemeClr val="tx1"/>
        </a:solidFill>
        <a:latin typeface="Roboto Slab Light"/>
        <a:ea typeface="+mn-ea"/>
        <a:cs typeface="+mn-cs"/>
      </a:defRPr>
    </a:lvl4pPr>
    <a:lvl5pPr marL="1828800" algn="l" defTabSz="914400" rtl="0" eaLnBrk="1" latinLnBrk="0" hangingPunct="1">
      <a:defRPr sz="1200" kern="1200">
        <a:solidFill>
          <a:schemeClr val="tx1"/>
        </a:solidFill>
        <a:latin typeface="Roboto Slab Ligh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2</a:t>
            </a:fld>
            <a:endParaRPr lang="en-IE" dirty="0"/>
          </a:p>
        </p:txBody>
      </p:sp>
    </p:spTree>
    <p:extLst>
      <p:ext uri="{BB962C8B-B14F-4D97-AF65-F5344CB8AC3E}">
        <p14:creationId xmlns:p14="http://schemas.microsoft.com/office/powerpoint/2010/main" val="165920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supreme court ruled that an American fire department unfairly denied advancement to white and Hispanic firefighters when it threw out a promotional exam because no blacks had qualified.</a:t>
            </a:r>
          </a:p>
          <a:p>
            <a:endParaRPr lang="en-US" dirty="0"/>
          </a:p>
          <a:p>
            <a:r>
              <a:rPr lang="en-US" dirty="0"/>
              <a:t>"The court ruled that if you design a test that's race-neutral but you get results that seem race-biased, you're supposed to follow the test results," "The rule is designed to give employers confidence that they won't be second guessed."</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16</a:t>
            </a:fld>
            <a:endParaRPr lang="en-IE" dirty="0"/>
          </a:p>
        </p:txBody>
      </p:sp>
    </p:spTree>
    <p:extLst>
      <p:ext uri="{BB962C8B-B14F-4D97-AF65-F5344CB8AC3E}">
        <p14:creationId xmlns:p14="http://schemas.microsoft.com/office/powerpoint/2010/main" val="109972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algorithmic transparency is not </a:t>
            </a:r>
            <a:r>
              <a:rPr lang="en-US" dirty="0"/>
              <a:t>synonymous with releasing the source </a:t>
            </a:r>
            <a:r>
              <a:rPr lang="en-IE" dirty="0"/>
              <a:t>code</a:t>
            </a:r>
          </a:p>
          <a:p>
            <a:r>
              <a:rPr lang="en-US" sz="1200" b="0" i="0" u="none" strike="noStrike" kern="1200" baseline="0" dirty="0">
                <a:solidFill>
                  <a:schemeClr val="tx1"/>
                </a:solidFill>
                <a:latin typeface="Roboto Slab Light"/>
                <a:ea typeface="+mn-ea"/>
                <a:cs typeface="+mn-cs"/>
              </a:rPr>
              <a:t> ------publishing source code helps, but it is sometimes </a:t>
            </a:r>
            <a:r>
              <a:rPr lang="en-IE" sz="1200" b="0" i="0" u="none" strike="noStrike" kern="1200" baseline="0" dirty="0">
                <a:solidFill>
                  <a:schemeClr val="tx1"/>
                </a:solidFill>
                <a:latin typeface="Roboto Slab Light"/>
                <a:ea typeface="+mn-ea"/>
                <a:cs typeface="+mn-cs"/>
              </a:rPr>
              <a:t>unnecessary and often insufficient</a:t>
            </a:r>
          </a:p>
          <a:p>
            <a:endParaRPr lang="en-IE" sz="1200" b="0" i="0" u="none" strike="noStrike" kern="1200" baseline="0" dirty="0">
              <a:solidFill>
                <a:schemeClr val="tx1"/>
              </a:solidFill>
              <a:latin typeface="Roboto Slab Light"/>
              <a:ea typeface="+mn-ea"/>
              <a:cs typeface="+mn-cs"/>
            </a:endParaRPr>
          </a:p>
          <a:p>
            <a:r>
              <a:rPr lang="en-IE" sz="1200" b="0" i="0" u="none" strike="noStrike" kern="1200" baseline="0" dirty="0">
                <a:solidFill>
                  <a:schemeClr val="tx1"/>
                </a:solidFill>
                <a:latin typeface="Roboto Slab Light"/>
                <a:ea typeface="+mn-ea"/>
                <a:cs typeface="+mn-cs"/>
              </a:rPr>
              <a:t>algorithmic transparency requires data</a:t>
            </a:r>
          </a:p>
          <a:p>
            <a:r>
              <a:rPr lang="en-IE" sz="1200" b="0" i="0" u="none" strike="noStrike" kern="1200" baseline="0" dirty="0">
                <a:solidFill>
                  <a:schemeClr val="tx1"/>
                </a:solidFill>
                <a:latin typeface="Roboto Slab Light"/>
                <a:ea typeface="+mn-ea"/>
                <a:cs typeface="+mn-cs"/>
              </a:rPr>
              <a:t>transparency</a:t>
            </a:r>
          </a:p>
          <a:p>
            <a:r>
              <a:rPr lang="en-US" sz="1200" b="0" i="0" u="none" strike="noStrike" kern="1200" baseline="0" dirty="0">
                <a:solidFill>
                  <a:schemeClr val="tx1"/>
                </a:solidFill>
                <a:latin typeface="Roboto Slab Light"/>
                <a:ea typeface="+mn-ea"/>
                <a:cs typeface="+mn-cs"/>
              </a:rPr>
              <a:t>------data is used in training, validation, deployment</a:t>
            </a:r>
          </a:p>
          <a:p>
            <a:r>
              <a:rPr lang="en-US" sz="1200" b="0" i="0" u="none" strike="noStrike" kern="1200" baseline="0" dirty="0">
                <a:solidFill>
                  <a:schemeClr val="tx1"/>
                </a:solidFill>
                <a:latin typeface="Roboto Slab Light"/>
                <a:ea typeface="+mn-ea"/>
                <a:cs typeface="+mn-cs"/>
              </a:rPr>
              <a:t>------validity, accuracy, applicability can only be understood in the data context data transparency is necessary for all ADS, not </a:t>
            </a:r>
            <a:r>
              <a:rPr lang="en-IE" sz="1200" b="0" i="0" u="none" strike="noStrike" kern="1200" baseline="0" dirty="0">
                <a:solidFill>
                  <a:schemeClr val="tx1"/>
                </a:solidFill>
                <a:latin typeface="Roboto Slab Light"/>
                <a:ea typeface="+mn-ea"/>
                <a:cs typeface="+mn-cs"/>
              </a:rPr>
              <a:t>only for ML-based systems</a:t>
            </a:r>
          </a:p>
          <a:p>
            <a:endParaRPr lang="en-IE" sz="1200" b="0" i="0" u="none" strike="noStrike" kern="1200" baseline="0" dirty="0">
              <a:solidFill>
                <a:schemeClr val="tx1"/>
              </a:solidFill>
              <a:latin typeface="Roboto Slab Light"/>
              <a:ea typeface="+mn-ea"/>
              <a:cs typeface="+mn-cs"/>
            </a:endParaRPr>
          </a:p>
          <a:p>
            <a:r>
              <a:rPr lang="en-US" sz="1200" b="0" i="0" u="none" strike="noStrike" kern="1200" baseline="0" dirty="0">
                <a:solidFill>
                  <a:schemeClr val="tx1"/>
                </a:solidFill>
                <a:latin typeface="Roboto Slab Light"/>
                <a:ea typeface="+mn-ea"/>
                <a:cs typeface="+mn-cs"/>
              </a:rPr>
              <a:t>data transparency is not synonymous</a:t>
            </a:r>
          </a:p>
          <a:p>
            <a:r>
              <a:rPr lang="en-US" sz="1200" b="0" i="0" u="none" strike="noStrike" kern="1200" baseline="0" dirty="0">
                <a:solidFill>
                  <a:schemeClr val="tx1"/>
                </a:solidFill>
                <a:latin typeface="Roboto Slab Light"/>
                <a:ea typeface="+mn-ea"/>
                <a:cs typeface="+mn-cs"/>
              </a:rPr>
              <a:t>with making all data public</a:t>
            </a:r>
          </a:p>
          <a:p>
            <a:r>
              <a:rPr lang="en-US" sz="1200" b="0" i="0" u="none" strike="noStrike" kern="1200" baseline="0" dirty="0">
                <a:solidFill>
                  <a:schemeClr val="tx1"/>
                </a:solidFill>
                <a:latin typeface="Roboto Slab Light"/>
                <a:ea typeface="+mn-ea"/>
                <a:cs typeface="+mn-cs"/>
              </a:rPr>
              <a:t>------</a:t>
            </a:r>
            <a:r>
              <a:rPr lang="en-IE" sz="1200" b="0" i="0" u="none" strike="noStrike" kern="1200" baseline="0" dirty="0">
                <a:solidFill>
                  <a:schemeClr val="tx1"/>
                </a:solidFill>
                <a:latin typeface="Roboto Slab Light"/>
                <a:ea typeface="+mn-ea"/>
                <a:cs typeface="+mn-cs"/>
              </a:rPr>
              <a:t>release data whenever possible;</a:t>
            </a:r>
          </a:p>
          <a:p>
            <a:r>
              <a:rPr lang="en-US" sz="1200" b="0" i="0" u="none" strike="noStrike" kern="1200" baseline="0" dirty="0">
                <a:solidFill>
                  <a:schemeClr val="tx1"/>
                </a:solidFill>
                <a:latin typeface="Roboto Slab Light"/>
                <a:ea typeface="+mn-ea"/>
                <a:cs typeface="+mn-cs"/>
              </a:rPr>
              <a:t>------</a:t>
            </a:r>
            <a:r>
              <a:rPr lang="en-IE" sz="1200" b="0" i="0" u="none" strike="noStrike" kern="1200" baseline="0" dirty="0">
                <a:solidFill>
                  <a:schemeClr val="tx1"/>
                </a:solidFill>
                <a:latin typeface="Roboto Slab Light"/>
                <a:ea typeface="+mn-ea"/>
                <a:cs typeface="+mn-cs"/>
              </a:rPr>
              <a:t>also release:</a:t>
            </a:r>
          </a:p>
          <a:p>
            <a:r>
              <a:rPr lang="en-US" sz="1200" b="0" i="0" u="none" strike="noStrike" kern="1200" baseline="0" dirty="0">
                <a:solidFill>
                  <a:schemeClr val="tx1"/>
                </a:solidFill>
                <a:latin typeface="Roboto Slab Light"/>
                <a:ea typeface="+mn-ea"/>
                <a:cs typeface="+mn-cs"/>
              </a:rPr>
              <a:t>data selection, collection and pre-processing </a:t>
            </a:r>
            <a:r>
              <a:rPr lang="en-IE" sz="1200" b="0" i="0" u="none" strike="noStrike" kern="1200" baseline="0" dirty="0">
                <a:solidFill>
                  <a:schemeClr val="tx1"/>
                </a:solidFill>
                <a:latin typeface="Roboto Slab Light"/>
                <a:ea typeface="+mn-ea"/>
                <a:cs typeface="+mn-cs"/>
              </a:rPr>
              <a:t>methodologies; data provenance and quality </a:t>
            </a:r>
            <a:r>
              <a:rPr lang="en-US" sz="1200" b="0" i="0" u="none" strike="noStrike" kern="1200" baseline="0" dirty="0">
                <a:solidFill>
                  <a:schemeClr val="tx1"/>
                </a:solidFill>
                <a:latin typeface="Roboto Slab Light"/>
                <a:ea typeface="+mn-ea"/>
                <a:cs typeface="+mn-cs"/>
              </a:rPr>
              <a:t>information; known sources of bias; privacy preserving statistical summaries of the data</a:t>
            </a:r>
          </a:p>
          <a:p>
            <a:endParaRPr lang="en-US" sz="1200" b="0" i="0" u="none" strike="noStrike" kern="1200" baseline="0" dirty="0">
              <a:solidFill>
                <a:schemeClr val="tx1"/>
              </a:solidFill>
              <a:latin typeface="Roboto Slab Light"/>
              <a:ea typeface="+mn-ea"/>
              <a:cs typeface="+mn-cs"/>
            </a:endParaRPr>
          </a:p>
          <a:p>
            <a:r>
              <a:rPr lang="en-IE" sz="1200" b="0" i="0" u="none" strike="noStrike" kern="1200" baseline="0" dirty="0">
                <a:solidFill>
                  <a:schemeClr val="tx1"/>
                </a:solidFill>
                <a:latin typeface="Roboto Slab Light"/>
                <a:ea typeface="+mn-ea"/>
                <a:cs typeface="+mn-cs"/>
              </a:rPr>
              <a:t>actionable transparency requires interpretability </a:t>
            </a:r>
          </a:p>
          <a:p>
            <a:r>
              <a:rPr lang="en-US" sz="1200" b="0" i="0" u="none" strike="noStrike" kern="1200" baseline="0" dirty="0">
                <a:solidFill>
                  <a:schemeClr val="tx1"/>
                </a:solidFill>
                <a:latin typeface="Roboto Slab Light"/>
                <a:ea typeface="+mn-ea"/>
                <a:cs typeface="+mn-cs"/>
              </a:rPr>
              <a:t>------ explain assumptions and effects, not details of </a:t>
            </a:r>
            <a:r>
              <a:rPr lang="en-IE" sz="1200" b="0" i="0" u="none" strike="noStrike" kern="1200" baseline="0" dirty="0">
                <a:solidFill>
                  <a:schemeClr val="tx1"/>
                </a:solidFill>
                <a:latin typeface="Roboto Slab Light"/>
                <a:ea typeface="+mn-ea"/>
                <a:cs typeface="+mn-cs"/>
              </a:rPr>
              <a:t>Operation </a:t>
            </a:r>
            <a:r>
              <a:rPr lang="en-US" sz="1200" b="0" i="0" u="none" strike="noStrike" kern="1200" baseline="0" dirty="0">
                <a:solidFill>
                  <a:schemeClr val="tx1"/>
                </a:solidFill>
                <a:latin typeface="Roboto Slab Light"/>
                <a:ea typeface="+mn-ea"/>
                <a:cs typeface="+mn-cs"/>
              </a:rPr>
              <a:t>engage the public - technical and non-technical</a:t>
            </a:r>
          </a:p>
          <a:p>
            <a:endParaRPr lang="en-US" sz="1200" b="0" i="0" u="none" strike="noStrike" kern="1200" baseline="0" dirty="0">
              <a:solidFill>
                <a:schemeClr val="tx1"/>
              </a:solidFill>
              <a:latin typeface="Roboto Slab Light"/>
              <a:ea typeface="+mn-ea"/>
              <a:cs typeface="+mn-cs"/>
            </a:endParaRPr>
          </a:p>
          <a:p>
            <a:endParaRPr lang="en-US" sz="1200" b="0" i="0" u="none" strike="noStrike" kern="1200" baseline="0" dirty="0">
              <a:solidFill>
                <a:schemeClr val="tx1"/>
              </a:solidFill>
              <a:latin typeface="Roboto Slab Light"/>
              <a:ea typeface="+mn-ea"/>
              <a:cs typeface="+mn-cs"/>
            </a:endParaRPr>
          </a:p>
          <a:p>
            <a:r>
              <a:rPr lang="en-US" sz="1200" b="0" i="0" u="none" strike="noStrike" kern="1200" baseline="0" dirty="0">
                <a:solidFill>
                  <a:schemeClr val="tx1"/>
                </a:solidFill>
                <a:latin typeface="Roboto Slab Light"/>
                <a:ea typeface="+mn-ea"/>
                <a:cs typeface="+mn-cs"/>
              </a:rPr>
              <a:t>transparency by design, not as an </a:t>
            </a:r>
            <a:r>
              <a:rPr lang="en-IE" sz="1200" b="0" i="0" u="none" strike="noStrike" kern="1200" baseline="0" dirty="0">
                <a:solidFill>
                  <a:schemeClr val="tx1"/>
                </a:solidFill>
                <a:latin typeface="Roboto Slab Light"/>
                <a:ea typeface="+mn-ea"/>
                <a:cs typeface="+mn-cs"/>
              </a:rPr>
              <a:t>afterthought</a:t>
            </a:r>
          </a:p>
          <a:p>
            <a:r>
              <a:rPr lang="en-US" sz="1200" b="0" i="0" u="none" strike="noStrike" kern="1200" baseline="0" dirty="0">
                <a:solidFill>
                  <a:schemeClr val="tx1"/>
                </a:solidFill>
                <a:latin typeface="Roboto Slab Light"/>
                <a:ea typeface="+mn-ea"/>
                <a:cs typeface="+mn-cs"/>
              </a:rPr>
              <a:t>------provision for transparency and interpretability at every stage of the data lifecycle useful internally during development, for </a:t>
            </a:r>
            <a:r>
              <a:rPr lang="en-IE" sz="1200" b="0" i="0" u="none" strike="noStrike" kern="1200" baseline="0" dirty="0">
                <a:solidFill>
                  <a:schemeClr val="tx1"/>
                </a:solidFill>
                <a:latin typeface="Roboto Slab Light"/>
                <a:ea typeface="+mn-ea"/>
                <a:cs typeface="+mn-cs"/>
              </a:rPr>
              <a:t>communication and coordination between </a:t>
            </a:r>
            <a:r>
              <a:rPr lang="en-US" sz="1200" b="0" i="0" u="none" strike="noStrike" kern="1200" baseline="0" dirty="0">
                <a:solidFill>
                  <a:schemeClr val="tx1"/>
                </a:solidFill>
                <a:latin typeface="Roboto Slab Light"/>
                <a:ea typeface="+mn-ea"/>
                <a:cs typeface="+mn-cs"/>
              </a:rPr>
              <a:t>agencies, and for accountability to the public</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19</a:t>
            </a:fld>
            <a:endParaRPr lang="en-IE" dirty="0"/>
          </a:p>
        </p:txBody>
      </p:sp>
    </p:spTree>
    <p:extLst>
      <p:ext uri="{BB962C8B-B14F-4D97-AF65-F5344CB8AC3E}">
        <p14:creationId xmlns:p14="http://schemas.microsoft.com/office/powerpoint/2010/main" val="281146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20</a:t>
            </a:fld>
            <a:endParaRPr lang="en-IE" dirty="0"/>
          </a:p>
        </p:txBody>
      </p:sp>
    </p:spTree>
    <p:extLst>
      <p:ext uri="{BB962C8B-B14F-4D97-AF65-F5344CB8AC3E}">
        <p14:creationId xmlns:p14="http://schemas.microsoft.com/office/powerpoint/2010/main" val="2791066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21</a:t>
            </a:fld>
            <a:endParaRPr lang="en-IE" dirty="0"/>
          </a:p>
        </p:txBody>
      </p:sp>
    </p:spTree>
    <p:extLst>
      <p:ext uri="{BB962C8B-B14F-4D97-AF65-F5344CB8AC3E}">
        <p14:creationId xmlns:p14="http://schemas.microsoft.com/office/powerpoint/2010/main" val="14160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1960s, psychometricians have studied the fairness of educational tests based on their ability to predict performance (at school or work). More recently, </a:t>
            </a:r>
            <a:r>
              <a:rPr lang="en-US" dirty="0" err="1"/>
              <a:t>Dorans</a:t>
            </a:r>
            <a:r>
              <a:rPr lang="en-US" dirty="0"/>
              <a:t> and Cook review broader notions of fairness, including in test design and administration</a:t>
            </a:r>
          </a:p>
          <a:p>
            <a:endParaRPr lang="en-US" dirty="0"/>
          </a:p>
          <a:p>
            <a:endParaRPr lang="en-US" dirty="0"/>
          </a:p>
          <a:p>
            <a:r>
              <a:rPr lang="en-US" dirty="0"/>
              <a:t>Machine learning techniques used are already common in lending online advertising and increasingly figure into decisions regarding pretrial detention immigration detention , child maltreatment screening public health and welfare eligibility  </a:t>
            </a:r>
          </a:p>
          <a:p>
            <a:endParaRPr lang="en-US" dirty="0"/>
          </a:p>
          <a:p>
            <a:r>
              <a:rPr lang="en-US" dirty="0"/>
              <a:t>Across these domains, decisions are based on predictions of an outcome deemed relevant to the decision choices and assumptions commonly made (often implicitly) to justify such a decision system</a:t>
            </a:r>
          </a:p>
          <a:p>
            <a:endParaRPr lang="en-US" dirty="0"/>
          </a:p>
          <a:p>
            <a:r>
              <a:rPr lang="en-US" dirty="0"/>
              <a:t>These choices and assumptions affect how a system behaves, with potentially serious implications for disadvantaged groups along social axes such as race, gender, and class. </a:t>
            </a:r>
          </a:p>
          <a:p>
            <a:endParaRPr lang="en-US" dirty="0"/>
          </a:p>
          <a:p>
            <a:r>
              <a:rPr lang="en-US" dirty="0"/>
              <a:t>This has motivated the field of research which is called Fairness in Machine Learning (ML)</a:t>
            </a:r>
          </a:p>
          <a:p>
            <a:endParaRPr lang="en-US"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3</a:t>
            </a:fld>
            <a:endParaRPr lang="en-IE" dirty="0"/>
          </a:p>
        </p:txBody>
      </p:sp>
    </p:spTree>
    <p:extLst>
      <p:ext uri="{BB962C8B-B14F-4D97-AF65-F5344CB8AC3E}">
        <p14:creationId xmlns:p14="http://schemas.microsoft.com/office/powerpoint/2010/main" val="325427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Roboto Slab Light"/>
                <a:ea typeface="+mn-ea"/>
                <a:cs typeface="+mn-cs"/>
              </a:rPr>
              <a:t>Retailers can change prices depending on your location, browser history, and operating system.  Prices change all the time in brick and mortar stores based on location, but when you're shopping online it's assumed that everyone's getting the same deal. That's not always the case, and as it turns out, certain retailers change the price based on location with "dynamic pricing.“</a:t>
            </a:r>
          </a:p>
          <a:p>
            <a:r>
              <a:rPr lang="en-US" sz="1200" b="0" i="0" kern="1200" dirty="0">
                <a:solidFill>
                  <a:schemeClr val="tx1"/>
                </a:solidFill>
                <a:effectLst/>
                <a:latin typeface="Roboto Slab Light"/>
                <a:ea typeface="+mn-ea"/>
                <a:cs typeface="+mn-cs"/>
              </a:rPr>
              <a:t>The Wall Street Journal identified several companies, including Staples, Discover Financial Services, Rosetta Stone Inc. and Home Depot Inc., that were consistently adjusting prices and displaying different product offers based on a range of characteristics that could be discovered about the user.  online retailers were altering prices based on zip codes. Retailers can tell where you are through two distinct methods: you tell them where you are (with a zip code) If you live in zip code that typically has a higher income level, try entering in a nearby zip code where you know the income level is lower. However, in the case of staples they were appearing to consider the person's distance from a rival brick-and-mortar store, either OfficeMax Inc. or Office Depot Inc. If rival stores were within 20 miles or so, Staples.com usually showed a discounted price.</a:t>
            </a:r>
          </a:p>
          <a:p>
            <a:br>
              <a:rPr lang="en-US" sz="1200" b="0" i="0" kern="1200" dirty="0">
                <a:solidFill>
                  <a:schemeClr val="tx1"/>
                </a:solidFill>
                <a:effectLst/>
                <a:latin typeface="Roboto Slab Light"/>
                <a:ea typeface="+mn-ea"/>
                <a:cs typeface="+mn-cs"/>
              </a:rPr>
            </a:b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4</a:t>
            </a:fld>
            <a:endParaRPr lang="en-IE" dirty="0"/>
          </a:p>
        </p:txBody>
      </p:sp>
    </p:spTree>
    <p:extLst>
      <p:ext uri="{BB962C8B-B14F-4D97-AF65-F5344CB8AC3E}">
        <p14:creationId xmlns:p14="http://schemas.microsoft.com/office/powerpoint/2010/main" val="320650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Roboto Slab Light"/>
                <a:ea typeface="+mn-ea"/>
                <a:cs typeface="+mn-cs"/>
              </a:rPr>
              <a:t>BERT is a Machine learning  algorithm that Google uses to better under search queries. BERT is designed to help solve ambiguous sentences and phrases that are made up of lots and lots of words with multiple meanings. BERT is one of a number of A.I. systems that learn from lots and lots of digitized information, as varied as old books, Wikipedia entries and news articles. Decades and even centuries of biases — along with a few new ones — are probably baked into all that material. while researching a book on artificial intelligence, the computer scientist Robert Munro fed 100 English words into BERT: “jewelry,” “baby,” “horses,” “house,” “money,” “action.” In 99 cases out of 100, BERT was more likely to associate the words with men rather than women. The word “mom” was the outlier. In a recent Blogpost Dr. Munro also describes how he examined cloud-computing services from Google and Amazon Web Services that help other businesses add language skills into new applications. Both services failed to recognize the word “hers” as a pronoun, though they correctly identified “his.”</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5</a:t>
            </a:fld>
            <a:endParaRPr lang="en-IE" dirty="0"/>
          </a:p>
        </p:txBody>
      </p:sp>
    </p:spTree>
    <p:extLst>
      <p:ext uri="{BB962C8B-B14F-4D97-AF65-F5344CB8AC3E}">
        <p14:creationId xmlns:p14="http://schemas.microsoft.com/office/powerpoint/2010/main" val="247841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Roboto Slab Light"/>
                <a:ea typeface="+mn-ea"/>
                <a:cs typeface="+mn-cs"/>
              </a:rPr>
              <a:t>Amazon’s </a:t>
            </a:r>
            <a:r>
              <a:rPr lang="en-IE" sz="1200" b="0" i="0" kern="1200" dirty="0">
                <a:solidFill>
                  <a:schemeClr val="tx1"/>
                </a:solidFill>
                <a:effectLst/>
                <a:latin typeface="Roboto Slab Light"/>
                <a:ea typeface="+mn-ea"/>
                <a:cs typeface="+mn-cs"/>
              </a:rPr>
              <a:t>machine-learning specialists </a:t>
            </a:r>
            <a:r>
              <a:rPr lang="en-US" sz="1200" b="0" i="0" kern="1200" dirty="0">
                <a:solidFill>
                  <a:schemeClr val="tx1"/>
                </a:solidFill>
                <a:effectLst/>
                <a:latin typeface="Roboto Slab Light"/>
                <a:ea typeface="+mn-ea"/>
                <a:cs typeface="+mn-cs"/>
              </a:rPr>
              <a:t>had been building computer programs since 2014 to review job applicants’ resumes with the aim of mechanizing the search for top talent,. The company’s experimental hiring tool used artificial intelligence to give job candidates scores ranging from one to five stars - much like shoppers rate products on Amazon.</a:t>
            </a:r>
          </a:p>
          <a:p>
            <a:pPr fontAlgn="base"/>
            <a:r>
              <a:rPr lang="en-US" sz="1200" b="0" i="0" kern="1200" dirty="0">
                <a:solidFill>
                  <a:schemeClr val="tx1"/>
                </a:solidFill>
                <a:effectLst/>
                <a:latin typeface="Roboto Slab Light"/>
                <a:ea typeface="+mn-ea"/>
                <a:cs typeface="+mn-cs"/>
              </a:rPr>
              <a:t>“Everyone wanted this holy grail,” one of the people said. “They literally wanted it to be an engine where I’m going to give you 100 resumes, it will spit out the top five, and we’ll hire those.”</a:t>
            </a:r>
          </a:p>
          <a:p>
            <a:pPr fontAlgn="base"/>
            <a:r>
              <a:rPr lang="en-US" sz="1200" b="0" i="0" kern="1200" dirty="0">
                <a:solidFill>
                  <a:schemeClr val="tx1"/>
                </a:solidFill>
                <a:effectLst/>
                <a:latin typeface="Roboto Slab Light"/>
                <a:ea typeface="+mn-ea"/>
                <a:cs typeface="+mn-cs"/>
              </a:rPr>
              <a:t>But by 2015, the company realized its new system was not rating candidates for software developer jobs and other technical posts in a gender-neutral way</a:t>
            </a:r>
            <a:endParaRPr lang="en-US" sz="1200" b="0" i="0" u="none" strike="noStrike" kern="1200" baseline="0" dirty="0">
              <a:solidFill>
                <a:schemeClr val="tx1"/>
              </a:solidFill>
              <a:latin typeface="Roboto Slab Light"/>
              <a:ea typeface="+mn-ea"/>
              <a:cs typeface="+mn-cs"/>
            </a:endParaRPr>
          </a:p>
          <a:p>
            <a:r>
              <a:rPr lang="en-US" sz="1200" b="0" i="0" kern="1200" dirty="0">
                <a:solidFill>
                  <a:schemeClr val="tx1"/>
                </a:solidFill>
                <a:effectLst/>
                <a:latin typeface="Roboto Slab Light"/>
                <a:ea typeface="+mn-ea"/>
                <a:cs typeface="+mn-cs"/>
              </a:rPr>
              <a:t>That is because Amazon’s computer models were trained to vet applicants by observing patterns in resumes submitted to the company over a 10-year period. Most came from men, a reflection of male dominance across the tech industry. </a:t>
            </a:r>
            <a:endParaRPr lang="en-US" sz="1200" b="0" i="0" u="none" strike="noStrike" kern="1200" baseline="0" dirty="0">
              <a:solidFill>
                <a:schemeClr val="tx1"/>
              </a:solidFill>
              <a:latin typeface="Roboto Slab Light"/>
              <a:ea typeface="+mn-ea"/>
              <a:cs typeface="+mn-cs"/>
            </a:endParaRPr>
          </a:p>
          <a:p>
            <a:endParaRPr lang="en-US" sz="1200" b="0" i="0" u="none" strike="noStrike" kern="1200" baseline="0" dirty="0">
              <a:solidFill>
                <a:schemeClr val="tx1"/>
              </a:solidFill>
              <a:latin typeface="Roboto Slab Light"/>
              <a:ea typeface="+mn-ea"/>
              <a:cs typeface="+mn-cs"/>
            </a:endParaRPr>
          </a:p>
          <a:p>
            <a:r>
              <a:rPr lang="en-US" sz="1200" b="0" i="0" u="none" strike="noStrike" kern="1200" baseline="0" dirty="0">
                <a:solidFill>
                  <a:schemeClr val="tx1"/>
                </a:solidFill>
                <a:latin typeface="Roboto Slab Light"/>
                <a:ea typeface="+mn-ea"/>
                <a:cs typeface="+mn-cs"/>
              </a:rPr>
              <a:t>“In effect, </a:t>
            </a:r>
            <a:r>
              <a:rPr lang="en-US" sz="1200" b="1" i="0" u="none" strike="noStrike" kern="1200" baseline="0" dirty="0">
                <a:solidFill>
                  <a:schemeClr val="tx1"/>
                </a:solidFill>
                <a:latin typeface="Roboto Slab Light"/>
                <a:ea typeface="+mn-ea"/>
                <a:cs typeface="+mn-cs"/>
              </a:rPr>
              <a:t>Amazon’s system taught itself</a:t>
            </a:r>
          </a:p>
          <a:p>
            <a:r>
              <a:rPr lang="en-US" sz="1200" b="1" i="0" u="none" strike="noStrike" kern="1200" baseline="0" dirty="0">
                <a:solidFill>
                  <a:schemeClr val="tx1"/>
                </a:solidFill>
                <a:latin typeface="Roboto Slab Light"/>
                <a:ea typeface="+mn-ea"/>
                <a:cs typeface="+mn-cs"/>
              </a:rPr>
              <a:t>that male candidates were preferable</a:t>
            </a:r>
            <a:r>
              <a:rPr lang="en-US" sz="1200" b="0" i="0" u="none" strike="noStrike" kern="1200" baseline="0" dirty="0">
                <a:solidFill>
                  <a:schemeClr val="tx1"/>
                </a:solidFill>
                <a:latin typeface="Roboto Slab Light"/>
                <a:ea typeface="+mn-ea"/>
                <a:cs typeface="+mn-cs"/>
              </a:rPr>
              <a:t>. It</a:t>
            </a:r>
          </a:p>
          <a:p>
            <a:r>
              <a:rPr lang="en-US" sz="1200" b="0" i="0" u="none" strike="noStrike" kern="1200" baseline="0" dirty="0">
                <a:solidFill>
                  <a:schemeClr val="tx1"/>
                </a:solidFill>
                <a:latin typeface="Roboto Slab Light"/>
                <a:ea typeface="+mn-ea"/>
                <a:cs typeface="+mn-cs"/>
              </a:rPr>
              <a:t>penalized resumes that included the word</a:t>
            </a:r>
          </a:p>
          <a:p>
            <a:r>
              <a:rPr lang="en-US" sz="1200" b="0" i="0" u="none" strike="noStrike" kern="1200" baseline="0" dirty="0">
                <a:solidFill>
                  <a:schemeClr val="tx1"/>
                </a:solidFill>
                <a:latin typeface="Roboto Slab Light"/>
                <a:ea typeface="+mn-ea"/>
                <a:cs typeface="+mn-cs"/>
              </a:rPr>
              <a:t>“women’s,” as in “women’s chess club</a:t>
            </a:r>
          </a:p>
          <a:p>
            <a:r>
              <a:rPr lang="en-US" sz="1200" b="0" i="0" u="none" strike="noStrike" kern="1200" baseline="0" dirty="0">
                <a:solidFill>
                  <a:schemeClr val="tx1"/>
                </a:solidFill>
                <a:latin typeface="Roboto Slab Light"/>
                <a:ea typeface="+mn-ea"/>
                <a:cs typeface="+mn-cs"/>
              </a:rPr>
              <a:t>captain.” And it </a:t>
            </a:r>
            <a:r>
              <a:rPr lang="en-US" sz="1200" b="1" i="0" u="none" strike="noStrike" kern="1200" baseline="0" dirty="0">
                <a:solidFill>
                  <a:schemeClr val="tx1"/>
                </a:solidFill>
                <a:latin typeface="Roboto Slab Light"/>
                <a:ea typeface="+mn-ea"/>
                <a:cs typeface="+mn-cs"/>
              </a:rPr>
              <a:t>downgraded graduates of</a:t>
            </a:r>
          </a:p>
          <a:p>
            <a:r>
              <a:rPr lang="en-US" sz="1200" b="1" i="0" u="none" strike="noStrike" kern="1200" baseline="0" dirty="0">
                <a:solidFill>
                  <a:schemeClr val="tx1"/>
                </a:solidFill>
                <a:latin typeface="Roboto Slab Light"/>
                <a:ea typeface="+mn-ea"/>
                <a:cs typeface="+mn-cs"/>
              </a:rPr>
              <a:t>two all-women’s colleges</a:t>
            </a:r>
            <a:r>
              <a:rPr lang="en-US" sz="1200" b="0" i="0" u="none" strike="noStrike" kern="1200" baseline="0" dirty="0">
                <a:solidFill>
                  <a:schemeClr val="tx1"/>
                </a:solidFill>
                <a:latin typeface="Roboto Slab Light"/>
                <a:ea typeface="+mn-ea"/>
                <a:cs typeface="+mn-cs"/>
              </a:rPr>
              <a:t>, according to</a:t>
            </a:r>
          </a:p>
          <a:p>
            <a:r>
              <a:rPr lang="en-US" sz="1200" b="0" i="0" u="none" strike="noStrike" kern="1200" baseline="0" dirty="0">
                <a:solidFill>
                  <a:schemeClr val="tx1"/>
                </a:solidFill>
                <a:latin typeface="Roboto Slab Light"/>
                <a:ea typeface="+mn-ea"/>
                <a:cs typeface="+mn-cs"/>
              </a:rPr>
              <a:t>people familiar with the matter. They did not</a:t>
            </a:r>
          </a:p>
          <a:p>
            <a:r>
              <a:rPr lang="en-US" sz="1200" b="0" i="0" u="none" strike="noStrike" kern="1200" baseline="0" dirty="0">
                <a:solidFill>
                  <a:schemeClr val="tx1"/>
                </a:solidFill>
                <a:latin typeface="Roboto Slab Light"/>
                <a:ea typeface="+mn-ea"/>
                <a:cs typeface="+mn-cs"/>
              </a:rPr>
              <a:t>specify the names of the schools.”</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6</a:t>
            </a:fld>
            <a:endParaRPr lang="en-IE" dirty="0"/>
          </a:p>
        </p:txBody>
      </p:sp>
    </p:spTree>
    <p:extLst>
      <p:ext uri="{BB962C8B-B14F-4D97-AF65-F5344CB8AC3E}">
        <p14:creationId xmlns:p14="http://schemas.microsoft.com/office/powerpoint/2010/main" val="207308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7</a:t>
            </a:fld>
            <a:endParaRPr lang="en-IE" dirty="0"/>
          </a:p>
        </p:txBody>
      </p:sp>
    </p:spTree>
    <p:extLst>
      <p:ext uri="{BB962C8B-B14F-4D97-AF65-F5344CB8AC3E}">
        <p14:creationId xmlns:p14="http://schemas.microsoft.com/office/powerpoint/2010/main" val="65203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baseline="0" dirty="0">
                <a:solidFill>
                  <a:schemeClr val="tx1"/>
                </a:solidFill>
                <a:latin typeface="Roboto Slab Light"/>
                <a:ea typeface="+mn-ea"/>
                <a:cs typeface="+mn-cs"/>
              </a:rPr>
              <a:t>A commercial tool </a:t>
            </a:r>
            <a:r>
              <a:rPr lang="en-IE" sz="1200" b="1" i="0" u="none" strike="noStrike" kern="1200" baseline="0" dirty="0">
                <a:solidFill>
                  <a:schemeClr val="tx1"/>
                </a:solidFill>
                <a:latin typeface="Roboto Slab Light"/>
                <a:ea typeface="+mn-ea"/>
                <a:cs typeface="+mn-cs"/>
              </a:rPr>
              <a:t>COMPAS </a:t>
            </a:r>
            <a:r>
              <a:rPr lang="en-IE" sz="1200" b="0" i="0" u="none" strike="noStrike" kern="1200" baseline="0" dirty="0">
                <a:solidFill>
                  <a:schemeClr val="tx1"/>
                </a:solidFill>
                <a:latin typeface="Roboto Slab Light"/>
                <a:ea typeface="+mn-ea"/>
                <a:cs typeface="+mn-cs"/>
              </a:rPr>
              <a:t>automatically predicts some categories </a:t>
            </a:r>
            <a:r>
              <a:rPr lang="en-US" sz="1200" b="0" i="0" u="none" strike="noStrike" kern="1200" baseline="0" dirty="0">
                <a:solidFill>
                  <a:schemeClr val="tx1"/>
                </a:solidFill>
                <a:latin typeface="Roboto Slab Light"/>
                <a:ea typeface="+mn-ea"/>
                <a:cs typeface="+mn-cs"/>
              </a:rPr>
              <a:t>of future crime to assist in bail and sentencing decisions. It is used in </a:t>
            </a:r>
            <a:r>
              <a:rPr lang="en-IE" sz="1200" b="0" i="0" u="none" strike="noStrike" kern="1200" baseline="0" dirty="0">
                <a:solidFill>
                  <a:schemeClr val="tx1"/>
                </a:solidFill>
                <a:latin typeface="Roboto Slab Light"/>
                <a:ea typeface="+mn-ea"/>
                <a:cs typeface="+mn-cs"/>
              </a:rPr>
              <a:t>courts in the US.</a:t>
            </a:r>
          </a:p>
          <a:p>
            <a:r>
              <a:rPr lang="en-US" sz="1200" b="0" i="0" u="none" strike="noStrike" kern="1200" baseline="0" dirty="0">
                <a:solidFill>
                  <a:schemeClr val="tx1"/>
                </a:solidFill>
                <a:latin typeface="Roboto Slab Light"/>
                <a:ea typeface="+mn-ea"/>
                <a:cs typeface="+mn-cs"/>
              </a:rPr>
              <a:t>The tool correctly predicts recidivism </a:t>
            </a:r>
            <a:r>
              <a:rPr lang="en-IE" sz="1200" b="1" i="0" u="none" strike="noStrike" kern="1200" baseline="0" dirty="0">
                <a:solidFill>
                  <a:schemeClr val="tx1"/>
                </a:solidFill>
                <a:latin typeface="Roboto Slab Light"/>
                <a:ea typeface="+mn-ea"/>
                <a:cs typeface="+mn-cs"/>
              </a:rPr>
              <a:t>61% of the time. </a:t>
            </a:r>
            <a:r>
              <a:rPr lang="en-US" sz="1200" b="1" i="0" u="none" strike="noStrike" kern="1200" baseline="0" dirty="0">
                <a:solidFill>
                  <a:schemeClr val="tx1"/>
                </a:solidFill>
                <a:latin typeface="Roboto Slab Light"/>
                <a:ea typeface="+mn-ea"/>
                <a:cs typeface="+mn-cs"/>
              </a:rPr>
              <a:t>Blacks are almost twice as likely as whites to be labeled a higher risk but </a:t>
            </a:r>
            <a:r>
              <a:rPr lang="en-IE" sz="1200" b="1" i="0" u="none" strike="noStrike" kern="1200" baseline="0" dirty="0">
                <a:solidFill>
                  <a:schemeClr val="tx1"/>
                </a:solidFill>
                <a:latin typeface="Roboto Slab Light"/>
                <a:ea typeface="+mn-ea"/>
                <a:cs typeface="+mn-cs"/>
              </a:rPr>
              <a:t>not actually re-offend.</a:t>
            </a:r>
          </a:p>
          <a:p>
            <a:r>
              <a:rPr lang="en-US" sz="1200" b="0" i="0" u="none" strike="noStrike" kern="1200" baseline="0" dirty="0">
                <a:solidFill>
                  <a:schemeClr val="tx1"/>
                </a:solidFill>
                <a:latin typeface="Roboto Slab Light"/>
                <a:ea typeface="+mn-ea"/>
                <a:cs typeface="+mn-cs"/>
              </a:rPr>
              <a:t>The tool makes </a:t>
            </a:r>
            <a:r>
              <a:rPr lang="en-US" sz="1200" b="1" i="0" u="none" strike="noStrike" kern="1200" baseline="0" dirty="0">
                <a:solidFill>
                  <a:schemeClr val="tx1"/>
                </a:solidFill>
                <a:latin typeface="Roboto Slab Light"/>
                <a:ea typeface="+mn-ea"/>
                <a:cs typeface="+mn-cs"/>
              </a:rPr>
              <a:t>the opposite mistake among whites</a:t>
            </a:r>
            <a:r>
              <a:rPr lang="en-US" sz="1200" b="0" i="0" u="none" strike="noStrike" kern="1200" baseline="0" dirty="0">
                <a:solidFill>
                  <a:schemeClr val="tx1"/>
                </a:solidFill>
                <a:latin typeface="Roboto Slab Light"/>
                <a:ea typeface="+mn-ea"/>
                <a:cs typeface="+mn-cs"/>
              </a:rPr>
              <a:t>: They are much more likely than blacks to be labeled lower risk but go on to commit other crimes.</a:t>
            </a:r>
          </a:p>
          <a:p>
            <a:pPr fontAlgn="base"/>
            <a:br>
              <a:rPr lang="en-IE" dirty="0"/>
            </a:br>
            <a:r>
              <a:rPr lang="en-US" dirty="0"/>
              <a:t>Tension between margins of the confusion matrix factored into a debate about a tool called COMPAS (Correctional Offender Management Profiling for Alternative Sanctions) and its estimates of risk for “recidivism” (one can object to the term as creating an impression of certainty that there was a first offense). ProPublica published a highly influential analysis based on data obtained through public records requests [6, 106]. They found that COMPAS does not satisfy equal FNRs: among defendants who got rearrested, white defendants were twice as likely to be misclassified as low risk. COMPAS also does not satisfy equal FPRs: among defendants who did not get rearrested, black defendants were twice as likely to be misclassified as high risk. Northpointe (now </a:t>
            </a:r>
            <a:r>
              <a:rPr lang="en-US" dirty="0" err="1"/>
              <a:t>Equivant</a:t>
            </a:r>
            <a:r>
              <a:rPr lang="en-US" dirty="0"/>
              <a:t>), the developers of COMPAS, critiqued ProPublica’s work and pointed out that COMPAS satisfies equal PPVs: among those labeled higher risk, the proportion of defendants who got rearrested is approximately the same regardless of race [39]. COMPAS also satisfies calibration within groups [48]. ProPublica then responded to these critiques [4, 5, 3]. Much of the subsequent conversation consisted of either trying to harmonize these definitions of fairness or asserting that one or the other is correct. The debate between definitions was particularly intense because the decision space (detain or not) is so narrow and harmful. Different definitions dictate how the harm of detention is allocated across groups. Instead of choosing among these, we can choose alternative, less harmful policies</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8</a:t>
            </a:fld>
            <a:endParaRPr lang="en-IE" dirty="0"/>
          </a:p>
        </p:txBody>
      </p:sp>
    </p:spTree>
    <p:extLst>
      <p:ext uri="{BB962C8B-B14F-4D97-AF65-F5344CB8AC3E}">
        <p14:creationId xmlns:p14="http://schemas.microsoft.com/office/powerpoint/2010/main" val="385145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10</a:t>
            </a:fld>
            <a:endParaRPr lang="en-IE" dirty="0"/>
          </a:p>
        </p:txBody>
      </p:sp>
    </p:spTree>
    <p:extLst>
      <p:ext uri="{BB962C8B-B14F-4D97-AF65-F5344CB8AC3E}">
        <p14:creationId xmlns:p14="http://schemas.microsoft.com/office/powerpoint/2010/main" val="153595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the conductor of a run-a-way trolley that is hurtling down its track at 85 miles an hour, heading straight for a group of young boys playing on the tracks, blissfully unaware of their impending doom. You realize that you can pull a lever to switch the trolley to an alternate track, saving the lives of these boys. Before you pull the lever though, you see there is a young girl who is playing on the tracks of the alternate route. Pulling this lever would mean ending her life. You have ten seconds until it is too late to decide…</a:t>
            </a:r>
          </a:p>
          <a:p>
            <a:r>
              <a:rPr lang="en-US" dirty="0"/>
              <a:t>What do you do?</a:t>
            </a:r>
          </a:p>
          <a:p>
            <a:r>
              <a:rPr lang="en-US" dirty="0"/>
              <a:t>The Trolley problem was a thought experiment first introduced by Philippa Foot in 1967. In 1984, this problem was reintroduced in an academic paper by Dr. JJ Thomson. It has been cited over 1300 times.</a:t>
            </a:r>
          </a:p>
          <a:p>
            <a:r>
              <a:rPr lang="en-US" dirty="0"/>
              <a:t>The good news is that discussions about ethics are becoming more common in computer science classrooms at universities. Engineers are finally beginning to discuss problems about values and fairness when it comes to digital systems and algorithms. What aren’t as highly discussed though, are the consequences — intended or not — of discriminatory systems and biased algorithms that are already in effect and being used by humans every day.</a:t>
            </a:r>
          </a:p>
          <a:p>
            <a:r>
              <a:rPr lang="en-US" dirty="0"/>
              <a:t>The trolley problem is already being played out by companies like Tesla, Google, Uber, Lyft, Argo, Embark, and General Motors. The problem goes like this :</a:t>
            </a:r>
          </a:p>
          <a:p>
            <a:r>
              <a:rPr lang="en-US" dirty="0"/>
              <a:t>If a self driving car finds itself in a situation where it has to swerve to save its driver, but swerving left means hitting a child crossing the street, and swerving right means hitting two elderly women crossing the road — which direction should it swerve?</a:t>
            </a:r>
          </a:p>
          <a:p>
            <a:r>
              <a:rPr lang="en-US" dirty="0"/>
              <a:t>Previously, Google chose the values of deontology: always hit the smallest object no matter what (there was no difference between a trashcan and a baby in a stroller)*. Tesla opted out of accountability; crowd-source human driving data and mimic human driving behaviors. This includes speeding, swerving, and (sometimes) breaking the law.</a:t>
            </a:r>
          </a:p>
          <a:p>
            <a:r>
              <a:rPr lang="en-US" dirty="0"/>
              <a:t>It is time to assess the algorithms that already exist in the growing digital landscape. The ones that make decisions that could negatively or positively impact society.</a:t>
            </a:r>
          </a:p>
          <a:p>
            <a:r>
              <a:rPr lang="en-US" dirty="0"/>
              <a:t>But first, we must discuss the moral frameworks that these systems are built upon.</a:t>
            </a:r>
            <a:endParaRPr lang="en-IE" dirty="0"/>
          </a:p>
        </p:txBody>
      </p:sp>
      <p:sp>
        <p:nvSpPr>
          <p:cNvPr id="4" name="Slide Number Placeholder 3"/>
          <p:cNvSpPr>
            <a:spLocks noGrp="1"/>
          </p:cNvSpPr>
          <p:nvPr>
            <p:ph type="sldNum" sz="quarter" idx="5"/>
          </p:nvPr>
        </p:nvSpPr>
        <p:spPr/>
        <p:txBody>
          <a:bodyPr/>
          <a:lstStyle/>
          <a:p>
            <a:fld id="{5641690F-5CE8-4B96-9588-F78D757180BA}" type="slidenum">
              <a:rPr lang="en-IE" smtClean="0"/>
              <a:pPr/>
              <a:t>15</a:t>
            </a:fld>
            <a:endParaRPr lang="en-IE" dirty="0"/>
          </a:p>
        </p:txBody>
      </p:sp>
    </p:spTree>
    <p:extLst>
      <p:ext uri="{BB962C8B-B14F-4D97-AF65-F5344CB8AC3E}">
        <p14:creationId xmlns:p14="http://schemas.microsoft.com/office/powerpoint/2010/main" val="2138950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97821"/>
            <a:ext cx="4032448" cy="2126057"/>
          </a:xfrm>
        </p:spPr>
        <p:txBody>
          <a:bodyPr tIns="0" bIns="0" anchor="t" anchorCtr="0">
            <a:normAutofit/>
          </a:bodyPr>
          <a:lstStyle>
            <a:lvl1pPr>
              <a:lnSpc>
                <a:spcPts val="4600"/>
              </a:lnSpc>
              <a:defRPr sz="4400" b="0" i="0" baseline="0">
                <a:solidFill>
                  <a:schemeClr val="tx1"/>
                </a:solidFill>
                <a:latin typeface="Cambria" panose="02040503050406030204" pitchFamily="18" charset="0"/>
                <a:cs typeface="Cambria" panose="02040503050406030204" pitchFamily="18" charset="0"/>
              </a:defRPr>
            </a:lvl1pPr>
          </a:lstStyle>
          <a:p>
            <a:r>
              <a:rPr lang="en-US" dirty="0"/>
              <a:t>Click to edit Master title style</a:t>
            </a:r>
            <a:endParaRPr lang="en-IE" dirty="0"/>
          </a:p>
        </p:txBody>
      </p:sp>
      <p:sp>
        <p:nvSpPr>
          <p:cNvPr id="3" name="Subtitle 2"/>
          <p:cNvSpPr>
            <a:spLocks noGrp="1"/>
          </p:cNvSpPr>
          <p:nvPr>
            <p:ph type="subTitle" idx="1" hasCustomPrompt="1"/>
          </p:nvPr>
        </p:nvSpPr>
        <p:spPr>
          <a:xfrm>
            <a:off x="539552" y="3795886"/>
            <a:ext cx="4032448" cy="1098426"/>
          </a:xfrm>
        </p:spPr>
        <p:txBody>
          <a:bodyPr>
            <a:normAutofit/>
          </a:bodyPr>
          <a:lstStyle>
            <a:lvl1pPr marL="0" indent="0" algn="l">
              <a:lnSpc>
                <a:spcPts val="2200"/>
              </a:lnSpc>
              <a:buNone/>
              <a:defRPr sz="2000" b="1" i="0" baseline="0">
                <a:solidFill>
                  <a:schemeClr val="accent1"/>
                </a:solidFill>
                <a:latin typeface="Cambria" panose="02040503050406030204" pitchFamily="18" charset="0"/>
                <a:cs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 Title</a:t>
            </a:r>
          </a:p>
          <a:p>
            <a:r>
              <a:rPr lang="en-US" dirty="0"/>
              <a:t>The quick brown fox</a:t>
            </a:r>
            <a:endParaRPr lang="en-IE" dirty="0"/>
          </a:p>
        </p:txBody>
      </p:sp>
    </p:spTree>
    <p:extLst>
      <p:ext uri="{BB962C8B-B14F-4D97-AF65-F5344CB8AC3E}">
        <p14:creationId xmlns:p14="http://schemas.microsoft.com/office/powerpoint/2010/main" val="41137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out Foo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bg2"/>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46976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4248000"/>
          </a:xfrm>
        </p:spPr>
        <p:txBody>
          <a:bodyPr/>
          <a:lstStyle/>
          <a:p>
            <a:endParaRPr lang="en-US"/>
          </a:p>
        </p:txBody>
      </p:sp>
      <p:sp>
        <p:nvSpPr>
          <p:cNvPr id="4"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3542142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With No Foo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4299942"/>
          </a:xfrm>
        </p:spPr>
        <p:txBody>
          <a:bodyPr/>
          <a:lstStyle/>
          <a:p>
            <a:endParaRPr lang="en-US"/>
          </a:p>
        </p:txBody>
      </p:sp>
      <p:sp>
        <p:nvSpPr>
          <p:cNvPr id="4"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bg2"/>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399568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2834406" cy="871538"/>
          </a:xfrm>
        </p:spPr>
        <p:txBody>
          <a:bodyPr anchor="t" anchorCtr="0"/>
          <a:lstStyle>
            <a:lvl1pPr algn="l">
              <a:defRPr sz="2000" b="1">
                <a:solidFill>
                  <a:schemeClr val="accent5"/>
                </a:solidFill>
                <a:latin typeface="Cambria" panose="02040503050406030204" pitchFamily="18" charset="0"/>
              </a:defRPr>
            </a:lvl1pPr>
          </a:lstStyle>
          <a:p>
            <a:r>
              <a:rPr lang="en-US" dirty="0"/>
              <a:t>Click to edit Master title style</a:t>
            </a:r>
            <a:endParaRPr lang="en-IE" dirty="0"/>
          </a:p>
        </p:txBody>
      </p:sp>
      <p:sp>
        <p:nvSpPr>
          <p:cNvPr id="3" name="Content Placeholder 2"/>
          <p:cNvSpPr>
            <a:spLocks noGrp="1"/>
          </p:cNvSpPr>
          <p:nvPr>
            <p:ph idx="1"/>
          </p:nvPr>
        </p:nvSpPr>
        <p:spPr>
          <a:xfrm>
            <a:off x="3575050" y="204791"/>
            <a:ext cx="5111750" cy="3879128"/>
          </a:xfrm>
        </p:spPr>
        <p:txBody>
          <a:bodyPr/>
          <a:lstStyle>
            <a:lvl1pPr marL="0" indent="0" algn="l">
              <a:buNone/>
              <a:defRPr sz="3200" b="1">
                <a:solidFill>
                  <a:srgbClr val="45C1C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467544" y="1067027"/>
            <a:ext cx="2834406" cy="30075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33231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92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23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97821"/>
            <a:ext cx="4032448" cy="3350193"/>
          </a:xfrm>
        </p:spPr>
        <p:txBody>
          <a:bodyPr tIns="0" bIns="0" anchor="t" anchorCtr="0">
            <a:normAutofit/>
          </a:bodyPr>
          <a:lstStyle>
            <a:lvl1pPr>
              <a:defRPr sz="3200" b="1">
                <a:solidFill>
                  <a:schemeClr val="tx1"/>
                </a:solidFill>
                <a:latin typeface="Cambria" panose="02040503050406030204" pitchFamily="18" charset="0"/>
              </a:defRPr>
            </a:lvl1pPr>
          </a:lstStyle>
          <a:p>
            <a:r>
              <a:rPr lang="en-US" dirty="0"/>
              <a:t>Click to edit Master title style</a:t>
            </a:r>
            <a:endParaRPr lang="en-IE" dirty="0"/>
          </a:p>
        </p:txBody>
      </p:sp>
    </p:spTree>
    <p:extLst>
      <p:ext uri="{BB962C8B-B14F-4D97-AF65-F5344CB8AC3E}">
        <p14:creationId xmlns:p14="http://schemas.microsoft.com/office/powerpoint/2010/main" val="429073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97821"/>
            <a:ext cx="4032448" cy="3350193"/>
          </a:xfrm>
        </p:spPr>
        <p:txBody>
          <a:bodyPr tIns="0" bIns="0" anchor="t" anchorCtr="0">
            <a:normAutofit/>
          </a:bodyPr>
          <a:lstStyle>
            <a:lvl1pPr>
              <a:defRPr sz="3200" b="1">
                <a:solidFill>
                  <a:schemeClr val="tx1"/>
                </a:solidFill>
                <a:latin typeface="Cambria" panose="02040503050406030204" pitchFamily="18" charset="0"/>
              </a:defRPr>
            </a:lvl1pPr>
          </a:lstStyle>
          <a:p>
            <a:r>
              <a:rPr lang="en-US" dirty="0"/>
              <a:t>Click to edit Master title style</a:t>
            </a:r>
            <a:endParaRPr lang="en-IE" dirty="0"/>
          </a:p>
        </p:txBody>
      </p:sp>
    </p:spTree>
    <p:extLst>
      <p:ext uri="{BB962C8B-B14F-4D97-AF65-F5344CB8AC3E}">
        <p14:creationId xmlns:p14="http://schemas.microsoft.com/office/powerpoint/2010/main" val="422385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97821"/>
            <a:ext cx="4032448" cy="3350193"/>
          </a:xfrm>
        </p:spPr>
        <p:txBody>
          <a:bodyPr tIns="0" bIns="0" anchor="t" anchorCtr="0">
            <a:normAutofit/>
          </a:bodyPr>
          <a:lstStyle>
            <a:lvl1pPr>
              <a:defRPr sz="3200" b="1">
                <a:solidFill>
                  <a:schemeClr val="tx1"/>
                </a:solidFill>
                <a:latin typeface="Cambria" panose="02040503050406030204" pitchFamily="18" charset="0"/>
              </a:defRPr>
            </a:lvl1pPr>
          </a:lstStyle>
          <a:p>
            <a:r>
              <a:rPr lang="en-US" dirty="0"/>
              <a:t>Click to edit Master title style</a:t>
            </a:r>
            <a:endParaRPr lang="en-IE" dirty="0"/>
          </a:p>
        </p:txBody>
      </p:sp>
    </p:spTree>
    <p:extLst>
      <p:ext uri="{BB962C8B-B14F-4D97-AF65-F5344CB8AC3E}">
        <p14:creationId xmlns:p14="http://schemas.microsoft.com/office/powerpoint/2010/main" val="191037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ener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anose="02040503050406030204" pitchFamily="18" charset="0"/>
              </a:defRPr>
            </a:lvl1p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47058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45C1C0"/>
                </a:solidFill>
              </a:defRPr>
            </a:lvl1pPr>
          </a:lstStyle>
          <a:p>
            <a:r>
              <a:rPr lang="en-US" dirty="0"/>
              <a:t>Click to edit Master title style</a:t>
            </a:r>
            <a:endParaRPr lang="en-IE" dirty="0"/>
          </a:p>
        </p:txBody>
      </p:sp>
      <p:sp>
        <p:nvSpPr>
          <p:cNvPr id="3" name="Content Placeholder 2"/>
          <p:cNvSpPr>
            <a:spLocks noGrp="1"/>
          </p:cNvSpPr>
          <p:nvPr>
            <p:ph sz="half" idx="1"/>
          </p:nvPr>
        </p:nvSpPr>
        <p:spPr>
          <a:xfrm>
            <a:off x="457200" y="1131591"/>
            <a:ext cx="4038600" cy="28803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Content Placeholder 3"/>
          <p:cNvSpPr>
            <a:spLocks noGrp="1"/>
          </p:cNvSpPr>
          <p:nvPr>
            <p:ph sz="half" idx="2"/>
          </p:nvPr>
        </p:nvSpPr>
        <p:spPr>
          <a:xfrm>
            <a:off x="4648200" y="1131591"/>
            <a:ext cx="4038600" cy="28803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62512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45C1C0"/>
                </a:solidFill>
              </a:defRPr>
            </a:lvl1pPr>
          </a:lstStyle>
          <a:p>
            <a:r>
              <a:rPr lang="en-US" dirty="0"/>
              <a:t>Click to edit Master title style</a:t>
            </a:r>
            <a:endParaRPr lang="en-IE" dirty="0"/>
          </a:p>
        </p:txBody>
      </p:sp>
      <p:sp>
        <p:nvSpPr>
          <p:cNvPr id="3" name="Text Placeholder 2"/>
          <p:cNvSpPr>
            <a:spLocks noGrp="1"/>
          </p:cNvSpPr>
          <p:nvPr>
            <p:ph type="body" idx="1"/>
          </p:nvPr>
        </p:nvSpPr>
        <p:spPr>
          <a:xfrm>
            <a:off x="457200" y="1151335"/>
            <a:ext cx="4040188" cy="479822"/>
          </a:xfrm>
        </p:spPr>
        <p:txBody>
          <a:bodyPr anchor="t" anchorCtr="0">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452762"/>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Text Placeholder 4"/>
          <p:cNvSpPr>
            <a:spLocks noGrp="1"/>
          </p:cNvSpPr>
          <p:nvPr>
            <p:ph type="body" sz="quarter" idx="3"/>
          </p:nvPr>
        </p:nvSpPr>
        <p:spPr>
          <a:xfrm>
            <a:off x="4645030" y="1151335"/>
            <a:ext cx="4041775" cy="479822"/>
          </a:xfrm>
        </p:spPr>
        <p:txBody>
          <a:bodyPr anchor="t" anchorCtr="0">
            <a:normAutofit/>
          </a:bodyPr>
          <a:lstStyle>
            <a:lvl1pPr marL="0" indent="0">
              <a:buNone/>
              <a:defRPr sz="2000" b="1">
                <a:solidFill>
                  <a:srgbClr val="639FA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631156"/>
            <a:ext cx="4041775" cy="2452762"/>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7" name="Slide Number Placeholder 4"/>
          <p:cNvSpPr>
            <a:spLocks noGrp="1"/>
          </p:cNvSpPr>
          <p:nvPr>
            <p:ph type="sldNum" sz="quarter" idx="10"/>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85592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1"/>
                </a:solidFill>
              </a:defRPr>
            </a:lvl1pPr>
          </a:lstStyle>
          <a:p>
            <a:r>
              <a:rPr lang="en-US" dirty="0"/>
              <a:t>Click to edit Master title style</a:t>
            </a:r>
            <a:endParaRPr lang="en-IE" dirty="0"/>
          </a:p>
        </p:txBody>
      </p:sp>
      <p:sp>
        <p:nvSpPr>
          <p:cNvPr id="4" name="Picture Placeholder 3"/>
          <p:cNvSpPr>
            <a:spLocks noGrp="1"/>
          </p:cNvSpPr>
          <p:nvPr>
            <p:ph type="pic" sz="quarter" idx="10"/>
          </p:nvPr>
        </p:nvSpPr>
        <p:spPr>
          <a:xfrm>
            <a:off x="468313" y="1276350"/>
            <a:ext cx="8207375" cy="2663825"/>
          </a:xfrm>
        </p:spPr>
        <p:txBody>
          <a:bodyPr/>
          <a:lstStyle/>
          <a:p>
            <a:endParaRPr lang="en-US"/>
          </a:p>
        </p:txBody>
      </p:sp>
      <p:sp>
        <p:nvSpPr>
          <p:cNvPr id="5"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58153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Slide With Footer">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309957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205979"/>
            <a:ext cx="8219256" cy="857250"/>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457200" y="1200151"/>
            <a:ext cx="8229600" cy="28117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5" name="Slide Number Placeholder 4"/>
          <p:cNvSpPr>
            <a:spLocks noGrp="1"/>
          </p:cNvSpPr>
          <p:nvPr>
            <p:ph type="sldNum" sz="quarter" idx="4"/>
          </p:nvPr>
        </p:nvSpPr>
        <p:spPr>
          <a:xfrm>
            <a:off x="7596336" y="4767263"/>
            <a:ext cx="1008112" cy="274637"/>
          </a:xfrm>
          <a:prstGeom prst="rect">
            <a:avLst/>
          </a:prstGeom>
        </p:spPr>
        <p:txBody>
          <a:bodyPr vert="horz" lIns="91440" tIns="45720" rIns="91440" bIns="45720" rtlCol="0" anchor="ctr"/>
          <a:lstStyle>
            <a:lvl1pPr algn="r">
              <a:defRPr sz="1200" b="0" i="0">
                <a:solidFill>
                  <a:schemeClr val="tx1">
                    <a:tint val="75000"/>
                  </a:schemeClr>
                </a:solidFill>
                <a:latin typeface="Cambria" panose="02040503050406030204" pitchFamily="18" charset="0"/>
                <a:cs typeface="Cambria" panose="02040503050406030204" pitchFamily="18" charset="0"/>
              </a:defRPr>
            </a:lvl1pPr>
          </a:lstStyle>
          <a:p>
            <a:fld id="{F074DFA7-C613-284F-BE8A-46920CEE1047}" type="slidenum">
              <a:rPr lang="en-US" smtClean="0"/>
              <a:pPr/>
              <a:t>‹#›</a:t>
            </a:fld>
            <a:endParaRPr lang="en-US" dirty="0"/>
          </a:p>
        </p:txBody>
      </p:sp>
    </p:spTree>
    <p:extLst>
      <p:ext uri="{BB962C8B-B14F-4D97-AF65-F5344CB8AC3E}">
        <p14:creationId xmlns:p14="http://schemas.microsoft.com/office/powerpoint/2010/main" val="324221073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spcBef>
          <a:spcPct val="0"/>
        </a:spcBef>
        <a:buNone/>
        <a:defRPr sz="3200" b="1" i="0" kern="1200">
          <a:solidFill>
            <a:schemeClr val="accent1"/>
          </a:solidFill>
          <a:latin typeface="Cambria" panose="02040503050406030204" pitchFamily="18" charset="0"/>
          <a:ea typeface="+mj-ea"/>
          <a:cs typeface="Cambria" panose="02040503050406030204" pitchFamily="18" charset="0"/>
        </a:defRPr>
      </a:lvl1pPr>
    </p:titleStyle>
    <p:bodyStyle>
      <a:lvl1pPr marL="342900" indent="-342900" algn="l" defTabSz="914400" rtl="0" eaLnBrk="1" latinLnBrk="0" hangingPunct="1">
        <a:spcBef>
          <a:spcPts val="1000"/>
        </a:spcBef>
        <a:buClr>
          <a:schemeClr val="accent2"/>
        </a:buClr>
        <a:buSzPct val="100000"/>
        <a:buFont typeface="Arial"/>
        <a:buChar char="•"/>
        <a:defRPr lang="en-US" sz="2400" kern="1200" dirty="0">
          <a:solidFill>
            <a:schemeClr val="bg1"/>
          </a:solidFill>
          <a:latin typeface="Cambria" panose="02040503050406030204" pitchFamily="18" charset="0"/>
          <a:ea typeface="+mj-ea"/>
          <a:cs typeface="+mj-cs"/>
        </a:defRPr>
      </a:lvl1pPr>
      <a:lvl2pPr marL="742950" indent="-285750" algn="l" defTabSz="914400" rtl="0" eaLnBrk="1" latinLnBrk="0" hangingPunct="1">
        <a:spcBef>
          <a:spcPts val="1000"/>
        </a:spcBef>
        <a:buClr>
          <a:schemeClr val="accent2"/>
        </a:buClr>
        <a:buSzPct val="100000"/>
        <a:buFont typeface="Arial"/>
        <a:buChar char="•"/>
        <a:defRPr sz="2400" kern="1200">
          <a:solidFill>
            <a:schemeClr val="bg1"/>
          </a:solidFill>
          <a:latin typeface="Cambria" panose="02040503050406030204" pitchFamily="18" charset="0"/>
          <a:ea typeface="+mn-ea"/>
          <a:cs typeface="+mn-cs"/>
        </a:defRPr>
      </a:lvl2pPr>
      <a:lvl3pPr marL="1143000" indent="-228600" algn="l" defTabSz="914400" rtl="0" eaLnBrk="1" latinLnBrk="0" hangingPunct="1">
        <a:spcBef>
          <a:spcPts val="1000"/>
        </a:spcBef>
        <a:buClr>
          <a:schemeClr val="accent2"/>
        </a:buClr>
        <a:buSzPct val="100000"/>
        <a:buFont typeface="Arial"/>
        <a:buChar char="•"/>
        <a:defRPr sz="2000" kern="1200">
          <a:solidFill>
            <a:schemeClr val="bg1"/>
          </a:solidFill>
          <a:latin typeface="Cambria" panose="02040503050406030204" pitchFamily="18" charset="0"/>
          <a:ea typeface="+mn-ea"/>
          <a:cs typeface="+mn-cs"/>
        </a:defRPr>
      </a:lvl3pPr>
      <a:lvl4pPr marL="1600200" indent="-228600" algn="l" defTabSz="914400" rtl="0" eaLnBrk="1" latinLnBrk="0" hangingPunct="1">
        <a:spcBef>
          <a:spcPts val="1000"/>
        </a:spcBef>
        <a:buClr>
          <a:schemeClr val="accent2"/>
        </a:buClr>
        <a:buSzPct val="100000"/>
        <a:buFont typeface="Arial"/>
        <a:buChar char="•"/>
        <a:defRPr sz="1600" kern="1200">
          <a:solidFill>
            <a:schemeClr val="bg1"/>
          </a:solidFill>
          <a:latin typeface="Cambria" panose="02040503050406030204" pitchFamily="18" charset="0"/>
          <a:ea typeface="+mn-ea"/>
          <a:cs typeface="+mn-cs"/>
        </a:defRPr>
      </a:lvl4pPr>
      <a:lvl5pPr marL="2057400" indent="-228600" algn="l" defTabSz="914400" rtl="0" eaLnBrk="1" latinLnBrk="0" hangingPunct="1">
        <a:spcBef>
          <a:spcPts val="1000"/>
        </a:spcBef>
        <a:buClr>
          <a:schemeClr val="accent2"/>
        </a:buClr>
        <a:buSzPct val="100000"/>
        <a:buFont typeface="Arial"/>
        <a:buChar char="•"/>
        <a:defRPr sz="1200" kern="1200">
          <a:solidFill>
            <a:schemeClr val="bg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597821"/>
            <a:ext cx="5688632" cy="2486097"/>
          </a:xfrm>
        </p:spPr>
        <p:txBody>
          <a:bodyPr>
            <a:normAutofit/>
          </a:bodyPr>
          <a:lstStyle/>
          <a:p>
            <a:r>
              <a:rPr lang="en-US" sz="2800" i="1" dirty="0"/>
              <a:t>fairness, accountability, and transparency in Data Analytics algorithms</a:t>
            </a:r>
            <a:endParaRPr lang="en-US" sz="2800" dirty="0">
              <a:latin typeface="Cambria" panose="02040503050406030204" pitchFamily="18" charset="0"/>
            </a:endParaRPr>
          </a:p>
        </p:txBody>
      </p:sp>
      <p:sp>
        <p:nvSpPr>
          <p:cNvPr id="3" name="Subtitle 2"/>
          <p:cNvSpPr>
            <a:spLocks noGrp="1"/>
          </p:cNvSpPr>
          <p:nvPr>
            <p:ph type="subTitle" idx="1"/>
          </p:nvPr>
        </p:nvSpPr>
        <p:spPr/>
        <p:txBody>
          <a:bodyPr>
            <a:normAutofit/>
          </a:bodyPr>
          <a:lstStyle/>
          <a:p>
            <a:br>
              <a:rPr lang="en-US" dirty="0"/>
            </a:br>
            <a:r>
              <a:rPr lang="en-US" dirty="0"/>
              <a:t>Public Sector Analytics Network</a:t>
            </a:r>
          </a:p>
          <a:p>
            <a:r>
              <a:rPr lang="en-US" dirty="0"/>
              <a:t>November 2019</a:t>
            </a:r>
          </a:p>
        </p:txBody>
      </p:sp>
    </p:spTree>
    <p:extLst>
      <p:ext uri="{BB962C8B-B14F-4D97-AF65-F5344CB8AC3E}">
        <p14:creationId xmlns:p14="http://schemas.microsoft.com/office/powerpoint/2010/main" val="421182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6247-0BA0-4E7E-B5AE-09C970E1563B}"/>
              </a:ext>
            </a:extLst>
          </p:cNvPr>
          <p:cNvSpPr>
            <a:spLocks noGrp="1"/>
          </p:cNvSpPr>
          <p:nvPr>
            <p:ph type="title"/>
          </p:nvPr>
        </p:nvSpPr>
        <p:spPr/>
        <p:txBody>
          <a:bodyPr/>
          <a:lstStyle/>
          <a:p>
            <a:r>
              <a:rPr lang="en-US" b="0" dirty="0"/>
              <a:t>Fairness and diversity in set selection</a:t>
            </a:r>
            <a:endParaRPr lang="en-IE" dirty="0"/>
          </a:p>
        </p:txBody>
      </p:sp>
      <p:pic>
        <p:nvPicPr>
          <p:cNvPr id="8" name="Content Placeholder 7">
            <a:extLst>
              <a:ext uri="{FF2B5EF4-FFF2-40B4-BE49-F238E27FC236}">
                <a16:creationId xmlns:a16="http://schemas.microsoft.com/office/drawing/2014/main" id="{8F831A02-6271-4031-98D8-56BD0E403B15}"/>
              </a:ext>
            </a:extLst>
          </p:cNvPr>
          <p:cNvPicPr>
            <a:picLocks noGrp="1" noChangeAspect="1"/>
          </p:cNvPicPr>
          <p:nvPr>
            <p:ph sz="half" idx="2"/>
          </p:nvPr>
        </p:nvPicPr>
        <p:blipFill>
          <a:blip r:embed="rId3"/>
          <a:stretch>
            <a:fillRect/>
          </a:stretch>
        </p:blipFill>
        <p:spPr>
          <a:xfrm>
            <a:off x="457200" y="1696746"/>
            <a:ext cx="7715200" cy="2531187"/>
          </a:xfrm>
          <a:prstGeom prst="rect">
            <a:avLst/>
          </a:prstGeom>
        </p:spPr>
      </p:pic>
      <p:sp>
        <p:nvSpPr>
          <p:cNvPr id="7" name="Slide Number Placeholder 6">
            <a:extLst>
              <a:ext uri="{FF2B5EF4-FFF2-40B4-BE49-F238E27FC236}">
                <a16:creationId xmlns:a16="http://schemas.microsoft.com/office/drawing/2014/main" id="{3C68C842-3FBE-47BD-801A-7DEE55DC4131}"/>
              </a:ext>
            </a:extLst>
          </p:cNvPr>
          <p:cNvSpPr>
            <a:spLocks noGrp="1"/>
          </p:cNvSpPr>
          <p:nvPr>
            <p:ph type="sldNum" sz="quarter" idx="10"/>
          </p:nvPr>
        </p:nvSpPr>
        <p:spPr/>
        <p:txBody>
          <a:bodyPr/>
          <a:lstStyle/>
          <a:p>
            <a:fld id="{F074DFA7-C613-284F-BE8A-46920CEE1047}" type="slidenum">
              <a:rPr lang="en-US" smtClean="0"/>
              <a:pPr/>
              <a:t>10</a:t>
            </a:fld>
            <a:endParaRPr lang="en-US" dirty="0"/>
          </a:p>
        </p:txBody>
      </p:sp>
    </p:spTree>
    <p:extLst>
      <p:ext uri="{BB962C8B-B14F-4D97-AF65-F5344CB8AC3E}">
        <p14:creationId xmlns:p14="http://schemas.microsoft.com/office/powerpoint/2010/main" val="416322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88E3-8730-4D7D-AF68-82F6CE906357}"/>
              </a:ext>
            </a:extLst>
          </p:cNvPr>
          <p:cNvSpPr>
            <a:spLocks noGrp="1"/>
          </p:cNvSpPr>
          <p:nvPr>
            <p:ph type="title"/>
          </p:nvPr>
        </p:nvSpPr>
        <p:spPr/>
        <p:txBody>
          <a:bodyPr/>
          <a:lstStyle/>
          <a:p>
            <a:r>
              <a:rPr lang="en-IE" b="0" dirty="0"/>
              <a:t>Fairness in classification</a:t>
            </a:r>
            <a:endParaRPr lang="en-IE" dirty="0"/>
          </a:p>
        </p:txBody>
      </p:sp>
      <p:sp>
        <p:nvSpPr>
          <p:cNvPr id="7" name="Slide Number Placeholder 6">
            <a:extLst>
              <a:ext uri="{FF2B5EF4-FFF2-40B4-BE49-F238E27FC236}">
                <a16:creationId xmlns:a16="http://schemas.microsoft.com/office/drawing/2014/main" id="{F6FED99C-9C69-465E-9293-C15B811CAE70}"/>
              </a:ext>
            </a:extLst>
          </p:cNvPr>
          <p:cNvSpPr>
            <a:spLocks noGrp="1"/>
          </p:cNvSpPr>
          <p:nvPr>
            <p:ph type="sldNum" sz="quarter" idx="10"/>
          </p:nvPr>
        </p:nvSpPr>
        <p:spPr/>
        <p:txBody>
          <a:bodyPr/>
          <a:lstStyle/>
          <a:p>
            <a:fld id="{F074DFA7-C613-284F-BE8A-46920CEE1047}" type="slidenum">
              <a:rPr lang="en-US" smtClean="0"/>
              <a:pPr/>
              <a:t>11</a:t>
            </a:fld>
            <a:endParaRPr lang="en-US" dirty="0"/>
          </a:p>
        </p:txBody>
      </p:sp>
      <p:pic>
        <p:nvPicPr>
          <p:cNvPr id="10" name="Picture 9">
            <a:extLst>
              <a:ext uri="{FF2B5EF4-FFF2-40B4-BE49-F238E27FC236}">
                <a16:creationId xmlns:a16="http://schemas.microsoft.com/office/drawing/2014/main" id="{A73190D9-5834-4174-A760-27E94CA2FD72}"/>
              </a:ext>
            </a:extLst>
          </p:cNvPr>
          <p:cNvPicPr>
            <a:picLocks noChangeAspect="1"/>
          </p:cNvPicPr>
          <p:nvPr/>
        </p:nvPicPr>
        <p:blipFill>
          <a:blip r:embed="rId2"/>
          <a:stretch>
            <a:fillRect/>
          </a:stretch>
        </p:blipFill>
        <p:spPr>
          <a:xfrm>
            <a:off x="827584" y="1063229"/>
            <a:ext cx="7560840" cy="3020689"/>
          </a:xfrm>
          <a:prstGeom prst="rect">
            <a:avLst/>
          </a:prstGeom>
        </p:spPr>
      </p:pic>
    </p:spTree>
    <p:extLst>
      <p:ext uri="{BB962C8B-B14F-4D97-AF65-F5344CB8AC3E}">
        <p14:creationId xmlns:p14="http://schemas.microsoft.com/office/powerpoint/2010/main" val="220624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D68F517-4FAE-47E0-82A3-41D369631F73}"/>
              </a:ext>
            </a:extLst>
          </p:cNvPr>
          <p:cNvSpPr>
            <a:spLocks noGrp="1"/>
          </p:cNvSpPr>
          <p:nvPr>
            <p:ph type="sldNum" sz="quarter" idx="10"/>
          </p:nvPr>
        </p:nvSpPr>
        <p:spPr/>
        <p:txBody>
          <a:bodyPr/>
          <a:lstStyle/>
          <a:p>
            <a:fld id="{F074DFA7-C613-284F-BE8A-46920CEE1047}" type="slidenum">
              <a:rPr lang="en-US" smtClean="0"/>
              <a:pPr/>
              <a:t>12</a:t>
            </a:fld>
            <a:endParaRPr lang="en-US" dirty="0"/>
          </a:p>
        </p:txBody>
      </p:sp>
      <p:pic>
        <p:nvPicPr>
          <p:cNvPr id="8" name="Picture 7">
            <a:extLst>
              <a:ext uri="{FF2B5EF4-FFF2-40B4-BE49-F238E27FC236}">
                <a16:creationId xmlns:a16="http://schemas.microsoft.com/office/drawing/2014/main" id="{C76BD12F-ABAD-4083-BF2A-82EDCBA2146E}"/>
              </a:ext>
            </a:extLst>
          </p:cNvPr>
          <p:cNvPicPr>
            <a:picLocks noChangeAspect="1"/>
          </p:cNvPicPr>
          <p:nvPr/>
        </p:nvPicPr>
        <p:blipFill>
          <a:blip r:embed="rId2"/>
          <a:stretch>
            <a:fillRect/>
          </a:stretch>
        </p:blipFill>
        <p:spPr>
          <a:xfrm>
            <a:off x="563624" y="269450"/>
            <a:ext cx="8016751" cy="3742460"/>
          </a:xfrm>
          <a:prstGeom prst="rect">
            <a:avLst/>
          </a:prstGeom>
        </p:spPr>
      </p:pic>
    </p:spTree>
    <p:extLst>
      <p:ext uri="{BB962C8B-B14F-4D97-AF65-F5344CB8AC3E}">
        <p14:creationId xmlns:p14="http://schemas.microsoft.com/office/powerpoint/2010/main" val="41666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A9CDEBA-872D-4BD4-9CA7-4B310146B64D}"/>
              </a:ext>
            </a:extLst>
          </p:cNvPr>
          <p:cNvPicPr>
            <a:picLocks noGrp="1" noChangeAspect="1"/>
          </p:cNvPicPr>
          <p:nvPr>
            <p:ph sz="quarter" idx="4"/>
          </p:nvPr>
        </p:nvPicPr>
        <p:blipFill>
          <a:blip r:embed="rId2"/>
          <a:stretch>
            <a:fillRect/>
          </a:stretch>
        </p:blipFill>
        <p:spPr>
          <a:xfrm>
            <a:off x="683568" y="1131590"/>
            <a:ext cx="7128792" cy="3096344"/>
          </a:xfrm>
          <a:prstGeom prst="rect">
            <a:avLst/>
          </a:prstGeom>
        </p:spPr>
      </p:pic>
      <p:sp>
        <p:nvSpPr>
          <p:cNvPr id="7" name="Slide Number Placeholder 6">
            <a:extLst>
              <a:ext uri="{FF2B5EF4-FFF2-40B4-BE49-F238E27FC236}">
                <a16:creationId xmlns:a16="http://schemas.microsoft.com/office/drawing/2014/main" id="{6F29A157-96F1-49C7-AC71-C62950B69F00}"/>
              </a:ext>
            </a:extLst>
          </p:cNvPr>
          <p:cNvSpPr>
            <a:spLocks noGrp="1"/>
          </p:cNvSpPr>
          <p:nvPr>
            <p:ph type="sldNum" sz="quarter" idx="10"/>
          </p:nvPr>
        </p:nvSpPr>
        <p:spPr/>
        <p:txBody>
          <a:bodyPr/>
          <a:lstStyle/>
          <a:p>
            <a:fld id="{F074DFA7-C613-284F-BE8A-46920CEE1047}" type="slidenum">
              <a:rPr lang="en-US" smtClean="0"/>
              <a:pPr/>
              <a:t>13</a:t>
            </a:fld>
            <a:endParaRPr lang="en-US" dirty="0"/>
          </a:p>
        </p:txBody>
      </p:sp>
      <p:sp>
        <p:nvSpPr>
          <p:cNvPr id="10" name="TextBox 9">
            <a:extLst>
              <a:ext uri="{FF2B5EF4-FFF2-40B4-BE49-F238E27FC236}">
                <a16:creationId xmlns:a16="http://schemas.microsoft.com/office/drawing/2014/main" id="{D12C2CFE-DB6B-4FA3-B3D8-D5B8391AA5FC}"/>
              </a:ext>
            </a:extLst>
          </p:cNvPr>
          <p:cNvSpPr txBox="1"/>
          <p:nvPr/>
        </p:nvSpPr>
        <p:spPr>
          <a:xfrm>
            <a:off x="2339752" y="307928"/>
            <a:ext cx="5328592" cy="523220"/>
          </a:xfrm>
          <a:prstGeom prst="rect">
            <a:avLst/>
          </a:prstGeom>
          <a:noFill/>
        </p:spPr>
        <p:txBody>
          <a:bodyPr wrap="square" rtlCol="0">
            <a:spAutoFit/>
          </a:bodyPr>
          <a:lstStyle/>
          <a:p>
            <a:r>
              <a:rPr lang="en-IE" sz="2800" dirty="0">
                <a:solidFill>
                  <a:schemeClr val="bg1"/>
                </a:solidFill>
              </a:rPr>
              <a:t>Is statistical parity sufficient?</a:t>
            </a:r>
          </a:p>
        </p:txBody>
      </p:sp>
    </p:spTree>
    <p:extLst>
      <p:ext uri="{BB962C8B-B14F-4D97-AF65-F5344CB8AC3E}">
        <p14:creationId xmlns:p14="http://schemas.microsoft.com/office/powerpoint/2010/main" val="256881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6112-2DDA-40F4-824E-F43C00999641}"/>
              </a:ext>
            </a:extLst>
          </p:cNvPr>
          <p:cNvSpPr>
            <a:spLocks noGrp="1"/>
          </p:cNvSpPr>
          <p:nvPr>
            <p:ph type="title"/>
          </p:nvPr>
        </p:nvSpPr>
        <p:spPr/>
        <p:txBody>
          <a:bodyPr/>
          <a:lstStyle/>
          <a:p>
            <a:r>
              <a:rPr lang="en-IE" b="0" dirty="0"/>
              <a:t>Two notions of fairness</a:t>
            </a:r>
            <a:endParaRPr lang="en-IE" dirty="0"/>
          </a:p>
        </p:txBody>
      </p:sp>
      <p:sp>
        <p:nvSpPr>
          <p:cNvPr id="3" name="Picture Placeholder 2">
            <a:extLst>
              <a:ext uri="{FF2B5EF4-FFF2-40B4-BE49-F238E27FC236}">
                <a16:creationId xmlns:a16="http://schemas.microsoft.com/office/drawing/2014/main" id="{F0462487-C998-4911-91E5-323CBCABEBC6}"/>
              </a:ext>
            </a:extLst>
          </p:cNvPr>
          <p:cNvSpPr>
            <a:spLocks noGrp="1"/>
          </p:cNvSpPr>
          <p:nvPr>
            <p:ph type="pic" sz="quarter" idx="10"/>
          </p:nvPr>
        </p:nvSpPr>
        <p:spPr>
          <a:xfrm>
            <a:off x="468313" y="1276350"/>
            <a:ext cx="8207375" cy="2879576"/>
          </a:xfrm>
        </p:spPr>
      </p:sp>
      <p:sp>
        <p:nvSpPr>
          <p:cNvPr id="4" name="Slide Number Placeholder 3">
            <a:extLst>
              <a:ext uri="{FF2B5EF4-FFF2-40B4-BE49-F238E27FC236}">
                <a16:creationId xmlns:a16="http://schemas.microsoft.com/office/drawing/2014/main" id="{F4D6BAC8-3AAB-40E4-82BE-575B06865524}"/>
              </a:ext>
            </a:extLst>
          </p:cNvPr>
          <p:cNvSpPr>
            <a:spLocks noGrp="1"/>
          </p:cNvSpPr>
          <p:nvPr>
            <p:ph type="sldNum" sz="quarter" idx="4"/>
          </p:nvPr>
        </p:nvSpPr>
        <p:spPr/>
        <p:txBody>
          <a:bodyPr/>
          <a:lstStyle/>
          <a:p>
            <a:fld id="{F074DFA7-C613-284F-BE8A-46920CEE1047}" type="slidenum">
              <a:rPr lang="en-US" smtClean="0"/>
              <a:pPr/>
              <a:t>14</a:t>
            </a:fld>
            <a:endParaRPr lang="en-US" dirty="0"/>
          </a:p>
        </p:txBody>
      </p:sp>
      <p:pic>
        <p:nvPicPr>
          <p:cNvPr id="5" name="Picture 4">
            <a:extLst>
              <a:ext uri="{FF2B5EF4-FFF2-40B4-BE49-F238E27FC236}">
                <a16:creationId xmlns:a16="http://schemas.microsoft.com/office/drawing/2014/main" id="{4BB1DC22-1C1F-43E6-8523-7035D4810152}"/>
              </a:ext>
            </a:extLst>
          </p:cNvPr>
          <p:cNvPicPr>
            <a:picLocks noChangeAspect="1"/>
          </p:cNvPicPr>
          <p:nvPr/>
        </p:nvPicPr>
        <p:blipFill>
          <a:blip r:embed="rId2"/>
          <a:stretch>
            <a:fillRect/>
          </a:stretch>
        </p:blipFill>
        <p:spPr>
          <a:xfrm>
            <a:off x="697237" y="1347613"/>
            <a:ext cx="7749526" cy="2519537"/>
          </a:xfrm>
          <a:prstGeom prst="rect">
            <a:avLst/>
          </a:prstGeom>
        </p:spPr>
      </p:pic>
    </p:spTree>
    <p:extLst>
      <p:ext uri="{BB962C8B-B14F-4D97-AF65-F5344CB8AC3E}">
        <p14:creationId xmlns:p14="http://schemas.microsoft.com/office/powerpoint/2010/main" val="272004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C312-D4DC-4BD3-9872-DD667E9B0D1D}"/>
              </a:ext>
            </a:extLst>
          </p:cNvPr>
          <p:cNvSpPr>
            <a:spLocks noGrp="1"/>
          </p:cNvSpPr>
          <p:nvPr>
            <p:ph type="title"/>
          </p:nvPr>
        </p:nvSpPr>
        <p:spPr/>
        <p:txBody>
          <a:bodyPr/>
          <a:lstStyle/>
          <a:p>
            <a:r>
              <a:rPr lang="en-US" b="0" dirty="0"/>
              <a:t>Fairness definitions as “trolley problems”</a:t>
            </a:r>
            <a:endParaRPr lang="en-IE" dirty="0"/>
          </a:p>
        </p:txBody>
      </p:sp>
      <p:pic>
        <p:nvPicPr>
          <p:cNvPr id="5" name="Content Placeholder 4">
            <a:extLst>
              <a:ext uri="{FF2B5EF4-FFF2-40B4-BE49-F238E27FC236}">
                <a16:creationId xmlns:a16="http://schemas.microsoft.com/office/drawing/2014/main" id="{0463B061-3B9C-40A9-9001-1204B6909DF3}"/>
              </a:ext>
            </a:extLst>
          </p:cNvPr>
          <p:cNvPicPr>
            <a:picLocks noGrp="1" noChangeAspect="1"/>
          </p:cNvPicPr>
          <p:nvPr>
            <p:ph idx="1"/>
          </p:nvPr>
        </p:nvPicPr>
        <p:blipFill>
          <a:blip r:embed="rId3"/>
          <a:stretch>
            <a:fillRect/>
          </a:stretch>
        </p:blipFill>
        <p:spPr>
          <a:xfrm>
            <a:off x="1259632" y="1063230"/>
            <a:ext cx="6336704" cy="3164704"/>
          </a:xfrm>
          <a:prstGeom prst="rect">
            <a:avLst/>
          </a:prstGeom>
        </p:spPr>
      </p:pic>
      <p:sp>
        <p:nvSpPr>
          <p:cNvPr id="4" name="Slide Number Placeholder 3">
            <a:extLst>
              <a:ext uri="{FF2B5EF4-FFF2-40B4-BE49-F238E27FC236}">
                <a16:creationId xmlns:a16="http://schemas.microsoft.com/office/drawing/2014/main" id="{2D55FF57-9704-4D31-BC99-E99D6EF222EF}"/>
              </a:ext>
            </a:extLst>
          </p:cNvPr>
          <p:cNvSpPr>
            <a:spLocks noGrp="1"/>
          </p:cNvSpPr>
          <p:nvPr>
            <p:ph type="sldNum" sz="quarter" idx="4"/>
          </p:nvPr>
        </p:nvSpPr>
        <p:spPr/>
        <p:txBody>
          <a:bodyPr/>
          <a:lstStyle/>
          <a:p>
            <a:fld id="{F074DFA7-C613-284F-BE8A-46920CEE1047}" type="slidenum">
              <a:rPr lang="en-US" smtClean="0"/>
              <a:pPr/>
              <a:t>15</a:t>
            </a:fld>
            <a:endParaRPr lang="en-US" dirty="0"/>
          </a:p>
        </p:txBody>
      </p:sp>
    </p:spTree>
    <p:extLst>
      <p:ext uri="{BB962C8B-B14F-4D97-AF65-F5344CB8AC3E}">
        <p14:creationId xmlns:p14="http://schemas.microsoft.com/office/powerpoint/2010/main" val="122659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4A4A7D7-4BFB-4818-BE01-034418822F05}"/>
              </a:ext>
            </a:extLst>
          </p:cNvPr>
          <p:cNvPicPr>
            <a:picLocks noGrp="1" noChangeAspect="1"/>
          </p:cNvPicPr>
          <p:nvPr>
            <p:ph sz="half" idx="2"/>
          </p:nvPr>
        </p:nvPicPr>
        <p:blipFill>
          <a:blip r:embed="rId3"/>
          <a:stretch>
            <a:fillRect/>
          </a:stretch>
        </p:blipFill>
        <p:spPr>
          <a:xfrm>
            <a:off x="683568" y="614985"/>
            <a:ext cx="7920880" cy="3612949"/>
          </a:xfrm>
          <a:prstGeom prst="rect">
            <a:avLst/>
          </a:prstGeom>
        </p:spPr>
      </p:pic>
      <p:sp>
        <p:nvSpPr>
          <p:cNvPr id="7" name="Slide Number Placeholder 6">
            <a:extLst>
              <a:ext uri="{FF2B5EF4-FFF2-40B4-BE49-F238E27FC236}">
                <a16:creationId xmlns:a16="http://schemas.microsoft.com/office/drawing/2014/main" id="{FA745BBF-582A-49FF-8069-9FC93C85844B}"/>
              </a:ext>
            </a:extLst>
          </p:cNvPr>
          <p:cNvSpPr>
            <a:spLocks noGrp="1"/>
          </p:cNvSpPr>
          <p:nvPr>
            <p:ph type="sldNum" sz="quarter" idx="10"/>
          </p:nvPr>
        </p:nvSpPr>
        <p:spPr/>
        <p:txBody>
          <a:bodyPr/>
          <a:lstStyle/>
          <a:p>
            <a:fld id="{F074DFA7-C613-284F-BE8A-46920CEE1047}" type="slidenum">
              <a:rPr lang="en-US" smtClean="0"/>
              <a:pPr/>
              <a:t>16</a:t>
            </a:fld>
            <a:endParaRPr lang="en-US" dirty="0"/>
          </a:p>
        </p:txBody>
      </p:sp>
    </p:spTree>
    <p:extLst>
      <p:ext uri="{BB962C8B-B14F-4D97-AF65-F5344CB8AC3E}">
        <p14:creationId xmlns:p14="http://schemas.microsoft.com/office/powerpoint/2010/main" val="1996831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17B-105C-414B-BAF4-0C542A92866D}"/>
              </a:ext>
            </a:extLst>
          </p:cNvPr>
          <p:cNvSpPr>
            <a:spLocks noGrp="1"/>
          </p:cNvSpPr>
          <p:nvPr>
            <p:ph type="title"/>
          </p:nvPr>
        </p:nvSpPr>
        <p:spPr/>
        <p:txBody>
          <a:bodyPr/>
          <a:lstStyle/>
          <a:p>
            <a:r>
              <a:rPr lang="en-IE" b="0" dirty="0"/>
              <a:t>Fairness in risk assessment</a:t>
            </a:r>
            <a:endParaRPr lang="en-IE" dirty="0"/>
          </a:p>
        </p:txBody>
      </p:sp>
      <p:sp>
        <p:nvSpPr>
          <p:cNvPr id="3" name="Content Placeholder 2">
            <a:extLst>
              <a:ext uri="{FF2B5EF4-FFF2-40B4-BE49-F238E27FC236}">
                <a16:creationId xmlns:a16="http://schemas.microsoft.com/office/drawing/2014/main" id="{AA412DBE-41AF-46F4-86D6-FA348C0364EA}"/>
              </a:ext>
            </a:extLst>
          </p:cNvPr>
          <p:cNvSpPr>
            <a:spLocks noGrp="1"/>
          </p:cNvSpPr>
          <p:nvPr>
            <p:ph idx="1"/>
          </p:nvPr>
        </p:nvSpPr>
        <p:spPr/>
        <p:txBody>
          <a:bodyPr>
            <a:normAutofit fontScale="92500" lnSpcReduction="20000"/>
          </a:bodyPr>
          <a:lstStyle/>
          <a:p>
            <a:r>
              <a:rPr lang="en-US" dirty="0"/>
              <a:t>A risk assessment tool </a:t>
            </a:r>
            <a:r>
              <a:rPr lang="en-US" b="1" dirty="0"/>
              <a:t>gives a probability estimate of a </a:t>
            </a:r>
            <a:r>
              <a:rPr lang="en-IE" b="1" dirty="0"/>
              <a:t>future outcome</a:t>
            </a:r>
          </a:p>
          <a:p>
            <a:r>
              <a:rPr lang="en-IE" dirty="0"/>
              <a:t>Used in many domains:</a:t>
            </a:r>
          </a:p>
          <a:p>
            <a:pPr lvl="2"/>
            <a:r>
              <a:rPr lang="en-US" dirty="0"/>
              <a:t>insurance, criminal sentencing, medical testing, hiring, </a:t>
            </a:r>
            <a:r>
              <a:rPr lang="en-IE" dirty="0"/>
              <a:t>banking, fraud detection </a:t>
            </a:r>
          </a:p>
          <a:p>
            <a:pPr lvl="2"/>
            <a:r>
              <a:rPr lang="en-US" dirty="0"/>
              <a:t>also in less-obvious set-ups, like online advertising</a:t>
            </a:r>
            <a:endParaRPr lang="en-IE" dirty="0"/>
          </a:p>
          <a:p>
            <a:r>
              <a:rPr lang="en-US" b="1" dirty="0"/>
              <a:t>Fairness </a:t>
            </a:r>
            <a:r>
              <a:rPr lang="en-US" dirty="0"/>
              <a:t>in risk assessment is concerned with </a:t>
            </a:r>
            <a:r>
              <a:rPr lang="en-US" b="1" dirty="0"/>
              <a:t>how different kinds of errors are distributed among sub-populations</a:t>
            </a:r>
            <a:endParaRPr lang="en-US" dirty="0"/>
          </a:p>
        </p:txBody>
      </p:sp>
      <p:sp>
        <p:nvSpPr>
          <p:cNvPr id="4" name="Slide Number Placeholder 3">
            <a:extLst>
              <a:ext uri="{FF2B5EF4-FFF2-40B4-BE49-F238E27FC236}">
                <a16:creationId xmlns:a16="http://schemas.microsoft.com/office/drawing/2014/main" id="{0E03B90C-05B3-4658-8F59-C922991105F3}"/>
              </a:ext>
            </a:extLst>
          </p:cNvPr>
          <p:cNvSpPr>
            <a:spLocks noGrp="1"/>
          </p:cNvSpPr>
          <p:nvPr>
            <p:ph type="sldNum" sz="quarter" idx="4"/>
          </p:nvPr>
        </p:nvSpPr>
        <p:spPr/>
        <p:txBody>
          <a:bodyPr/>
          <a:lstStyle/>
          <a:p>
            <a:fld id="{F074DFA7-C613-284F-BE8A-46920CEE1047}" type="slidenum">
              <a:rPr lang="en-US" smtClean="0"/>
              <a:pPr/>
              <a:t>17</a:t>
            </a:fld>
            <a:endParaRPr lang="en-US" dirty="0"/>
          </a:p>
        </p:txBody>
      </p:sp>
    </p:spTree>
    <p:extLst>
      <p:ext uri="{BB962C8B-B14F-4D97-AF65-F5344CB8AC3E}">
        <p14:creationId xmlns:p14="http://schemas.microsoft.com/office/powerpoint/2010/main" val="118618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741-C291-4C88-A158-5F8823EEE4A5}"/>
              </a:ext>
            </a:extLst>
          </p:cNvPr>
          <p:cNvSpPr>
            <a:spLocks noGrp="1"/>
          </p:cNvSpPr>
          <p:nvPr>
            <p:ph type="title"/>
          </p:nvPr>
        </p:nvSpPr>
        <p:spPr/>
        <p:txBody>
          <a:bodyPr/>
          <a:lstStyle/>
          <a:p>
            <a:r>
              <a:rPr lang="en-IE" b="0" dirty="0"/>
              <a:t>Fairness for whom?</a:t>
            </a:r>
            <a:endParaRPr lang="en-IE" dirty="0"/>
          </a:p>
        </p:txBody>
      </p:sp>
      <p:pic>
        <p:nvPicPr>
          <p:cNvPr id="5" name="Content Placeholder 4">
            <a:extLst>
              <a:ext uri="{FF2B5EF4-FFF2-40B4-BE49-F238E27FC236}">
                <a16:creationId xmlns:a16="http://schemas.microsoft.com/office/drawing/2014/main" id="{CA9FE3EF-B3FB-44C0-9BB5-2118BDAAB037}"/>
              </a:ext>
            </a:extLst>
          </p:cNvPr>
          <p:cNvPicPr>
            <a:picLocks noGrp="1" noChangeAspect="1"/>
          </p:cNvPicPr>
          <p:nvPr>
            <p:ph idx="1"/>
          </p:nvPr>
        </p:nvPicPr>
        <p:blipFill>
          <a:blip r:embed="rId2"/>
          <a:stretch>
            <a:fillRect/>
          </a:stretch>
        </p:blipFill>
        <p:spPr>
          <a:xfrm>
            <a:off x="1259632" y="987574"/>
            <a:ext cx="6336704" cy="3168352"/>
          </a:xfrm>
          <a:prstGeom prst="rect">
            <a:avLst/>
          </a:prstGeom>
        </p:spPr>
      </p:pic>
      <p:sp>
        <p:nvSpPr>
          <p:cNvPr id="4" name="Slide Number Placeholder 3">
            <a:extLst>
              <a:ext uri="{FF2B5EF4-FFF2-40B4-BE49-F238E27FC236}">
                <a16:creationId xmlns:a16="http://schemas.microsoft.com/office/drawing/2014/main" id="{6692F404-7C48-45EF-807A-4FC9F62604DB}"/>
              </a:ext>
            </a:extLst>
          </p:cNvPr>
          <p:cNvSpPr>
            <a:spLocks noGrp="1"/>
          </p:cNvSpPr>
          <p:nvPr>
            <p:ph type="sldNum" sz="quarter" idx="4"/>
          </p:nvPr>
        </p:nvSpPr>
        <p:spPr/>
        <p:txBody>
          <a:bodyPr/>
          <a:lstStyle/>
          <a:p>
            <a:fld id="{F074DFA7-C613-284F-BE8A-46920CEE1047}" type="slidenum">
              <a:rPr lang="en-US" smtClean="0"/>
              <a:pPr/>
              <a:t>18</a:t>
            </a:fld>
            <a:endParaRPr lang="en-US" dirty="0"/>
          </a:p>
        </p:txBody>
      </p:sp>
    </p:spTree>
    <p:extLst>
      <p:ext uri="{BB962C8B-B14F-4D97-AF65-F5344CB8AC3E}">
        <p14:creationId xmlns:p14="http://schemas.microsoft.com/office/powerpoint/2010/main" val="11678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A55F-2E75-4C55-9DD4-77BD18AEB32B}"/>
              </a:ext>
            </a:extLst>
          </p:cNvPr>
          <p:cNvSpPr>
            <a:spLocks noGrp="1"/>
          </p:cNvSpPr>
          <p:nvPr>
            <p:ph type="title"/>
          </p:nvPr>
        </p:nvSpPr>
        <p:spPr/>
        <p:txBody>
          <a:bodyPr>
            <a:normAutofit/>
          </a:bodyPr>
          <a:lstStyle/>
          <a:p>
            <a:r>
              <a:rPr lang="en-IE" b="0" dirty="0"/>
              <a:t>towards algorithmic transparency</a:t>
            </a:r>
            <a:endParaRPr lang="en-IE" dirty="0"/>
          </a:p>
        </p:txBody>
      </p:sp>
      <p:sp>
        <p:nvSpPr>
          <p:cNvPr id="3" name="Content Placeholder 2">
            <a:extLst>
              <a:ext uri="{FF2B5EF4-FFF2-40B4-BE49-F238E27FC236}">
                <a16:creationId xmlns:a16="http://schemas.microsoft.com/office/drawing/2014/main" id="{7AF120EE-C6D1-4F38-81A1-56F79D7404AE}"/>
              </a:ext>
            </a:extLst>
          </p:cNvPr>
          <p:cNvSpPr>
            <a:spLocks noGrp="1"/>
          </p:cNvSpPr>
          <p:nvPr>
            <p:ph idx="1"/>
          </p:nvPr>
        </p:nvSpPr>
        <p:spPr/>
        <p:txBody>
          <a:bodyPr>
            <a:normAutofit fontScale="92500" lnSpcReduction="10000"/>
          </a:bodyPr>
          <a:lstStyle/>
          <a:p>
            <a:r>
              <a:rPr lang="en-IE" dirty="0"/>
              <a:t>algorithmic transparency is not </a:t>
            </a:r>
            <a:r>
              <a:rPr lang="en-US" dirty="0"/>
              <a:t>synonymous with releasing the source </a:t>
            </a:r>
            <a:r>
              <a:rPr lang="en-IE" dirty="0"/>
              <a:t>code</a:t>
            </a:r>
          </a:p>
          <a:p>
            <a:r>
              <a:rPr lang="en-IE" dirty="0"/>
              <a:t>algorithmic transparency requires data transparency</a:t>
            </a:r>
          </a:p>
          <a:p>
            <a:r>
              <a:rPr lang="en-US" dirty="0"/>
              <a:t>data transparency is not synonymous with making all data public</a:t>
            </a:r>
          </a:p>
          <a:p>
            <a:r>
              <a:rPr lang="en-IE" dirty="0"/>
              <a:t>actionable transparency requires interpretability</a:t>
            </a:r>
          </a:p>
          <a:p>
            <a:r>
              <a:rPr lang="en-US" dirty="0">
                <a:latin typeface="Roboto Slab Light"/>
              </a:rPr>
              <a:t>transparency by design, not as an </a:t>
            </a:r>
            <a:r>
              <a:rPr lang="en-IE" dirty="0">
                <a:latin typeface="Roboto Slab Light"/>
              </a:rPr>
              <a:t>afterthought</a:t>
            </a:r>
          </a:p>
          <a:p>
            <a:pPr marL="0" indent="0">
              <a:buNone/>
            </a:pPr>
            <a:endParaRPr lang="en-IE" dirty="0"/>
          </a:p>
        </p:txBody>
      </p:sp>
      <p:sp>
        <p:nvSpPr>
          <p:cNvPr id="4" name="Slide Number Placeholder 3">
            <a:extLst>
              <a:ext uri="{FF2B5EF4-FFF2-40B4-BE49-F238E27FC236}">
                <a16:creationId xmlns:a16="http://schemas.microsoft.com/office/drawing/2014/main" id="{43455CD9-7B30-4AB5-A1C0-F020D7C1607C}"/>
              </a:ext>
            </a:extLst>
          </p:cNvPr>
          <p:cNvSpPr>
            <a:spLocks noGrp="1"/>
          </p:cNvSpPr>
          <p:nvPr>
            <p:ph type="sldNum" sz="quarter" idx="4"/>
          </p:nvPr>
        </p:nvSpPr>
        <p:spPr/>
        <p:txBody>
          <a:bodyPr/>
          <a:lstStyle/>
          <a:p>
            <a:fld id="{F074DFA7-C613-284F-BE8A-46920CEE1047}" type="slidenum">
              <a:rPr lang="en-US" smtClean="0"/>
              <a:pPr/>
              <a:t>19</a:t>
            </a:fld>
            <a:endParaRPr lang="en-US" dirty="0"/>
          </a:p>
        </p:txBody>
      </p:sp>
    </p:spTree>
    <p:extLst>
      <p:ext uri="{BB962C8B-B14F-4D97-AF65-F5344CB8AC3E}">
        <p14:creationId xmlns:p14="http://schemas.microsoft.com/office/powerpoint/2010/main" val="11701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FFA59-B993-4783-9558-2230C35F80AF}"/>
              </a:ext>
            </a:extLst>
          </p:cNvPr>
          <p:cNvPicPr>
            <a:picLocks noChangeAspect="1"/>
          </p:cNvPicPr>
          <p:nvPr/>
        </p:nvPicPr>
        <p:blipFill>
          <a:blip r:embed="rId3"/>
          <a:stretch>
            <a:fillRect/>
          </a:stretch>
        </p:blipFill>
        <p:spPr>
          <a:xfrm>
            <a:off x="791579" y="1563638"/>
            <a:ext cx="7560841" cy="3384376"/>
          </a:xfrm>
          <a:prstGeom prst="rect">
            <a:avLst/>
          </a:prstGeom>
        </p:spPr>
      </p:pic>
    </p:spTree>
    <p:extLst>
      <p:ext uri="{BB962C8B-B14F-4D97-AF65-F5344CB8AC3E}">
        <p14:creationId xmlns:p14="http://schemas.microsoft.com/office/powerpoint/2010/main" val="3116540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338B-431E-42B9-AC85-BCCEB399C7BE}"/>
              </a:ext>
            </a:extLst>
          </p:cNvPr>
          <p:cNvSpPr>
            <a:spLocks noGrp="1"/>
          </p:cNvSpPr>
          <p:nvPr>
            <p:ph type="title"/>
          </p:nvPr>
        </p:nvSpPr>
        <p:spPr/>
        <p:txBody>
          <a:bodyPr/>
          <a:lstStyle/>
          <a:p>
            <a:r>
              <a:rPr lang="en-IE" b="0" dirty="0"/>
              <a:t>The punchline</a:t>
            </a:r>
            <a:endParaRPr lang="en-IE" dirty="0"/>
          </a:p>
        </p:txBody>
      </p:sp>
      <p:sp>
        <p:nvSpPr>
          <p:cNvPr id="3" name="Content Placeholder 2">
            <a:extLst>
              <a:ext uri="{FF2B5EF4-FFF2-40B4-BE49-F238E27FC236}">
                <a16:creationId xmlns:a16="http://schemas.microsoft.com/office/drawing/2014/main" id="{C357A12D-4F7B-4A06-9CAF-19771755B1A4}"/>
              </a:ext>
            </a:extLst>
          </p:cNvPr>
          <p:cNvSpPr>
            <a:spLocks noGrp="1"/>
          </p:cNvSpPr>
          <p:nvPr>
            <p:ph idx="1"/>
          </p:nvPr>
        </p:nvSpPr>
        <p:spPr/>
        <p:txBody>
          <a:bodyPr>
            <a:normAutofit fontScale="85000" lnSpcReduction="20000"/>
          </a:bodyPr>
          <a:lstStyle/>
          <a:p>
            <a:r>
              <a:rPr lang="en-US" b="1" dirty="0"/>
              <a:t>Data Analytics can be algorithmic, therefore it cannot be biased! </a:t>
            </a:r>
            <a:r>
              <a:rPr lang="en-US" dirty="0"/>
              <a:t>And yet…</a:t>
            </a:r>
          </a:p>
          <a:p>
            <a:r>
              <a:rPr lang="en-US" dirty="0"/>
              <a:t>All traditional evils of </a:t>
            </a:r>
            <a:r>
              <a:rPr lang="en-US" b="1" dirty="0"/>
              <a:t>discrimination</a:t>
            </a:r>
            <a:r>
              <a:rPr lang="en-US" dirty="0"/>
              <a:t>, and many new ones, exhibit themselves in the data science </a:t>
            </a:r>
            <a:r>
              <a:rPr lang="en-IE" dirty="0"/>
              <a:t>ecosystem</a:t>
            </a:r>
          </a:p>
          <a:p>
            <a:r>
              <a:rPr lang="en-IE" b="1" dirty="0"/>
              <a:t>Transparency </a:t>
            </a:r>
            <a:r>
              <a:rPr lang="en-IE" dirty="0"/>
              <a:t>helps prevent discrimination, enable public debate, establish </a:t>
            </a:r>
            <a:r>
              <a:rPr lang="en-IE" b="1" dirty="0"/>
              <a:t>trust</a:t>
            </a:r>
          </a:p>
          <a:p>
            <a:r>
              <a:rPr lang="en-US" dirty="0"/>
              <a:t>Technology alone won’t do: also need </a:t>
            </a:r>
            <a:r>
              <a:rPr lang="en-IE" b="1" dirty="0"/>
              <a:t>regulation </a:t>
            </a:r>
            <a:r>
              <a:rPr lang="en-IE" dirty="0"/>
              <a:t>and </a:t>
            </a:r>
            <a:r>
              <a:rPr lang="en-IE" b="1" dirty="0"/>
              <a:t>civic engagement</a:t>
            </a:r>
          </a:p>
          <a:p>
            <a:r>
              <a:rPr lang="en-US" b="1" dirty="0"/>
              <a:t>responsible data science and analytics is our new frontier!</a:t>
            </a:r>
            <a:endParaRPr lang="en-US" dirty="0"/>
          </a:p>
          <a:p>
            <a:endParaRPr lang="en-IE" dirty="0"/>
          </a:p>
        </p:txBody>
      </p:sp>
      <p:sp>
        <p:nvSpPr>
          <p:cNvPr id="4" name="Slide Number Placeholder 3">
            <a:extLst>
              <a:ext uri="{FF2B5EF4-FFF2-40B4-BE49-F238E27FC236}">
                <a16:creationId xmlns:a16="http://schemas.microsoft.com/office/drawing/2014/main" id="{D148CC89-F2C2-44BA-B549-869243556506}"/>
              </a:ext>
            </a:extLst>
          </p:cNvPr>
          <p:cNvSpPr>
            <a:spLocks noGrp="1"/>
          </p:cNvSpPr>
          <p:nvPr>
            <p:ph type="sldNum" sz="quarter" idx="4"/>
          </p:nvPr>
        </p:nvSpPr>
        <p:spPr/>
        <p:txBody>
          <a:bodyPr/>
          <a:lstStyle/>
          <a:p>
            <a:fld id="{F074DFA7-C613-284F-BE8A-46920CEE1047}" type="slidenum">
              <a:rPr lang="en-US" smtClean="0"/>
              <a:pPr/>
              <a:t>20</a:t>
            </a:fld>
            <a:endParaRPr lang="en-US" dirty="0"/>
          </a:p>
        </p:txBody>
      </p:sp>
    </p:spTree>
    <p:extLst>
      <p:ext uri="{BB962C8B-B14F-4D97-AF65-F5344CB8AC3E}">
        <p14:creationId xmlns:p14="http://schemas.microsoft.com/office/powerpoint/2010/main" val="259230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CFF57-8C3A-4F6D-89C0-DC24E21875D2}"/>
              </a:ext>
            </a:extLst>
          </p:cNvPr>
          <p:cNvSpPr txBox="1"/>
          <p:nvPr/>
        </p:nvSpPr>
        <p:spPr>
          <a:xfrm>
            <a:off x="3491880" y="2643758"/>
            <a:ext cx="6336704" cy="1569660"/>
          </a:xfrm>
          <a:prstGeom prst="rect">
            <a:avLst/>
          </a:prstGeom>
          <a:noFill/>
        </p:spPr>
        <p:txBody>
          <a:bodyPr wrap="square" rtlCol="0">
            <a:spAutoFit/>
          </a:bodyPr>
          <a:lstStyle/>
          <a:p>
            <a:r>
              <a:rPr lang="en-IE" sz="3200" dirty="0"/>
              <a:t>Thank you </a:t>
            </a:r>
          </a:p>
          <a:p>
            <a:endParaRPr lang="en-IE" sz="3200" dirty="0"/>
          </a:p>
          <a:p>
            <a:r>
              <a:rPr lang="en-IE" sz="3200" dirty="0"/>
              <a:t>Any Questions ?</a:t>
            </a:r>
          </a:p>
        </p:txBody>
      </p:sp>
    </p:spTree>
    <p:extLst>
      <p:ext uri="{BB962C8B-B14F-4D97-AF65-F5344CB8AC3E}">
        <p14:creationId xmlns:p14="http://schemas.microsoft.com/office/powerpoint/2010/main" val="153345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in Machine learning</a:t>
            </a:r>
          </a:p>
        </p:txBody>
      </p:sp>
      <p:sp>
        <p:nvSpPr>
          <p:cNvPr id="3" name="Content Placeholder 2"/>
          <p:cNvSpPr>
            <a:spLocks noGrp="1"/>
          </p:cNvSpPr>
          <p:nvPr>
            <p:ph idx="1"/>
          </p:nvPr>
        </p:nvSpPr>
        <p:spPr/>
        <p:txBody>
          <a:bodyPr>
            <a:normAutofit fontScale="92500" lnSpcReduction="10000"/>
          </a:bodyPr>
          <a:lstStyle/>
          <a:p>
            <a:r>
              <a:rPr lang="en-US" dirty="0"/>
              <a:t>Prediction-based decision-making has swept through industry and is quickly making its way into government.</a:t>
            </a:r>
          </a:p>
          <a:p>
            <a:r>
              <a:rPr lang="en-US" dirty="0"/>
              <a:t>This process can serious implications for disadvantaged groups along social axes such as race, gender, and class.</a:t>
            </a:r>
          </a:p>
          <a:p>
            <a:r>
              <a:rPr lang="en-US" dirty="0"/>
              <a:t>Fairness in Machine learning is a fairly new but important concept</a:t>
            </a:r>
          </a:p>
          <a:p>
            <a:r>
              <a:rPr lang="en-US" dirty="0"/>
              <a:t>Examples of unfairness occur in both the private &amp; public sector</a:t>
            </a:r>
          </a:p>
        </p:txBody>
      </p:sp>
      <p:sp>
        <p:nvSpPr>
          <p:cNvPr id="4" name="Slide Number Placeholder 4"/>
          <p:cNvSpPr>
            <a:spLocks noGrp="1"/>
          </p:cNvSpPr>
          <p:nvPr>
            <p:ph type="sldNum" sz="quarter" idx="4"/>
          </p:nvPr>
        </p:nvSpPr>
        <p:spPr>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3</a:t>
            </a:fld>
            <a:endParaRPr lang="en-US" dirty="0"/>
          </a:p>
        </p:txBody>
      </p:sp>
    </p:spTree>
    <p:extLst>
      <p:ext uri="{BB962C8B-B14F-4D97-AF65-F5344CB8AC3E}">
        <p14:creationId xmlns:p14="http://schemas.microsoft.com/office/powerpoint/2010/main" val="146659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Title</a:t>
            </a:r>
          </a:p>
        </p:txBody>
      </p:sp>
      <p:pic>
        <p:nvPicPr>
          <p:cNvPr id="5" name="Content Placeholder 4">
            <a:extLst>
              <a:ext uri="{FF2B5EF4-FFF2-40B4-BE49-F238E27FC236}">
                <a16:creationId xmlns:a16="http://schemas.microsoft.com/office/drawing/2014/main" id="{590DC6FD-76A4-4692-B5E5-6F26C08CC9EC}"/>
              </a:ext>
            </a:extLst>
          </p:cNvPr>
          <p:cNvPicPr>
            <a:picLocks noGrp="1" noChangeAspect="1"/>
          </p:cNvPicPr>
          <p:nvPr>
            <p:ph idx="1"/>
          </p:nvPr>
        </p:nvPicPr>
        <p:blipFill>
          <a:blip r:embed="rId3"/>
          <a:stretch>
            <a:fillRect/>
          </a:stretch>
        </p:blipFill>
        <p:spPr>
          <a:xfrm>
            <a:off x="198166" y="100166"/>
            <a:ext cx="7902226" cy="1239333"/>
          </a:xfrm>
          <a:prstGeom prst="rect">
            <a:avLst/>
          </a:prstGeom>
        </p:spPr>
      </p:pic>
      <p:sp>
        <p:nvSpPr>
          <p:cNvPr id="4" name="Slide Number Placeholder 4"/>
          <p:cNvSpPr>
            <a:spLocks noGrp="1"/>
          </p:cNvSpPr>
          <p:nvPr>
            <p:ph type="sldNum" sz="quarter" idx="4"/>
          </p:nvPr>
        </p:nvSpPr>
        <p:spPr>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fld id="{F074DFA7-C613-284F-BE8A-46920CEE1047}" type="slidenum">
              <a:rPr lang="en-US" smtClean="0"/>
              <a:pPr/>
              <a:t>4</a:t>
            </a:fld>
            <a:endParaRPr lang="en-US" dirty="0"/>
          </a:p>
        </p:txBody>
      </p:sp>
      <p:pic>
        <p:nvPicPr>
          <p:cNvPr id="6" name="Picture 5">
            <a:extLst>
              <a:ext uri="{FF2B5EF4-FFF2-40B4-BE49-F238E27FC236}">
                <a16:creationId xmlns:a16="http://schemas.microsoft.com/office/drawing/2014/main" id="{229A0EFF-BBE4-4A5E-BF14-698793A5E4E4}"/>
              </a:ext>
            </a:extLst>
          </p:cNvPr>
          <p:cNvPicPr>
            <a:picLocks noChangeAspect="1"/>
          </p:cNvPicPr>
          <p:nvPr/>
        </p:nvPicPr>
        <p:blipFill>
          <a:blip r:embed="rId4"/>
          <a:stretch>
            <a:fillRect/>
          </a:stretch>
        </p:blipFill>
        <p:spPr>
          <a:xfrm>
            <a:off x="198277" y="1333171"/>
            <a:ext cx="5200650" cy="2219325"/>
          </a:xfrm>
          <a:prstGeom prst="rect">
            <a:avLst/>
          </a:prstGeom>
        </p:spPr>
      </p:pic>
      <p:pic>
        <p:nvPicPr>
          <p:cNvPr id="7" name="Picture 6">
            <a:extLst>
              <a:ext uri="{FF2B5EF4-FFF2-40B4-BE49-F238E27FC236}">
                <a16:creationId xmlns:a16="http://schemas.microsoft.com/office/drawing/2014/main" id="{30F4EEB6-314D-4901-AAB4-409BEE51F1AD}"/>
              </a:ext>
            </a:extLst>
          </p:cNvPr>
          <p:cNvPicPr>
            <a:picLocks noChangeAspect="1"/>
          </p:cNvPicPr>
          <p:nvPr/>
        </p:nvPicPr>
        <p:blipFill>
          <a:blip r:embed="rId5"/>
          <a:stretch>
            <a:fillRect/>
          </a:stretch>
        </p:blipFill>
        <p:spPr>
          <a:xfrm>
            <a:off x="5622456" y="1063229"/>
            <a:ext cx="3054000" cy="2507267"/>
          </a:xfrm>
          <a:prstGeom prst="rect">
            <a:avLst/>
          </a:prstGeom>
        </p:spPr>
      </p:pic>
      <p:sp>
        <p:nvSpPr>
          <p:cNvPr id="8" name="Rectangle 7">
            <a:extLst>
              <a:ext uri="{FF2B5EF4-FFF2-40B4-BE49-F238E27FC236}">
                <a16:creationId xmlns:a16="http://schemas.microsoft.com/office/drawing/2014/main" id="{794B874E-0505-44EC-AD57-E19296B396DB}"/>
              </a:ext>
            </a:extLst>
          </p:cNvPr>
          <p:cNvSpPr/>
          <p:nvPr/>
        </p:nvSpPr>
        <p:spPr>
          <a:xfrm>
            <a:off x="828131" y="3794991"/>
            <a:ext cx="7487737" cy="369332"/>
          </a:xfrm>
          <a:prstGeom prst="rect">
            <a:avLst/>
          </a:prstGeom>
        </p:spPr>
        <p:txBody>
          <a:bodyPr wrap="square">
            <a:spAutoFit/>
          </a:bodyPr>
          <a:lstStyle/>
          <a:p>
            <a:r>
              <a:rPr lang="en-US" b="1" dirty="0">
                <a:solidFill>
                  <a:schemeClr val="bg1"/>
                </a:solidFill>
              </a:rPr>
              <a:t>lower prices offered to buyers who live in more affluent neighborhoods</a:t>
            </a:r>
            <a:endParaRPr lang="en-IE" dirty="0">
              <a:solidFill>
                <a:schemeClr val="bg1"/>
              </a:solidFill>
            </a:endParaRPr>
          </a:p>
        </p:txBody>
      </p:sp>
    </p:spTree>
    <p:extLst>
      <p:ext uri="{BB962C8B-B14F-4D97-AF65-F5344CB8AC3E}">
        <p14:creationId xmlns:p14="http://schemas.microsoft.com/office/powerpoint/2010/main" val="149456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i="1" dirty="0"/>
              <a:t>We Teach AI Systems Everything, Including our Biases</a:t>
            </a:r>
          </a:p>
        </p:txBody>
      </p:sp>
      <p:sp>
        <p:nvSpPr>
          <p:cNvPr id="7" name="Slide Number Placeholder 4"/>
          <p:cNvSpPr>
            <a:spLocks noGrp="1"/>
          </p:cNvSpPr>
          <p:nvPr>
            <p:ph type="sldNum" sz="quarter" idx="10"/>
          </p:nvPr>
        </p:nvSpPr>
        <p:spPr>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pPr marL="0" indent="0">
              <a:buNone/>
            </a:pPr>
            <a:fld id="{F074DFA7-C613-284F-BE8A-46920CEE1047}" type="slidenum">
              <a:rPr lang="en-US" smtClean="0"/>
              <a:pPr marL="0" indent="0">
                <a:buNone/>
              </a:pPr>
              <a:t>5</a:t>
            </a:fld>
            <a:endParaRPr lang="en-US" dirty="0"/>
          </a:p>
        </p:txBody>
      </p:sp>
      <p:sp>
        <p:nvSpPr>
          <p:cNvPr id="9" name="TextBox 8">
            <a:extLst>
              <a:ext uri="{FF2B5EF4-FFF2-40B4-BE49-F238E27FC236}">
                <a16:creationId xmlns:a16="http://schemas.microsoft.com/office/drawing/2014/main" id="{11E872DD-7639-474C-B396-58F3C3526C74}"/>
              </a:ext>
            </a:extLst>
          </p:cNvPr>
          <p:cNvSpPr txBox="1"/>
          <p:nvPr/>
        </p:nvSpPr>
        <p:spPr>
          <a:xfrm>
            <a:off x="467544" y="1198430"/>
            <a:ext cx="8136904" cy="646331"/>
          </a:xfrm>
          <a:prstGeom prst="rect">
            <a:avLst/>
          </a:prstGeom>
          <a:noFill/>
        </p:spPr>
        <p:txBody>
          <a:bodyPr wrap="square" rtlCol="0">
            <a:spAutoFit/>
          </a:bodyPr>
          <a:lstStyle/>
          <a:p>
            <a:r>
              <a:rPr lang="en-US" dirty="0">
                <a:solidFill>
                  <a:schemeClr val="bg1"/>
                </a:solidFill>
              </a:rPr>
              <a:t>For example, Google's BERT (Bidirectional Encoder Representations from Transformers)</a:t>
            </a:r>
            <a:endParaRPr lang="en-IE" dirty="0">
              <a:solidFill>
                <a:schemeClr val="bg1"/>
              </a:solidFill>
            </a:endParaRPr>
          </a:p>
        </p:txBody>
      </p:sp>
      <p:sp>
        <p:nvSpPr>
          <p:cNvPr id="3" name="Content Placeholder 2">
            <a:extLst>
              <a:ext uri="{FF2B5EF4-FFF2-40B4-BE49-F238E27FC236}">
                <a16:creationId xmlns:a16="http://schemas.microsoft.com/office/drawing/2014/main" id="{EEEABE6B-8721-4509-894C-F730D942BA1C}"/>
              </a:ext>
            </a:extLst>
          </p:cNvPr>
          <p:cNvSpPr>
            <a:spLocks noGrp="1"/>
          </p:cNvSpPr>
          <p:nvPr>
            <p:ph sz="quarter" idx="4"/>
          </p:nvPr>
        </p:nvSpPr>
        <p:spPr/>
        <p:txBody>
          <a:bodyPr/>
          <a:lstStyle/>
          <a:p>
            <a:endParaRPr lang="en-IE"/>
          </a:p>
        </p:txBody>
      </p:sp>
    </p:spTree>
    <p:extLst>
      <p:ext uri="{BB962C8B-B14F-4D97-AF65-F5344CB8AC3E}">
        <p14:creationId xmlns:p14="http://schemas.microsoft.com/office/powerpoint/2010/main" val="198976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0" dirty="0"/>
              <a:t>Gender bias in recruiting </a:t>
            </a:r>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pic>
        <p:nvPicPr>
          <p:cNvPr id="11" name="Content Placeholder 10">
            <a:extLst>
              <a:ext uri="{FF2B5EF4-FFF2-40B4-BE49-F238E27FC236}">
                <a16:creationId xmlns:a16="http://schemas.microsoft.com/office/drawing/2014/main" id="{A339E8C4-0023-46A7-8101-255343AD503C}"/>
              </a:ext>
            </a:extLst>
          </p:cNvPr>
          <p:cNvPicPr>
            <a:picLocks noGrp="1" noChangeAspect="1"/>
          </p:cNvPicPr>
          <p:nvPr>
            <p:ph sz="quarter" idx="4"/>
          </p:nvPr>
        </p:nvPicPr>
        <p:blipFill>
          <a:blip r:embed="rId3"/>
          <a:stretch>
            <a:fillRect/>
          </a:stretch>
        </p:blipFill>
        <p:spPr>
          <a:xfrm>
            <a:off x="4641189" y="1719264"/>
            <a:ext cx="4041775" cy="2076622"/>
          </a:xfrm>
          <a:prstGeom prst="rect">
            <a:avLst/>
          </a:prstGeom>
        </p:spPr>
      </p:pic>
      <p:sp>
        <p:nvSpPr>
          <p:cNvPr id="7" name="Slide Number Placeholder 4"/>
          <p:cNvSpPr>
            <a:spLocks noGrp="1"/>
          </p:cNvSpPr>
          <p:nvPr>
            <p:ph type="sldNum" sz="quarter" idx="10"/>
          </p:nvPr>
        </p:nvSpPr>
        <p:spPr>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pPr marL="0" indent="0">
              <a:buNone/>
            </a:pPr>
            <a:fld id="{F074DFA7-C613-284F-BE8A-46920CEE1047}" type="slidenum">
              <a:rPr lang="en-US" smtClean="0"/>
              <a:pPr marL="0" indent="0">
                <a:buNone/>
              </a:pPr>
              <a:t>6</a:t>
            </a:fld>
            <a:endParaRPr lang="en-US" dirty="0"/>
          </a:p>
        </p:txBody>
      </p:sp>
      <p:pic>
        <p:nvPicPr>
          <p:cNvPr id="8" name="Picture 7">
            <a:extLst>
              <a:ext uri="{FF2B5EF4-FFF2-40B4-BE49-F238E27FC236}">
                <a16:creationId xmlns:a16="http://schemas.microsoft.com/office/drawing/2014/main" id="{5593CE01-EBD4-41F1-B827-B16A60ED23FE}"/>
              </a:ext>
            </a:extLst>
          </p:cNvPr>
          <p:cNvPicPr>
            <a:picLocks noChangeAspect="1"/>
          </p:cNvPicPr>
          <p:nvPr/>
        </p:nvPicPr>
        <p:blipFill>
          <a:blip r:embed="rId4"/>
          <a:stretch>
            <a:fillRect/>
          </a:stretch>
        </p:blipFill>
        <p:spPr>
          <a:xfrm>
            <a:off x="5580112" y="2266"/>
            <a:ext cx="2901300" cy="1010533"/>
          </a:xfrm>
          <a:prstGeom prst="rect">
            <a:avLst/>
          </a:prstGeom>
        </p:spPr>
      </p:pic>
      <p:pic>
        <p:nvPicPr>
          <p:cNvPr id="9" name="Picture 8">
            <a:extLst>
              <a:ext uri="{FF2B5EF4-FFF2-40B4-BE49-F238E27FC236}">
                <a16:creationId xmlns:a16="http://schemas.microsoft.com/office/drawing/2014/main" id="{617376F4-7537-4FC1-BAA1-F2C9909F19C2}"/>
              </a:ext>
            </a:extLst>
          </p:cNvPr>
          <p:cNvPicPr>
            <a:picLocks noChangeAspect="1"/>
          </p:cNvPicPr>
          <p:nvPr/>
        </p:nvPicPr>
        <p:blipFill>
          <a:blip r:embed="rId5"/>
          <a:stretch>
            <a:fillRect/>
          </a:stretch>
        </p:blipFill>
        <p:spPr>
          <a:xfrm>
            <a:off x="6031161" y="897188"/>
            <a:ext cx="3130350" cy="877067"/>
          </a:xfrm>
          <a:prstGeom prst="rect">
            <a:avLst/>
          </a:prstGeom>
        </p:spPr>
      </p:pic>
      <p:pic>
        <p:nvPicPr>
          <p:cNvPr id="10" name="Picture 9">
            <a:extLst>
              <a:ext uri="{FF2B5EF4-FFF2-40B4-BE49-F238E27FC236}">
                <a16:creationId xmlns:a16="http://schemas.microsoft.com/office/drawing/2014/main" id="{1AC1A5E5-6522-4E93-BBBB-7EA08BE76BF5}"/>
              </a:ext>
            </a:extLst>
          </p:cNvPr>
          <p:cNvPicPr>
            <a:picLocks noChangeAspect="1"/>
          </p:cNvPicPr>
          <p:nvPr/>
        </p:nvPicPr>
        <p:blipFill>
          <a:blip r:embed="rId6"/>
          <a:stretch>
            <a:fillRect/>
          </a:stretch>
        </p:blipFill>
        <p:spPr>
          <a:xfrm>
            <a:off x="324550" y="1142059"/>
            <a:ext cx="4320480" cy="3025111"/>
          </a:xfrm>
          <a:prstGeom prst="rect">
            <a:avLst/>
          </a:prstGeom>
        </p:spPr>
      </p:pic>
    </p:spTree>
    <p:extLst>
      <p:ext uri="{BB962C8B-B14F-4D97-AF65-F5344CB8AC3E}">
        <p14:creationId xmlns:p14="http://schemas.microsoft.com/office/powerpoint/2010/main" val="23134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D3C3-9DFA-452B-90B8-F5E4FD801DE1}"/>
              </a:ext>
            </a:extLst>
          </p:cNvPr>
          <p:cNvSpPr>
            <a:spLocks noGrp="1"/>
          </p:cNvSpPr>
          <p:nvPr>
            <p:ph type="title"/>
          </p:nvPr>
        </p:nvSpPr>
        <p:spPr>
          <a:xfrm>
            <a:off x="482426" y="22717"/>
            <a:ext cx="8219256" cy="857250"/>
          </a:xfrm>
        </p:spPr>
        <p:txBody>
          <a:bodyPr/>
          <a:lstStyle/>
          <a:p>
            <a:r>
              <a:rPr lang="en-IE" b="0" dirty="0"/>
              <a:t>“Bias” in predictive analytics</a:t>
            </a:r>
            <a:endParaRPr lang="en-IE" dirty="0"/>
          </a:p>
        </p:txBody>
      </p:sp>
      <p:pic>
        <p:nvPicPr>
          <p:cNvPr id="10" name="Picture 9">
            <a:extLst>
              <a:ext uri="{FF2B5EF4-FFF2-40B4-BE49-F238E27FC236}">
                <a16:creationId xmlns:a16="http://schemas.microsoft.com/office/drawing/2014/main" id="{C9539281-FB96-4A34-B454-3DA6B043E2B1}"/>
              </a:ext>
            </a:extLst>
          </p:cNvPr>
          <p:cNvPicPr>
            <a:picLocks noChangeAspect="1"/>
          </p:cNvPicPr>
          <p:nvPr/>
        </p:nvPicPr>
        <p:blipFill>
          <a:blip r:embed="rId3"/>
          <a:stretch>
            <a:fillRect/>
          </a:stretch>
        </p:blipFill>
        <p:spPr>
          <a:xfrm>
            <a:off x="2985200" y="1052845"/>
            <a:ext cx="1970266" cy="1156619"/>
          </a:xfrm>
          <a:prstGeom prst="rect">
            <a:avLst/>
          </a:prstGeom>
        </p:spPr>
      </p:pic>
      <p:sp>
        <p:nvSpPr>
          <p:cNvPr id="3" name="Text Placeholder 2">
            <a:extLst>
              <a:ext uri="{FF2B5EF4-FFF2-40B4-BE49-F238E27FC236}">
                <a16:creationId xmlns:a16="http://schemas.microsoft.com/office/drawing/2014/main" id="{EF21A2C8-7928-4D67-8A9D-CE76F2334321}"/>
              </a:ext>
            </a:extLst>
          </p:cNvPr>
          <p:cNvSpPr>
            <a:spLocks noGrp="1"/>
          </p:cNvSpPr>
          <p:nvPr>
            <p:ph type="body" idx="1"/>
          </p:nvPr>
        </p:nvSpPr>
        <p:spPr/>
        <p:txBody>
          <a:bodyPr/>
          <a:lstStyle/>
          <a:p>
            <a:endParaRPr lang="en-IE" dirty="0"/>
          </a:p>
        </p:txBody>
      </p:sp>
      <p:pic>
        <p:nvPicPr>
          <p:cNvPr id="8" name="Content Placeholder 7">
            <a:extLst>
              <a:ext uri="{FF2B5EF4-FFF2-40B4-BE49-F238E27FC236}">
                <a16:creationId xmlns:a16="http://schemas.microsoft.com/office/drawing/2014/main" id="{FD1A6FBB-D7D0-41D3-BD41-628B0B769D4A}"/>
              </a:ext>
            </a:extLst>
          </p:cNvPr>
          <p:cNvPicPr>
            <a:picLocks noGrp="1" noChangeAspect="1"/>
          </p:cNvPicPr>
          <p:nvPr>
            <p:ph sz="half" idx="2"/>
          </p:nvPr>
        </p:nvPicPr>
        <p:blipFill>
          <a:blip r:embed="rId4"/>
          <a:stretch>
            <a:fillRect/>
          </a:stretch>
        </p:blipFill>
        <p:spPr>
          <a:xfrm>
            <a:off x="302885" y="853049"/>
            <a:ext cx="1532612" cy="1640532"/>
          </a:xfrm>
          <a:prstGeom prst="rect">
            <a:avLst/>
          </a:prstGeom>
        </p:spPr>
      </p:pic>
      <p:sp>
        <p:nvSpPr>
          <p:cNvPr id="5" name="Text Placeholder 4">
            <a:extLst>
              <a:ext uri="{FF2B5EF4-FFF2-40B4-BE49-F238E27FC236}">
                <a16:creationId xmlns:a16="http://schemas.microsoft.com/office/drawing/2014/main" id="{EDD1F988-DA37-460E-B8A2-CEBE88883F02}"/>
              </a:ext>
            </a:extLst>
          </p:cNvPr>
          <p:cNvSpPr>
            <a:spLocks noGrp="1"/>
          </p:cNvSpPr>
          <p:nvPr>
            <p:ph type="body" sz="quarter" idx="3"/>
          </p:nvPr>
        </p:nvSpPr>
        <p:spPr/>
        <p:txBody>
          <a:bodyPr/>
          <a:lstStyle/>
          <a:p>
            <a:r>
              <a:rPr lang="en-IE" dirty="0"/>
              <a:t> </a:t>
            </a:r>
          </a:p>
        </p:txBody>
      </p:sp>
      <p:sp>
        <p:nvSpPr>
          <p:cNvPr id="6" name="Content Placeholder 5">
            <a:extLst>
              <a:ext uri="{FF2B5EF4-FFF2-40B4-BE49-F238E27FC236}">
                <a16:creationId xmlns:a16="http://schemas.microsoft.com/office/drawing/2014/main" id="{DBA5AD3E-AFD4-4D4E-A5CF-8B1645FC1EEF}"/>
              </a:ext>
            </a:extLst>
          </p:cNvPr>
          <p:cNvSpPr>
            <a:spLocks noGrp="1"/>
          </p:cNvSpPr>
          <p:nvPr>
            <p:ph sz="quarter" idx="4"/>
          </p:nvPr>
        </p:nvSpPr>
        <p:spPr>
          <a:xfrm>
            <a:off x="899592" y="2353913"/>
            <a:ext cx="6912768" cy="1989871"/>
          </a:xfrm>
        </p:spPr>
        <p:txBody>
          <a:bodyPr>
            <a:normAutofit fontScale="92500" lnSpcReduction="10000"/>
          </a:bodyPr>
          <a:lstStyle/>
          <a:p>
            <a:r>
              <a:rPr lang="en-US" b="1" dirty="0"/>
              <a:t>Statistical bias in the model</a:t>
            </a:r>
            <a:r>
              <a:rPr lang="en-US" dirty="0"/>
              <a:t>: a model is biased if it doesn’t </a:t>
            </a:r>
            <a:r>
              <a:rPr lang="en-IE" dirty="0"/>
              <a:t>summarize the data correctly</a:t>
            </a:r>
          </a:p>
          <a:p>
            <a:r>
              <a:rPr lang="en-US" b="1" dirty="0"/>
              <a:t>Societal bias in the data</a:t>
            </a:r>
            <a:r>
              <a:rPr lang="en-US" dirty="0"/>
              <a:t>: a dataset is biased if it does not represent the world “correctly”, e.g., data is not representative, there is measurement error,</a:t>
            </a:r>
            <a:r>
              <a:rPr lang="en-IE" dirty="0"/>
              <a:t> </a:t>
            </a:r>
          </a:p>
          <a:p>
            <a:r>
              <a:rPr lang="en-US" dirty="0"/>
              <a:t>…. or the </a:t>
            </a:r>
            <a:r>
              <a:rPr lang="en-US" b="1" dirty="0"/>
              <a:t>world is “incorrect”?</a:t>
            </a:r>
            <a:endParaRPr lang="en-IE" dirty="0"/>
          </a:p>
        </p:txBody>
      </p:sp>
      <p:sp>
        <p:nvSpPr>
          <p:cNvPr id="7" name="Slide Number Placeholder 6">
            <a:extLst>
              <a:ext uri="{FF2B5EF4-FFF2-40B4-BE49-F238E27FC236}">
                <a16:creationId xmlns:a16="http://schemas.microsoft.com/office/drawing/2014/main" id="{14B3F2C3-2607-479C-8D60-9D3248C28F82}"/>
              </a:ext>
            </a:extLst>
          </p:cNvPr>
          <p:cNvSpPr>
            <a:spLocks noGrp="1"/>
          </p:cNvSpPr>
          <p:nvPr>
            <p:ph type="sldNum" sz="quarter" idx="10"/>
          </p:nvPr>
        </p:nvSpPr>
        <p:spPr/>
        <p:txBody>
          <a:bodyPr/>
          <a:lstStyle/>
          <a:p>
            <a:fld id="{F074DFA7-C613-284F-BE8A-46920CEE1047}" type="slidenum">
              <a:rPr lang="en-US" smtClean="0"/>
              <a:pPr/>
              <a:t>7</a:t>
            </a:fld>
            <a:endParaRPr lang="en-US" dirty="0"/>
          </a:p>
        </p:txBody>
      </p:sp>
      <p:sp>
        <p:nvSpPr>
          <p:cNvPr id="11" name="Arrow: Right 10">
            <a:extLst>
              <a:ext uri="{FF2B5EF4-FFF2-40B4-BE49-F238E27FC236}">
                <a16:creationId xmlns:a16="http://schemas.microsoft.com/office/drawing/2014/main" id="{25ECD203-BE1F-400F-AAD7-75CFC7289172}"/>
              </a:ext>
            </a:extLst>
          </p:cNvPr>
          <p:cNvSpPr/>
          <p:nvPr/>
        </p:nvSpPr>
        <p:spPr>
          <a:xfrm>
            <a:off x="1949310" y="13354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Arrow: Right 11">
            <a:extLst>
              <a:ext uri="{FF2B5EF4-FFF2-40B4-BE49-F238E27FC236}">
                <a16:creationId xmlns:a16="http://schemas.microsoft.com/office/drawing/2014/main" id="{9E278873-5E4F-4DAC-BB86-50FD805F386D}"/>
              </a:ext>
            </a:extLst>
          </p:cNvPr>
          <p:cNvSpPr/>
          <p:nvPr/>
        </p:nvSpPr>
        <p:spPr>
          <a:xfrm>
            <a:off x="5103108" y="13965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3" name="Picture 12">
            <a:extLst>
              <a:ext uri="{FF2B5EF4-FFF2-40B4-BE49-F238E27FC236}">
                <a16:creationId xmlns:a16="http://schemas.microsoft.com/office/drawing/2014/main" id="{995DE19B-C2E2-43C6-90B5-A0BEA946D2C9}"/>
              </a:ext>
            </a:extLst>
          </p:cNvPr>
          <p:cNvPicPr>
            <a:picLocks noChangeAspect="1"/>
          </p:cNvPicPr>
          <p:nvPr/>
        </p:nvPicPr>
        <p:blipFill>
          <a:blip r:embed="rId5"/>
          <a:stretch>
            <a:fillRect/>
          </a:stretch>
        </p:blipFill>
        <p:spPr>
          <a:xfrm>
            <a:off x="6157218" y="1061247"/>
            <a:ext cx="1945860" cy="1224136"/>
          </a:xfrm>
          <a:prstGeom prst="rect">
            <a:avLst/>
          </a:prstGeom>
        </p:spPr>
      </p:pic>
      <p:sp>
        <p:nvSpPr>
          <p:cNvPr id="14" name="Rectangle 13">
            <a:extLst>
              <a:ext uri="{FF2B5EF4-FFF2-40B4-BE49-F238E27FC236}">
                <a16:creationId xmlns:a16="http://schemas.microsoft.com/office/drawing/2014/main" id="{7653F280-4BB4-4E30-93D3-433C1097ECD5}"/>
              </a:ext>
            </a:extLst>
          </p:cNvPr>
          <p:cNvSpPr/>
          <p:nvPr/>
        </p:nvSpPr>
        <p:spPr>
          <a:xfrm>
            <a:off x="2403180" y="4488233"/>
            <a:ext cx="4108817" cy="369332"/>
          </a:xfrm>
          <a:prstGeom prst="rect">
            <a:avLst/>
          </a:prstGeom>
        </p:spPr>
        <p:txBody>
          <a:bodyPr wrap="none">
            <a:spAutoFit/>
          </a:bodyPr>
          <a:lstStyle/>
          <a:p>
            <a:r>
              <a:rPr lang="en-US" b="1" dirty="0">
                <a:latin typeface="Helvetica-Bold"/>
              </a:rPr>
              <a:t>the world as it is or as it should be?</a:t>
            </a:r>
            <a:endParaRPr lang="en-IE" dirty="0"/>
          </a:p>
        </p:txBody>
      </p:sp>
    </p:spTree>
    <p:extLst>
      <p:ext uri="{BB962C8B-B14F-4D97-AF65-F5344CB8AC3E}">
        <p14:creationId xmlns:p14="http://schemas.microsoft.com/office/powerpoint/2010/main" val="80801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0" dirty="0"/>
              <a:t>Racial bias in criminal sentencing</a:t>
            </a:r>
            <a:endParaRPr lang="en-US" dirty="0"/>
          </a:p>
        </p:txBody>
      </p:sp>
      <p:sp>
        <p:nvSpPr>
          <p:cNvPr id="7" name="Slide Number Placeholder 4"/>
          <p:cNvSpPr>
            <a:spLocks noGrp="1"/>
          </p:cNvSpPr>
          <p:nvPr>
            <p:ph type="sldNum" sz="quarter" idx="10"/>
          </p:nvPr>
        </p:nvSpPr>
        <p:spPr>
          <a:prstGeom prst="rect">
            <a:avLst/>
          </a:prstGeom>
        </p:spPr>
        <p:txBody>
          <a:bodyPr vert="horz" lIns="91440" tIns="45720" rIns="91440" bIns="45720" rtlCol="0" anchor="ctr"/>
          <a:lstStyle>
            <a:lvl1pPr algn="r">
              <a:defRPr sz="1200" b="0" i="0">
                <a:solidFill>
                  <a:schemeClr val="tx1">
                    <a:tint val="75000"/>
                  </a:schemeClr>
                </a:solidFill>
                <a:latin typeface="Roboto Slab Regular"/>
                <a:cs typeface="Roboto Slab Regular"/>
              </a:defRPr>
            </a:lvl1pPr>
          </a:lstStyle>
          <a:p>
            <a:pPr marL="0" indent="0">
              <a:buNone/>
            </a:pPr>
            <a:fld id="{F074DFA7-C613-284F-BE8A-46920CEE1047}" type="slidenum">
              <a:rPr lang="en-US" smtClean="0"/>
              <a:pPr marL="0" indent="0">
                <a:buNone/>
              </a:pPr>
              <a:t>8</a:t>
            </a:fld>
            <a:endParaRPr lang="en-US" dirty="0"/>
          </a:p>
        </p:txBody>
      </p:sp>
      <p:pic>
        <p:nvPicPr>
          <p:cNvPr id="12" name="Content Placeholder 11">
            <a:extLst>
              <a:ext uri="{FF2B5EF4-FFF2-40B4-BE49-F238E27FC236}">
                <a16:creationId xmlns:a16="http://schemas.microsoft.com/office/drawing/2014/main" id="{21892866-C1D2-4528-AE0A-7C6427399432}"/>
              </a:ext>
            </a:extLst>
          </p:cNvPr>
          <p:cNvPicPr>
            <a:picLocks noGrp="1" noChangeAspect="1"/>
          </p:cNvPicPr>
          <p:nvPr>
            <p:ph sz="half" idx="2"/>
          </p:nvPr>
        </p:nvPicPr>
        <p:blipFill>
          <a:blip r:embed="rId3"/>
          <a:stretch>
            <a:fillRect/>
          </a:stretch>
        </p:blipFill>
        <p:spPr>
          <a:xfrm>
            <a:off x="467544" y="875643"/>
            <a:ext cx="7560840" cy="1840123"/>
          </a:xfrm>
          <a:prstGeom prst="rect">
            <a:avLst/>
          </a:prstGeom>
        </p:spPr>
      </p:pic>
      <p:pic>
        <p:nvPicPr>
          <p:cNvPr id="13" name="Content Placeholder 12">
            <a:extLst>
              <a:ext uri="{FF2B5EF4-FFF2-40B4-BE49-F238E27FC236}">
                <a16:creationId xmlns:a16="http://schemas.microsoft.com/office/drawing/2014/main" id="{E317A971-FE0A-4B53-A039-F3AF330285D1}"/>
              </a:ext>
            </a:extLst>
          </p:cNvPr>
          <p:cNvPicPr>
            <a:picLocks noGrp="1" noChangeAspect="1"/>
          </p:cNvPicPr>
          <p:nvPr>
            <p:ph sz="quarter" idx="4"/>
          </p:nvPr>
        </p:nvPicPr>
        <p:blipFill>
          <a:blip r:embed="rId4"/>
          <a:stretch>
            <a:fillRect/>
          </a:stretch>
        </p:blipFill>
        <p:spPr>
          <a:xfrm>
            <a:off x="467544" y="2735772"/>
            <a:ext cx="7560840" cy="1532085"/>
          </a:xfrm>
          <a:prstGeom prst="rect">
            <a:avLst/>
          </a:prstGeom>
        </p:spPr>
      </p:pic>
      <p:sp>
        <p:nvSpPr>
          <p:cNvPr id="10" name="Text Placeholder 9">
            <a:extLst>
              <a:ext uri="{FF2B5EF4-FFF2-40B4-BE49-F238E27FC236}">
                <a16:creationId xmlns:a16="http://schemas.microsoft.com/office/drawing/2014/main" id="{5E1E96CF-4100-42EE-A1A1-1FDBE26C6C88}"/>
              </a:ext>
            </a:extLst>
          </p:cNvPr>
          <p:cNvSpPr>
            <a:spLocks noGrp="1"/>
          </p:cNvSpPr>
          <p:nvPr>
            <p:ph type="body" idx="1"/>
          </p:nvPr>
        </p:nvSpPr>
        <p:spPr>
          <a:xfrm>
            <a:off x="7020272" y="250693"/>
            <a:ext cx="4040188" cy="479822"/>
          </a:xfrm>
        </p:spPr>
        <p:txBody>
          <a:bodyPr>
            <a:noAutofit/>
          </a:bodyPr>
          <a:lstStyle/>
          <a:p>
            <a:r>
              <a:rPr lang="en-IE" sz="2800" dirty="0"/>
              <a:t>COMPAS</a:t>
            </a:r>
          </a:p>
        </p:txBody>
      </p:sp>
      <p:sp>
        <p:nvSpPr>
          <p:cNvPr id="11" name="Text Placeholder 10">
            <a:extLst>
              <a:ext uri="{FF2B5EF4-FFF2-40B4-BE49-F238E27FC236}">
                <a16:creationId xmlns:a16="http://schemas.microsoft.com/office/drawing/2014/main" id="{46BDED2A-825F-4E3D-8038-F7ADCBAF2183}"/>
              </a:ext>
            </a:extLst>
          </p:cNvPr>
          <p:cNvSpPr>
            <a:spLocks noGrp="1"/>
          </p:cNvSpPr>
          <p:nvPr>
            <p:ph type="body" sz="quarter" idx="3"/>
          </p:nvPr>
        </p:nvSpPr>
        <p:spPr>
          <a:xfrm>
            <a:off x="1043608" y="4767263"/>
            <a:ext cx="8280920" cy="479822"/>
          </a:xfrm>
        </p:spPr>
        <p:txBody>
          <a:bodyPr>
            <a:noAutofit/>
          </a:bodyPr>
          <a:lstStyle/>
          <a:p>
            <a:r>
              <a:rPr lang="en-IE" sz="1400" b="0" dirty="0">
                <a:solidFill>
                  <a:schemeClr val="tx1"/>
                </a:solidFill>
              </a:rPr>
              <a:t>https://www.propublica.org/article/machine-bias-risk-assessments-in-criminal-sentencing</a:t>
            </a:r>
            <a:endParaRPr lang="en-IE" sz="1400" dirty="0">
              <a:solidFill>
                <a:schemeClr val="tx1"/>
              </a:solidFill>
            </a:endParaRPr>
          </a:p>
        </p:txBody>
      </p:sp>
    </p:spTree>
    <p:extLst>
      <p:ext uri="{BB962C8B-B14F-4D97-AF65-F5344CB8AC3E}">
        <p14:creationId xmlns:p14="http://schemas.microsoft.com/office/powerpoint/2010/main" val="274513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CAF6-268B-429B-AFF8-52AEF67D9858}"/>
              </a:ext>
            </a:extLst>
          </p:cNvPr>
          <p:cNvSpPr>
            <a:spLocks noGrp="1"/>
          </p:cNvSpPr>
          <p:nvPr>
            <p:ph type="title"/>
          </p:nvPr>
        </p:nvSpPr>
        <p:spPr/>
        <p:txBody>
          <a:bodyPr/>
          <a:lstStyle/>
          <a:p>
            <a:r>
              <a:rPr lang="en-IE" b="0" dirty="0"/>
              <a:t>Fairness in ranking</a:t>
            </a:r>
            <a:endParaRPr lang="en-IE" dirty="0"/>
          </a:p>
        </p:txBody>
      </p:sp>
      <p:sp>
        <p:nvSpPr>
          <p:cNvPr id="3" name="Text Placeholder 2">
            <a:extLst>
              <a:ext uri="{FF2B5EF4-FFF2-40B4-BE49-F238E27FC236}">
                <a16:creationId xmlns:a16="http://schemas.microsoft.com/office/drawing/2014/main" id="{E0A2C1BD-322C-4D15-AE41-003F0C847FEE}"/>
              </a:ext>
            </a:extLst>
          </p:cNvPr>
          <p:cNvSpPr>
            <a:spLocks noGrp="1"/>
          </p:cNvSpPr>
          <p:nvPr>
            <p:ph type="body" idx="1"/>
          </p:nvPr>
        </p:nvSpPr>
        <p:spPr>
          <a:xfrm>
            <a:off x="457200" y="1151335"/>
            <a:ext cx="7643192" cy="479822"/>
          </a:xfrm>
        </p:spPr>
        <p:txBody>
          <a:bodyPr>
            <a:normAutofit/>
          </a:bodyPr>
          <a:lstStyle/>
          <a:p>
            <a:r>
              <a:rPr lang="en-US" b="0" dirty="0"/>
              <a:t>Idea: Rankings are relative, fairness measures should be rank-aware</a:t>
            </a:r>
            <a:endParaRPr lang="en-IE" dirty="0"/>
          </a:p>
        </p:txBody>
      </p:sp>
      <p:pic>
        <p:nvPicPr>
          <p:cNvPr id="8" name="Content Placeholder 7">
            <a:extLst>
              <a:ext uri="{FF2B5EF4-FFF2-40B4-BE49-F238E27FC236}">
                <a16:creationId xmlns:a16="http://schemas.microsoft.com/office/drawing/2014/main" id="{0B3CA8E5-2A48-4069-981D-2917D9737BAD}"/>
              </a:ext>
            </a:extLst>
          </p:cNvPr>
          <p:cNvPicPr>
            <a:picLocks noGrp="1" noChangeAspect="1"/>
          </p:cNvPicPr>
          <p:nvPr>
            <p:ph sz="half" idx="2"/>
          </p:nvPr>
        </p:nvPicPr>
        <p:blipFill>
          <a:blip r:embed="rId2"/>
          <a:stretch>
            <a:fillRect/>
          </a:stretch>
        </p:blipFill>
        <p:spPr>
          <a:xfrm>
            <a:off x="1403648" y="1550915"/>
            <a:ext cx="6408712" cy="2648419"/>
          </a:xfrm>
          <a:prstGeom prst="rect">
            <a:avLst/>
          </a:prstGeom>
        </p:spPr>
      </p:pic>
      <p:sp>
        <p:nvSpPr>
          <p:cNvPr id="7" name="Slide Number Placeholder 6">
            <a:extLst>
              <a:ext uri="{FF2B5EF4-FFF2-40B4-BE49-F238E27FC236}">
                <a16:creationId xmlns:a16="http://schemas.microsoft.com/office/drawing/2014/main" id="{F2520605-9646-482B-BFF0-93A8B7F8094C}"/>
              </a:ext>
            </a:extLst>
          </p:cNvPr>
          <p:cNvSpPr>
            <a:spLocks noGrp="1"/>
          </p:cNvSpPr>
          <p:nvPr>
            <p:ph type="sldNum" sz="quarter" idx="10"/>
          </p:nvPr>
        </p:nvSpPr>
        <p:spPr/>
        <p:txBody>
          <a:bodyPr/>
          <a:lstStyle/>
          <a:p>
            <a:fld id="{F074DFA7-C613-284F-BE8A-46920CEE1047}" type="slidenum">
              <a:rPr lang="en-US" smtClean="0"/>
              <a:pPr/>
              <a:t>9</a:t>
            </a:fld>
            <a:endParaRPr lang="en-US" dirty="0"/>
          </a:p>
        </p:txBody>
      </p:sp>
    </p:spTree>
    <p:extLst>
      <p:ext uri="{BB962C8B-B14F-4D97-AF65-F5344CB8AC3E}">
        <p14:creationId xmlns:p14="http://schemas.microsoft.com/office/powerpoint/2010/main" val="2811210715"/>
      </p:ext>
    </p:extLst>
  </p:cSld>
  <p:clrMapOvr>
    <a:masterClrMapping/>
  </p:clrMapOvr>
</p:sld>
</file>

<file path=ppt/theme/theme1.xml><?xml version="1.0" encoding="utf-8"?>
<a:theme xmlns:a="http://schemas.openxmlformats.org/drawingml/2006/main" name="CSO Standard Text 2">
  <a:themeElements>
    <a:clrScheme name="CSO Colours">
      <a:dk1>
        <a:srgbClr val="006168"/>
      </a:dk1>
      <a:lt1>
        <a:sysClr val="window" lastClr="FFFFFF"/>
      </a:lt1>
      <a:dk2>
        <a:srgbClr val="006F74"/>
      </a:dk2>
      <a:lt2>
        <a:srgbClr val="F8F8F8"/>
      </a:lt2>
      <a:accent1>
        <a:srgbClr val="45C1C0"/>
      </a:accent1>
      <a:accent2>
        <a:srgbClr val="FAA21B"/>
      </a:accent2>
      <a:accent3>
        <a:srgbClr val="5BC1A5"/>
      </a:accent3>
      <a:accent4>
        <a:srgbClr val="35456B"/>
      </a:accent4>
      <a:accent5>
        <a:srgbClr val="639FA2"/>
      </a:accent5>
      <a:accent6>
        <a:srgbClr val="9BBDBF"/>
      </a:accent6>
      <a:hlink>
        <a:srgbClr val="45C1C0"/>
      </a:hlink>
      <a:folHlink>
        <a:srgbClr val="45C1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845</TotalTime>
  <Words>1960</Words>
  <Application>Microsoft Office PowerPoint</Application>
  <PresentationFormat>On-screen Show (16:9)</PresentationFormat>
  <Paragraphs>146</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Helvetica-Bold</vt:lpstr>
      <vt:lpstr>Roboto Slab Light</vt:lpstr>
      <vt:lpstr>Roboto Slab Regular</vt:lpstr>
      <vt:lpstr>CSO Standard Text 2</vt:lpstr>
      <vt:lpstr>fairness, accountability, and transparency in Data Analytics algorithms</vt:lpstr>
      <vt:lpstr>PowerPoint Presentation</vt:lpstr>
      <vt:lpstr>Fairness in Machine learning</vt:lpstr>
      <vt:lpstr>Slide Title</vt:lpstr>
      <vt:lpstr>We Teach AI Systems Everything, Including our Biases</vt:lpstr>
      <vt:lpstr>Gender bias in recruiting </vt:lpstr>
      <vt:lpstr>“Bias” in predictive analytics</vt:lpstr>
      <vt:lpstr>Racial bias in criminal sentencing</vt:lpstr>
      <vt:lpstr>Fairness in ranking</vt:lpstr>
      <vt:lpstr>Fairness and diversity in set selection</vt:lpstr>
      <vt:lpstr>Fairness in classification</vt:lpstr>
      <vt:lpstr>PowerPoint Presentation</vt:lpstr>
      <vt:lpstr>PowerPoint Presentation</vt:lpstr>
      <vt:lpstr>Two notions of fairness</vt:lpstr>
      <vt:lpstr>Fairness definitions as “trolley problems”</vt:lpstr>
      <vt:lpstr>PowerPoint Presentation</vt:lpstr>
      <vt:lpstr>Fairness in risk assessment</vt:lpstr>
      <vt:lpstr>Fairness for whom?</vt:lpstr>
      <vt:lpstr>towards algorithmic transparency</vt:lpstr>
      <vt:lpstr>The punchline</vt:lpstr>
      <vt:lpstr>PowerPoint Presentation</vt:lpstr>
    </vt:vector>
  </TitlesOfParts>
  <Company>Central Statistics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Lester</dc:creator>
  <cp:lastModifiedBy>Mervyn O'Luing</cp:lastModifiedBy>
  <cp:revision>126</cp:revision>
  <cp:lastPrinted>2017-09-29T11:14:11Z</cp:lastPrinted>
  <dcterms:created xsi:type="dcterms:W3CDTF">2017-12-13T09:54:14Z</dcterms:created>
  <dcterms:modified xsi:type="dcterms:W3CDTF">2019-11-29T09:38:45Z</dcterms:modified>
</cp:coreProperties>
</file>