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PT Sans Narrow"/>
      <p:regular r:id="rId18"/>
      <p:bold r:id="rId19"/>
    </p:embeddedFont>
    <p:embeddedFont>
      <p:font typeface="Open Sans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penSans-regular.fntdata"/><Relationship Id="rId11" Type="http://schemas.openxmlformats.org/officeDocument/2006/relationships/slide" Target="slides/slide6.xml"/><Relationship Id="rId22" Type="http://schemas.openxmlformats.org/officeDocument/2006/relationships/font" Target="fonts/OpenSans-italic.fntdata"/><Relationship Id="rId10" Type="http://schemas.openxmlformats.org/officeDocument/2006/relationships/slide" Target="slides/slide5.xml"/><Relationship Id="rId21" Type="http://schemas.openxmlformats.org/officeDocument/2006/relationships/font" Target="fonts/OpenSans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OpenSa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PTSansNarrow-bold.fntdata"/><Relationship Id="rId6" Type="http://schemas.openxmlformats.org/officeDocument/2006/relationships/slide" Target="slides/slide1.xml"/><Relationship Id="rId18" Type="http://schemas.openxmlformats.org/officeDocument/2006/relationships/font" Target="fonts/PTSansNarrow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eb7ece5b83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eb7ece5b83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eb7ece5b83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eb7ece5b83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3d5a5d74c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3d5a5d74c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eb7ece5b83_0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eb7ece5b83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eb7ece5b83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eb7ece5b8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eb7ece5b8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eb7ece5b8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eb7ece5b83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eb7ece5b83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eb7ece5b83_0_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eb7ece5b83_0_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eb7ece5b83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eb7ece5b83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eb7ece5b83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eb7ece5b83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eb7ece5b83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eb7ece5b83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cap="flat" cmpd="sng" w="762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cap="flat" cmpd="sng" w="762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8" name="Google Shape;18;p2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1"/>
          <p:cNvSpPr txBox="1"/>
          <p:nvPr>
            <p:ph hasCustomPrompt="1" type="title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9" name="Google Shape;5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 txBox="1"/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7" name="Google Shape;3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6"/>
        </a:solidFill>
      </p:bgPr>
    </p:bg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b="0" sz="54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/>
        </p:txBody>
      </p:sp>
      <p:sp>
        <p:nvSpPr>
          <p:cNvPr id="54" name="Google Shape;5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trop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b="1" sz="3600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www.promptingguide.ai/research/rag" TargetMode="External"/><Relationship Id="rId4" Type="http://schemas.openxmlformats.org/officeDocument/2006/relationships/hyperlink" Target="https://www.databricks.com/glossary/retrieval-augmented-generation-rag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/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Retrieval-Augmented Generation (RAG)</a:t>
            </a:r>
            <a:endParaRPr/>
          </a:p>
        </p:txBody>
      </p:sp>
      <p:sp>
        <p:nvSpPr>
          <p:cNvPr id="67" name="Google Shape;67;p13"/>
          <p:cNvSpPr txBox="1"/>
          <p:nvPr>
            <p:ph idx="1" type="subTitle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Panggih Kusuma Ningrum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Things to be Aware of Using LLM in RAG</a:t>
            </a:r>
            <a:endParaRPr/>
          </a:p>
        </p:txBody>
      </p:sp>
      <p:sp>
        <p:nvSpPr>
          <p:cNvPr id="123" name="Google Shape;123;p22"/>
          <p:cNvSpPr txBox="1"/>
          <p:nvPr>
            <p:ph idx="1" type="body"/>
          </p:nvPr>
        </p:nvSpPr>
        <p:spPr>
          <a:xfrm>
            <a:off x="311700" y="1266325"/>
            <a:ext cx="4088100" cy="358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239"/>
              <a:t>Bias and Fairness:</a:t>
            </a:r>
            <a:endParaRPr b="1" sz="1239"/>
          </a:p>
          <a:p>
            <a:pPr indent="-2924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5"/>
              <a:buFont typeface="Arial"/>
              <a:buChar char="●"/>
            </a:pPr>
            <a:r>
              <a:rPr lang="en" sz="1239"/>
              <a:t>LLMs can reflect and amplify biases present in training data, </a:t>
            </a:r>
            <a:r>
              <a:rPr lang="en" sz="1239"/>
              <a:t>indexing</a:t>
            </a:r>
            <a:r>
              <a:rPr lang="en" sz="1239"/>
              <a:t> the results</a:t>
            </a:r>
            <a:endParaRPr sz="1239"/>
          </a:p>
          <a:p>
            <a:pPr indent="-2924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5"/>
              <a:buFont typeface="Arial"/>
              <a:buChar char="●"/>
            </a:pPr>
            <a:r>
              <a:rPr lang="en" sz="1239"/>
              <a:t>Careful monitoring and bias mitigation strategies are essential.</a:t>
            </a:r>
            <a:endParaRPr sz="123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239"/>
              <a:t>Data Privacy:</a:t>
            </a:r>
            <a:endParaRPr b="1" sz="1239"/>
          </a:p>
          <a:p>
            <a:pPr indent="-2924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5"/>
              <a:buFont typeface="Arial"/>
              <a:buChar char="●"/>
            </a:pPr>
            <a:r>
              <a:rPr lang="en" sz="1239"/>
              <a:t>Handling sensitive information requires stringent data privacy measures.</a:t>
            </a:r>
            <a:endParaRPr sz="123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" sz="1239"/>
              <a:t>Hallucination:</a:t>
            </a:r>
            <a:endParaRPr b="1" sz="1239"/>
          </a:p>
          <a:p>
            <a:pPr indent="-29241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5"/>
              <a:buFont typeface="Arial"/>
              <a:buChar char="●"/>
            </a:pPr>
            <a:r>
              <a:rPr lang="en" sz="1239"/>
              <a:t>LLMs can generate plausible-sounding but incorrect information.</a:t>
            </a:r>
            <a:endParaRPr sz="1239"/>
          </a:p>
          <a:p>
            <a:pPr indent="-292417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5"/>
              <a:buFont typeface="Arial"/>
              <a:buChar char="●"/>
            </a:pPr>
            <a:r>
              <a:rPr lang="en" sz="1239"/>
              <a:t>Retrieval grounding helps, but vigilance is needed.</a:t>
            </a:r>
            <a:endParaRPr sz="1239"/>
          </a:p>
        </p:txBody>
      </p:sp>
      <p:sp>
        <p:nvSpPr>
          <p:cNvPr id="124" name="Google Shape;124;p22"/>
          <p:cNvSpPr txBox="1"/>
          <p:nvPr/>
        </p:nvSpPr>
        <p:spPr>
          <a:xfrm>
            <a:off x="4722175" y="1266325"/>
            <a:ext cx="4140300" cy="23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39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Maintenance:</a:t>
            </a:r>
            <a:endParaRPr b="1" sz="1339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7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5"/>
              <a:buChar char="●"/>
            </a:pPr>
            <a:r>
              <a:rPr lang="en" sz="1339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Regular updates and retraining are required to keep the system relevant and accurate.</a:t>
            </a:r>
            <a:endParaRPr sz="1339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39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Attribution Issues:</a:t>
            </a:r>
            <a:endParaRPr b="1" sz="1339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7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5"/>
              <a:buChar char="●"/>
            </a:pPr>
            <a:r>
              <a:rPr lang="en" sz="1339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Some LLMs are not totally open access</a:t>
            </a:r>
            <a:endParaRPr sz="1339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39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Inconsistency</a:t>
            </a:r>
            <a:endParaRPr b="1" sz="1339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indent="-298767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105"/>
              <a:buChar char="●"/>
            </a:pPr>
            <a:r>
              <a:rPr lang="en" sz="1339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Generative AI is not consistent</a:t>
            </a:r>
            <a:endParaRPr sz="1339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Sources:</a:t>
            </a:r>
            <a:endParaRPr/>
          </a:p>
        </p:txBody>
      </p:sp>
      <p:sp>
        <p:nvSpPr>
          <p:cNvPr id="130" name="Google Shape;130;p23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Retrieval Augmented Generation (RAG) for LLMs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What challenges does the retrieval augmented generation approach solve?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 Project</a:t>
            </a:r>
            <a:endParaRPr/>
          </a:p>
        </p:txBody>
      </p:sp>
      <p:sp>
        <p:nvSpPr>
          <p:cNvPr id="136" name="Google Shape;136;p2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39"/>
              <a:t>In this project, you will build a Retrieval-Augmented Generation (RAG) system that allows users to chat with PDF documents. You will use:</a:t>
            </a:r>
            <a:endParaRPr sz="1939"/>
          </a:p>
          <a:p>
            <a:pPr indent="-336867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705"/>
              <a:buFont typeface="Arial"/>
              <a:buChar char="●"/>
            </a:pPr>
            <a:r>
              <a:rPr lang="en" sz="1939"/>
              <a:t>Hugging Face Embedding Models (e.g., sentence-transformers/all-mpnet-base-v2) for document retrieval.</a:t>
            </a:r>
            <a:endParaRPr sz="1939"/>
          </a:p>
          <a:p>
            <a:pPr indent="-33686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5"/>
              <a:buFont typeface="Arial"/>
              <a:buChar char="●"/>
            </a:pPr>
            <a:r>
              <a:rPr lang="en" sz="1939"/>
              <a:t>Hugging Face Generative LLMs (e.g., google/flan-t5-large, mistralai/Mistral-7B-Instruct-v0.1) for answer generation.</a:t>
            </a:r>
            <a:endParaRPr sz="1939"/>
          </a:p>
          <a:p>
            <a:pPr indent="-33686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5"/>
              <a:buFont typeface="Arial"/>
              <a:buChar char="●"/>
            </a:pPr>
            <a:r>
              <a:rPr lang="en" sz="1939"/>
              <a:t>Gradio for a user-friendly web interface.</a:t>
            </a:r>
            <a:endParaRPr sz="1939"/>
          </a:p>
          <a:p>
            <a:pPr indent="-33686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5"/>
              <a:buFont typeface="Arial"/>
              <a:buChar char="●"/>
            </a:pPr>
            <a:r>
              <a:rPr lang="en" sz="1939"/>
              <a:t>GitHub to publish your code and a video demo.</a:t>
            </a:r>
            <a:endParaRPr sz="1939"/>
          </a:p>
          <a:p>
            <a:pPr indent="-336867" lvl="0" marL="4572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5"/>
              <a:buFont typeface="Arial"/>
              <a:buChar char="●"/>
            </a:pPr>
            <a:r>
              <a:rPr lang="en" sz="1939"/>
              <a:t>You will present your work in the next meeting as a final report (4 July 2025)</a:t>
            </a:r>
            <a:endParaRPr sz="2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462" y="1178100"/>
            <a:ext cx="8369074" cy="347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Issues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1" name="Google Shape;8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0038" y="966412"/>
            <a:ext cx="5843925" cy="3902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6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RAG</a:t>
            </a:r>
            <a:endParaRPr/>
          </a:p>
        </p:txBody>
      </p:sp>
      <p:sp>
        <p:nvSpPr>
          <p:cNvPr id="87" name="Google Shape;87;p16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 is a hybrid approach that combines information retrieval and generative models to produce high-quality, contextually relevant text.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How it Works:</a:t>
            </a:r>
            <a:endParaRPr b="1"/>
          </a:p>
          <a:p>
            <a:pPr indent="-33432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Retrieval Step: Fetches relevant documents or passages from a large corpus.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Generation Step: Uses a generative model (e.g., GPT-3, LLaMA) to produce a response based on the retrieved documents.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Benefits:</a:t>
            </a:r>
            <a:endParaRPr b="1"/>
          </a:p>
          <a:p>
            <a:pPr indent="-334327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Enhances the factual accuracy of generated text.</a:t>
            </a:r>
            <a:endParaRPr/>
          </a:p>
          <a:p>
            <a:pPr indent="-334327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Improves context relevance by grounding responses in real data.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(Simple) Pipeline</a:t>
            </a:r>
            <a:endParaRPr/>
          </a:p>
        </p:txBody>
      </p:sp>
      <p:pic>
        <p:nvPicPr>
          <p:cNvPr id="93" name="Google Shape;9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4125" y="1152425"/>
            <a:ext cx="7795746" cy="36862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(Simple) Pipeline</a:t>
            </a:r>
            <a:endParaRPr/>
          </a:p>
        </p:txBody>
      </p:sp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Offline Pipeline:</a:t>
            </a:r>
            <a:endParaRPr b="1"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AutoNum type="arabicPeriod"/>
            </a:pPr>
            <a:r>
              <a:rPr b="1" lang="en"/>
              <a:t>Document Collection</a:t>
            </a:r>
            <a:r>
              <a:rPr lang="en"/>
              <a:t>: Gather a large corpus of documents.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AutoNum type="arabicPeriod"/>
            </a:pPr>
            <a:r>
              <a:rPr b="1" lang="en"/>
              <a:t>Indexing</a:t>
            </a:r>
            <a:r>
              <a:rPr lang="en"/>
              <a:t>: Preprocess and index documents for efficient retrieval.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AutoNum type="arabicPeriod"/>
            </a:pPr>
            <a:r>
              <a:rPr b="1" lang="en"/>
              <a:t>Embedding Generation</a:t>
            </a:r>
            <a:r>
              <a:rPr lang="en"/>
              <a:t>: Generate embeddings for document chunks.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AutoNum type="arabicPeriod"/>
            </a:pPr>
            <a:r>
              <a:rPr b="1" lang="en"/>
              <a:t>Storage</a:t>
            </a:r>
            <a:r>
              <a:rPr lang="en"/>
              <a:t>: Store embeddings and document chunks in a database (e.g., ChromaDB).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Online Pipeline:</a:t>
            </a:r>
            <a:endParaRPr b="1"/>
          </a:p>
          <a:p>
            <a:pPr indent="-287972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AutoNum type="arabicPeriod"/>
            </a:pPr>
            <a:r>
              <a:rPr b="1" lang="en"/>
              <a:t>User Query</a:t>
            </a:r>
            <a:r>
              <a:rPr lang="en"/>
              <a:t>: Receive a query from the user.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AutoNum type="arabicPeriod"/>
            </a:pPr>
            <a:r>
              <a:rPr b="1" lang="en"/>
              <a:t>Query Embedding</a:t>
            </a:r>
            <a:r>
              <a:rPr lang="en"/>
              <a:t>: Generate an embedding for the user query.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AutoNum type="arabicPeriod"/>
            </a:pPr>
            <a:r>
              <a:rPr b="1" lang="en"/>
              <a:t>Retrieval</a:t>
            </a:r>
            <a:r>
              <a:rPr lang="en"/>
              <a:t>: Fetch relevant document chunks using the query embedding.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AutoNum type="arabicPeriod"/>
            </a:pPr>
            <a:r>
              <a:rPr b="1" lang="en"/>
              <a:t>Generation</a:t>
            </a:r>
            <a:r>
              <a:rPr lang="en"/>
              <a:t>: Use a generative model to create a response based on retrieved documents.</a:t>
            </a:r>
            <a:endParaRPr/>
          </a:p>
          <a:p>
            <a:pPr indent="-287972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61111"/>
              <a:buFont typeface="Arial"/>
              <a:buAutoNum type="arabicPeriod"/>
            </a:pPr>
            <a:r>
              <a:rPr b="1" lang="en"/>
              <a:t>Output</a:t>
            </a:r>
            <a:r>
              <a:rPr lang="en"/>
              <a:t>: Provide the generated response along with source information.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9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(Simple) Pipeline</a:t>
            </a:r>
            <a:endParaRPr/>
          </a:p>
        </p:txBody>
      </p:sp>
      <p:pic>
        <p:nvPicPr>
          <p:cNvPr id="105" name="Google Shape;10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25150" y="1223973"/>
            <a:ext cx="6999352" cy="3752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0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Potential of LLMs Implementation for RAG</a:t>
            </a:r>
            <a:endParaRPr/>
          </a:p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-69300" y="1190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560"/>
              <a:t>Contextual Understanding:</a:t>
            </a:r>
            <a:endParaRPr b="1" sz="1560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60"/>
              <a:t>Large Language Models (LLMs) can understand and generate human-like text, making them ideal for the generation step in RAG.</a:t>
            </a:r>
            <a:endParaRPr sz="1560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560"/>
              <a:t>Scalability:</a:t>
            </a:r>
            <a:endParaRPr b="1" sz="1560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60"/>
              <a:t>LLMs can handle vast amounts of data, enabling robust and scalable RAG systems.</a:t>
            </a:r>
            <a:endParaRPr sz="1560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560"/>
              <a:t>Adaptability:</a:t>
            </a:r>
            <a:endParaRPr b="1" sz="1560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60"/>
              <a:t>LLMs can be fine-tuned for specific domains, improving the relevance and accuracy of generated content.</a:t>
            </a:r>
            <a:endParaRPr sz="1560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b="1" lang="en" sz="1560"/>
              <a:t>Use Cases:</a:t>
            </a:r>
            <a:endParaRPr b="1" sz="1560"/>
          </a:p>
          <a:p>
            <a:pPr indent="0" lvl="0" marL="457200" marR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" sz="1560"/>
              <a:t>Customer support, research assistance, educational tools, and more.</a:t>
            </a:r>
            <a:endParaRPr sz="107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r>
              <a:t/>
            </a:r>
            <a:endParaRPr sz="156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Challenges of RAG</a:t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90125"/>
            <a:ext cx="8520600" cy="330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526"/>
              <a:t>Complexity:</a:t>
            </a:r>
            <a:endParaRPr b="1" sz="1526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6"/>
              <a:t>Combining retrieval and generation introduces additional complexity in system design and implement</a:t>
            </a:r>
            <a:r>
              <a:rPr lang="en" sz="1526"/>
              <a:t>ation.</a:t>
            </a:r>
            <a:endParaRPr sz="1526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526"/>
              <a:t>Latency:</a:t>
            </a:r>
            <a:endParaRPr b="1" sz="1526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6"/>
              <a:t>The retrieval step can introduce delays, impacting real-time response generation.</a:t>
            </a:r>
            <a:endParaRPr sz="1526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526"/>
              <a:t>Quality Control:</a:t>
            </a:r>
            <a:endParaRPr b="1" sz="1526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526"/>
              <a:t>Ensuring the quality and relevance of retrieved documents is crucial for the effectiveness of RAG.</a:t>
            </a:r>
            <a:endParaRPr sz="1526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b="1" lang="en" sz="1526"/>
              <a:t>Resource Intensive:</a:t>
            </a:r>
            <a:endParaRPr b="1" sz="1526"/>
          </a:p>
          <a:p>
            <a:pPr indent="0" lvl="0" marL="0" rtl="0" algn="l">
              <a:lnSpc>
                <a:spcPct val="10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526"/>
              <a:t>Both retrieval and generation processes can be computationally expensive.</a:t>
            </a:r>
            <a:endParaRPr sz="1729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