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215746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117012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3308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680012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7624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278640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367858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155266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294943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35067D-1FEF-45C4-BC0F-0E02EDF90B64}"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367152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35067D-1FEF-45C4-BC0F-0E02EDF90B64}"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228627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35067D-1FEF-45C4-BC0F-0E02EDF90B64}"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187590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35067D-1FEF-45C4-BC0F-0E02EDF90B64}"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147590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5067D-1FEF-45C4-BC0F-0E02EDF90B64}" type="datetimeFigureOut">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90721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35067D-1FEF-45C4-BC0F-0E02EDF90B64}"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84600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35067D-1FEF-45C4-BC0F-0E02EDF90B64}"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6D215-78DA-4E65-91CD-75D7E2572934}" type="slidenum">
              <a:rPr lang="en-IN" smtClean="0"/>
              <a:t>‹#›</a:t>
            </a:fld>
            <a:endParaRPr lang="en-IN"/>
          </a:p>
        </p:txBody>
      </p:sp>
    </p:spTree>
    <p:extLst>
      <p:ext uri="{BB962C8B-B14F-4D97-AF65-F5344CB8AC3E}">
        <p14:creationId xmlns:p14="http://schemas.microsoft.com/office/powerpoint/2010/main" val="225553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35067D-1FEF-45C4-BC0F-0E02EDF90B64}" type="datetimeFigureOut">
              <a:rPr lang="en-IN" smtClean="0"/>
              <a:t>05-04-2023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F6D215-78DA-4E65-91CD-75D7E2572934}" type="slidenum">
              <a:rPr lang="en-IN" smtClean="0"/>
              <a:t>‹#›</a:t>
            </a:fld>
            <a:endParaRPr lang="en-IN"/>
          </a:p>
        </p:txBody>
      </p:sp>
    </p:spTree>
    <p:extLst>
      <p:ext uri="{BB962C8B-B14F-4D97-AF65-F5344CB8AC3E}">
        <p14:creationId xmlns:p14="http://schemas.microsoft.com/office/powerpoint/2010/main" val="2550761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685" y="-14138"/>
            <a:ext cx="10036629" cy="1290320"/>
          </a:xfrm>
        </p:spPr>
        <p:txBody>
          <a:bodyPr>
            <a:normAutofit fontScale="90000"/>
          </a:bodyPr>
          <a:lstStyle/>
          <a:p>
            <a:r>
              <a:rPr lang="en-US" sz="8800" dirty="0" smtClean="0">
                <a:latin typeface="Algerian" panose="04020705040A02060702" pitchFamily="82" charset="0"/>
              </a:rPr>
              <a:t>MATHS-MINIPROJECT</a:t>
            </a:r>
            <a:endParaRPr lang="en-IN" sz="8800" dirty="0">
              <a:latin typeface="Algerian" panose="04020705040A02060702" pitchFamily="82" charset="0"/>
            </a:endParaRPr>
          </a:p>
        </p:txBody>
      </p:sp>
      <p:sp>
        <p:nvSpPr>
          <p:cNvPr id="5" name="TextBox 4"/>
          <p:cNvSpPr txBox="1"/>
          <p:nvPr/>
        </p:nvSpPr>
        <p:spPr>
          <a:xfrm>
            <a:off x="535576" y="2418191"/>
            <a:ext cx="4004315" cy="4247317"/>
          </a:xfrm>
          <a:prstGeom prst="rect">
            <a:avLst/>
          </a:prstGeom>
          <a:noFill/>
        </p:spPr>
        <p:txBody>
          <a:bodyPr wrap="square" rtlCol="0">
            <a:spAutoFit/>
          </a:bodyPr>
          <a:lstStyle/>
          <a:p>
            <a:endParaRPr lang="en-IN" dirty="0"/>
          </a:p>
          <a:p>
            <a:r>
              <a:rPr lang="en-US" sz="3600" dirty="0" smtClean="0"/>
              <a:t>Group members:</a:t>
            </a:r>
          </a:p>
          <a:p>
            <a:r>
              <a:rPr lang="en-US" sz="3600" dirty="0" smtClean="0"/>
              <a:t>58-Noel </a:t>
            </a:r>
            <a:r>
              <a:rPr lang="en-US" sz="3600" dirty="0" err="1" smtClean="0"/>
              <a:t>Sangle</a:t>
            </a:r>
            <a:endParaRPr lang="en-US" sz="3600" dirty="0" smtClean="0"/>
          </a:p>
          <a:p>
            <a:r>
              <a:rPr lang="en-US" sz="3600" dirty="0" smtClean="0"/>
              <a:t>41-Gaurav Mishra</a:t>
            </a:r>
          </a:p>
          <a:p>
            <a:r>
              <a:rPr lang="en-US" sz="3600" dirty="0" smtClean="0"/>
              <a:t>52-Merwin </a:t>
            </a:r>
            <a:r>
              <a:rPr lang="en-US" sz="3600" dirty="0" err="1"/>
              <a:t>R</a:t>
            </a:r>
            <a:r>
              <a:rPr lang="en-US" sz="3600" dirty="0" err="1" smtClean="0"/>
              <a:t>ebello</a:t>
            </a:r>
            <a:endParaRPr lang="en-US" sz="3600" dirty="0" smtClean="0"/>
          </a:p>
          <a:p>
            <a:r>
              <a:rPr lang="en-US" sz="3600" dirty="0" smtClean="0"/>
              <a:t>65-Aditya Singh</a:t>
            </a:r>
          </a:p>
          <a:p>
            <a:r>
              <a:rPr lang="en-US" sz="3600" dirty="0" smtClean="0"/>
              <a:t>66-Sahil Singh</a:t>
            </a:r>
          </a:p>
          <a:p>
            <a:endParaRPr lang="en-IN" dirty="0"/>
          </a:p>
          <a:p>
            <a:endParaRPr lang="en-IN" dirty="0"/>
          </a:p>
        </p:txBody>
      </p:sp>
      <p:sp>
        <p:nvSpPr>
          <p:cNvPr id="6" name="TextBox 5"/>
          <p:cNvSpPr txBox="1"/>
          <p:nvPr/>
        </p:nvSpPr>
        <p:spPr>
          <a:xfrm>
            <a:off x="431075" y="1956526"/>
            <a:ext cx="4108817" cy="923330"/>
          </a:xfrm>
          <a:prstGeom prst="rect">
            <a:avLst/>
          </a:prstGeom>
          <a:noFill/>
        </p:spPr>
        <p:txBody>
          <a:bodyPr wrap="none" rtlCol="0">
            <a:spAutoFit/>
          </a:bodyPr>
          <a:lstStyle/>
          <a:p>
            <a:r>
              <a:rPr lang="en-US" sz="3600" dirty="0">
                <a:latin typeface="Arial Black" panose="020B0A04020102020204" pitchFamily="34" charset="0"/>
              </a:rPr>
              <a:t>SE_COMPS (</a:t>
            </a:r>
            <a:r>
              <a:rPr lang="en-US" sz="3600" dirty="0" smtClean="0">
                <a:latin typeface="Arial Black" panose="020B0A04020102020204" pitchFamily="34" charset="0"/>
              </a:rPr>
              <a:t>C6)</a:t>
            </a:r>
            <a:endParaRPr lang="en-IN" sz="3600" dirty="0">
              <a:latin typeface="Arial Black" panose="020B0A04020102020204" pitchFamily="34" charset="0"/>
            </a:endParaRPr>
          </a:p>
          <a:p>
            <a:endParaRPr lang="en-IN" dirty="0">
              <a:latin typeface="Arial Black" panose="020B0A04020102020204" pitchFamily="34" charset="0"/>
            </a:endParaRPr>
          </a:p>
        </p:txBody>
      </p:sp>
      <p:sp>
        <p:nvSpPr>
          <p:cNvPr id="7" name="TextBox 6"/>
          <p:cNvSpPr txBox="1"/>
          <p:nvPr/>
        </p:nvSpPr>
        <p:spPr>
          <a:xfrm>
            <a:off x="2571798" y="1079363"/>
            <a:ext cx="7048404" cy="1754326"/>
          </a:xfrm>
          <a:prstGeom prst="rect">
            <a:avLst/>
          </a:prstGeom>
          <a:noFill/>
        </p:spPr>
        <p:txBody>
          <a:bodyPr wrap="none" rtlCol="0">
            <a:spAutoFit/>
          </a:bodyPr>
          <a:lstStyle/>
          <a:p>
            <a:r>
              <a:rPr lang="en-US" sz="3600" dirty="0"/>
              <a:t>Academic Year: 2022-23	March 2023</a:t>
            </a:r>
            <a:endParaRPr lang="en-IN" sz="3600" dirty="0"/>
          </a:p>
          <a:p>
            <a:r>
              <a:rPr lang="en-US" sz="3600" dirty="0"/>
              <a:t> </a:t>
            </a:r>
            <a:endParaRPr lang="en-IN" sz="3600" dirty="0"/>
          </a:p>
          <a:p>
            <a:endParaRPr lang="en-IN" sz="3600" dirty="0"/>
          </a:p>
        </p:txBody>
      </p:sp>
      <p:pic>
        <p:nvPicPr>
          <p:cNvPr id="10" name="Picture 9"/>
          <p:cNvPicPr>
            <a:picLocks noChangeAspect="1"/>
          </p:cNvPicPr>
          <p:nvPr/>
        </p:nvPicPr>
        <p:blipFill>
          <a:blip r:embed="rId2"/>
          <a:stretch>
            <a:fillRect/>
          </a:stretch>
        </p:blipFill>
        <p:spPr>
          <a:xfrm>
            <a:off x="4644392" y="2152174"/>
            <a:ext cx="7012032" cy="3501395"/>
          </a:xfrm>
          <a:prstGeom prst="rect">
            <a:avLst/>
          </a:prstGeom>
        </p:spPr>
      </p:pic>
      <p:sp>
        <p:nvSpPr>
          <p:cNvPr id="11" name="TextBox 10"/>
          <p:cNvSpPr txBox="1"/>
          <p:nvPr/>
        </p:nvSpPr>
        <p:spPr>
          <a:xfrm>
            <a:off x="7305697" y="4487988"/>
            <a:ext cx="2015295" cy="523220"/>
          </a:xfrm>
          <a:prstGeom prst="rect">
            <a:avLst/>
          </a:prstGeom>
          <a:noFill/>
        </p:spPr>
        <p:txBody>
          <a:bodyPr wrap="none" rtlCol="0">
            <a:spAutoFit/>
          </a:bodyPr>
          <a:lstStyle/>
          <a:p>
            <a:r>
              <a:rPr lang="en-US" sz="2800" b="1" u="sng" dirty="0" smtClean="0"/>
              <a:t>Probability</a:t>
            </a:r>
            <a:endParaRPr lang="en-IN" sz="2800" b="1" u="sng" dirty="0"/>
          </a:p>
        </p:txBody>
      </p:sp>
    </p:spTree>
    <p:extLst>
      <p:ext uri="{BB962C8B-B14F-4D97-AF65-F5344CB8AC3E}">
        <p14:creationId xmlns:p14="http://schemas.microsoft.com/office/powerpoint/2010/main" val="3825764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7262" y="2533560"/>
            <a:ext cx="6176556" cy="1325563"/>
          </a:xfrm>
        </p:spPr>
        <p:txBody>
          <a:bodyPr>
            <a:noAutofit/>
          </a:bodyPr>
          <a:lstStyle/>
          <a:p>
            <a:r>
              <a:rPr lang="en-US" sz="8000" dirty="0" smtClean="0">
                <a:latin typeface="Algerian" panose="04020705040A02060702" pitchFamily="82" charset="0"/>
              </a:rPr>
              <a:t>Thank you</a:t>
            </a:r>
            <a:endParaRPr lang="en-IN" sz="8000" dirty="0">
              <a:latin typeface="Algerian" panose="04020705040A02060702" pitchFamily="82" charset="0"/>
            </a:endParaRPr>
          </a:p>
        </p:txBody>
      </p:sp>
    </p:spTree>
    <p:extLst>
      <p:ext uri="{BB962C8B-B14F-4D97-AF65-F5344CB8AC3E}">
        <p14:creationId xmlns:p14="http://schemas.microsoft.com/office/powerpoint/2010/main" val="1413976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320" y="247560"/>
            <a:ext cx="6281057" cy="1325563"/>
          </a:xfrm>
        </p:spPr>
        <p:txBody>
          <a:bodyPr>
            <a:normAutofit/>
          </a:bodyPr>
          <a:lstStyle/>
          <a:p>
            <a:r>
              <a:rPr lang="en-US" sz="7200" dirty="0" smtClean="0">
                <a:latin typeface="Algerian" panose="04020705040A02060702" pitchFamily="82" charset="0"/>
              </a:rPr>
              <a:t>INTRODUCTION</a:t>
            </a:r>
            <a:endParaRPr lang="en-IN" sz="7200" dirty="0">
              <a:latin typeface="Algerian" panose="04020705040A02060702" pitchFamily="82" charset="0"/>
            </a:endParaRPr>
          </a:p>
        </p:txBody>
      </p:sp>
      <p:sp>
        <p:nvSpPr>
          <p:cNvPr id="4" name="TextBox 3"/>
          <p:cNvSpPr txBox="1"/>
          <p:nvPr/>
        </p:nvSpPr>
        <p:spPr>
          <a:xfrm>
            <a:off x="3566160" y="3135086"/>
            <a:ext cx="184731" cy="369332"/>
          </a:xfrm>
          <a:prstGeom prst="rect">
            <a:avLst/>
          </a:prstGeom>
          <a:noFill/>
        </p:spPr>
        <p:txBody>
          <a:bodyPr wrap="none" rtlCol="0">
            <a:spAutoFit/>
          </a:bodyPr>
          <a:lstStyle/>
          <a:p>
            <a:endParaRPr lang="en-IN" dirty="0"/>
          </a:p>
        </p:txBody>
      </p:sp>
      <p:sp>
        <p:nvSpPr>
          <p:cNvPr id="8" name="Rectangle 7"/>
          <p:cNvSpPr/>
          <p:nvPr/>
        </p:nvSpPr>
        <p:spPr>
          <a:xfrm>
            <a:off x="1136467" y="1744671"/>
            <a:ext cx="9888583" cy="4702569"/>
          </a:xfrm>
          <a:prstGeom prst="rect">
            <a:avLst/>
          </a:prstGeom>
        </p:spPr>
        <p:txBody>
          <a:bodyPr wrap="square">
            <a:spAutoFit/>
          </a:bodyPr>
          <a:lstStyle/>
          <a:p>
            <a:pPr marL="363855" marR="126365" algn="just">
              <a:lnSpc>
                <a:spcPct val="107000"/>
              </a:lnSpc>
              <a:spcAft>
                <a:spcPts val="0"/>
              </a:spcAft>
            </a:pPr>
            <a:r>
              <a:rPr lang="en-US" sz="2800" dirty="0" smtClean="0">
                <a:latin typeface="Times New Roman" panose="02020603050405020304" pitchFamily="18" charset="0"/>
                <a:ea typeface="Times New Roman" panose="02020603050405020304" pitchFamily="18" charset="0"/>
              </a:rPr>
              <a:t>By performing this </a:t>
            </a:r>
            <a:r>
              <a:rPr lang="en-US" sz="2800" dirty="0">
                <a:latin typeface="Times New Roman" panose="02020603050405020304" pitchFamily="18" charset="0"/>
                <a:ea typeface="Times New Roman" panose="02020603050405020304" pitchFamily="18" charset="0"/>
              </a:rPr>
              <a:t>experiment, we are </a:t>
            </a:r>
            <a:r>
              <a:rPr lang="en-US" sz="2800" dirty="0" smtClean="0">
                <a:latin typeface="Times New Roman" panose="02020603050405020304" pitchFamily="18" charset="0"/>
                <a:ea typeface="Times New Roman" panose="02020603050405020304" pitchFamily="18" charset="0"/>
              </a:rPr>
              <a:t>going to record the number of heads which we will receive by tossing </a:t>
            </a:r>
            <a:r>
              <a:rPr lang="en-US" sz="2800" u="sng" dirty="0" smtClean="0">
                <a:latin typeface="Times New Roman" panose="02020603050405020304" pitchFamily="18" charset="0"/>
                <a:ea typeface="Times New Roman" panose="02020603050405020304" pitchFamily="18" charset="0"/>
              </a:rPr>
              <a:t>7</a:t>
            </a:r>
            <a:r>
              <a:rPr lang="en-US" sz="2800" dirty="0" smtClean="0">
                <a:latin typeface="Times New Roman" panose="02020603050405020304" pitchFamily="18" charset="0"/>
                <a:ea typeface="Times New Roman" panose="02020603050405020304" pitchFamily="18" charset="0"/>
              </a:rPr>
              <a:t> fair </a:t>
            </a:r>
            <a:r>
              <a:rPr lang="en-US" sz="2800" dirty="0">
                <a:latin typeface="Times New Roman" panose="02020603050405020304" pitchFamily="18" charset="0"/>
                <a:ea typeface="Times New Roman" panose="02020603050405020304" pitchFamily="18" charset="0"/>
              </a:rPr>
              <a:t>coins simultaneously for a </a:t>
            </a:r>
            <a:r>
              <a:rPr lang="en-US" sz="2800" dirty="0" smtClean="0">
                <a:latin typeface="Times New Roman" panose="02020603050405020304" pitchFamily="18" charset="0"/>
                <a:ea typeface="Times New Roman" panose="02020603050405020304" pitchFamily="18" charset="0"/>
              </a:rPr>
              <a:t>trial, where there will </a:t>
            </a:r>
            <a:r>
              <a:rPr lang="en-US" sz="2800" u="sng" dirty="0" smtClean="0">
                <a:latin typeface="Times New Roman" panose="02020603050405020304" pitchFamily="18" charset="0"/>
                <a:ea typeface="Times New Roman" panose="02020603050405020304" pitchFamily="18" charset="0"/>
              </a:rPr>
              <a:t>5</a:t>
            </a:r>
            <a:r>
              <a:rPr lang="en-US" sz="2800" dirty="0" smtClean="0">
                <a:latin typeface="Times New Roman" panose="02020603050405020304" pitchFamily="18" charset="0"/>
                <a:ea typeface="Times New Roman" panose="02020603050405020304" pitchFamily="18" charset="0"/>
              </a:rPr>
              <a:t> such trails of tossing </a:t>
            </a:r>
            <a:r>
              <a:rPr lang="en-US" sz="2800" u="sng" dirty="0" smtClean="0">
                <a:latin typeface="Times New Roman" panose="02020603050405020304" pitchFamily="18" charset="0"/>
                <a:ea typeface="Times New Roman" panose="02020603050405020304" pitchFamily="18" charset="0"/>
              </a:rPr>
              <a:t>7</a:t>
            </a:r>
            <a:r>
              <a:rPr lang="en-US" sz="2800" dirty="0" smtClean="0">
                <a:latin typeface="Times New Roman" panose="02020603050405020304" pitchFamily="18" charset="0"/>
                <a:ea typeface="Times New Roman" panose="02020603050405020304" pitchFamily="18" charset="0"/>
              </a:rPr>
              <a:t> coins and then we will plot a graph of count vs frequency for the demanded values which we are going to discuss about them as we move further in our presentation. At last we will observe the graphs which have been plotted and they will provide us with the required conclusion. Further we will discuss the probability distributions which where used in this project.</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9742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6138"/>
            <a:ext cx="12192000" cy="6063198"/>
          </a:xfrm>
          <a:prstGeom prst="rect">
            <a:avLst/>
          </a:prstGeom>
        </p:spPr>
        <p:txBody>
          <a:bodyPr wrap="square">
            <a:spAutoFit/>
          </a:bodyPr>
          <a:lstStyle/>
          <a:p>
            <a:r>
              <a:rPr lang="en-US" sz="2400" b="1" dirty="0" smtClean="0"/>
              <a:t>Binomial Distribution: </a:t>
            </a:r>
            <a:r>
              <a:rPr lang="en-US" sz="2400" dirty="0" smtClean="0"/>
              <a:t>The binomial distribution is the basis for the popular binomial test of statistical significance. The binomial distribution is frequently used to model the number of successes in a sample of size n drawn with replacement from a population of size N. If the sampling is carried out without replacement, the draws are not independent and so the resulting distribution is a hypergeometric distribution, not a binomial one. However, for N much larger than n, the binomial distribution remains a good approximation, and is widely used.</a:t>
            </a:r>
          </a:p>
          <a:p>
            <a:endParaRPr lang="en-US" sz="2400" b="1" dirty="0" smtClean="0"/>
          </a:p>
          <a:p>
            <a:r>
              <a:rPr lang="en-US" sz="2400" b="1" dirty="0" smtClean="0"/>
              <a:t>Normal Distribution: </a:t>
            </a:r>
            <a:r>
              <a:rPr lang="en-US" sz="2400" dirty="0" smtClean="0"/>
              <a:t>The graph we obtained from the experiment of tossing 7 fair coins simultaneously and recording the number of heads is not a normal distribution. A normal distribution has a bell-shaped curve that is symmetric around its mean, and the probability density function of a normal distribution is given by the bell-shaped equation known as the Gaussian function.</a:t>
            </a:r>
            <a:r>
              <a:rPr lang="en-IN" sz="2400" dirty="0"/>
              <a:t> </a:t>
            </a:r>
          </a:p>
          <a:p>
            <a:r>
              <a:rPr lang="en-IN" dirty="0"/>
              <a:t> </a:t>
            </a:r>
            <a:r>
              <a:rPr lang="en-IN" sz="2400" dirty="0" smtClean="0"/>
              <a:t>Therefore</a:t>
            </a:r>
            <a:r>
              <a:rPr lang="en-IN" sz="2400" dirty="0"/>
              <a:t>, even though the distribution of the number of heads we obtained is not a normal distribution, as the number of trials increases, the distribution becomes more normal-like, which is why we often use the normal distribution as an approximation for many practical purposes. </a:t>
            </a:r>
          </a:p>
          <a:p>
            <a:endParaRPr lang="en-IN" sz="2800" dirty="0"/>
          </a:p>
        </p:txBody>
      </p:sp>
    </p:spTree>
    <p:extLst>
      <p:ext uri="{BB962C8B-B14F-4D97-AF65-F5344CB8AC3E}">
        <p14:creationId xmlns:p14="http://schemas.microsoft.com/office/powerpoint/2010/main" val="2817216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583" y="208370"/>
            <a:ext cx="9585960" cy="1325563"/>
          </a:xfrm>
        </p:spPr>
        <p:txBody>
          <a:bodyPr>
            <a:normAutofit/>
          </a:bodyPr>
          <a:lstStyle/>
          <a:p>
            <a:r>
              <a:rPr lang="en-US" sz="7200" dirty="0" smtClean="0">
                <a:latin typeface="Algerian" panose="04020705040A02060702" pitchFamily="82" charset="0"/>
              </a:rPr>
              <a:t>PROBLEM STATEMENT</a:t>
            </a:r>
            <a:endParaRPr lang="en-IN" sz="7200" dirty="0">
              <a:latin typeface="Algerian" panose="04020705040A02060702" pitchFamily="82" charset="0"/>
            </a:endParaRPr>
          </a:p>
        </p:txBody>
      </p:sp>
      <p:sp>
        <p:nvSpPr>
          <p:cNvPr id="4" name="Rectangle 3"/>
          <p:cNvSpPr/>
          <p:nvPr/>
        </p:nvSpPr>
        <p:spPr>
          <a:xfrm>
            <a:off x="226421" y="1533933"/>
            <a:ext cx="11965579" cy="4401205"/>
          </a:xfrm>
          <a:prstGeom prst="rect">
            <a:avLst/>
          </a:prstGeom>
        </p:spPr>
        <p:txBody>
          <a:bodyPr wrap="square">
            <a:spAutoFit/>
          </a:bodyPr>
          <a:lstStyle/>
          <a:p>
            <a:r>
              <a:rPr lang="en-US" sz="2800" dirty="0" smtClean="0"/>
              <a:t>Toss 7 fair coins simultaneously. </a:t>
            </a:r>
          </a:p>
          <a:p>
            <a:r>
              <a:rPr lang="en-US" sz="2800" dirty="0" smtClean="0"/>
              <a:t>Record the number of heads. </a:t>
            </a:r>
          </a:p>
          <a:p>
            <a:r>
              <a:rPr lang="en-US" sz="2800" dirty="0" smtClean="0"/>
              <a:t>Perform 5 trials of this process of tossing 7 coins.</a:t>
            </a:r>
          </a:p>
          <a:p>
            <a:pPr marL="457200" indent="-457200">
              <a:buFont typeface="Arial" panose="020B0604020202020204" pitchFamily="34" charset="0"/>
              <a:buChar char="•"/>
            </a:pPr>
            <a:r>
              <a:rPr lang="en-US" sz="2800" dirty="0" smtClean="0"/>
              <a:t>Step 1: Record the number of heads you received in each trial - that is, Count. </a:t>
            </a:r>
          </a:p>
          <a:p>
            <a:pPr marL="457200" indent="-457200">
              <a:buFont typeface="Arial" panose="020B0604020202020204" pitchFamily="34" charset="0"/>
              <a:buChar char="•"/>
            </a:pPr>
            <a:r>
              <a:rPr lang="en-US" sz="2800" dirty="0" smtClean="0"/>
              <a:t>Step 2: Draw the graph of Count vs frequency for all the trials put together. </a:t>
            </a:r>
          </a:p>
          <a:p>
            <a:r>
              <a:rPr lang="en-US" sz="2800" dirty="0" smtClean="0"/>
              <a:t>Now perform 10 trials of this process of tossing 7 coins. </a:t>
            </a:r>
          </a:p>
          <a:p>
            <a:r>
              <a:rPr lang="en-US" sz="2800" dirty="0" smtClean="0"/>
              <a:t>Repeat Steps 1 and 2. </a:t>
            </a:r>
          </a:p>
          <a:p>
            <a:r>
              <a:rPr lang="en-US" sz="2800" dirty="0" smtClean="0"/>
              <a:t>Increase the number of trials to 20, 30, 40, · · ·, 100, 200, · · · , 1000, · · · Repeat Steps 1 and 2 in each case. </a:t>
            </a:r>
          </a:p>
          <a:p>
            <a:r>
              <a:rPr lang="en-US" sz="2800" dirty="0" smtClean="0"/>
              <a:t>What do you observe?- Can you identify the distribution? </a:t>
            </a:r>
            <a:endParaRPr lang="en-IN" sz="2800" dirty="0"/>
          </a:p>
        </p:txBody>
      </p:sp>
    </p:spTree>
    <p:extLst>
      <p:ext uri="{BB962C8B-B14F-4D97-AF65-F5344CB8AC3E}">
        <p14:creationId xmlns:p14="http://schemas.microsoft.com/office/powerpoint/2010/main" val="1100082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5" y="182245"/>
            <a:ext cx="11353800" cy="1325563"/>
          </a:xfrm>
        </p:spPr>
        <p:txBody>
          <a:bodyPr>
            <a:normAutofit fontScale="90000"/>
          </a:bodyPr>
          <a:lstStyle/>
          <a:p>
            <a:r>
              <a:rPr lang="en-US" b="1" dirty="0"/>
              <a:t>Below are the graphs obtained from the data analysis</a:t>
            </a:r>
            <a:r>
              <a:rPr lang="en-IN" dirty="0"/>
              <a:t/>
            </a:r>
            <a:br>
              <a:rPr lang="en-IN" dirty="0"/>
            </a:br>
            <a:endParaRPr lang="en-IN" dirty="0"/>
          </a:p>
        </p:txBody>
      </p:sp>
      <p:pic>
        <p:nvPicPr>
          <p:cNvPr id="1054" name="Picture 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1637893"/>
            <a:ext cx="5442464" cy="4371113"/>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863" y="1637894"/>
            <a:ext cx="5630091" cy="442327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Number of trials 1:                                                                  Number of trials 10: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32"/>
          <p:cNvSpPr>
            <a:spLocks noChangeArrowheads="1"/>
          </p:cNvSpPr>
          <p:nvPr/>
        </p:nvSpPr>
        <p:spPr bwMode="auto">
          <a:xfrm>
            <a:off x="6350" y="2400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34"/>
          <p:cNvSpPr>
            <a:spLocks noChangeArrowheads="1"/>
          </p:cNvSpPr>
          <p:nvPr/>
        </p:nvSpPr>
        <p:spPr bwMode="auto">
          <a:xfrm>
            <a:off x="6350" y="6191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8572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1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4239079" cy="34703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779" y="-4762"/>
            <a:ext cx="4095387" cy="347036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7166" y="0"/>
            <a:ext cx="3857534" cy="3465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7"/>
          <p:cNvSpPr>
            <a:spLocks noChangeArrowheads="1"/>
          </p:cNvSpPr>
          <p:nvPr/>
        </p:nvSpPr>
        <p:spPr bwMode="auto">
          <a:xfrm>
            <a:off x="6350" y="6238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057" name="Picture 1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405187"/>
            <a:ext cx="4245429" cy="3444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1"/>
          <p:cNvSpPr>
            <a:spLocks noChangeArrowheads="1"/>
          </p:cNvSpPr>
          <p:nvPr/>
        </p:nvSpPr>
        <p:spPr bwMode="auto">
          <a:xfrm>
            <a:off x="6350" y="2219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6"/>
          <a:stretch>
            <a:fillRect/>
          </a:stretch>
        </p:blipFill>
        <p:spPr>
          <a:xfrm>
            <a:off x="4245428" y="3475124"/>
            <a:ext cx="4101738" cy="3374819"/>
          </a:xfrm>
          <a:prstGeom prst="rect">
            <a:avLst/>
          </a:prstGeom>
        </p:spPr>
      </p:pic>
      <p:pic>
        <p:nvPicPr>
          <p:cNvPr id="13" name="Picture 12"/>
          <p:cNvPicPr>
            <a:picLocks noChangeAspect="1"/>
          </p:cNvPicPr>
          <p:nvPr/>
        </p:nvPicPr>
        <p:blipFill>
          <a:blip r:embed="rId7"/>
          <a:stretch>
            <a:fillRect/>
          </a:stretch>
        </p:blipFill>
        <p:spPr>
          <a:xfrm>
            <a:off x="8351694" y="3482939"/>
            <a:ext cx="3853006" cy="3359187"/>
          </a:xfrm>
          <a:prstGeom prst="rect">
            <a:avLst/>
          </a:prstGeom>
        </p:spPr>
      </p:pic>
    </p:spTree>
    <p:extLst>
      <p:ext uri="{BB962C8B-B14F-4D97-AF65-F5344CB8AC3E}">
        <p14:creationId xmlns:p14="http://schemas.microsoft.com/office/powerpoint/2010/main" val="1975032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3853006" cy="3498813"/>
          </a:xfrm>
          <a:prstGeom prst="rect">
            <a:avLst/>
          </a:prstGeom>
        </p:spPr>
      </p:pic>
      <p:pic>
        <p:nvPicPr>
          <p:cNvPr id="3088" name="Picture 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006" y="0"/>
            <a:ext cx="4141463" cy="349881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98812"/>
            <a:ext cx="3853007" cy="3358221"/>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2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4469" y="0"/>
            <a:ext cx="4203881" cy="349881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2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3004" y="3498811"/>
            <a:ext cx="4141463" cy="335822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9"/>
          <p:cNvSpPr>
            <a:spLocks noChangeArrowheads="1"/>
          </p:cNvSpPr>
          <p:nvPr/>
        </p:nvSpPr>
        <p:spPr bwMode="auto">
          <a:xfrm>
            <a:off x="6350" y="4181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22"/>
          <p:cNvSpPr>
            <a:spLocks noChangeArrowheads="1"/>
          </p:cNvSpPr>
          <p:nvPr/>
        </p:nvSpPr>
        <p:spPr bwMode="auto">
          <a:xfrm>
            <a:off x="6350" y="10467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642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934" y="-225572"/>
            <a:ext cx="4426131" cy="908344"/>
          </a:xfrm>
        </p:spPr>
        <p:txBody>
          <a:bodyPr>
            <a:normAutofit fontScale="90000"/>
          </a:bodyPr>
          <a:lstStyle/>
          <a:p>
            <a:r>
              <a:rPr lang="en-US" sz="7200" dirty="0" smtClean="0">
                <a:latin typeface="Algerian" panose="04020705040A02060702" pitchFamily="82" charset="0"/>
              </a:rPr>
              <a:t>CODE USED</a:t>
            </a:r>
            <a:endParaRPr lang="en-IN" sz="7200" dirty="0">
              <a:latin typeface="Algerian" panose="04020705040A02060702" pitchFamily="82" charset="0"/>
            </a:endParaRPr>
          </a:p>
        </p:txBody>
      </p:sp>
      <p:pic>
        <p:nvPicPr>
          <p:cNvPr id="4098" name="Picture 2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750637"/>
            <a:ext cx="10985865" cy="6107363"/>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271"/>
          <p:cNvPicPr>
            <a:picLocks noChangeAspect="1" noChangeArrowheads="1"/>
          </p:cNvPicPr>
          <p:nvPr/>
        </p:nvPicPr>
        <p:blipFill rotWithShape="1">
          <a:blip r:embed="rId3">
            <a:extLst>
              <a:ext uri="{28A0092B-C50C-407E-A947-70E740481C1C}">
                <a14:useLocalDpi xmlns:a14="http://schemas.microsoft.com/office/drawing/2010/main" val="0"/>
              </a:ext>
            </a:extLst>
          </a:blip>
          <a:srcRect l="163" t="298" r="44362" b="-298"/>
          <a:stretch/>
        </p:blipFill>
        <p:spPr bwMode="auto">
          <a:xfrm>
            <a:off x="5195072" y="757645"/>
            <a:ext cx="6996927" cy="610035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p:cNvSpPr>
            <a:spLocks noChangeArrowheads="1"/>
          </p:cNvSpPr>
          <p:nvPr/>
        </p:nvSpPr>
        <p:spPr bwMode="auto">
          <a:xfrm>
            <a:off x="6350" y="2809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6350" y="5314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143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835" y="0"/>
            <a:ext cx="4948646" cy="1076734"/>
          </a:xfrm>
        </p:spPr>
        <p:txBody>
          <a:bodyPr>
            <a:normAutofit fontScale="90000"/>
          </a:bodyPr>
          <a:lstStyle/>
          <a:p>
            <a:r>
              <a:rPr lang="en-US" sz="7200" dirty="0">
                <a:latin typeface="Algerian" panose="04020705040A02060702" pitchFamily="82" charset="0"/>
              </a:rPr>
              <a:t>C</a:t>
            </a:r>
            <a:r>
              <a:rPr lang="en-US" sz="7200" dirty="0" smtClean="0">
                <a:latin typeface="Algerian" panose="04020705040A02060702" pitchFamily="82" charset="0"/>
              </a:rPr>
              <a:t>onclusion</a:t>
            </a:r>
            <a:endParaRPr lang="en-IN" sz="7200" dirty="0">
              <a:latin typeface="Algerian" panose="04020705040A02060702" pitchFamily="82" charset="0"/>
            </a:endParaRPr>
          </a:p>
        </p:txBody>
      </p:sp>
      <p:sp>
        <p:nvSpPr>
          <p:cNvPr id="4" name="Rectangle 3"/>
          <p:cNvSpPr/>
          <p:nvPr/>
        </p:nvSpPr>
        <p:spPr>
          <a:xfrm>
            <a:off x="0" y="906917"/>
            <a:ext cx="12192000" cy="6092437"/>
          </a:xfrm>
          <a:prstGeom prst="rect">
            <a:avLst/>
          </a:prstGeom>
        </p:spPr>
        <p:txBody>
          <a:bodyPr wrap="square">
            <a:spAutoFit/>
          </a:bodyPr>
          <a:lstStyle/>
          <a:p>
            <a:pPr marL="6350" marR="906145" indent="-6350" algn="just">
              <a:lnSpc>
                <a:spcPct val="102000"/>
              </a:lnSpc>
              <a:spcAft>
                <a:spcPts val="0"/>
              </a:spcAft>
            </a:pPr>
            <a:r>
              <a:rPr lang="en-IN" sz="2000" dirty="0">
                <a:solidFill>
                  <a:srgbClr val="000000"/>
                </a:solidFill>
                <a:latin typeface="Calibri" panose="020F0502020204030204" pitchFamily="34" charset="0"/>
                <a:ea typeface="Calibri" panose="020F0502020204030204" pitchFamily="34" charset="0"/>
              </a:rPr>
              <a:t>The experiment of tossing 7 fair coins simultaneously and recording the number of heads follows a binomial distribution. The binomial distribution describes the number of successes (heads) in a fixed number of independent trials (coin tosses), where each trial has the same probability of success (probability of getting heads). </a:t>
            </a:r>
          </a:p>
          <a:p>
            <a:pPr marL="6350" indent="-6350">
              <a:lnSpc>
                <a:spcPct val="107000"/>
              </a:lnSpc>
            </a:pPr>
            <a:r>
              <a:rPr lang="en-IN" sz="2000" dirty="0">
                <a:solidFill>
                  <a:srgbClr val="000000"/>
                </a:solidFill>
                <a:latin typeface="Calibri" panose="020F0502020204030204" pitchFamily="34" charset="0"/>
                <a:ea typeface="Calibri" panose="020F0502020204030204" pitchFamily="34" charset="0"/>
              </a:rPr>
              <a:t> </a:t>
            </a:r>
          </a:p>
          <a:p>
            <a:pPr marL="6350" marR="906145" indent="-6350" algn="just">
              <a:lnSpc>
                <a:spcPct val="102000"/>
              </a:lnSpc>
              <a:spcAft>
                <a:spcPts val="0"/>
              </a:spcAft>
            </a:pPr>
            <a:r>
              <a:rPr lang="en-IN" sz="2000" dirty="0">
                <a:solidFill>
                  <a:srgbClr val="000000"/>
                </a:solidFill>
                <a:latin typeface="Calibri" panose="020F0502020204030204" pitchFamily="34" charset="0"/>
                <a:ea typeface="Calibri" panose="020F0502020204030204" pitchFamily="34" charset="0"/>
              </a:rPr>
              <a:t>As we perform more and more trials of tossing 7 coins, we should expect to see the frequency distribution of the number of heads approach the binomial distribution. Specifically, the mean of the distribution should be equal to the expected number of heads, which is 7/2 = 3.5, and the variance of the distribution should be equal to the expected variance of the binomial distribution, which is np(1-p), where n is the number of trials (7 in this case) and p is the probability of success (0.5 in this case). </a:t>
            </a:r>
          </a:p>
          <a:p>
            <a:pPr marL="6350" indent="-6350">
              <a:lnSpc>
                <a:spcPct val="107000"/>
              </a:lnSpc>
            </a:pPr>
            <a:r>
              <a:rPr lang="en-IN" sz="2000" dirty="0">
                <a:solidFill>
                  <a:srgbClr val="000000"/>
                </a:solidFill>
                <a:latin typeface="Calibri" panose="020F0502020204030204" pitchFamily="34" charset="0"/>
                <a:ea typeface="Calibri" panose="020F0502020204030204" pitchFamily="34" charset="0"/>
              </a:rPr>
              <a:t> </a:t>
            </a:r>
          </a:p>
          <a:p>
            <a:pPr marL="6350" marR="906145" indent="-6350" algn="just">
              <a:lnSpc>
                <a:spcPct val="102000"/>
              </a:lnSpc>
              <a:spcAft>
                <a:spcPts val="0"/>
              </a:spcAft>
            </a:pPr>
            <a:r>
              <a:rPr lang="en-IN" sz="2000" dirty="0">
                <a:solidFill>
                  <a:srgbClr val="000000"/>
                </a:solidFill>
                <a:latin typeface="Calibri" panose="020F0502020204030204" pitchFamily="34" charset="0"/>
                <a:ea typeface="Calibri" panose="020F0502020204030204" pitchFamily="34" charset="0"/>
              </a:rPr>
              <a:t>As we increase the number of trials, we should observe that the histograms become more and more peaked around the expected value of 3.5, and the spread of the distribution becomes narrower and narrower. This is consistent with the expected </a:t>
            </a:r>
            <a:r>
              <a:rPr lang="en-IN" sz="2000" dirty="0" err="1">
                <a:solidFill>
                  <a:srgbClr val="000000"/>
                </a:solidFill>
                <a:latin typeface="Calibri" panose="020F0502020204030204" pitchFamily="34" charset="0"/>
                <a:ea typeface="Calibri" panose="020F0502020204030204" pitchFamily="34" charset="0"/>
              </a:rPr>
              <a:t>behavior</a:t>
            </a:r>
            <a:r>
              <a:rPr lang="en-IN" sz="2000" dirty="0">
                <a:solidFill>
                  <a:srgbClr val="000000"/>
                </a:solidFill>
                <a:latin typeface="Calibri" panose="020F0502020204030204" pitchFamily="34" charset="0"/>
                <a:ea typeface="Calibri" panose="020F0502020204030204" pitchFamily="34" charset="0"/>
              </a:rPr>
              <a:t> of the binomial distribution. </a:t>
            </a:r>
          </a:p>
          <a:p>
            <a:pPr marL="6350" indent="-6350">
              <a:lnSpc>
                <a:spcPct val="107000"/>
              </a:lnSpc>
            </a:pPr>
            <a:r>
              <a:rPr lang="en-IN" sz="2000" dirty="0">
                <a:solidFill>
                  <a:srgbClr val="000000"/>
                </a:solidFill>
                <a:latin typeface="Calibri" panose="020F0502020204030204" pitchFamily="34" charset="0"/>
                <a:ea typeface="Calibri" panose="020F0502020204030204" pitchFamily="34" charset="0"/>
              </a:rPr>
              <a:t> </a:t>
            </a:r>
          </a:p>
          <a:p>
            <a:pPr marL="6350" marR="906145" indent="-6350" algn="just">
              <a:lnSpc>
                <a:spcPct val="102000"/>
              </a:lnSpc>
              <a:spcAft>
                <a:spcPts val="0"/>
              </a:spcAft>
            </a:pPr>
            <a:r>
              <a:rPr lang="en-IN" sz="2000" dirty="0">
                <a:solidFill>
                  <a:srgbClr val="000000"/>
                </a:solidFill>
                <a:latin typeface="Calibri" panose="020F0502020204030204" pitchFamily="34" charset="0"/>
                <a:ea typeface="Calibri" panose="020F0502020204030204" pitchFamily="34" charset="0"/>
              </a:rPr>
              <a:t>In summary, the experiment of tossing 7 fair coins simultaneously and recording the number of heads follows a binomial distribution. As we perform more and more trials, we should observe that the frequency distribution of the number of heads converges towards the expected binomial distribution with a mean of 3.5 and a variance of 7/4. </a:t>
            </a:r>
          </a:p>
        </p:txBody>
      </p:sp>
    </p:spTree>
    <p:extLst>
      <p:ext uri="{BB962C8B-B14F-4D97-AF65-F5344CB8AC3E}">
        <p14:creationId xmlns:p14="http://schemas.microsoft.com/office/powerpoint/2010/main" val="3486096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202</TotalTime>
  <Words>769</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Calibri</vt:lpstr>
      <vt:lpstr>Times New Roman</vt:lpstr>
      <vt:lpstr>Trebuchet MS</vt:lpstr>
      <vt:lpstr>Wingdings 3</vt:lpstr>
      <vt:lpstr>Facet</vt:lpstr>
      <vt:lpstr>MATHS-MINIPROJECT</vt:lpstr>
      <vt:lpstr>INTRODUCTION</vt:lpstr>
      <vt:lpstr>PowerPoint Presentation</vt:lpstr>
      <vt:lpstr>PROBLEM STATEMENT</vt:lpstr>
      <vt:lpstr>Below are the graphs obtained from the data analysis </vt:lpstr>
      <vt:lpstr>PowerPoint Presentation</vt:lpstr>
      <vt:lpstr>PowerPoint Presentation</vt:lpstr>
      <vt:lpstr>CODE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MATHS-MINIPROJECT</dc:title>
  <dc:creator>Admin</dc:creator>
  <cp:lastModifiedBy>Admin</cp:lastModifiedBy>
  <cp:revision>19</cp:revision>
  <dcterms:created xsi:type="dcterms:W3CDTF">2023-04-07T18:52:02Z</dcterms:created>
  <dcterms:modified xsi:type="dcterms:W3CDTF">2023-04-07T22:14:13Z</dcterms:modified>
</cp:coreProperties>
</file>