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9"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59D46-E481-470A-86D2-C61253AB56D5}">
          <p14:sldIdLst>
            <p14:sldId id="256"/>
            <p14:sldId id="257"/>
            <p14:sldId id="258"/>
            <p14:sldId id="259"/>
            <p14:sldId id="270"/>
            <p14:sldId id="260"/>
            <p14:sldId id="261"/>
            <p14:sldId id="262"/>
            <p14:sldId id="263"/>
            <p14:sldId id="264"/>
            <p14:sldId id="265"/>
            <p14:sldId id="266"/>
            <p14:sldId id="269"/>
            <p14:sldId id="267"/>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faasayed243@gmail.com" initials="" lastIdx="1" clrIdx="0">
    <p:extLst>
      <p:ext uri="{19B8F6BF-5375-455C-9EA6-DF929625EA0E}">
        <p15:presenceInfo xmlns:p15="http://schemas.microsoft.com/office/powerpoint/2012/main" userId="9951a27ca05885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8C99"/>
    <a:srgbClr val="52BCCA"/>
    <a:srgbClr val="6CC6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4BDB-7CCF-3789-367C-C281C08A20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1A9DD9-5040-BBDD-E51F-657942138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12910-7141-F6DB-5EAC-079186DA1BB3}"/>
              </a:ext>
            </a:extLst>
          </p:cNvPr>
          <p:cNvSpPr>
            <a:spLocks noGrp="1"/>
          </p:cNvSpPr>
          <p:nvPr>
            <p:ph type="dt" sz="half" idx="10"/>
          </p:nvPr>
        </p:nvSpPr>
        <p:spPr/>
        <p:txBody>
          <a:bodyPr/>
          <a:lstStyle/>
          <a:p>
            <a:fld id="{1C0F76DD-1A53-4974-97F7-32CE91347833}" type="datetimeFigureOut">
              <a:rPr lang="en-US" smtClean="0"/>
              <a:t>5/12/2024</a:t>
            </a:fld>
            <a:endParaRPr lang="en-US"/>
          </a:p>
        </p:txBody>
      </p:sp>
      <p:sp>
        <p:nvSpPr>
          <p:cNvPr id="5" name="Footer Placeholder 4">
            <a:extLst>
              <a:ext uri="{FF2B5EF4-FFF2-40B4-BE49-F238E27FC236}">
                <a16:creationId xmlns:a16="http://schemas.microsoft.com/office/drawing/2014/main" id="{03CC6BAA-2DDA-2589-3518-1AE299801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A5345-0877-60CA-EAC7-5036D99549B1}"/>
              </a:ext>
            </a:extLst>
          </p:cNvPr>
          <p:cNvSpPr>
            <a:spLocks noGrp="1"/>
          </p:cNvSpPr>
          <p:nvPr>
            <p:ph type="sldNum" sz="quarter" idx="12"/>
          </p:nvPr>
        </p:nvSpPr>
        <p:spPr/>
        <p:txBody>
          <a:bodyPr/>
          <a:lstStyle/>
          <a:p>
            <a:fld id="{D5AF4F4C-0E7A-4C87-9F40-DF2ECB33232F}" type="slidenum">
              <a:rPr lang="en-US" smtClean="0"/>
              <a:t>‹#›</a:t>
            </a:fld>
            <a:endParaRPr lang="en-US"/>
          </a:p>
        </p:txBody>
      </p:sp>
    </p:spTree>
    <p:extLst>
      <p:ext uri="{BB962C8B-B14F-4D97-AF65-F5344CB8AC3E}">
        <p14:creationId xmlns:p14="http://schemas.microsoft.com/office/powerpoint/2010/main" val="412772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1318-A002-A930-4704-3187074D6B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A631FE-0261-3D99-02EE-1EAE13442C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1F6B6-A1EA-7594-DD36-2426C568F2CF}"/>
              </a:ext>
            </a:extLst>
          </p:cNvPr>
          <p:cNvSpPr>
            <a:spLocks noGrp="1"/>
          </p:cNvSpPr>
          <p:nvPr>
            <p:ph type="dt" sz="half" idx="10"/>
          </p:nvPr>
        </p:nvSpPr>
        <p:spPr/>
        <p:txBody>
          <a:bodyPr/>
          <a:lstStyle/>
          <a:p>
            <a:fld id="{1C0F76DD-1A53-4974-97F7-32CE91347833}" type="datetimeFigureOut">
              <a:rPr lang="en-US" smtClean="0"/>
              <a:t>5/12/2024</a:t>
            </a:fld>
            <a:endParaRPr lang="en-US"/>
          </a:p>
        </p:txBody>
      </p:sp>
      <p:sp>
        <p:nvSpPr>
          <p:cNvPr id="5" name="Footer Placeholder 4">
            <a:extLst>
              <a:ext uri="{FF2B5EF4-FFF2-40B4-BE49-F238E27FC236}">
                <a16:creationId xmlns:a16="http://schemas.microsoft.com/office/drawing/2014/main" id="{0413588B-0C73-C16B-8A35-3708FF693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48032-5702-384B-2042-50196826A788}"/>
              </a:ext>
            </a:extLst>
          </p:cNvPr>
          <p:cNvSpPr>
            <a:spLocks noGrp="1"/>
          </p:cNvSpPr>
          <p:nvPr>
            <p:ph type="sldNum" sz="quarter" idx="12"/>
          </p:nvPr>
        </p:nvSpPr>
        <p:spPr/>
        <p:txBody>
          <a:bodyPr/>
          <a:lstStyle/>
          <a:p>
            <a:fld id="{D5AF4F4C-0E7A-4C87-9F40-DF2ECB33232F}" type="slidenum">
              <a:rPr lang="en-US" smtClean="0"/>
              <a:t>‹#›</a:t>
            </a:fld>
            <a:endParaRPr lang="en-US"/>
          </a:p>
        </p:txBody>
      </p:sp>
    </p:spTree>
    <p:extLst>
      <p:ext uri="{BB962C8B-B14F-4D97-AF65-F5344CB8AC3E}">
        <p14:creationId xmlns:p14="http://schemas.microsoft.com/office/powerpoint/2010/main" val="262868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C6FA0A-F96B-635E-705A-0CF081CD1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BFF00E-EFED-6FDE-5015-8FC4A3D6D1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7A6BC-EF95-594F-065A-89B28743D9D6}"/>
              </a:ext>
            </a:extLst>
          </p:cNvPr>
          <p:cNvSpPr>
            <a:spLocks noGrp="1"/>
          </p:cNvSpPr>
          <p:nvPr>
            <p:ph type="dt" sz="half" idx="10"/>
          </p:nvPr>
        </p:nvSpPr>
        <p:spPr/>
        <p:txBody>
          <a:bodyPr/>
          <a:lstStyle/>
          <a:p>
            <a:fld id="{1C0F76DD-1A53-4974-97F7-32CE91347833}" type="datetimeFigureOut">
              <a:rPr lang="en-US" smtClean="0"/>
              <a:t>5/12/2024</a:t>
            </a:fld>
            <a:endParaRPr lang="en-US"/>
          </a:p>
        </p:txBody>
      </p:sp>
      <p:sp>
        <p:nvSpPr>
          <p:cNvPr id="5" name="Footer Placeholder 4">
            <a:extLst>
              <a:ext uri="{FF2B5EF4-FFF2-40B4-BE49-F238E27FC236}">
                <a16:creationId xmlns:a16="http://schemas.microsoft.com/office/drawing/2014/main" id="{98E3C8B0-42B4-8D11-7B4D-E7E803808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BB6B6-D97F-D454-D562-7C589494E5D2}"/>
              </a:ext>
            </a:extLst>
          </p:cNvPr>
          <p:cNvSpPr>
            <a:spLocks noGrp="1"/>
          </p:cNvSpPr>
          <p:nvPr>
            <p:ph type="sldNum" sz="quarter" idx="12"/>
          </p:nvPr>
        </p:nvSpPr>
        <p:spPr/>
        <p:txBody>
          <a:bodyPr/>
          <a:lstStyle/>
          <a:p>
            <a:fld id="{D5AF4F4C-0E7A-4C87-9F40-DF2ECB33232F}" type="slidenum">
              <a:rPr lang="en-US" smtClean="0"/>
              <a:t>‹#›</a:t>
            </a:fld>
            <a:endParaRPr lang="en-US"/>
          </a:p>
        </p:txBody>
      </p:sp>
    </p:spTree>
    <p:extLst>
      <p:ext uri="{BB962C8B-B14F-4D97-AF65-F5344CB8AC3E}">
        <p14:creationId xmlns:p14="http://schemas.microsoft.com/office/powerpoint/2010/main" val="125993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CBDE-7EA2-0D9D-C83F-1B2F9052E2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397473-8F50-72C5-53A4-60D7E18C5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285C7-A0D3-3289-E8F3-5959BABE8E05}"/>
              </a:ext>
            </a:extLst>
          </p:cNvPr>
          <p:cNvSpPr>
            <a:spLocks noGrp="1"/>
          </p:cNvSpPr>
          <p:nvPr>
            <p:ph type="dt" sz="half" idx="10"/>
          </p:nvPr>
        </p:nvSpPr>
        <p:spPr/>
        <p:txBody>
          <a:bodyPr/>
          <a:lstStyle/>
          <a:p>
            <a:fld id="{1C0F76DD-1A53-4974-97F7-32CE91347833}" type="datetimeFigureOut">
              <a:rPr lang="en-US" smtClean="0"/>
              <a:t>5/12/2024</a:t>
            </a:fld>
            <a:endParaRPr lang="en-US"/>
          </a:p>
        </p:txBody>
      </p:sp>
      <p:sp>
        <p:nvSpPr>
          <p:cNvPr id="5" name="Footer Placeholder 4">
            <a:extLst>
              <a:ext uri="{FF2B5EF4-FFF2-40B4-BE49-F238E27FC236}">
                <a16:creationId xmlns:a16="http://schemas.microsoft.com/office/drawing/2014/main" id="{13E14D31-9813-3992-A696-D73B6A260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B5CC4-996F-11D5-9C79-6092EFA00A6A}"/>
              </a:ext>
            </a:extLst>
          </p:cNvPr>
          <p:cNvSpPr>
            <a:spLocks noGrp="1"/>
          </p:cNvSpPr>
          <p:nvPr>
            <p:ph type="sldNum" sz="quarter" idx="12"/>
          </p:nvPr>
        </p:nvSpPr>
        <p:spPr/>
        <p:txBody>
          <a:bodyPr/>
          <a:lstStyle/>
          <a:p>
            <a:fld id="{D5AF4F4C-0E7A-4C87-9F40-DF2ECB33232F}" type="slidenum">
              <a:rPr lang="en-US" smtClean="0"/>
              <a:t>‹#›</a:t>
            </a:fld>
            <a:endParaRPr lang="en-US"/>
          </a:p>
        </p:txBody>
      </p:sp>
    </p:spTree>
    <p:extLst>
      <p:ext uri="{BB962C8B-B14F-4D97-AF65-F5344CB8AC3E}">
        <p14:creationId xmlns:p14="http://schemas.microsoft.com/office/powerpoint/2010/main" val="159327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21CD-42FC-F952-2CF8-2997F27C0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A5DD3A-590B-7895-780A-67AD66EDF6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988920-1E4D-3B31-1922-4E56C90C6A69}"/>
              </a:ext>
            </a:extLst>
          </p:cNvPr>
          <p:cNvSpPr>
            <a:spLocks noGrp="1"/>
          </p:cNvSpPr>
          <p:nvPr>
            <p:ph type="dt" sz="half" idx="10"/>
          </p:nvPr>
        </p:nvSpPr>
        <p:spPr/>
        <p:txBody>
          <a:bodyPr/>
          <a:lstStyle/>
          <a:p>
            <a:fld id="{1C0F76DD-1A53-4974-97F7-32CE91347833}" type="datetimeFigureOut">
              <a:rPr lang="en-US" smtClean="0"/>
              <a:t>5/12/2024</a:t>
            </a:fld>
            <a:endParaRPr lang="en-US"/>
          </a:p>
        </p:txBody>
      </p:sp>
      <p:sp>
        <p:nvSpPr>
          <p:cNvPr id="5" name="Footer Placeholder 4">
            <a:extLst>
              <a:ext uri="{FF2B5EF4-FFF2-40B4-BE49-F238E27FC236}">
                <a16:creationId xmlns:a16="http://schemas.microsoft.com/office/drawing/2014/main" id="{21E9C792-A879-4CAB-D98D-36B8CAA48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3513C-DD23-A50A-DE93-3FAA084AAFF5}"/>
              </a:ext>
            </a:extLst>
          </p:cNvPr>
          <p:cNvSpPr>
            <a:spLocks noGrp="1"/>
          </p:cNvSpPr>
          <p:nvPr>
            <p:ph type="sldNum" sz="quarter" idx="12"/>
          </p:nvPr>
        </p:nvSpPr>
        <p:spPr/>
        <p:txBody>
          <a:bodyPr/>
          <a:lstStyle/>
          <a:p>
            <a:fld id="{D5AF4F4C-0E7A-4C87-9F40-DF2ECB33232F}" type="slidenum">
              <a:rPr lang="en-US" smtClean="0"/>
              <a:t>‹#›</a:t>
            </a:fld>
            <a:endParaRPr lang="en-US"/>
          </a:p>
        </p:txBody>
      </p:sp>
    </p:spTree>
    <p:extLst>
      <p:ext uri="{BB962C8B-B14F-4D97-AF65-F5344CB8AC3E}">
        <p14:creationId xmlns:p14="http://schemas.microsoft.com/office/powerpoint/2010/main" val="227043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C37D-06BD-8DB7-4AE2-2A7F7505B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1C86C2-4BB0-835E-6064-1E5F00EC7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3278FF-8D62-74BC-5730-AF1DA9FC3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B509C-3FED-5951-EC96-FA743391C76D}"/>
              </a:ext>
            </a:extLst>
          </p:cNvPr>
          <p:cNvSpPr>
            <a:spLocks noGrp="1"/>
          </p:cNvSpPr>
          <p:nvPr>
            <p:ph type="dt" sz="half" idx="10"/>
          </p:nvPr>
        </p:nvSpPr>
        <p:spPr/>
        <p:txBody>
          <a:bodyPr/>
          <a:lstStyle/>
          <a:p>
            <a:fld id="{1C0F76DD-1A53-4974-97F7-32CE91347833}" type="datetimeFigureOut">
              <a:rPr lang="en-US" smtClean="0"/>
              <a:t>5/12/2024</a:t>
            </a:fld>
            <a:endParaRPr lang="en-US"/>
          </a:p>
        </p:txBody>
      </p:sp>
      <p:sp>
        <p:nvSpPr>
          <p:cNvPr id="6" name="Footer Placeholder 5">
            <a:extLst>
              <a:ext uri="{FF2B5EF4-FFF2-40B4-BE49-F238E27FC236}">
                <a16:creationId xmlns:a16="http://schemas.microsoft.com/office/drawing/2014/main" id="{DA665BD4-9D70-3E75-3E4E-F3CB1AE99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1B557-9041-02FA-B88B-804DEBE4FD1C}"/>
              </a:ext>
            </a:extLst>
          </p:cNvPr>
          <p:cNvSpPr>
            <a:spLocks noGrp="1"/>
          </p:cNvSpPr>
          <p:nvPr>
            <p:ph type="sldNum" sz="quarter" idx="12"/>
          </p:nvPr>
        </p:nvSpPr>
        <p:spPr/>
        <p:txBody>
          <a:bodyPr/>
          <a:lstStyle/>
          <a:p>
            <a:fld id="{D5AF4F4C-0E7A-4C87-9F40-DF2ECB33232F}" type="slidenum">
              <a:rPr lang="en-US" smtClean="0"/>
              <a:t>‹#›</a:t>
            </a:fld>
            <a:endParaRPr lang="en-US"/>
          </a:p>
        </p:txBody>
      </p:sp>
    </p:spTree>
    <p:extLst>
      <p:ext uri="{BB962C8B-B14F-4D97-AF65-F5344CB8AC3E}">
        <p14:creationId xmlns:p14="http://schemas.microsoft.com/office/powerpoint/2010/main" val="345695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A6FA-5F77-F892-B7A2-4C073C2295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A615BC-8DB8-6FDB-DD1C-96284D0C8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68A61C-99AD-794F-DC09-5706B63873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E045C2-35FA-BACA-30B2-33ACCCB557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D93B99-09C9-6DA5-8390-FAB70D1D5A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5DBEB-1203-BB48-BB10-9ACB43F5A91E}"/>
              </a:ext>
            </a:extLst>
          </p:cNvPr>
          <p:cNvSpPr>
            <a:spLocks noGrp="1"/>
          </p:cNvSpPr>
          <p:nvPr>
            <p:ph type="dt" sz="half" idx="10"/>
          </p:nvPr>
        </p:nvSpPr>
        <p:spPr/>
        <p:txBody>
          <a:bodyPr/>
          <a:lstStyle/>
          <a:p>
            <a:fld id="{1C0F76DD-1A53-4974-97F7-32CE91347833}" type="datetimeFigureOut">
              <a:rPr lang="en-US" smtClean="0"/>
              <a:t>5/12/2024</a:t>
            </a:fld>
            <a:endParaRPr lang="en-US"/>
          </a:p>
        </p:txBody>
      </p:sp>
      <p:sp>
        <p:nvSpPr>
          <p:cNvPr id="8" name="Footer Placeholder 7">
            <a:extLst>
              <a:ext uri="{FF2B5EF4-FFF2-40B4-BE49-F238E27FC236}">
                <a16:creationId xmlns:a16="http://schemas.microsoft.com/office/drawing/2014/main" id="{4F49073F-F7B8-B005-986B-5F6CE3EDDD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2A0FC-90F6-06EC-B10F-88E78C3FD496}"/>
              </a:ext>
            </a:extLst>
          </p:cNvPr>
          <p:cNvSpPr>
            <a:spLocks noGrp="1"/>
          </p:cNvSpPr>
          <p:nvPr>
            <p:ph type="sldNum" sz="quarter" idx="12"/>
          </p:nvPr>
        </p:nvSpPr>
        <p:spPr/>
        <p:txBody>
          <a:bodyPr/>
          <a:lstStyle/>
          <a:p>
            <a:fld id="{D5AF4F4C-0E7A-4C87-9F40-DF2ECB33232F}" type="slidenum">
              <a:rPr lang="en-US" smtClean="0"/>
              <a:t>‹#›</a:t>
            </a:fld>
            <a:endParaRPr lang="en-US"/>
          </a:p>
        </p:txBody>
      </p:sp>
    </p:spTree>
    <p:extLst>
      <p:ext uri="{BB962C8B-B14F-4D97-AF65-F5344CB8AC3E}">
        <p14:creationId xmlns:p14="http://schemas.microsoft.com/office/powerpoint/2010/main" val="426883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5C7B-CFE5-FD8D-A30F-C61B798E64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84502E-A471-8D2C-45F3-9BF289288497}"/>
              </a:ext>
            </a:extLst>
          </p:cNvPr>
          <p:cNvSpPr>
            <a:spLocks noGrp="1"/>
          </p:cNvSpPr>
          <p:nvPr>
            <p:ph type="dt" sz="half" idx="10"/>
          </p:nvPr>
        </p:nvSpPr>
        <p:spPr/>
        <p:txBody>
          <a:bodyPr/>
          <a:lstStyle/>
          <a:p>
            <a:fld id="{1C0F76DD-1A53-4974-97F7-32CE91347833}" type="datetimeFigureOut">
              <a:rPr lang="en-US" smtClean="0"/>
              <a:t>5/12/2024</a:t>
            </a:fld>
            <a:endParaRPr lang="en-US"/>
          </a:p>
        </p:txBody>
      </p:sp>
      <p:sp>
        <p:nvSpPr>
          <p:cNvPr id="4" name="Footer Placeholder 3">
            <a:extLst>
              <a:ext uri="{FF2B5EF4-FFF2-40B4-BE49-F238E27FC236}">
                <a16:creationId xmlns:a16="http://schemas.microsoft.com/office/drawing/2014/main" id="{825B00E7-CC60-114E-67D0-C17DCD1BCA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0BB7AE-7180-E3F3-38B0-BBF6C16FE19F}"/>
              </a:ext>
            </a:extLst>
          </p:cNvPr>
          <p:cNvSpPr>
            <a:spLocks noGrp="1"/>
          </p:cNvSpPr>
          <p:nvPr>
            <p:ph type="sldNum" sz="quarter" idx="12"/>
          </p:nvPr>
        </p:nvSpPr>
        <p:spPr/>
        <p:txBody>
          <a:bodyPr/>
          <a:lstStyle/>
          <a:p>
            <a:fld id="{D5AF4F4C-0E7A-4C87-9F40-DF2ECB33232F}" type="slidenum">
              <a:rPr lang="en-US" smtClean="0"/>
              <a:t>‹#›</a:t>
            </a:fld>
            <a:endParaRPr lang="en-US"/>
          </a:p>
        </p:txBody>
      </p:sp>
    </p:spTree>
    <p:extLst>
      <p:ext uri="{BB962C8B-B14F-4D97-AF65-F5344CB8AC3E}">
        <p14:creationId xmlns:p14="http://schemas.microsoft.com/office/powerpoint/2010/main" val="21460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A84B6-5490-B7D7-BEEB-E9DDC59D2577}"/>
              </a:ext>
            </a:extLst>
          </p:cNvPr>
          <p:cNvSpPr>
            <a:spLocks noGrp="1"/>
          </p:cNvSpPr>
          <p:nvPr>
            <p:ph type="dt" sz="half" idx="10"/>
          </p:nvPr>
        </p:nvSpPr>
        <p:spPr/>
        <p:txBody>
          <a:bodyPr/>
          <a:lstStyle/>
          <a:p>
            <a:fld id="{1C0F76DD-1A53-4974-97F7-32CE91347833}" type="datetimeFigureOut">
              <a:rPr lang="en-US" smtClean="0"/>
              <a:t>5/12/2024</a:t>
            </a:fld>
            <a:endParaRPr lang="en-US"/>
          </a:p>
        </p:txBody>
      </p:sp>
      <p:sp>
        <p:nvSpPr>
          <p:cNvPr id="3" name="Footer Placeholder 2">
            <a:extLst>
              <a:ext uri="{FF2B5EF4-FFF2-40B4-BE49-F238E27FC236}">
                <a16:creationId xmlns:a16="http://schemas.microsoft.com/office/drawing/2014/main" id="{DCFC17F1-5E7D-70E3-5995-5E232FF813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0E3FC6-2E66-948B-6A5B-C6248D777C4F}"/>
              </a:ext>
            </a:extLst>
          </p:cNvPr>
          <p:cNvSpPr>
            <a:spLocks noGrp="1"/>
          </p:cNvSpPr>
          <p:nvPr>
            <p:ph type="sldNum" sz="quarter" idx="12"/>
          </p:nvPr>
        </p:nvSpPr>
        <p:spPr/>
        <p:txBody>
          <a:bodyPr/>
          <a:lstStyle/>
          <a:p>
            <a:fld id="{D5AF4F4C-0E7A-4C87-9F40-DF2ECB33232F}" type="slidenum">
              <a:rPr lang="en-US" smtClean="0"/>
              <a:t>‹#›</a:t>
            </a:fld>
            <a:endParaRPr lang="en-US"/>
          </a:p>
        </p:txBody>
      </p:sp>
    </p:spTree>
    <p:extLst>
      <p:ext uri="{BB962C8B-B14F-4D97-AF65-F5344CB8AC3E}">
        <p14:creationId xmlns:p14="http://schemas.microsoft.com/office/powerpoint/2010/main" val="242855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09A0-0DCD-5221-239D-23F55DA76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166D9F-CD88-D715-CE7A-755A69196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F37FEA-A971-D50B-326A-8669362B1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469A4B-1583-69FE-4351-EBB54B5669B5}"/>
              </a:ext>
            </a:extLst>
          </p:cNvPr>
          <p:cNvSpPr>
            <a:spLocks noGrp="1"/>
          </p:cNvSpPr>
          <p:nvPr>
            <p:ph type="dt" sz="half" idx="10"/>
          </p:nvPr>
        </p:nvSpPr>
        <p:spPr/>
        <p:txBody>
          <a:bodyPr/>
          <a:lstStyle/>
          <a:p>
            <a:fld id="{1C0F76DD-1A53-4974-97F7-32CE91347833}" type="datetimeFigureOut">
              <a:rPr lang="en-US" smtClean="0"/>
              <a:t>5/12/2024</a:t>
            </a:fld>
            <a:endParaRPr lang="en-US"/>
          </a:p>
        </p:txBody>
      </p:sp>
      <p:sp>
        <p:nvSpPr>
          <p:cNvPr id="6" name="Footer Placeholder 5">
            <a:extLst>
              <a:ext uri="{FF2B5EF4-FFF2-40B4-BE49-F238E27FC236}">
                <a16:creationId xmlns:a16="http://schemas.microsoft.com/office/drawing/2014/main" id="{3E698F45-6432-CBF7-003E-1163BF487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40184-8201-3A85-339A-03B723A02444}"/>
              </a:ext>
            </a:extLst>
          </p:cNvPr>
          <p:cNvSpPr>
            <a:spLocks noGrp="1"/>
          </p:cNvSpPr>
          <p:nvPr>
            <p:ph type="sldNum" sz="quarter" idx="12"/>
          </p:nvPr>
        </p:nvSpPr>
        <p:spPr/>
        <p:txBody>
          <a:bodyPr/>
          <a:lstStyle/>
          <a:p>
            <a:fld id="{D5AF4F4C-0E7A-4C87-9F40-DF2ECB33232F}" type="slidenum">
              <a:rPr lang="en-US" smtClean="0"/>
              <a:t>‹#›</a:t>
            </a:fld>
            <a:endParaRPr lang="en-US"/>
          </a:p>
        </p:txBody>
      </p:sp>
    </p:spTree>
    <p:extLst>
      <p:ext uri="{BB962C8B-B14F-4D97-AF65-F5344CB8AC3E}">
        <p14:creationId xmlns:p14="http://schemas.microsoft.com/office/powerpoint/2010/main" val="114037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054E-E3F8-ACB4-5DA4-59CE399DC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3AD4C4-23EF-796B-F06E-7BDB77119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E379D3-EBA7-ABBC-4DE7-74CF815B9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00AECA-2F53-3F5B-82D3-FE28D0D1708F}"/>
              </a:ext>
            </a:extLst>
          </p:cNvPr>
          <p:cNvSpPr>
            <a:spLocks noGrp="1"/>
          </p:cNvSpPr>
          <p:nvPr>
            <p:ph type="dt" sz="half" idx="10"/>
          </p:nvPr>
        </p:nvSpPr>
        <p:spPr/>
        <p:txBody>
          <a:bodyPr/>
          <a:lstStyle/>
          <a:p>
            <a:fld id="{1C0F76DD-1A53-4974-97F7-32CE91347833}" type="datetimeFigureOut">
              <a:rPr lang="en-US" smtClean="0"/>
              <a:t>5/12/2024</a:t>
            </a:fld>
            <a:endParaRPr lang="en-US"/>
          </a:p>
        </p:txBody>
      </p:sp>
      <p:sp>
        <p:nvSpPr>
          <p:cNvPr id="6" name="Footer Placeholder 5">
            <a:extLst>
              <a:ext uri="{FF2B5EF4-FFF2-40B4-BE49-F238E27FC236}">
                <a16:creationId xmlns:a16="http://schemas.microsoft.com/office/drawing/2014/main" id="{6656E8EB-CE79-F740-37A4-561D8B392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ACE42C-8A0D-8B3A-C783-E8B040C66F12}"/>
              </a:ext>
            </a:extLst>
          </p:cNvPr>
          <p:cNvSpPr>
            <a:spLocks noGrp="1"/>
          </p:cNvSpPr>
          <p:nvPr>
            <p:ph type="sldNum" sz="quarter" idx="12"/>
          </p:nvPr>
        </p:nvSpPr>
        <p:spPr/>
        <p:txBody>
          <a:bodyPr/>
          <a:lstStyle/>
          <a:p>
            <a:fld id="{D5AF4F4C-0E7A-4C87-9F40-DF2ECB33232F}" type="slidenum">
              <a:rPr lang="en-US" smtClean="0"/>
              <a:t>‹#›</a:t>
            </a:fld>
            <a:endParaRPr lang="en-US"/>
          </a:p>
        </p:txBody>
      </p:sp>
    </p:spTree>
    <p:extLst>
      <p:ext uri="{BB962C8B-B14F-4D97-AF65-F5344CB8AC3E}">
        <p14:creationId xmlns:p14="http://schemas.microsoft.com/office/powerpoint/2010/main" val="353355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355ED-1FD6-5887-5C72-1BDD043637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909198-40A1-9DD7-202F-0C1BA28A8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B77F8-1C6B-BBDB-7DCC-420D992AE2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F76DD-1A53-4974-97F7-32CE91347833}" type="datetimeFigureOut">
              <a:rPr lang="en-US" smtClean="0"/>
              <a:t>5/12/2024</a:t>
            </a:fld>
            <a:endParaRPr lang="en-US"/>
          </a:p>
        </p:txBody>
      </p:sp>
      <p:sp>
        <p:nvSpPr>
          <p:cNvPr id="5" name="Footer Placeholder 4">
            <a:extLst>
              <a:ext uri="{FF2B5EF4-FFF2-40B4-BE49-F238E27FC236}">
                <a16:creationId xmlns:a16="http://schemas.microsoft.com/office/drawing/2014/main" id="{0612805A-AD08-1598-5006-476B19B0FD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31E7CC-2F13-A094-36AF-0EFF09D01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F4F4C-0E7A-4C87-9F40-DF2ECB33232F}" type="slidenum">
              <a:rPr lang="en-US" smtClean="0"/>
              <a:t>‹#›</a:t>
            </a:fld>
            <a:endParaRPr lang="en-US"/>
          </a:p>
        </p:txBody>
      </p:sp>
    </p:spTree>
    <p:extLst>
      <p:ext uri="{BB962C8B-B14F-4D97-AF65-F5344CB8AC3E}">
        <p14:creationId xmlns:p14="http://schemas.microsoft.com/office/powerpoint/2010/main" val="789071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1/relationships/webextension" Target="../webextensions/webextension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mf.org/en/Publications/WEO/weo-database/2023/April/groups-and-aggregates#mae" TargetMode="External"/><Relationship Id="rId2" Type="http://schemas.openxmlformats.org/officeDocument/2006/relationships/hyperlink" Target="https://www.un.org/en/development/desa/policy/wesp/wesp_current/2014wesp_country_classification.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2.xml"/><Relationship Id="rId6" Type="http://schemas.microsoft.com/office/2011/relationships/webextension" Target="../webextensions/webextension3.xml"/><Relationship Id="rId5" Type="http://schemas.openxmlformats.org/officeDocument/2006/relationships/image" Target="../media/image6.png"/><Relationship Id="rId10" Type="http://schemas.openxmlformats.org/officeDocument/2006/relationships/image" Target="../media/image9.png"/><Relationship Id="rId4" Type="http://schemas.microsoft.com/office/2011/relationships/webextension" Target="../webextensions/webextension2.xml"/><Relationship Id="rId9" Type="http://schemas.microsoft.com/office/2011/relationships/webextension" Target="../webextensions/webextension4.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7.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11/relationships/webextension" Target="../webextensions/webextension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946E-E6C5-1705-E99F-0F47B89320F3}"/>
              </a:ext>
            </a:extLst>
          </p:cNvPr>
          <p:cNvSpPr>
            <a:spLocks noGrp="1"/>
          </p:cNvSpPr>
          <p:nvPr>
            <p:ph type="ctrTitle"/>
          </p:nvPr>
        </p:nvSpPr>
        <p:spPr>
          <a:xfrm>
            <a:off x="1524000" y="1122363"/>
            <a:ext cx="9056914" cy="1788788"/>
          </a:xfrm>
        </p:spPr>
        <p:txBody>
          <a:bodyPr/>
          <a:lstStyle/>
          <a:p>
            <a:r>
              <a:rPr lang="en-US" b="1" dirty="0">
                <a:solidFill>
                  <a:srgbClr val="2F8C99"/>
                </a:solidFill>
              </a:rPr>
              <a:t>World Economic Classification </a:t>
            </a:r>
          </a:p>
        </p:txBody>
      </p:sp>
      <p:pic>
        <p:nvPicPr>
          <p:cNvPr id="9" name="Picture 8">
            <a:extLst>
              <a:ext uri="{FF2B5EF4-FFF2-40B4-BE49-F238E27FC236}">
                <a16:creationId xmlns:a16="http://schemas.microsoft.com/office/drawing/2014/main" id="{A57144EC-9ABF-26FB-1F1E-4D8BBA7CA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824" y="3253176"/>
            <a:ext cx="4189445" cy="2858375"/>
          </a:xfrm>
          <a:prstGeom prst="rect">
            <a:avLst/>
          </a:prstGeom>
        </p:spPr>
      </p:pic>
    </p:spTree>
    <p:extLst>
      <p:ext uri="{BB962C8B-B14F-4D97-AF65-F5344CB8AC3E}">
        <p14:creationId xmlns:p14="http://schemas.microsoft.com/office/powerpoint/2010/main" val="292297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7D306-9411-61EA-B22D-A9BC279C22FA}"/>
              </a:ext>
            </a:extLst>
          </p:cNvPr>
          <p:cNvSpPr>
            <a:spLocks noGrp="1"/>
          </p:cNvSpPr>
          <p:nvPr>
            <p:ph idx="1"/>
          </p:nvPr>
        </p:nvSpPr>
        <p:spPr>
          <a:xfrm>
            <a:off x="838200" y="699796"/>
            <a:ext cx="10515600" cy="5477167"/>
          </a:xfrm>
        </p:spPr>
        <p:txBody>
          <a:bodyPr/>
          <a:lstStyle/>
          <a:p>
            <a:r>
              <a:rPr lang="en-US" dirty="0">
                <a:solidFill>
                  <a:srgbClr val="52BCCA"/>
                </a:solidFill>
              </a:rPr>
              <a:t>And this visual is a drill throw to show who is the countries in each categories </a:t>
            </a:r>
          </a:p>
          <a:p>
            <a:endParaRPr lang="en-US" dirty="0">
              <a:solidFill>
                <a:srgbClr val="52BCCA"/>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descr="Add-in content for Microsoft Power BI."/>
              <p:cNvGraphicFramePr>
                <a:graphicFrameLocks noGrp="1"/>
              </p:cNvGraphicFramePr>
              <p:nvPr>
                <p:extLst>
                  <p:ext uri="{D42A27DB-BD31-4B8C-83A1-F6EECF244321}">
                    <p14:modId xmlns:p14="http://schemas.microsoft.com/office/powerpoint/2010/main" val="2449294852"/>
                  </p:ext>
                </p:extLst>
              </p:nvPr>
            </p:nvGraphicFramePr>
            <p:xfrm>
              <a:off x="721012" y="1828800"/>
              <a:ext cx="10749976" cy="467780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descr="Add-in content for Microsoft Power BI."/>
              <p:cNvPicPr>
                <a:picLocks noGrp="1" noRot="1" noChangeAspect="1" noMove="1" noResize="1" noEditPoints="1" noAdjustHandles="1" noChangeArrowheads="1" noChangeShapeType="1"/>
              </p:cNvPicPr>
              <p:nvPr/>
            </p:nvPicPr>
            <p:blipFill>
              <a:blip r:embed="rId3"/>
              <a:stretch>
                <a:fillRect/>
              </a:stretch>
            </p:blipFill>
            <p:spPr>
              <a:xfrm>
                <a:off x="721012" y="1828800"/>
                <a:ext cx="10749976" cy="4677804"/>
              </a:xfrm>
              <a:prstGeom prst="rect">
                <a:avLst/>
              </a:prstGeom>
            </p:spPr>
          </p:pic>
        </mc:Fallback>
      </mc:AlternateContent>
    </p:spTree>
    <p:extLst>
      <p:ext uri="{BB962C8B-B14F-4D97-AF65-F5344CB8AC3E}">
        <p14:creationId xmlns:p14="http://schemas.microsoft.com/office/powerpoint/2010/main" val="204374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D661-2246-2F12-88E3-AB43738BA328}"/>
              </a:ext>
            </a:extLst>
          </p:cNvPr>
          <p:cNvSpPr>
            <a:spLocks noGrp="1"/>
          </p:cNvSpPr>
          <p:nvPr>
            <p:ph type="title"/>
          </p:nvPr>
        </p:nvSpPr>
        <p:spPr>
          <a:xfrm>
            <a:off x="838200" y="365125"/>
            <a:ext cx="10515600" cy="1034467"/>
          </a:xfrm>
        </p:spPr>
        <p:txBody>
          <a:bodyPr>
            <a:normAutofit fontScale="90000"/>
          </a:bodyPr>
          <a:lstStyle/>
          <a:p>
            <a:br>
              <a:rPr lang="en-US" sz="4400" b="1" dirty="0">
                <a:solidFill>
                  <a:srgbClr val="2F8C99"/>
                </a:solidFill>
              </a:rPr>
            </a:br>
            <a:r>
              <a:rPr lang="en-US" sz="4400" b="1" dirty="0">
                <a:solidFill>
                  <a:srgbClr val="2F8C99"/>
                </a:solidFill>
              </a:rPr>
              <a:t>Distribution of countries based on their fuel export and AVG_GDP</a:t>
            </a:r>
            <a:br>
              <a:rPr lang="en-US" sz="4400" b="1" dirty="0">
                <a:solidFill>
                  <a:srgbClr val="2F8C99"/>
                </a:solidFill>
              </a:rPr>
            </a:br>
            <a:endParaRPr lang="en-US" b="1" dirty="0">
              <a:solidFill>
                <a:srgbClr val="2F8C99"/>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descr="Add-in content for Microsoft Power BI."/>
              <p:cNvGraphicFramePr>
                <a:graphicFrameLocks noGrp="1"/>
              </p:cNvGraphicFramePr>
              <p:nvPr>
                <p:ph idx="1"/>
                <p:extLst>
                  <p:ext uri="{D42A27DB-BD31-4B8C-83A1-F6EECF244321}">
                    <p14:modId xmlns:p14="http://schemas.microsoft.com/office/powerpoint/2010/main" val="1823350175"/>
                  </p:ext>
                </p:extLst>
              </p:nvPr>
            </p:nvGraphicFramePr>
            <p:xfrm>
              <a:off x="670249" y="2217510"/>
              <a:ext cx="6607629"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descr="Add-in content for Microsoft Power BI."/>
              <p:cNvPicPr>
                <a:picLocks noGrp="1" noRot="1" noChangeAspect="1" noMove="1" noResize="1" noEditPoints="1" noAdjustHandles="1" noChangeArrowheads="1" noChangeShapeType="1"/>
              </p:cNvPicPr>
              <p:nvPr/>
            </p:nvPicPr>
            <p:blipFill>
              <a:blip r:embed="rId3"/>
              <a:stretch>
                <a:fillRect/>
              </a:stretch>
            </p:blipFill>
            <p:spPr>
              <a:xfrm>
                <a:off x="670249" y="2217510"/>
                <a:ext cx="6607629" cy="4351338"/>
              </a:xfrm>
              <a:prstGeom prst="rect">
                <a:avLst/>
              </a:prstGeom>
            </p:spPr>
          </p:pic>
        </mc:Fallback>
      </mc:AlternateContent>
      <p:sp>
        <p:nvSpPr>
          <p:cNvPr id="6" name="Title 1">
            <a:extLst>
              <a:ext uri="{FF2B5EF4-FFF2-40B4-BE49-F238E27FC236}">
                <a16:creationId xmlns:a16="http://schemas.microsoft.com/office/drawing/2014/main" id="{13275A8D-5248-8F6C-B3D9-B49FAF151D90}"/>
              </a:ext>
            </a:extLst>
          </p:cNvPr>
          <p:cNvSpPr txBox="1">
            <a:spLocks/>
          </p:cNvSpPr>
          <p:nvPr/>
        </p:nvSpPr>
        <p:spPr>
          <a:xfrm>
            <a:off x="8052320" y="1875453"/>
            <a:ext cx="3573624" cy="391885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2F8C99"/>
                </a:solidFill>
              </a:rPr>
              <a:t>This visual show Avg GDP for fuel export countries This can help you visualize the proportion of fuel-exporting countries in different GDP ranges.</a:t>
            </a:r>
          </a:p>
          <a:p>
            <a:r>
              <a:rPr lang="en-US" sz="2800" b="1" dirty="0">
                <a:solidFill>
                  <a:srgbClr val="2F8C99"/>
                </a:solidFill>
              </a:rPr>
              <a:t> </a:t>
            </a:r>
          </a:p>
        </p:txBody>
      </p:sp>
    </p:spTree>
    <p:extLst>
      <p:ext uri="{BB962C8B-B14F-4D97-AF65-F5344CB8AC3E}">
        <p14:creationId xmlns:p14="http://schemas.microsoft.com/office/powerpoint/2010/main" val="513298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64C6-2E6F-C7A4-2830-E5FF319824F4}"/>
              </a:ext>
            </a:extLst>
          </p:cNvPr>
          <p:cNvSpPr>
            <a:spLocks noGrp="1"/>
          </p:cNvSpPr>
          <p:nvPr>
            <p:ph type="title"/>
          </p:nvPr>
        </p:nvSpPr>
        <p:spPr/>
        <p:txBody>
          <a:bodyPr/>
          <a:lstStyle/>
          <a:p>
            <a:r>
              <a:rPr lang="en-US" sz="4400" dirty="0">
                <a:solidFill>
                  <a:srgbClr val="2F8C99"/>
                </a:solidFill>
              </a:rPr>
              <a:t>the Relation between AVG_GDP and GDP</a:t>
            </a:r>
            <a:r>
              <a:rPr lang="ar-EG" sz="4400" dirty="0">
                <a:solidFill>
                  <a:srgbClr val="2F8C99"/>
                </a:solidFill>
              </a:rPr>
              <a:t> </a:t>
            </a:r>
            <a:r>
              <a:rPr lang="en-US" sz="4400" dirty="0">
                <a:solidFill>
                  <a:srgbClr val="2F8C99"/>
                </a:solidFill>
              </a:rPr>
              <a:t>Ratio indicators</a:t>
            </a:r>
            <a:endParaRPr lang="en-US" dirty="0">
              <a:solidFill>
                <a:srgbClr val="2F8C99"/>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descr="Add-in content for Microsoft Power BI."/>
              <p:cNvGraphicFramePr>
                <a:graphicFrameLocks noGrp="1"/>
              </p:cNvGraphicFramePr>
              <p:nvPr>
                <p:ph idx="1"/>
                <p:extLst>
                  <p:ext uri="{D42A27DB-BD31-4B8C-83A1-F6EECF244321}">
                    <p14:modId xmlns:p14="http://schemas.microsoft.com/office/powerpoint/2010/main" val="376708378"/>
                  </p:ext>
                </p:extLst>
              </p:nvPr>
            </p:nvGraphicFramePr>
            <p:xfrm>
              <a:off x="185057" y="2141537"/>
              <a:ext cx="7801947"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descr="Add-in content for Microsoft Power BI."/>
              <p:cNvPicPr>
                <a:picLocks noGrp="1" noRot="1" noChangeAspect="1" noMove="1" noResize="1" noEditPoints="1" noAdjustHandles="1" noChangeArrowheads="1" noChangeShapeType="1"/>
              </p:cNvPicPr>
              <p:nvPr/>
            </p:nvPicPr>
            <p:blipFill>
              <a:blip r:embed="rId3"/>
              <a:stretch>
                <a:fillRect/>
              </a:stretch>
            </p:blipFill>
            <p:spPr>
              <a:xfrm>
                <a:off x="185057" y="2141537"/>
                <a:ext cx="7801947" cy="4351338"/>
              </a:xfrm>
              <a:prstGeom prst="rect">
                <a:avLst/>
              </a:prstGeom>
            </p:spPr>
          </p:pic>
        </mc:Fallback>
      </mc:AlternateContent>
      <p:sp>
        <p:nvSpPr>
          <p:cNvPr id="11" name="Rectangle 4">
            <a:extLst>
              <a:ext uri="{FF2B5EF4-FFF2-40B4-BE49-F238E27FC236}">
                <a16:creationId xmlns:a16="http://schemas.microsoft.com/office/drawing/2014/main" id="{FFB7C980-5605-76CE-CA61-9026203F87E1}"/>
              </a:ext>
            </a:extLst>
          </p:cNvPr>
          <p:cNvSpPr>
            <a:spLocks noChangeArrowheads="1"/>
          </p:cNvSpPr>
          <p:nvPr/>
        </p:nvSpPr>
        <p:spPr bwMode="auto">
          <a:xfrm>
            <a:off x="8304243" y="1777644"/>
            <a:ext cx="3368351" cy="4351337"/>
          </a:xfrm>
          <a:prstGeom prst="rect">
            <a:avLst/>
          </a:prstGeom>
        </p:spPr>
        <p:txBody>
          <a:bodyPr vert="horz" lIns="91440" tIns="45720" rIns="91440" bIns="45720" rtlCol="0" anchor="ctr">
            <a:noAutofit/>
          </a:bodyPr>
          <a:lstStyle/>
          <a:p>
            <a:pPr>
              <a:lnSpc>
                <a:spcPct val="90000"/>
              </a:lnSpc>
              <a:spcBef>
                <a:spcPct val="0"/>
              </a:spcBef>
            </a:pPr>
            <a:r>
              <a:rPr lang="en-US" altLang="en-US" dirty="0">
                <a:solidFill>
                  <a:srgbClr val="2F8C99"/>
                </a:solidFill>
                <a:ea typeface="+mj-ea"/>
                <a:cs typeface="+mj-cs"/>
              </a:rPr>
              <a:t>This indicates that most countries have a </a:t>
            </a:r>
            <a:r>
              <a:rPr lang="en-US" altLang="en-US" dirty="0" err="1">
                <a:solidFill>
                  <a:srgbClr val="2F8C99"/>
                </a:solidFill>
                <a:ea typeface="+mj-ea"/>
                <a:cs typeface="+mj-cs"/>
              </a:rPr>
              <a:t>GDP_Ratio</a:t>
            </a:r>
            <a:r>
              <a:rPr lang="en-US" altLang="en-US" dirty="0">
                <a:solidFill>
                  <a:srgbClr val="2F8C99"/>
                </a:solidFill>
                <a:ea typeface="+mj-ea"/>
                <a:cs typeface="+mj-cs"/>
              </a:rPr>
              <a:t> value below the average. This clustering could be evidence of an unbalanced distribution of wealth, with many countries having below average GDP in terms of purchasing power. This type of trend can reflect economic gaps between countries, as some countries suffer from weak or deteriorating economies, leading to a decline in the value of their GDP in terms of their purchasing power. On the other hand, there may be other countries with economic strength that make their average GDP with purchasing power less than the global average. </a:t>
            </a:r>
          </a:p>
        </p:txBody>
      </p:sp>
    </p:spTree>
    <p:extLst>
      <p:ext uri="{BB962C8B-B14F-4D97-AF65-F5344CB8AC3E}">
        <p14:creationId xmlns:p14="http://schemas.microsoft.com/office/powerpoint/2010/main" val="81050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E6B0-0DAA-B661-930D-736B576F004B}"/>
              </a:ext>
            </a:extLst>
          </p:cNvPr>
          <p:cNvSpPr>
            <a:spLocks noGrp="1"/>
          </p:cNvSpPr>
          <p:nvPr>
            <p:ph type="title"/>
          </p:nvPr>
        </p:nvSpPr>
        <p:spPr/>
        <p:txBody>
          <a:bodyPr>
            <a:normAutofit fontScale="90000"/>
          </a:bodyPr>
          <a:lstStyle/>
          <a:p>
            <a:br>
              <a:rPr lang="en-US" sz="4400" b="1" dirty="0">
                <a:solidFill>
                  <a:srgbClr val="2F8C99"/>
                </a:solidFill>
              </a:rPr>
            </a:br>
            <a:r>
              <a:rPr lang="en-US" sz="4400" b="1" dirty="0">
                <a:solidFill>
                  <a:srgbClr val="2F8C99"/>
                </a:solidFill>
              </a:rPr>
              <a:t>How does GDP per capita at ppp compare to GDP per capita for each country in 2022?</a:t>
            </a:r>
            <a:br>
              <a:rPr lang="en-US" sz="4400" b="1" dirty="0">
                <a:solidFill>
                  <a:srgbClr val="2F8C99"/>
                </a:solidFill>
              </a:rPr>
            </a:br>
            <a:endParaRPr lang="en-US" b="1" dirty="0">
              <a:solidFill>
                <a:srgbClr val="2F8C99"/>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descr="Add-in content for Microsoft Power BI."/>
              <p:cNvGraphicFramePr>
                <a:graphicFrameLocks noGrp="1"/>
              </p:cNvGraphicFramePr>
              <p:nvPr>
                <p:ph idx="1"/>
                <p:extLst>
                  <p:ext uri="{D42A27DB-BD31-4B8C-83A1-F6EECF244321}">
                    <p14:modId xmlns:p14="http://schemas.microsoft.com/office/powerpoint/2010/main" val="632657002"/>
                  </p:ext>
                </p:extLst>
              </p:nvPr>
            </p:nvGraphicFramePr>
            <p:xfrm>
              <a:off x="838200" y="1825624"/>
              <a:ext cx="5823857" cy="455651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descr="Add-in content for Microsoft Power BI."/>
              <p:cNvPicPr>
                <a:picLocks noGrp="1" noRot="1" noChangeAspect="1" noMove="1" noResize="1" noEditPoints="1" noAdjustHandles="1" noChangeArrowheads="1" noChangeShapeType="1"/>
              </p:cNvPicPr>
              <p:nvPr/>
            </p:nvPicPr>
            <p:blipFill>
              <a:blip r:embed="rId3"/>
              <a:stretch>
                <a:fillRect/>
              </a:stretch>
            </p:blipFill>
            <p:spPr>
              <a:xfrm>
                <a:off x="838200" y="1825624"/>
                <a:ext cx="5823857" cy="4556515"/>
              </a:xfrm>
              <a:prstGeom prst="rect">
                <a:avLst/>
              </a:prstGeom>
            </p:spPr>
          </p:pic>
        </mc:Fallback>
      </mc:AlternateContent>
      <p:sp>
        <p:nvSpPr>
          <p:cNvPr id="6" name="TextBox 5">
            <a:extLst>
              <a:ext uri="{FF2B5EF4-FFF2-40B4-BE49-F238E27FC236}">
                <a16:creationId xmlns:a16="http://schemas.microsoft.com/office/drawing/2014/main" id="{89D6EEA0-2623-BC77-106D-6DAE364EC603}"/>
              </a:ext>
            </a:extLst>
          </p:cNvPr>
          <p:cNvSpPr txBox="1"/>
          <p:nvPr/>
        </p:nvSpPr>
        <p:spPr>
          <a:xfrm>
            <a:off x="7604448" y="1964834"/>
            <a:ext cx="3749352" cy="4278094"/>
          </a:xfrm>
          <a:prstGeom prst="rect">
            <a:avLst/>
          </a:prstGeom>
          <a:noFill/>
        </p:spPr>
        <p:txBody>
          <a:bodyPr wrap="square">
            <a:spAutoFit/>
          </a:bodyPr>
          <a:lstStyle/>
          <a:p>
            <a:pPr algn="l"/>
            <a:r>
              <a:rPr lang="en-US" sz="1600" b="0" i="0" dirty="0">
                <a:solidFill>
                  <a:srgbClr val="2F8C99"/>
                </a:solidFill>
                <a:effectLst/>
                <a:highlight>
                  <a:srgbClr val="FFFFFF"/>
                </a:highlight>
                <a:latin typeface="Söhne"/>
              </a:rPr>
              <a:t>Per capita GDP is a measure of the total economic wealth of countries, usually calculated by dividing the country's GDP by its population. This measure is used to estimate the level of wealth and productivity for each individual in the country.</a:t>
            </a:r>
          </a:p>
          <a:p>
            <a:pPr algn="l"/>
            <a:r>
              <a:rPr lang="en-US" sz="1600" b="0" i="0" dirty="0">
                <a:solidFill>
                  <a:srgbClr val="2F8C99"/>
                </a:solidFill>
                <a:effectLst/>
                <a:highlight>
                  <a:srgbClr val="FFFFFF"/>
                </a:highlight>
                <a:latin typeface="Söhne"/>
              </a:rPr>
              <a:t>On the other hand, Per capita GDP at PPP is considered a more accurate measure of the actual wealth level of an individual in the country, taking into account the cost of living in each country. It corrects for differences in prices of goods and services between countries using the concept of PPP, allowing for a more accurate comparison of wealth levels across different countries.</a:t>
            </a:r>
          </a:p>
        </p:txBody>
      </p:sp>
    </p:spTree>
    <p:extLst>
      <p:ext uri="{BB962C8B-B14F-4D97-AF65-F5344CB8AC3E}">
        <p14:creationId xmlns:p14="http://schemas.microsoft.com/office/powerpoint/2010/main" val="368038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4688-0DE5-98AF-BC8D-6B9822564414}"/>
              </a:ext>
            </a:extLst>
          </p:cNvPr>
          <p:cNvSpPr>
            <a:spLocks noGrp="1"/>
          </p:cNvSpPr>
          <p:nvPr>
            <p:ph type="title"/>
          </p:nvPr>
        </p:nvSpPr>
        <p:spPr/>
        <p:txBody>
          <a:bodyPr/>
          <a:lstStyle/>
          <a:p>
            <a:r>
              <a:rPr lang="en-US" sz="4400" b="1" dirty="0">
                <a:solidFill>
                  <a:srgbClr val="2F8C99"/>
                </a:solidFill>
              </a:rPr>
              <a:t> Map Visual show Countries</a:t>
            </a:r>
            <a:r>
              <a:rPr lang="ar-EG" sz="4400" b="1" dirty="0">
                <a:solidFill>
                  <a:srgbClr val="2F8C99"/>
                </a:solidFill>
              </a:rPr>
              <a:t> </a:t>
            </a:r>
            <a:r>
              <a:rPr lang="en-US" sz="4400" b="1" dirty="0">
                <a:solidFill>
                  <a:srgbClr val="2F8C99"/>
                </a:solidFill>
              </a:rPr>
              <a:t>Classification based on UN class2014 and GDP at ppp </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descr="Add-in content for Microsoft Power BI."/>
              <p:cNvGraphicFramePr>
                <a:graphicFrameLocks noGrp="1"/>
              </p:cNvGraphicFramePr>
              <p:nvPr>
                <p:ph idx="1"/>
                <p:extLst>
                  <p:ext uri="{D42A27DB-BD31-4B8C-83A1-F6EECF244321}">
                    <p14:modId xmlns:p14="http://schemas.microsoft.com/office/powerpoint/2010/main" val="1757396545"/>
                  </p:ext>
                </p:extLst>
              </p:nvPr>
            </p:nvGraphicFramePr>
            <p:xfrm>
              <a:off x="632926" y="2002906"/>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descr="Add-in content for Microsoft Power BI."/>
              <p:cNvPicPr>
                <a:picLocks noGrp="1" noRot="1" noChangeAspect="1" noMove="1" noResize="1" noEditPoints="1" noAdjustHandles="1" noChangeArrowheads="1" noChangeShapeType="1"/>
              </p:cNvPicPr>
              <p:nvPr/>
            </p:nvPicPr>
            <p:blipFill>
              <a:blip r:embed="rId3"/>
              <a:stretch>
                <a:fillRect/>
              </a:stretch>
            </p:blipFill>
            <p:spPr>
              <a:xfrm>
                <a:off x="632926" y="2002906"/>
                <a:ext cx="10515600" cy="4351338"/>
              </a:xfrm>
              <a:prstGeom prst="rect">
                <a:avLst/>
              </a:prstGeom>
            </p:spPr>
          </p:pic>
        </mc:Fallback>
      </mc:AlternateContent>
    </p:spTree>
    <p:extLst>
      <p:ext uri="{BB962C8B-B14F-4D97-AF65-F5344CB8AC3E}">
        <p14:creationId xmlns:p14="http://schemas.microsoft.com/office/powerpoint/2010/main" val="329239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F6CA-5C85-4A34-5680-BA53ABE7ABA6}"/>
              </a:ext>
            </a:extLst>
          </p:cNvPr>
          <p:cNvSpPr>
            <a:spLocks noGrp="1"/>
          </p:cNvSpPr>
          <p:nvPr>
            <p:ph type="title"/>
          </p:nvPr>
        </p:nvSpPr>
        <p:spPr>
          <a:xfrm>
            <a:off x="314131" y="825305"/>
            <a:ext cx="10515600" cy="1325563"/>
          </a:xfrm>
        </p:spPr>
        <p:txBody>
          <a:bodyPr/>
          <a:lstStyle/>
          <a:p>
            <a:r>
              <a:rPr lang="en-US" b="1" dirty="0">
                <a:solidFill>
                  <a:srgbClr val="2F8C99"/>
                </a:solidFill>
              </a:rPr>
              <a:t>Conclusion </a:t>
            </a:r>
            <a:r>
              <a:rPr lang="ar-EG" b="1" dirty="0">
                <a:solidFill>
                  <a:srgbClr val="2F8C99"/>
                </a:solidFill>
              </a:rPr>
              <a:t>:</a:t>
            </a:r>
            <a:endParaRPr lang="en-US" b="1" dirty="0">
              <a:solidFill>
                <a:srgbClr val="2F8C99"/>
              </a:solidFill>
            </a:endParaRPr>
          </a:p>
        </p:txBody>
      </p:sp>
      <p:sp>
        <p:nvSpPr>
          <p:cNvPr id="3" name="Content Placeholder 2">
            <a:extLst>
              <a:ext uri="{FF2B5EF4-FFF2-40B4-BE49-F238E27FC236}">
                <a16:creationId xmlns:a16="http://schemas.microsoft.com/office/drawing/2014/main" id="{8DA91A1C-50CB-EDD1-3607-88CF57667479}"/>
              </a:ext>
            </a:extLst>
          </p:cNvPr>
          <p:cNvSpPr>
            <a:spLocks noGrp="1"/>
          </p:cNvSpPr>
          <p:nvPr>
            <p:ph idx="1"/>
          </p:nvPr>
        </p:nvSpPr>
        <p:spPr>
          <a:xfrm>
            <a:off x="213049" y="2150868"/>
            <a:ext cx="10515600" cy="4351338"/>
          </a:xfrm>
        </p:spPr>
        <p:txBody>
          <a:bodyPr>
            <a:normAutofit/>
          </a:bodyPr>
          <a:lstStyle/>
          <a:p>
            <a:endParaRPr lang="en-US" sz="2000" dirty="0">
              <a:solidFill>
                <a:srgbClr val="52BCCA"/>
              </a:solidFill>
            </a:endParaRPr>
          </a:p>
          <a:p>
            <a:r>
              <a:rPr lang="en-US" sz="2000" dirty="0">
                <a:solidFill>
                  <a:srgbClr val="52BCCA"/>
                </a:solidFill>
              </a:rPr>
              <a:t>There are some classifications that are commonly used to define a stage of a country’s development. The GDP is the value of all the goods and services produced by a country in a single year. The income per person, a better indicator of the strength of the local economy and the market opportunity for a new consumer product</a:t>
            </a:r>
            <a:endParaRPr lang="ar-EG" sz="2000" dirty="0">
              <a:solidFill>
                <a:srgbClr val="52BCCA"/>
              </a:solidFill>
            </a:endParaRPr>
          </a:p>
          <a:p>
            <a:r>
              <a:rPr lang="en-US" sz="2000" dirty="0">
                <a:solidFill>
                  <a:srgbClr val="52BCCA"/>
                </a:solidFill>
              </a:rPr>
              <a:t>to compare production and income across countries, economists adjust this number to reflect the different costs of living in specific countries. PPP adjusts the exchange rate between countries to ensure that a good is purchased for the same price in the same currency.</a:t>
            </a:r>
          </a:p>
          <a:p>
            <a:endParaRPr lang="en-US" sz="2000" dirty="0">
              <a:solidFill>
                <a:srgbClr val="52BCCA"/>
              </a:solidFill>
            </a:endParaRPr>
          </a:p>
        </p:txBody>
      </p:sp>
      <p:pic>
        <p:nvPicPr>
          <p:cNvPr id="7" name="Picture 6">
            <a:extLst>
              <a:ext uri="{FF2B5EF4-FFF2-40B4-BE49-F238E27FC236}">
                <a16:creationId xmlns:a16="http://schemas.microsoft.com/office/drawing/2014/main" id="{7C0E40CB-0417-E717-B74B-A2D2B501B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65" y="355794"/>
            <a:ext cx="2143125" cy="2143125"/>
          </a:xfrm>
          <a:prstGeom prst="rect">
            <a:avLst/>
          </a:prstGeom>
        </p:spPr>
      </p:pic>
    </p:spTree>
    <p:extLst>
      <p:ext uri="{BB962C8B-B14F-4D97-AF65-F5344CB8AC3E}">
        <p14:creationId xmlns:p14="http://schemas.microsoft.com/office/powerpoint/2010/main" val="183367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5BC9-8E52-25DB-1756-5A9FDAD9A7E0}"/>
              </a:ext>
            </a:extLst>
          </p:cNvPr>
          <p:cNvSpPr>
            <a:spLocks noGrp="1"/>
          </p:cNvSpPr>
          <p:nvPr>
            <p:ph type="title"/>
          </p:nvPr>
        </p:nvSpPr>
        <p:spPr/>
        <p:txBody>
          <a:bodyPr/>
          <a:lstStyle/>
          <a:p>
            <a:r>
              <a:rPr lang="en-US" b="1" dirty="0">
                <a:solidFill>
                  <a:srgbClr val="2F8C99"/>
                </a:solidFill>
              </a:rPr>
              <a:t> Content:</a:t>
            </a:r>
          </a:p>
        </p:txBody>
      </p:sp>
      <p:sp>
        <p:nvSpPr>
          <p:cNvPr id="3" name="Content Placeholder 2">
            <a:extLst>
              <a:ext uri="{FF2B5EF4-FFF2-40B4-BE49-F238E27FC236}">
                <a16:creationId xmlns:a16="http://schemas.microsoft.com/office/drawing/2014/main" id="{D7F983EF-5AB1-A803-9A4B-BF09A1A27B50}"/>
              </a:ext>
            </a:extLst>
          </p:cNvPr>
          <p:cNvSpPr>
            <a:spLocks noGrp="1"/>
          </p:cNvSpPr>
          <p:nvPr>
            <p:ph idx="1"/>
          </p:nvPr>
        </p:nvSpPr>
        <p:spPr>
          <a:xfrm>
            <a:off x="688911" y="1690687"/>
            <a:ext cx="10515600" cy="4802188"/>
          </a:xfrm>
        </p:spPr>
        <p:txBody>
          <a:bodyPr>
            <a:normAutofit fontScale="92500" lnSpcReduction="10000"/>
          </a:bodyPr>
          <a:lstStyle/>
          <a:p>
            <a:r>
              <a:rPr lang="en-US" sz="2000" dirty="0">
                <a:solidFill>
                  <a:srgbClr val="52BCCA"/>
                </a:solidFill>
              </a:rPr>
              <a:t>Introduction</a:t>
            </a:r>
          </a:p>
          <a:p>
            <a:r>
              <a:rPr lang="en-US" sz="2000" dirty="0">
                <a:solidFill>
                  <a:srgbClr val="52BCCA"/>
                </a:solidFill>
              </a:rPr>
              <a:t>About Data and Source</a:t>
            </a:r>
          </a:p>
          <a:p>
            <a:r>
              <a:rPr lang="en-US" sz="2000" dirty="0">
                <a:solidFill>
                  <a:srgbClr val="52BCCA"/>
                </a:solidFill>
              </a:rPr>
              <a:t>Data Preparation</a:t>
            </a:r>
          </a:p>
          <a:p>
            <a:r>
              <a:rPr lang="en-US" sz="2000" dirty="0">
                <a:solidFill>
                  <a:srgbClr val="52BCCA"/>
                </a:solidFill>
              </a:rPr>
              <a:t>How Many Countries belong to the UN ,EU and export fuel?</a:t>
            </a:r>
          </a:p>
          <a:p>
            <a:r>
              <a:rPr lang="en-US" sz="2000" dirty="0">
                <a:solidFill>
                  <a:srgbClr val="52BCCA"/>
                </a:solidFill>
              </a:rPr>
              <a:t>What is the Wealth rank for countries based on GDP at ppp, and which of them export fuel?</a:t>
            </a:r>
          </a:p>
          <a:p>
            <a:r>
              <a:rPr lang="en-US" sz="2000" dirty="0">
                <a:solidFill>
                  <a:srgbClr val="52BCCA"/>
                </a:solidFill>
              </a:rPr>
              <a:t>Which countries are member in EU and what are their rank?</a:t>
            </a:r>
          </a:p>
          <a:p>
            <a:r>
              <a:rPr lang="en-US" sz="2000" dirty="0">
                <a:solidFill>
                  <a:srgbClr val="52BCCA"/>
                </a:solidFill>
              </a:rPr>
              <a:t>What is the Classification according UN/DESA 2014 and IMF2023 for each country?</a:t>
            </a:r>
          </a:p>
          <a:p>
            <a:r>
              <a:rPr lang="en-US" sz="2000" dirty="0">
                <a:solidFill>
                  <a:srgbClr val="52BCCA"/>
                </a:solidFill>
              </a:rPr>
              <a:t>Distribution of countries based on their fuel export and AVG_GDP</a:t>
            </a:r>
          </a:p>
          <a:p>
            <a:r>
              <a:rPr lang="en-US" sz="2000" dirty="0">
                <a:solidFill>
                  <a:srgbClr val="52BCCA"/>
                </a:solidFill>
              </a:rPr>
              <a:t> the Relation between AVG_GDP and GDP Ratio indicators</a:t>
            </a:r>
          </a:p>
          <a:p>
            <a:r>
              <a:rPr lang="en-US" sz="2000" dirty="0">
                <a:solidFill>
                  <a:srgbClr val="52BCCA"/>
                </a:solidFill>
              </a:rPr>
              <a:t>How does GDP per capita at PPP compare to GDP per capita for each country in 2022? </a:t>
            </a:r>
          </a:p>
          <a:p>
            <a:r>
              <a:rPr lang="en-US" sz="2000" dirty="0">
                <a:solidFill>
                  <a:srgbClr val="52BCCA"/>
                </a:solidFill>
              </a:rPr>
              <a:t>How does GDP per capita at ppp compare to GDP per capita for each country in 2022?</a:t>
            </a:r>
          </a:p>
          <a:p>
            <a:pPr>
              <a:lnSpc>
                <a:spcPct val="100000"/>
              </a:lnSpc>
            </a:pPr>
            <a:r>
              <a:rPr lang="en-US" sz="2000" dirty="0">
                <a:solidFill>
                  <a:srgbClr val="52BCCA"/>
                </a:solidFill>
              </a:rPr>
              <a:t> Map Visual show Countries</a:t>
            </a:r>
            <a:r>
              <a:rPr lang="ar-EG" sz="2000" dirty="0">
                <a:solidFill>
                  <a:srgbClr val="52BCCA"/>
                </a:solidFill>
              </a:rPr>
              <a:t> </a:t>
            </a:r>
            <a:r>
              <a:rPr lang="en-US" sz="2000" dirty="0">
                <a:solidFill>
                  <a:srgbClr val="52BCCA"/>
                </a:solidFill>
              </a:rPr>
              <a:t>Classification based on UN class2014 and GDP at ppp</a:t>
            </a:r>
            <a:endParaRPr lang="ar-EG" sz="2000" dirty="0">
              <a:solidFill>
                <a:srgbClr val="52BCCA"/>
              </a:solidFill>
            </a:endParaRPr>
          </a:p>
          <a:p>
            <a:pPr>
              <a:lnSpc>
                <a:spcPct val="100000"/>
              </a:lnSpc>
            </a:pPr>
            <a:r>
              <a:rPr lang="en-US" sz="2000" dirty="0">
                <a:solidFill>
                  <a:srgbClr val="52BCCA"/>
                </a:solidFill>
              </a:rPr>
              <a:t>Conclusion</a:t>
            </a:r>
          </a:p>
        </p:txBody>
      </p:sp>
      <p:pic>
        <p:nvPicPr>
          <p:cNvPr id="5" name="Picture 4">
            <a:extLst>
              <a:ext uri="{FF2B5EF4-FFF2-40B4-BE49-F238E27FC236}">
                <a16:creationId xmlns:a16="http://schemas.microsoft.com/office/drawing/2014/main" id="{5B78A4A8-E1F9-55C4-0914-6565D201B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0029" y="368430"/>
            <a:ext cx="2143125" cy="2143125"/>
          </a:xfrm>
          <a:prstGeom prst="rect">
            <a:avLst/>
          </a:prstGeom>
        </p:spPr>
      </p:pic>
    </p:spTree>
    <p:extLst>
      <p:ext uri="{BB962C8B-B14F-4D97-AF65-F5344CB8AC3E}">
        <p14:creationId xmlns:p14="http://schemas.microsoft.com/office/powerpoint/2010/main" val="271688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2A53-493C-CA76-978E-CB25B4CA40DC}"/>
              </a:ext>
            </a:extLst>
          </p:cNvPr>
          <p:cNvSpPr>
            <a:spLocks noGrp="1"/>
          </p:cNvSpPr>
          <p:nvPr>
            <p:ph type="title"/>
          </p:nvPr>
        </p:nvSpPr>
        <p:spPr/>
        <p:txBody>
          <a:bodyPr/>
          <a:lstStyle/>
          <a:p>
            <a:r>
              <a:rPr lang="en-US" b="1" dirty="0">
                <a:solidFill>
                  <a:srgbClr val="2F8C99"/>
                </a:solidFill>
              </a:rPr>
              <a:t>Introduction</a:t>
            </a:r>
            <a:r>
              <a:rPr lang="en-US" dirty="0"/>
              <a:t>:</a:t>
            </a:r>
          </a:p>
        </p:txBody>
      </p:sp>
      <p:sp>
        <p:nvSpPr>
          <p:cNvPr id="3" name="Content Placeholder 2">
            <a:extLst>
              <a:ext uri="{FF2B5EF4-FFF2-40B4-BE49-F238E27FC236}">
                <a16:creationId xmlns:a16="http://schemas.microsoft.com/office/drawing/2014/main" id="{B995618B-CFAE-5964-3A94-0B7B58E6D2D6}"/>
              </a:ext>
            </a:extLst>
          </p:cNvPr>
          <p:cNvSpPr>
            <a:spLocks noGrp="1"/>
          </p:cNvSpPr>
          <p:nvPr>
            <p:ph idx="1"/>
          </p:nvPr>
        </p:nvSpPr>
        <p:spPr/>
        <p:txBody>
          <a:bodyPr/>
          <a:lstStyle/>
          <a:p>
            <a:pPr algn="l"/>
            <a:r>
              <a:rPr lang="en-US" b="0" i="0" dirty="0">
                <a:solidFill>
                  <a:srgbClr val="52BCCA"/>
                </a:solidFill>
                <a:effectLst/>
              </a:rPr>
              <a:t>Experts debate exactly how to define the level of economic development of a country—which criteria to use and, therefore, which countries are truly developed. This debate crosses political, economic, and social arguments.</a:t>
            </a:r>
          </a:p>
          <a:p>
            <a:pPr algn="l"/>
            <a:r>
              <a:rPr lang="en-US" b="0" i="0" dirty="0">
                <a:solidFill>
                  <a:srgbClr val="52BCCA"/>
                </a:solidFill>
                <a:effectLst/>
              </a:rPr>
              <a:t>When evaluating a country, a manager is assessing the country’s income and the purchasing power of its people; the legal, regulatory, and commercial infrastructure, including communication, transportation, and energy; and the overall sophistication of the business environment</a:t>
            </a:r>
          </a:p>
          <a:p>
            <a:pPr marL="0" indent="0">
              <a:buNone/>
            </a:pPr>
            <a:endParaRPr lang="en-US" dirty="0">
              <a:solidFill>
                <a:srgbClr val="52BCCA"/>
              </a:solidFill>
            </a:endParaRPr>
          </a:p>
        </p:txBody>
      </p:sp>
      <p:pic>
        <p:nvPicPr>
          <p:cNvPr id="5" name="Picture 4">
            <a:extLst>
              <a:ext uri="{FF2B5EF4-FFF2-40B4-BE49-F238E27FC236}">
                <a16:creationId xmlns:a16="http://schemas.microsoft.com/office/drawing/2014/main" id="{A4510FC7-AF22-2F60-701E-DF332ADE7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9198" y="134937"/>
            <a:ext cx="1690688" cy="1690688"/>
          </a:xfrm>
          <a:prstGeom prst="rect">
            <a:avLst/>
          </a:prstGeom>
        </p:spPr>
      </p:pic>
    </p:spTree>
    <p:extLst>
      <p:ext uri="{BB962C8B-B14F-4D97-AF65-F5344CB8AC3E}">
        <p14:creationId xmlns:p14="http://schemas.microsoft.com/office/powerpoint/2010/main" val="89119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7D1F-032C-5B0C-EE6D-88441207E48A}"/>
              </a:ext>
            </a:extLst>
          </p:cNvPr>
          <p:cNvSpPr>
            <a:spLocks noGrp="1"/>
          </p:cNvSpPr>
          <p:nvPr>
            <p:ph type="title"/>
          </p:nvPr>
        </p:nvSpPr>
        <p:spPr/>
        <p:txBody>
          <a:bodyPr>
            <a:normAutofit fontScale="90000"/>
          </a:bodyPr>
          <a:lstStyle/>
          <a:p>
            <a:br>
              <a:rPr lang="en-US" sz="4400" b="1" dirty="0">
                <a:solidFill>
                  <a:srgbClr val="2F8C99"/>
                </a:solidFill>
              </a:rPr>
            </a:br>
            <a:r>
              <a:rPr lang="en-US" sz="4400" b="1" dirty="0">
                <a:solidFill>
                  <a:srgbClr val="2F8C99"/>
                </a:solidFill>
              </a:rPr>
              <a:t>About Data and Source:</a:t>
            </a:r>
            <a:br>
              <a:rPr lang="en-US" sz="4400" b="1" dirty="0">
                <a:solidFill>
                  <a:srgbClr val="2F8C99"/>
                </a:solidFill>
              </a:rPr>
            </a:br>
            <a:endParaRPr lang="en-US" b="1" dirty="0">
              <a:solidFill>
                <a:srgbClr val="2F8C99"/>
              </a:solidFill>
            </a:endParaRPr>
          </a:p>
        </p:txBody>
      </p:sp>
      <p:sp>
        <p:nvSpPr>
          <p:cNvPr id="3" name="Content Placeholder 2">
            <a:extLst>
              <a:ext uri="{FF2B5EF4-FFF2-40B4-BE49-F238E27FC236}">
                <a16:creationId xmlns:a16="http://schemas.microsoft.com/office/drawing/2014/main" id="{EFD0FFBF-FB94-5CD4-B4D1-43012E5A9C40}"/>
              </a:ext>
            </a:extLst>
          </p:cNvPr>
          <p:cNvSpPr>
            <a:spLocks noGrp="1"/>
          </p:cNvSpPr>
          <p:nvPr>
            <p:ph idx="1"/>
          </p:nvPr>
        </p:nvSpPr>
        <p:spPr/>
        <p:txBody>
          <a:bodyPr/>
          <a:lstStyle/>
          <a:p>
            <a:pPr algn="l" fontAlgn="base"/>
            <a:r>
              <a:rPr lang="en-US" b="1" i="0" dirty="0">
                <a:solidFill>
                  <a:srgbClr val="52BCCA"/>
                </a:solidFill>
                <a:effectLst/>
                <a:latin typeface="Inter"/>
              </a:rPr>
              <a:t>Sources</a:t>
            </a:r>
          </a:p>
          <a:p>
            <a:pPr algn="l" fontAlgn="base"/>
            <a:r>
              <a:rPr lang="en-US" sz="1800" b="1" i="0" dirty="0">
                <a:solidFill>
                  <a:srgbClr val="202124"/>
                </a:solidFill>
                <a:effectLst/>
                <a:latin typeface="Inter"/>
              </a:rPr>
              <a:t>https://www.kaggle.com/datasets/jeanetteponder/world-economic-classifications/data</a:t>
            </a:r>
          </a:p>
          <a:p>
            <a:pPr algn="l" fontAlgn="base"/>
            <a:r>
              <a:rPr lang="en-US" sz="1800" b="0" i="0" dirty="0">
                <a:solidFill>
                  <a:srgbClr val="3C4043"/>
                </a:solidFill>
                <a:effectLst/>
                <a:latin typeface="Inter"/>
              </a:rPr>
              <a:t>Development Policy and Analysis Division (DPAD) of the Department of Economic and Social Affairs of the United Nations Secretariat (UN/DESA), "</a:t>
            </a:r>
            <a:r>
              <a:rPr lang="en-US" sz="1800" b="0" i="0" u="none" strike="noStrike" dirty="0">
                <a:solidFill>
                  <a:srgbClr val="202124"/>
                </a:solidFill>
                <a:effectLst/>
                <a:latin typeface="inherit"/>
                <a:hlinkClick r:id="rId2"/>
              </a:rPr>
              <a:t>Country Classification</a:t>
            </a:r>
            <a:r>
              <a:rPr lang="en-US" sz="1800" b="0" i="0" dirty="0">
                <a:solidFill>
                  <a:srgbClr val="3C4043"/>
                </a:solidFill>
                <a:effectLst/>
                <a:latin typeface="Inter"/>
              </a:rPr>
              <a:t>," 2014.</a:t>
            </a:r>
          </a:p>
          <a:p>
            <a:pPr algn="l" fontAlgn="base"/>
            <a:r>
              <a:rPr lang="en-US" sz="1800" b="0" i="0" dirty="0">
                <a:solidFill>
                  <a:srgbClr val="3C4043"/>
                </a:solidFill>
                <a:effectLst/>
                <a:latin typeface="Inter"/>
              </a:rPr>
              <a:t>International Monetary Fund, "</a:t>
            </a:r>
            <a:r>
              <a:rPr lang="en-US" sz="1800" b="0" i="0" u="none" strike="noStrike" dirty="0">
                <a:solidFill>
                  <a:srgbClr val="202124"/>
                </a:solidFill>
                <a:effectLst/>
                <a:latin typeface="inherit"/>
                <a:hlinkClick r:id="rId3"/>
              </a:rPr>
              <a:t>World Economic Outlook Database: Groups and Aggregates Information</a:t>
            </a:r>
            <a:r>
              <a:rPr lang="en-US" sz="1800" b="0" i="0" dirty="0">
                <a:solidFill>
                  <a:srgbClr val="3C4043"/>
                </a:solidFill>
                <a:effectLst/>
                <a:latin typeface="Inter"/>
              </a:rPr>
              <a:t>," April 2023</a:t>
            </a:r>
          </a:p>
          <a:p>
            <a:pPr marL="0" indent="0">
              <a:buNone/>
            </a:pPr>
            <a:r>
              <a:rPr lang="en-US" dirty="0">
                <a:solidFill>
                  <a:srgbClr val="52BCCA"/>
                </a:solidFill>
              </a:rPr>
              <a:t>About Data:</a:t>
            </a:r>
          </a:p>
          <a:p>
            <a:pPr marL="0" indent="0">
              <a:buNone/>
            </a:pPr>
            <a:r>
              <a:rPr lang="en-US" sz="1800" dirty="0">
                <a:solidFill>
                  <a:srgbClr val="3C4043"/>
                </a:solidFill>
                <a:latin typeface="Inter"/>
              </a:rPr>
              <a:t>Economic Classification Dataset based on Classifications</a:t>
            </a:r>
            <a:r>
              <a:rPr lang="en-US" sz="1200" b="0" i="0" dirty="0">
                <a:solidFill>
                  <a:srgbClr val="202124"/>
                </a:solidFill>
                <a:effectLst/>
                <a:highlight>
                  <a:srgbClr val="FFFFFF"/>
                </a:highlight>
                <a:latin typeface="Inter"/>
              </a:rPr>
              <a:t> </a:t>
            </a:r>
            <a:r>
              <a:rPr lang="en-US" sz="1800" dirty="0">
                <a:solidFill>
                  <a:srgbClr val="3C4043"/>
                </a:solidFill>
                <a:latin typeface="Inter"/>
              </a:rPr>
              <a:t>from the Development Policy and Analysis Division It describes basic economic conditions and is based on World Economic Situation and Prospects (WESP) data</a:t>
            </a:r>
          </a:p>
          <a:p>
            <a:pPr marL="0" indent="0">
              <a:buNone/>
            </a:pPr>
            <a:r>
              <a:rPr lang="en-US" sz="1800" dirty="0">
                <a:solidFill>
                  <a:srgbClr val="3C4043"/>
                </a:solidFill>
                <a:latin typeface="Inter"/>
              </a:rPr>
              <a:t>and Classifications from the International Monetary Fund (IMF)'s April 2023 report, "World Economic Outlook Database: Groups and Aggregates Information </a:t>
            </a:r>
          </a:p>
        </p:txBody>
      </p:sp>
    </p:spTree>
    <p:extLst>
      <p:ext uri="{BB962C8B-B14F-4D97-AF65-F5344CB8AC3E}">
        <p14:creationId xmlns:p14="http://schemas.microsoft.com/office/powerpoint/2010/main" val="65248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A3C3-ABC3-DC21-0746-F5F389C46F40}"/>
              </a:ext>
            </a:extLst>
          </p:cNvPr>
          <p:cNvSpPr>
            <a:spLocks noGrp="1"/>
          </p:cNvSpPr>
          <p:nvPr>
            <p:ph type="title"/>
          </p:nvPr>
        </p:nvSpPr>
        <p:spPr/>
        <p:txBody>
          <a:bodyPr/>
          <a:lstStyle/>
          <a:p>
            <a:r>
              <a:rPr lang="en-US" b="1" dirty="0">
                <a:solidFill>
                  <a:srgbClr val="2F8C99"/>
                </a:solidFill>
              </a:rPr>
              <a:t>Data preparation and Cleaning</a:t>
            </a:r>
          </a:p>
        </p:txBody>
      </p:sp>
      <p:pic>
        <p:nvPicPr>
          <p:cNvPr id="5" name="Content Placeholder 4">
            <a:extLst>
              <a:ext uri="{FF2B5EF4-FFF2-40B4-BE49-F238E27FC236}">
                <a16:creationId xmlns:a16="http://schemas.microsoft.com/office/drawing/2014/main" id="{B7D2D56F-B784-BC44-2907-41DFE1668F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433" y="1465193"/>
            <a:ext cx="9862167" cy="5326262"/>
          </a:xfrm>
        </p:spPr>
      </p:pic>
    </p:spTree>
    <p:extLst>
      <p:ext uri="{BB962C8B-B14F-4D97-AF65-F5344CB8AC3E}">
        <p14:creationId xmlns:p14="http://schemas.microsoft.com/office/powerpoint/2010/main" val="298033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7E1E-08A0-35FD-1845-DE89B2DFB039}"/>
              </a:ext>
            </a:extLst>
          </p:cNvPr>
          <p:cNvSpPr>
            <a:spLocks noGrp="1"/>
          </p:cNvSpPr>
          <p:nvPr>
            <p:ph type="title"/>
          </p:nvPr>
        </p:nvSpPr>
        <p:spPr>
          <a:xfrm>
            <a:off x="636036" y="1027599"/>
            <a:ext cx="10515600" cy="801202"/>
          </a:xfrm>
        </p:spPr>
        <p:txBody>
          <a:bodyPr>
            <a:normAutofit fontScale="90000"/>
          </a:bodyPr>
          <a:lstStyle/>
          <a:p>
            <a:r>
              <a:rPr lang="en-US" sz="4400" dirty="0">
                <a:solidFill>
                  <a:srgbClr val="2F8C99"/>
                </a:solidFill>
              </a:rPr>
              <a:t>How Many Countries belong to the UN ,EU and export fuel?</a:t>
            </a:r>
            <a:br>
              <a:rPr lang="en-US" sz="4400" dirty="0">
                <a:solidFill>
                  <a:srgbClr val="2F8C99"/>
                </a:solidFill>
              </a:rPr>
            </a:br>
            <a:endParaRPr lang="en-US" dirty="0">
              <a:solidFill>
                <a:srgbClr val="2F8C99"/>
              </a:solidFill>
            </a:endParaRPr>
          </a:p>
        </p:txBody>
      </p:sp>
      <p:sp>
        <p:nvSpPr>
          <p:cNvPr id="6" name="Title 1">
            <a:extLst>
              <a:ext uri="{FF2B5EF4-FFF2-40B4-BE49-F238E27FC236}">
                <a16:creationId xmlns:a16="http://schemas.microsoft.com/office/drawing/2014/main" id="{8957DA20-9344-9D72-56F3-EE3AD2103EBE}"/>
              </a:ext>
            </a:extLst>
          </p:cNvPr>
          <p:cNvSpPr txBox="1">
            <a:spLocks/>
          </p:cNvSpPr>
          <p:nvPr/>
        </p:nvSpPr>
        <p:spPr>
          <a:xfrm>
            <a:off x="636036" y="5210824"/>
            <a:ext cx="10515600" cy="1067446"/>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solidFill>
                <a:srgbClr val="2F8C99"/>
              </a:solidFill>
            </a:endParaRPr>
          </a:p>
          <a:p>
            <a:r>
              <a:rPr lang="en-US" sz="2800" dirty="0">
                <a:solidFill>
                  <a:srgbClr val="2F8C99"/>
                </a:solidFill>
              </a:rPr>
              <a:t>This Visual show nom of countries in UN, EU and export fuel and who are the most</a:t>
            </a:r>
            <a:endParaRPr lang="en-US" sz="2800" dirty="0">
              <a:solidFill>
                <a:srgbClr val="52BCCA"/>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a:extLst>
                  <a:ext uri="{FF2B5EF4-FFF2-40B4-BE49-F238E27FC236}">
                    <a16:creationId xmlns:a16="http://schemas.microsoft.com/office/drawing/2014/main" id="{0FDFF554-8BB6-0769-6033-CF5C9F6E84AB}"/>
                  </a:ext>
                </a:extLst>
              </p:cNvPr>
              <p:cNvGraphicFramePr>
                <a:graphicFrameLocks noGrp="1"/>
              </p:cNvGraphicFramePr>
              <p:nvPr>
                <p:extLst>
                  <p:ext uri="{D42A27DB-BD31-4B8C-83A1-F6EECF244321}">
                    <p14:modId xmlns:p14="http://schemas.microsoft.com/office/powerpoint/2010/main" val="2415861953"/>
                  </p:ext>
                </p:extLst>
              </p:nvPr>
            </p:nvGraphicFramePr>
            <p:xfrm>
              <a:off x="0" y="2873948"/>
              <a:ext cx="2510537" cy="223001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2" name="Add-in 11">
                <a:extLst>
                  <a:ext uri="{FF2B5EF4-FFF2-40B4-BE49-F238E27FC236}">
                    <a16:creationId xmlns:a16="http://schemas.microsoft.com/office/drawing/2014/main" id="{0FDFF554-8BB6-0769-6033-CF5C9F6E84AB}"/>
                  </a:ext>
                </a:extLst>
              </p:cNvPr>
              <p:cNvPicPr>
                <a:picLocks noGrp="1" noRot="1" noChangeAspect="1" noMove="1" noResize="1" noEditPoints="1" noAdjustHandles="1" noChangeArrowheads="1" noChangeShapeType="1"/>
              </p:cNvPicPr>
              <p:nvPr/>
            </p:nvPicPr>
            <p:blipFill>
              <a:blip r:embed="rId3"/>
              <a:stretch>
                <a:fillRect/>
              </a:stretch>
            </p:blipFill>
            <p:spPr>
              <a:xfrm>
                <a:off x="0" y="2873948"/>
                <a:ext cx="2510537" cy="2230013"/>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6" name="Add-in" descr="Add-in content for Microsoft Power BI."/>
              <p:cNvGraphicFramePr>
                <a:graphicFrameLocks noGrp="1"/>
              </p:cNvGraphicFramePr>
              <p:nvPr>
                <p:extLst>
                  <p:ext uri="{D42A27DB-BD31-4B8C-83A1-F6EECF244321}">
                    <p14:modId xmlns:p14="http://schemas.microsoft.com/office/powerpoint/2010/main" val="434503695"/>
                  </p:ext>
                </p:extLst>
              </p:nvPr>
            </p:nvGraphicFramePr>
            <p:xfrm>
              <a:off x="5663441" y="2908017"/>
              <a:ext cx="2920721" cy="21959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6" name="Add-in" descr="Add-in content for Microsoft Power BI."/>
              <p:cNvPicPr>
                <a:picLocks noGrp="1" noRot="1" noChangeAspect="1" noMove="1" noResize="1" noEditPoints="1" noAdjustHandles="1" noChangeArrowheads="1" noChangeShapeType="1"/>
              </p:cNvPicPr>
              <p:nvPr/>
            </p:nvPicPr>
            <p:blipFill>
              <a:blip r:embed="rId5"/>
              <a:stretch>
                <a:fillRect/>
              </a:stretch>
            </p:blipFill>
            <p:spPr>
              <a:xfrm>
                <a:off x="5663441" y="2908017"/>
                <a:ext cx="2920721" cy="2195944"/>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descr="Add-in content for Microsoft Power BI."/>
              <p:cNvGraphicFramePr>
                <a:graphicFrameLocks noGrp="1"/>
              </p:cNvGraphicFramePr>
              <p:nvPr>
                <p:extLst>
                  <p:ext uri="{D42A27DB-BD31-4B8C-83A1-F6EECF244321}">
                    <p14:modId xmlns:p14="http://schemas.microsoft.com/office/powerpoint/2010/main" val="1511258594"/>
                  </p:ext>
                </p:extLst>
              </p:nvPr>
            </p:nvGraphicFramePr>
            <p:xfrm>
              <a:off x="9069894" y="2873947"/>
              <a:ext cx="2772208" cy="229815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7" name="Add-in" descr="Add-in content for Microsoft Power BI."/>
              <p:cNvPicPr>
                <a:picLocks noGrp="1" noRot="1" noChangeAspect="1" noMove="1" noResize="1" noEditPoints="1" noAdjustHandles="1" noChangeArrowheads="1" noChangeShapeType="1"/>
              </p:cNvPicPr>
              <p:nvPr/>
            </p:nvPicPr>
            <p:blipFill>
              <a:blip r:embed="rId7"/>
              <a:stretch>
                <a:fillRect/>
              </a:stretch>
            </p:blipFill>
            <p:spPr>
              <a:xfrm>
                <a:off x="9069894" y="2873947"/>
                <a:ext cx="2772208" cy="2298154"/>
              </a:xfrm>
              <a:prstGeom prst="rect">
                <a:avLst/>
              </a:prstGeom>
            </p:spPr>
          </p:pic>
        </mc:Fallback>
      </mc:AlternateContent>
      <p:pic>
        <p:nvPicPr>
          <p:cNvPr id="19" name="Picture 18">
            <a:extLst>
              <a:ext uri="{FF2B5EF4-FFF2-40B4-BE49-F238E27FC236}">
                <a16:creationId xmlns:a16="http://schemas.microsoft.com/office/drawing/2014/main" id="{056C5E0A-77DB-CB44-C1CD-9AF2F9458C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34856" y="869119"/>
            <a:ext cx="1633560" cy="1633560"/>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descr="Add-in content for Microsoft Power BI."/>
              <p:cNvGraphicFramePr>
                <a:graphicFrameLocks noGrp="1"/>
              </p:cNvGraphicFramePr>
              <p:nvPr>
                <p:extLst>
                  <p:ext uri="{D42A27DB-BD31-4B8C-83A1-F6EECF244321}">
                    <p14:modId xmlns:p14="http://schemas.microsoft.com/office/powerpoint/2010/main" val="1134282075"/>
                  </p:ext>
                </p:extLst>
              </p:nvPr>
            </p:nvGraphicFramePr>
            <p:xfrm>
              <a:off x="2850562" y="3081928"/>
              <a:ext cx="2645168" cy="1947272"/>
            </p:xfrm>
            <a:graphic>
              <a:graphicData uri="http://schemas.microsoft.com/office/webextensions/webextension/2010/11">
                <we:webextensionref xmlns:we="http://schemas.microsoft.com/office/webextensions/webextension/2010/11" xmlns:r="http://schemas.openxmlformats.org/officeDocument/2006/relationships" r:id="rId9"/>
              </a:graphicData>
            </a:graphic>
          </p:graphicFrame>
        </mc:Choice>
        <mc:Fallback>
          <p:pic>
            <p:nvPicPr>
              <p:cNvPr id="4" name="Add-in" descr="Add-in content for Microsoft Power BI."/>
              <p:cNvPicPr>
                <a:picLocks noGrp="1" noRot="1" noChangeAspect="1" noMove="1" noResize="1" noEditPoints="1" noAdjustHandles="1" noChangeArrowheads="1" noChangeShapeType="1"/>
              </p:cNvPicPr>
              <p:nvPr/>
            </p:nvPicPr>
            <p:blipFill>
              <a:blip r:embed="rId10"/>
              <a:stretch>
                <a:fillRect/>
              </a:stretch>
            </p:blipFill>
            <p:spPr>
              <a:xfrm>
                <a:off x="2850562" y="3081928"/>
                <a:ext cx="2645168" cy="1947272"/>
              </a:xfrm>
              <a:prstGeom prst="rect">
                <a:avLst/>
              </a:prstGeom>
            </p:spPr>
          </p:pic>
        </mc:Fallback>
      </mc:AlternateContent>
    </p:spTree>
    <p:extLst>
      <p:ext uri="{BB962C8B-B14F-4D97-AF65-F5344CB8AC3E}">
        <p14:creationId xmlns:p14="http://schemas.microsoft.com/office/powerpoint/2010/main" val="319520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F23E-0AE5-6DDC-7353-3BF76265D74D}"/>
              </a:ext>
            </a:extLst>
          </p:cNvPr>
          <p:cNvSpPr>
            <a:spLocks noGrp="1"/>
          </p:cNvSpPr>
          <p:nvPr>
            <p:ph type="title"/>
          </p:nvPr>
        </p:nvSpPr>
        <p:spPr>
          <a:xfrm>
            <a:off x="838200" y="365126"/>
            <a:ext cx="10515600" cy="903838"/>
          </a:xfrm>
        </p:spPr>
        <p:txBody>
          <a:bodyPr>
            <a:normAutofit fontScale="90000"/>
          </a:bodyPr>
          <a:lstStyle/>
          <a:p>
            <a:br>
              <a:rPr lang="en-US" sz="4400" b="1" dirty="0">
                <a:solidFill>
                  <a:srgbClr val="2F8C99"/>
                </a:solidFill>
              </a:rPr>
            </a:br>
            <a:r>
              <a:rPr lang="en-US" sz="4400" b="1" dirty="0">
                <a:solidFill>
                  <a:srgbClr val="2F8C99"/>
                </a:solidFill>
              </a:rPr>
              <a:t>the Wealth rank for countries based on GDP at ppp, and which of them export fuel</a:t>
            </a:r>
            <a:br>
              <a:rPr lang="en-US" sz="4400" b="1" dirty="0">
                <a:solidFill>
                  <a:srgbClr val="2F8C99"/>
                </a:solidFill>
              </a:rPr>
            </a:br>
            <a:endParaRPr lang="en-US" b="1" dirty="0">
              <a:solidFill>
                <a:srgbClr val="2F8C99"/>
              </a:solidFill>
            </a:endParaRPr>
          </a:p>
        </p:txBody>
      </p:sp>
      <p:pic>
        <p:nvPicPr>
          <p:cNvPr id="5" name="Content Placeholder 4">
            <a:extLst>
              <a:ext uri="{FF2B5EF4-FFF2-40B4-BE49-F238E27FC236}">
                <a16:creationId xmlns:a16="http://schemas.microsoft.com/office/drawing/2014/main" id="{9E36317B-ECD1-209E-5916-4736849A79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79934" y="3526971"/>
            <a:ext cx="2533650" cy="2890759"/>
          </a:xfr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descr="Add-in content for Microsoft Power BI."/>
              <p:cNvGraphicFramePr>
                <a:graphicFrameLocks noGrp="1"/>
              </p:cNvGraphicFramePr>
              <p:nvPr>
                <p:extLst>
                  <p:ext uri="{D42A27DB-BD31-4B8C-83A1-F6EECF244321}">
                    <p14:modId xmlns:p14="http://schemas.microsoft.com/office/powerpoint/2010/main" val="2071376024"/>
                  </p:ext>
                </p:extLst>
              </p:nvPr>
            </p:nvGraphicFramePr>
            <p:xfrm>
              <a:off x="413101" y="1688840"/>
              <a:ext cx="7107371" cy="450668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413101" y="1688840"/>
                <a:ext cx="7107371" cy="4506686"/>
              </a:xfrm>
              <a:prstGeom prst="rect">
                <a:avLst/>
              </a:prstGeom>
            </p:spPr>
          </p:pic>
        </mc:Fallback>
      </mc:AlternateContent>
      <p:sp>
        <p:nvSpPr>
          <p:cNvPr id="8" name="Title 1">
            <a:extLst>
              <a:ext uri="{FF2B5EF4-FFF2-40B4-BE49-F238E27FC236}">
                <a16:creationId xmlns:a16="http://schemas.microsoft.com/office/drawing/2014/main" id="{3E3260E2-1978-0021-0D16-A6A44F1411EB}"/>
              </a:ext>
            </a:extLst>
          </p:cNvPr>
          <p:cNvSpPr txBox="1">
            <a:spLocks/>
          </p:cNvSpPr>
          <p:nvPr/>
        </p:nvSpPr>
        <p:spPr>
          <a:xfrm>
            <a:off x="7520472" y="1494128"/>
            <a:ext cx="4193112" cy="1934871"/>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2F8C99"/>
                </a:solidFill>
              </a:rPr>
              <a:t>As we can see that is Luxembourg the highest country ranked economical but it doesn't  as fuel export country and in another hand there are Qatar ranked as 5 economical and fuel export country</a:t>
            </a:r>
          </a:p>
        </p:txBody>
      </p:sp>
    </p:spTree>
    <p:extLst>
      <p:ext uri="{BB962C8B-B14F-4D97-AF65-F5344CB8AC3E}">
        <p14:creationId xmlns:p14="http://schemas.microsoft.com/office/powerpoint/2010/main" val="120652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D7F7-9AD4-B75E-FE5A-487324962FBA}"/>
              </a:ext>
            </a:extLst>
          </p:cNvPr>
          <p:cNvSpPr>
            <a:spLocks noGrp="1"/>
          </p:cNvSpPr>
          <p:nvPr>
            <p:ph type="title"/>
          </p:nvPr>
        </p:nvSpPr>
        <p:spPr/>
        <p:txBody>
          <a:bodyPr>
            <a:normAutofit fontScale="90000"/>
          </a:bodyPr>
          <a:lstStyle/>
          <a:p>
            <a:br>
              <a:rPr lang="en-US" sz="4400" b="1" dirty="0">
                <a:solidFill>
                  <a:srgbClr val="2F8C99"/>
                </a:solidFill>
              </a:rPr>
            </a:br>
            <a:r>
              <a:rPr lang="en-US" sz="4400" b="1" dirty="0">
                <a:solidFill>
                  <a:srgbClr val="2F8C99"/>
                </a:solidFill>
              </a:rPr>
              <a:t>countries are member in EU and what are their rank from 1 till 25 as Luxembourg is the highest country ranked economical</a:t>
            </a:r>
            <a:br>
              <a:rPr lang="en-US" sz="4400" b="1" dirty="0">
                <a:solidFill>
                  <a:srgbClr val="2F8C99"/>
                </a:solidFill>
              </a:rPr>
            </a:br>
            <a:endParaRPr lang="en-US" b="1" dirty="0">
              <a:solidFill>
                <a:srgbClr val="2F8C99"/>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descr="Add-in content for Microsoft Power BI."/>
              <p:cNvGraphicFramePr>
                <a:graphicFrameLocks noGrp="1"/>
              </p:cNvGraphicFramePr>
              <p:nvPr>
                <p:ph idx="1"/>
                <p:extLst>
                  <p:ext uri="{D42A27DB-BD31-4B8C-83A1-F6EECF244321}">
                    <p14:modId xmlns:p14="http://schemas.microsoft.com/office/powerpoint/2010/main" val="2253390255"/>
                  </p:ext>
                </p:extLst>
              </p:nvPr>
            </p:nvGraphicFramePr>
            <p:xfrm>
              <a:off x="838200" y="2015411"/>
              <a:ext cx="9425473" cy="416155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descr="Add-in content for Microsoft Power BI."/>
              <p:cNvPicPr>
                <a:picLocks noGrp="1" noRot="1" noChangeAspect="1" noMove="1" noResize="1" noEditPoints="1" noAdjustHandles="1" noChangeArrowheads="1" noChangeShapeType="1"/>
              </p:cNvPicPr>
              <p:nvPr/>
            </p:nvPicPr>
            <p:blipFill>
              <a:blip r:embed="rId3"/>
              <a:stretch>
                <a:fillRect/>
              </a:stretch>
            </p:blipFill>
            <p:spPr>
              <a:xfrm>
                <a:off x="838200" y="2015411"/>
                <a:ext cx="9425473" cy="4161551"/>
              </a:xfrm>
              <a:prstGeom prst="rect">
                <a:avLst/>
              </a:prstGeom>
            </p:spPr>
          </p:pic>
        </mc:Fallback>
      </mc:AlternateContent>
    </p:spTree>
    <p:extLst>
      <p:ext uri="{BB962C8B-B14F-4D97-AF65-F5344CB8AC3E}">
        <p14:creationId xmlns:p14="http://schemas.microsoft.com/office/powerpoint/2010/main" val="322882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FE74-87CC-8656-D9EC-6273F0E39B31}"/>
              </a:ext>
            </a:extLst>
          </p:cNvPr>
          <p:cNvSpPr>
            <a:spLocks noGrp="1"/>
          </p:cNvSpPr>
          <p:nvPr>
            <p:ph type="title"/>
          </p:nvPr>
        </p:nvSpPr>
        <p:spPr>
          <a:xfrm>
            <a:off x="838200" y="365125"/>
            <a:ext cx="10515600" cy="969153"/>
          </a:xfrm>
        </p:spPr>
        <p:txBody>
          <a:bodyPr>
            <a:normAutofit fontScale="90000"/>
          </a:bodyPr>
          <a:lstStyle/>
          <a:p>
            <a:br>
              <a:rPr lang="en-US" sz="4400" b="1" dirty="0">
                <a:solidFill>
                  <a:srgbClr val="2F8C99"/>
                </a:solidFill>
              </a:rPr>
            </a:br>
            <a:r>
              <a:rPr lang="en-US" sz="4400" b="1" dirty="0">
                <a:solidFill>
                  <a:srgbClr val="2F8C99"/>
                </a:solidFill>
              </a:rPr>
              <a:t>What is the Classification according UN/DESA 2014 and IMF2023 for each country?</a:t>
            </a:r>
            <a:br>
              <a:rPr lang="en-US" sz="4400" b="1" dirty="0">
                <a:solidFill>
                  <a:srgbClr val="2F8C99"/>
                </a:solidFill>
              </a:rPr>
            </a:br>
            <a:endParaRPr lang="en-US" b="1" dirty="0">
              <a:solidFill>
                <a:srgbClr val="2F8C99"/>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descr="Add-in content for Microsoft Power BI."/>
              <p:cNvGraphicFramePr>
                <a:graphicFrameLocks noGrp="1"/>
              </p:cNvGraphicFramePr>
              <p:nvPr>
                <p:ph idx="1"/>
                <p:extLst>
                  <p:ext uri="{D42A27DB-BD31-4B8C-83A1-F6EECF244321}">
                    <p14:modId xmlns:p14="http://schemas.microsoft.com/office/powerpoint/2010/main" val="3846231004"/>
                  </p:ext>
                </p:extLst>
              </p:nvPr>
            </p:nvGraphicFramePr>
            <p:xfrm>
              <a:off x="838200" y="1825625"/>
              <a:ext cx="5553269"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descr="Add-in content for Microsoft Power BI."/>
              <p:cNvPicPr>
                <a:picLocks noGrp="1" noRot="1" noChangeAspect="1" noMove="1" noResize="1" noEditPoints="1" noAdjustHandles="1" noChangeArrowheads="1" noChangeShapeType="1"/>
              </p:cNvPicPr>
              <p:nvPr/>
            </p:nvPicPr>
            <p:blipFill>
              <a:blip r:embed="rId3"/>
              <a:stretch>
                <a:fillRect/>
              </a:stretch>
            </p:blipFill>
            <p:spPr>
              <a:xfrm>
                <a:off x="838200" y="1825625"/>
                <a:ext cx="5553269" cy="4351338"/>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descr="Add-in content for Microsoft Power BI."/>
              <p:cNvGraphicFramePr>
                <a:graphicFrameLocks noGrp="1"/>
              </p:cNvGraphicFramePr>
              <p:nvPr>
                <p:extLst>
                  <p:ext uri="{D42A27DB-BD31-4B8C-83A1-F6EECF244321}">
                    <p14:modId xmlns:p14="http://schemas.microsoft.com/office/powerpoint/2010/main" val="2454620133"/>
                  </p:ext>
                </p:extLst>
              </p:nvPr>
            </p:nvGraphicFramePr>
            <p:xfrm>
              <a:off x="6475445" y="1660804"/>
              <a:ext cx="5291012" cy="451615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descr="Add-in content for Microsoft Power BI."/>
              <p:cNvPicPr>
                <a:picLocks noGrp="1" noRot="1" noChangeAspect="1" noMove="1" noResize="1" noEditPoints="1" noAdjustHandles="1" noChangeArrowheads="1" noChangeShapeType="1"/>
              </p:cNvPicPr>
              <p:nvPr/>
            </p:nvPicPr>
            <p:blipFill>
              <a:blip r:embed="rId5"/>
              <a:stretch>
                <a:fillRect/>
              </a:stretch>
            </p:blipFill>
            <p:spPr>
              <a:xfrm>
                <a:off x="6475445" y="1660804"/>
                <a:ext cx="5291012" cy="4516159"/>
              </a:xfrm>
              <a:prstGeom prst="rect">
                <a:avLst/>
              </a:prstGeom>
            </p:spPr>
          </p:pic>
        </mc:Fallback>
      </mc:AlternateContent>
    </p:spTree>
    <p:extLst>
      <p:ext uri="{BB962C8B-B14F-4D97-AF65-F5344CB8AC3E}">
        <p14:creationId xmlns:p14="http://schemas.microsoft.com/office/powerpoint/2010/main" val="3536069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5.png"/></Relationships>
</file>

<file path=ppt/webextensions/webextension1.xml><?xml version="1.0" encoding="utf-8"?>
<we:webextension xmlns:we="http://schemas.microsoft.com/office/webextensions/webextension/2010/11" id="{D9BA88A4-7F37-48DB-A8B6-43274091FA22}">
  <we:reference id="wa200003233" version="2.0.0.3" store="en-US" storeType="OMEX"/>
  <we:alternateReferences>
    <we:reference id="wa200003233" version="2.0.0.3" store="wa200003233" storeType="OMEX"/>
  </we:alternateReferences>
  <we:properties>
    <we:property name="artifactName" value="&quot;eu_member&quot;"/>
    <we:property name="artifactViewState" value="&quot;publicSnapshot&quot;"/>
    <we:property name="backgroundColor" value="&quot;#FFF&quot;"/>
    <we:property name="bookmark" value="&quot;H4sIAAAAAAAAA+1a227bOBD9lUAveTEWIkXq0rcmTYHFFkXRFi0Wi8AYkUNHrSwaEpXGG/jfO5TtNDdHTrfrqIj9YpMckXM5Z4YifRnoopmVMH8LUwxeBEfWfp1C/fWABaOgWvYJZoTUPIU0kyIFwaXJaNTOXGGrJnhxGTioJ+g+FU0LpZ+IOv85HQVQlu9g4lsGygZHwQzrxlZQFv/iUpiGXN3iYhTgxay0NfgpPzhw6Kc9J3Fqkwrsj4hWBOWKc/yAyi173+PM1m7dHgXN8len0s0xP1m34LGtHBQVTez7pIqNzHOUmYh4ZNAYkfp+U5RuJZLPTy5mNdlzuXbH625QRxxMFIYhZlGsFWJmElLBzWde5pgsmNi6UFBS53I6P9untUV8FLyu7bSbd+X6byR5UrnCzanx2dalPjhRtrLTQh0cl9A0haH5OgMPzjkJf+zWChfk6c9nWGM3GRmoi7XNb63zX94CbJpV55/Vzb5m9VzZTqu70h9sWyt8j+ZHo9N1QTF7V1uKaKdvW42V13HMQyZokHT6BGXbIYFmf1OQA8gX3gW+m544PPRipwv/OV0C4NqyW6nzCG/1qDsKzuy34xopbNq7dHS5juRLfQ6Vot7bGr6cTGqcwNrVJ7tUX9m2cvV83CHSj71uqxXQ5V1jvHebopqUK9L9YMMSQTSd1/b4DGrneZ1/IdZ48NNzttZYH807iLwq6jWdCL4nv4k3PBSXiYMe+XItQ6w4Ot8e/r8Obz4kq8TrJ55a7eNwVmiNFQ3TaBLKOIq0lEC5V2QSdKK2TE2pzhhHnsZMQC7DKFfAn3FqKqbmyvk8Gn5uuqPvM09OZdtQgFAf77PUrpHXn6ZYmmgtM8NyLYDxSALLNqepe1PQTsn10Toox53cs2eWtlXr9nzaFdj6yUSvVjxlETCq/EYmgmc8HDKZsB1PcZrT/mFPpT2Vdga1044sXDCTaBQcwBiudZayfMhkmSR7luxZsgOM9dcZKXkSo8iozDCeY5YmCodMHdNiOaYVx6sQ7Im0J9LOEddPK4xFKoXOdCwSzpJcGqN7aXUNrk92FvOy6vR8g8Ytwz+dQV00azCsW38VXo5UWgv+dxBtPrX5hlC6s3EN1ddbGAl9830xOet0uOf0hr3x8bgu9LBFYvAWcbk06d7jqKekco9Nm3L0E9aSO8lngDpuUe96S0QO9W9bIB5E1SDqwy0U9dcGgwnL6ZVFRTmmESaAGfOiD8bQ4YXL7cXtED68klIsgkgozXSYpSZiOnngRO7mnabiAmOeA5pUgaCvTA3u4uB/uSO48XrZfz3wNzZXNwQ7vx/YfOrChpG+tk6xg9yqP6qkbX97cbTPx0PKxzEmUci4MCqLUq7TMJODPmr9FVuCpiwUZY3rAAymWE+6d38NDjpbZ8tFC2x+uO6yM3bD5vTwCJpCHQar7eliAxyucupQX95iHqaJhCxXJkm4JoRsWzZDiUnKJecJxJqbNI/j51E2f+ZqfZ30uwI62iD0Cs+xtDNC84NiJx6+a6EnKca9l/V7Vv785bIKI805gmYsZ6nIMxBx76a5mAL57lFb5hil5kKbOMl0jojAhexdBzonHrXO2eoxy3Ur3hdr27pmBgrfQYX3xJxiDZVG3RP37p+WS7NI3SIv+4Di/395hZLF4jvrrFdYESoAAA==&quot;"/>
    <we:property name="creatorSessionId" value="&quot;b7b9150f-370f-4830-a317-7c9fd63abed6&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aWW/bOBD+K4Fe8mIsROruW5I6wCK9kBYtFovAGJFDh60sGhKVxhv4v+9QttNcjpxu11ER+8XmcDSc45sZivSVJ3U9LWD2DibovfIOjfk2gerbHvMGXrmkvX9/8vbg9GT07uDtkMhmarUpa+/VlWehGqP9rOsGCieBiH+fDTwoig8wdiMFRY0Db4pVbUoo9D+4YKYpWzU4H3h4OS1MBU7kRwsWndgLYqcxrc3+CGhFEFZf4EcUdkE9xamp7Go88OrFr1al23NOWLvgkSkt6JIEO1okYhXlOUZZGPBAoVJh6uhKF3bJks+Gl9OK7Lla+eG4nZQBBxX4vo9ZEEuBmKmEVLCzqeM5IgvGptICCiIuxDlpn1cW8YF3XJlJK3fp8+/EOSyttjMafDFVIfeGwpRmosXeUQF1rRXJaw3cu+DE/Kldy5+Tp7+cY4WtMDJQ6pXN74x1X84CrOsl8c/yNq1ePlc0k/I+90fTVAJPUf0YtLrOKWYfKkMRbfVtypFwOo64z0KaJJ0+Q9G0SCDpbzQ5gHzhXODI9MT+vmM7m7vP2QIAN5bdSJ0neKtD3YF3br4fVUhhk86lg6tVJA/kBZSCqHc1PBiPKxzDytXDbaovTFPaajZqEenmjptyCfTovjHOu7Uux8Uy6X5kwwJBJM5pe3QOlXV5nX+lrHHgp+dMJbE6nLUQea2rVToRfIe/iTccFBeFgx75eqNCLHN0tjn8fx3eXEiWFdcJnhjp4nCupcSSpmk28aM4CGQUQRjJMItAJmLD0pTKjHHkacxCyCM/yAXwF1ya9ERdO58H/a9N9/R94cWpaGoKEMqjXZXaNvK6yxRLEymjTLFchsB4EAHL1pepB0vQVpPrk7FQjFq+F59Z0pSN3eXTtsDWnUwQcp6yABh1fhUlIc+43+dkwmY0wUlO+4ddKu1SaWtQO2uThYdMJRJDDqAUlzJLWd7nZBknuyzZZckWMNbdZ6KIJzGGGbUZxnPM0kRgn1NHNViMaMXRMgS7RNol0tYR151WGIdpFMpMxmHCWZJHSsnOtLoB12c7izkoWz3foLKL8E+mUOl6BYbV6EQ7PlJpxfjfQbT+1OY7QmHPRxWU3+5gxHfDUz0+b3V44PSGvXHxuMn0uEVh7y3i0cKkB4+jnjOVO2xaV6OfsZfcKz491HGDftfZInKoftsG8SiqetEf7qCouzcoTFhOrywiyDENMAHMmGN9NIYWL21uLu+G8PGVhGABBKGQTPpZqgImk0dO5G7faQoeYsxzQJUKCOkrE727OPhf7ghuvV52Xw/8hfX1DcHW7wfWn7qwfpSvjUtsL7fqT2ppm99eHO7qcZ/qcYxJ4DMeKpEFKZepn0W9Pmr9FVuCutCCqsZNAHoTrMbtu78EC62t08WiGusfrrtqjV2zOd0/hFqLfW+5PZ2vgcN1Te3ry1vM/TSJIMuFShIuCSGbtk0/wiTlEecJxJKrNI/jl9E2f+ZqfVX02wY6WMP0Gi+wMFNC86NsQwffFdOzNOPOy/pdVv785bLwA8k5gmQsZ2mYZxDGnZtmPQHy3ZO2zDFGkodSxUkmc0QEHkad60DrxMPGWlM+Zbl2xYdibRpbT0HgByjxgZhTrKGUKDvi3v7TcmEWqavzogso7v+X1yiZz/8FBgZ9wQoqAAA=&quot;"/>
    <we:property name="isFiltersActionButtonVisible" value="true"/>
    <we:property name="isFooterCollapsed" value="true"/>
    <we:property name="isVisualContainerHeaderHidden" value="false"/>
    <we:property name="pageDisplayName" value="&quot;International Trade And Economic&quot;"/>
    <we:property name="pageName" value="&quot;ReportSection&quot;"/>
    <we:property name="reportEmbeddedTime" value="&quot;2024-05-11T20:43:37.517Z&quot;"/>
    <we:property name="reportName" value="&quot;World Economic Classfication&quot;"/>
    <we:property name="reportState" value="&quot;CONNECTED&quot;"/>
    <we:property name="reportUrl" value="&quot;/groups/me/reports/21d9d671-0ec6-46d9-bb7f-237855515df9/ReportSection?ctid=aadc0e0a-65ee-471a-99a1-9f86faecbaed&amp;pbi_source=shareVisual&amp;visual=a422813a1633f5742920&amp;height=204.04&amp;width=223.95&amp;bookmarkGuid=d58ad7ae-9fa8-4935-b998-c3e05cb6ab15&amp;fromEntryPoint=sharevisual&quot;"/>
    <we:property name="snapshotLastRefreshTime" value="&quot;5/12/24, 1:25 AM&quot;"/>
    <we:property name="snapshot" value="&quot;data:image/png;base64,iVBORw0KGgoAAAANSUhEUgAAAQwAAACdCAYAAABBwUbBAAAAAXNSR0IArs4c6QAAHldJREFUeF7tnQtY1FXex79cR0BGIUdBxkzH6xAFahvku+nbW7JtiS7F2paXjNoSrS3oorKr6Ga6W8huKV3UiqRejc3XsM1FfV3dfVvcUshUvKKSI6jjdZTLHxh4nzMMOMDAnP9lYGb4nefZhw3O+Z3f+Z7z/3jux6uxsbERFEgBUsBtFPjqy014eEpit/jrRcDoFt0pU1JAsgIEDMnSUUJSoOcpQMDoeXVOJSYFJCtAwJAsHSUkBXqeAgSMnlfnVGJSQLICBAzJ0lFCUqDnKUDA6Hl1TiUmBSQrQMCQLB0lJAV6ngIEjJ5X51RiUkCyAgQMydJRQlKg5ylAwOh5dU4lJgUkK0DAkCwdJSQFep4CBIyeV+dUYlJAsgIEDMnSUUJSoOcpQMDoeXVOJSYFJCsgFximA3nI2iggaU4cSnNXwzBhAebEarj8oePtXDJRJFLAdRSQAwzj3nVYsnQXdL+ejv67VyNfPReZafHQBvKVj4DBp5O4WGYTDKUGmKCCRquDhrMyxGVCsXuqAlKBYdyTjYVvFGHMnCSotq3GrrBUvPHiRGhV/EoSMPi14o95rgDpiXORZ9TjpbxczIlW86elmKSAAwWkAMN0YB3SFhchLm06grcsx5awVGTOmQiNCFgwtwgYzmieBAxnqEo2rQpIAYZQVoAV89cCj6Yi7kw2ssvi8caS6dCL/LeMgOGMZkjAcIaqZFMGMFhS4WQ+lr68Hv4zUzHmaDbWXUlA5sIk6ERAw2nAYDOx2avWY8vuEhhDdZjwwAykzElCTJgKMBuxe2kCnvnMCN1z67HxxTiofQQYNqfiwVcKIMQuwOb3k6HvdOwvoGTtdEz9QzEwNAFPxQrY/UUBStUT8VJGKib1P4M9BQXI/7IAJYFjkPBYMuY8PrHV5E6nPkKG/RZgqBA7LQma0gJsO6ZGzANTkDwnGRMG3+wHduqDUIq81HikbwM0E5IQK+zClj1GqKKSMH9hKh4dp4HIHiV9dB6ggJQeRnOxTYfzsOS1z6H5dSoii1dinTADmQsToOOcZ3MKMISzBVg6ay7yylrXjmbqSmx8PQFaX4WBwdkIYtLysOaZGKh9AIc+qmyAIda+sXkOw07CcanY/H6KpSvo0AfcBEYbJZGUlYtFD+sIGJx140nR5ACD6WA6nI91O1VI+OUwlH7xJa6NfxpJUXzdDOWBYTah+L3pmPanEiAiCcuW/RKDzn2JJfNzUQodnvo4F/NjoWwPIzAOc5alIF4rYPe7c5G1UwCgxeSFGZg+TgXD5uVI+4T5Mx1r8jIwIZTDx/Hqmz0YsfbNNsCITkbmaz+DpvRzLPxtHgyIwfxN6/CUHo51Gmdq6WFgXDIyfzMFWuEETlwfhPgHm8BHoecpIBcYchRTHhimEnz4bAJW7AU096UgeUJ/qIQLKPwwG9vOAfoX8/DJM1oUL1NuSKJ6eCW2rkiwLA8Zty3A1Ll5MI5IxsbcBYgJAYRjuXjmoQzsUU3EsvzVSOpX6tjH5/QwfNQ05BFtP3CXdZVEi6c+zsP88RrAVIys6Ul497Aak9/OR+Z4k2MfZqtR8ErTkCT2dwVYM5N6FHIau6ek9SxgGAuxJGkGPj1rv3rUj6zG1qVjUOIsYOzMwNRnc2EcmoyNG9oAw2ciln29GknBRY59XDYRRnvA4LHfAgybZdWqEnyYkoAV3wCTVuxC5r1nsMKRTouGYRcBw1O+c8XK4VnAuFKIFY/NwIcnAYyIw6RWU7Aq9ImZgdeecGIPg+eDDily7OPMDnoYPPbtAaOl56XCpDcLkDnhDLIc6TSNehiKfWUeZMizgCEYsGV+AtK+MkHzyGpsXBJvGSqYDhdg9+VITBqvhcpswp63kjBzbSnUD6/EZjac8DViz1vTLb+DyFWSVkMGng86wujYR5tVEtH2bYYkT6zOxfxJWqAsHwsTU7HFpMUTa/OwOFZw7IPNKgkNSTzoi5dZFM8CBgDj7uWY+fQ6lDJhAvWIvUPAnj3sv7RIenMdFk3Vwbh1Aaa9kAcj++24OGgMhSg+Z1XS2cAYquLwUYtS67KtdGBYyxOmg+ZcqaWslonXDRmYEMah04NAvnVZlYAh8yvzoOQeBwyYTSjZvBJplpURmxCdgk/emYtYthdDMGDbG8mY91mrGE2RuwAYjn1EyyqJbGC0SKDHU+9n46X7tE3LoY50CjG0rJIQMDzoi5dZFM8DhlUQwWRA6YFDMAhqaHWR0A1Wt943wA5pFRei2ACotcOgCwcEkwAEaqDVaqBysGwoGEthuCiwxNBFWNeRWZ5nTRBUGugGW20IRhjKjDBBDc1gbav98535KNm+783DZ+ogFUxnDqH0rABN1ETEjmi/3t2xDwKMZQYYqwB1Py20Yjf+y2yYlNw1FfBYYEiXW0Dp5pXI3mkA21FhL6gi4pHyPP8ONem+UEpSwLUUIGC0rQ/zdexfm4xZ2Uc6rqmRzyBn3fO4M9i1KpO8IQWcrQABw9kKk31SwIMUIGB4UGVSUUgBZytAwHC2wmSfFPAgBQgYHlSZVBRSwNkKEDCcrTDZJwU8SAEChgdVJhWFFHC2AgQMZytM9kkBD1KAgOFBlUlFIQWcrQABw9kKk31SwIMUIGB4UGVSUUgBZytAwHC2wmSfFPAgBZwCDGMhsjKLEZeWgs6eWVX+Tk8PqhgqCingigooBgzBiJLDJmijdFAZ8pD2fCHi31mOyTbPYLQtv8cAY1/ODGwauBLLHrj5CjX7XeHY9Zh3u8Rqv7gD6Wk5KLckH4bEzMWY3A8o374E6bkn2hi9H/NyZmGsxKwoGSnAq4BSwBBO5iHt5SIkvJOBCfX5PQsYYB93NjB30f0YaFG+BKuWliOx5b95q+NmvPLtO1DxwP1NELDA4ywS7UCBAWQ1UlrBSnxulIIU4FNADjDYWzhZ7xqQ8GoydOdyMe/lQ0h6tycCA4Btj0L5j7gEq2Z9h7h2wOjo93yVT7FIAbEKyALG4XV45rUzSF6XgdgrPRwYOJiD2ZsisGzRQGyy+bgZSFbtbKqWgdObhy1GbFmaik3WGwLHvuJg6NKuB2Ot5oM5SK/4ud3ehcFgwOlT7Pp0/jBm7DgEBnK+W8dvlmJ6kAIEDMUqk0EgG2WDgYqBTUOE1vMYTX9HymJMPpeD2fvuwkez9By5N8GlLLEtVGzs9Wtvprq6CpWVlRz2m6L8+OOP8PXxxR133smZphEN9ZVoNFeioaEGaKhFY2MdGhtqscHUH719/RHo440gHx/Lz+FBAejj68tpm6K5qgJygIErpdj9nQn6CTFQl/X0HgarYdbLeBPWCcjWvYjmBmDpTYQ1TWiipcfRQfOwzF18g1jrhGerWOxvfx2IZVzQcdz8amqqsX3bNkyK/xlUqvbPLDfUX0dd1UnU15xBQ73JAgug0a7hnxliUN3o3e5vGn8/DA8MsMDjpyF9MK4PXVnmuGZcK4YsYNgUhU16Lkw/hISsDMQKPWyVpEWHVkOHznsALE3ziofdIUlHwxBrZiztpvDF0ldh7LTDon370CugF/T6SMtfG+pvoPbGYdRVn0JD3VXultsRMNoaCPHzxX2hfXFX32D8V2gI/Ly9uPOgiN2jgFLAsPVeKCNgWFZLLPMXWND50IP1SuwMT/blLEH5Q01Lqe2DYxhJaU5sCNPYYIbKx2gBRX1N06Ku2PCgIRpVjeJea74toBce0oTi55pQRPRq38MR6wPFd44CzgAGTCXY8sUJ6B5JgL6Th9w9Zh+G/R4G+23bYYl1v4Rl6LLDmszeHopOhjOWfR3OWR2prTwG4ep3aDDzz33Ya5ZSgNFsh815MGj8YkA/6HvTBKxzPnvpVp0CDE53PA8YnAV3tWj1QgVqLn8Dc91lRVyTAwxbBx4J64dHBmgIHIrUijJGCBjK6OiWVtiKRvXlf6Kuys4LcDJKpBQwml1g4Hh20ED09/eT4RUlVUIBAoYSKrqhjfrqM6i6vAuN5mrFvVcaGMzBIQG98PzgCNx3S1/F/SWD/AoQMPi18piYNVe/hWD63mnlcQYwmp1N1oZZwEGhexQgYHSP7t2Ta6MZVZd2oq7qlFPzdyYwmOP3hvbB26OHObUMZNy+AgSMHtIyGhtqUHnha5hrLzq9xM4GBivAyKBAbIwe7fSyUAatFSBg9IAWwWBx49yXaKi/1iWl7QpgsIKwjV9//wnvVvYuKbrHZ0LA8PAqZishN85vFrVTU64kXQUM5qfa1wf/uDtarsuUnlMBAganUO4YjR0Gqzy/pUuGIbb6dCUwWL733xKCt0YNdccqcjufCRhuV2X8Dr99vAizehUDjWb+RArE5D1LokBWLSaejBiAF2/TKmmSbNlRgB8YBmz70+c4xKViJJJejIej2qOdnlxiSou0+sdyrDlTgQf7euGVPiXwaaiSZkhCqq7uYTS7mDZEixkDB0jwmJLwKsAPjGKsGJ6ED7kMJ2Pj8QWIcRCXgMElpvhIfzVeRvqxm0unowK8kNW/FIENV8Qb6yCFl7c//AKGwNs/FN4+gfDyDmj66ROIK2ZvXK6rw+W6elyubfpZVlODbRev4EpdvWI+tDXETrt+EDkCMereTsujpxvmBwYgXDFBsBHMsGUupv5ehzXfprbAoel3egJGdzWsY5XVmHPoOC7V1bVyIcC7ETmDzmFAg7QTqMwYA4Jv4BALKHx7hQMQfxz9X1dN2HXpKrZfcg48GCwYNOiovHNaoBhgtPXA+MXTGD9f1woO9n7XkefUw3BCnS4+cRpfnr/UoeV3Bl3DHWh763jnjnh5+UHVdxxUweyorHhI2LN+w2xG/vlL+MBQgasK9zrYsIQNTygorwABQ3lNu83i3mvX8fTBYw7zfzmsDpP9DwKNDQ7j+gbcioDQn8LbJ8hhXCkRSquqsebMOfztojInZZt9eC9yOGL7dnK5ghRnKQ0IGB7UCF4+chI7LvHNUzwa2ojng0sAdh+nncDmIgJC7oFfYNcsV/7P+Yv44EwFKoRaRWqEwYJBg4KyCsgBBgQTTFUqqENuXpAknC1G8Wk19ON1cIR3GpIoWJf/vHINz5eIG2qMDfLCHzXH4Gs2tfLE2zcYvQdMsUxgdmVgvY1Xj54C+6lEmD90EB4L76+EKbJhVUAWMGSqSMCQKaBt8vlHT0nq1vfza0ROhAG9zRcs5tjQIyhsqtOGII6KrCQ0wlT+2HDnaPT1o9vKHenO+3d+YBTjw8TFyO/Q8BQs3pSMGHYr3bMTsRDLsfP9BNx8O7B9QgIGby05iHeksgqPfX9YsjVvNOKTwZcx2MuIoAEJYD2M7gxKQmPRsMFIHGD3YtTuLKLb5i0GGJ3vw2jee1GKD+PjsQILsLUgGbpOlCFgKNRsMk8ZsL78vCxrA1T+yBwRgdvVobLsKJVYKWj8R0gfrNLTUXil6oUfGCJyNAsw1augdnD3MwFDhKYdRb1aX49Hikra7bsQa/rlIVpMd7FdkgUXr+C1o+Jeb7NX7s+j9RgRFCBWEopvRwGnAINTaQIGp1CdRcu/cAmLjp+WZWliaF/8aXRnnUFZ5mUlZjtW2c5VOeG5QeF47tamZ7IpyFOAHxhizpIwnxyfJyFgyKs7S2oxS6n2svPz8sK6qJG4I9g5+yzkFpENTZ48cBTX66UfoItW98bHUSPlukLpARH7MMScJWHSOj5PQsCQ2QTLhVpM2XcQdY32nyzkMe8O//p+ZDiHP5ed5SlOh3G+HheFgSp/WTYosRhgtD9L0rl+rfdn2ItLwJDZAjdUXMCKk2dkWdk8JhLs1TFXD1OKDqGs2v4mMx7ff6u7FY+GdbZox2OF4vAPSZTXioAhU9OME2XYfF76HZ3shbE3RgyR6UXXJJe7EsSeJ1g5yjXnabpGQWVyUQIYYg6c2XpNwJBZhzN+OIID16U/a7haPxzjQxxtyJXppELJf7heiZk/HJFsjW3i+tu4KMnpKWGTAqKAYSzEp2vyULD3BFrtJTaWouScCrooLTRTs/DJTD6QEzBktsKfFBajtsHxATJ72YSr/LHVzT4gtjmNbVKTGv4vNhq9fcQ9Ei01L09Nxw8ME7a8MAZpWx0oEbscO9cnObxti1khYMhoVaerazC1iO8CNHvZuMNkZ1u/c8vP461TBsmqfRQ1ki7Xkaye2B5G0yrJttlrsXHOGNjuyWp9kY7jyc5mlwkYMiqPXUSTcui4ZAvuOAlYcqMKj++XvgV+oe5W/JImPiW3GXFDklJ8mhiPvMkF2Dy79ZCD5jBkVYG0xOy6u1dl7IJkG7XYhi13Chdq6zDpux8ku/yUNgwv0DOLkvUTB4w22QgmCL5qqGSMCKmHIaPqvjh/Eb8/USbZwvo7RiHKRTdrdVSohsZGjPlXkeQyTwvXYMHQWyWnp4QiJz0BGL7KQNrSXBRbr2lRRyfgpfQMPBEtfrKdgCGjBeacPY+s09LH82zCk018ulv4z2/3S75I+CFNKJa5yTKyq9YL/6QnYNqaivEv5EMI0UEfYkTJSUA3FCg9qcGcvHy8FO3gtFkbEQgYMloFe0KAPSUgNXx3zxiwbeHuFpK+L8HxSmkX7LjymRl3qQd+YBiR93Qc0q+lYnNOCvQlyzHiV8DG46kQ3ojHzHOp2Pt2gsNbtmx1IWDIaCWfVVzAH2Xs8tx1953o6+t+F8vI2Xsyrk8w1t4+QobqlJQfGE2rJKVvFmLNVA2wtxkYCxBj+/9FSErAECFW26hyT6n+JUaPYYHud+R7wr/341q9tLdNHu5/C14ffpsM1SmpGGBk3ZkE4f0TmB+LVsDQfTUX496KxOZdKdCLkJSAIUKstlF3XrqK1COlki28GzkccW52qzYDBQOG1PDMoHDMpWPuUuWzpOMHhgnbXhqD7JgCbGY7OS29iiJMfrwXdn9WCE1aPrY+JwYXtHFLVsX9++p1PHvI8ZMCHWWydPhtSOh/iywfujox2wbPhiRSw++GDcYjdF2fVPlEAgMQDuQhe68W02fHQWMBxjoAasQ8vhyZi+KhFbnESj0MGVV3sqoGicXSd3o+PzgCydowGR50fdKvjZex0OYJSLEeZEcOxz1u1qsSW0Znx+fvYbTxhF3DZxKgUkvfi0HAkFG71eYGxO0plmxhfEgfrHazuy7f+7Ec752pkFxmdviMHUKjIF0BycCQnmVLSgKGTBHlTACyrAtjYxDg4y3Ti65L/tC+gzhbY/u8L3/e7NAZO3xGQZ4C/MDgfWaA3x8CBr9WdmPKPb3J7odg90S4Q5B7doY90swOn1GQp4AYYPA9M8DvDwGDXyu7MV8v/RF/OWeUbCUpTIN0nXtslZZ7WRA7dMYOn1GQpwA/MOznIxhLkJ+5HN/ftxLLJom7AY2AIa/uIOV5RNsstb1U+Gose5HdtQN76T1h30FclvHK++Jhg/ELWiGRXdFygWFxQNiFJfElSKJ9GLLrQ5SBKnMDJn67X/IlOiyz3wyOwGwXXy3574oL+IOMXa2snF/E6KFzw41qohpEF0RWBBhg8xtFiLE8lcgfqIfBr1WHMdnmLbaJS2oI9vWxXMHvqh8Tm+ScfeAo2NF2qYG96lbgZreLSS2rs9OJAYZQVoxiQw00UXHQscOpZgHGMgOEMB20Et75JmAoULsbKoxYcfJHWZZc+RSn3HkaJswD/ULw5sihsjSixE0K8AODPbIch4Vha7F3yUSozAbkpcQjfacABOoxf0M+nhotTlUChji97MZm//L+ougQKs3SH/phhv8wciji+4Uo4JFyJv5x+RpeOHxCtkE2scsmeCnIV4AfGE2Hz4S1h7B4ggrCNxkY92Qe9NOSoT2ajS3a1dibFU+nVeVXiXgLvzt+GlsuXBKf0CYFG5KsHDUUg13ojRI2FCk23ZBVroheKnwePRpBdPmvLB2bE4sFBtazw2fWC4ErMrAzbzo0uzMQ9bQKG48voDkMRWpFpBG5B9Gas7s9OAhZo3TQ+PuJ9ED56K8cPYntF63XNMkwTwfOZIhnJyk/MJoOn6VVpWLVpAtYMT8XuqwirHpYDYGAoWylSLE2ff8RHLwh/Y2S5jzv6hOMP4/WIbAb/0VWChZ+3l7Ii9a7xctuUuq8O9LwAwMQ9i7H1F+tg+VM9dAUbMxPRYyvAXnPTkR6MA1JuqP+WvJkQxI2NFEi3BvaB2+PHqaEKdE2lIIFy/ix8P6YP3SQaB8oQccKiAEGs2I6WYySChW04/TQiruRr50TNOmpcMtkx93ZsXclAttKPTsiDAweXRFOVFXj/TMVigxDmL/skBlbLqbDZsrWnlhgKJk7AUNJNQHLfgw5l+rYc4c9YDw7YgDY5KEzAtu9+Wn5ebArB9kJXKUC61mwHgYFZRUgYCirZ7dbW3T8NNj1fUqG/v5+lt2gk/vfouhTg5+VX8CnFRckn0DtqIyxfdV4L3K4khKQLasCBAwPawrlQi2ePnAU7KfSIdTPF/eG9sWkfiGSL6I5WlmN/710BTsuXQG7BEjpwCY6P4gcQU8iKi0sAcNJirqAWbkXBPMUgQ1RJmtCcWtALwzqpcKtASr0aXMLOXt46GJdPS7W1uGH6zew1XgZ+2W8Ns/jV9oQLWYMHMATleJIUIB6GBJEc4ckzhiaOCo3AwYDR01DgwUSV2ScLnWUl72/s52qbMcqBecpQMBwnrbdapl9tE/+cBRHKqu61Y+uypztVH17tM5pk7NdVQ5Xz4eA4eo1JMO/CqEWU4oOorahUYYV10/q6iduXV9Bfg8JGPxauWXMkhtVeHz/Ybf0nddpuuuCVyn58QgY8jV0eQtHK6sw7XvPhMbG6NEYGSThcgWXrzXXdJCA4Zr1orhXpVXVePLAUVyvl3cMXnHHJBr09/bCx1GjoO9NsJAooaRkBAxJsrlnIgaNV4+eAvvpzmFUUCCyRusQTm+MdHk1EjC6XPLuzZBdefd22VkUKHB0vDtKwnabsgtxenm7z3sq3aGTs/IkYDhLWRe3u778vAUcdW6ygsIuwGHPOz4WTjdndWfTImB0p/rdnDe7zYqdEN1z1dTNnnSe/d19gy2wuL13kEv72ROcI2D0hFp2UMYNFRfw8dnzOOeE8ydy5B0S0AvTwvtTr0KOiAqnJWAoLKi7mmOwYNBgF/HIvVBYrgbsdGwzKOguTrlqKpuegKGsnm5vjd1Czu7V+PvlK4pdxsMrSrS6t+Xm8vh+oejd2AB/fwVeWj+Yg9lvnkZi5mJM7nfTk/LtS7ApfDHmSXr4rQSrZi0HXlnfLv2+nBlYtbMpn7Hs72E7kJ6Wg/I2Ilj+JilvXjWdE4+A4RxdPcIquyOU3eD13bWm/5kbld9izm7EurtPsAUS94Sw126A48eOobKyEtExYt7F6kDygzlI33Qa5RiPZYvux0BrNKnAaALC/Rh73w5gbOuPnv1t08CVWPZAJxOzF3cgPRuYa+OLOzUWAoY71VY3+sqGLAwaRaYb+OF6peS9HAwQbLPV3X3UuCM4CKPtbLwSBAHbtxXggUnxUKlk3vTFehj77sI8LEehzQcuFRjNVcDgYGsPnCBol64b61RK1gQMKapRGpwXai3gOFZVjRv1Zlw3my0/2cPJvX18EOTjjd6+7KeP5V7N4YEBGB4UwH1j1/ffF8PPzw+RkTL77VZgfPRQOdLTziIxZxbGAmgHDMvQZYe1Zoe1G8K0rfJ2Hz7ryVREIDw3B/sske/HPGteN9OWYNXSciS6ae+ClYOAQR+/SyrAhiQ7tm9Do4hhkE6nQ9Qdd7YuTzMwZuktkEgvT8JH1v/fModhgQVufuCst2ADF3sCtQWGxXYuWkBjm1dzeva71UjpfMjikrVx0ykChotXELknUwEbYABGbFmaDaQsxtjim5Oe9oYnjoYOdoFhhZHF43ZDFJb31xi4qKmH466BgOGuNUd+8ynQChgA2H9visC8uG9QaF0lUQIYFrv77rL0XuwCgwHkrwOxrPnvfN67XCwChstVCTmkqAJtP2QAltWMsmEIT7QuqyowJAHYUmseBluXb9uumHjCcITmMBRtmWTMJRWwAwzLcCEtB+E2eyGa5iCaX4qXMOnZPAxp3nNx34KbvQ0rpFqtqrikWI6doh6GY40oBilAClgVIGBQUyAFSAFuBQgY3FJRRFKAFCBgUBsgBUgBbgUIGNxSUURSgBQgYFAbIAVIAW4FCBjcUlFEUoAUIGBQGyAFSAFuBQgY3FJRRFKAFCBgUBsgBUgBbgUIGNxSUURSgBQgYFAbIAVIAW4FCBjcUlFEUoAUIGBQGyAFSAFuBQgY3FJRRFKAFCBgUBsgBUgBbgUIGNxSUURSgBQgYFAbIAVIAW4FCBjcUlFEUoAUIGBQGyAFSAFuBQgY3FJRRFKAFCBgUBsgBUgBbgUIGNxSUURSgBQgYFAbIAVIAW4FCBjcUlFEUoAU6E5g/D+d6J4a6iM1KAAAAABJRU5ErkJggg==&quot;"/>
    <we:property name="snapshotTimestamp" value="&quot;1715500273352&quot;"/>
    <we:property name="snapshotAltText" value="&quot;World Economic Classfication, eu_member&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023f754d-ffa1-4c0e-b892-fa6cf5e07819}">
  <we:reference id="WA200003233" version="2.0.0.3" store="en-US" storeType="OMEX"/>
  <we:alternateReferences/>
  <we:properties>
    <we:property name="Microsoft.Office.CampaignId" value="&quot;none&quot;"/>
    <we:property name="artifactName" value="&quot;Avg_GDP For countries Export Fuel&quot;"/>
    <we:property name="artifactViewState" value="&quot;publicSnapshot&quot;"/>
    <we:property name="backgroundColor" value="&quot;#FFF&quot;"/>
    <we:property name="bookmark" value="&quot;H4sIAAAAAAAAA+1ZWW/bRhD+KwZf8iIUy+XtN1tWigJtYdiB06IwhNlLZkJxiSWpRDX03zu7pJzEkU05h83UeZJ2Zjg71zd7XXsir6sC1n/CUnqH3rHWb5dg3h743sQrO5rvhyKU0g9UECZCUcljjlxdNbkua+/w2mvALGRzkdctFFYREv+5nHhQFKewsCMFRS0nXiVNrUso8n9lJ4ysxrRyM/Hk+6rQBqzK8wYaadWuUBzH1oRfApwReJOv5LnkTUc9k5U2TT9mDBRNs8zPZMxVCKlgFL+pO64zc1jeTuoMm+qygbxEAyxNMhKqwFd+RBKVAqWZSCxd5UXTi7D17H1l0G+MxrqyYZuiFwttcg6F5/wzsu7cufamumiX7t/sE/q5bg2XZ1I5VtnkzRo1vdamEAczrku9zPnBtAD8QKFi59nBinobjOCp0Rhf9wHXbdmY9dwl0PKu9LupkWiQ8A7JZnJj45FYQcmRetvAo8XCyAU0/XD2mNYvRDWvqmpOCe14L9uyTzn5Imf+kFC3Rn43g389OZ2fWe69sX7CemjLObdCGFI/3GHkJVLqvFwUPSw/4OBVZ/sSKot49gaxY8t9swUjTvLmI4T1Pq4dDh63yK0PfS+zepdaWMOvciFkiWzkUsmSLGESQhrGvgoToNndKO6b30vHFCSSSUojShOIBVUpi2MMyM7Mduqstott/6JYw0Yvnd6+0b5DyQf4PvG6TGCuJt7rK2mr2YW4FPkWpL/dinW9fxa6gTPrVpTzpbqpHRrYOE+8Cyha1+NR/e85OttVjCPjJy+2QHzhxO8QOpErWegKq+5esdlSmsVW6HLT5flRwfNZBB6MnrrIOVbExwDyrFuuIwlowCWq6qbMZf2hfq+dq/Z3V2yOoc65DYwLy12YvMnW40dqGJMQZXGmwhD8hBImwpRQticmVRSpMPLB90kU+zFqCNTzwOTtdr4HJHu0fRtMvjJQ1s7Fp0PlVy9pzwWUnxXLICZ9EUYilkGC0ORJnMaS0zHvdlUriznOOO93BD+r4UGxGi4IRRVlIhEhDwJCGCOQBmMuiL2PP+Mu2pEf045WizmefH74E9pwb0C9WOfTKzDN6E9BE+8vN+0oK2OPtSeOGbCE+CoLMgU8UmTf/SAe7rIwCGKVQZoKPKGlQfQ89oO7mvrwlvBvWT/d9m2w/fm2bXyS3wB8FkGMJwZKsDQIsJQ9j/z+3O8P7/dHsaj/2Peuey/ogysmg92rpTZCmuNuXTzJzfYiH6E5G38ULOxGt9x3lyiQhCr1iVLAIPV5GvjETnNvjsA5cNw2DRp4K08DdzYsC0hICJcpsc8nWRyJ/8VxYJSodK8h/Ns9hjy5L3u/7HxxmxkfSu+HlEPVrosH3TZ1BVyeQil3XEBgYqEUUgxcQrjH1w66GL6cFUO3FvZJ9ubKYrP5D8Qe6LIkHgAA&quot;"/>
    <we:property name="creatorSessionId" value="&quot;910f25f7-d784-4a6f-9fcf-3f31f35b580f&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Z227bOBD9lUAvfTEWEnXPm+O4i0U3bZAU6S4WgTEUSUWtLAoU5dYN/O87pOS0dR3L2UviIn1KNBwN53LOkCPfOqxo6hKWr2HOnWPnRMoPc1Afjjxn5FS97M2bV2fji1ez1+OzKYplrQtZNc7xraNB5VxfFU0LpbGAwr+uRw6U5Tnk5klA2fCRU3PVyArK4jPvlHFJq5avRg7/VJdSgTF5qUFzY3aB6viMe3u/+LgjZLpY8Eue6U56wWupdP9MKQiSpKmX8igTASSMEnyn6Vatm8P6ZlPr2ERWGooKHTAyTt1A+J7wQjcWCRCSstjIRVHqXoUup59qhXFjNpa1ydcEo8ilKjIoHRuf4k0Xzq0zkWU7t/9Nv5FfylZl/IILu1TpQi/R0jupSnY0zWQl50V2NCkBXxBo2EZ2tCDOCjN4riTm176QybbSajmzlTNrN/LjRHF0iDnH7mp05+OYLaDKULrp4DjPFc9B94/Tx/Q+Z/WsrusZcUm39rKt+pK7/yiYMw5Nq/j/5vCvp+ezC7O6M9dPiIe2mmVGCVPqBVucvEZJU1R52dPyCw/edr7PoTaMp++ROwbuqzUZcZP3XzGsj3FpefC4IDcx9E3M2J1LZhy/KRjjFS7jKuE0TmPKISBB5IkgBpLez+K+6720i8wNeZyQkJAYIkZEQqMIE7K1sp05Y+1q3b8IYljJubXbd9iPqPmA2EdOVwms1ch5d8MNmm2KK1asSfrbRq6b/avQPVi3NrJczMUddohv8jxyrqBsbY9H878XGGyHGCvGV16sifjCqt+jdMoXvJQ1om6n2nTOVb5Wul51dX5U8nyXgQezpymLDBHxNYEcE5btSAw02ELV3ZYFb77g99aGav5uy80JNEVmEmPTch8n76r1+Jka5iSEaZSKIAAvJi5lQeISuicnRRiKIPTA89ww8iK04IvnwcnNdr4HJXu2/TecfKugamyIT8fKf32kPRdSfgeWQU56LAhZxP0YqZnFURLxjBzybVe0vJzhjrP+RvATDQ/K1TAgBBGEspgFme+7LqUuJP4hA2Lv8eewQXvgY9p4kc9w8vnhJ7Th3oB2EeeTG1D64KegkfOH3fYgkbHH2RNFFGjseiL1UwFZKNx974M43KWB70cihSRhOKElfvg87oPbmvrwlfBP3jzd9W2w/XmmbXxTXx88GkKEEwNxERou0IQ+j/r+vO8P3/cP4lD/sb+77n2gD56YFLafllIxrk66c/G0UOsP+UjN6eFnwdDu4I777iMKxIFIPFcIoJB4WeJ7rtlmZ43ABnDSao0ObtRp1xltd9w2JclWNzVk/BwqvmVaQpxDxQyAdk5M9pei7i6A7ha0HBqxzO9Hd/PVavU3TtyGPMoaAAA=&quot;"/>
    <we:property name="isFiltersActionButtonVisible" value="true"/>
    <we:property name="isFooterCollapsed" value="false"/>
    <we:property name="isVisualContainerHeaderHidden" value="false"/>
    <we:property name="pageDisplayName" value="&quot;Countries Economic Classification &quot;"/>
    <we:property name="pageName" value="&quot;ReportSectionbbaf289919e6cf4a8db2&quot;"/>
    <we:property name="reportEmbeddedTime" value="&quot;2024-05-11T21:26:11.817Z&quot;"/>
    <we:property name="reportName" value="&quot;World Economic Classfication&quot;"/>
    <we:property name="reportState" value="&quot;CONNECTED&quot;"/>
    <we:property name="reportUrl" value="&quot;/groups/me/reports/21d9d671-0ec6-46d9-bb7f-237855515df9/ReportSectionbbaf289919e6cf4a8db2?ctid=aadc0e0a-65ee-471a-99a1-9f86faecbaed&amp;pbi_source=shareVisual&amp;visual=166bab701f939fac5f0b&amp;height=228.92&amp;width=449.55&amp;bookmarkGuid=f6942ab0-85fe-4776-ab3d-28745d6322f1&amp;fromEntryPoint=sharevisual&quot;"/>
    <we:property name="snapshotLastRefreshTime" value="&quot;5/12/24, 1:25 AM&quot;"/>
    <we:property name="snapshot" value="&quot;data:image/png;base64,iVBORw0KGgoAAAANSUhEUgAAAsQAAAGrCAYAAADHH4GRAAAAAXNSR0IArs4c6QAAIABJREFUeF7svX98VNWd//9CwFHAIEoqhLGsTha3QXaN6H6SL9vCh0VSt4Z16aa0GkgRbCvEbg2lEvOpgG2MLgt0a8B2BTUQu6VpWUvcpShfVrZfP2RXMW7RuNpEpYZADS0yInUU5Pu4P86dc+/cO3Mn8+vemVf+0eTee877PM+Z8Jx33ufMsHPnzp0Dv0iABEiABEiABEiABEgghwSe+vlO3PTX83MSwTAKcU64s1MSIAESIAESIAESIAGJAIWYy4EESIAESIAESIAESKCgCXheiCOD/eg/HkFgQhDBcYHcTdbZMPpf70PfW28jPLwYwdKpKLuyCHJE4SN96A9HYmIMjCpGMFiMwPDoJft7AygaH0SwOM44z0YweLgfg5HYfrTWAyjKNavczVL8nsOD6DsyiEigCMHJQRRJ85HukCMn+tF/LAynWUKgGKHJ5jWR7hgy0l4O1l9ksE/9HYBRQQQnm19zGRkjGyUBEiABEig4At4W4sggnv7OPNTvGERw0RbsuGcWijMoMU6zH3ljDx745nI8cch8R3BuA+6/ZwkqJgWAs4PYv3oebt8xaNtMaMEGtH5rHkJFSHhvsd7uTKVd69eJbmysrcHDrzuv1bkPPIv1nw+aZD0fV7Z4UxEoCiI0SQGbwIe7WrBg4Vb0TarFIx1rMLM40RNDvR5B/88aMHvVHucGrlyCbT9uRMW4ofaR5ucM0UX8N1RZX38R9Gypxc0PdiNw0wbsfmAegjl8X5xm6myOBEiABEjAIwQ8LcSRI7twz7wGdIYBTKhBa0cL5k7IMrlwDx5tmIcH9uv9FpehbHgPeo5p3xfd2IId361BaHR8IVbuLb6pBduaaxAKJL43cGMLnnygBqFRlvFmXUiyzNttd2cH0fVgDRY91o/g4u148u7KhBnfMIXYmW64Gw8vqcHGl4pQ/f1dWH9j0P7erK8/CrHblwTvIwESIAESGDoBDwtxBH0/a8DNq/bof3YuQvXGXbj/puxmPgf3rcHNX23HIIKoeWAz7r65DEUIo6+zBbev7EA/ilGzaRea/xJGhji0eDt2SII22LUZ9Qs3oBvFuPWHu7B6ptO9EfTv34D6pVvRg1lY/a+bcOsUSzrMEJIi1Hx/F5qdxGXoa8IfTw5BiLM3MClDfE0Dnty6DGWJE9jZC8+up6SFOFvrj0Kc24XB3kmABEigMAh4V4hP9+GJu6qwdl90IgJzW/DkhhqE0I+OlVVo2h1B6GvbseMbenZQeWZZFdY+B5Sv6MAjt5cDfXuw9eEt6Nzdjf6zxSivKEJ3Vx8weQm2dST4k/XZMLofqsWCTT1Q+t69oSb659rIIPY/tgEdPREEZy/HXdVF6NJLJqxCDCWur1dh7X6g4p5deGRRsfO9Yb0k4tUgbt3SgdXWv+u7FuIIBl/ag/a27ejc143BceWYW/0F1H5xHsrVUoyoaGByFWrK3sGe3d0IF1Xitm83Yll1WWzG9XQ/unZswuZ/eRZdr4YRvGYW5v5NLWpvqkRQLQUJo+fpdjyx4+fY81wfAtOqMPfmGiz521kIKpluY2zFqPnhLjTPLjaVj5R9rQPbvlGG/se0P5Hjynm4rSKCrqeexeDkWahetFyPK4K+Hy3HjaufjS6O4ho8srMF5W/pZREoQ/XnL0ffU3vQEynGzOVrcOefvoi7v2opmTgbRt/TW7Dx0V3Y/1I/AldWoqpmCe64RY9Z6eFsBP3P70LHjp+g85luDE4ox9zZn0VFRSVmzShDbMm3OyEOH9qK+poWdJ0NYO53d2H9ghACyrr6+1rcvq0PmLIEjzz8BbzzYBWangaKrpuFYM+z6DldhLKZ81CzdDn+tqLYKI2JHDmAn7a1Y9fuZ9EdDqLixr9Gza01qJ6m1YYYGXIrmzsa8OnfrMF3/zVa8Ryz3gVpl+sv8upW3D6vBV2jqtC8awNqJgcA41n9jaEy/0pchzqwuXU7Ovf3YPCSEGbesBDL7qhB+QTzOmXJRGH8o8RRkgAJkEAuCHhWiOV/UFc3X4s931TEQWRNgf7da3Dz1zsQVmox2xtRUQxEXm3H7fPWoAuVWLVrC24b/yIeWLIQj75qg9alEHd9rwaLftCHos9vwu7mKucaZqmGOEaII/3oXFmFFbsjuqgH0e0gz5HDu3BPTQM6T4Rwx/YO3FVhSS0aUhHAzLs34a4Zn5AGF0BgXBChCQGVRX3NGuy37uqa0Ygnv78EZUWSEFvwlC3egkdWzDKLnixqlvuLb96AHd+tAp5ZgwV3dcBaRV32te145BuVKH5fyL5LIY6ZtmLUbOzAvTcVoz+hEFsermjAo7Un0VxvFuLB5zbg9i9vRo/l9pnf3oXWRWUIKJK/Yw1uX70rZlxQ/jqgxmP9q4UkxFfWYn3zFxAaLXUwXN/UNyKM7seWY8GDB4CiKjT/cwtmHd2ERUu3og8h3LalHasqwuho0IQ45kuRzY4NqFH+inCiGw8vq8HGFyx3Ke0q91wZkITYcs//+ipWjHsc63+RjBAnWn/uhDhyZA/uq1uOjsPmmLQ1pdQLM0Oci38Y2CcJkAAJFBoBjwpxGD1blkQ30tw7FftXadniirt34ZGlZQgcexZrv7gUTxwJ4rbHO7BqRhF6HluKm+8/AMxeg90ba1HUJcodynDbxrWYN+Ed7G9twMbnIq4zxDFCHD6AB764EI++EV0qag3rN0vRfZ+2qS4ZIcZ1tVhVXYqLhgMfvvc2DvzLVjytbJibtgw7tjag3LrpKkENZ9nyDmz7ShBdD85D/Y8GgQlVWHVPDYLH9mDj/R3ogyg9KUafvlkJRbNw13eXY2bxSfT1RVB2Y5W2+U/6irzejts/p7zZAII3NWLVgmtRdOTn2NgWxrzmNbg1+Ao21i3Ew68CgZnLcP8t1yL83Aas3aaopv5GZkKPtiHwVZdCPKoSdzQ3oCp4El2PNuKB3YNARSOe/OEShMLd+OmDy7D2qUEU37QG678yC2VTgsDzIkNcjOp7WlBbPhaDfb0IXDcP5Uc3mDfVjY5m7ovmNmL97dcivOd+rNjSrdWs/3gN5l7Uh4e/Ok8VzeDNjVj1+WsRvOAkXvm3duy/ZAlW315p8yYpwaa6UVVYv2sDqvWs6cNfr8FGBeyV5Sg73o2eMBBavAXb7p6F4jN9USGeVIPVzQtRjhexdeUadCo4lL84LA6pm/i08qIQar7dgLmX9KHj/g14ehDGhtRAPDan92DjNxrwxBvAzBVbcNeN1yJkd6KDm/V3ZzkCr7sQ4pkBdP+gFgu+1wNMqkFz8xdw+bGfY+2qdu0NwePt2uuam+oK7d8ljpcESIAEsk7Am0Ks/KO7pAYPHwqget0e3H9zMfp3LMeN/+dZ4JoG7Ni6DOWjw+j6hxos2tKn/YNf/wl0fn0eHugKYO66PVivPLNtKW78zgFTucPg0424eXkHBoeaIU63ENtN+bhZWLW5BbddZ3MMghshqQU219Xg0de1Os97bwwioGSw76vB7T/q1wWpEoN6aULiP0VH0P9kA25cuQcRKSOvhK6c/hYIKNn5rVg0rwXdgVlo3rVJzUiqfyIX87hxD+7/zCA2JyHEclyD+1uwYOlW9E+uxbaONagost9UF2/jnPVaxXsdWDGvEU9HAqhY1ICqkBLzK2j/nvLGoRi3btmF1dcP4tGvKusKwDU1uOtvrkVwQhChq6aizPFkiySEWCkZeGEzbv+SUmOufymlElsbMVPZQBqJCnH53buwTXkzeDaMru/VYtEPelB8yxY82TRVfTOmnMaivBnbdrci6cqcNeLGlbsQUd5cPd6AUE+cUzaSriG2/12lviFzK8TX6WxfAIpnL8OSmZ9AIPIODjy6GU8fA8q+0YFtX4uW0CRep1n//ckOSYAESIAE8oSAJ4U43KVk8jarUjL3a0tROTGAyNvPYvOWZxFGtJQg/MIGLPrSZvQo2aW7i/HTr29Gd7FyGsUazJ0EI2Ms10MOPteCBV/eiv5Jtdj2L2viH3ulioelZAJh7Rzg999BV+tyPLAvgtDS7dhx1xAzxOPKMPP6y/UzigMYe9Us3PqFKpQ5nUXspmRi+AGsnb8UTxwL4Y5/7sBd1ynp3jC6f7AEC9Z3I3DzJux7YFYSQqw8W4sF63scS0eUuVjwpc3o02t5VZmT6sBnrt2D1pvCQxbi8HMtuFnMmyLEl6QuxOVHNmNRzYaYcgnx2p753T1oXRDE4NMtWLS8Hf2WF33517agtd5SWqLe47JkQuyXVDYI/kOt+uZOKcO4ddMurJ6rvxmShLji23vwyKKQKsSitr14wSY8ec9UdK3SS3Lu2YVti8vUumLrWi97LZ1CnIaSiWm9WFuzEE8csf9tqpUpJbNO8+S3ModBAiRAAiSQdQLeE2Ilk/lgLW5/TJED+6/g4i3Yofw5+f0e48/Z4s7gLVuw417lvOII+h5bihvvt2SIkxFiWSKtm+qkjXJq5m5xnI1yyWyqS7QE3GxqGjygi4YoJ1E2r4XR/b1aLPiBkNpkREOq47Ry0OMNv6TLZdE8tO5qwVxl497pHiO7qsrljd4S4opjW7FgfosqxMGKKpSZylOKMPXzDbhD2dQoNtU9dQB9/b3Y/1yPfvKJw8ZHWYjdnDIxeMBU6x68ZRO23VOlbeBMKMRb8OS9pei6uwornoqgbIWSVS2H8hbIOCFFP/M4vUIc/5QJV5vqynuj5UdTKjHXVKcTwNjyhbh7ETPEiX4l8DoJkAAJkEDqBLwnxEZtMFB83SyUXxI9dizyzovY/5JSFyvOJI6gZ9tS3PydAzoJUXeoZNekP/N/agm2bVU23klHubkpmVCkYv8aLFiqZAeDqFm3FffeHNKzb2Izlt5nRZxj14yNW4nvTTilboRYOm1DLSf51iwUhw9g4xKtxrd8xS488rUQ+pOozVSyjYu+rGz2qsRd2zfgjopiRAa7sf8FoHx2OYqO7cKKeQ14+nQRqtftwv03BxFRTlGY34IuUQ86bdB4A1PxbeW0jTIElHOelZKEFwDtz+32AhSbIQ6rddLWc4iTKZmYiWextkapQ5dOeVBOnfj/nkX/xFmYOUXRygj6dm9C+7FKLLulUttoKMWsZr5v0dZE9MvdKRNaMlk6VcJooBjV69pxv7LWJCFW/hKx7ZuVKD5jOWXlzqno26ydhoJrlmHHPzWgfFQ/nv5OLep39KslQ0+uq0Hxr9KZIU4gxG90oH5eI/ZHynDHP7erf6WIvCFKVPRTJmZE0LlqHlY8FUbx5zdhx1rtTUD41T3Y//upmDtD2azITXUJfyfwBhIgARIggZQJeE6I+3c3YsHXlRrfWjzyz5ZPEzuyB001y9ExGD2TGMY/vLEb0SJv7MI9X1RObAAwPIhQcT/69A/UcHXsmoLX8sEcoYpZKDr6LLrFrnhxaoOLD+ZQP8RD+bAN6YM5YjbgJZpSN0KsSJx0hnPxNZUIDh5At/Kn6eGzsHqXcr4xktusFO7BEw3z1KPjgCKUXVOMvpf61Exp2dIteOTOqeh5UKtRVq/PmIrIcweg5vmVuu9/Wobyomjdt1IaUD4jiMHnuo1ShKSEuDhaAqIisx67ZvNpdDGyfEkY3Y9oZSTq15XlqAj0oOvViHrqw+r2Fsz9/RbpFIoihD5VjP5XtXED5birYyvuuMZ6yLDbT6prQLBrjbbeUYY7Ht+MqsMtWLB6DyKjqrD6xy249cpByykTxQgWDaJf+bAa5ZntW3FXRTHUI9zUNx8AJpejoqgfXYeU8z6ir5VIvA8mkf6KoTSR6rFryutGbEZEURkqyiLqcYcat+ixa0ptuHaqBoBRZaj40wi6lGMRjTegwej+ATUwqUY90WuF10mABEiABEjAJQHPCXHnXdeqGSNjl738Uc1nB/H0am3zkPJJbrvX1SCIfiPLpGU+lQ/OEF8R9O/bhPqvxh6r5VqIlSTekW789NH78cC2bv0fdK39wIwGPNLs5qObizBz6Rosu60K5UqKMd4RbYkmzpUQK/W7/dj/oxbc8+Ce6HFhE6pw19pG3DZ7aJk35ZzbR+9bjo37VBvTvpSTINa1YNncIDDYjZ+uX4W1P4uWuwRmLMH6e5ZjrpptBSLHDmDznQvx8EuxA7WeQyxvoorJEBcrmcR23FO7Bk8r4QxFiJU/JJzuw9MPrUK9crKE9BW6ZRMeubsKwUgPOr63Gk0/Ml9HoBy3fXet/XnNcsmE03xeuQRbH5iKJ5c3qKdFlC3djkeU7O/7yhuPGqxVzsub0YgdD85C7312x64VY+7arbh/gX5etJLZ/n+3YG3jZnQZ0xNC9bfXYNUCLbMd/5P6Iuh7ag1uv0v5sJk0CLHyXvKlrVhR14L9p60QpHOIlWPtntyAFerJEtLXNcuw7aHlqFCOEDy8C/fVNaBDeUNHIU70G4LXSYAESIAEhkAgVSFWztTfuCOCmjsq0de+Cf0zG9W/prv5Gnbu3Llz1hv73+hBOBJA0YQgguMsn9Km/oW5H/3Hw4gE9LNch+s/OxFB0YQQiq3JunA/enp60XdkEB+MKsYF3Ruw4rEe4LoGPPnDZD5BLILBQwfQ1dOPMAIoCk5FxXXmD2UIH+lDf9h68C8QKAoiZDmRQNyrnRucxMeYnY1om/qUJKYDI5np4KvPoutXg/ggUIypMypNm/Uig33oPx4BRgURtDtiy24Wlf77etDd04vIqFKUV5RrH8ohvhQxe/5ZvHg4AowrReVflGsfyiF/ne5Hd9eL6D1dhNJQKYpHRRA+jegZynZxhQfVOZTnXRPsPvSfiCCinO0bCqLoffv71O4d2lAvHetBz6/eRnj0JxCaUoaQZVNj5FgPul54RZ3f84uCmPq/zCytqCIn+tF/LGx6A2W6J1CM4OgwBn+vxB5AcTCEYp1T9NkAioqBA6s1IS5fsQWrrgP6D4cRCF2LmdfEfmqjGmfXK3gnEsDl5bNQob8RSTR+LTZ9bZ2OIOC0JpJcf4Jb+PwgQqWXq5/yqL6+J4VM6yYS7kffoVfQH1HmcWrMkW/G6354EYonB20+DMXNrxzeQwIkQAIkQAL2BFIR4sEXtmLtfc8i9JVafGL/JuwqWo71K6pi/ccBvq0Qp3OiIkeexeZVDXjigyosqZ6KovfEkVrakU6b/uIVbHn8AAbPOvQ6KoSaO5djpvrJbvwigRwQsNtUl4Mw2CUJkAAJkAAJ5DOBoQrxYNdm3HP/i7j2jhoEnt6EZyc04P5vzIp+srELaBkX4vCrT+D/3HYfnlFqiOWvT96K7z92N8r7HsTffOUJHHcMtgLf7vwn3PLHFGIX88lbMkEg0oeffvOv8O1ngIr/82/4Qa11A18mOmWbJEACJEACJFBYBIYixMr+nRWrX0Tlilpc1NmCzgkNWH+H3XGs8VlmXIgLayo5WhIgARIgARIgARIggaEQGIoQRw7vwQOrtgB/24DKtzdj8+Eq3L+2FmVJVMIqsVKIhzJjfIYESIAESIAESIAESCCtBIYixEoAyolm931zO85f1IBrX9uMrSfmYf09NTAdrZ8gUgpxWqeSjZEACZAACZAACZAACQyFwFCFWOkr/GoH1t79ExR/pQFTuzdga2Qh1t8zDyHroQIOgVGIhzJjfIYESIAESIAESIAESCCtBFIRYk2Kd2HrvgDmfaEUfT/7OU7OWIqaae5qJyjEaZ1KNkYCJEACJEACJEACJDAUAqkK8VD6FM9QiFOhx2dJgARIgARIgARIgATSQoBCnBaMbIQESIAESIAESIAESMCvBCjEfp05xk0CJEACJEACJEACJJAWAhTitGBkIyRAAiRAAiRAAiRAAn4lQCH268wxbhIgARIgARIgARIggbQQoBCnBSMbIQESIAESIAESIAES8CsBCrFfZ45xkwAJkAAJkAAJkAAJpIUAhTgtGNkICZAACZAACZAACZCAXwlQiP06c4ybBEiABEiABEiABEggLQQoxGnByEZIgARIgARIgARIgAT8SoBC7NeZy0bc587iw/dfw9kPjwPnPsZ551+C80f9MYYNvzAbvedNH++d/RhP/PYEDp36A84BmDbmAtzyiXEYO2J43owxVwP5+PR7iLzyf3F28G3gvPMw4rLJCEz7DIaNGJmrkNgvCZAACZCADwlQiAEcbFuI1n3A9JXbUX91lmbx5TYsXrfX6KykdgOabyiWOu9Ba10LDuo/sYtt4Jm1aGrvBUJ1aL53DkpsQh/q2M58cATvD/4COHc2ptVRl87GyNGlWQIVrxuFUQcmr1+N6vFZDkeZv4PX47G6srgd7/59GAteOWx7z4/KJuOmS4uyHLh9d+paGqhJOB43waptHZjhuCbdtOHmnsj//Cfe2/Vw7K3nnYexf9uAkX+UrRdzgmiP70XTiudQ4bBOs8XLDVPeQwIkQAKFSoBCnBMhNsuuWHxR6bW7Xor54h9U9R/YNgyIB52EWLovGdn/+KOTeO/YT21lWHQ5+hOfw4gLJunfDqLzvgbs7DO/jJLpc2gvQG8L8Uun/oDPdPfGHdq+a0K47qJR0Xssb5TUC3He8AyNW+xT6RTidMUUr52P3v4fnPznB5xvOe88jFv8XQy/VHmbaP96Ux7O/BqNDVF5k7qzxPoGOBvU2AcJkAAJkIATAQpxroS4DajXs4si02tkiYUUzW5UM3Yiy2tc10V3Ym0djra3YcBWmMySmsw//H/43X61VCLe14gLSjD6EzdJQrwZWCZnanUJ0ceQmZegt4V44au/wc+Pn4w79L+6tAg/LptsFmJL5llbH4i+IcoATL8J8cmfrMNHb70Sl0Rg6v+Diz73FfM9ymtr56SMZ6/jBUYhzsACZpMkQAIkkCIB7wmxkEFD8kR2Zw7q2+owHUL0lIxpDQ6v0MsKXImXJVOk93HUUjJhlCIIuHLb1uysuOb0cxcTZBXimDKHGCZ6o6JPGyEWEjV9NnBwX29SmbCTv3kEUKtd438VBb+MYeedD6hzYhVi5dlYYTWxNbE7gvnq/Gpfyn2bsEwvI5HnTcqU27Qv2GmtiDUjxbJyBrrW6dn1GG5O/YjnRQnLHNSvBFoTlEwU/fJQIoTq9fCnp8UVYsHDXNJgH2usbCn3PY9Kna0tf523qX3LejaV9KjXjmC+wkCU/UivEZNc29xrLQ+SYyqpbUTFgQ7LmyszxnMfRfC7jV91xXb8tx6PL8R6fBW1b2Fnu3idmH9PyPFqfJUYW/S/iMhrTFu3ahmT8hWzvv8KA6a/pGjPTrSWqyTJPrbcyhUa3kQCJEACJCAR8LUQl4R6MSD9mT5+FtTmz6YOQmyWKo2W9o/OoKmuN/qPHhx+Hr++VH3e+McvKnoxQuwkvk4/1wVaiXk5Nqv/QCeTIXYrxBeVfAnnjbgojhBr9dnGn4ct2bnoNaglF4fnixpuWbC1N0DGNSFYquCZhTumFtPUnz7/kgSrnKFl4TWpd+rHck38CT7OmzBlI92k/xs/gyleh29VluESscHOqTbZNO44sVozoHJ7jvyLNZEzaog1VjBq6u36a8OAMX7telelVgYQK8TSvdZ6WktMbrLhH7/3e/z+4QZXv8jHr3wUGHae+Q2HnCHWX0OQa/hfbkMr6rT9BJZ4tdem5bUq1pBT9tk0d5bXRMybkSTZJ6hPdgWJN5EACZAACcDHQiwktTi2pMBmYuNtQIu78cxUvhAVX7NgRmU7GfGEVC8qP5eaEJvFD3rGKpm43Arx2MuXAMOUkxKcMsRyptcqvYA6fj3LasoIK//IbwaWKxsFYyRD7ksWYrvyCad79QUii0q8fo7Z/Jndxaa6dGaItWy7nulNyCSaEVbW0oHpyhsNq9TH8hdCbFs+IY/XIngqTSkmdc0JuY65V47DJqY4a8l4WX/8MY7/w22ufn27zRDLf50wN2xe2zEZeHku7LgYb3qjfwGxtiHzTp69HUNXaHgTCZAACZBAvmSIxSazmBrcOEJs9+dFs4DabxATf/60llOI9px+7rTaovfLJQDa3Y4lE9aMpE2GOKbcQwrA7Z9WPzjRhch7v4r7Qhk56gqMGn+Dfo+zEFuFzLrxztgwJkmwUsKiSZwuWtJpHCIoTfCtQhwVQXFftH87YbZIplM/sDlRwoUQ3/nrI2g79vu4HG+9bBwenhKM3hMvQyy/SXBkoq0fld8E6Y2FUWpkCUfPmMsSay5Xkd48iP7txE+av/hCLMWnSrq11MZ5LcmRv7drMyL/819x2V44/QaM/stbzfdY30zYSqz1d4A5I2zaECe/eRNvDNS5kUopksgQD4V9dI3z3zYSIAESIIGhEvBehtgoIdD/QbF+b6oh1jZxJSPEdjv2TQKqyI/yD5oun4ZgWmXUyO6aawijWV/Lz+UZihmTefqsfcZsqhO3Z0iIz338IU4d+xd8fMZ+Q9iwYSMxesLNGD5yXHwhjvkzv12dsRiMECGlLlwS27jimYYMsSyZTjXBNn8Kd7MJ7eiHH2FWdx+U/9p9feL8Efj3a0pxeUA6M9dhvDGlJ/Hql/U2mks6pDrs+KKZWpbSOduslRyY68PjZq1t6sLt2J39/VG8u/07OBc5bct2+MXFuHjRGgy7YHSSQmzNuCbIEFuFWPQWJ3Oc3gyx/AZjqP8M8DkSIAESIAHvCbHjEUl2m+rcC7Ht0Ut2NcRKVk0+0kysEVWIbWqF1TZKsFM6M1h9JN5RWVKphLwEradIGMeqqTfFZpKN+uM4fQm5TqZkQunt4zNh/OH3/4EzH5ijGD7yUlx4yV9geOAyKXQb2dJlfaJ0tnNMja/l9admxwb+CMD1aDbO97XWVMoPmbO+6huHw9KZzHY1xA51r2J9ROtmrf3INbXuT9B45f0P8He9R/BfYbO4KUetfa90Ev50zAWxwmaR3Zhx6a8R+1iV5rTMN2a/hcmfi578EY+/Xd1vdO7sa4ijdbfmObLdVCdtmJQzmtaY3NQQC2BnBvpw6pltOPNb8znPIy+/CmOqFmP4JRNif8MnzBBIK3LVAAAgAElEQVRb/pJgU0McN0NserOqvxFIIkMsXtPx2Tu9weA/aCRAAiRAAkMlkBEhHjyAjeu7UbliGSrkj5qwBDns3LlztkcZyH/2n76yEVin7O5PVYiFKEQ/7EJIq/WUieimOv00ASNjbBViEZN1w16c7LDYRCN2oktQYnfyi7OGbWRYec5pU53U5lCF2JCODwZw9iPlk+rOqRnhERd+0mat2ZWZ2DOwblg0ibqNRKudGRl1vWvTCSTmD+YwtW96o6CLTu0fYWe7/oEoTiUoYoTy86YY3J0yIYP693dP4dCpD9TTO6aOvhB/OW6M/WvW5s2SbamLIxOt2ViJln6+L9q14B+T8ba0HztPRyBOZlBak2NMRoiNWPWY3JwyYQX34Ru/wtnjR4Bhw9RPqhv5yU85/z5MKMSWMp3QHEzHW5isHykYU0NsrXc3Slms54ZLEmv5C1GiUybs2Ms1zyyZGOo/f3yOBEiABKIE0ibEkUH0vBpGcFoIgf4OrLjzAKoeakH15IAjbkch5gSRQPoJ5PDM4vQPJrctOm0eS0tU5mPi0tIkGyEBEiABEiCBBATSJcSRNzqw4psvYt5DazDzzK7cCbHtprIsfNKXHWcvxcJXAoU4bWsgg0JsPgovbRGzIRIgARIgARKISyAVIY4c2YOND/dj3reWIHSsHfXffAU1D+dYiDnfJGBPgEKctpWRRiGOedOYozevaWPDhkiABEiABHxJICUhfnUrbr/7bSzZugYVJyjEvlwADJoESIAESIAESIAECp0AhbjQVwDHTwIkQAIkQAIkQAIFTiAVIcaJPux/PoyymeUoOswMcYEvJQ6fBEiABEiABEiABPxJICUhloasbKq7p+kVzNu4BhURnjLhz9XAqEmABEiABEiABEigAAmkS4hldJHDFOICXEocMgmQAAmQAAmQAAn4k0AmhBjhHnT+rBehz89DWZEzF55D7M81w6hJgARIgARIgARIIK8IZESIXRKiELsExdtIgARIgARIgARIgAQyR4BCnDm2bJkESIAESIAESIAESMAHBCjEPpgkhkgCJEACJEACJEACJJA5AhTizLFlyyRAAiRAAiRAAiRAAj4gQCH2wSQxRBIgARIgARIgARIggcwRoBBnji1bJgESIAESIAESIAES8AEBCrEPJokhkgAJkAAJkAAJkAAJZI4AhThzbNkyCZAACZAACZAACZCADwhQiH0wSQyRBEiABEiABEiABEggcwQoxJljy5ZJgARIgARIgARIgASyTOAXv/hFTI+f/exn40bhXoj78fT3foJXXI1pKmq+UYVggnv5SXWuYPImEiABEiABEiABEiCBRATOnTuHYcOGwU6IlWerqqrU63Zf7oW4Gw/8cQ0eTRSMen0Jdvy6EeUUYle0eBMJkAAJkAAJkAAJkEAaCDjJsNL0n//5n+OSSy5JUYiByIkwIlIr/Z3LcfN3QnjkvxoM+dV+VkYhTsOcsgkSIAESIAESIAESIIEkCGRDiK3hDP5sKWasCpnk1+5nTsNgyUQSE8xbSYAESIAESIAESIAE4hOgEHOFkAAJkAAJkAAJkAAJFDQBCnFBTz8HTwIkQAIkQAIkQAIkkAshRiSM8OkAisYFjAmIHOlG91tFKJsRQlGCaWHJBNdtXhL4dHdvXo6LgyIBEiABEsg8gU8GRuKJssmZ7yhPe8iJEKfIkkKcIkA+7k0CwQM9CJ85683gGBUJkAAJkICnCVRfWkQhTmGGMi/E3Xh0/mrscozxr7F65xKUYxCdX52Fe9CCfT+ch+I4Y6IQpzDhfNS7BCjE3p0bRkYCJEACXidAIU5thrIhxPHPIRZnD/fh0aoqPIBG7N6zBCEKcWoTy6f9R4BC7L85Y8QkQAIk4BUCFOLUZiLzQpxEfGcjCJ8JoChaWmz7MDPESTDlrf4hQCH2z1wxUhIgARLwGgEKcWoz4ikhdjkUCrFLULxNI3CwbSFa90k0Zjfisboyz+GhEHtuShgQCZAACfiGAIU4tanKvBD34+nv/QSvuA5zKmq+UYVgnPspxK5hFvqNg+i8rwE7+2w4hOrQfO8clLhANPDMWjS192L6yu2ov9rFA0O8hUI8RHB8zKMExqOzciJm4hSaDryJh0SUU6YgfJn4O2AE2375OupNI3B4zrgniOc/PQ5XGd+b22idPg2LRkkNnhH9688Z3+v9jABw+gSKDvZ7lCPDIgF3BCjE7jg53ZV5Ie5G/Bpia2Sipth5XBTi1Oa8YJ4WIguUYv761ageD+D4XjStaMMAgJLaDWi+Id7+TQ2VyDBTiAtm6XCgKROQpNUQUACTrsDbV47BWFVAoYmtfB0Oz5niCaJz2geoPnQcEHJtCK0uuR/aCa5ZiDGtDM0XD6cMpzzXbMArBCjEqc1E5oUYiJwII+I6TPP5xHaPUYhdwyzkG6PZYav4GqJsZIl70FrXgoMGLiHQNhlm/RnoWWPjEakMIyrQjcC6Fhx0WaLBDHEhr9d8Grsmpdd8GAFGBTBWEt47dQl97beHcP3rgJbNPYv9b/Sg+ojzc850HLK+CYX4IyxSs8x2Gep8mguOpZAIUIhTm+1sCHFqEcY+TSFON9G8bE9IrpQdFuN8uQ2L1+0FMAf1bXWYLmWNoyiUa3+FAWvJhS7ER611yVLGWQhxSagUA329AIU4L1cYB5WAgMgGS0JsFmDAKshqizbPOfakZ4hPvnsUlysZYznDrD4kZFv5/6g87/9wDGaOAoSYcy5JIB8IUIhTm8VcCvHgz5ZixqoQdvy6EeVJDINCnASswr01CSE2QRJZ4ahIJyyZEIKti6+xic+lCIvumSEu3NWalyPPoBALkVa4OUptTP/xa4/zcg44qIIiQCFObbqzIsSDB/DEIx3Y80IvwnK4g33oORZAaFoQxTdvxLZF8U4fjj5IIU5tzgvk6SRKJoyMsYwmnhA7bNazCHGyNccU4gJZmoUyzAwKsYEwbjZZbJoTWeLYDDE30xXKYiyMcVKIU5vnzAtxGJ1fvxYrdieIs6IF+7bXxD1dQrRAIU5tzgvmaXeb6qCfRCEEODazHJMhtmSEjX4oxAWztjhQFwRsZDV+DbHeZjIlExDSG+e0ihHimlxvLGqIWTbhYiZ5i08IUIhTm6jMC7F2ysTTi7dgxx3XQv7Mjf7O5bj5OyE88l8NKEfizXQU4tTmugCfdnfsWsw5xSqp2Ayx+mOlhngZsEk/qcIElUJcgGuMQ3YkYCe2dqdMWI88iyPSaq1w5CJ0vv8mqo/Y1BtPugKdo99E9evWEy2UI9UsG/CM49+4sY6rOD8IUIhTm8fMC3EfnphfhY7qPXhysbkkgjXEqc0dn3ZJwF54ET1X2HQUWyMqDrRgZ5/9UW2qEN87B9FNdXNQvxJoVTbpUYhdzghvKwgCDpleuf4XpiPXnDPE4hlNiC+RzjFWnpGEVvQpANsd6RazyQ+wjaMgJomDzCcCFOLUZjPzQmyJLxJGZEQRAsOHHjdLJobOjk8CiJZSwPUJENkAxxribFBmHyRAAiSQnwQoxKnNa7aEuP+pNVhxXzu6T2jxFl0zD3c1rcGt1xQlPQAKcdLI+IAfCFCI/TBLjJEESIAEvEmAQpzavGRDiMO7GzDj67sQGRdC2bhB9LwBhK4E+t4oxh0du3DXNXJlceLxUIgTM+IdPiRAIfbhpDFkEiABEvAIAQpxahOReSEeRMfSSjSdbMCTbctQ1tOCKV8Cdvy6AZH7q7DoWANe+P48JJMnphCnNud82qMEKMQenRiGRQIkQAI+IEAhTm2SMi/E2ikTfesO4JGbi4EXhBA3olz+/ySGQSFOAhZv9Q8BCrF/5oqRkgAJkIDXCFCIU5uRbAjxxj+rQeSHvVhVAZMQh55ajuv+YSqefHYZypIYBoU4CVi81T8E/n3vT/0TLCMlARLwFYGPRl6AN/640lcxM9jkCXyt5NLkH+ITKoHMC3EYT991LTaX78GTyifRqVnhF1F9ywXY/6MDKF6xC7u/lowOAxRiLt68JPC7f7wD5yJ/yMuxcVAkQAK5JTBmbh0uuOZ/5zYI9k4CHiaQeSEGIoc6sPmFIGoXV6JYFeKtyjkTKL+lBevvrUIwySPYKMQeXlAMbegEKMRDZ8cnSYAE4hOgEHOFkEB8AtkQYlMEZyMIhyMIFA39LGIKMVd1XhKgEOfltHJQJOAJAhRiT0wDg/AwgawLcRpYUIjTAJFNeI8Ahdh7c8KISCBfCFCI82UmOY5MEci8EHfj0fmrsctxAH+N1TuXoDyJAaZJiHvQWteCg5iD+rY6TNcDEJ9iVlK7Ac03FCcOy/jYX3M7iR90vsNtDPInrk1fuR31V6fSKyA+4thtW6ZPfBNd6x9tXJJsKBngmGwIie4X43XLJ1F71usU4mSJ8X4SIAG3BCjEbknxvkIlkA0hVo5de9QR8BLs+HVjfgmxJpalmL9+NarHJ7+03AnxIDrva8DOPr392Y14rC653YnWyPwvxPqbnKFKebyp0oUdbt8oJT/toBAPAZrPHhmz5HFcYLMJ/OyhL+PEbgA33o/x08TbyQF88Pf34JRljBd+cTNGf3JUzMjP/ebH+N2PfxH9ud5W9Oe3Ydy3PoPhkVfx/j8+iD/gsxj7d1/ESOWDkX73Hzi+1fnXtM8wM1wbAhRiLgsSiE8g80Js339ksAe71rfgpdkb0DzXRSJWasZbGeKY8QlRzbAQi4zq7DmYvm9vTKZ7KAt/qELsOps+lKCSeUYwyYAQp/omx80wKMRuKOXTPRZBve5uXDr7Uximyiks8uo0biG1VnmOyq6TEEOINWU4nxaV41goxAUxzRxkCgRyJcRqyJFnsbaqBzW5OYfYZcnEy21YvG4vMLsRzSUdaGrvBSDJrknCSrBTLcOQvozMrehPv2bK6MrZ3jmYX/sWdrb3Ip5oylnk+QMNaN0HmP6UL8Vdjxa07tNKOiY+s1YfQ2wcUSHegMk7RfbZuRQkbibblps1BieOc1Aica2vfA6t7VAz7tO7HeIX/UnoDR5GOYZ2UeYqxqxdcXoTk8HMsxQvhTiF32Q+fFRkekV22Pq9lk0+jY/2LcPJFxwGGJMF1u6Ts8j2QjyIC5RsMeyz0D7EyZATEKAQc4mQQHwCORViKPXFL6Lc0zXEQrRCpSjp68WA4CmykK6EGHq9snkyhJiZpSx6j7MQW7LQx6LSbpRNxMStySjUco74cZSESjHQp4i/nbxHf2xXQ2zE7MDNsW1rdtf4XnDXZLXkXx3in/hv2hsXqxBP2IumFW3RedOvK7I8/6hFrp2E2MjGp16WEu/lSCEupF/XsZldqwBbBdmOjr00a5ln/OZVnPfJTwFGKUU0I/3RqU9h5KWAUapRSOgLdKwU4gKdeA7bNYFsCHHkcDe6+z9A8bRKhIoAnI1g8HA/IhNCCMZWwiWMPbslE0bmUc+UWjd/xfyZPrZkwhBHkRWWn1kGbFKFLZqdFILsKMRO8ihvELTGbYdVyuIqIm2IuTVOy8ZD0ZQrIRbPWuMxhLkOzfeaM8Km7x2ztgAs8cOmZCKGpV3mOlGJBYU44YuSNyRJwCazm7QQm0osovW/ajtjXsX7zwGjZtsIsREqs8NJzpqvb6cQ+3r6GHwWCGReiAfR+dVK3DNhC15YOwuBs/3oWFaFpn0RYFQZVv14F277VHIDzagQx9TRWqULllKLZITYOk5FxIQQS1KWaFOd7ekOUuZTPW0iJm7lBstGPEsGOLaG2L6sxCrEtuKeSFYdM8IOgqx2Gj/+eEIcs8RU6bdm7h3KQyjEyb1CeXdCAnaZ3WSF2C6DrP0MWpkFtJrkeBlibqZLOFV5cwOFOG+mkgPJEIHMC3E3lFMmIlteweqZAUSeW4PrvtyBsgVLEHxtMzqDm/DCxiooiWO3X2kS4qhcRYVOCKBUS5pOIbY7CcLmuLH4GWIHKbTIra0QW8ZizVzH9JvgKDS3NcRqGUeyAmy3QS5B/K4yxLarzG4tyDeyhtjti5P3uSFgvxEu2RriWKmWTo2whKHVEZdIG/VEDTHLJtzMWD7cQyHOh1nkGDJJIFtCjO29WFURRufXr8WKo2uwr6MWxfvXYNrSQK6OXQMcM63yn9CHLMT6tCkS/LkBxzrW+qudBdc28+okqdYSBLsMsWVzmbGwdFF3qmVWNhTaHelmz0/PsmYiQ5wgfkOI9YGpm+qg11ebXkXaG56YDXqwbEyUnok5ZSKR4Fvnw8WrmDXELiDlwy0OpQ6wO2VCPwFCyLLzEWo2YPT27DLE6rFrxhFvLJ3Ih2WVaAwU4kSEeL3QCWReiMN4+q5rseJ0A1rnvoMHVrUjtPFFtN5UhEiuhViZ/Bips9aTJi3EUrmC0kFMPW50ydmeghCqg3aqgv0pE0a8MXWvluy23UY7RD98A0pt70qgVT9BQ64hnr6yEVinn5YRp74260KcIH6FrCz1Bt+YEyjshTju8XHWc4gpxIX+u3Po43c4GUJp0HTGsHFecPTnhhA7SbUcVSIhBmCciyz1NfSB8UkvE6AQe3l2GJsXCGReiIHICy24+UtboX6ExJXLsGNXA8pH9KPjq7PQdFHOSia8gJ8x+IkAP6nOT7PFWEmABGQCFGKuBxKITyAbQqxEEH6jGz1HAwheV4ag8sFIKXylqYY4hQj4KAlkgABLJjIAlU2SAAmoBCjEXAgk4A0hTuc8UIjTSZNteYYAhdgzU8FASCDvCFCI825KOaA0E8hWhjidYVOI00mTbXmGAIXYM1PBQEgg7whQiPNuSjmgNBOgEKcZKJsjgaESoBAPlRyfIwESSESAQpyIEK8XOgEKcaGvAI7fMwTe2f4dz8TCQEjAzwQC5w3zc/gZiT0wdQYuuOZ/Z6RtNkoC+UCAQpwPs8gx5AWB4IEehM+czYuxcBAkkCsCY0cMx9uVZbnqnv2SAAn4lACF2KcTx7DzjwCFOP/mlCPKPgEKcfaZs0cSyAcCFOJ8mEWOIS8IUIjzYho5iBwToBDneALYPQn4lACF2KcTx7DzjwCFOP/mlCPKPgEKcfaZs0cSyAcCFGKPzaL80cNGaHE+Pjkr4YuPKVY+7rmtDtMtndp/hDNgfHRyVoJMvRPBPldxU4hTn0O2QAIUYq4BEiCBoRCgEA+FWgafsRVipb/ZjXisLkcbRYYoxCqmXMad5DxRiJME5qPbW6dPw6JRUsBnTqHpwJt4CEE8/+lxuMq4FMG2X76Oepux3TmtDM0XDzeunHz3KC4/dNx855QpCF8WwGu/PYTrX9cuaX2fxf43elB9BIi249yXj9B6LlQKseemhAGRgC8IUIg9Nk0xUvZyGxav2wvkOksch5PIEJfUbkDzDcXqnVGxL8X89atRPd5joG3CoRB7f46GFuF4dFZOxMwPT6DoYL+liSA6p32AakVsdZnFabv7gNZpV+C1Q4pEC8mFSXxlYXYUYlyBt68cg7GgDA9tLhM/RSFOzIh3kAAJxBKgEHtsVVilzChHEJlWka0N1aG+8jm0tgPz1y8DNjdgZ1+0TMEqqdF2N2DyTu3eGMk2MsEaFENwpT6b752DEgszOyEGBtF5n9aP0Y6Qe/G8LPni2uxG1KMFrfuU8ozrcaCuBQcRleoYabXEbGSkLX2JGGLKO6QMtiN7Ea/tvRJP9XqxMe5k38SwZCJTL8Z4Qiz3qWeLjeyxczxCfo0ssSrTwGunA7hqlFmU5Qzx4QlaploW5kyNulDbpRAX6sxz3CSQGgEKcWr80v60XcmEnHmFIaelKOnrxYAqi+6FuCRUioG+XiPuGOm1jEitp52wF00r2jDgkKW2F2LAKvO2tcZCMo1MuBiXGyHuQasqzNKX0t7nBrR4pR+LccbjaxViN/eaeZaiJNSLAeXNhv6VTD0yhTjtLye9QWtZRLR8wdSjniG2LYWwhCZKMKxia/dzQ4jfPYOZFwfglIHO1OgLrV0KcaHNOMdLAukhQCFOD8e0tZKwhtjIiMqlCNFsrBAwpwyxyKBaZVX0G5PNlQUzSSE2xmJXR2zNOhsZXXnjnhBepwxxVIhN4mnLyGaKpKy0Up8dt2TC4V7B0zrWGJ4uVgiF2AWkVG+ZpJcsSFlgp1IHp66M+20yyc5CHG2N2eFUJzH+8xTizPJl6ySQrwQoxB6b2Vgps0gh7LK17oXYEEcnwbPyGLIQx5ZMxD1BwxKPFkYiIZay0HrcTplgbdzRmEzD1IXdzD6Ze6NxWEszTNn9BGuNQpyNF6NePjHCJktsI8vWiIzNeU51xvrmPdsaYpEhZv1wRieaQpxRvGycBPKWAIXYY1PrXCOrZ0lthTi6ic0qhNbvEwmxrcANoYY4Kr96xtcpIyyyzrZCbBX9WPE3ps82wywJs9LP/CNoUjYo6gLslCVXGUHfzOjm3qspxB57GcUJRwix3aa2eNek0yEcZFjpNG7JxBs9EDXELJvI3IqhEGeOLVsmgXwmQCH22Ow6lkyIM4Ad5NTpLGC3QgzrhjeVS3wJF+ic+lauR0sZbOp9lRviCrF8WoV5orR2bdpU2lsGbLLUEKsSbFNbrLZqlyEWddPW9WGbTaYQe+xlZA5n0hXoHP0mqpVj0EQWWEjtlCvQ+f6b6nFoxjVRCmE6dQL68WzxT4dIJMTVR6L1zCydyMyqoRBnhitbJYF8J0Ah9tgM2wuxVFfrmK2V5NA4gaLXOOHB8Tg3ub43RopTEeLY49ai4lyK+StnoGudtFHPNkMMGJsIdXHVTqAQom0VYks2WsytVPtsylyvBFqljLHzpro5qE9wr7Vm22mjYbzlxpKJDL0YhQSL5uXaXyG9RteS8MpCfGykflyaOUbrBrzEQozo8W5w2NyXIQyF0iyFuFBmmuMkgfQSoBCnlydbI4EhE6AQDxkdHyQBgwCFmIuBBEhgKAQoxEOhxmdIIAMEKMQZgMomC44AhbjgppwDJoG0EKAQpwUjGyGB1AlQiFNnyBZIgELMNUACJDAUAhTioVDjMySQAQIU4gxAZZMFR4BCXHBTzgGTQFoIUIjTgpGNkEDqBCjEqTNkCyRAIeYaIAESGAoBCvFQqPEZEsgAAQpxBqCyyYIjQCEuuCnngEkgLQQoxGnByEZIIHUCn+nuTb0RtkACeUpgxLBh2PapT7oaXTAw0tV9vIkESIAEBAEKMdcCCXiEADPEHpkIhuFJAjPGjsbuP73Sk7ExKBIgAf8ToBD7fw45gjwhQCHOk4nkMDJCgEKcEaxslARIQCdAIeZSIAGPEKAQe2QiGIYnCVCIPTktDIoE8oYAhThvppID8TsBCrHfZ5DxZ5IAhTiTdNk2CZAAhZhrwKcEetBa14KDmIP6tjpMV0bxchsWr9sLoBTz169G9fgsDe34XjStaMOAHMsQuqYQDwEaHykYAhTigplqDpQEckKAQpwT7Ow0dQJWIRbfA9NXbkf91an34LoFGyE+2LYQrfuSE3MKsWvicW4cj87KiZg5Qrrl9AkUHezXfjBlCsKXBfSLEWz75euod2ot0b369ZPvHsXlh44DCOL5T4/DVWdOoenAm3gIUixyDOkYZgG2QSEuwEnnkEkgiwQoxFmEza7SScAsxFAFFMDsRjxWV5bOjobQ1iA672vAzj4K8RDgpfiIJqUTDEmVmpt0Bd6+cgzGqnIKi7yau71zWhmaLwb2v9GD6iN2IUVl10mIobYxHKAMpzin2uMU4rRgZCMkQAIOBCjEXBo+JSAJ8fpJ2GlTsjDwzFo0tfdGJVlkckN1aL73z3DQJK1CYkWGWXyvl2QY5Rg6LrWNOShRvjW1W4KdaimH9OVS0pkhTsdSdBZiTXKH47XfHsL1rwOt06dh0aizNtKrZ3rjiKxoS4nYXog/wiIlW4wEWeh0DLlA2qAQF8hEc5gkkCMCFOIcgWe3qRIQQlyKklAvBvpiSyXiC/EcHNWzymqJxQRRBwyU1G5A8w2DWo2yLrNGW3aiSyFOdTLT97zIAhstRoXUKsBWQTYeiWkDliyvJsx49xQmXDwGsCmZ2P/hGMwcBUO+0zfAwm2JQly4c8+Rk0A2CFCIs0GZfWSAQKwQW8slEglxiZ71VQV44r9h8bq3NLme3IjHPjegbpSDKsfF5vhNAjwHJdbvwZKJDEx48k2KGmA90+taiMVzei2wKH0wZZbPP4Wm3wDfutJGiG1kPPng+YSVAIWYa4IESCCTBCjEmaTLtjNIwK5kwpwlTijEQmRnN6IeLWg9XIf5k9uwc98c1K8EWte9ZZxWoW2SswxHlE1QiDM4z6k0rZc+6GULsJRIOGaIrZvlJLFu+rAoWlsMrSY5XoaY9cOpzJ/5WQpx+liyJRIggVgCFGKuCp8SMG+qmyjqhe2OYRPiKuqAjfpfPZOLOZiOvThauQHLsRlN7cD02cDBfX+kHelmFV5rOxRij64h86kPtpleuxpivWTCEF1DkMN4aUyR+QQLfeRaHfEF0kY9UUPMsol0LQ4KcbpIsh0SIAE7AhRirgufErAeuxbdFGeUThjHoTlkdgHImV9rLXG0BCN6pJuppYQZYv1ubqrL3hqbcgU6339TOxnCmum1O2VCL6cQ2WJNbKEd3Qbt+DRNpG1OnLCKs/XYNePYNm6sS8cCoBCngyLbIAEScCJAIeba8CmBeB/MITbGFUvCW4r5K2ega10bBuQTIozTI8QHfNifZxzdVGfTTkyGWP6QEPdHwfGUiTQsRdPZwdbNcIB8OgSM84KjP485MUIPSdQPmyJMJMQQJ1kAcl9pGGVBNkEhLshp56BJIGsEKMRZQ82OSCA+AQoxVwgJOBOgEHN1kAAJZJIAhTiTdNk2CSRBgEKcBCzeWnAEKMQFN+UcMAlklQCFOKu42RkJOBOgEHN1kAAzxFwDJEACuSFAIc4Nd/ZKAjEEKMRcFCRAIeYaIAESyA0BCnFuuLNXEqAQcw2QQBIEWDKRBCzeSgIkkDQBCnHSyPgACWSGwBd7DmemYbZKAjki8CejArh4xFtVUpUAACAASURBVPC09f6NoOVTI9PWMhsiARIodAIU4kJfARy/ZwiwZMIzU8FA0kTglT//E1weGJmm1tgMCZAACWSOAIU4c2zZMgkkRYBCnBQu3uwDAhRiH0wSQyQBElAJUIi5EEjAIwQoxB6ZCIaRNgIU4rShZEMkQAIZJkAhzjBgNk8CbglQiN2S4n1+IUAh9stMMU4SIAEKMdeALwgcbFuI1n2WUOWPYI47ikF03teAnX2lmL9+NarHp2HI4uOaIT7yOfU2KcSpM2QL3iJAIfbWfDAaEiABZwIUYq4OXxCwFWIl8tmNeKyuLMEYKMS+mGS3QU6ZgvBlAZx89yguP3Rcfap1+jQsGiU1cOYUmg68iYds2wzi+U+Pw1X6tdd+ewjXv6584/Rz0f5Z7H+jB9VHgDunlaH5YuX0hAi2/fJ11LuNvcDuoxAX2IRzuCTgYwIUYh9PXiGFLoR4+srtqL8awMttWLxuL+AqS5wBIc4AfGaI3UAdj87KiZg5ApIQ6z/78ASKDvbHb2TSFXj7yjGAJNPaA6JdTXBfU4UXhgBrwq0LMbQ2xlKGE04YhTghIt5AAiTgEQIUYo9MBMOIT8AqxAPPrEVTe6+UIRbSG23HkGfIQlyDwytacFC5zcguS9dXzkDXujagdgOabxhEa51+r9qsVHIhSiaEkAtBn92I5pIOLTb5fhcTTCFODCmamR2aEGtia5PV1UV57Gldqi3fy0J8eIKWjY5mlhPHXah3UIgLdeY5bhLwHwEKsf/mrCAjtiuZKFGlVRzU32ORV1lgo8JbEurFQJ9VmmOvq22X/zeaVrRhwERcrxl2EuJQKUr6eqPPuMpgax1QiBMtba2kAe+ewoSL5SyvudQBiJY2mFuMZpejP9fl2EmI9dKLq0SG+N0zmHlxABDinCjkAr9OIS7wBcDhk4CPCFCIfTRZhRxqsjXE5oxyNHssJFpc176HvukOMEu2TNxSdoG9mixbM8Rik90QNt1RiOOvcDVLe/4pNP0G+JZt2QMAIba2NcRCnC2lD6rcQq8rlksmhgMmIY7Gx+ywu99GFGJ3nHgXCZBA7glQiHM/B4zABYGYGmKIjLBexiAE1dKWVjYRW0MsSi7MQmw5hUKUQZjatPRnUzKhbfIT8bk/hYJC7LwQtFIJvaZXr+GNrQNWnhdZYLsssS7EhiwLQbZkieUw9EywUTIhMsSsH3bxqgUoxK4w8SYSIAEPEKAQe2ASGEJiAjFCbGRgNUEt+VftWDazAFu/jwpvYiG2SrSDgFOIE09eynfYlTpojconTWg/MW+OM5/+oF+DOIHCKshSoHqm+Zh+AoVdDTHLJhJPLIU4MSPeQQIk4A0CFGJvzAOjSEDAsWRCL1GYKDbZpTFDbN8nM8Q5X6zWkyImXYHO0W+iWjk6zVoLrB/RJuTVXaY5VqpNp0wcidYss3Qi/mqgEOf81cIASIAEXBKgELsExdtyS8BeTuVyBGlT3exG1KPFJmOcTIYYgJGFVmqLG1FxoCX64R5ONcTGyRUsmcjYirERYu0YNP1Lrh+2CLFyh+nMYmlznPksY/NJFGYhBiDaddzAl7HR+6phCrGvpovBkkBBE6AQF/T0c/BeIsAaYi/NBmNJBwEKcToosg0SIIFsEKAQZ4My+yABFwQoxC4g8RZfEaAQ+2q6GCwJFDQBCnFBTz8H7yUCFGIvzQZjSQcBCnE6KLINEiCBbBCgEGeDMvsgARcEKMQuIPEWXxGgEPtquhgsCRQ0AQpxQU8/B+8lAhRiL80GY0kHAQpxOiiyDRIggWwQoBBngzL7IAEXBCpf/LWLu3gLCXibwIhhw4wAf1Q2GZcHRno7YEZHAiRAAgAoxFwGJOARAswQe2QiGMaQCXz/jyfhyxMuGfLzfJAESIAEckWAQpwr8uyXBCwEKMRcEn4nQCH2+wwyfhIoXAIU4sKde47cYwQoxB6bEIaTNAEKcdLI+AAJkIBHCFCIPTIRDIMEKMRcA34nQCH2+wwyfhIoXAIU4sKd+6RHPvDMWjS190rPyR+dnHRzzg+83IbF6/YC4mOQxfehOjTfOwclTk+K+6B81PIGNN9QnFJQ4uOip6/cjvqrbZpyG5fLKCjELkHxNs8SoBB7dmoYGAmQQAICFGIuEVcEhByab/aWEJtiTCTPLkZNIXYBKau3BPH8p8fhqjOn0HTgTTxk6tvFtZhYI9j2y9dRP+kKvH3lGIyVrr/220O4/nXgzmllaL54OMT3mDIF4csCAM5i/xs9qD6SVQCe74xC7PkpYoAkQAIOBCjEXBouCPSgta4FBwHI2dKDbW1AXR2mu2ghqVusGWJXD+sxhuZgOvbiYF8p5q9fjerxrh62vSmhEA+9adsnmSGOD1TIKWyEON61mFZ1qT357lFcfug4NMkdYSu4ZiHWpZsy7DhRFOI0/1JgcyRAAlkjQCHOGmo/dzSIzvsasLMP0TIG03Ck6/rPo+IsZDoqqHaiGc3ulmJ+7R9hZ7tNyYQoobBDKUl0c0mHWtphKpuQrtejBa37tOz2RGsZiNRHNM4NmLxTHz+krHiMuEffOGghJiflFOI4rxE5i2sV4njXYpocj87KiZg5Qs8OK9ddCvG2gJYtNkTazy/pDMVOIc4QWDZLAiSQcQIU4owjzo8OYuqHTXJqFUFZBhMLcWxtss7MWkMcR4hNkj1hL5pWtGFALpsw6n1LUdLXiwFdbNG2EK37zHMkRFq0WRIqxUCfVDvtFNdxvV9Tc+7LSijEzq+V1unTsAinsP/8MZgJc8lEvGsxLQp5Pn0CRQf71ctGdlncbHPttXdPYcLFYzDWtlwjP17j6RgFhTgdFNkGCZBALghQiHNB3a99WoXPoU7XnAFOJMSx5RiGILsWYtGGkM/YPmFsuIsjqJaMr5G1FnEY49fbiFvaIbLm7rPEFGKHF4aRwX0H+OREsxDHu2bTnCrPo5zrf7XrMGqGrbLM7HD8X14UYr/+cmfcJEACFGKugeQJSGKslkaIjKylJa1swq0QxylFSFRTLJ0uYR2MUTZh20ZsqYf6vC7AsaUdFvF2Og3DFASFOPkFJj2hZ3Sh1vtCK3cQGeJ412w7jbfxTn9AbJrTs8RGDbHIELN+OO50UohTWu18mARIIIcEKMQ5hO+frgfR2fbfmF4njjyLiqQivZUHtbIDTYDN1xJ/HyvMyWaI7U/A0OmKLLadEFt+Zu3XKJkQR7jFzRAX63XWQoBtstQJJpwZ4lhAMeUM4pYzp7D71IW48eLhsQ85lTXYlEvEPGzZcCdvqhM1xHab+vzzWs5spBTizPJl6yRAApkjQCHOHNs8atkhk6rX4cZsTNNHLjbWOQlrousx5xDb1hA7iKeb8gbbmt/YDHHMRDqUctiPkxni9L0Q9A1xlhpirX3rNXEiRHTzXMwRanpgrdOuwGuHtGPcrCUV5mfEhjxwY53DpFKI07fa2RIJkEB2CVCIs8vbt73Fyp5ciyttqpvdCO0UB+mINlk87a5D3pQ3B/UrgVa7D+awE2LH2mBLphqWD/vQZyI6rth+oyUTjcA67dg52G3Ui6kxVj4YpBEVB1qwM4nj35ghTvTySE2IneqHRd2w6N04c1jacGf8TDrRQr4vUeSFcp1CXCgzzXGSQP4RoBDn35xyRD4lQCH26cQxbIMAhZiLgQRIwK8EKMR+nTnGnXcEKMR5N6UFNyAKccFNOQdMAnlDgEKcN1PJgfidAIXY7zPI+CnEXAMkQAJ+JUAh9uvMMe68I0AhzrspLbgBUYgLbso5YBLIGwIU4ryZSg7E7wQoxH6fQcZPIeYaIAES8CsBCrFfZ45x5x0BCnHeTWnBDYhCXHBTzgGTQN4QoBDnzVRyIH4ncKh/j9+HwPgLnMCFl85C6YWBAqfA4ZMACfiRAIXYj7PGmPOSQLj/cZz7+MO8HBsHlf8EzhsxBheV3JL/A+UISYAE8pIAhTgvp5WD8iMBCrEfZ40xCwIUYq4FEiABPxOgEPt59hh7XhGgEOfVdBbcYCjEBTflHDAJ5BUBCnFeTScH42cCFGI/zx5jpxBzDZAACfiZAIXYz7PH2B0JDDyzFk3tvdr12Y14rK4seu/xvWha0YYB5SehOjTfOwclCVgebFuI1n3A9JXbUX91ZsBTiDPDla1mhwCFODuc2QsJkEBmCFCIM8OVreaYgEmIMQf1bXWYrsdkujZkIe5Ba10LDrp83g0OCnECSpd+AWNHX4xzH3Qh/M6vzDfHu2bc+Rlc9Mk/wXn69x+//09473dA4BNfxgUXnG/cJbd/4cSv4PyRH+LMicfx/nvyve/iw9/8BH9wM7EFcg+FuEAmmsMkgTwlQCHO04kt9GEJ6S0JlWKgr1fK7A6i874G7OzTCbkU2pgMscgyu3zezXxQiONR+lOMDlZgxHmwEeJ41/Q2L7oJReNKABuZvvATN+Hjd55CBIAmwICQZZMQQ2tjGCjDdjNFIXbzKuc9JEACXiVAIfbqzDCulAgYQjx7DrBvLwZE2YQushA/l4TWnFU2l1qYhBhtWLxuryk+rZRCzxobV0oxf/1qVI93NxQKsTMnOYtrzRDHuyZa1MQ2sciKtkQfshB/PMYsy+5mtXDuohAXzlxzpCSQjwQoxPk4qxwTDCGubUTFgRbs7NPKJiaqtcXA/JUz0LWuDQOSEAvplfGV1G5A8w3FcCXEE6TaZKMRc7lGvKmhEDvR0Uod8MEAhl1gzfLGuybai2aQoz3Yy7FjhviD0xhxwcXAR/+Dk0f/g68wGwIUYi4LEiABPxOgEPt59hi7I4GoEG/A/IEGY0Nc5cGFaD1ch+ZlwCZlY51TycPLehZYzywnXzIhSjPcZ4kpxPbTqUrq8AF8cBIIWMoe4l2LtiZqh/VaYFH6YJFbI9P88QA+6DeXUIi2RCkFX3qxBCjEXBUkQAJ+JkAh9vPsMXZXQtw88d/UEoeS2jpMbG/DQUVyPzegnTRhCLGltli0nIwQC4k2RUUhTmWZapIKbVObLrKiDjjeNXOfuhAboisEOZolFplhawbYKJkQGWLWDztOJ4U4lZXOZ0mABHJNgEKc6xlg/xkhIGeIm28Y1E6E0HtS631FeYMQYktG2Kgndi3E1oywqCemEA99gu1KHbTWzn1wGGfPn6xusrN+xZ5CobcDkfk1CzLEKRM25RB2NcQsm7CfUQrx0Fc6nyQBEsg9AQpx7ueAEWSAgFmIozXAEEewWU+JkM8mluNJJMSSZKvlGPusg6EQp21645wUAes1/Rg2Ia/O2eSL9aPY4tUUi2PXose2sXQidlYpxGlb6WyIBEggBwQoxDmAzi4zT8AqxLBkgGFzbFp0U90c1K8EWpWTJJyEGDA22imjMWWdAZQYm/koxGmb7RSEWInBKItQvhHZYL3NYZYg7U6ZUM4hhhBtRM8mTtv4fN4QhdjnE8jwSaDACVCIC3wBcPjeIcBNdd6ZC0aSPAEKcfLM+AQJkIB3CFCIvTMXjKTACVCIC3wB+Hz4FGKfTyDDJ4ECJ0AhLvAFwOF7hwCF2DtzwUiSJ0AhTp4ZnyABEvAOAQqxd+aCkRQ4AQpxgS8Anw+fQuzzCWT4JFDgBCjEBb4AOHzvEKAQe2cuGEnyBCjEyTPjEyRAAt4hQCH2zlwwkgIn8MibLxU4AQ5fJjACwC2XfOwrKIGx1/oqXgZLAiRAAoIAhZhrgQQ8QiB4oAfhM2c9Eg3DyDWBTVOCWHjZuFyHwf5JgARIoCAIUIgLYpo5SD8QoBD7YZayFyOFOHus2RMJkAAJUIi5BkjAIwQoxB6ZCI+EQSH2yEQwDBIggYIgQCEuiGnmIP1AgELsh1nKXowU4uyxZk8kQAIkQCHmGshPAuKjmY3Ruf8I5VwBoRDnirw3+6UQe3NeGBUJkEB+EqAQ5+e8FvaoXm7D4nV7bRlMX7kd9Vd7E4+vhXjSFXj7yjEYK9CeOYWmA2/iIeX7eNdMUxHE858eh6uMn0Ww7Zevo158P2UKwpcF9O/ka/pzRp/j0Vk5ETOVYxpOn0DRwX5vTniCqCjEvpw2Bk0CJOBTAhRin04cw3Yi0IPWuhYcVC7PbsRjdWXqjQfbFqJ1n/J/c1DfVofpHgTodyHuHP0mql8H7pxWhuaLh+Pku0dx+aHjqhA7XrMIcee0D1CtPCPkVwitkGr1+w804YWQbrMQQ+/fzzKsYKEQe/BFypBIgATylgCFOG+ntkAHZmSHreIbFWUtSzyIzvsasLNPKaWoweEVmkSX1G5A8w2DtlINa+Y5VIfme+egREEtrs1uRHNJB5raewEkV6bhayGWl5tJXi3Z2XjX7LLFetZXSO5rvz2E6yXp1r6XhfgjLFKzzJbssg9fDhRiH04aQyYBEvAtAQqxb6eOgdsRGHhmrSajUnZYu08IsJBeGEJcEurFQJ9orRTW7+evX43q8YDRttyx6EcIcagUJX29GBD3yNKcYMryRYhFhljIqzzseNdMePQMscgyW58zZ6Ev0EotzpzC/g/HYOYowK5vv71iKMR+mzHGSwIk4GcCFGI/zx5jjyHgRojNGWKrIMd+b1t3LDbtCeG1ZqaNTX3uSzT8LsSt06dh0ShlSs5i/xs9qD4SnZ541+yEWfmZSWpNJRR6ycQI6GUZuhAbDfk/O6wMhULMX3AkQAIkkD0CFOLssWZP2SAwpJIJLQMs6oyFADt9bxqGVYiNzLQo0SgcITa4WOt/ZWDxrsn3idIKaXOeyArLt1lLJkSG2O/1wxTibPyyYB8kQAIkECVAIeZqyDMCCTbVGSUMcg2xCyGesBdNK9owYBVgCrHN+rGe+iDfEu+afJ84KcI+26vJ8Rn9FAq7GmL/l00wQ5xnv5o4HBIgAU8ToBB7enoY3JAIuDp2LUkhvloSbTkoCrFK485pV+CqQ29qR6RZssDxr0knUkQuQuf7b2qlFjYZYgN7zMY8i2Qbx7P5u3SCQjykVz8fIgESIIEhEaAQDwkbH/I8gZgP5rCWLiQrxPKmulLMXzkDXetsMsYFWjIRU84Qr9TB5pq6eS5yiXTOsLLCbM4aFgvPdL5wbNbZqFmWz0P2/KI1B0gh9tmEMVwSIAFfE6AQ+3r6GHw+EfD7prp8mgsvjIVC7IVZYAwkQAKFQoBCXCgzzXF6ngCF2PNTlNUAKcRZxc3OSIAECpwAhbjAFwCH7x0CFGLvzIUXIqEQe2EWGAMJkEChEKAQF8pMc5yeJ0Ah9vwUZTVACnFWcbMzEiCBAidAIS7wBcDhe4cAhdg7c+GFSCjEXpgFxkACJFAoBCjEhTLTHKfnCcz6z0Oej7FQA/zovBH46LzhWR3+ncFiLLxsXFb7ZGckQAIkUKgEKMSFOvMct+cI/O4f78C5yB88FxcDAi5dsQXDho8gChIgARIggTwlQCHO04nlsPxHgELs3TmjEHt3bhgZCZAACaSDAIU4HRTZBgmkgQCFOA0QM9QEhThDYNksCZAACXiEAIXYIxPBMEiAQuzdNUAh9u7cMDISIAESSAcBCrENxYNtC9G6z3rB+tG/6cCvt2F8zHAm+uhBa10LDlrCnb5yO+qvTm4MA8+sRVN7L0pqN6D5huLkHh7q3RllEw1KjE3lMmEvmla0YcASc6bHTSEe6iLJ/HMU4swzZg8kQAIkkEsCFGLXQgwgVIfme+egJN0zllHp85cQa29GSjF//WpUjweQUTbmNyQQom/0GTvRQ3kj4Xa55F6IP4uxf/dFjAyIiE/jo33LcPIF7fsxSx7HBZdKo4m8ivf/8UHEbgO8DeO+9RmIMxnOHvoyTuwWz1n6+N1/4PjWR6X2o31e+MXNGP3JUQAG8MHf34NTbkFm4D4KcQagskkSIAES8BABCnEcITbk5+U2LF63F0AmMriZXg1CiFOPPfMZ4kF03teAnX2SEGcaDwBHCTfeAIm4kNHseO6F+DaM/eIATv74FwCE1AoZ1UX2VFRg7adGCK/23FlVamGItSbVepvX3Y1LZ38K+M2P8bsf/0IXbl2IoV0b5gEZVsZJIc7CC5FdkAAJkEAOCVCIkxFiIUhCkA1hspFOQ6K1Dow/t9v9vPy/tT/R2wiYCC+amZSlsQaHV+jlELMb8Vhdmc1oEgmxJYNsaicqgsqbgfm1b2GntWTCkk01xil+HqpDfeVzaG2HlvU9Jt5c6KHGMJSGoMTyuQELGzlrbG1Duqa0O/8ImtQ3MoBzZlcfv5z9l2LX/iIQ5ZDfGWJ5+QixFRlbl0KsS+4wkfk1fT+gZaAhMsu6dOv3arKs9Xf2z7RstDm7nLvflBTi3LFnzyRAAiSQaQIfffQRRo4cCScpvuGGGzB8uP1Z9E/9fCdu+uv5mQ7Rtv1h586dO5fJnu1riCWpSiTENn9yV0VRiK8UvOnn8eQQImsaFeKSUC8G+qKN2cuaXcmEyBbbl1MIqXXiECO9lskw1eGGSlHS14sBPf7p3VodsulLlXDE1jrbCbFTOYNgZ8is6Ff05JAhF/fLbwQS9ZGhxZf7DLE8MGuG2FwGAZjLKYwnnYRYL6+AXgZx7jc/RmT0Fw0BVsoyDCH+zbsY+ckSQCqnyBBy181SiF2j4o0kQAIk4DsCQoiVwK1S/NnPfhYffvghzj//fNtxFZgQW/6E71qILc8ZouXwc4caZSGmmvDG/vleXLff9OUsxBP1TXIQMihnRpcBm9SNZdFYrf3E9Cu4yCIrPR+zkhwzsTY1xDqbo/qGx+hYxfj0ZyA2xIk2LNeVumT5y60QO2bg0/e6944QR+t8FXFVyhlMX0J6bWuIzSKtlUyMAox7LWIttWGtUfZKdlgZO4U4feucLZEACZCA1wgoQnz69GmMHTs2JrSTJ0/iwgsvLGwhNp84IGUYEwmxUZca5Sqyt9asqzmbqm/ac8hQmoU4Ko3xa3udSybEczGzr8inEGJJ0q39OGWQVcG2K3Ww4aL2HVMqkliI5Wy46Q2DOCEiXptuhdhRwjPzUvaGEEeF1VlIreUUFh5CmOUfq9le6JvtzDXEorwiJkPskfphCnFm1jtbJQESIAGvEBBC7BQPhVg/mswQP2smVWyyi3MSgiGdluyv6ecW+RRZUGtGOGNCbJf9tBlTwgyxnWjGq82NeWNhs6nOkkV2nSF2K8RwUUPslNlP8ys590IczQzHz86aN87FPf1Bl+OPlZMmBvWNckYphDmbDJsaYq+UTTBDnObFzuZIgARIwEMEKMQOk2EuUZA3cVn/DG9tQM8i22V4TWUE0nM22VSIUgZL8+kW4uiRZuaOrCJuHaXTBkHtPkvpgumNgH3NcmyGWO8xmRpiu7IP04Y455MrEp8yIU6iAGzLS5R+rOUfMbKf+JWfcyG+8X6Mn+ZQu3vd3Rhb/CBOKsenWeuEHZ+zirOlLtnSjryp7uQLbjLViZmm6w4KcbpIsh0SIAES8B4BCrFbIVZOQhWSqgueLK3TVzYC65TTHhyE2LrhS/QbsxFMnHMsiePsRtSjRf2gkLQLsRKHjbwb5QjyNeO0CMsHc1hOzYgvxBJHRZxXzkDXOvl0DQBye06lF9Y+7TbEuc4QRxnEnEPsIPNxy1wcTyJJ/Asg10IcPfdXjtV6DJp+Ta4ftgixuRbYeoZwohpiabOeaNdpA19ipGm7g0KcNpRsiARIgAQ8R4BC7LkpYUC5ImD6pLokP8EvXTHnWojTNY58bIdCnI+zyjGRAAmQgEaAQsyVQAIeIkAh9tBkWEKhEHt3bhgZCZAACaRKgEKcKkE+TwJpJEAhTiPMNDdFIU4zUDZHAiRAAh4iQCH20GQwFBKgEHt3DVCIvTs3jIwESIAEUiVAIU6VIJ8ngTQSoBCnEWaam6IQpxkomyMBEiABDxGgEHtoMhgKCVCIvbsGKMTenRtGRgIkQAKpEqAQp0qQz5NAGgn8Xdd/prE1NhWPwNIJl+JTowOuIQ2/ZCKGDR/h+n7eSAIkQAIk4B8CFGL/zBUjLQACwQM9CJ85WwAjzf0Qn72mFNdedGHuA2EEJEACJEACOSdAIc75FDAAEogSoBBnbzVQiLPHmj2RAAmQgNcJUIi9PkOMr6AIUIizN90U4uyxZk8kQAIk4HUCFGKvzxDjKygCFOLsTTeFOHus2RMJkAAJeJ0AhTjTM/RyGxav2+vQyxzUt9VhuvXq8b1oWtGGAThcT/r+HrTWteCg2/Ys7YuPNC6p3YDmG4ozTCxerIPovK8BO/vsQ0gYn5iL2Y14rK4sw+MYWvMU4qFxG8pTFOKhUOMzJEACJJCfBCjEmZ5XCnGShCnE3tlUF8Tznx6Hq4wZjGDbL19HvfL9pCvw9pVjMFZcO3MKTQfexEPytdMnUHSwH0C0nZPvHsXlh44nuSYyczuFODNc2SoJkAAJ+JEAhTiLs3awbSFa9wHTV25H/dVZ7Bj5kiGWmIkseqgOzffOQYkbnMwQu6EUvWfSFegc/SaqX5cEWIivdO3OaWVovng4DNkVsqwLcev0aVg0CtHryUWRsbspxBlDy4ZJgARIwHcEKMRZnDI7IY7+rBFY14KDyp/zPzeglUwI2ZNErrmkA03tvQBKMX/9alSPB2Anh1JmuqS2DhPb26SSidjSA7Oky9fnYH7tW9jZ3gvHkgRrFlyW1ESxK/zjxuowQQ5CLMo7xFOmmG1jkd+gDI0L5BIMo9xFjyAZYVdyqZ49dk1keaUssYBsEWAje6wI8bGRWiZZziBn8TUXrysKsUcmgmGQAAmQgAcIUIizOAnxhLgkVIqBvl6ocuUkxKFSlPT1YkDELGTLKodWKTPGKGqSRcZYHnxUsEWcVjROQmyVUPU5IYlCQhPFHjMPCeqnbYTYNg4gKvJOsRi11UPjYozViXsSUuxZIRbSayO2IkP82m8P4Xo5m3z6FPafPwYzR5zF/jd6UH0kiy82F11RiF1A4i0kQAIkUCAEKMRZnOh4QmybZbRmiIW4WTfdWeTwqF6aEStq9pJpimuC2NAXK8gJN60pLK2iamR/9b4tsSPJ7bfBSwAAIABJREFUWI3pihFiIbNS5twQYL2swhoLohlhuzIWey5RhsYbB13+xfdRTjYxJVhv3hTiaA2wIb0ARCkEYBHeePXFWXy9JeqKQpyIEK+TAAmQQOEQoBBnca7jl0xIdcVOUmn8ad5SE+wgxFHJc7jfMnb1fiHEUlYz0SkTthllm3IP7WQHcyxCiB1jdZofRyGWpd8ybpsaYnvpNXfqxMUo9bAIsSzXydaNe06IDbmNk+WdMgXhywKA2ERnlFCIDLH36oeVGaYQZ/GXH7siARIgAY8ToBBncYKyLcRGptIhK6uJmyVLamSIYzOhthliJ3lPUoidYo05kk7MVyoZYkP2zWOvPChvenTPRWTi8y9DLDLDiUoe9PukDXdq3bBcQ2zNImfxdefUFYXYA5PAEEiABEjAIwQoxFmciGwJcYnjUW+a5E58Zq2+Mc8mEyoJshWNfcmEXd0tAJdCPD1BrO6FGHCqITYythnikrCGOIlzj72UIY45PUJaEHdOuwJXHXpTO4LNMUOsHbsm2oHHNtZRiLP4y49dkQAJkIDHCVCIszhBWRNiAHIZw/SV+gkWdpvHZjeiHi3m4+DkzWGhOtRXPofWOKdMREW0FPNXzkDXOvsTMuxKJhThjR+rwwQ5nDJhLd8w1QZLJRNizKbTOoxyDm1TYAwX+boTF6t0JyHDyki9JMTRGmF5DrRTJl7Tj1ozrsQ9h3g8OisnYuYIRMsqsvi6Y4bYA7AZAgmQAAl4nACF2OMTxPC8SiCaGU/nudJeEmKvkk9XXMwQp4sk2yEBEiAB/xOgEPt/DjmCLBGIu3kwTTFQiNME0kUzFGIXkHgLCZAACRQIAQpxgUw0h5k6gRghTuJ8Ybe9U4jdkkr9Pgpx6gzZAgmQAAnkCwEKcb7MJMeRFwQoxNmbRgpx9lizJxIgARLwOgEKsddniPEVFAEKcfamm0KcPdbsiQRIgAS8ToBC7PUZYnwFRWDBK28V1HjLRl+Qs/FWXzoW1150Yc76Z8ckQAIkQALeIUAh9s5cMBIS8NSxa5mejupLi/BE2eRMd8P2SYAESIAESCAhAQpxQkS8gQSyR6CQSiYoxNlbV+yJBEiABEggPgEKMVcICXiIAIXYQ5PBUEiABEiABAqGAIW4YKaaA/UDAQqxH2aJMZIACZAACeQbAQpxvs0ox2NLwO5js7UbB9F5XwN29gHqJ85N2IumFdJHT2eZJ4U4y8DZHQmQAAmQAAkAoBBzGRQEgbwW4ilTEL4sgNd+ewjXv65Pp/6z6OSexf43elB9JHa6W6dPw6JR+s9Pn0DRwX7tm0lX4O0rx2Cs9Ijo485pZWi+eHi0T6M/536sPbOGuCBeehwkCZAACfiCAIXYF9PEIFMl4CzElpaP+ytDLMRUGYUsxNrPz2DbL19HfRx4JrGFJtYn3z2Kyw8dB1TJHWEr0mYhDuL5T4/DVXAvw0pIFOJUVzWfJwESIAESSBcBCnG6SLIdTxNInCEuxfz1q1ENSYjnH0HTur3quEpqN6D5hmLg5TYsVn4mfWzzwDNr0dTeq5VcXN2D1roWHDRo6O2Od4cnqZIJVViB104HcNWooQjxeHRWTsTMERFdnHWxPXMKTQfexEMuhXhbQMsWGyLtbqgUYpeceBsJkAAJkEDmCVCIM8+YPXiAQPJCXIqSvl4MxIitEF4huqIGeQ7q2/7/9s4+xI4rzc8/jWTLI/dasi2NrWvZRu4eiRVudkLHxGbiFQgZEia9IVoM84fsjhMC2dAmwUK76W2wsaEj1sJiBzf5L3Ha48DABJHQ2UlYC4HWDJrF2wxDDxok1FZmbbdsrMEfo9FatjTO1q06VadOfd7vqnufCwNzu87He55T1zx+/dapGU2ZDHNszcG1EhxaEuJgPFPyYGeIY2UQUoasOgKsuCCfD8oiwrCtcoowQ/zJVd27bUxbjUSXWKNpQoa4BVg0hQAEIACBnhJAiHuKl8GrQqBlIVaU2TV9TZbYZISb3//Bz/yH8A7M6bWZfc5yjSyXzxJ3S4ijQIzkppUz5AuxXWrhSrddquHN1Wp22OuDEFfl10EcEIAABCCAEHMPjASBloU4pSQiLJuw6oxnH/uxFsNyCUUlFTGqgxRiychrUlrLC7FfT7xZCrLEiQxxi/XDCPFI/OxYJAQgAIHaEECIa7NVBNoJgZaFWFGZg5sh9uLw/zahxrhXVjGjhecPqhEe4WYE2C2vKF5B9zPEkRDHTqFohlJQQ2yHGwixkWr7oTpTQ6wWyybIEBffD7SAAAQgAIH+EECI+8OZWQZMwEhtLIxmFvj3tNI8h9h5qC4Rr5PlNQ/X2Q/chaLsdu53hni7lidv0/Sqd3xahvTKf5DO1Ak3ZTk4ZcKI8+Lkbp1fvaRX/34Uv2QiKruInzJh5mitdAIhHvCPgukhAAEIQCAkgBBzM4wEgZaFeHxGphzCA+SfIGGjysj+Wg/VNQ7P6dGzxyLZLnHSRHcyxJGg+hHb9cPmiDRzskS8rV1W4T6YlzzWzTqH2DqzOJmJTr/FEOKR+OmxSAhAAAK1IIAQ12KbCLJyBFKOX+tGjO0IcTfmHcQYCPEgqDMnBCAAAQikEUCIuS8g0AoB51i1ZOa4lcGSbRHizvjRGwIQgAAEINAOAYS4HWr0GV0CsZKI4GUdXaSBEHcRJkNBAAIQgAAEShJAiEuCohkE+kEAIe4HZeaAAAQgAAEIxAkgxNwREKgQAYS4QptBKBCAAAQgMDIEEOKR2WoWWgcCk2+fr0OYLce4IaXH5O236b/ve7DlsegAAQhAAAIQ6DYBhLjbRBkPAh0QGMYM8avfvE8z997VARW6QgACEIAABHpLACHuLV9Gh0BLBBDilnDRGAIQgAAEINAVAghxVzAyCAS6QwAh7g5HRoEABCAAAQi0QgAhboUWbSHQYwIIcY8BMzwEIAABCEAghQBCzG0xcALrb76o+TcuWnEc1OzSjKaKIjNnAo/PaOH5g2oUtW/junnlc+YLOLr8xjqEuI1NogsEIAABCECgQwIIcYcA6d4ZASOc8VEQ4kKqe/bos3s26/yHq3rkgt96cWpST2+JetrX0sfbruXHdmr/put6/a0Lmg0bmb/7f/j0k8u6f/WKnp3cp4VtG6M5gxikmzrzzjlNv58+Cw/VFe4mDSAAAQhAYMAEEOIBb8BIT2+yq5LsDOz6m6d0+YmD9cgQd3kDy2SIjZh6U8eEeHK3zq9e0qvapbcfv1N75YquE2wotHa7oO+1j3XHynuxDnEhNnPky7A3AELc5ZuE4SAAAQhAoOsEEOKuI2XAcgQ+0vJLz+nkmtQ4nPMKZOtVyc1x7fKI1JKJc1qcOaaVMAg722zmnNChV57UL4/47fz5P4r6HZjTazP7miNEJRMn9OBJP17JGtNIfdjHnd+b6wVNby9HpVCImxIrnb+2WXu3xIXYnsHPFufJqhFar1ckxL70KjXjawvx65v9bLHJHuetDiEut/e0ggAEIACBwRFAiAfHfsRnNuKYI4yuDBtiRooTQuzKqOlgBDYS4sb4Ra035db7TMj9biTWCHFjfELra1adsxFgV4hTYy5ZAiKpUIiDiE15RHpZRCC7N65q/qyXMU5+mnI79nc688WY9m+JhNgtu7DLIUIh/uSq7t02pq0549szIsQj/lNn+RCAAARqQAAhrsEmDWeIxUIcymiYQXb66JTmjyxpPRBkmYfzwmxtlIX2SzLcrLScLHX03ZRwhDXOZsxQeAPJTWSI7d2yM9LlssQdCfF9u/XuQ2Pa6oWQUvIQRha0++DDVf3173iZZCPEUe2wL9pxsVZQQ2zGKZMd9toixMP5C2ZVEIAABIaJAEI8TLtZq7UUl0yknfAQ+9u96UJsl2CYEyz8vxnhjbLS7hxF3yUj5RlCbNVFR9tRvmyiIyEOJzRim1YyEa8R9jPCrhC73/1x/vKu4KE6kyEueJjOhIMQ1+qHSbAQgAAERpIAQjyS216NRUfHrcWF0TxUp6WntHjarjHuVoa4dSEOJTs3Q7wjyDib8Yuz4O5OdEeIlTwRwkwUPkjnzuxLsHIE+bx1yoSpIVaJsgmEuBq/N6KAAAQgAIFsAggxd8cACRTU/GbVELvlC+GDdhnjhdeTJQxFGeH0Y+EkZdQQp7fvR4Z4l5YnP9f06pW/P4DNzRBnnzoRzxBLih3nFs8mx0+ZiMorikonEOIB/sSYGgIQgAAEShFAiEtholHvCESlE+Ec9kkSbgmCdQKE0k6ZyDuVQu0L8dTROel4cHpFWnyJGmMvsz2nR88e08m1/gixf9Ra9IkeuGtBiBVll5sjWRngxDnEVs1y3pnHCHHvfj2MDAEIQAAC3SGAEHeHI6NAoCsEypZMdGWyPg2CEPcJNNNAAAIQgEDbBBDittHREQLdJ4AQd58pI0IAAhCAAASKCCDERYS4DoE+EkCI+wibqSAAAQhAAAIBAYSYWwECFSKAEFdoMwgFAhCAAARGhgBCPDJbzULrQAAhrsMuESMEIAABCAwbAYR42HaU9dSaAEJc6+0jeAhAAAIQqCkBhLimG0fYw0ngb//Hnw/Fwn6z5x/p2u5vhWuZ+p2vD8W6WAQEIAABCAwnAYR4OPeVVdWUwK++90f66vrf1TT6KOw7/sWzuvWbU7VfBwuAAAQgAIHRIIAQj8Y+s8qaEECIa7JRhAkBCEAAAkNFACEequ1kMXUngBDXfQeJHwIQgAAE6kgAIa7jrhHz0BJAiId2a1kYBCAAAQhUmABCXOHNGZ3QPtLyS8/p5Jq34oOaXZpRr6pPV5ae0uJpaero9zX7cArhny/pmeOnpPEZLTx/UA33e483BSHuMWCGhwAEIAABCKQQQIi5LQZP4MopzR9Z0noQSaasdiHS+gvxP9HWf/9d3aJf6Dff+zM1H7/7p/9J2ycbEZ1f/ZWu/Jf/mk0r1n5dn7/8p7rqtf6Hf6K7D/yuNgQ9b67+S338f6y/h+P+K935x7+vjZK++tsf6Fc/+L+JuXiorgs3K0NAAAIQgEDfCCDEfUPNRFkE1t98UfNvXNTUgYNaOX1KOjCn12b29QRYoRD3ZNbyg+ZniCMR1fVIiL/+3T/Rxh/8WVNqv/7d/6zbH9iSKar+denL0/9On/6NHVcwdiC9sXYKRDm4Nvav/5tuuztbhr1REeLye05LCEAAAhAYPAGEePB7MOIRmHKJCR165Un98sgxrdhlE0722MAKs8jO9cbhE1p4Yocka9yj39ZPji9Jh0/o0PpzQcnECT14MqVMw5RIGCnP+m4CMaUV3ner7ULjh03Jl7x1vaDp7eW2OVuI/czwpqvr0t0NbbCEODayyf6mZonj0hvrF2SHZTK+wTjNLPFHlhD/bIefRc6aPxgUIS6337SCAAQgAIFqEECIq7EPoxuFEdpALC+7Nb55QnxvvNQiLsuREDfGL2p9TfJk2QhxY3xC62uesAafIgEOrptsdmzD3L7jE2qsXQxLQMJ65BK7XFhDbMoaMoQ0N0PslEQ0wwnFOSjF2HxNX57+G33twO9ro5nD9PvVL/Tl2O/qlmYbN8McXxxCXGKzaQIBCEAAApUhgBBXZitGMxAjmCazGwpnStmEKXcwbd3vdob2tZkd4YN6UdZYMn3CsoxQuIOH+YoyxPY2OTIfPoBnMtzu2CW2uCMhDmuDrbpge05zPRBdBeUVYa2wU4sc1ge7Il2QHfamRIhLbDZNIAABCECgMgQQ4spsxSgGYp8u4a4/ftqEK85e61Bu3a5NmTZCHC9ZSNYQn9PijFWmUSDEqXO6J1KEMu+MXWKL2xVikxm2a4sT0wXCG4quXV6xPuE/mBerId6ieMmEyRDn1w8jxCU2miYQgAAEIFApAghxpbZjxILJKIcwFEydcFbWOJEhjuGza5OjGt5En1YyxN9Z90/DyDqSzZVp9UmIncxv5oufM+qEPUG+pj9oPoyXyBZ7gmzqhu3/r/yyCTLEI/ZbZrkQgAAEak4AIa75BtY5/FKiu/NH/rnAzqcpywrODI5dMxnhfCFODFiqhlhBNtnpPdAMsV3769b1utfiR7b5JRPBiRM7gqPbcjPE/nFuZbLRCHGdf5nEDgEIQGD0CCDEo7fnFVlxVC5h1/g2g7NehvEfHvux/rx5WkP8E54yYdqGl8sJ8dTROem4Vyqh6CUc9twZghw9VDehQ8HpFYmMcV9LJqyj2GxETbFd988sjj0EF28fZoS9vkU1xIkH8OyH8uL7gxBX5GdGGBCAAAQgUIoAQlwKE41GlUDeQ369YFJYQ9yLSXswJkLcA6gMCQEIQAACPSOAEPcMLQPXm4Cp//VX0cu358USu9/7I311PbMKuDZIEeLabBWBQgACEICAJISY2wACqQQsIe7hm/PcqckQcztCAAIQgAAE+k8AIe4/c2aEQCYBhJibAwIQgAAEINB/Aghx/5kzIwQQYu4BCEAAAhCAQIUIIMQV2gxCgcDPfrQ0FBDGHtir8YcfHYq1sAgIQAACEBh+Agjx8O8xK6wRgV1nz+mzGzdrFHF6qD+Z+qb2bbmt9utgARCAAAQgMBoEEOLR2GdWWRMCCHFNNoowIQABCEBgqAggxEO1nSym7gQQ4rrvIPFDAAIQgEAdCSDEddw1Yh5aAgjx0G4tC4MABCAAgQoTQIgrvDmE1jqB6NXKUd9yL9Uwr5I2r35ufe5u9ECIu0GRMSAAAQhAAAKtEUCIW+NF68oSMEKbDHCohPi+3Xr3oTHpk8u6f/WKv9g9e/TZPZujhV/7WHesvJe5U89O7tPCto3+9RtXNX/2kl7Vdi0/tlP7N1ndzDjBnFvDcXfp7cfv1F5Jn9pxWF15qK6yPxQCgwAEIACBFAIIMbfFUBCIMsNOhvfKKS1/cFDTDxctswYZYkt8bRF9dnK39q5e0qwkI7tZoro4Namnt1zX629daLaPPr7k3psmuI4Q+2Nky7A3JkJcdL9xHQIQgAAEqkQAIa7SbhBLmwSi1yznZ4OTWeSovS3ET+qXR45pxYtmfEYLzx9UI4jMLcloHD6hhSd2+Fd/vqRnjp+SDsxpofFDzb9xUVJrJRiZJRNNKf26Prgm7d2yMTMzG2aL07LEadnlkHhJIf7glmaGemuYWU7fMoS4zVuZbhCAAAQgMBACCPFAsDNpVwlcOaX5I0ta10HNLs1oSpEgN+cJpdb5e/OiEdZIiBvjF7W+FkVopDetPtlrFUqxEeLxCTXWLmrdDOFIdd7ai2qIizLAudfd0gq75MFkgcPgrCxymCG+qjO3jmn/pps68845Tb+fvRKEuKt3OINBAAIQgECPCSDEPQbM8H0gUFqI47GsLD2lxdOSnyWOssdJwfWyxA2dnPGyxlbGNxTgIItsvhsxT8RVzKIjIQ6FN60kIiqnUJA99ksfUuTWjOPWEJvwC7LDXjOEuHivaQEBCEAAAtUhgBBXZy+IpG0CGSUTRkhNhjYU1PhEcSG2hDfW3wixyUJ7Y5h5g79ZJROvzexLXi+xvnaFOHxQLkdWTZvzH67qkQt59cbmoblArBMZ4vz6YYS4xEbTBAIQgAAEKkUAIa7UdhBMuwRMtldh2YQkR4gvZ2SE3QxxWFccywC3kCE+MKe+CrHJ6BZlboN2rhCb7xH7QIjNePZDdaaGWPllE2SI272T6QcBCEAAAoMggBAPgjpzdp9ARva3OVGQIdabLwYPuuVliJOhFdUQJwS6r0JsjktLE1T3WiC6sZKJIAu8Z7eWf3PJrwsOxDk8qcI5ZaJMNhoh7v4tzogQgAAEINA7Aghx79gyct8JpJ1FbJ/yYD1Ud2BOszqWUkM8oUNHv62fHPce0lPzxAg/2+t/oky0/z12qsVASiaiM4FjuJvS+3lwtrAly7GH56y/551lnDiH2DqzOOPMY4S47zc/E0IAAhCAQAcEEOIO4NEVAt0mUFRD3O35ejUeQtwrsowLAQhAAAK9IIAQ94IqY0KgTQIIcZvg6AYBCEAAAhDogABC3AE8ukKg2wQQ4m4TZTwIQAACEIBAMQGEuJgRLSDQNwIIcd9QMxEEIAABCEAgJIAQczNAoEIEEOIKbQahQAACEIDAyBBAiEdmq1loHQjs+etf1CHMwhj/5+Ru7dtyW2E7GkAAAhCAAASqQAAhrsIuEAMEAgJehvjqjZu15fHHD3xDf/rgPbWNn8AhAAEIQGA0CSDEo7nvrLqiBOpeMvEfEeKK3lmEBQEIQAACeQQQYu4PCFSIAEJcoc0gFAhAAAIQGBkCCPHIbDULrQMBhLgOu0SMEIAABCAwbAQQ4mHbUdZTawIIca23j+AhAAEIQKCmBBDimm7c+psvav6Ni/Hox2e08PxBNTpe00dafuk5nVyTpo5+X7MPdzxgNMCVU5o/sqR1HdTs0oym8oY2bQvXdU6LM8e0Yo9V2CdqvLL0lBZPS43DJ7TwxI4uLrb1ofKFeLuWH9up/bqq+bOX9Gpz+F16+/E7tTec6rpef+uCZhNTB303mQs3deadc5p+3/uedy0Y/4aZ02p77WPdsfJebCZqiFvfc3pAAAIQgMDgCSDEg9+DtiLouxAbOT0wp9dm9rUVc7NTt4X450t65vipZDxDJ8SW+IZyKum+3Vq+/ZKmL/j//92HxrTVvh6S2aXlyc81vXrFkmgjz/nXmsIdjKnJfVrYtlFKkWFvKoS4/Z8GPSEAAQhAYHAEEOLBse9oZiPEfctqGvHsVIhbWXVhhtjKDDtxrbx5Sjuf6Ea2vJWAO2+bniH2s7Lf+uK6tGVzhvB6cxtpzsoSm/hMltfOEmddszPEX+rpZjY6e3yEuPN7gBEgAAEIQKD/BBDi/jPvyoyFQmxlThuHZ7TzjSWthGUKRiQndOiVFzS9XTJlA36JhCmZ8K9P/dQtz0j2M4uySyyiMeek48e04knrd9b9kokwg+uWO0Rjh9nkjGxvmCXPzQYXrTVv7U/ql0eCUgxHuOMZeitm5aynxM7nlkzkZoCLMsT25Hni7F6LhPjMF2Pav0U6/+GqHvEy0ikfhLjEJtMEAhCAAAQqRwAhrtyWlAsorWQizBaHZQnuWKZut0gSywlx4y/82lv3Y6Q4rM0dn9D62kUpTYhTYw3iLMgQu7W/LhM/jqK1ZgtxY/yi1tei1Zl1pZarmH/ZyFtPia1tX4ijkoo8YbXrhT/95LLub5ZQmE9UHxxdK1uj7I+BEJfYZJpAAAIQgEDlCCDElduScgHlCbERxaaAevW+ibrdIkmMC7GXQZZbMpFSCxzGFMybiMNbWq7kOvMqeAAvIwPcWyGOHrKLz/NR8ABfVnbd3r8UjgXb25YQm8yx0kog7AnzpDnrWjJDnFU/jBCX++3SCgIQgAAEqkcAIa7enpSKKK9kIl7+4A1nBLi9DHGuENuy6sju5eD0hthJFa4Qpz4UF8hmgRBnlUzE118k//nlIt7a46yNECe3qblOpT3kZ5dU5G9v60JsRLZIhqPsbzKDnHctrYY4u2yCDHGpny+NIAABCECgYgQQ4optSNlwyghxsoTCCLF7rFrWd0vkOsgQZwvx72mlebybmceR1wIhjjLf8SPT0uuhzRFyySPl8uqns4U4TXLdjHBSxov2t1UhfjY49SFZ/iDFrl2/S5/dszn9dIg9e7KvmQf1zMkVpm3Gg3UIcdEOcx0CEIAABKpIACGu4q6UiCm3jjXrKDLr7N+wnMGZK+2huliGuNnel8H0GuKCUoKMLHI8jHIZYq9P1jq8a24ts4vVvZ61dvdfPlLnDDLlJiueuh6v9KTg06oQL05N6ukt7qD+KRDnLVl+Wd/wj0uLffys8l/eFRyllnJt+n33HGIpnDPleDeEuGiHuQ4BCEAAAlUkgBBXcVdKxJQrxI4oTh0NTnmwX4ZhP/x1YE6zOtZ8QC5TiBVlVo0QT2+3/xaJclOgrRhySyasOBqH5/To2WNRxrgoQ2w4pf0LgH0qRO5aWy2Z8F/ckZBiUzqSt55OhbjEfTHoJgjxoHeA+SEAAQhAoB0CCHE71GrXx60hrt0CRiZgXt08MlvNQiEAAQhAoEIEEOIKbUbvQkGIe8e2uyMjxN3lyWgQgAAEIACBMgQQ4jKUat8GIa7LFiLEddkp4oQABCAAgWEigBAP026yltoTQIhrv4UsAAIQgAAEakgAIa7hphHy8BJAiId3b1kZBCAAAQhUlwBCXN29IbIRJPAHq5dqteo7Nm3Uv23cHYv5H2+9vVZrIFgIQAACEIAAQsw9AIEKEahbhtiT4ZfHGxUiSCgQgAAEIACB1gkgxK0zowcEekYAIe4ZWgaGAAQgAAEIZBJAiLk5IFAhAghxhTaDUCAAAQhAYGQIIMQjs9UstA4EEOI67BIxQgACEIDAsBFAiO0dNa/dNa/h7dtum1cgH9Ts0ox2vvmi5t+4qMbhE1p4wn9VcOrHvLLYfk1xt2IOX0HsxzRVelxz5rHToRcxZsRkXqsce2W03dbhZtoX8i7NoP2GCHH77OgJAQhAAAIQaJcAQlwBIV5vCrB06JUXNL1d8r8PmRBLxYLf7l3s9Bs+Id6u5cd2ar+uav7sJb0aW2/eNa9hcH2T6XRTZ945p+n3ve+79Pbjd2pvON51vf7WBc02vwfXbpg5rXGufaw7Vt5rtuKhui7dtAwDAQhAAAIDJYAQD1yIg4yqlZWuhBC3fVsm34pnBFV9yhK3KsRtL7UHHZMZYktaQzk1E+ddi9osT36u6dUrlgAb8d2l8NqePfrsns1SKLtxIdbkPi1s22hd98dHiHtwEzAkBCAAAQj0nQBCnCfEVgnF7GM/1mKQxZ36qZ/BDT+W6EUydkIPnnxOJ9ck5ZVgBP/53v7P9UkhNiUVZsagjMEtmTDfTTN7XqvtQuOHQfzxEg1pIsxSK7V8xCmHSF1XthCnrdEPNWPeQ+9r/vipZouorxk/6uMKcOoeyCr9yCiZsEsszB4YlJnlF13+ycaF2M/KfuuL69KWzdoaE+K8a1lBmSyvnSWjJTPBAAAKKUlEQVR25DqcwxbiL/V0M5NsZ5AR4i5vPcNBAAIQgMAACSDEpYR4Qo21i1oPxK3xF09p8XR814ywhfWo4xNaX4ukOas+1YhXmoy5Y0YzpguxK3HN9kbWjQSOm7X4ozWcOMP2CSFOqQ3OFWL3ro6ENDVOI6zhvPE4I2kuL8SZaysQ4rT4BiPEAcP7duvdh8YcIS5xLfEPFpNRToqtggzxp59c1v12NvnGVZ35Ykz7t0jnP1zVIxfig5IhHuA/vZkaAhCAAAS6RgAhLiPEdgbTRZ8hV0YsQ7nKKBdoSYjdMfIeqnOFNsweOzJtRDQU5hktPH9QDae/grrm3Gx3k02ROBcI7b2nNH9kKfyXD6+mOv7Q20danDmmFWtPsjLECbl31xrwjPeP4u+XBNu3VOpDdV0R4qgGOJJe6VlTCiFXePPqi6OIEeKu/bOYgSAAAQhAYIAEEOIyQhzLhLrlC8EAqXIlqeAkiDJCHJYvmFhNPFkybq8po22iJMIV6AwhLj6JIV4yYU7MiOqHM06hkNQUUCPEmTXV5YU4ElqnjCM3Q5ws+ejn77M3QhzJbVqWt7m+hHRHJRMmQxzVFyPE/bwnmAsCEIAABHpPACFuVYgdmXIzwIkHuoqORitVQ2yCdLKXWtIzXo2tJ+PfWfczq64Ad1mIy2eITYmEm3FNZohjt3nKcW/xDLG0/JJfm+0Lb/QvKEaAE8eouWOWEmIzfu9/hL3NEEeZ4UwZbgZg2kUP3DVPoGjWFJsa4mTZBBni/t4fzAYBCEAAAr0hgBC3KsShXDkb0maGOCwxyDllIjylIZwyeKDsA0uIZxSUEjhxdUmIG4WlEK60p9QMB7FcXkrWYIeincU3pUTC/Um4Qpz4ybj11Bl7VrqGuCCr3nDLUEr8hruRITZlEM3SiOt3OadHWEHs2a3l31zyj2DLyRA3j3ozp1A4D9YhxCU2lSYQgAAEIFB5Aghxq0KsqKZVXk3qUWnRZGln9oX1ruF/ri/KEMucO5x9DrErxFljRyI3oUNHv62fHE/JGBspLJK5Lp4yIUVZ3MwHBY24J0728B9MjNXz2tJ8YE6zOtZ8yNEV4qmjc9Jxr97YOemjW6dMFDGsgBC/rG/4x6XFPsEpE7cHR62F1/LOIZYWpyb19BZJ1mkXCHHl/xlPgBCAAAQgUIIAQlwCUu+bxN9UV/6tcL2PrO8zDOxtgX1faeqEvKmuGvtAFBCAAAQgMFoEEOLR2u/qrxYh1mc3blZ/n4IIyRDXZqsIFAIQgAAEcgggxNwe1SKAECPE1bojiQYCEIAABEaAAEI8ApvMEutDgJKJ+uwVkUIAAhCAwPAQQIiHZy9ZyRAQQIiHYBNZAgQgAAEI1I4AQly7LSPgYSbwhz//f5Vd3gO33ZKI7ZYNG/TyeKOyMRMYBCAAAQhAoAwBhLgMJdpAoE8Eqpoh/jc779YrE4hvn24DpoEABCAAgT4TQIj7DJzpIJBHACHm/oAABCAAAQj0nwBC3H/mzAiBTAIIMTcHBCAAAQhAoP8EEOL+M2dGCCDE3AMQgAAEIACBChFAiCu0GaMUinnNtHmVc+trP6fFGe+1zAc1uzSjgb3dr43XM+etlQxx63cCPSAAAQhAAAKdEkCIOyVI/7YIIMTp2JJCvEtvP36n9gbNz3+4qkcuuH3jbaKr1/X6Wxc0u2ePPrtnc/Tnax/rjpX3mt+fndynhW0bFY4btr2pM++c0/T7fjceqmvrNqcTBCAAAQjUhABCXJONGrYwh0aIu7wxcSHeruXHdmr/Jl9szzflVTFRTZ0+kNpPP7ms+1ev6NnJ3dq7ekmzlgBH12whNmIdl2GEuMubzHAQgAAEIFA5Aghx5bZkNAJKCLEpPTgwp4XGDzX/xkVJEzr0ygua3h4wMW0kNQ7PaOcbS4mSiZWlp7R4OmI4dfT7mn3Y/26uTR09oQdPPqeTa5LGZ7Tw/EGFB4qZV0cHQ9glHfGxg9g+WNIzx09JB+b02sw+SaaUw8TgrKFge2NCfN9uvfvQmLaajK77PXWsuER7Ehz7mAxwMKadIX59sy/HRpbtfmSIR+N3ySohAAEIjCoBhHhUd37A684U4vEJNdYuat3EZ4TVEdUo/KiG2JVh08ZIsbneGJ/Q+pon3P4nlN6MObz+hy6/GEi6I7quEKeOUb7OuZQQ37iq+bOX9GraHhZIsxHgRIb4k6u6d9uYtmaMjRAP+AfD9BCAAAQg0FMCCHFP8TJ4FoFMITYPyYVi6cukTObXZGKd61Pud0lmDpO9DYU5GCPreijIaVlrN6NstfEzxPbnIy2/5GWiy2eJ4yUTpoTBLpnYKOUI8eLUpJ7ekix5aEYV1gcHtcVWCYWJOi077F1DiPktQwACEIDAMBNAiId5dyu8trySiXjpQVyIoxII55QJI8S2sDp/uxxIdTiGI7NZGWZfqBWcamGgBllfV4itso4If7tCLMlkfO29tB6Ki29xINApwmwyw65MhyUTJkOsdJlGiCv8YyI0CEAAAhDomABC3DFCBmiHQLtCnCxvCMS0hQxxkRDnHwVnsr5BqcXOH1k1xDucjLCR9g6E2IYbyPEHqSdNWPLsCrPJDOeIsnfKhKkhTstAI8Tt3OX0gQAEIACBuhBAiOuyU0MWZ6tCPJWaefWgFNUQRzIaPVQXPGjXQnZ36qduDbHUFGvFH6pLzzJ3Q4jdh+Xi5RT2CRLxo9lMv/TMb/zYNdNWiQfrEOIh+wGyHAhAAAIQiBFAiLkhBkKgZSG2TonwAp46Oicdd1/MEWVv/UXFRbRQiL0uCfH2x3CFOK3OuFnqYT1U1zg8p0fPHuughljya4LNFkW1v1JSiNPrhzPOKE45ZaJ5vrFVomGLNUI8kJ8Jk0IAAhCAQJ8IIMR9As00EChDgDfVlaFEGwhAAAIQgEB3CSDE3eXJaBDoiABC3BE+OkMAAhCAAATaIoAQt4WNThDoDQGEuDdcGRUCEIAABCCQRwAh5v6AQIUIIMQV2gxCgQAEIACBkSGAEI/MVrPQOhBAiOuwS8QIAQhAAALDRgAhHrYdZT21JvDA2XOVjP/JHdv0ykSjkrERFAQgAAEIQKBTAghxpwTpDwEIQAACEIAABCBQawIIca23j+AhAAEIQAACEIAABDolgBB3SpD+EIAABCAAAQhAAAK1JoAQ13r7CB4CEIAABCAAAQhAoFMCCHGnBOkPAQhAAAIQgAAEIFBrAghxrbeP4CEAAQhAAAIQgAAEOiXw29/+Vr/+9a8zh7n99tu1adOm1Ov/+3+d1D/754c6DaGt/hu++uqrr9rqSScIQAACEIAABCAAAQg4BD7//HNdv349weVrX/uaxsbGtGHDBoSYuwYCEIAABCAAAQhAYLgJeKUT3v9M3nXjxo269dZb5Ulx1ocM8XDfE6wOAhCAAAQgAAEIQKCAAELMLQIBCEAAAhCAAAQgMNIEEOKR3n4WDwEIQAACEIAABCAwSCH+/55l5ZA41+aKAAAAAElFTkSuQmCC&quot;"/>
    <we:property name="snapshotTimestamp" value="&quot;1715501876653&quot;"/>
    <we:property name="snapshotAltText" value="&quot;World Economic Classfication, Avg_GDP For countries Export Fue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8559cba3-6b5d-41b9-9822-4381328d1bae}">
  <we:reference id="WA200003233" version="2.0.0.3" store="en-US" storeType="OMEX"/>
  <we:alternateReferences/>
  <we:properties>
    <we:property name="Microsoft.Office.CampaignId" value="&quot;none&quot;"/>
    <we:property name="artifactName" value="&quot;Avg_GDP, GDP_Ratio and Avg_GDP by country_name and fuel_exp_country&quot;"/>
    <we:property name="artifactViewState" value="&quot;publicSnapshot&quot;"/>
    <we:property name="backgroundColor" value="&quot;#FFF&quot;"/>
    <we:property name="bookmark" value="&quot;H4sIAAAAAAAAA+1Z3W/bNhD/VwK99MUYKOo7b4njDgO2IUiKdMMQGMcvRa0sCpTk1gv8v+9IyWmbOpHTdYmz9Mkm73S8r9+RR157omjqEla/w0J6h96x1u8XYN4f+N7Eq/o5JZIsFinNGJGSAeVpRJCq67bQVeMdXnstmFy2F0XTQWkF4eRflxMPyvIUcjtSUDZy4tXSNLqCsvhb9sxIak0n1xNPfqxLbcCKPG+hlVbsEtlxjCr4PwW4IvC2WMpzydt+9kzW2rTDmDFQNM0yP5MxVyGkglH8pumpTs1xfruoU2yqqxaKChWwc5KRUAW+8iOSqBQozURi51VRtgMLW80+1gbtRm+sauu2KVqRa1NwKD1nn5FNb861N9Vlt3D/Zl/Mn+vOcHkmlSNVbdGuUNJbbUpxMOO60ouCH0xLwA8UCnaWHSypt0YPnhqN/nUfcN1VrVnNXQAt7Up/mBqJCgnvkKwnNzoeiSVUHGdvK3iU50bm0A7D2WNqn4t6Xtf1nBLa01531RBy8k3G/Cah6Yz8zxT++eR0fmap9/r6CfOhq+bcMqFL/XCLkpc40xRVXg6w/ISDN73uC6gt4tk7xI5N9/UGjLjIu88QNti4cjh43CS3Ngy1zMpdaGEVvyqEkBWSkUolS7KESQhpGPsqTIBmd6N4KH6vHVGQSCYpjShNIBZUpSyO0SFbI9uLs9IuNvWLYg4bvXByh0L7ATkfYPvE6yOBsZp4b6+kzWbn4koUG5D+csvXze5R6AdOrVteLhbqJndoYP088S6g7FyNR/G/FmhsnzFuGj95tQHiK8d+B9OJXMpS15h197LNFtLkG6bLdR/nRwXPVx54MHqasuCYEZ8DyLNmuYokoAUXqLpfspDNp/y9dqba322+OYam4NYxzi13YfImWo/vqXFMQpTFmQpD8BNKmAhTQtmOmFRRpMLIB98nUezHKCFQLwOTt8v5DpAc0PZ9MPnGQNU4E58Olf96S3spoPwqWUYx6YswErEM8NSf8SROY8npPp92VSfLOa44H04EP7LhQb4aTwhFFWUiESEPAkIYI5AG+5wQO7c/+520e96mHS3zOXY+z75DG68NKBfzfHoFpt37Lmji/eGW3cvMuOz3lzhmwBLiqyzIFPBIkV3PfNjAZWEQxCqDNBXYhaVB9DLOfNsK9/ix70/ZPN0RbbTE+bY0fBHfAHwWQYxdASWYGgRYyl5GfH+c6cfP9HuxcT/vu9WdN+3RXZHB9h1RGyHNcb/3nRRmc1mP0Jztvxcs7PZuSx+/RIEkVKlPlAIGqc/TwCeW9d74gTPuuGtbVP5WDEeWY1lAQkK4TIl9PsniSPwv2oG9RKx7DeHf7zHkyW3Z+WXnm0vQc0OwQ9W2iwfdtU0NXJ5CJbdcQGBgoRJSjFxCuMfXHrrovoKVY7cW9kn25spivf4HYDPjWSQeAAA=&quot;"/>
    <we:property name="creatorSessionId" value="&quot;62fd7472-b92a-47f2-84c2-d92e48dabbe2&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Z227bOBD9lUAvfTEWEnXPm+O4i0U3bZAU6S4WgTEUSUWtLAoU5dYN/O87pOS0dR3L2UviIn1KNBwN53LOkCPfOqxo6hKWr2HOnWPnRMoPc1Afjjxn5FS97M2bV2fji1ez1+OzKYplrQtZNc7xraNB5VxfFU0LpbGAwr+uRw6U5Tnk5klA2fCRU3PVyArK4jPvlHFJq5avRg7/VJdSgTF5qUFzY3aB6viMe3u/+LgjZLpY8Eue6U56wWupdP9MKQiSpKmX8igTASSMEnyn6Vatm8P6ZlPr2ERWGooKHTAyTt1A+J7wQjcWCRCSstjIRVHqXoUup59qhXFjNpa1ydcEo8ilKjIoHRuf4k0Xzq0zkWU7t/9Nv5FfylZl/IILu1TpQi/R0jupSnY0zWQl50V2NCkBXxBo2EZ2tCDOCjN4riTm176QybbSajmzlTNrN/LjRHF0iDnH7mp05+OYLaDKULrp4DjPFc9B94/Tx/Q+Z/WsrusZcUm39rKt+pK7/yiYMw5Nq/j/5vCvp+ezC7O6M9dPiIe2mmVGCVPqBVucvEZJU1R52dPyCw/edr7PoTaMp++ROwbuqzUZcZP3XzGsj3FpefC4IDcx9E3M2J1LZhy/KRjjFS7jKuE0TmPKISBB5IkgBpLez+K+6720i8wNeZyQkJAYIkZEQqMIE7K1sp05Y+1q3b8IYljJubXbd9iPqPmA2EdOVwms1ch5d8MNmm2KK1asSfrbRq6b/avQPVi3NrJczMUddohv8jxyrqBsbY9H878XGGyHGCvGV16sifjCqt+jdMoXvJQ1om6n2nTOVb5Wul51dX5U8nyXgQezpymLDBHxNYEcE5btSAw02ELV3ZYFb77g99aGav5uy80JNEVmEmPTch8n76r1+Jka5iSEaZSKIAAvJi5lQeISuicnRRiKIPTA89ww8iK04IvnwcnNdr4HJXu2/TecfKugamyIT8fKf32kPRdSfgeWQU56LAhZxP0YqZnFURLxjBzybVe0vJzhjrP+RvATDQ/K1TAgBBGEspgFme+7LqUuJP4hA2Lv8eewQXvgY9p4kc9w8vnhJ7Th3oB2EeeTG1D64KegkfOH3fYgkXHdnS9RRIHGridSPxWQhcLd986HA1wa+H4kUkgShlNY4ofP4863rXEPX/v+5M3TXdEGW5xnWsM39fXBoyFEOBUQF6HhAk3o86jvzzv98J3+IA7uH/vb6t6H9uCpSGH7iSgV4+qkO/tOC7X+WI/UnB5+FgztDu5IH/6IAnEgEs8VAigkXpb4nmtUd9YPbHAnrdbo/EYNd21nd9w2JclWNzVk/BwqvmVaQg5AxQy4dk5M9peiLix0t6Dl0Ihlfj+6m69Wq78BbSQG+8oaAAA=&quot;"/>
    <we:property name="isFiltersActionButtonVisible" value="true"/>
    <we:property name="isFooterCollapsed" value="false"/>
    <we:property name="isVisualContainerHeaderHidden" value="false"/>
    <we:property name="pageDisplayName" value="&quot;Countries Economic Classification &quot;"/>
    <we:property name="pageName" value="&quot;ReportSectionbbaf289919e6cf4a8db2&quot;"/>
    <we:property name="reportEmbeddedTime" value="&quot;2024-05-11T21:38:43.523Z&quot;"/>
    <we:property name="reportName" value="&quot;World Economic Classfication&quot;"/>
    <we:property name="reportState" value="&quot;CONNECTED&quot;"/>
    <we:property name="reportUrl" value="&quot;/groups/me/reports/21d9d671-0ec6-46d9-bb7f-237855515df9/ReportSectionbbaf289919e6cf4a8db2?ctid=aadc0e0a-65ee-471a-99a1-9f86faecbaed&amp;pbi_source=shareVisual&amp;visual=f2f2bd7d4c3300bb0a83&amp;height=355.00&amp;width=900.76&amp;bookmarkGuid=5d59252a-8539-43c6-a94f-7bacc86c6368&amp;fromEntryPoint=sharevisual&quot;"/>
    <we:property name="snapshotLastRefreshTime" value="&quot;5/12/24, 1:25 AM&quot;"/>
    <we:property name="snapshot" value="&quot;data:image/png;base64,iVBORw0KGgoAAAANSUhEUgAAA0QAAAGqCAYAAAAryIT1AAAAAXNSR0IArs4c6QAAIABJREFUeF7snQt4VNW59/+5Ti5kQgjhGq4TbokoieghB0+JVElpJaI1YhWxCmq51Aq0RyJHCVoIHgv4tYAXLhYJthi1NHjkBC0ntNpQRYJAJkAygUASkkwgZHLdyVy+Z+257ZnMZc9kZjJJ3v08fSqTtdd612+tvfb67/WudwXodDod6CICRIAIEAEiQASIABEgAkSACPQSgc/++ikeePDhXik9gARRr3CnQokAESACRIAIEAEiQASIABEwECBBRF2BCBABIkAEiAARIAJEgAgQgQFLwP8FUZsKKg6QSKWQBA3YdvJtxf2RuYaDinWEIAmkUolveVBpniVgbEuJFNIIz2ZNudkh4I/PNDUWESACRIAIEAE/IeC3gkhVmoftr+bg4BmVAZUEcXMX48VnlyFzZpyf4LNjRkUuFj2UjeI24Jk/lWPdTCfmckXYePeTODh3J05tT4e0l2rHmL/xUjbySjmDBVIkP56FzS9lQmacuNbm4dn/yMIJaxsj4jDnuW3Y/ItUxBmF66kcTP7Z3u61iUnGEy9twbqfyuBU2miUOPnOGqx6qwimnjAiDSvezMHyWeZ+UPxGAhbt6V6UdMZivPTaGmROM1N1mHZTFjInO7WKL8hePpJpmXj1d9mi83HY3Abe2FKE3T/1034v1kaVHHlbN+CND4st2vKJF1di6cJkc7/ppf7vsFh6pvV4XHn+rYEaxgNRY6I/9gGyqQ8SUCJvWSrWIwdf78mE7RFUhRMbMvHshwpgjqN07lVf/55YikNlWUh2Lwu6iwgQAR8Q8E9BVLoL8zO2QRGTimdeWoq0ERIoKwuQ91YuipNzcHRXJuL9eLWo+K0kLNqZitXvLsW85FTIYhy3pOroGsx8IR9AOrZ+sxMLnKT3Sr/oxhy49tVevLGnCNxcAXPDhEj59Dasm2N4vTQqUPi3j3DwMzkwdxuOv5uhf/EYJkDJC1dg1miz1VxlIQ5+psCsLQXY/dN4B9VR4djqVKz6DEh8YA2WPpKIuEY58t7bhiOl8XjmT/lYN1MvXvQvnXSs++NiJPK/cLhWWogj7+XiZKMMy/PysXqGMG0yFqxMhbl0DlXHc3GkMhWbPt+DTIG99gzUl2knn9J4rM4vwPJp4ltL+ckyzF4HbPrHHmSOMNynKsbBff8H3LMMT8zsLanspA5iBJFGjrd/nIHtFVLMWpaFpffEQ9KoQMHH23CwOEU0c/E0PZuSnmnDM21oa8XcxVgg+MiAxmIc/LAIccvycPilZNsfOgaMIBIzCfds/6Tc7BEQ0RbKfDz772ugeDwHmx9KRfKMeOcf6lwAToLIBVhikg6YcUQMDErjSQJ+KYj0k4+07uJAw9zn/N/NxrUBUIUjL6Rg7fVkJJ8pRtz209jxgK8nvkx4pGDV8cXYXZSNOQI3pqpDyzD3v4rwxB9PY8NsiekLsa0VC33acqz+tBDLp5sFUfcvwhxObEjBs4cX49DpLCTbE7eluzA3YxviXinAoSUyc79vK8KWHz+JfXHZOJ63mBc1dpkb096+Dad+n8GvvtlPW4iNqcvw8eN5OPeS8295zso8+MMDOPVKquiXq01B5Mmn3Vt5iRFEZ7ZheuYuzLHRv5krpL+7QdIzbXimHbS14oNMzH892lLQC/vcgJnIiJiEe+tZpHytCIhoCzHjVw+4ujZ29KCggXLrgBlHBkqD+k89/VAQcTj5ehKW/G0NDheuMHzttw1MdSoXe78C0p5ZjGSjhjB8UY97aA3mjQNg+sL+KJJrC5B3tBCqSRlY/EQmkodwqDqZh9zDBZAjGZnPLLP86mmnnZSn8pB7KB8n2mTImP8oHpmfCKlhUs9s2vhGNo6c0a8cpBvtsNfmhsFY+vsiZJxMxbNy8ySfK83HroJyJGWswbyJ5gz09eaQ+thSzDKsJCi/zsWuDz+CcuiDSH8sHfHFH6EQ92Lp48kiXPCKsWVSJvY9fQCXXk61tJSrQvGpa8D4FCSPdiyIjO40JrHkYOASM/nXp+GwqfBAtxUb1aUiyJXDkDhb5ljk2BBA9l9QIl6eAjou5cNc/w4dQMHXhShGCubMTkPGA2mQGfttZQE2bs7BwePAnCUZSJtvWBGyt0JUW4y8Px/Akb9zkP04HZmPZiDRiY5mfST3WBFOnAOSf5CKtIwMzJkouKmyANv/UoKkHz8J6ak9yDtWBek9NvJuU+DIhwdQ8JUK8fMykJmsxJaMLDhy6+O+zsb0nxdidX6hw1Wz/v5Mg5PjyNv/i/IpD2L1fIHIN7Qzd9eTeGa2fuVVVZqPvfvyUIxEpC9chlmtB5AvT0Lmi+mClU17A4uXnmlHk0dnExXj3w8UIb36AHKPKCCdl4mlC9MQzz7CuMCme63ZCm8eco8W4CQbl+c+iAVWbpiOxm2gCsfe+ggliY9i9TzzunHVsW3IaxCMoyKekapj2di4ORcnkIYnFqYhw/h+Mt77w0ch+dc2/t2VvOBJLF4YD8UHB1AUdC+WLhGO1wabEn6EFQ8kOv2wwtsqT0LGY1Kc3JeHgmop0qzeT8Z+9fFfClF4Som4mWmYxZ5hoRu6rToa20migvxoHvKO/hXKoY9i8fLFpneQqU34sY6NH3Jgcjoyn7GRxqoBWV932SZbYxM4KD7LRS57z49OR8ZjKajfnOHAZa4Kx17PxpYPCgG26jnnQf0708jA4v2tbw+l9Wq9So4jH32Egs+ViLMxFrstiBzlqyzCwYNFqLcYRzjIP9mJgtoEZCzLgEyiQvGHe1CIVKRPrkLBoXwUuzDPETYR8+r4+GA+Ck6x9w17d2Ui2ejFwHcqBU58dgB5Hysgmdm9zd0e10db5cXGydc3Y+PhYvCeJ/cbn1djXe9FRmI58nYfQNXQR5H5VAYSr+ch91sJ0p5ajGSB943+eUlA+vIMJIrzkvefmTtZ4hUCfiiIgKoPMzF3gxzJK/dg6/JUxNvprDYn1YYXtsy4d8fw75MREnCSeCTGA1XnFFBFJGNOsgIniiVIlMVBqZBD2SazcMOyRbzqk2WYv64QGJEIWYwSilIlIHApUx7NwpINeVA0SiGbHo/MV/PxzAz7baev6xjs+G4b5hRnY/qyEmz4Mg9PMDFn2Ft04rl8HF+pdwQDDKs5VWbhpDy8DHN/UwguRobEESreJn4XkGh/aMPkaVkeLjlbGXE0IbL+m4MJkuL9DMzfnILd57Mxx5X2tYPS0UvH+m9202oU2JeZji3T9+DcxjSnExDxK01KHPtNOlYdBt8nJGp9v+EmLsWhv2QhmU0Gz+zFwl9ug7wWiJsmQ9ryvdg0P872ilx1Hp79MdvHFWfuu0hz6HamPLYG81fmAxMTER8J2/3d0F6SCAkglZn6NzdxBQ7lr0EyayeNAgcfS8fGMxLezrhGBeS1+j1ncxztc6rMxaL7siGfuQK7f7cSs5i4tnH1+2ca7INPCpb8bSUO/20FEo0fUni32WumZ587sw0LM3dBEcHaWKofs3heYvcieOmZdvD8c8ezMP35EmwoyMcTgg84pmYW9C9+LI5RQl6hgsTkZmtg87HlyrHepdjMxpYYKn4jA4v2KCARjMvcjGwczVsMJjudjduAbV78M14m2Fci4hkp3pOBVX+QQ8k/n2lY8W4O5jGNK7hXMkKGeFRBjkx8kJeF+M/Ye8BqdY1fId+JOcbVeSdTAP14JIEkApCOMz+bspV5OPyi3o2RO7cXSxbnQC5NhCwO4KrkUDRKMEfovmy3jqmYIzmNE7XC96jVuNNWjC0PZWJfhX58QCXjkIjV+/Ow3OCybF2NntkkGJsA6Fcpiy37gcN3YTH2ZazAdvYeZ31nzkrs/m064my+u/R9RCEc54xjcRt738dByZ7TmHRszd+JBQbB4JYgEpGv/J10LNwqxYaCPP55407mYP6TuUj+fRG2zmcfugwf+PgNv/r5CPj2luKJPxbpPT5EXNypHCz82V7DWGScKyWbyoWpzYVlWM6lejaup2FrwR49T2UB1i/OQl6FClL2LsvciMPLmDeHoa7fSiBhdeXndAokvlyA3bMK+XeP1OL9JMfbaRnY5aIXhwhclKQPE/BLQQRNFY5tWIG1h+T8xF46MRVz5mdg8WOWXyVcecgUj+/EoVfT9Ru3L+3Fop/koHhOFg5vW6r/sm50rUp2ENhAVYC1d65E8dMHcPilVH5VSP+iLcIjgpeW+AFQgYMPp2OjcQJuFEDL83H8F3oBVPxGEhYdFUyeGvOx6u41UG4sxKHH2ZdM/YO9PSEHx9/V763izu3Ckoe3obgngsjwhczUt41fTt0QRE+8exqrBR5oKvkerF2xC/JHHLuUdW9fw1egeqNVw0yrg64LosXY/c0awSZXFeT7V+PZnXKLtnT0bNveQ6SC/JM8nFBZ70XioGqUQGr4QsWdyMbMZbmY9WYRdi/Urwg46s/m1ReDIC5eig/yszCL9V3Dy/OkE55cowqSGMOKUJvePfDgrG342mrP15yNhdjN9y1A9XUOFv58L5J/f1r/kjW4MSa+WYQdBrurDq/Bkt/kQ+Yk8EPV0SysWpcHeRuAGBlmzUnHgkVPWnydHgjPNJsYT/9ZAVYYXUthdJs1fuQQtPHnWZjFBLMyH2vvW4MjbT0QRJ54pg3PP/dKPnYsEOzAqyrAW7/OQp7U/KGm27NjmGTGP74Hh15N48di/QRWaV455Nnk4ok/lRiC0VizsfFEntuFuQ9vg0Swf0lVWgTF0FQks0dL1LjtmiBy+IwYJ2fWG/kN9Rfey7EIqmxeamNcle9Mw8L30vDBN9mYJWLuqh+P0rDhyz36D2oaFU6+kYEl76fwH9zmmbwoVFBFSvVeDcYPHJdW4ND3hvHQaOfL+di6RO/9oDqejdnP5yJO+B5l405aFhRrze8r/Qc+lfnDog2XZZtjqkqkTY7GJuO78PZt+Hp7hv5dX5mPtU+twZEEB8ESbL3TRAkio4AXjPVGJi+aP2KKnw8YyYjLF8Z9mWNycHxbPHIznsTBOXtwyvQxzyiIBH3CKF4cPafCBmJl/DAD2yWCj3cqOU5WxGHWDP17S/5OGhZuTTD3OxtluDSuC+ZXqMzFs/dlW/Qx44cFS1d8Q13LBe9FDQcOEkiCbHh+8GOG+I8NfXiOT6a7QMA/BZGhAly1HMdOfISCPxfgBL/qIcW8N/OxY6H+RezKQ2bpzmPr5SfCXYofJAss3X40Rdgy9UkcXJmHcy/qZ/2iB0DD5HLOnhJs4JdJbHw95h/cj5BpmDypPluJmath3l9l2BDK/bYQHywyTlCqkPdkGtZLxEbMscHDOkKccfXIDUFkqz9K52fj0JbF5uh1NhJ1b1/hFy92Q5ppv4LrgsimVZi3MQ9bHxcR/c5BlDlMW4rd72VhjtClwLo4GxzFCSJ9Wx0TTEJY1ic3J2DJIcGkxukgYKO/25oEWNmp/1qvstwn4ooPPlcF+ReFyDv6EY59xVZlAen8bTi8PYMX8wPimTZMMvIyDZMmw0cOmPZXFWP7HZl4e5GlCyvfxu/3QBB54pm2F2UOgGTaUuzYmwVjrBV7gshiIlOdhyVpWZAYxbSBza75hn183dh079j6PaeZ9lebRY3brgkiizp06/923iUOXQoNwq/NMGZb9xGnz7Pt944Y1+RuY6eIcUBvjjUzJY48n4q1qiwcZoGPDDYrDmVi0dYkS1HmpD5u2WQQviqLDzMi3utuCyLDc7pwJ75+0bhXVIUTm9Ow9luzy7/o+YCJibh8+eR8MKSdULHAU0GZ+MD4AUU/Q7IZYc8lewx7Px8xzVGsG85QRpTlh+SqQ09i7n9JsPWfe7AgzsPjus3nyHE76+dNnOm9xX9syHvUYpVexCNGSfo5Ab8WRBbsVXIc/E0mNh5PNLmV+HryZPvl0v1FKnbA4R/Kt1KwtdAcyED1dTbmrj5tDkwA/SrSln9jEwSZPgBDkGDwsTkZFfESsIDryL3G6m9uCKJ5Lx/A4snmAqXjU5Box2VKaJajl7n131wXRMKIdKzUaMTPTLTrnmlrHOhepvHLXma3r7qqM2xv2U4cO2VwZzRkKHQzEyWI7PB32ucMvte7jhXzIsR0CVcRRUyERNkodtDUqCA/uAaLXi9EomHFc2A802xlJAPzt6byQUVkR9nLWiKYMDqYnIsO3+ulZ9pWlEkmhkYmIVm4H81WHxDRv9ht/Bfnt9PtsLHO2LDn9FIOjh8wT8KdjyPWfHpbEAEWHxuUhg9hTvbcCetpawzo9jxpqnDidznY8kkBFI3CuwVCW2Q7dRdEBm+FaluNb/541e2vnrLJ3Xehu4LIIMCO2BzvzDydjs3W94vM13hb8VupWLRTicx3S7BprnApseeCSL/3U2FzH6++fNvPjXW/8+i47oYgMq4S82J5oZJf9cp7zLyyKfaVRen6N4G+I4hYO1g9CB59yOy5OQjb/2QOJj9ZZOUj76Yg0hRjS0om9gknp4KyJEvM7mS8G8IbKTj0eQJ2pWUjXuhT7u5LwJYgshVUwfoLrhuCyN1zRxwFVbD+Wu66IBL7pd3+AGCzTHZeTXo2YHJpBGD4yn1i5gpsfvlRzImXArX5WJWRbf4yLtZlzrAiefKVAhwWRN5z/NI1fH0+kYzlmzYic3Y8pKjCkRcysFG4iihiIuRRQWTjhTpQnmnmCrLovhwk/6kAsnfS8No4ofuoBwWRp59pV1YDrR8dEf2Lv8Uhm+7PI9/3P3SwOipq3O59QWTcM1r1aiFWlKdj0aksUxRNMdMQMYJI/xFOgsyN2XhmbhLiJEDxjhQ8+4EnBJFhAn5zKbauTbM68ycM8TOTbX5w8phN7r4L3RVERjEwPwsfLDLu8TW2lLiAP7bb1dAXneTL32t0SawGJMLjMfg/9lwQ6edcuVieV4LVNvdCG7xRJlruu/U7QWT0vqnMxvFflGP+z05jnXGvtpiHi9IMCAJ+KIg4FH+YBzwgiBxnaApTWGfDVzMWTGD2b+qx7n/y8YxhBUK/sTfPfCCqzUHSTZe5ilwsTM9GnHBJ3jABFm7YE/NFiH15mfnzPMx7ZQ8yBcGmWFUVh5dh4zHBKgNfh2wop8VDXplqtfqgr8vBZYJQ0cbgAEPEuszZ8Fk2MO/m4+9gQlT14TLM3VBusR+AHczqriDST4yyobI+28S4/0VwkK1d5qoibMl4EvsEe8PEtI+Yp992Poazk44L2s/WRNBaaIoVRIYVw43CtjXuA4i21962+rsNt0oxE1aj+5Fp/wsAwx4OR3uIuFO5+Dg4A0/MsAqFZ7UPYcA804bJymv1iYgvVWCWxcZ5WxMZDifWJeHZT8QKeS89054QRAfKsW6W4Qnj9wztxRPC31CFg5lp2MLZYtP9ydS7w5TgmQMFWGfcbKMxpGP7SESN2wY3pfl7cG6LIaCKrXFUzDPiZA+R/fHQ0GZfyZBYK4fkJeM+UTGjkRiXOdsT5G6umKLqaHt1gN/z+mE6dhRuwzxjRC/WFnbPDfSkTQZ3YsH+HX6fDdsD4+oeIoOrWIZw1eXSXiz8SY7g/W+w/doaHP7cHCAFVvV1/X0jLl/mYq8/viITu/cnYFdmNqS/LcRuk+u8IR8uG8f/uNhwdqNhHDnpPIov3+sMH/PkTx/A0ZcFR0iY6shsSMKzJ5biUEGWPvCOyS5zcBSPjuvurBAxq/g5VxFk06ogl7j2sUHcE0ip+joBvxNELCDAooe3QQ4pkhdmIn1WKuK40yj5lh3maXXwp9GffWI6lj+XiYTGfOz9Qz6/adv00vGkIOIjvKVi1XEZFvxyGTJHKJH7hxwcq7U8v8f5AGgYRA4vtX0Oj2GCadrIbtx0fRSIFw72fO/jUPxWBr9kPuvFbKyYxqHwgxzs+1rlQpQ588b8E0jEgkWPIu12oMTWYasGntYHMzKXsINfqyATiheHPvPsS7AhzLPd0OQcjNGjpLMXY8WCFEQ1nhZ/2GpbFU4cyofcKgKb8/YR91jbzcfQfnHGVSKjsPtpNtY9kYI4VTlO7M7G9q9VFpHZWKCF6cvykLxoKTIWGsJu2+i/zLVm9gsFkPGH1cZB+eFObDlWhSf2nDbsRbO2Xz/B3KjKxIaXnkRyXBMUf9+FjW8VQeWiyxxzPVj/HyuRNyId637JDsEtxq7XtuFko4Moc5wcb2dmYHspIJ2RgUfSU5E6gsPps6dN7WOKIjRgnmlAP5EvAEav6ebLro8cWQTZoiysni+F4uM92P4ZCzIjVhB56Zn2gCBCRKLl+MkJJ1P6vuuITbenkyvG9oxMvF1rzpcd3ixP3IYPtqQjTtS4zcaadCzao0TyoiwsnitBia1xVJRYMI7vych8+kE8Ygy77Ww8ZBUzjB1VbhzS7XyFyCiSE7F808tIHwcoz32E7W+wQCeeWCHSi0+2Qi6floHVz2VCxhUhf/9eyO/ag0OvpNo4AsKTNqlwbF0qVn0Sj3kvrcTiaUCxYZx1GHHVVp/mirElPRP7GpOR+dKTmCcpwd439nYb54zBcSSzl+KlJWkIY0d7vJUHyYv52GHYi6rf45Yo7hgOQ+cWk6/xPTDPEFXOOuqcMMoce3+ufiQNoWd34rX3i5Fofbaf3VeecX5RZTgcPQ5KNhbJk7B1fw7msX2yhkPdlTyDVOCkjTI8Oa4bPnBw85Zi3oNPGsLki9gmYBTH1cC8XjnvUdy8glL1HgG/E0Q8itoi7Nu6DXsF+x0kI5Ix76k1WPd0qj56jOFSnsjBqt/sRXEjIBmRhtVrU1H4mxwkWoXd9khQBVZmmwIH1y/Gls/0e0GkMxbjpU1ZyJxs9t11OuE2ulAJV3WEfcD44AoOE9VPlu2c48Ki8r22Gi9/WAwVpJj1YhaST2bhbdFBFQyFVxZiy+YsHDxu2OcSEYc5j+dgw6/TDF+XzNGQ+Eiegks6MR2P/HIlVgjOZLIdDUZwk5gJgkaF4kPZ2PJWPt/G7GKT6tXrsy1WG/TMrYyKiEPyvGVYvdZ8XhNL4bR9RD6P9vMxuKidXWra5GoRYS0iEZlPp6BkZ67laiMnx77nF2OLUCjZnIByUHyYhSVv5Ov3A8Uk44mXtmDdTx0Eg6guwPrla5BXynqtBImLliJZvgsHhStNoiZ7+tC9zy7N4ScHfNmPJ6HYui7WDNnZJO/nYPv+AhQbwnTD2D7/uRSz9AGL+GugPNPgCrHxtmU4YRUgQ0+Bg3zPSjz7h0Io21h7ZSNDnYUtoleIvPRMe0AQZb6cA/wlW98XY1Kxbu8ePDPdKoyaYQW1qtsHIDsPp7IIb//XGuwyjF3dxggR47bl2C5F8uPZyAheg42V3cNuOw6qAHCle/HsU+wZEeydETXe6YP07JtvPkha5HBkc1zr5oLaJse+Ffoxhh9LZ6/BI9Jt2HfUQ4KIidkze7H2l9twwvCc23pHWtTJkzZZ5MXacDESz1mNc9ZA7fRp7lIuXl6agyOsHmyce/VBYHU2qqyiaVZ9lo21r+Ua3k8SxM1dia2/XWEe06rzsfaxLD4fV7wlHOZrjCw6axuOG6OEGj8MsI8m/HEORhfGDGTGFSGffzbY/GAntv7Cch7lsI+xsfudLKx9j41F+jF/wYsvY8OiZNP5i8Ixm43rc57bhs1WZXhyXD/2X0v1UYhNR4WIEETG4EPvp5uDUol9uCjdgCDQU0GkOpeH7Yc4ZC5PhSJ3J6rmZGG5cHLjgGKATqfTDQjKvq6kcX/S4yLOFfK1bcLymLvM7gQcZRGJ7LpU9KaBVDYR8BcC4l74/mJtT+3Qu7eUDDw/f8P+qUSRZw/1lDPd358JDKwxw3lLGlxxb3d83IfzfChFfyXQE0GkPLUXG18rhOy5xRh2YifypSuxdW26/tBxERcJIhGQxCRhX7K2fyHD4qdTEKdW4uT/W4pnP6jCE/xLlYPi6xIo7WUUOQbJM+KdHkIqxg6X09RWoSou3i/FkOpSEeR2odnfIOwyA7qBCNgioCzE2/uUmPNMBmSRKig+zrKIxtev+yenwMGV6djY5OBMo/7YazQqnHgjA88e6n72UL9u7/7YlnbrpPLh+9iZIPKlLb3fyKoTOVi4LFf0Qce9bzFZ4GsC7goi5cldeHnzaaQsz4Tk2E4UjliDzS+muRS1mASRR1qbw5nfP4af79IfYqu/JJi2Yj/+9AI7nbwY7z/yGmyHBgWQuBzvvTYPQz1iS//J5Mzeh/DaUXv1ScTydzbhfoLWfxrcz2pS9ddf4uGXjqFZYFfUj36HT7cu4D8g9Nv++d0bmPbEPgAy/OLQX/CrO0ScSOpnbeeWObUf4/m09fg7JPjBG8fx7oOWg0u/bW+3YPXlm3z5Pm7Ax8/NxivYhH+894iNd7wvbenNNjNw+Dsgufd3+PLtBTTf6c3m8OOy3RFEqnN7sXbDaaSuXYyoIzk4MmINti5P4yN4unKRIHKFFqUlAkSACBABIkAEiAARIAJEwOME3BFEXGUBtqzbAzyyBqnXdmFXZTo2b1yMRKuAus6MJUHkjBD9nQgQASJABIgAESACRIAIEAGvEnBHEDGDuIp8vPbrAwhdsgYpF3dhb2MGtr6cCZkLoogEkVebljInAkSACBABIkAEiAARIAJEwBkBdwURy1dVmoeNL32EuOfWIKl4G/ZyT2LryxmQUVAFZ9jp70SACBABIkAEiAARIAJEgAj4A4GeCCK9KMrH3uMSZDyaAMUnf0XT7GXInC5umYhWiPyhB5ANRIAIEAEiQASIABEgAkRgABPoqSDqCToSRD2hR/cSASJABIgAESACRIAIEAEi0GMCJIh6jJAyIAJEgAgQASJABIgAESACRKCvEiBB1FdbjuwmAkSACBABIkAEiAARIAJEoMcESBD1GCFlQASIABEgAkSACBABIkAEiEBfJUCCqK+2HNlNBIgAESACRIAIEAEiQASIQI8JkCDqMULKgAgQASJABIgAESACRIAIEIG+SoAEUV9tObKbCBABIkAEiAARIAJEgAgQgR4TIEGGw9SCAAAgAElEQVTUY4SUAREgAkSACBABIkAEiAARIAJ9lQAJor7acmQ3ESACRIAIEAEiQASIABEgAj0mQIKoxwgpAyJABIgAESACRIAIEAEiQAT6KgESRH215fqg3R1aLQ7UNeJMczs0AJIiw/CzYYMxNCS4V2rT2qbGhx+X4az8BnQ6HZKmDsFjDyUgZrCkV+yhQokAESACRIAIEAEiQAR8T8BvBdF3+5/EjuMMyH1Ytf8p3NkTNuf34+k3vwTmZuH9pxJ7khPd6yaB440teKTkCtQ6Xbcc3p86Fj+Ni3YzZ/du+6KwCo8t+8LmzX/ccS8W/Gi8exnTXUSACBABIkAEiAARIAJ9ioBfCqKaLzZifW65ASQJIm/1KCPnO39zAKtu81YpwMU2Dqmny2yKIWOpn98+EfdER5qM0NsGPLx1AxYMFdjW8CXW7wJWvnofRrlp8vkLNzHngb86vPvoRz/B3SnD9GlYmWur8bCVMGei/dNR27Dp/jg3LaHbiAARIAJEgAgQASJABHqbgF8KIuPqkMcm6rRCZLOfeZyznd78/MUq/Km+0WFfv3fwIPx1+gQLQbSzCKjBbGwSih8PCKJlvyrEX/7nskN77k+Lx5/33G9K0038eMCO3n74qXwiQASIABEgAkSACBABwO8EkdlVztA8sqew6dVR+PSpHHyHBNOKga3JvOXKkjktRAsiOXbw5Rguo4sdv0KwHzUA9CJNiSOvrcGnCmDU4m3YNPJzk0veplF5ptUtUYJOkDdfqsCtz5qFOT9z+cbfjHXn7WErFoI6m20yMjHfb3oIeM534Du+Xgl4+DezcfLN/cDi/8Ksot/ydTWXb+DE3+N8pUb6j3OinrXr/56EyKBAPi2rz06swMM1ayxXYWwIEUtOzlcUYxPeF2VP3YWnEByst8d6lYiVWXSnYWXNog0ty7fok+SyKYo7JSICRIAIEAEiQASIgC8J9BtBZCmGjAgNk1NRgshKDBmyMAoMU/5MBDxcjfXCPUnG/GUJGKUo54WT/nIyObcWQwJB1E0YGnK0FmROBZG1TRbCR9DVrATRKFk5agyCbyV26UWecUJvqK9JfDnosVoAg0UKIvndUxEvCbEQRJvuV2LHU3kYZ3SdsxJEfLsUCVaRmG2fjrYr1Do4DUYnfSDqGbvwr8cQFxtuSmtaJUr+XuC2x/qNwD5h+U5sEWUEJSICRIAIEAEiQASIABHwKgG/E0Sstt1Xf4xixd4KkZO/w3lQBZPgsV4VMq2CWK+qCMSOURCZBFD3FRxbrWgSPdYrByahZC7D0r440wqVU0FktMlGnt05W618mfbGGPnq7QEf8EKwAueki4pdIbp5z20IDgiwEkSG1S6jyLEQRFZihL+T1WEXsMJq75HARrErRDfKn7asmWEv0ci5XwKG1SG+XWoyBcE6mE3fIpXtN7Kz98irTzRlTgSIABEgAkSACBABIuASgX4miLrXnRcMrggi6yyEbmEm4WNwlTMKBhsrUGL259hNYxQvwrItfjO6tpnd2By5zOkj61mKGha1z74g6i52zGmzgDdz8J1IdzmG8yXFdbxd0+CwYz4UF439U8ea0hhd5owBC+yvzhjEhyB3C3c2G6X++tUivP/hBYf2ZD4owztbf9AtjZ6DDaFqkdKGu6az1UKXHltKTASIABEgAkSACBABIuApAn1EEFmvuFj/u/sKkQUgES5z3VaIuhG2XiGyMem1sZrkaB+R+ytEiSYxY3RbM+Zlaw+RJwSRfg/NfkCWgBpFuWA/kfOueEutwZziclzu6LSZODo4CMdnyDAp3Hz+j7Ug0gu6PIxje5s+NUaZc2+FSNnQjh8+fATVNa027RkSI8EXnyzA+LFR3f/O+tJ3d5lWhLrbaYcHuc857yiUgggQASJABIgAESACvUCgjwgi82qGNSOj4LC558YoUEQIIuOE37z/R1+StUsa20djClJgtaeme/t5eg+RWYTZ3jMlWLnqVmf7K0S83dZBFazDXfOuaPpAEk73RtnoyOXtHF4oq8ZXTZYi5PZB4XgrYRRmRkVY3GVTaJj2apmDOfDtXikI7iBSeFwsv4XV6/+Jf31XZ1HujOlDsfX1VMy4TRjrW5DEShDp+83XmNWNlxUEcp/rheGNiiQCRIAIEAEiQASIgHMCXhFEyiJs31qM1LUrMMvBCS0BOp2NUzptunIZo3zpI70xUbIKOfzBrcIVGNsR6u7DKDGCiOVrI8iBhcudKcqdOQCDdZQ5o10QRMRz2Ax2o8w5WJHiMxQEgZA9hVWpX2NHbrk+6p1VlDl7K0QW9XUqiPSR3yyCKzjvX91S/P1WC75v7YBWp0NiZBjuj7GxCiOIMmd9xk83ASToL2Zh5zzyndGwE/+swfnSm9BpgcQpMZj7g9GOa2UtiFhqgSslf7NNoSx+z5UbWOkWIkAEiAARIAJEgAgQATcJeEwQcUrIS1WIny6DpCoPa39ZhPQ/5GDBOLMXlLWJdgWRm3XpvdvECq7es9ADJYsLFOGBgigLIkAEiAARIAJEgAgQASLgMwKeEkRcRR7W/vo0Mv6QjTnqfP8VRDZdzVwIEGCzZZwIIpvufH3oTBoL+3vKymddmwoiAkSACBABIkAEiAARIALOCfREEHHVBdj+dhUy/nMpZLW5WPXrEmS+7eeCyDkSN1L08xUisyByfuipG/ToFiJABIgAESACRIAIEAEi0GsEeiSISvfi2ZeuYenebMxqHMiCqNeajwomAkSACBABIkAEiAARIAJEoCcESBD1hB7dSwSIABEgAkSACBABIkAEiECfJtATQYRGBU58q0LinGRIK2mFqE93BDKeCBABIkAEiAARIAJEgAgMRAI9EkQCYCyowsvrS5CxPRuzuIEWZW4g9hyqMxEgAkSACBABIkAEiAAR6AcEPCWIhCi4ShJE/aBrUBWIABEgAkSACBABIkAEiED/J+ANQQSVHEc+KYfspxlIlNpn2H/OIer//YRqSASIABEgAkSACBABIkAE+iUBrwgikaRIEIkERcmIABEgAkSACBABIkAEiAAR8A4BEkTe4Uq5EgEiQASIABEgAkSACBABItAHCJAg6gONRCYSASJABIgAESACRIAIEAEi4B0CJIi8w5VyJQJEgAgQASJABIgAESACRKAPEBhggkiOHU/l4Dtjw8iewqZX78OoPtBQZCIRIAJEgAgQASJABIgAESACnicwsARRw5dYvwtYSSLI8z2JciQCRIAIEAEiQASIABEgAn2QwMATRP8zCpueSuyDTUUmEwEiQASIABEgAkSACBABIuBpAgNLEJ3fj6ff/NLAMAEPb92ABUM9jZTyIwJEgAgQASJABIgAESACRKCvEBhYgkjYKrw4Albtfwp39pXWIjuJABEgAkSACBABIkAEiAAR8CiBgSuIoMSR13YBK8StEqmamlBdfQ3TEm8zNUBrawsuVyhw2/Q7TL91dHTg4gU57piRYvqtq6sL58+eQfKdd5l+0+l0OH3qG9x5179ZNOh33/6LTxcYGGj6vfj0KSTddjtCQ0NNv539vhiTJk9FeHi46beS82cxbvwEDBoUZfrtQmkJRo4cjejBg02/lV26iNjYWAyJNS+PXVaUIzIqCsOGDTelu1p5BSEhIRg5arTpt+qqa2C2x48Za/qt9vp1cFw7xo2faPpNqaxHc1MTJiZMMv3WePMGlEolJk+ZavrNJa6lctyRbOaq7urC2bNnkCKK6zdITrkTgUFBIrhOQXh4hCXXcRMwKErIVY6RI0dZcC2/dBExsbGIFXKtKEdkZBSGDXeTa0c7xk0wc21Q1qOpqQkyC643oVTWYfKUaWauqiawturWXxUK3Ha7VX+15qruwtnvxXOdkXInggRcz5w+hUSb/dU514ulcowYORLRg2NMdfE419rr6Ghvx3h3uV67hmlJwnGgFez5EXLlOjpwoRtXNdhzK6q/nvoGM5Ld4yo/fxZjrfor4zp85EgMdspVgcjISAwbPsLlcaCu9jrafcK1BHckmz9jqdVqnD1TjJSZIsZXkVzPfV+MhElTEB5hHgfk589h7LjxFuOATa5lFxETE4vYoYLxtUIk1+oqaDUajBk7zsRfNNfGm1DW2xgHrPprW2srKhRluO32GaYyOK4DF+Te4DodoaESUzn2uI4ZNx5RgvHV01xrqqugEcVViaamRsgSJpvfW4xrXR0mT7UaX3vE9TRSZt7tdD7A5gisr3cfX8VyHYeoKKmpHDY3GT7Cahzg++sQxA6NM6Vj8xpb40BwSAhGCeYDnubarFKh6tpVi/GV9VeFogzTLforhwvy8zbGgZ5w/Q6JSbchVCLsr2cgmzQZEVbjwJhxNrgOH4nBMYL3VtklxMTEOOV67eoVBAUFY9ToeBN/0VwblGhqbORtNF6NNvor43rtWiUSk6ab0rW1tUJR3p1rqfw8/+4xXvrx1ZIr+xubq1rPX233V5FcS87x4163/mrF1WLC7OF/iBdEVTj21kcoEVV+EjJfTIe5dW3fFKBjM+teu1wTRMxMrVaDwEDzhJr9xgZZ4WDFfmMdKDg42KJmtn/rQnBwiFU6W7+Jy8+WLVqt1kJcscIY9oCAgF4hr9NqESAQezxXjcZCqBBX15vGVjsTV9c5Wt9BXHvOEGDDvOV4Y4urrfGLxlf7/G2N4+K5qvlJmPDyxXtLo1YjyOrd6G/vLeLqiWe+ex7ElbgaCfRkHPAORX2u4gVRMbZMysQ+UcYsxaGyLCQ7Sdu7goi5zH062qWw2ypVE6TSaFEIKFHvELh1q9HiK3jvWEGlOiLQdKvRYgWIaPkfgeZmlcWXOv+zcGBb1NnZyX+ME3oIDGwi/ld75kESFhbe7YOp/1k6cC1qarqF6Giz98zAJeG/NfflnE68IAK4RhU4AbaqIyux8HUZdn+zxiR+9L8l+qcgqvliI9bnlhuqcJ/L+4fY8uKIESMROWiQw97TodXhTEs7zre2466oCNwWGYagXlqR8d9u7h3LmKvFpClTu62Keac0ytVVAuwrtKL8EqZMpUiPrrLzVXomhhrq6zFBluCrIqkcFwnU19VBre6ycLNxMQtK7mUCzOWcuf/EDBni5ZIoe3cJsO0DzE0rLCzM3SzoPi8TYNs+pk5L8nIp+uxdEUTWBik/WYbZ62QW4sfWb/Yq0rsrRF7Aq9UBb9c0YGd1A1o0WgQHBKBLp0NMcBA2TxyJB2LNvrxeKJ6yJAJEgAgQASJABIgAESACRMBFAiSIXATmKPkrl2txsK4RUUFBCBK4zDNR1KbR4g3ZSDwSR8uzHkROWREBIkAEiAARIAJEgAgQgR4RIEHUI3zmmy+0ccg4dxkRQYEwx4cz/12t00GjA4ruTIBUEJHLQ8VTNkSACBABIkAEiAARIAJEgAi4QaAnggicCqo2CaQx5iiFXHUxiq9IkThbBmf+YX3OZa61tZUPRWnr2lxZj33Xb0AabBmFTpi2oUuN96aMwY+GmMM3u9FmdIsDAi3NzRZhcQmW/xGgNvK/NrG2iIVkjYiwPdb5v/X930KNRg2NRmtxFEP/r3XfqmFHRzsfVIEu/yXQ2tLidE+4/1o/MCzzZYCfHgmiHjZHnxNEZZcu8Gf6CM+jMTL4eek1nFS18itE9q4mtQYrRw/FmjHmeP89ZEi3WxFgZ4VMmZZIkX38tGews6MuXbpgcR6Cn5o6YM1iZ4Ox82yEZ1sMWBh+WnF2NhELUDI6foyfWkhmXblcAalUanHeH1HxLwIsCNPY8eMtzh30LwvJmpJzZ5E0/XafgBAviIqx7+ENyLdr1YPY8OlSJLPzTp9Pw8vIwfF3M+Bo5t/nBJGjFsm+XIsDdY2IdrJCtGNSPDKGOls880nbUyFEgAgQASJABIgAESACRGDAE3BFEDk+h8h49pAC+9LTsQVZOFqwFDIHhPuVIPpHUyt+XnqVd5mzdeSpRqdDs0aLfyQnYLTE8jDWAd8LCQARIAJEgAgQASJABIgAEeglAuIFkQsGajio1BJIzVuLbN7crwQRq+Fj8kqcVLVhiNUqETunvVmtwZIRQ/Dq+OEukKSkRIAIEAEiQASIABEgAkSACHiTgFcEkUiD+5wg4jo6IHFwgNeNLg1+fuEqKto7+fOHWOhttQ78eUQ/GByJPySMRmigrfUjkcQomVMC7W1tCI+IcJqOEvQegfb2NvLZ7j38okrmOA4SiZNPWqJyokTeIKDT6aDVammvpDfgeijPrq5OhISEeig3ysYbBDra2xEWToEvvMHWU3n6ck4nXhBV4dhbH6FEdCWTkPliOuIdpO9zgujiBTl/Mjg7fdrexVzjcusacbqlHfWdaoyRhGJ2dAQeHBotGh0ldJ/Aue+L+Q37QcHB7mdCd3qNAJskXCiVY/rtM7xWBmXcMwJNTbdQX1uLSVOm9iwjuttrBGqv14AFKIkfO85rZVDGPSNwuaIcUmk0YodSEKWekfTe3fKScxg/QYYI+ojqPcg9zPnsmdO4fUZKD3MRd7t4QVQMx3uIrMsz7imyb0efE0TikFIqIkAEiAARIAJEgAgQASJABPoKAfGCCOAaVeBEV8zyfCJbt5EgEg2TEhIBIkAEiAARIAJEgAgQASLgDQKuCCJPl0+CyNNEKT8iQASIABEgAkSACBABIkAEXCLgCUGk/GQZZq+T4VBZFpJdKL3PCSK1ugvBwRQy24U29nnSzs5OOr3d59RdK5DayDVevZGaHfoZTPvwegM9ldlPCLCgF4GB9g9q7yfV7NPVoMAX/t98nZ0cQkN9E+DHJUGkLMLB3XkoOFUOlRCjUgF5rQSy6fGIW7gdHyxxdPqQ+cY+J4guyEswKj6e3ygp5tLqgA/rG3G4oQkX2zhEBQUiJSoCL8YPRUK4bxpYjJ39Kc2Z06dw2+0zaDLnp43KxFBpyTnckXynn1pIZjXdakRt7XVMmZpIMPyUwPWaarAPdGPGjvdTC8msivIySKMHY2gcBVXw195w/tz3mDgxARGRkf5q4oC3q/i7bzEjZSYCArwfoVm8IFLhyAspWHvUSfPMysHxA5kOo8sZc+hzgsiVnnmN68KyC9dQyXUiGAEICQyAVqdDp46dSgQsGjYY2eNHuJIlpSUCRIAIEAEiQASIABEgAkTAwwTECyJ9lLljT+/BoeUpEC5vVB1ZiYWvy7D7mzVIhvNgCv1eELHQ2+yQ1nOtHYiwsWTOJBFLs2H8CPw0Ttxqk4fbnbIjAkSACBABIkAEiAARIAJEAIB4QaTAwYfTkbegAIeftnSJGzB7iMT2mM9vqJBVUcsfzGrvYitFIQEB+G7mZJCXsViylI4IEAEiQASIABEgAkSACHiWgHhBZFUupwIXLIUkyH17+pzLHDsdXIwf439frcfumhuICnZMh4miz6ZPwPgwOs3a/W5keadGo6HT2z0F00v5UBt5CawHsxU71nmwSMqKCBABIuBTAhT4wqe43SrMl/MFVwVR1WfZWPtaLoob9VWTzsjA6vXZeGKG1OW69jlBVFpyHqPHjHEaVOGZC9fwT1WrTXc5IaUunQ67JsfjP6JpQ5/LvcfODd+d+gZ3zEimaICeAurhfFhQhZJz3yP5zrs8nDNl5ykCt1hQhevXMXUaBVXwFFNP58OCKnR1dWHsOAqq4Gm2nspPUX4J0XxQhWGeypLy8TCBc2fPQCabREEVPMzVk9l9+6+TmHn3v4lajOhpua4IItXRNZj9Qj64GBkSY5SQVwCyiYCiIg7L8/KxeoZrgdP6nCASC5utEL1XcwNSJytEHVodPr+dVojEcqV0RIAIEAEiQASIABEgAkTA0wTECyIl8palYn3TGhzevwKJ8hxM/hlwqGwNuM3pWFK7Bqd+nwFX1on6rSA6erMZq8uqERFkf3cQc5djAefO3T3F4R6ihi41lF1qyMIkCA30fthBT3cwyo8IEAEiQASIABEgAkSACPgzAfGCSB9lTvFmEXYvjANOGQVRFpKF/+1CZfutIGIrPw+eu8yH3LYXZa5Dq8WvxwzD0pFDuiFr1mjxn4oa/F9jC1o0WkgCA/hw3fGSEP4eikznQi+jpESACBABIkAEiAARIAJEwAEBVwTR9jsywb1bjnWzYCGIZJ+txMzfJeFw4Qq44nTebwUR432loxNsL9EttQadWp3pHCKNDggOCMCPY6OwaeJIWK/5fNfcjiWlV9Gi0fAudywSHbtYqG4mohq7NLhncCT2TR0DaVAPQlrQY0EEiAARIAJEgAgQASJABIiAC2G3VTi2OgW7kgtweInMIIhOY8HjYTjxYRHi1ubj6C9ckUNAnxNE8pJziB8z1mlQBWO/atVosfWaEl81teIa14nIwEBMipDg5yOGIH1IVLfuV9epxj3F5QgOAMJtnF9kFEY3utSYHR2JPyWOoy5sReC7b/+FO5JTKKiCn/YMFlSBnQ6eQkEV/LSFAH1QhRpMnZbktzYOdMNqaqqhpqAKft0NFGWXED2Ygir4cyOd+/4MJiZMQmQkBbby13b65uQ/cde/pfpdUAXuXB52nYrH4qdTEce7ye1lceaQ/HgOtr6ajngX1yv6nCDydodZcO4ySlo7MNhJMAa2WsRE0e4pY2wKK2/b6c/5U7hgf24dvW3URv7fRmQhESACRIAIEIHeJuDL+YJ4lzkrKhoOKhUHidT9s4gGhCCq4brw2Q0VH4Z7UFAQ7o+Jwn0xgxBpFXChrJ3Dj76v4N3kxIROaNNoMTYsFMfumNjb/ZXKJwJEgAgQASJABIgAESACfZaA24LIAzXu14KI7RvKuVqHQ/VN6NRqDXuIAHb20KCgQGycMAIPDY02YcxvUGFVWRWGhgSLQqsFoFJrUD5rmsModaIyo0REgAgQASJABIgAESACRGCAEhAviIqx7+ENyLfL6UFs+HQpkl3g2K8F0cYrdfhzfSPCAgO7rfiodTo+atzbk+Nx7+BBPLLt15TYUd2AaCfuckK+bI9SYbIMI0NDXMBOSYkAESACRIAIEAEiQASIABEwEnBFELGw2/vsoluKQ2VZ/VsQlZacx+gxY5wGVTjf2oGHzl/hQ24H2fF/Y6G5WfCEU3dO5s8XOnJDhZWXxK8QsX1ETbRC1K07nj71LW6fkYzgYHErbTQU+JYAC6ogP38WM1Jm+rZgKk00ARZUoe76dUyZ5lqUHNEFUMIeE7heU40uCqrQY47ezEBRXobo6GgMjRvmzWIo7x4QOH/2DCbKJiGCgir0gKJ3b2WBslJm3u13QRVs1ZpTypG/NQdn5m7DpnlxLoHpcytEWo0GgSJCXe+9fhO/raxDjJPVHrbCc3j6eEyLCAPbQ7Tg7GWHh7kK6XJaHUZKgvHlHTKXoPf3xGq1msSQnzcytZGfNxAArVaLQDuRLv3ferKQCBABIuCcgEajQZCIOZ3znCiFtwio1V0+ixosfoXIQW25QmxMlyOTziHSQ3qxvBqf32jm9wo5utgBrG8ljMJPYqV8svu+r0AN18m72Tm72L1vykZioWAfkrN76O9EgAgQASJABIgAESACRIAIWBLwiCAC2190Gsm0h0gP97dX6vB+7U2n+4HYoa2508bi36P1MfDZKlHGucsIDQhAkOFAVlsdtkWjRUK4BJ/fPoH6MxEgAkSACBABIkAEiAARIAI9IOCKIOIqi1Fc1YG46amQsTUNDQdlZRW4ETLER7huRJ9zmRNbxS9uNmNVWXW30NrC+9keoGa1Bt/NnGwhnA7WNYIFZGBbj6xDc7PIco1dagwLDcZHSeMxISxUrEmUjggQASJABIgAESACRIAIEAEbBMQLIiWOPJ+Kl0fswamNaZBoqpC3Ih3rj3NARCLW/Tkfz0xzDXGfE0QXSkswevQYREn1Lm72LhZy+57icqg0Gj6wgq3rZpcGP4qNwjuT47v9+VxrB1ZdqkJtp5r/Gwu6oNHp0KUDfhoXjVfGDXcotlxrhv6V+vvi75A0/Q7aR+SnzcqCKlyQn8ftM1L81EIyq+nWLdTVXsfkqS6O6ITOZwRYUAW2F2/M2HE+K5MKco1AhaIcUhZUYahrm6tdK4VS94RAyfmzmDBRhogIvZcOXf5H4MzpUz4LwiReEBWDRZnj9pRgwxwJuK+zMfPneUhctBTxF3fhSPxOnNqeDsdKwZJ1nxNEbDIXGipuVeZMSzseK6mEBkCUYC8RWxliYmhkaDC+mCGz+JsQD1sNquzoxIU2Dje61JCFS5AYIXHqhud/3dm3FnEdHZCEhfm2UCrNJQIc1wGJhNrIJWg+TswimIWEUDh/H2N3qThfnuDukmGUmCegUasRRNFO/bo3dHIcQiUSv7ZxoBvnyzmdq4IIB8qxbpYKR15Iwdrr2TietxhxJ7IxfZmk/4fddrVjXunoxPMXq/i9QWxPEFvlYVf6kCj8t2yUXTHkajmUnggQASJABIgAESACRIAIEAH3CIgXRCocW52CtW1rsGNePbasy4Vs+2nseEAKjgSRY/hshYe5vzHXtxGhIT4VQuwA2MvtnZAEBmCsJBSBds5Fcq/70F1EgAgQASJABIgAESACRKBvExAviADuVA4W/mwvFKzKE1fgUP4aJAdXIe/5NKyPGgAuc32lqbt0OuysvoFPlLdwnVMjPIitTgFqnQ5jJCF4blQsFg0b3FeqQ3YSASJABIgAESACRIAIEAGvEXBFEDEjVBXFkF+XIH5mIuJ76HnZ5/YQXbpQipGjRyMqypWtUl5rO5sZsz1HK8uqcLWjE6EBgfyqlHFRiDnscVot2KGu/yaNxP+bNApxIcG+NdDLpZ0/+z2mJd1Gh615mbO72bO9KZcuyPnAF3T5J4Gmpluor6vDpMlT/NNAsgq112v4oArxY8YSDT8lcLlCAak0GrFDh/qphWRWqfw8xo+fiPAIN+IkEz6fEDj3/RlMv2OGT8pyVRB50qg+J4ja29sRHh7uSQYezaua68L931fwK0GODoVlwqhJrUFsSDAKZ8j6VcS61tZWREZSxBiPdk46S2UAACAASURBVCwPZ9bW2ooIaiMPU/Vsdh0d7QgL89+xzrO17Xu5abVasP8F06Z9v2082rDvt01jMqytrQ0RJIb8uqF8OacjQeTXXUG8cUzkPHC2AhfbOUiDgkTdyA6GfTguGr+TjRKVnhIRASJABIgAESACRIAIEIH+RoAEUT9p0d01N7D5aj1igsWJIVZtJqJUag32TxuLe6JpVaWfdAWqBhEgAkSACBABIkAEiIALBEgQuQDLVtIGQwS54aHBvbof557T5WC2RAjOPBJTNeY6N2fwIOybOsaUvLa+DW1takwYJ0UARaUTg5HSEAEiQASIABEgAkSACPRRAiSIXGi48rKLGDFyFAYNioKyS82fMXS2tR1hgYHo0Gpxe2Q43p0S3yvCaPK/LiAsMADBLiqYdq2WD8f9cmsY3v/wAs7Jb0Kj0SIoKBBqtRaTZNF49MEEPPLgRAS6mLcLaD2WtLTkPCZPnUZBFTxG1LMZsY3gZZcuYFribZ7NmHLzGAGVqgnK+nrIEiZ5LE/KyLME6upqoe7qwuh484csz5ZAufWUQOWVy3wApiGxsT3Niu73EgEWKGvMuPF+vTfcS1XvM9nKS84hMWm6T+wlQeQC5paWZl4MsaAF9xSXo75TjcECFzW2J4dFbfsqJQEhPhQPKo0GM0+VOQykYK+aXVotbjZ0IO6/y/gkIcGBFqtCXWottBodRo6IwIFdP0TcUP/eaM0mcyyyD13+S4DayH/bxmhZa0sLIgcN8n9DB6iFTAxptFpIJD2M9TpA+fmi2u1tbQgLD0eAD+cCvqhXfyqjuVnl11GD+xNrd+viy/kCCSI3Wim3rhGvXK61uV+HiaLsCcOxZPgQN3K2vEWr06HyajMuKZrQcLMDsvFSTJk0GDHR3V+C075hK0SBphDbYgpXa3SoUbYhoLETEz6ocnhLB6dBcHAA3tuWhpkz4sRkT2mIABEgAkSACBABIkAEiIDfEyBB5EYTMVe5E7dabO7XadNo8R+DB2H3lHg3cjbfUnyuAWte+SeUynYEBQWgS6PlV286O7VY+OPxeHn1nYgaFGK64YFzl3G5vROSQPGbfqqut6IrCJDKWzC8oN6pvUxA6XQ6nMh/ENKoUKfpKQERIAJEgAgQASJABIgAEfB3AiSI3GihRSWVOGfYO2R9e4dWh2kREnxy23g3ctbf8s4fS7BrXwm0Wh0iwi0PTmWrRh0dGgyWhmL3W2mYNjmGvyf7Sh3ev34TsSHioszdauLQ2MQBUSEYfrQe0nMqUfa2tHbxK0Qf7PqhqPSUiAgQASJABIgAESACRIAI+DMBEkQutE6FohzDR4zEfyubcaC20WL/kDEb5jL3s2GDsWniSBdyNif95ze1WP7rvyMkJBCBDlZ72tvVGDUiEkc+nI/Q0CBc47pwb3E5JIGBolaJrla3QBsSgEBOi/F7riKwUyvaXrav6NjHCxAXGyb6Hl8lvHSxFAmTpiAwMNBXRVI5LhDQaDRQlJdh8pSpLtxFSX1JoKW5GQ3KeoyfKPNlsVSWCwSU9XVgAUpGjhrtwl2U1JcErl2txKCoKMTE9Nx93pd2D6SyyssuYcyYsZCE+d9cZiC1g6O6ssAXLFCWLy4SRC5Qbmq6hejowajs6MScYgXCgwIQLph4s4ht7RodCpNlGB/muktZc0snfvTo/6C5pQthEucrPW3taizOnIx1v0rma/G/N5vxq7Jq3pXPkeMcEzQ1da3QBQdibG4VQhs6XaAAPiT3uhdTsDjT/6JQNd68iZgh9AJyqUF9nLix8SZNEnzM3LXidFA1qSCNpuAkrnHzXWqO48A+LkRERPiuUCrJJQLswwILqhAcbOnl4VImlNirBG7dasTgwXovG7r8k4Av53QkiNzsA0VNbXj24jWooYNaq0NwYACYDHlvSrzbh5weKbiC7DdO8XuGxFxM2Oh0QPH/ZZoiw/2pvhGbK+uh1cHuSlFDSydabnZg5P8qEXm5TUxRFmk4ToNZM4fj3W1zXL6XbiACRIAIEAEiQASIABEgAv5EgARRD1qDucedVLXhemcXRoSGYJY0wmbkOesiWjRaHL3ZjMJbLVB2qpEUGYYFsVL86+MK7Nh9HpGR4r8osT09//fXBzE8zhwOu5rrwtMXrqGK6wKn1SIkMIAXThqdjv/viKoOtO4og9TFQ1yN9ejs0mLY0HAc+/iBHtCjW4kAESACRIAIEAEiQASIQO8TIEHk4zb44mYz1ipqwEQRO6uIbRNS6wC2KBRSx4H7QxkG68StEDHT2SrRwXfuQ+KU7su+5e0cvmtu54VXRGAg7h8ShTujwvFx7kVse/t7m+G7xeBgLnMzbh+K3LcpsIIYXpSGCBABIkAEiAARIAJEwH8JkCByoW3YydPDhg1HuJt+22yPzy/LqhEWGGDz4Nb61k603eAwkQU56BIX5IDtN/r2y59iUKQ5BLezKn1zuh5PPP8lYga7d6gfi1D37JJE/GbVDGdF+fzvbMO+LCEBcOlEJp+bOWAL1Gq1uFKhwMQE/9t/NmAbxarira0tuNHQgLHj3I+USSy9S+BGg5IPqsCC/NDlnwSqq67xB7lHDx7snwaSVbhcocDo+HiEhro3FyKE3iegKL8EWcJk7xcEgASRC5hv3rjBb9h35+Tpm2oNZp8u4/cZ2TsriB1+WtPKQVraghGf1Tm1TK3WIjIyBP/4bKHTtMIETESl3JvHn2MUHOxaNDbmenezsQMfvP1DzL57hEvl+iIxi441NG6YL4qiMtwk0KBUYmgcHe7rJj6v38Y266uamig4iddJu19Ae1sbH1SBRTGjyz8JNN26xX88DQ11PcCSf9ao/1nFPvzEDh3a/yrWj2rkyzndABVEShx5bQ1Opm7Dpvt9MzHbc/0GXr9Sh9gQ+/uDmNioqm2FOiQACb+vQECXzmG3Zu5yv1x2G555wvWQhCv/8x/4ny8q+b1Arly3mjoxfFg4jh/O4A+KpYsIEAEiQASIABEgAkSACPRlAgNTEJ3fj6ff/BKjFvtOELEgB/9sakWkk0AGLIJbTTOH0QerEFHL2e1b7e0aTBwfhb988COH5xXZy6C1rQv/8ZPDYAESrA9/tXcPW5FStXThfz/6CRImUEjevvzgk+1EgAgQASJABIgAESACegIDUBCx1aHPgdQrOIkVPlsheuj8FVxs4/j9Q86u+uZOROReRejF5m5iRavTobNTy7u77f1/92LqJPf9k0+dUWLJir/x5jjbg8SEGnPpW786BUsem+KsCvR3IkAEiAARIAJEgAgQASLQJwgMOEFU88VG7MQKrMQu/v9dcZmrunaV358S5sapxlkV1/GxsglRIkJdN2u0+H1YDN7c8C/UN7Tz+3w6OzUICWH/r0XGj8Zj/ZoUSKN67ptcVtGEn686jut1bZAOCuXLCBBoNuaWx0J7S0KD8M7vfoB7Zvn3Jt4rlyswfsLEPvHwDUQjdTodrlZexrjx1Eb+2v5tbW1ovHkDo+PH+KuJA96umzdvQKPWIG4Y7Zf0185w/XoNBkUOQpRU6q8mDni7rlZewchRoxESIj4o1YCH5mMAvpzTDSxB1PAl1u8CVr56H2AQRmIFETt1mkWZm5qYhKCgIL5LtLe34drVSkyeYt7D09nZiQpFGaZOSzJ1G7b59b2zpXirM9jCZa6zk+sW3aSV4xAcEoLzd08FmzxWXm3G3wrPIjRsKCbLYvjw2kwIXSyVY/zEiZBIwkzllF28wE9iIiIjTb+xCB3Dho2wGJRZZJWYmCEYHKMP1c3E1qubT+D41zdw42Yn74IXGBQArkON6OgQzL57FF7PuhuxQ8JQe72Gt4sNIsZLWV8HdnJ6/Jixpt9u3mhAc3Mzxo2fYPqNbTK9caMBE2UsCpz+Ylxra2uQMMm86sRzrazE5KnOuV66UIppSbeZ8qurvc6XkZg03eKxlZecw7TE2ywCYpTKz2PS5KkWJ4n3hCuLnsaYDo4ZYiqbDbiRkZGIHWreq8aiD7EBeNhwc1AK8VxvoLlZ5ZxrSzPfVp7iyirEGPaI64SJkISFgbURi45lu7+W8ZEchZMIe1xZPx9qxZU9O8N9zrUd1yqvdO+v5WX8eGG82Dhg3V9d5zoFwcHmlzffXw1cjeXY48omz1Kp2dX1ymUFogfH8GOB8WL9lbVRUGCgKTgJ66+2uLLV6lEW40A9OK7Dahyw0V+bbvFR7CzGAdZfa2qQMFk4DojjqtVocNFqHHCZ66QpfB2Nl02uly5g1Ogx/PNsvFhUS7FcbfbX4BAMH2E5DrBIjKNGxwvG13pwHe2IHzvO9FtNTRVam5sxSfDuafI0V60GF0stx9cec70g5z+GCD8qlonmWsFHbBP212tXryA8PNIiSAvfX7txvQ6tVmPJVVmPjvZ2jBFwZUKzWdVk8cHGNtcW1NZUO+yvLK/Q4BBUVV2zGAdY+7L+JXxvOeaahIAA835d9t5i47pwEn/RLtd4REYOctJfKxAdPdgiiAqb14SHR1hyra5CcFCQRWTD2trrYM+fRX+1x7WpCeMEHyvFcmVtVFl5BVME84Gurk4oyizHV1e5sjka27A/bPhwPiptqbwECZMm+5xrTXUVP6cURox0hSsLgCP8CKxquoWGBiUmysyRXFtbWlBTU41JgvHVm1wDA8399YK8BDJRXC9i1OjRFv21orwMgUFBPvvIPYAEkRw7nvoWqfufwp0AjCtFYgURG1FYp4ocZB5cjBN660g/zSpVt69C9bdu4fHKG6ho78TgYL2gYg+wsONodMAttRo5E0fi8eHmc4Vs5ccmxVFRll+emLiwtoWF0BUOiKzctrZWRESYX+rsN/ZwhEok0GqBa9UtvHvc6JESRISHWggGNhCx4A/CyDkajRrqLjU/kTJeTDR1dLTzg6rwamtttRBsPeWqUjVZTPJYfmJ/E821pZkPnyq8XOUqbGcmHtkAGBxsDrDR1dXFC01Lrhqw34WTB1e4trS0YJCb/VUsQ1vpiKu+p9ji4F9c2xBhdYSAcRyg/mpjfBU9DrjCNdBC4Lo0DrS3dzsCorW11UKw8e8oG+MA+1gVZRWhru/211AEBurfqezSj6+2uGotPkCyDxQ2x1fiyr+72buoG9fAQIsPB/r+6mmu3d+3/aa/Mq4hofwk33h1chw/DxR+kCGuejq25lkWEzEP/2PACCImgNbnlnfHNzcL7z+V6GGstrOr61Qjs+QKFAZRZAy/zU4catVo0a7V4vmRsXhlPPtiQRcRIAJEgAgQASJABIgAESAC3iYwYASRNUh3Vog80RhaHfC7a/XIrWtEQ5eGD7Kg1ukwNSIMbyWMQmKkeZXFE+VRHkSACBABIkAEiAARIAJEgAjYJ0CCyIVziK7XVPOHeHnqVOMmtQbVXBemREgQJIxkQD3WbQJV1yoRP8bsa+92RnSj1wiw4CTC/WZeK4gydotAR0cHGhtvYuTIUW7dTzd5n0DTrUaoNRrExtKhkt6n7V4J9XW1vLu6tZu9e7nRXd4gwPabjRg5yrQv3BtlUJ49I8D2swn3+fUsN8d3D1hB5A5UtkmdCaKQkJ5Hd3OnfLrHOQE2wFF0LOecejMF20Qq3ITbm7ZQ2d0JsD0YtxpvWmzyJU7+RYBtpGZ7N2OGxPqXYWSNiYBSWY/IiMhue2YJkf8QYB+5WTAD4Z5J/7GOLGEEfDmnI0HkpT5Xp2zH9ne+x8lv6/iw1UlTh+C5pxIx+25zRCEvFU3ZEgEiQASIABEgAkSACBABIiCSAAkikaBcSfbVyev41fqvwQ4zZef3sDDWnV0aPjpb+r3xeGNDKv8bXUSACBABIkAEiAARIAJEgAj0LgESRB7mf7WqBQse/5w/4NSW6Glu6cLzT03Di7+4w8MlU3ZEgAgQASJABIgAESACRIAIuEqABJELxOrqahEbG2txboT17Y88XYCLZbcQHm4+Y0aYhj9HhtPg+OEHERdLEeVcwC8qKfMJFh4aK+omSuRTAtRGPsXtcmHscOlbtxr5A3Lp8k8C7Mwgdo6O8XBt/7RyYFt1o0HJn/cXbnXW18Cm4l+1Z/vC2QHptIfIv9pFaI0v5wskiFzoB2xz19C4YZBIJDbvUqu1SJp9CNFSx0EXGm52YPf2OfjhD8ynkbtgBiV1QOBq5RWMHTeeGPkxAWojP24cAO3t7Wi8eYMCX/hxM7GgFyzK3NChcX5s5cA2ra72Oh9lzvqw9IFNxb9qzyKesihzwkPS/ctCssaX8wUSRB7sb1U1rZi/6DOEh9leHTIWdaupE79edQeeW+KbA2E9WEXKiggQASJABIgAESACRIAI9CsCJIg82JxanQ6JqX9G1KBQODpWqO5GO3740h1ony7FaEkI0odEYc7gQQils4g82BqUFREgAkSACBABIkAEiAARcE6ABJFzRi6leHDxUSguqxAR0X2VSK3Toa6jC51dWkRvuA0hQyXQ6oBOnQ6xwUF4e0o87oqKcKk8SkwEiAARIAJEgAgQASJABIiA+wRIELnArqFBiSFDhiAwMMjuXSdP1WHprwoRHBzAh9w2XloA19o7oeE0iJodh5jFEyzy4LQ6XhjlJY3DjEHhLlhFSYUE2OngbJMkXf5LoL6uDsOG04Z9f20htVqNpqZbiI0d6q8mDni7Wltb+KAKUmn0gGfhrwAaG28iIjwCkjAKnuSvbcQOz42LG+av5pFdAHw5pyNB5EKXu1Z5BUOHDUd4uGPBcuLrGvzq5a/Q2qZGKH8OEXCzXQ0uQIeoHwxDzKJxgI1ziDq0WgwKCsLXKQkIIfc5F1rGnPRyhQITJsrcupdu8j4BFmXxyuUKaiPvo3a7hLbWVty8eQPxY8a6nQfd6F0CN280QK3W0IcF72LuUe411dUYNGgQpNEkWnsE0os3V165jFGjRiMk1HEgLC+aQFk7IXBZUY4JsgSfcCJB5CXMdcp2/Pkv5ThXcgPN7V34KkyD6LtiETbN8eDYqtHi3SnxSBs8yEuWUbZEgAgQASJABIgAESACRIAIGAmQIPJBXzjV3IZFJZWIDrbvamc0o0mtwbKRscgaR8u4PmgaKoIIEAEiQASIABEgAkRggBMgQeSDDvBlYzNWXqpGZFCg09JaNFo8ECvFtoRRTtNSAiJABIgAESACRIAIEAEiQAR6RoAEkQv82CbJmJghLtyhT3q5oxM/+r5ClCC6qdbgtQnDsWS46+W4bFg/vOHGjQaPbAbX6HSo71JD2alBRFAAhoUGQxrkfIWvHyL1eJU81UYeN4wy5AlotVqoVE0YPDiGiPgpgY72dj6oQuQgcq320ybin6Hw8AiEhIT4q4kD3i62V3LIkNgBz8GfAdxoaEDsUN8E+CFB5EJPuHJZwUcwi4iIdOEugEWYm/7NRf5sIkdnDenYKfEaLQ4ljcMdFGnOJcbGxOWXLkI2aTIC3AhKoexSY39tI/6vsQVl7RyCAgBJQCDU0IFFAZQGBSI1OhIZsVLMGxLlln0D/SY2iWOBLxImTR7oKPy2/i0tzWAvoXHjLSNh+q3BA9CwBmU9WDTAESPJk8Bfm7/q2lUMioqiDwv+2kAAKhRlGB0/FhKJxI+tHNimlV26iEmTp/gEAgkin2AG9tfexMYrdfwqg40Ac7wVDV1q/oDW/dPGwrlznY8MHyDFHKq/hd9W1vHcu3Q6SAIDEWBVd/Z7h1aHsMAA3BEZjjcTRmJkKH39GyBdhKpJBIgAESACRIAI9FMCJIh82LCvV9Zh7/Wb/CpRRFAgP/lmq0KcVotGtQZ3R0XgT0njEMHidNPlEwKdWh1eKK/G102tfHsEiVxZatZoeRfIfVPGICWKzo3ySWNRIUSACBABIkAEiAAR8AIBEkRegOooyzMt7fhPxXVcbOvgVyGYK9aI0GD8Kn4oHh/uPZ/9xiYO33xXj399V4eyiiZotTrIJkgxa+YI3JU8DHGx3js8rvp6K9rb1Zg4QYpAkYLDF83C2D9acgUlrR2QiogAaG0Tu1+t02H3lDH4wWDX3Ch9UT8qgwgQASJABIgAESACRMA5ARJEzhmZUjSrVIiSSl24Q5+0husCE0IsglxyVDgSwiX8RPpSG4fxYaGigi24XKjghs+/vIqs10+C4zTQaoGQkEB+P1NXlxbsoEx2eOz6NSl47KFJ/O89vdra1dhzoBR/+3sVyi83QacDgoIC0NmpxbgxUfj3u4dj5TO3IW6o51dWbt1qFOWzzVbmll64huONLRgS4n6wBKMo+uz2CZgUTn7IYvpO061biB48WExSStNLBJqbVYiKcn2s6yVzB1yxnZ2d0Go0CHNySPiAA+NHFW5tbUFYWDiCKBiPH7WKpSmqpluQRtO7yG8bCIDYOZ0n6kCCyAWKivIyjBgxUnRkH3am0Atl1Tjb2oE2jRZsV0pYUAD+P3vfASdXVbb/zJ2+vffdlE0PSQgEEAFBRRALFsSKFfxEsIBYQbCL/BHwU0FUQEAsiChFQcBPQYogBEhINm1bku19Z3f63Hv/PufO3Z2dndmZ3dndTMg5/PIjmbn3lOfcnT3PPO/7vMU2K25dU49lrunVkeky99SIFzu8fuzyBbEh14Wjcl04pSgP+WnYdscuR1V1fPqL/8K//t0Fp9MKpyPxwT8U1oSCs3lDGe686Q2CIM217dg9hI9/5p8YHgnC5TLGJBlioyoVDKkIBFRByq7++gl4x1vmN3F7z64mrFy9BkqKsMMHBjy4rKVLkNFMAxQ9ERX1Lgf+7+jGjPuaK+6Hy31MBG9p3ovVa9YdLlM+4uZJMjTQ17do1cGPOIDnYcF9vb2IRMKoqa2bh95kFwuBwIH97eJLheIS6Ri7EPjOR59M2K9vaBDEVbbsRGD3rp1Ys3b9okxOEqIFgnnkv8Tm9JdbRG5QfEFWv6ZB1YHfrVuCY6P5J1SM7uodxg8P9E/kFdkVC8KaDodigUtR8PUllXhneWHah+4f/+IV3Hz7TuTm2KcoP1RHmDtDnmKLkYTGxkN499sa8b0rjp8TKj/6+Xb84vYm2OwKXM6ZSVU4osHrDeP1p9TiJz84BQ57prQk/Slz7a95cR+4D+55ytfy/NcC99rGGryrrDD9icgrJQISAYmAREAiIBGQCEgEDjkCkhBlsAV/7B/BY0Pj4GF4fY4Ln64tQ2k0/Orcne14Ycwv1KBEzTyMP7l5hVApvtrajb8MeARxsSeIW+MhnrZnH6sqwRfry1POurl1FG//0MPIcduEQkPCNRhWEdA0YQNuGjqwI5IiztNtsWDcG8ZdN5+OLUenHiN2Eg/8rR1XfO85uJy2WYXdjY2FcM7bl+O7V5yQck3zdcGjQ2P4fHPnvJEhzov7Wee047FNjfM1TdmPREAiIBGQCEgEJAISAYnAIiAgCdEsQKYt9kV7O7HDGxBFOzVdF0SCCo5f1WGzAH88ainK7Da8/uVm5Fmt06ybY4djHzetrEOBTcFn93UKYjJTCg85kQodv17bgKNT1Cn67Fefwj+e7ERujk0QtqGwKoZO1D8VIzaqJfkasHFtKX77i9PTRoaGDa97230iPE5J5ik+Q28jnhDuu/PNWLd64UwlYodnGOPDQ2OzDkFMBQhDJJ85ZiUqHbZUl8r3JQISAYmAREAiIBGQCEgEsgQBSYhmsRFnb2vBNl9QKCxjEW1CCWlw2oVdM/OESGoYOnXRvo6k6pA5JHNP3ltRjO3jfrQFQnCmQSao8JxYkCtykGZqJ73lz8I0gaF7/JOOVwKJEddBpeP5x85JG5n3nv8odu0Zhts9NyLAHKYclw2PP3B2RvlLnPD42JgohjdTe91LzSKUMZESl/aiE1xIlejnq6TjXCoM09mjVH3I9xcWAZ/Ph5ycnIUdRPY+ZwRY4Jh/HI7peahz7lTeOK8IBAJ+mZsyr4jOf2fe8fG0c8Lnf3TZYzoIjI2NIT/FmS6dftK5RhKidFCKXvPaZ3fAp9jQEYqIPB825gLRpawoGhpHleDC2lL8omsQ+SncZbyqhjcU5+HhwbG0nc6oEgV0DbuPX5N05nST2/LGP8LqsgqHu3TIkNkZ1+WK6HjhgXehojx1ouHBznGc8Z6/ID8vswKlDNX76TWn4A2n1M5iR6Zf2rRjO1avXT+js8/q53YviLMfDTH+3/JqvLdCutYk28RwOIx9e3dj3foNGe2zvHnhEPCMjqKvrxcrVq5auEFkzxkh0NvTDRqU1NbN/MVYRoPImzNCoL2tFQUFBSgpLcuoH3nzwiFAE6aGpUvhdssvfxYO5cx63vnKdqzfsDGzTtK8WxKiNIHiZWdub0V/KCLUHNMCgGpRnlVBud1QR0YjGj5DQtQ9mDJHhSrF+dWl+G3vMFxpqEPmVKlEPHH0ClQkCc3a0zyCcz/xKAagidyh2RAijqGFNFx97cm44HVLUqJDa+1PfeEJlBRnVsdoZDSED79vFa687NiUY2ZyAXOx1j+/Z97D5Yy9V0U9qc/VzS7/KpP1yHslAhIBiYBEQCIgEZAISAQyQ0ASolngx7wgEp4DgdCMCtGdaxvwjfYedAbDSUmRqutCXWLO0bt3tM+KEDHUbufxa5KG2PkDEaw7+W543TT6nn1TfRG89ccn4o6TVqS8+eofvYjbf7cHhQWZhW6wdtH61cW4+9YzUo6Z6QUrn9stSOxcsJlpbBLcby2twkeqFicXKlMc5P0SAYmAREAiIBGQCEgEJAKAJESzeAre+kobdoz7p+UQMeeG+ShmDtFzx64UpgtnbGsFPeZy4uoHhXRdXPu95dX4QEURNjy/B7RfSEckCus6SmxWPLF5ZrKy7o33YMAfhiVaAyjtZeqAFlCx6ZYT8fejUzumXfTlJ/HE013CvCGTxnynggIHnnjgHZl0k9a9x23dCxZUjbUcT+vGFBf5NA3XN9bgLaWyoOV84Cn7kAhIBCQCEgGJgERAIrAYCEhCNAuUtw97cFXHIPb4g+gPR4TCU2i1wm21wC8O2MAf1y+dcIB7xRvAR3cddqD5XAAAIABJREFUQG8oIkgRw+wY7uZUFHx7WSU+UGEoCdcc6MMdPUOi1lCqRjL1pfoKfDSFCvG6Tz+Kpmd7Yc2bHVHRvBE4luUh78trsfuENSlVlPlSiFgYdu2qYvzhtswUIr/flzIe+OO7D+Lfo95pRDUV9qneZ04YiWqVdJmbEap09igV1vL9hUUgGAzC6XQu7CCy9zkjoOs6NE2bMVdyzp3LG+cFAeZL2u2Z5dbOy0RkJ0kRkMYX2f9w+H0+uBfJ4EcSolk8D3t2N4nK4Kw+zTalDlGuCxfWlArL7dhG1eDvQ+P458g4vKqK1xbm4qySginWzFQrTn25eUJhSjYl5r9UO214ZGNjSjXpqqfbcNNnn4LiUGBJs+iprurQfSrKvrwWWJGHXTMYN5hzfOyJDvzPpY+jvDS1AcNMUI96QvjgOSvwjS8fN4sdmX7p9m0viYR9my05EXxo0IPLWrpS5njNZiIkqlTu/pVCuZtNn6/Ga8PhEHbvasKGjUe/Gpf3qljT6OgI+np6sHJ1cuOWV8VCD+NF9HR3gQfu+obUeZ6H8TIP66m3tTSjoLAQpWUypzRbN7Jp5ytYuqxROmpm6wYB2P7yi9h49DGLMkNJiBYF5tSDvDDmw4V7OhDQdTiSFGbNtym4Y00DVuWk/ub2/4bH8T+3vwzPXe2wOJXUoXOaDs2vovDsOjjeUoPVOU78+ailKSfe0eXF6e9+AAX5meUQkRD9/PpTcdpJNSnHzPQCEsvjtu6DBn3erLeZ13X18mqcKx3mMt0eeb9EQCIgEZAISAQkAhKBRUVAEqJFhXvmwfpCEXyhpQtt/pCw1matowKrAoei4Og8lzhwF0btveN7enncj9t7hkVNI1ptMx+JYX22dj/CNzfD4lOh5DCjaXojEUJER/5ZNSg6px483H+8ugRXLKlMC52zP/Qw2vZ75lyHKBzRREHXZx56F5zOxHNMayKzuOhP/aP4amu3MFfItDEMkvvyzOaVKZW7TMeS90sEJAISAYmAREAiIBGQCMwvApIQzS+e89IbCc0eXxAHg2EsdTmwJseZ1GKbttrfau/FXb3DIkeJxV0dFkWoHz2hCKiGWKg63dsJ7fE+MT+LwyABeoim4YCt3IWyz6+Gvdot3PPYJ9WhFe7UShTv7+rx4rR33I/8PAes6ThDxKE0MBTAL390Gt6YYQ2i2YDPlb9nRztIJM0aUrO537yWWAU0XeSObczLzHp8LuPLeyQCEgGJgERAIiARkAhIBDJDQBKiWeDHQngz5abMoqt5uZSH+ne90oYXx/0if8UaF2rHwzqtv0ly+KfAr8P58ggCezyApsO5Mh+u9UWw10zm/5BAfay6BF+sn13c8/U3bcPNt+9EUWF6JMoEYHg0iJOPr8avfvr6ecEkFAqlXb2dNtlverkFHlWbk1JEU42QruErDZX4mLTaTnv/ZrNHaXcqL5xXBLLts25eFyc7kwgsAgI0vVDSMEpahKnIIZIgII0vsv/RWMzzgiREs3gedjXtRG1dHQoKCmdx18Jdeu3BfvzoYP8Ug4b40VgsdCSiipdJoGoddjgSqDgkTCRDZXYrHt3UmLTGUbLVaJqOj178Dzz9nx4UFThgs80cisbrB4eDWFKXhz/f+WYUF82OSCWbx8svvoCjNh6dNnGlCvfBpv0YCEeEy1+6tYlooqDpwGX15Ti/umThNvlV1jM/3HbtfAWbNi9sAd5XGWyLupzRkWH09HRj9Zp1izquHCx9BLq7OhGhqcKS1Hme6fcqr5xPBFqb96GgsAhl5bP7cnE+5yD7mhmBHa9sw/LlK5CTmyuhylIEXtz6PDYfswWWBLn18z1lSYjmG9FF6m+fP4iztrUK6+hE9XR0HWBuDuv7eMMqvNCh2yywWS2odzkmDv4kSUGNAXbASYW5+P6y6hkJVqrl3XH3Xlzzvy+C47td1mnESFV1BEOqmNd739GIq768BfYU5CnVmJm+T7vsK9q68dDgGFjniXlFrCsV34gR60cRs1KbFdc21uCUIvlBmin+8n6JgERAIiARkAhIBCQChxIBSYgOJfoZjH1VWw/u6BlGqX26CYHPH0H/gN8IldMhyI8u/rNAz7EiP6CjuDZH5Arx/SUuBz5fVzZvBUW7e334wtefxtbtA4L4WK0sOmtBOKLCZlXQUJePH199EtavyS5lpT0Qwk1dg6Att0mHiCFD4+wW1pDSsdrtxKdqS/GWkvxpIYoZbKe8VSIgEZAISAQkAhIBiYBE4BAhIAnRIQI+02HfvaMdO7yBabkv/YMBeL1hUOBIJDFGcqwoeKQXn1hdiU9+dB1qnPa0w8RmO2efL4IRTxAjoyEwRK6wwIGiQocwX8jmpuo6to0H0BkKoz8UQa5VQYXdhnW5rozUs2xes5ybREAiIBGQCEgEJAISgSMVAUmIZrHzrA6+GHGM6UzptS/uw5iqTQnt6h/0w+uNCAvrZE1zKijY4UHBgz245MKN+MQHX13FF1VVldXb03mADuE1mqpCsS6OvfohXOZhPXQ2fdYd1kDKyUsEJAJZi4A0vsjarZmY2GKe6SQhmsXzsGvnDtTW12eFqcJbtreBIV6uKPkJBFX09PpmJENcqupSUPLsMIqfHIQ/oOLvf3o7qitzZoFCdl+69YX/YNPRm2Gz2bN7okfo7GiqsPOVbdh87HFHKALZv+wRmip0d2PNWmmqkK27RVMFOmQ1SFOFbN0itDTvRaEwVajI2jke6RN7ZfvLaGxcKU0VsvhBeP65f2PL8a9ZFDFCEqIsfhBmmtqXW7rx54FR5FsVaLqOjk5hmwBLigA4zaWg5t5u5LT7QBK1rCEf9/36LBFiJ5tEQCIgEZAISAQkAhIBiYBE4EhDQBKiw3THHxjw4PPNnSi2WeH1RTAw5E9JhnTFAs1hwfKb22H1GlbcJEW0vW5cWjAnJDqCYQQ1Hcvdk851c+pI3iQRkAhIBCQCEgGJgERAIiAROAQISEJ0CECfjyFpFf3GbS0YCEUAvypq+ih2CzSnFZrNAlijko+mwxLRYQ1oUN0K8pvGUf1gz8QUaHzw8xtOxUnHV6U1LdpS/653BPcPjGKPPwhWG2L1Hr7e6HbgrJJ8fLS6BDmyIF1aeMqLJAISAYmAREAiIBGQCEgEDi0CkhAdWvwzGn23L4izX2mDfzyMsZAqLLVpEy2oEP/CZon+1QLYvCqW/7QNSoiVdIzm9YXx/75xIt56xpKUc6Gr3YV7OjCmqqIWT3ytHtp4s1gp85puXFWHEwpePblJKcGRF0gEJAISAYmAREAiIBGQCByWCEhCNItta9r5CurqG7LCVMGc9hMj43jP9nYEmT80yXNiGBGgWyyw6LogQu6OAOp+1zmx6qHhIP5855nYsK50RiR+3TuM77b3ito7ppFDshtCmo6QruOjVcW4YknlLBDO/NKtzz+HTZuPkaYKmUO5ID3QVIHVwY+RpgoLgu98dGqYKnRhzdr189Gd7GMBEOjq6kREmiosALLz16U0VZg/LBeqp1e2vYzlK1YiN1cWWF8ojDPt9z/PPoPjTjhRmipkCmQ23M/QtoPBMFblOEV42Xw3hq5dtKcD44EIYDNGMMWhibH8KizjEeOf+TaUPz6IkhdGxD+HRoLY+dT74HQmt0F+adyP9+3cD7dimShGGlQ1jIZUBFQNrNtj1QG3RUGBywanXREKkk/VcOPKWrypJH++l520P2kXvGhQz3kguUdzhk7eKBGQCEgEJAISgSMGgcU8L0iFaIEeq78Pj+EH+/vQHYqAKT0RHXhtYS6+u6xq3op7DoQjOOWlZlhhQVfHOCxWC2iVoHNAXTcGVfWpDIm5RXYLcq/dC9twGOVlbtx/11moq0n8DYlf03Dyi83waRrcioLxiIa+YFgQHrMxRC+WhFlDGqrcdlgdVmjQ8dQxK1Fik3VnFuhRk91KBCQCEgGJgERAIiARkAhkgIAkRBmAl+zWS5o78bfBMTgUC2wxftbj0UKqd65twLH57oxHvr1nCN9q7xVOcwx9Gx4NJu8zhrHo+TZYH+mB9a/dKMx3wO224YpLj8EHzlk57f6r2nrwm95h5Nus6A6E4Vc1WKZJUFNv08mQNB15IR3OAjtOK87Hr9bUZ7xe2YFEQCIgEZAISAQkAhIBiYBEYL4RkIRonhF9aNCDS5q7kGul99r0RqWl0GrFPzc3ZuzE9tl9neB4hTYr+vr9GPOGE68mnsC4rLC0jsPxsxYsrc9HOKzBMx7CaSfV4mfXngKHw1BzeNvq53YLYtdLe21VF7lIUduGlMixLpLLryG/2In/HLsKpXapEqUETV4gEZAISAQkAhIBiYBEQCKwqAhIQjQLuHft3IHa+voZTRXO2t6K9kBIhJcla8wr+snKWpxRko8HBz1CgdntDSCg61jidOANxXn4bF1ZSsJEh7lmfxAI6ejp88GiAKqqi2i5iZZIzWFInTcCx3d2obzUhbxcu7hnaDiA95zdiPd8YSP+MuDBMx4fnvf4RNFWlfbdvEjIP4la7EDRaxi5p+nIsVjw+PGrsCbHOQu053bpi1ufx8ZNm2Gz2ebWgbxrQRGgqULTju04+pgtCzqO7HzuCNBUobe7G6vXrpt7J/LOBUWgu6sTYWmqsKAYZ9p5S/M+FBYWoqy8ItOu5P0LhMCO7S9jeeNK5EhThQVCOPNuaZR1zJbjpalC5lDObw+qqsJqna5ytAVC+HpbD5q8AUGGHBYLSu22pG5soxEV76sownZvAK+M++FQFHEtc4ECmgZvVEW6cVUtTi3KS7qIj+46gGc9PowPBeH3R6AoBhHRNF0QmOnuCtGuHAqU/gDs1+6F3a6gttrIHwqpGrqHAij62jroS43X+sMRYZoQa+Mt3OzESyli59gBHe7CGm5bVotzGsvmd0MS9BaJRCQZWnCUMxtA7lFm+C3G3ZqmQZG1xBYDajnGqxSBxUwGf5VCuODLUtUIrFb55emCA53BAJFIeNFcg6VClMFG8VbW5rlg90GMqqqoy0NHOdIS6kMkRQydi29jqiYUGRoOFCUxGwhquih2+pcNy4RDXaJ2fUc/ftIxAG9fACpze2LylSZIUaIb3VZYnx+C/fcdYELQkrp8cE6D4Qj0kAZHtRuVXz8KnEOnMFCII1emiwJJV8pmERF21f8ZwTvPWYHj83NwXL4bDS5HyjvlBRIBiYBEQCIgEZAISAQkAhKBhUZAEqIMEKYD2xnbWjEa0TCuqoJAUN2h6QDFGgssqHHaphgrcDiSDLZap33G0WnCUOWw4f+ObpxWBJU3PjXqxYd3HcBYj1+oNRzPbJEo6Uo4QJ4NjtvbYd02KtSk6ro8dIcMIsdGUlT30+NEdFwLQ/Jm4j3pkCLFAscd+1H4yUaBEY3ulrqcuHl1LdbmuDLYAXmrREAiIBGQCEgEJAISAYmARCAzBCQhygC/BwY8oLEBjRIiOgkJVR8arBnkhKSowKoIpWiCqOg6OoJhVDvsongpa/UwTI73OhVFKEp5MaoSSdFv1jXguPycaTOlgvTmba3Y1jcO3RuZohCFI1OqtE7eS0OF8Qhc398tiI8QlcocYt4mIdI8YVRetQH2JbkzE6Kom1zKyDm67d3UgrrL1k6QQypSYU3HeaJ4a8WMOVcZbJG8VSIgEZAISAQkAhIBiYBEQCIwIwJHFiHacQc+fu3fo4Ccjs/c8VEcO4sHZPeunaitrUd+QYG469v7e/HjgwNGSFlMLR4jfccgRW6rBTUOQwkigaFCMqaqdKUW/+adDKrj/03/Nrq6ldttQhViraHrVtTg3PKihDPtCoZx3JO74B+PxBR+1RFmDaL4RoZms8B13V5Y+oKCuNkdVoQLbVMc8TRvBCUfWQ7nSWXYHwgZq5urSkTGRcXs3g4431KN2vJJYsfcJBpMHF+Qg9+uWzKLnUh+6baXXsT6DRtlHtG8oDn/nYRDIexq2omNR2+e/85lj/OCwOjICHp7urFqzdp56U92Mv8IdHd1gbH19Q3z87k5/zOUPba2NKOApgpl5RKMLEVg547tWLa8ETk5ieswZum0j6hpvfziC4tmwnREEaKuHU3AUetQA6DrsW/hiq5z8auPpu+kRIcsh2My9+Xz+zpxR8/wBFcwTQbM0DX+m3WImCdE8pOrKLiotgzfbO8RD/RMfm28jyF1IxEVX19SifOrS5L+EPzsn+24YngQcFmhhAxlaJpC5FCAiAbn7fuh7BsX19B4wV5gR8Q11SKcClH5F9fCtbZQKEQzEiIugsVfkzWSsLAO2y2t0C9aIdZEwhfbuMZvLavChyuLM/5BDwYCcLpkGF7GQC5gB3KPFhDceeqaDmZ2+8whvfM0lOxmjgjIpP05ArdIt0nzmEUCOoNhgsEgnM6Fd7/NYIpH/K2BQACuRTrTHVGEaMqTNfB3XHETcPFVpwuCNJf2qb0d+H3vSFL5hBrRulwnLqguRY3Dhk15btzQ0Y9buoZEHg2bqQzx73xpIo8HEMVQI5qOP6xfgpMKk3+DEQiqeNOHHsLeU4sRWZIDzalAC2tG5xwooELpDcJxazss3ogYl7lDtOm2lDqgx5gxiPfGI6i57hhYC+zY7w8JMicmloz3xLrQxQJJ4hPUBGGy/aIV+hdWCXLIQrKxjf0HNB3/2twoQgllkwhIBCQCEgGJgERAIiARkAgsFgKHHyFSg/B4gILizFg9FaIbcRG+96a5y9kfbNqPvw6OzUCIgNOK8vDAhmViPxketumFPfBENJE/xG/4yDQMZclgHFSXTLLEe1h0deuWVSiJIREMt2P9ISotdGtjyF1Luwdnf+hhoNAOfXkuBmudwkbbtnccSosXlqHQxDMl+Iuuo6oyB926GhNqB+hBDRaHgtofGcGEfaEIPGF1kq0lIkWC1cW9QTIU0WHxhKHbLbDf3w39I0vgVCwJSY8nouKjVSW4cmnlYj37chyJgERAIiARkAhIBCQCEgGJAA4bQhTcew9+cMXV+M3Lnui2FWDzB7+G73/lXDRO9xtIsrX9ePDbX8CfWoCa866fFRny+/0Y6O+bErN93s52PDg0BsViEfk4JiUwlB6LcGk7vTgP965fiva2FgQq63DOjnZhb+2jQjNDYo7RJ/DByiJ8xR7CkqXL8PyYX4TbNftDUFQVitUKFcC6XBe++9+Qs5bH9+DKa/bA64sgP8+Ozh6vwIH1iVSnAt1mEUYK/L9ydg1c5S742sZhf2FYkBdORxuLoPi8pch7fSVYdymsA12hiFCUhAOD6SIeX/zVJERi8RZYAioZIOC2wvJkP6zHFgMVRijbkhjLbRIz1gJQrHZUOGx4dNNyMDSxp7sLDUuWTuwj59JxYD+WLFs+ZW+J69JljVNea2ttEXHBsS3Ra+1trQLXWLvy/e1tqK2rn5KDdGB/OyqrqqdI6x0HD6CktAw5OZMPX1dnhyjam5efPzE01+F256CwaDIHrK+vV/RfUlI6cd3gQL8gqbFF/IaHhwQWlZVVE9d5PKPwjo+juqZ24jX+m8U0OW+zBfx+9Mc9r8zf6T7icB2ArmtTcB0ZHkIwGEJlVQpcveMYGU4X1040LDG++GDTVBUHDuzH0ix/XvMLCpGf4nnt7+sVtTpKSmOf13nGNeBHf9/Uz9dwOITuzk40LI3BVVNxYP+hxLUKTudkSK7xOVA6JQeBnwPMM83PN3JN2Xq6u+F2u6d8DqSP6zCCwYD4DDJbws+BRM9r2rhq4OfctOe1tQVL0/ksTXBd8s/Xuil1RQ7ub0dF1Rxx7emG2+VCYdFkuHVCXAcHwNpa5TFFUvmzPb+4htHd2RH3vB5CXA+0o6Jy7rgyTKlonnAd83gwPj429feW1wt+Fk/5vRUIgPsXmxvH8F3+TPF39cTnq7ZAuC5ZCktM/TVxHqitgy0mfPggca2omhKan+7nAHMzGdI/HVerOE+YbTDN5/VwwZVnudi6dsS1prZuSlj2wQP7UVFROR3XktJFK5x7eBCi4L/xreM/jGfP+ia+8T9nYl0x0N/0CG675mo80Hg9nr7hTEz+6plyDk76D5FD9O+T8L00Q+Z4IN+18xVxIDd/0V3a3Ik7e4Ynxog1RjBC3yx4d3kBfrm6Hr09PejLL8LZr7SBhVl5LU0FZsojYsHWZzavQP7YMO4MKvhF16AwWnBZFejRIrHMGKJTHfu7sMiFC6qr8OVvPod/PtWFYDACb0CFTjJEG3AOVp8DvL8eKLBDtyrgTKgeOe7pgH7AB8fyPFR+db1QhPgLhG0oomGEKlFU0RKkKHbiseRI1YWLnSBYNgswHoHtqQHgAw0TOMUSIr5oFryl89y+E9aIcXiYL6+Yqhb19faID/jYRlxjD7Y7tm9DaVnZlA9eXs8PotgDhXitt2cK2eBrfb29qKicOi4Pauwz9gd6YKBffKiR2JhtaHAQuXl5U4gTP/D5AUhSNHGYGR0RB0xea7bxsTFBiEzDDr7u83pFNfpYMsV4Wr/Ph+KSyZwykqaxMQ9KYz5Qienw0OC0Kun8ZTMXXJNiOEtcuZ69u5uwfsMmcQCeX1xHReHk+cKVBNKTRbgmev7TfV5JuPkc2WyTIamJn9dhkIiMjIxg5arV4vH0jKaJq88LYhZ7ODWeVy+KY8i/wNXjEXtvtkP5vKaNa3+f+BmL/RyYDa5OlzPucyAxrpquiS9WzObzecUXI7GHKB7A+KXHiuge8Vrum2f0VYRrYdGUg2iy55U5IO6YL6aSPa/p4JrweZ0jrvwSjvvIL/xS/d6azedrwue1r1ccJmMbf4cmfF7jcR0aRG5u/O+tYfF7LB5XfgmbF/t7a3xMnBNSPa+JcQ2Lz5ZD+Tmwq2kHli5dLtaZKa4FhUVTDvhDAtfcKV+gkITPHVcfQqHglM8B5uPy82HK52t4Oq78go7zif3CVZx3Ejw36ZyzFvN57ezswMZNi2PCdHgQoheuxqoPAHfu/hpeE5t+susmvOHsUVy372uYPVxUi24CLvoG3j75e3nKB0r8P6gS8Vs+s/2+bwRfbemCX9NFCBybaUBgU4C8/yo4V8YYIjBPpvqZnRO5QiYpMu8z03QMkcWCHEVBx2vX4doDfbi5a1BYeFvj8n3MudD2m4Ti8iUV+GR1KYZHgvjTzj5c/ngzwgFV5ApZylxA3tSqzLyPhIlylPP+LlS/bymsRdOLprb66EoXGxpnFFxlE2oQc5YoV5l1iRQjFND2q3ZYLl0lcpl4u8PC2kyJ84RI7P62aTmWZlC01ev1ig+hVK3FH8LWMR+eH/OJulDcGzr7rcxx4KTCPGzOc8MVZ/6Qqk/5fnoIkOjlpLFH6fUmr1oIBAIBP1yuyc+6hRhD9jl3BHgI5Z/YL2Tm3pu8cyEQkAn7C4Hq/Pbp8/mmRHnMb++yt/lAwOsdF4R9MdrhQYhevh4bzu3HT7ddjVNjwuOCT3wTWy5w4s60CFE/tu4Ajj0qmjNEC+4/1aatECXaDCo9LMwa0HX08lAdNRcgZyFvo1PcU8eswAq3ke/E+kObX9g7TRmiDmMSKd5rEiMaENx31FK8c0c7CqzWKblFieZDcsOD/SObliPfquDUl1oMkhbW0Dfgh6ZGs5XMMaL24CIaLt8Oa44VdU57QtI1FFExHAgbBgyx4XEaYBkxCs1ONJcilCHrHztgeW89UGmEmHCdzImKzYeKvY01lx7euByN7umEbL5+GJh7dfHeTuz1BxHSdJGHRdWNeVv8N4mtFRaR6/T5+nJcWFM6JcdqvuYh+5EISAQkAhIBiYBEQCIgEcgOBA4PQqQ24WdvORs3Oc/Gh95/Gk5bArQ88TjuufsBBD9+D+67ZDPSsVjYeseH8dN/mMDPvg5Roi2jwsC8IB7mYxuVnEKrVRzuH9ywTBy8Hxkaw4V7O0TIXLJQObMPEiSSB5oy/NvjFWpROo3zOLe8EPuDYTzr8QlVSZAiXYc/oIKOdKGQKjiN3abA5bJiTNERiLIwt1VBlWOqisT7/ZqGnlAEuqZPiEBchAiP49IVQLdaYKEpw45RWPuCwLtqDZe7aONllQ5bwrVwvcNhFa0nrp0gICx4u9Xjx1MeL/b5gsKCnCrO6hwnTinKFa59VJzSaQxPvOZAP37OsEOFBXOnOt3F90HnO85nhduBO9c2CPOK+WxivREV/aGIIGFldqtYG0m0bBIBiYBEQCIgEZAISAQkAouHwOFBiIiHrwNP/PZ63PpQMwxbhXq85hMX46Kz1qFg5rPtgqL56NAYvtrajaFwRKgzPOhSXaC1NEkR3dM+X1eOz9aVCWLzP3sMQkTHuZlaXlRJoXpB5Wc2jeOGNR3pRnyxjNDBoOFCx+M4awWZB3OOzLWRaBm+C0bek/DF4xJIgPoCQIcfijcCC9WgVflAztRNoQplV4zaSomO/CxYS1LwxOYVApsfdw7gtu4hodrwP1PJMVUc0rx8qxVfbCjHeZXFMxIJj6riAzsPYNu4HyV266xIB/eKeP54ZS3eXDJpljCb/ZgghDrwxOg47u0bFf83FSoqUkFdE+WcNuS68N6KIjEWCbFsEgGJgERAIiARkAhIBCQCC4vA4UOIFhaHtHpv3rcHVdU1yMubPBh/uaUb9/aPiPwdEheTLJDIUGkhiVjmcuAvG5eJa459YS/yrIowQhgU5gqTigsJDN3pSAzYVrqdOBgMp1ST4idPEsbD9GxoFMlcbygsxB4qFZwjSUpP9DVTnxI5R7AIFYfij5EHZcyAHgqJmmkqniwcj/cMhCN4f0URPlFdivOa9qM7FBHkhTgma5wfCcuqHCd+u26JwHvXzh1YvWatcOBj43zft3M/Xhr3ixpIc2kkLgFNw+/XL8GW/LQtDSeG4vr/2D+CHx7oF/iOqSpcFmUaYeV1HItklCiT6H2ypnRa3aa5rCFb7mGxwua9e7Bm3fpsmZKcRxwCdDCj4UXjipUSmyxFgIYwkXB4ikNXlk71iJ0WnbRokhPrJnrEgpGlC9+7e5dws3Wv5+/yAAAgAElEQVTF5IZn6VSP2Gk17XwF69ZvWJT1Zy8hEvWGgnAWFMAJ4++JmzPjmkTpIk3bSJMMMYTsqVEvvtbajX3+kGAGUcdpQRaiUWSi5g6T81/YskoM88k9B/H0qG8iYZ/hUjwEs1EFMUPA+PqX6ivww4N9M5KCRHNn7SCOWTBLAsA5dwfDEzlEDFmboCNR1+3Y8WKLyBpk0DKNFJk4VDnsQjlL1EhsONZ1jTW4vLUbEegpQ9rMfogcQ+lI4P62cTnyg74JxxuO/f39vbi5cxBFUWUovcDD6bMkyaRq99TmFWKsdBv38YvNXaCSSKUpGQbx/THEzzR6+N36JahPYkSR7jyy6ToeuGNdibJpbnIuBgK0co9165O4ZBcCJEOqpk1xtMyuGcrZ0A2UB+3Ysg4SlexCgO6ssfb42TU7ORsiQCfCgsJJ182FRCV7CVHPPfjkKY/gjCdvwbkddJm7NQkO5+PutEwV5g/G/YEQ3t+0H0NhVSgosfWHzL+Lb/l1g+ScWJCL+zYYNXV6QxG8aVuLUFWSHY6pRpxalIcbVtRi4/N7ZnUA5/hdwbBQV9xp5h3FIkNiQmXq5XG/yBWioTdpDC3AnbT8VhRh3001iQd2o+aSaTCnQ4kWljUtyLnGKrt9ihrCtYd0TShQ5p/TS/JEvhC5Rmy+lPG+Bub0sCYSqYhJHJ0KXfeM2ZOwNLqduPeopfhD3wj+PjyGrWN+gTebKTTxevafa1VmjQ9VLIY/XlafXjFfkqGPNB0QTnb5NuuczBmogHGuXBf3RTaJgERAIiARkAhIBCQCEoH5RSB7CVEWKkSEniTgdS81C0WDagoP6skaSZEorjpig/p4L2x0fjupBiVbSvGdvgGMqswbMUKkeB1VFoaIrcl14gfLq4X99MkvNqM/HEEO80yaRhFsG0d4vxcWlxXOxnxRN8ixdNJmmmF5eYoiwrJmqxBxHeJ+qyIIRqocFob9cW5UYgQpMmq7CvLD4LQyu00c5s3G90gqYg0oTNJorp/EhUYQJDs0HSA+bGbYnfl/8zW66RXbbIIYdYXCE2SK95FAcZ84F3OXTKLG+ZIwltuNXK90mhEuCGzdsiotM4fP7evEw0NjwvEvk8acKu7FY5uWp9yTTMaR90oEJAISAYmAREAiIBE4EhHIXkKUpbvB0KfP7usUh37mudC9baZcHYsKlF+/D+4hQ0kKhzXkuG343EWb0HV8EbaO+7DPHxSHch58GT5XYDPyd2hPvTrXif9rHYJ2YzMiA0FhoW1hkSOOS8trqwU5x5ei+MPLhMvbYDiCS+rKcXvP0KxD7Qg5SQ6VjWT5NiSApmrD/CgqQJw7j/wkDCR5mq6LWkOxDnBmPhJLFZkEhXiQvDEUjUrbZJ6SsfnEOBWVIBljfyR/JFDkT3UuY2zmX3EuiRpf5b0koDUOEqr0SBGx+dmqOpxSOHOtI6pU32jvMRS1eXiWqRQdk+/GPesNpVE2iYBEQCIgEZAISAQkAhKB+UHg8CBEL9+Kd34b+Mafzp9agDXZ6/ODzbReWlua8WclBzf1jor3WJvHVDCSnroBNP6kDfZorR6Sht5AGKGwBvf7G2A9sUyQIPZTaLcKhcM8QPP1sZAKT8sYlDvaYWPx0/im61A9Edhr3HB8dS3eXVeCq5dX45SX9ol+0z3os1uzjhHJQryqwb56wxFxzZQQweg/+L8Yh21BBOwkNEL90uExXfWiuUhcIy24eR1VJqpGJD9UmcwwPc6J809FKMx7DKVNR7HdJghdeyCUFqHifXS/S0W+OB+Srs/VleHSuuRhcyS2J2zdJwjdfNpos9+bVtXhjcWLU6RsIX6MVFVFa/M+rFy9ZiG6l33OAwLjY2MYGOjD0mWN89Cb7GIhEOjv6wUNSqpraheie9nnPCBw8MB+5Ofno6i4ZB56k10sBALN+/aivr4BTpdRK1G27EOAxher1qxdlIllNyHa/whu+PNOoPPf+Nl9wNsvPhF1MbAE9z2C2546E3dv+8JUorRA0I2OjuDRIPCl1m6hQPQxXGyGkDlLND6r6sEeFG7zCAWI94gDPuUVVUfu1Rsx4jTs2niAprJiOqtRfTrYOY6IywqlPwjrLW1QogYM8UtUxyJo2FKGJ39+pghTe3DQgytau2d1IGc44DK3HW3+kCAqbFwCSYBZOymWnJCexa7fCGeziHXQKY9EhUSPZMc0FBB5SFZlinrEnCwzlI3XTyVA040aYtfO+2JJKQkYDSUYrsdCuOmQHK6DSleNw57yyWFI4ZuK83HTquQHkWsP9uGXXUOzyv1KObAI19QE0Xtq88q0LdXT6XexrxkeGkJxiTwkLDbu6Y7Hz50xj2fRElnTnZe8bhKBYDAAVdWQkzN710uJ4+IgwC8WaKpgs02v67c4M5CjpEJgZHgYRcXFqS6T7x9CBIaHBlFcUrooM8huQiQUoPsBbweaWoHGDXVTC7AWrMDZF34Nn3hNeknu84Eok/RPealZJPbzwD1jyJwOWAOaIEMlj/SKEK7YA7oW0KBeuByW1YaNtxnCRXtqtv4BP8Z9YVgVBZpTQd7Tgwg90QeGncWqNFQhSm1WBMfCuOPGN+C1x1eJ+9+9ox27vAGw2GqqxlC5jXluodYwz8ckZfw3iVy8ShOv5Jj9m/OqcNiEUxwxorrkslpQaZ8emsY1kxCxf9O2PJ7wmEYNidYQW6PJyF8yCBStw7lXqdQls0/Oo9TOOc+MFd0F1+e68MckoWvsZ9Pze8T+pFs0NtXexL7Pvbh9bQNOLJAHodngJq+VCEgEJAISAYmAREAikAyB7CZE5qyHW/BsE7DupEYUZMFeXn2gD7d2DQrlg0n7CRtDw6ImA+WPDyL0jx5hyBB73I6MR6C/uxaW11dMdGHWAcpVFLQfHAOFGqouumKBRdOw/MZ2oYj4NZoGsIaRjpBgITp0n4o160rw0K/ePEHYLmnuxE5vQChFLNbKOTAPhvexUCqJD9/blOfC/66oxaf2dqDFHxQKERUJ5knFU4TYAq2J1s7p2BUFJTYFA2HVsCGPOu4xNC22kdCQNBmGDPHqkHElXyXJiSc38QqVca1Biqj2dMfkJaV6bEyzhnqnY0b1hXvOWkS/XdeQsMvdviDe8UrbFDOJVGPP5n2qdZfWl+NztWWzuU1eKxGQCEgEJAISAYmAREAikASBw4MQZdn28VB8+rYW7PMFReSbkVUzWZVHhMqJ0DYLdNo8H/RD/XnLBLHQNB3kUbo3DO3ceujrC4Q5glLogG6zwK1YUAIFnT0+WKO1e3QF0NxW5O8cQyjfhtBoCJb9PlhaxqGMhg3iENHB6+r/dwt+srIWJxfmCtXpqrYe3NQ5YEwp2ughYEb7McTu4royfKm+HFe29ogiojQ6OBgNZYsPk5se1jZ1g4x8IsNoIRYZzoVGEbHudexrf9T8YCY1h6QwNkeJIxL7Sa3MJE8GgWxw2YUiN5tSrOyOylKsM178o8e8sfeUFeKHK2oSPpUPDXpwWUvXrC29033EqRC9tjAXv1pTn+4t8jqJgERAIiARkAhIBCQCEoEZEDh8CJHaj5fuewCPHzQMDSbbepx7yZlTcosWasdZebqsohJv3tMFFj/loX8oHJlQiXgQ56GeBMnkHkpYhyWown71bqEYRUhaokqIHtSgXdQIvdRpnOt1HUqeDbY8O0o1iwiZY1E3hsupOVZBrpSABj2kCWs13arAouqwPTMI27/6BQnTxiMou/k4sPrOxbWlQsX6VfcQbFE1iCoRSQjnbipE/DdrKi1zO3BhTSm+1d4rpsPQuenqUGLXtqmYG+TFtBE33zPzhFhkNNZsoNUfmmKkkHj/pucSUSFLTKIsaHQ7hKkC22zC5mhqQbOHZI04/b/Gary3oijhJb/pHcYVbT2C+C1Eo8JHO/aHNi5biO4XvE9N09De2oLlK1Yu+FhygLkh4PWOY3BgQFRwly07ERgc6BemCpVV1dk5QTkrdHYcFIXcC4sS/66QEB16BNpaW1BbVweHQ9b4O/S7kXgGLc170bhi1aJM7/AgRGoLfvP+M/GtveVYVxVEU48T6xrL0d/SBE/BF3DnkxctiqnC0OAg/gM7LtrXOWE2wL/QFW2yTSpFlGfEvxie9r/NQG9AhKoJ2uRXode6oF6w3LjV7MJmgcNtRVWeE53dXmgFNmh2w3lOqC3DoamiiGKB7lKgdAdgv6VNFCCtuf5Y0eVQxCBtVGRSZxFBkLt6lwNdoQjGI7TfNpzfzEaFZzbqEAkLiU8sIWFoHI0BWDjWbG2BUFr9mnlNJlyJco74HknkEqddhOsxpDHV2k2iZipoJHOcM+dOswWGD5IoUawbiah47tiVQklK1KjEXXewf8HqBRHTYpsV/9q8YlE+IBZikIH+PpSVT4aJLsQYss+5I0AnQFYHl8YXc8dwoe/0+XzQVBV5+Ub+qWzZh8DoyAjcOTlwOBzZNzk5I4EAv/gpLZPh59n8OPT396F8kc4Lhwch2nUT3nD2Tlz6zI14e+gefOQbwHW3nIvyV27CWbc14u4bzly03KJvt/cKxWVENXJjeJiOTezngzVRlydi5Bcx/0fp8EO5vwuWTj8wFmFVUGgXrYCWE6ckuK1QnhvC0rNq0T7kh5pnE8qS6IdkKmrfHf8A6zlWWP81AMu+MeifWwnmIHmjZKDB5ZhRJeEhn4VYjZwcGIVZozbZJAYmQUhmpDB1LpNKTiJCJBzdmOMTk0tEU4Xkak907dGaQeZYJu7x6g/pJudb5bCJNffMYKxgONQJZKcswVSvTKJkEiqG0p1YkIu71y9J+vnx295hXL6AChHrOTEc8OGNUSKdzZ9kcm4SAYmAREAiIBGQCEgEDgMEDg9C9MLVWHVdPf7xu/NQ13MPPvl14PskRPz7Kc24aN/XFkUh4n5SAfhme+8UR7T42jzUc6gmmARi4rztiQC0oN42CqUxFxFnHBmi2mO3wPbdXbA5rAhdsgJaqdNQh6haeCNAMImJA++1WWDzhGGpz5kwKeBcKp02oXDEN6o9NE0gGTHfNfN/6Aw3aXJgrGcmi3GTVsQqQuzXJIexRIbrWeKa/NaMpgo0cGBLHt42NWQuESEy8pUMQsSwN7eioJMudzHrM+eRyJDBfC9R7SCTHL2pJB+/XtMglKNE7eGhMVzW3DlhWz6XzwDOl65//BMBDTCMXkws6XL3u3VLZgztm8u48h6JgERAIiARkAhIBCQCRyIChwchar0L7zzzcXzoyVtwbs4juOzYe3DMX6/HGd034n0XANctIiFieNeWF/ZOMQuYID7RA71whYvJIzLD3cw8IXHsD2qweAwzBNFoo0Zjhb92Q/lnHywuK7RiB9Qr10K3KVDCGnQqS8kaCUy+HYrbGs3fMSgKFZNyhw2FcXbSJHEkC7GmB7FdM/SOdWAn8p2iQXsz5ePQ3S2WdoVpO868p7g5k4wsiyFEzMca17RoOGGyBaZHiEwyQ1WM41JR6QqFxezNuQvb8qT1oxLXPeKcqZyx/zU5TmG7nch8gc/HW7a3zslUgXMdDEcEgTNbIrvzfJsiCNfbSwvwlYYKSYyOxE9uuWaJgERAIiARkAhIBOYNgcODEMGDR3/0ABo/ex4arUG8dM3ZeN8tLQy+wrqv3IP7Llg3b4DM1FHHwQMi9+GUHQewzx8SqgkPrDxgT+QGxVEIsz9BPPQovYiyEItPFVZpVIUQ0mC9pwPK80NCWrIUO6D5I9Bpyf3WGsAbESFtCRslBDKYMofInzENDcxrHYoCGhnENqoyyXJw2B0VEB7MDcM80yTCoHqxazI0mcmwutgx6AJnhtvF3kOiQsJiNobs8Q/HZT5WItIl1hW3+NgwOzNUjn3z/tj+6czGekpsRphcMjOGSYUpdijew7pT1Q676JvW18fl5+D365YktOg+bus+oXjF5jylekBpYMGir7HELdE9fAZoXc6AwDFVFQTt6uXVeHd5YaohsuJ9EtED+9uxZOnhaQqRFSAu8CT8Ph+GhgZRWyedDBcY6jl3z2KFkYiK8gqZizdnEBf4xp7uLuTm5iG/IBuKhSzwYg/T7vm7qLqmFnZ76qLsh+kSD/tpt7e1YumyxUkROEwI0fQ9DQ57ELQ6UVCweO4g/X29KCktxaOjPnxiV4cIZzIP1zxuM83erKeT0ItNMw7ium6BJawCPg3WJg+se8Zg2TEK3RsRVtg8NCplTmHNrag6Kn50DHr7/QgzrydW0jH/bleAAntUijEUDpMs8BIqNzQZYMgVG8kHD/XJzAZITKh+mDlIk0Ricnh2Zd6fTDXi4T3+gM/XXFFyYe4qlZGekKGWJcpTImrkjPHNtN0210jCxL9TPWEOUWwjKeoLR2YkQ2a4YGz4oNGfBZUO+5SwwrH/krhL6svxmQT1gG7pHsI1B/qQn0ZBXPbPtcfXqEr0KcZrSYDMwr0GXrogUpfUleFzdYtXoDiTT9nenm7pjpUJgAt8bzgcxujIsDS+WGCcM+l+fHwMNL8oLJQOZpnguJD30oQpJycHLrd7IYeRfWeAQF9vD8orKsUXybJlJwL8YqGqOnGZk/me8WFLiCaA6OmHp6p80UwVzHE/vvsgnvP4xCGZltZUXMwcm3iThSmbFk1GYT4QQ+Zc39o15W3WKHK7bXAXOzAYUYHxCGquOwbIt2G/J2hYbtOsgT+/JELiz+QPs5lDY87BVE4q7TbkRA/otKOe6cefpIQ5OFQtYpvpMhefF5TooeS1BVZFqFq0/jZJBslWsd0qnOZiG8P3YkkcD/omqUw2nlEDyog2jPH2Q5XDLkhMfGNdolCyQrrRi2MNFfgS5xk/V77OuZLI/fuYlSiNcczje3z9uK17RY+J8pFi50XTB38aTni8h2s1c6Ni++B+US26rL4cF8uCrfP9GSn7kwhIBCQCEgGJgETgVY5AdhMiz0u47XPn4wdPe4Cccrz9K3fh+x9shNCEev6N2665Gjf85UTcuYg5RObzwAP7zV2D+FP/qMhRoQ3zYFhFZ2iSGMU+OxMHdvOUH9SgDIbg+lbTxGUkQ4piQV1NLlhBR6gmQQ1V39wAW4VL1NVJFuZmHpgnHO6i7mmmqlBAq2ubVSgKLIQ6U5UckpgGp10oRFxTrJJkjD+9SGrsWk3hygxbMwu8mnOsdzqmFVklieiO5vpMYGw4lk9cO5GLFb2ACgzJljke/59vtU4jKLycCgzxNPsgMZukXAbZMHOgyKXYDwmdqaol+hyg0kYCQiIS3+7qHcZ39/eKXKJk5JPYeqJuhak+Z7gnDotFhMslatxXv6bjF6vrcFpRXqru5PsSAYmAREAiIBGQCEgEJAJRBLKYEPXjwU+dhstxMe68/FwUtPwal196K9ZdfiPqn70eN/ylCc6TzsdXPnMBzt2SHaFCdGareGZn1BXMYD7TbaFNr24N1q0jcNzaZlyv63A6ragoz4GNiTcAOgJhhH0R1N98vOiIeTCjETUtJ7YJNYdXW6jWGESBzmU94UhSQmSSC9MFTri0RTRYKMew8KvdImzEqYolaibfi1VpmIvUHQyLcLgyuxUkZ8kIBkkGe+b8eVWV0y5IEYnYREHZaFFZXmeGwhl5TEY4WaKZsaDqaALyIXKkomNVRMPikjnIxc+ZJI71lJ5MUBOIc71gTweeGh0X5Cq+xRK0VJ9GnB9JqcgdmkHaN90Cnz5mpTCAkE0iIBGQCEgEJAISAYmARCA1AtlLiPofwCdfew/OePzXOLfWWEjLnWfjrO+0oPwNF+P7XzkPpy5f3GTF7q5OUcQrWVVjHpBr/90kDu4zWVTzgG8J68j/STMsrV44HApyc+xwxdlwD4+FMFbhQMWVR4mDMAkXQ/NilY3JLTZUG5MMGAYFk+pKmd0mDsnMN2EoXLLjMg0iqHblKQpGRoMYGzfMFwxXNiYO0U9cg/VX7bCcWwc0TqoRpukDx4rNn+Gdw2FVqDCM7suboVAs83xIclirqDoJuYl9rNkn18N7Kuw2OHQNNtv0oqmxIXmx95t5TiQbszFBMPsgQd1x/OqErnLcr/N2HcALYz5BAmMxTzaf+B9ZkwwRCypEqRr394LqEuE+l62N5iR19Q3ZOr0jfl6BQAAjw0OLFrd9xAM+BwBY9DOiRlBaKotKzgG+Rbmlr7cXubm5yM2Tiv2iAD6HQTo7DorPOWuCLy3n0J28ZQEQOHhgP+obktd+nM8hs5cQiRpDj+AMWm1XGUvuv/cCnPTwmXiaNYjmE4U0+2JyFwmR3Z648jRDvk5+sRlDEdUwR4gr+GkOI4hBqw+Nd3UkHVlVdYx7wzjvm1twe3FEhHOR0LCIKe8n6WIzQ8Cs0dpH0RQlUXeIh3AzTKzGYRdOaaYNdSJCRDLEgq4lFgU9fT5wDgzhY2Ngmihialdg6Q3AeksrdDrkHVMM/f0NUFg/yULzAdsUYsHxqPpsznfj9jX1eHrUiyvbekR4FwkDuze5Fg/8DFN7e1kh7u0fEYSOJCUZDTDrC63JcWG5y47f9Y3CqmsockwPKyNu8Y3rIYmkexyxmUvzqxr+unE5lrsTPxOc4xebu/DI0JjonmYVicID48c2lTZOi/NLl6yZuVdbt6xK+565rDuTe7o6O1BTW5dJF/LeBUQgGAwKQlRZVb2Ao8iuM0HAMzoKVY2guKQ0k27kvQuIQH9/H3JzcpGTm7uAo8iuM0GAX3JXVlVBUWZKIshkBHlvpgiQtC6W46kkRJnuVtz96/6zGx5VE4pFIlLEg26e1YoNjw2i49EuuF3WCdJhdhUKa9BUHZ/62DpcfP5RYG2bT+45iGZfSOTMTBomGDbeZq0fk0AU26wTNXI8EYaKaYJMmeYAzEWKJUQibEw36uzk6xb09vnEVEjCppEIlwLXC8OwP9aHkKohPBaGpcqF/CuPQo7DCrtiQVij4YCGoK6LQzlzbC6qLZusA6TroMEBVZJdvqAgI6vcTmENTiWEcyO5/GnHAP42NCbeZ8Qe10JjCHf038yJYr9vLysQff95YBTfaOsReU80WqDbHP8QH2JokkeTgLktRo2mVMYHJgbEKKgTf8OKnCF6fO2WNTPn7RDfP/aP4NoD/RiKUM0y8ElEwUyVje+R0BZajbpSs2kkRTetqsNJhfIX8Wxwk9dKBCQCEgGJgERAInBkIpDlhOjXaLzhazit2Nic/ieuxmUvnIjrLjstRiGqwLqTGhfdZS7Z43L1gT7c1TMsDrx0iTMP35R1+G0/yQoP/Y9tWI6f37IDd/x+j5B5fKw5pOkoyHdA1XR852vH421nTJUJDQIRwGXNXYJ0kcCQcDB3xAhHm6qmkDiREPxu/RJ8taUbz3q84jrmEUXTlsQyeOBm/ozLAhzoHBcOAwltKBkt51JQ86du5LYapIn99Az40fCGatjPW4LuUERYXm/Kc+NtpQU4uShXqFVzbVSXHh4aE2Qoth2d58bxBTnTSAUJ4919I7h/YBRNviACqiZIFIu/8mJ+D+Qm8RPEKr15kdxyHmbB1FgTBwKQCwsawwpOHQa25LhQUZaDjetLRBhkbCN5enJ0HB/edUAQW7NNEDVW1rJYkE9CqygJaxylgyONGs4tLxL1iWSTCEgEJAISAYmAREAiIBGYGYEsJ0RfwxMpd/B83H0IXOaSTYvhUK9/uRmjES2qbDCfKGoNbbGIULfb1tSLwp5se1tG0NLuwcBAADa7gvJSF45aW4KqCuP9RK03FMEFew7iQCCU1AWNZIgH61+sqsP6XJfohqrLv0d9uKNnGE9Hk/0ZwmWGi/UN+OH1hWFNQhRUtwL7SBhLfnUQFhE/ZzS64414Qrj39jOxaX32hHCQcvSHIqL+EEkIMUknD8dcF4urkkjFqjbmeyS6JK5syijzuozauMpQCGX39cDaG8DG9aW46BNH4XUnThITkqsNz+8Rah2fBdI800mPfdCCm9dQhTLDIhkOSdLKvSK5SxU+x3nTFOPhjYtTzCzlj6i8QCIgEZAISAQkAhIBiUAWI5C9hCgLQWMRLxZmtdkSWx9TqaGK0+YP4YcH+0ToliiAajEsk6nWfHd5Fd5UnJ/x6nhY/mnnAH7TOyJUEuMQrYswKx6eTyjIwfeWVU+EzsUP+Mk9Hfj78JhQrASpYRhbx7g41E/3xgN0qwW6FYIMkRTx8M4cIJIp3uL3R3D0hjL8+mdvzHhtmXTAmGBWno5vH911AM96fEnxiL+eZgncu3g0BBESZDBKCOl4N2wUlRU4RmtCVT/YC/suj2BJJLnXfvNEgQ8J1ikvNU+ZB/dyIKyK3CJDuzNabG0l/pvvcLfo8Efji2TEiEoWwwn/lcD9LhNs5+veZHs0X/3LfjJDIBQKYWRkGBUVlZl1JO9eMATGPB5RmLWoOBo+sWAjyY7nisDgQD9ycnLhzkn+5eZc+5b3zQ8CPd0sEs7CrOlFi8zPqLKX2SCwmOeFVw0h6nj0ejSt/gLiosxmg3vKa5ncVVZeAadTVEKa0kguvtjcDXqpMSeF3/RTmVnjdorD7mnFeTi9OE8cZOezkQjt8wfR4g+JkK5GlwONbmfCWjyx4/K+9zftx7ZxvyBF4aCGnn5fwrwhzakIGaP8/h4EdntABcJ0Z+MhnR8lTpox2K14+e/vmc/lzbqvA/vb0bBk6bT7mF/0lZbutOyoSYQS2ZtTCeMfoxmWfrQjt41NLWAryKPNgqq/9CJv7zhCIVXc99VLjsFb37Ecx2/dNyXHi+OZbnLpLNicAa3UiXl8IzGn098/j25Mp7tFvybZHi36ROSACRHw+/0YHhqUxhdZ/HzQ9CKiqigrOxT2QlkMTBZNrbenG7m5ecjLz/wL0Cxa1qtqKnQ8pctcImfaV9VCD+PFLOZ54VVDiF66ZgUeeWMzvrpl8Xeeh+1r9veJ4p+xZmUkRXRA++P6JTMW+Fz8GRsjUpm4/mA/ftk9hDFfGIHxqB23Amg2BbDowh6cB373Hzrg6w8YqkVEhyXW48fB6M0AACAASURBVDuqXmgBFe+59RT8+KiGObu2LRQWPk3Dlhf2CbOFmUwUmNvDek/x3xcxPI45XhNkiGu2APaxiFGjKa6ZpKju951wdQWEqhT6rwr0tUuOwVW1EeRaDQdAPjNGM/LAzCwwPkfEeiY/BV5P5ZHOfrEFZElYN+S6cff6xbGqXKg9k/1KBCQCEgGJgERAIiARWAwEJCHKEGXaOZ+zo13kgiQ6vPKA/ZnaMnyuLnvrRbw87seH79+JgxV2aA4SIcGFhCpEQgRPGHhmELa/9UCPxGhDNHGwWaDk2mBxKNBDGhyfXonqDUW476hlopBoNrUbOwfwk86BpCYPXBnzsthi99IIk4vLJOIFqg67Z6o6FLteKmu20TCW3npAvBxRdXgDEXg/vwJjNS5BgWY2kDPeJTlKJuhzViRFNTE1m8YiKs6pKMIPpKlCNj1+ci4SAYmAREAiIBGQCGQpApIQZbgxv+4ZxjfaeyYsreO7owrDZPhnjlmZ4UgLczvDtb7c0o0HOoYQGo/AGid2hDVNJK/oOTZYPGFYb22D5YDhMCeaWQ/JrkBxWVFx+Xr4a1xY5nbgsU2NKQ78C7OmZL1SsXvz9lZ0BSNTCsea1xMLusnFk4+IIIFxNIlKkycyxVwi0bgkRVUP9iBvn1fkJA37wtBcCiLfXG84bcS0ZOSItInvxV0+uQWAIHkVDiMck6GTVy2pxHsrihYXYDmaREAiIBGQCEgEJAISgcMQAUmIZrFpTJJkITwlxoXtyy1duG/AM2NuCvNR9p6wJqOwORKr1kAIO7wBkZi/Mc+FlW6nyBWZa6Mpwpu2teBAMAxbQMPAkH+Kw1wkWktpon+7oR5Zb2yGZX8MKeIF0dCvmmuOhr0+Fz2hCL7UUI5L6xY3xp3VwSsqkyeDdwXDOGt7qzChoAFFbEtYvFXVoU94p09KR1aGF1I9S9FosmDrCwK3tU3Uj0JQg3Z2DbTTkmMTT47McLqZSBHtzpnLRVXy2WNWpswjSzX3hXq/r69XJuwvFLjz0G8kEsHo6AhKS7NX1Z6HZR7WXXi948JUoaCg8LBex6t58sPDQ8jJyYHTabi8ypZ9CLB4bnl5RfZNTM5oAgGamVVUVi0KIpIQzQJmJneVV1TC7XZP3HXdwX78rHNg2uHavIAHWeZ07Dp+zYwjDY8E8dRz3di+cxDNbR5s3liGDWtLcPJrqvG30XFRR4gHXYZZMV+EZIa5MK8pzMGNK2vnRIwub+3Gr3uHhdEDE/+7e30T9YdoAmDaSk+ZOEPqgips39lFm7nJt6LcwF7tQvUPjoZqpcU4sPP41bNAOPNL21qbsWz5ihk7YmHa9+7cL2zI6cZGPOnwxn/HExFDHYq+ajGc3mzjKpRwzNqTjMZrabIhQud+uAeWYNRDjsBYLYhcvWHGeSZWjCwJlSIxL4tFGGS8pbQAN6yoyRzMBehB1zW0t7Vh2fLsNHxYgCUfdl36vF4MDg6gvkHmoGXr5g0NDoDEdbEOCtmKQzbPq6uzA3l5+SgolKQ1W/dpf3srqmvq4HA4snWKR/y8Wluasbxx5jPdfIEkCVGGSD4/5sPFezsnv/2P648H7dcW5uCXq+sTjsRk+3seaMH/+/FLIseExMRuVxAOa+L/vnwb/OfWomh9MVyxjg1RIwOGeDGH5Fdr6vHawlxh9c2DfYPLDrqQJWt0l2PuU57VOmEE0dnthSAAFiCSwChgguTl2aA8MwDrHzpiCJEOa4EdWkhD3snlKPl4owg/+/umRix3T/2woUrz+Mg4nhjxYrcvINSkUrtVuONxDW8oysPqnOlOfhlu1ZTbWbz0S83d+NuQRzjrkXwIi/SYqyZyhywWYaDA2kskQ7E1mJLNicSVvEfwRIcC653tsHT6J021gxrUy1ZBr50k14n6SqQUKdG6RPHXk6KV2m14ZvOKifC52WLGPfvnyDj+3D8qnAuJCUMN+YwV2qwiL+zM4nycVZovah3JJhGQCEgEJAISAYmAROBwRyD7CdFwC15q6kMQhajbsg51C3tOntV+bn25H/c91IY/7+2Ht8iG3NeWw7E8b6IPHlALrAruWb9UOIElat+7fivuub9FKDMkQLHNzDmx2iwo+Vgj3JsT15zwqZogH8U2G4K6Juod8RCbb1VwUmEuvruselr41Kf2duCxobEpuU8kQx1dXlGTKJoalBgP2ko7FNi/sl04zgnzBZsCa4lD/F0Paqj9yRZ4oONzdeX4fNRQguTgps4B3HBwACHdOGQzxIu1jMKajqCuI6RpQul4V3khvr+sesHd6njov6GjH/f1j2Jc0yYIkfCUoM22bhAhq5+qUOoQORMw1oSa8I9zW2H7w0FY9o5NEiK/Cu2DDdCOL0n5zE1XioxCrfGvk4C9tbQAv1nXkLLP+AsYhvmd/b34y6BHkHs+Q06LMQ4JI3Gg2hXRdPFscXSGbV6zvBrrooV/Zz2ovEEiIBGQCEgEJAISAYlAFiCQ1YQo+ML1eN/5N6GlYB3qgk1oCW7GpXfdhU9vOPSs6Lobt+Fnt++EzWqB1aZgKBABc25sb62B+201IrG92mHHDxurcWrRJEmK3fPntvbiwsv+BavVAiVO/eH9LPJKikRnN4tdQfW3N0HJm0qsmAtDm2geWKkg0W0s9lA+pmoi4f7GVbU4LWYeJ73YjKFIBO6YfCje5xkLoX8wkPLR1PNtsH1/Nyw9fnGtrcxp2KExnWg8grLPrQbWF2BLfg5+vbZBzPG8pgN4xRsQ5CxZUVHez4P9YDgC5sTctW4J1iywWsQxr2zrEeGDJGnM1yIJGBsNIeTjHszsBRcPViwZ4nskj9a/dsOyfWTyUq8K/awqqGelFxubiBTF5hORorgsFpxclId7Zmm3fUv3EL6/v1esuygaQpjqASDZ80RUsOYRSdiPVtTCGfcMp+pDvi8RkAhIBCQCEgGJgEQgGxDIXkKkNuFnbzwbL/7P4/jlB+sABNF043l45+PvwD/uOQ98ZbEbi+EVFZdgT/MI3vr+h1BY4BBkxmzesIaxsSAuuvl12LKiGCcU5CZ0MzOv/9jF/8DWbf1wu6erRyQEHjVGsQhrKHpXPfLeOHmApjLUFzZsnzkLHoobnPZp5g0M2+PB9fZoWB2va3x2lwiBindUY+7Q/oNjpkdCUoj1PBtst7TCstMDa7HDqEsUbXpARe6JZXCdt1TUw7ljbT1OfakFA+FIUje+RAOR7LHXRzctR0Oa4VnMfZhLMviPOwbwvx39AhOzdff4RO0gqnfpNmYJkdDFNt2lwPbHDmDP2OTLARX6a0qhva9+UjVKMUi8J52pEgkypFhQ8V8CnqcoePqY9OJtSbov3deJvw6OCSfEuRAakigWHl6V48Tv1y1JqoTGLo35DyUyYT/dR2rRr9M0DR7PKIqKEivSiz4hOeA0BAJ+P1RNFYU/ZctOBPgz5HbnwG7PrvIT2YnWoZkVC1DTKEu27EVgcGAApWWLY/CTvYSo5x588pRHcMaTt+BckwN03oOPnPYIzn3mFrx9cc3LxNPS3tYiklivumY7HnyuE8FV+Rh3K9B7/LC1eeGyKHCHdJzztmX43hUnpHzCNp92D2w2BYnO21SHSGLMQzDD0FxHFaHsIsO+m4fug8GpNXN4MK522ES4U3wjKWJfzx27Ugg5R/1nz5TDv3m9zxdB34Bf5Mxo8Sf7mE51txX2P3XCtjfmkB99Xw9rsFW44L58HT5SVYLuYBgPD3lEfstsGxUurunxzSuS1uKJ7bN57x40rlw1KxLD+//QN4Kr2nqQY53ErqfXh2BodoSIezatUUX8zX6g01DTRPOr0E8pg3aOQe3TCcaLp2UkanyNoZF0G0zXwIPj8Vn5+K6DeGp0HPkJiPFs94lOiiV2G/62cfmM7nZ0xqLxxYqVi2u2Mdv1HMnXj4+Pgb+ElixddiTDkNVrH+jvE6YKVdXZaZ6S1eAt0uQ6Dh5AXn6+/GJhkfCeyzCtLftQW9cAp/PQRx3NZf5Hwj379u7BylWLc144vAhRIpJ0CJ6IE65+Ens250PjV/SqLgiNZTgEx63toojpKUeV495bz5hxZn39fpx+zoNwORMbHxwIhqbk8ejMY8mxCQc3NhoRMJcjlvrwkEvHuLyYQ33sJIYiKt5ZZoQ3bX5hrwiRYr5ObPP6Iugf8MOiGOlBxknddAeIXslbcmxw3NYGpXt6eJ0gRCVOuK9ajy83VOB7+3vFYTlZcdFUW8i1frG+HF+oXzgWTDvzDzTtnxLKx9BBrzc8LZwx2XyZNZTQi8Jhge26vaJw7UTzqtDOqYV+6uSa0iFF5v3cAob1MSzTNNvg/XQi3HfCzI6G7OP7+/twa/egcEdMX/+aeaeYx0al6IENy0TooWwSAYmAREAiIBGQCEgEDgcEJCGa5S7RqvrGjgGRcC+YEFUcryo4g2UoCPtPmlF3dCle+uVZM/bsD0RwzOv/iPw8O3SrBSPHFsG71I1gpVMk72udPmCnB7Ymj+iHJMNe6UbllUcJdYiEKZ5gqABqYg7I8ROgeuFXNew6YY3I56HTXKwiwuvpbke3OeY0JVQ7zE5zrHD9YHeUNU0dSfOrcG0uhuP85VjmdoKucvEOebOBnTk5bNuPW7hvCTgCSSINJUySODYexuBQIG1CRII5zYybRhlUEG9vn6oChTRon26EviIvLXUoFi/qQlT5OM/6uJwx5oRRBZypMY/rPTvaRf7YfKf9MK/ootqyBSWvs3l25LUSAYmAREAiIBGQCEgEUiGQ5YTom2ha24hyM9Iq0o+WXR4UxL6Gd+Abfzofm1OtdB7ef3rUi7NfaRNOW4IQsQl5CLCMhEVtGft1e5D/jjq0ff7klCO+4Z0PoM+uo/9d1QiWO2Gh4zUlBgpPNkOcsTaNwf7XbujDIeSdVoni9y8Rhg2m4ULsIDyML3U5ZvzGfyis4tljV+L+gVGRSJ8ojK39wJggAQkP+BzQqcDiicB5Y3PCNdJUwfbBJXjvuxrxz+HxaSpUSmASXMB8ov87uhF1MQRgLv3MdM/Pugbxo4P9Ip+GTbjukRymqXbEmymIThwWWO/pgKV5fJL4cGNDGtRrNwoyPJvGq40irYZCtCwmt4o5ZbQrv3/DzKFOp29rEc9PvKHGbOaR7Fr+WAR0Df86eu7W3/MxD9mHREAiIBGQCEgEJAISgXQRyF5C5HkJv7ntn+hLuZL1OPeSMxfFZOHTTe24Z2hchEUZ+TVRUqRYYPGp4pDr/kcfct+/BLtPWDOjkxqX9fM/78Xl+hiYdK+EpgZMifArHsTpQNcbgOPWNlRecRRsla6ERURJhujcxkMulR0e6ZkkT1vrWHWGYXYMaWJB0te91CKujQ+x6+rxIhTSBCmadsinpOBWYL+7A9YE+UN0Y1ADGpZduQF3vGk1zt7RNmM9pJTbG72A4VjfWlqFD1fNnOg9OjKMwjkmgxObE7c2C8JpYkYsqJqlY6wwTVFzKsBAELZftIpVTOww84eOK4H6odnbY8fSJ/ZHVzjmD7GR7F5UWyrCFJO1hwY9uLS5a4L0pYv/bK7jXr27vBA/bEyc3zA6MoLCoqLZdCmvXWQExsY8yM8vWORR5XDpIhAKhaCpKlwxRcLTvVdetzgIeL3jcLvcUGaoB7g4M5GjJEPAMzoqC+dm+eMxMjK8aHl42UuIsnCT3vb8TrwYBnyiPg1ZEU+5hqJjCRumBTX5TpGknipsiYdZhq09tn8IEda4SRC7NKHQKBbkDYRQucmoWcNh9wcmQ+bYF4kLQ6hM9cA8gHNOJEUVdpuoKcM8oj3HrxFkiYrXh3cdEEn51hgVhOF8vX1GHhHbRIFRLjfXCmuTB457OxPuUGQ0jNwNRXjm1rPw7JgXX2rpRnGMc9tct5UKEYuBMv9pprZ7VxNWrV4DJYGxRDpjPznqxfm7D8KtsAaPBYGgiv/P3nWAx1Fd3bN91busasly7wVTTO+9hhIIBJJQkkBIKCEhgdACof8htBBIqKGGHgihGwgBbMC4V8mS1XtbbZ3d/XPe7Ei7qy2z0kqW8bzvMzbSzJv37ns7e887957b2mZPHBBRE5t49uEa6Lpk8QuxJlwgjw/S7+YA2YmrD4UrzXHbENxSHY/5Q6/Nr8TsVGvUqZ62vhZrbM6oeWZqbBTvGu5bfkbW7zlzWB0pJoJXb9uCmbPmxOtmVL9vbXfgzXfrsHFzF1o7nOjrc8NiMSA/14LJZRk4/MAyLF6Yr5r9G9VgdrGb+/v6wKT9KeNUHXwXM8+EGG5bayskyYOS0p2htzohTDDhB7GjrlYcKuTkxq81N+En8y0d4NYtm1A+uQJWa+wC6d/S6e8S09q0cT1mzZ47LmOd+IDI24fqVevR7gqzR2Y5Fs8pQxRNgjEx3k82N+Dd7n4BKgQgUpxchi9BJ5w/Mgs3TCnCj4pivwQ32V04Y32tCJNrbbcLRkZE3wUBEz7DyxikVAOMGSZUBIVHERCxibqoInwKiCzPIAMoYhsyCbkmAz5bMpRj8rfmLiF6wLGzXhGvZUjgQJ8bvf3uQYfRyzC+NAP0DXaYn6iTQ/uC5i/4MqcXmRlmrHj1ZORnmsEQtDt3tCUktR1t4ew+H/YM1DQak8UN6vSRpk78X0O7EAYgKKLIBMUmIoHW4LEMMkREnlSWYzHWalvIcKkW6Du+GL5Do7M4seYXDIiYS8RHKUzR3DQr/hkjXI5AZdaKzUgbg9yh8DETwLL+1F6ZqWO9XIP9e71+PPvyVjz+7GbUNfQL8Gky6sW6UR6fkvL8w+v8fj9SrEYceUg5rvrZIhQWaF+I47ZQ2oM0C2gW0CygWUCzwASzwIQGRK6av+Nnp9yAj+yRrWaZfTGefO4KLB4nn+v1jl78dEujYIJsPl8IKGI+R4begLMnZeO2qcVxl/nl9l5RDFSp/dLb5xZFUemsBbQaYDLpkZNtwYBRVg9jaBsltUk+dEteOOjYsSiqTEbEbAKw/O8/BGu/KAvVdOdYfra1UQguCIYp0BmV7fweP/QsDEt558+74fmwFR7mUAVAFgGUjiTZgIRJOVa8+PARmDlNDof6sMcmpJ0JwkbbKOt8XlEOrqtUV8h0tM97tLkLd9a3CdbNCB2U0LlYoEiEF1JEwe+H6ZVG+MNDCm1e+OZlwvvjqhEPb1CGPQCGROHewFp8smQ6ZscoYlvtcOOYNTVjyg4pE2PY3C1VxTircOxD43hw8MIr1bj9vlXg5ygrwyw+O/EawZHdIcEj+XDYAaW48eq9MEkDRvHMpv1es4BmAc0CmgU0C3zrLDCBAVEDnj79YPx96VN4/pfLkBnuU/dtwKNXnIg/VjyFL3+3DOOhIk/HkyDmyZYuEUamMAIlZiNOzM/CD4pyUZViVrVJbqptxVOt3cMKt9JJYzK/yWQIqU/EhPlTC7LQ6/Wh2+MVBTAfbekSzE88MMQBcewkm35YnIs/TpNzO8i6/Lq6GW929gmGiLWKnD6fADxUrBP9+gGv24v0DzqQvbxDOJoGgx4erxduyQ+vJEt/H7J/Ke68YZlQzVMa1eUOWLUtYr0jVUYKuqhT8uKxmeU4NGf8ChH+t3cAP9/WCKdXZhY62x1wu71i/uHNb9TJbJ5NgvnFBujaXWKPEGISMMLuhX9mBqSLpgAqnPVo9hkCRHLOmLK2XL+HZpQLWfVobUWfXYRIKqIRia5BItcTEF1YnIffVIyMCVP7LAKaC36xHF981Yq0NFNUGftY/XFtu3tc4v6nHzoM8+dohfrU2l+7TrOAZgHNApoFNAt8GywwcQFR++u4cN9/4MjlT+H0KGkjro9uwPyfZ+L51VeMi8qcfWAAqWlpoLP3QbdN5MYsy0obkaT0w82duGNHOzKj1AwK31wEXwxBWpQuh/bcUteGBxrb4Qyo3cUCRUpwG2sUufx+bNxrpgBzR3xTgzaPJELaYt3vknxoG3DDuLYPmc/WD7JYLCqbn2vFLdfujQOXRWbF5q7YLBz30co7ExBSZa40jsqcrb9fFMNLVmPoF0P/nm3tBlmqgX6PYNJ0pNsopsHQQYMOxn4JqV90w76iQwZAARAqOSSI8qmHF0I6jkBU/mWohIb60SoqcwzRZLgcGTqG9nENp6WY8eaC6OwTBRWuqG4SoZFj3choHpvHmlfDhRVY+DM9ffRr1NHlxOk/ege1dX3Iy7XGDWmMN+cBu0eErt572/445rDEBS/i9b8r/d5utyM1dZyo913JMBNkrCxwzD9ms7oDuAky7N1qGE6nE1Zr9HzO3coYE3SyAzYb0tLH75B1gpphQg8r2T5drMlOXECkpgjrl7dixlnA81t/My6AiAl4xcWlSXG4P+4ZwCVbG+Iq0SmLRwdz7Z4zB0PsTli7HZvtLsHOENQoYgrhKmRC80EHFJqNwhFu90h4Y/4U3LajDZ/32VULHrD/Lo+EP00rxckFWao/QPc0tOP+hg5RAHSkjaBkSUYKnp1TEbeL9evWiAQ8wxgo+zS4PNjudOPzrV144vVq9LXY4e9yI7XbgxTJD71Rj/oBF6lDUTdKx1jG8lRI51VAX2gVIDR8feJOKOiC4HsVAQ2CzSKzUeSe9UterN1rZlTA81ZXPy7f1jhugOjo3AzcOz30NMPj8WDr5k2YM29+IlMfdi2FP44/61+ob7QhOyt5/LDb44PDIeHR+w7BfnuNT3jmqAwxBjdTeamtrRXTps8Yg961LpNhgdaWZlCgpLSsPBndaX2MgQVqt9cgMzMTuXmhIepj8CityxFagCJMFZWVSEnRDn9GaMIxv2392jWYO3/BmD+HD9AA0biYefhD6BwfuboG7W5pmBJX+NVunx/H5WXi9qDcJDIvZAjoGDNZvsPjBWWjFWCk5JVQhjvPZBhUkevwSDi3KBd/b+lGDsPyEpg/5agZTvefJdNAtklNI4Nx8KptArSNhJmgnTg/1k7KHAOQo2YOka4h0Kyp68PKVW34z+fN2FrTi5Y2O9w5JvQWW5A5PwfmqnTo8y2i5g/zi4KFOJQ+E2GKBtkhMm6AyCdj6KSyhlz/5+dUYkF65FNJhsz9YNMOcd9YN7Jp5xfn4rcVk5L+KNr+exe9iy++akNWplkoARIgUR6dOXi0s6jTFBBTsFqNSLEYYLEaVKnKudxeEbb61vPHY3KZdnqY9AXUOtQsoFlAs4BmAc0CE8wCExwQPQCceyLmRIuuafwMf351ybgxRGrXrsbhxqsdvVhlc2BqigUn5GVij4zhKlbf2Bw4d+MOAWKUfJDwZzAkLtuoxzsLp4YkwxMQkYAIlsvmvQQsDIujWEOkPlmrhkCIrEt4/SE182tzS7i6ohA/K1V/6rXD6cbhq2sEeAuuiRTveQQRHOdjs8pxYPau4Zh2eiQc+k0NvPCLUDY2zoPsEv+OBkDjASMZDMmhhxadTjB7qWHhltwr900vxWFR8qy2OVw4eV3t4Lji2X80v+e6XVc5CWdPil03aiTPeOXNGlx1w+dwubwip4tNPggIFEkOdCoLQVJRDrKEvB8CQGVlWkLy8yKNgaqCZcVpePvF40cyRO0ezQKaBTQLaBbQLKBZYBeywMQFRO1v45ofP4D1cY15Eq5/+fxxCZmLNxQyOddub8Ebnb2MmhKAhYn1BC3z06x4YEapYFYoNkDnlQIMr3T0ggIL9N3IhIhQKL/sRBPUMNSMTu68tNBTf4bM0cElA8Rn0BEnQ6BIbAv1N7CGqh75QQwRT+4pnkBQFA2ExZpnn+TFkoxU3FZVjLUDDqzoc6DR7ca81BTsnZWKBWnWiCIKn/XZ8cONO+D0+4UzH4+Z4nOYnnNT1SScOym5dRxom497bPiizy7CBrkeVO2j2ECx2YiF6SnYOzNVCDiMhJX6qMeGn2xpGJTtpj05H4YrBteJimTnaMBIqPwZDDHXjet/y5RiURQ1UiPbtnDlFjGu0eZ0xfsshOe8xbte7e+pxLjwwBeEOpxI40pgIjI+8kOn16Egzypkt2O1fpsHd/9+Xxx7+O6dT6R2bbTrNAtoFtAsoFlAs8CuaoGJC4gmoEVdLicsluhJkr+vbcWTrd2CeQl3+Jl/k240iN9RtYyNYmP7Z6Xj9IIsoRhHB52AhQCKhVSZg3HV5MKITA5FFR5t7hThdmRtqK0g6hgF2U1IbQeAUZoEeAckOIyA4br1MJj1MBZaYZ2dhYzDi6BPVxcCx5N/godyi0n8TQDH0D0yUya9TgCwg7LTcfOUomFqZpzbRZsb8FnfgHDuFcnx4KUmEGS/ky1mPDe3QjwnkeZw2GPGAxNEUmJ8u8MNhgASFPIP7UgnnvPg33JNKT1uqyrC0bnRlduije3xli4hmkHbsH8q+inrJAc2xlcHJCPE9eRYCGpp21iN86GC4BE50QULLt7SgPe6bSNiB9WuA4E9Z7h6z5kRga/D4UBKSuJ1f6gEd/h3/okdjTYYEgBC4eNWmCNK2rNuVrTG0DmL2YD/vHkyzOaR58BF699ul9DT5xJS4QzRI3MlM1g7P1He5XLBYklebpbavaNdp94CFFUYi1xJ9SPQroxlAeZLmkyJfX9pFh1fCzidDq0o6/iaPOGnxfPpEu4wxg0aIErAmps3bUBJSRkyMoc7yAyJOmJ1jXDyw91WMjItbo9wEgl0gkOd6MTS1WLNlmNzMwXrQ9BUEgcI8HmHrKpGpyTFdK7p/IlClARLLh9S1/bC+0qjTF2x7pDHD51Fj7wfTUXKkuhMDMdOue8+r1ewUFVBRWLDTUjgQ8Dzl5llgmkJb8ypebipU7AznAfdZ/bPfJjF6ami3hBZmngsUqSlW7N6FebMnQ+jcTjAe62jD5dubRCAkyxVvEYQ0yf5BGC9e1qJAH+JtHe6+oWqG0EW7+UeUBoDvVgcNBIjpITHmXRAvtkoCqmqaWpYmbUDTpy5vi4iGI30DI6PUuzcwwSr3Db8mQL0yDZZDfqQPc89cmlpwbB6V+zf43GDiazzFyxSM6XBaxqapK0eHwAAIABJREFUBnD6j97GtppewQoFFzBOqKOgi5lrlJFmEgp10Vp/vxv333EgDjswitRlgg//Zl0HXn5jO95dXi+kvgnsyFjxb+l/YYY+n1xMdtmek3Dmd6YJYYexAGOxht3b24O2lhZMnzkrwdlpl4+XBVqam0CHu3xyfKGZ8RqT9pxQC2yv3obMrCzk5RdoppmgFtiwfi0qp0zVFDUn6PpwWGu++RoLFi0ZlxFOcEDkQvUb/4c/thyN+y9YjPaXLsB+V3+GgtlTUVC+DGdfeAFOXzQxXjavC2e7UQgYBDc6j3T6lVPzdL0eBeZQZ10wEjqdyBMKvz/aLiBTM2/lZsGmRHPtZTBE+DJUbXXyPdVo6XCEOLBURPNLfmQcVoTs0yOHB5HdIEAQXQGoiAGIeA0daM75idmTh4GiepcHm+xOrOp3YqPdKZzzQ7LTRVjgjFTLiEL54n1a7mvoEIVWGRYXj2kJ7osggDLre2em4ek5kxPOv6l1unFVdTPW2hxo9UjDwLICiILZPNqXoZWJ1gtiyNyqpTPj5mmdvr4Wq23OmCyRwtRxnyliDpFsrPyObBpBphImShGMkeSoRXoG5bBPPPstwQz19roTCpOLty9Ygyg3JzpTRPbmpGMrccf1y+J1FfP3yz9twg23r0Rzq10A4dRUE8xR6lHxAIMhgfzsMqzvkvPn4QdnzRx3YDSqCWs3axbQLKBZQLOAZoFdyAITGBC5sOqeE/HdB9qxz22v48lTy2RA9NFUXF9lQX3dcjz9RjX2uXM5Hjl554Oi/6tvxwONHYL9IRAhI8Conn6vT+T3KI4jw59KzMNpdJ7C/6A4F78qV1fI8optTXi5oxeSzw+bTy6OGs5fMAyHcXRkh3isr/f4kFpnh+fx2mGOOX/vd3pRcOVsWKaHhlwRCLW6ZWeejjsBTHGEOYTve+ZJ0UH+bMl04dxTXOGSrY3YZHcJJTClLzlUTQ4NS9HrcOfUEhyVm1idGgpZ1DndaPFIcPt8mGQ2iXC72WlW/LOjV4BVOuzhIhRqP6tdkhfH5mbgwRllam8Jue79buYV1Qs1QMWOygXK3uCeYV2qDBU5VuGDIBianWrFy/Mq446PLNHpFFfQ64axXrK8uhf9XlmsQC0nFoDdQvDhNxWTIrJDcQcW4QLuk3N+/L5Q8zMYdOjqdiUVEAkg6vNjUmFKxJwiynCnphjx37dOGcnwsb2uD5de/R9s294L1u1iX4k0Pn9gwIPsLDPuunFfHLTf8LpOifSnXatZQLOAZgHNApoFNAsMt8DEBUR9b+PKPa5A5l+/xvUHybHsAhBtuwRbfr1Y/H/1k6fjmEcPwavLL8YcNavb8R6uufIJNIlrp+E7d1+PE9SLpcV8AnN67tzRJvJ4lLwd5YRcOWWn00jpaeXkP1gJjozKzFSLKoeWp/ezV2wWTADzU1ijiHLaCttAJ5ZAadCb5T8DvyQ4Mmy1wfBKIwy9QyFcnJyonWP6X7jerYugs8q8E0Ok6l3uQeeYbnKu0SAKgappdK6Py8/EssxU3EjxCL8/Zk0i2mHA58MBWWkCfGTEKFxLu/6tuQtPtXYJoCFAKOWWA2IWCvNGFi3LqBdhfCNtZLs6PV4ROvfdwuwRdaMURh2eYSYLcCQakhc8CAKiO6aWCEVDNe2vzV24q75NsGUK6OH+ZFgfxUHUAqHgZ3HLGfU6sY9fmFMRN+xTzThffL0G19zyhcj16ehyYGBASiog4hgIurhnykvTI4bi9fS6sOaT78JqSWz/vP9xI6743aciZDVRIBRuG0qKeyQfzj5tOn5z2fiED6hZH+0azQKaBTQLaBbQLPBtsMDEBUQbH8ShJ7bh+nU3IICH4GpchVUDU7HPjIDTl2Bh1qZ330PzEYdjD66cAEeN+M4T58n/r6KxEF6k3JSX23vxy+omEb5GR1I58VeU3hTnUlacG8IpdN6ZO8DwKP6bDvFXS+MXQ2x2e7Ds620CmCiNDruDbJHXJ6SqCTyIkMSzgxJVBCCye+Hz+GB6uwWGNb0hM/cNSMg7fypS95aRIvNBCDb4JGU+ZF7UMi0Eby1uSYAgsj9qlO2UfCUWk317YZVgdujwk2V5s7MPG+0u1DvdIGvD+bFPgkwCUI4zOL+kmaF+Xp9weGmvLJVALtJ2oF3JqqzYY3pCYXdKX0pNJgKrSIISKrZgxEsIInNNBny0eNpw5i9Gp3fsaMPfW7vFWtLmVNtTctoSHQvnRnao2GISinoEn6/Nr4wYWul2u2E2xxcOoKT2fse+CqdLEuwN6zyx5pA+wVwuNXPxUnkx24LsCIIGtgEPPnztJEwqUC8E8ejTm3D3g6tFWJwpSmicmnGFAE6fHEq3ZEEB/vang2FJEKAl8rxo77pE+tCu1SywO1vAx8gNlfmfu7OddubcNeGLnWl9dc9W6y+o6y32VRMXEDX+A+ce/DpOWP4UTo+Sz+z66AbMv8AywjpEG3D/eSuxLAFAtHHDOlEZPDNzSNaYYVpHrakRTjmddjq7wSnwlI6m106AwrN4AqLgprBJOUYj5qVb8Oq8KXHXlcILlN0Oz4UhI0LBAiV3SNYoC2tkIvolMHeCTqz5+Xrod9gHL/LZJKQfWIic78vjIJjhvBSQx1A5MlMEOnTERR8BlbZIrALD7ZpdEkot8n2JNAJMMkunFWTjhtoWGegFWCsCNTZlXKLWjA5IgR8FFrNw8pX6P4PXCOlqypAnFrYUPGbmE/2hqhhnjoIlurK6SSjYDQFlWayAjftDLdjk9YroAcMMj1fJDgXP54W2Hvyhrg0tHlkKPjEORO6JY+BeJIDlv8m49Es+IRHOED4qBipLz5fbxvVrsXBx/GOIN9+pw69u/AxpqXKIaVPLgCi+mgxBhfB9KJTndH5UlA0P1SQIe/XJo1FVqY59++fbtfjt77+A2WIYlRpetM8Kc6oO3r8UD9x+QCIfJ9XX9vR0o7WlGTNnqeLdVferXZg8CzQ3NUKiqEJF/BDZ5D1V6ykRC9Rs24rMrGzkF+z8kP5Exr07Xbtu7WpUVU1Dalra7jTtXWquX3+5Eov3WDom3/vhhpi4gAgNePr0g3Fb7g14/rZzMCesvqOrcTlu+9EFeHH/p/Dl75YhYYFYMkQPApdcdzhGE5X/REs3rq9tGWRr6KgTFClAh2FEzJaJBIaUxVAInCvKC3BtxaS4m5WO/vQvNg1TSlNO+Al2mBcRKQPErwdMPR7ofIBkAPx2L6wP1wBuOQvE7/LBNDkNk66WnaEdLvegs07Q5vH7BOOiOMIK2ODfZLjIVChATQm341AoFpEoO8P7G11umPV6kVvD/Cw67WTIFCYu2FiyMy6HnzGHyEWAKoUCVF7DcahRmYu0EMz1mpuWgn/MHZm6E59P6et/d/WL0DSCzUiNNiTrxT+xYCTvPywnQ9SqSgxuDj2V43murUfsWXV6dvK9cs0rsnMy9LYHlOiUvUGQIZTyTEYsSLfiqNxMISVPcKymnf3j97B2QxesgfDNsWSIxJj9zCVKHRYaR4bo4zdORn4MNTplPms3dOLMC98VAghUixuLRrsSFF3+kwW48FwNtIyFjbU+NQtoFtAsoFlg97LABAZEABrfxjU/ugT/qIm8KJn7/QZPPng+5gxXdo6ziu34501XoO47T+Fn89QtuNcroburC/kFQ6IHdKB+uq4aH9ilEEUtlyRB0ulFPRs68DavnN8Sy2GlI39LVRFONXgwqag4ZFCtLS2YVFQU8rO9VmyEXacfVD2jY0zhAz5DyGzLR95B8XKBp5Mh6nYHxqKD1wDo322D/utuwbBQ3cCYb0XudfMEoGhjbg5znzb0wf6fDvgb7dAx9yjTBJSmAPOzgT2ygYDTqrAFrJtDZToWYmVjOFu+0QCGEYTXzohUT0PySmiV/CKEi8NimB6va6JQRJxkfyW0z6IngJIFJ5SmqLkVmY0wcyxh8txcZ4MhlEEKHh/BKNf1k6o8ZGdnw2gccu67OjuQlp4RUr+lu5sOvVXURuIaPdnSjQcb2tDm8cEVmFukHaiAEwXAMeSQeWEEpHJ+mLyfyq1mPDO9BGbHAPLyhxLiOOburs5h+7WjvQ0FhUOgmwILJ66uRqbJJMbXLUmD0trhoFMB7srYUgx6eLw+MMNM2W3KHh9kvwhAmQcWoPDIjP20NB8Xl+Sht6NNSNIGh5V0dLQLu7rdOuxx2ItITzPB5/OKazq7XCA4kYuxBmfMBa9u+O5Qfx3D5jLSzYPAh58h7te+fglbVnxPfD4i2ZVPbGtrRXZOAQ456TX093sEiIu4lyRp+J4bwc/4GWdI4d/uWYq9lk4N2ULtbbRr/nC7ZmXDGFQXpauzE2np6SH7tae7S9RaS0kdeqlShttoMIprlWbr74fP7wthy+0DA3B73MjOHjq9cjqdcNgHkJObN3ivx+1GX19f3P2q2LUwaL+Kn7W2oHBS6PuQjNbw96banw1/v0Z6RrLt2tfbA73BiPRvq11bWzApbJ0SsWtWVnZIHR95v6aF1ALs6e4W+zd4v/b19kJvMMS3q30AZKzD96vdPoDc4P3qcYN9Bstn8z3Q1dWJgiB/YNz2a0S7tqJwUuhharT9Ojq76pGePsSiR3wP7IZ27exoF2xgcN2paPvVbLGEyHzL+3Xi2LU1wv4a1ft1FPs1kl3Veewju2piAyLOyetCe90GVDc7Q2aYWbYEcyoS5oUCuUOfYp8EBRWcDgc6OtpQVj7EDPBlev2mWrxgZ9L+ULBRcFxqk9sjQsvCHcVgF46/SzcYcGpBFn6ud6CyKtTBqd1eg4rKKSGU4S1rt+Bhm4S8QPgXlexYM4e+IhkiOneyyxzkEOoAvcsHvV0GTgRMfoMO5iYHrE/vgAt+SA4vDPOzUXrJDBTr/PhyYy+kh2vg6/fI1AtjusRDqOntBxgTaNYDJ5UC++cLDMZfKZeIvwHB8OQY9MLBDM7DotNJxzEYWPBn7W4PbMy5CsyA8xyQKP0tDyFe4zM5juCcLeUe/s4AHYoMgDmscB7XjuMLDstiaAqBk/Izhs39uyQV5fkFIV/ETY0NwkFMzxj6wmC9EH5Z+9IycO7GHdgw4ASr3nBcnV4CZjkMMNqUlBBBjl2Zt1KEl3lItIubEuwmHS6sLMExeZmiL+7X9va2kDoldESbm5swOSjM5rR1tfiy14Zcy1BOD/PRej0eeKAXgJT/z7wdg9+PlEBxYYYv0g5cq1ghfgp4KjLoYDIa4fD7RehjmcWEP2QasG95aYhD3lC/A7l5+di0bQAX/GK5UGZjPgsBUa/Pj65UPfSZJvizWGFYB12vBFBoocsNtMnviOCjB6XSU+hxhPzT8J8JdtGgQ1mJ7Phzr7pcEqxWM1a+d6r4GQv50dEIrv/C2krNTU1Y/rkb//fgN4Py2JHi05P5swG7hKkVVrz85HEhn6n6HbUonFQc0a6pQUAn4n5taUaKNQVZ2UPCIe1trWL/BzuJnR0d8Pt9IYCbzqnL7Qpxgvv6ejFgs6G4ZCjueWDABl7L8GOlxbJr8H7lmnB+FZVVIa8AviMrp4T9rKY6wru0WtQdCW6R3q91tdvF+ILfVfU76gQQCy5Yq+zXpNm1swN+XwS7ulwhh2IElAO2/hHa1QOG3A2za10tKsJtOG52nRQCdGS75iE1dSiUifuVNQAzMoZCV+moWSPtV4NR3K+0TpV27e/rg22YXQfAg4LQ/eoEPxeh74GdbdeykO9Reb+qsWsjMjIzkmxXZ8gBxejt2oDJFUPpBOI9EHG/Rvh8j/o9EN+ujQ31yMnNDd2vTY3IyIhkVyuygg6NxPs1bL/ycNXr84UAboYyu5zx7cqDKR7Eqtuv42NXvmuCDz7F+7W0LOSATuzXwkmwWIfqAkayazzfbzS/n/iAaDSzC793lGFydP7C8xe+6LPjvE07hHpccCMIYv4ME/9N0CHfbECPxysczOBGZ5LFWtmqUsz45/z4OUTCWfMDe3+9BQNev8jNYe4Q2Qu2ofpDQW524J+m7lBlOeE9+/yoerBW3Mtikb//zV444egKnHfxB/hkXTs8Jh10sVAIB2PzAhWpwKXTgVTDIMug1KUhIxNckDbWsiphcYpF2X26US8caRVYaLBrMjkEPpFSl2gphnKNpFYO1/aNBVMwJU4tJmUg7R5J5HyRMQtX5yOoYCHbSDxGePFWOvAKwCMA5x+xfAxXC4QxEmj837QSLEqPLwDAEMt9V20T4YNq7cq1YD2lcOYt1npyfCy6G/wZofACP0t3Ty3BifnDc3P+/f4O/PL6z2DJtaBnSRb6Z2fAnWWEn6GdJr0MaCjdzsKmAXl5EMyv64NxeTv0raEHKGpfI/yMV5QPAdq+fjeW7VmEx+47JGYX/TY3Djz+NVFklaBqvBpFFv56z8HYZ2n8UNvxGpP2HM0CmgXUWWCrw4Uv++34ss8B1qxjlAdzZ8nW873M7yiGGM9KtWBZVhqWpKckXJ9O3Uh2z6s04YuJv+6RIojGatS7FSD66okb0XTcyKW2N65fh9LyUFEFLsxZG+rweZ9dOLtMKG/3eEW4mcxSyKfrdO4ZLsRr6KjToeMJPwUJ2KgOd0ROBg7LScdHvTbUOz2YbDXj4Ow0HJ6TEdFx/8bmwBnr60Q4Xqs7FOhIdBwVikQvq4gZbRL0nlBAJsCVWY+q+7eLOkQc7/LXTsLvbl2Bd5bXo9NIIkilDLPdC8zOBH46VTyP5BEBERtf6moU5ngtwR1tpLiVtCNzUdhfPFczGLTyelo60nM5Pq4HgVqijSDmk8XTVOXCEACfuq4WG+xOZEWR/eb8+iWv2AOcN5tSyFeZr8Jo0J5lQjQi8qgJwgmMf15agJ+V5cfMCaLC3LXbh/Lf4tmBYyCICl6bePeI/QWIL3ECf66P2+USp0DMoSIUvHlKsWBHg9vfntmEGz6vxcBRkwTdqPP6oZP8Qno6aqNxyFb6AOOXXTC+3gydQxbfUNvIrhIQKUJ2vf1u/PH3++LYI2LnjL3wajV+f/eXEWsZqX32SK4jENt/72I8cs/BI7k94j08iWxpbsas2Vp+UtKMmuSOyPCQbQxmeZL8CK27UVqgetsWMDwtOMyeXbL8wmsdffi0bwCOwDtf1ISDXBdOEdbhe5bfA/we4zudPgT/zbIGx+Zl4OxJOaMSCBrl9L4Vt69d8w2mTp2uiSpM4NVc+cVnWLrXPru7qEKyV0jOG3q5OrTfPa5Sn0cUbUQUUbhkawO+6negyyPnYLDxxcY8CzIbfJnRlWOyfCQnnGpu9OeIYQRQ0uuEw0i2JNOox+1VJTghXw6HCm6f9A7gx5sbBCCilLa/T4JfcRpJjVjkQrGGlV0wzM0Sp+shjQp4emDqvdvR2u7AH67ZG2Wlabjoio9gTDWC7AZfyqrbgBe4YAr8C7MD9+kEg6U2kZ7P2uFisNZQC89dUTsWBRCRhQtPb1fC1CpUsjzKM/nFxGK72/aepUoN7rc1zXixvXcYoOU8WW/J7pVzkpRCtVxfBfgpTnlwLk8wuIhmB+4ht9+HA7PTRS2naKn9p62vwzqbQzVzx9NLAq5EpQKU9aNCoRxxObQenDv3+fNzKwZZLTJmB7y3AfWSB3qfDjohECI3hhFE0aEYMgcNlmIABryw/Lka+rBw21j7h+tQXpIuisASfPm8fhEuR5GEWO3cSz7Al6vaRM7TeDaJOVxuH1Z/dIYYs9Y0C2gWmJgW4AHmNTUt2O50iXd8cB1CtSPmm5DsPA/52Mdl5fn4waRc4S9oTbOAZoHRWWC3YohGZ6r4d9/X0IE76tsE68MXltVAMOJHA6WwA3kikcKH2jySOCkqMpsi1qdhiBYdaCaj/6JseCXZNqcH+7yyGp0pOlncgICIwMftg67ODv2rjdC1upioBN05lbIYQqD5TTpYmpxIeahG1Df5x2NH4sjT3kBbuwN9Op9gLeQ8FpUsEd/S6f+TX75hbiCET4dKq0l10VE+jyAs2OlWOIHwJP94K8L7RP5LBLlz3svfqw17U57F0DTKS3+8eFq8x6PG4cbRa2pClOK4lmSYyCDSrsH5Q4qdh34mZ7nwuy74646/J7iIVctI6ev7k3Jx1eTIsq8LV26WmUMVdX2U4r9qvnaVeSkKi0omGz8Tyu/ouytFijlLhi7SpgT2ZD2b+l0Y6HJFKMJKlkglQA/Qk+bH62DY3B93vcSeCGKIOrqcuPrni3HRebGZErfHh8UH/wMpVkPSi8aqGTTD5p64/1DssUiT941kL9pnw+ZusMAuQyAZFszGulMs+JuVacbcWbmjLp6rZq20a3Y/C/Ag6abaVrzb3S/ef7GKjSdiHR4mMbyuxGzCjVOKcEzu8JIBifSnXatZYHe3gAaIkrgDLtvWiDc7+4e98HgC3kIGJ+AAB9fCUXJIooEhZXhknRhX/Mq8SsxNG0o64+8v+fUn+Od7O+C00ss0wp9jEkpwOhZgHRRYgCytzbCzn04DCmRBCqrMWZd34CSdFXfduEwUktzz8JdE0UcCOYUdUtgWNQ4x3P87/rp1PjxmMgEyO6S2ECntwbyr4PN4zj0cFKhZNgUUEE4ooXvB9/H3zLlRAwiU+8heXFiSh6snD6kNRhvL6evrsNrmGGSHujxeUeiWLZIdZT8/srPPfBvFJkrtp3isG3sisPzLzDIszRguxTj1842iYG68NWU/O5zUkovflLyn8CsJp7kGwSGACvAjUGIh1/OLcwSbRlbU45BAQBKpCCsFQ7ivB1ssfMSNQ6n5v22HsXog7gSUHCIquBkMenz+znfiymdX1/bh5HPeQkpK4uGXcQek4gI6+df/ak+c9Z34IF1Fd9+KS9o7nXj7gx14670dWL2+U0ipd3a7QMFDWaVQBr9kG3NzLHA4vVgwJ1eERh51SDkKEyjC+60wmDaJMbHAyn47frixXkQDMFw+3rt2JIPg+5KRCyxpcO/0KEUbR9Kxdo9mgd3MAhogSuKCn7R2O7Y63BELkNKJ7XBL4sVIBqnAZBROPp1Bm8+HNBUVrRl6d1B2Oh6eWTY46o8+bcL5ly1HVpZF1OfhizGisx2Q4ta5fPATNF02HX6LHhYJeKqiBEcukWVs/7uyBef+9APhJGx3uocVmWVOTtyXuk2C76KpwAI5L4RKaFSZU9MYfkjQEM4QEbSoZqmCHqSQCZEAEZ33SqtZdQgYfXCn34d/za8SAhixGgHEwd9UD4ookPWKJQoxBN6i96qIKghnLpCXpeSg8Wc8MSSDxbA2poopYXi8Zs+MVCzLSsVRuRlYkp4q9smsFZuGiTxEejpBKv/EWvfh7FZ4T0OCEOG/GQyJ9AfEFwx6OJySYCkjFWElaJGIklUSRfyg+Sk3f+dmITkfCWRxTKJ4skGH0qI08fzH7z8Uey6OD3xXrmrDDy/9cKcxDL19blxwzmxcdekiNR+xb/U1druEJ57bjD8/vl4UxWUhX0qgKyAo2uQJjpxOL0wmqhr6cP45s3HB92ePewjkt3pxdrPJkRH66eYGEVrNHMqxbPxuZKTJssw0PDV78pg/byznovWtWWBnWUADRAlYfsP6tSgrnxxSeyP49ku3NuLtrv6YymXMPzk8J10UYOUJ//yVm8ULU83rki89AoOvls4Qj+3udeHQk14XfiGZHYZjERSxRXNemQ7ks3mQcmwJMk8qw0Mzy3FA9pC06e33rsLjz24S9VioehPejxKGpsw7PJRLPNvhRdoBhTCdOVkUqU2kKCtDAOh8K/ZQQro4bzJk8ewUrgQoj1cWZQhuSuhWIiFzHNtJ+Zm4Z1rsUzgCulvr2vBYc5cAvVwXkRckkxVR2CF13r0CijgvKhCRbaRwA8E26xopay/C1AJditw1n8yy0UkstJhwY1URLtvWJPZqPIBb53THlAZXxENifZSCGaJIao0EpwSc1EQoM5tFYeH6Rht0+lB5bK/XJ64TTZ3J5GuJiHs9MN2yUSyAMYKDQqc4NdUIi9mAX/xkAS7+4VxVb4d3PqzH5dd8irRxzh9SBsfaTMcePhl33bSvqvHGu0gWVWjCrNnq5h+vv/H6/dsf1OOaW75AZ7cT2VmWuMxetHExd6ynxyVC6m7+7V5xBTXGa37Bz2lqagTLAWiiCjvD+vGf+WpHLy7bXC/C5lPDat3Fv3tkV/B12OGRhCLdq/OmaKBIhRnXrv4GVdOmIy1tyAdScZt2yThaYMXn/8Weey/TRBXG0eZJedQLbT1CtSuWlDNzMSiLfHxepoj/3eerrQm9uOhsr146U9zzypvbce0fvkBa6lAiN0FDu1sSDEI0R9fn9kFv1uOhV47FKfmh6l433/0V/v6PLSK2niFz0RgnvnzlHBHFM9UNOvx+AqJl+cg9r0qAqjyjERnG6FBGKWDLvBqHT06yV0Lk2D+LspJd6QwLpVOzaNHyj/hzi06HEou6JHgyL9kmA16aWxlVIIJJs3+oa8PaAQe6PV5RlJZrQKZGaQq/RmsoOfBq2KHguSoMhxKLzj3FpoAgOvZyYd5AE0oNgIFhlBTuMOpEfR8uXmGOBRZTdMEAgi2q/kVbvWghcuFrw9HEUhlUJOM5C4ZX8rCgpdUOl9sbYHRkVmiYvkcioIghnC82Qv95p7AVQ+KC06dot5QUA04/cRruummZmu0lrvnXu3X49Y2f77SQOdYjOvSAUtx32/6qx/xtu/Ceh9bgz4+tFyCIoDYZjblHzA/70dmzRC6Z1jQLqLHAZ312nLOhTojVqFVWVdOv2mt4CLk0IwUvzatUe4t2nWaBCWuBSAeoYzVYjSFKomXptB+7pkaopLGGQHgjAJqaYsab86uE00cncPoXcthSvFN69kXfj/Vbtu4zWzioDz22Hnc9sFqEtwU3MiIs1MrwvEj9MtjL4vRj82dnyo5xUHv937W47JpPkZ9rFeIGdLbjsTLh82QR15zvT0H6QZPEiRXlrQngwsfC2GehjhcmLhCsakfnv9hsFF8s9TEc82gZIKdGAAAgAElEQVTLSFuwXg9V14IL5NKRZ9iimgRXBQy9MKdCSKFHWtdLtjQI6XWuK5UEWXOI9g8GQ5FAAtlBwVYlouQnhBaGrKmsjzcQFjn0nCCLMzwzqAYVx+U16yhHh4JuCZkLciKaMJKYgsKuCbYxjKaJvo8j53HxoXL02xCy4U6hOmOmF2jvYNgcIEnBV4QNVS0ooqEoBX/deug8MohUQJFcyBi48eql+OkP5yX0VvjvihZcdPlHSXPEE3o4Jdttbpxx8jTc+Os9E711l7+e4W2X/fZTvPneDuRkmYe9z0Y7Qar4dXW7RF7RfbcfIJh4rWkWiGYBhkofuaZG5M5SXXVnNarWnluUg9uqinfWELTnahbY5SygAaIkLxkVZb6/cQfWDzgFCCALwHApgqXF6Sl4cvZkEUKmtANWbRNMUXAuSLQh0aFngcsPFsmV1m/5v6/w1AsymxOp0dEk+yLXtmE9Hp5YkZnQwWbz4NO3ThFhIcGNCeLHnfmm6DOS4psac/nsEoqunQ9XiVWEdV32v3o4N9W1CodTURoji8XcqUghZASKsiCAXFSVTBRtSReWDFhsAeTQEfIeypwTlCnPFI4wIMBNrK8sPrdLkjA1xYIX5lYIABXeNttdOHtjnQBAucwLC1zQ7JaVA2O48eJKuuHyGNR69UNX8k5Ggg0V4mU/UWbEMLE+SdTzURpH5xVMkR9ZH3ci//TJclxdUGP4IvenzHQNARc1ow3uKTj/KdyGQ+yQbA/uUfbPvdPb5oDLNVS4Nub+UzEo5s0ZntkB/VfdMqOmqPjpdYIFuOLihWq2eMg1m7b24PQfvr3TGCKqp/3q0sUi52V3az/71Sd496MGZKSb4uYJjdQ2PDxgntaBy0rwtz8lr97TSMej3TcxLcDojSO/qRGiQCMp+J3MWfFd3e/14q5pJcOiQJL5HK0vzQLfJgtogGgMVpMMx7NtPfiwxyac8ElmE47IScdphdnD2JbHWrpww/YWITwQr5GxuXNqCc4szBaXPvfyNlz7hxXDGKJ4/TA0iKpK6z/97rBL+eU/f/8XRE0TRWlOKQoXr1/h1rMWksePkgeWotfvx59nlgk50GqHWxSwJXPVFyhGFwnYiFC8QP5LsBAC/XiCS8XnVXP2JnKH9DoRcqe0XobeuSXByuXGCBWjMAHb2YU5uHJygZCIDm8Ev0etrhEgLTxplgCJX5BqxpnInISNAwMRgJEMSyBkLl7ZWuOABF1QYV6CNSE6YdEDAxLSX21G4aUzoQsyPOfBvDcFCinzUYE9Bs2lgKFItlBy0oZ+J4svsPEvS58EhoSpbvEGZtFDt7UfhodqBrtkXtW8OXl47+XjowouxHo+Waz9j3tVHCKoUDBXPRW1FzKH6I4bluH4I2MXj1Xb365y3b0Pr8WfHl6D3GzrmNudhw7MTbro3Dm4+hda+NyuskfGc5y/rmnG8209yI0QHTKe41CeJde3gzhA5UGq1jQLaBaIbQENECWwQzauX4fS8vKoogoJdDV4Kf23g1dtA51rxhxHa2Rryq0mvL9QZofY1m7oxHfPfxfp6eryYJT7qKZUOTkDrz99TMTH/fnR9bjj/lUibI6uKHNIFAc15hz9gLfPg6wTy+A7vhinF2Thjqklg7cQWFF5bZ3NKRwYOhnBfysMUoHZiBbmLwWYHKUDvtyNgVDDaJZS4k0VYMVwO4awKY3O/bG5GTgsJwPPtfVg/YBD/CrYj2b+ykn5WQJ4EjhFavyyOWltLbY4nMg0DL+G68kTurEERIJbUgmGOAeD3Qs9pdeDmsLG+dMMMKzqQcYmG/IvkUU7OEeGKRIkh88jHu4ItZnM+igtOCY4PFyOMIiAaJCRskvQUbUwsQcGPSxs9UTykA7mq9cMgh/2/eufL8IvLxm5Sts+R70MKpxR0Ww8Gz9DZIg+eO1EUVA2GY2iCq3NzZg5O3b9pWQ8a6R9/OfzZlxw2XKRPzleBWl5kNRv8+DBOw/AYQcOKX2OdA6jua+5qREeTVRhNCZM6r0UnjlmzfaQMDmPxw293gBDhO+HpD48Rmf8vmO+8h+nDX0Pj9ezd4XnrFvzDaqmTkeqJqowYZfrq5VfYMnSvTRRhYm2Ql4va5Mk3+HZZHfhjPW1gjlh7lGw80k/kAn6zIN5eV6lyEFSGqWBWRCSTA6VsdS2zi4nfvyDOSLMJlKjA3zmBe/i69XtyM2xCgaEDr4cxha9+WwSjBVpMPxqFg7JScdjs8pDavx82W/HqevqhDgBczbojDNpnwpyDKUjMcFwPjb+vCkCEKMDnWqg4pzspEcCHEqOS57RIOrssPFZZH2mp1iEHRWQxJ9zbsx14rUseKom9vup1m7cWtcqQvEitZEwROwnHoAKwQUElAIpxLtLHqHRJkEXVtR0kCViF1YDTH/aipz9C2E5skjYn90ztC58T6rda8p1Snhf8H3hioXK77gHBCAKiCiYejxgLkeCaVbRh2jUwXr7ZqDbLfrkHmce3oevnig+SyNpDF+l3DPVzcaz8XCjIN+K9185MamP9TGcVUUpgKQ+VGVnZMTIyJEZTbGO78k37c3PzH/ePEUUdNWaZgFa4PxN9fi4d0BVTup4WozfDsyBfXthlSgxobVQC3glCYZxUgHUbD8yC1BN02hK7NB/ZE8CNIZopJZL8n0s+EnZ7v/2DogkcybnU3SAIIG1h+6ZXhrxZSvCRv6yRjh0kWq2MO+I4IIKbqK4qlOC1WTAw38/CodURk6k59QYM//dC97Bxi09yMu1QKfXgYma7IstBAaw+Gu/BF2RFVm/no0b5pXhnEmhfTOHivlSnJMawMFnKDLidJwVN1UBBASIzG8JH4sSbsdwOIXd4SkZQd7+WWl4cEZZQqp+kZaZoXD7frVNsFvRVIQY3sg1VQNVwsmPWPcMB0QqN2KEHCLlTrp4AldZ9dCv74Px2R3w/W4O/PkWAYKV+k8jJWmCw+HknDA5s0rJ4Yk0g8HfkRXsl6D3+CKrzKmcfshlJh3Mf9oGXaMDhfkpQgyBana3X7cPjj5s8kh6FMU/z7rwXcFYjGfYHIuyMu+JoVy7S7vr/m9w/1/X7bTiqe2dDpx/9mxce+Ueu4vJtXnGsAAPNE9ZR3YofgmDnWFICjExIoIFurWmWUCzQHQLaIBogu0OshUb7U7UOT1gjRzWFCiMEf9LfHLeJe/j0xUt4nSa+RBsdDi7PEr+RyAkjEVZvX5kXzULlqoMnFKQiesriwadet5T7XAJNooCAlQtu/Wer/HYs5tE3RZWe3cbdaJfEXhFpS6PT5zkWw4sxKEXzcZdM0qFiEF4e6OzD1cE6t4kYnKGbRGI8W9FgEGpwUMw0i1JAmSx8S/Onvk8NAOFKqjGxvjpX5YX4MS8rHDNgESGMnjtM63duLmuLSaw45gJAtWIJagFRMMAiWCIVE4hTGUu/C4ROhcIJ6MKm3+fXOjOrhDrHKz6p/Jpg5dFYpbisU3BYEhBTboA7SfGKMvbCXk6HUMAuQ/DmK+Y4zTqYH6kBiU2/yCzSrZ1v72K8NDdByU6xcHrTzn339i4pTuqyMmIO45yI4uOUhb603+dPO7MVLLnorY/Kr4dePyrMJv1SVeUUzsGyr87nRI+fO0kTCpIUXubdt231AK/rWkW4dfRwqt39rT5qrRJXqxYOmPC5DftbJtoz9csEMkCGiD6FuwLFhK84faVQmTBajXCbNGjVfKKej5CiICSxXYJ+gwTCi6bBXNlmgAPDBObkWrB0bmZ+KC7HzVOtwAdzN1hjZ55aVb8rCwfRZ0Sfv6b/4AKdAxT4Sk4w1Z0Bh2KS9Nx8y37Ys+ZuTGZl3sbOnB3fZsq8YhIS8KwPTJCZI04drJMmUa9COYi40AQtDQjFTPSLDBRtln83oBF6SmYk2pNChBSxnXexh1grYlYSkIEtgzRiyW7HTzPYLATjSEKZ4d4vypAxJwcj1+EzMVqAhSZdNBThW2LDf67FsJrUAPpEvsQxQJEyu8islGDADBIu0+hYyQfdP2SKmCks+hR/nQjUjrdgwPnOrndPnz1wWkjLui5pboHJ53zlvh86MdBcpefwasuXYQfnjUrsQXYha9+7JlNuOO+VaJw9M5sZNAv/8kC/ERl8d6dOVbt2WNrgSVfbhHfS4zqmKiN3533TS/FcXmZE3WI2rg0C+x0C2iAKIEl2LRxPUpLy5GROTYvFZ7kkKGhohkT+xNt36ztwK9v+hyrtnSLU329USfAkN5qQOqeecg5uxI681CwG1/izBPhe5wFSoPDv+iQElA5fT4BKhhqluKSa3L09ruRmW4SuRdq4+h/trUBb3fZRh1jTTDU45VQYTXjR0W5QsGPLJoSH7161deYO38BjGMYF7znV1uFXWIV3VPU9EhmxJPe5jqrYYlGA4iEoIIrNp3E/j0Mm3unBfqPOuC9eCowIz0BQXD1OzYm8AnvJsw4QyAwYNnBNCod4PIKEYZIg+Y+1xt08FsMmPKXWhgG5JBLpTFs7qXHj8K0KaHFitXPCvjjn1fjkSc3Jix0ksgzeO3AgAdVlZl47e/HJB189fb0oLW1GTNmTjwZ7+PP+he27+hHWpKKryZqd+V6Fm0tKUrDOy8eP9IuRnVfc1MTJMmD8sm7l7LgqIw2Bjdvc7hw9Ort4nAuvFH0gnl4Y5F3nOhUGDbHg8/7Z5Qmeuu3+vr169ZgStVUpKamfavnuStP7puvv8KiJeMTnqwBogR2itvthtmc/JPJWqcbV9c04+t+h2A+CFTMeh2Ozs0QIW2J1DR4pKkLN21uREatA94eN8xT0mEqTR2Wd8+8GjJEInkdEFR6NMqf19L5pxgBwcdIGiW3v7E5QhTfRtIP76F9Kqwm/GtB1bAunE4nrFar6q5Z42bDlm40t9pFEVAmaRcWpGByabpwOCO1aV9sEsAu1nlgcA0nOZordgZOQoAocLESRhZzsoEQM1NvZJAQfK+oS2QxQL+iC7rXGuE7tgj+o4rEJSPNH4o2toQAUYQBhDJj8ujk/+qg8/qg6/WA9mFeHUmkwfw6CvNZ9Jh+d3UEB8aHh/94EPZcXKh6/4RfSADMXKKv13Yge4yS7rlnWVD5vZdPGFZHLNrAt9hdaHR7RF4b66RQ1IR1s7KMelHviYcewY0KWSZT8t91IzZsIK9xz8NfEocw45mnFWnMXOfePhc+fes7KMhT/74ZzfyH7zUfdDqtUGwybZpoXxTX+UNda8TvtWA1zUT7Tfb1ZP8pVrNqqawgqjXZAi6XCxbLyHwazYbjY4FEfbrRjEoDRKOxXhLufbWjF1dVNwsWIV1vGAztYs5Mn+QTRVyfmD0Z89PUfekuWrlFqIJRuS1aY98NZIYCFyjObiwVGubDsFbSR4unRmVG+NL9pHcA73T1C/DDPCgCvCqrWYS7bXO6kJsE5oZg48DsNPx1ZvmIV4BJ8FQGW7uhCxaLHn4fRD4GJXxNJr0In6KE8neOm4LLf7JQJN6zMXRvwcotcZkuCmPscMkhiGyJgqLw1ZN13gL/DTAiulCCI7ItqNw3MFxuO9LFImSOdXrW9sLwUgP8C7LhPa8ywHDFkkBIfBkSAkRR0FjUcMHAUEUh2jC9bp9ZD3OXG5OfqB82aLfbK+r5HHnIyPcVO+23uXHMd/+Fjk5H0vOJCIYIZp59+HDMn5MX0/D8DPL98kZHH+w+v6iLRXES5tXRRNyjfFfwIIQO/mE56TilIAsHZydHvjvxXRH7jtfe2o7rbluZkKJmsscQ3F9Hp1Psl9NOHH4wM5bP1fqeOBa4clsTXu/si/t9MBFGzIPNz5dMG3HY+kSYgzYGzQJjaQENEI2ldeP0TYfl9PV1AjREC7+iZCbZok8WTxNiB7EaQc4Rq6vjsjCsLRNebJU+J8P0YoWBUUr6x6V5+F3FpGHDWD/gxEWbG9Dk9sgFNfU6WHR6UMGMoXeUFLd7vSLXp8BkGiy+ORLz84T7yvICXFqan/DtFIq4/raVeOmNGgE+U1KMUUOOmLTOMKr0NBMeuOOAQeZg2uebkGGMryhEOysKbRzo8Jo7w4ev+P6hgCgUPijy03Hzh0TukA9GmxrkJNcdovS2/otO6N9qBspSgctnCOZFUZtL2OAxblANiiIBIs4tlmaFoD79MPWFMmPeFD0K3+9A1qreYSNzurz4/W/2xEnHTBn1NFvbHfjeRe+ivtGGrEwqQI66SxEmR2bokXsOxl5LorNYa2xO3FTXgtU2p/icp+n14h0Sq/E6HnrwIIWiKNdWTsIRORmjH3QSe7jj3lV49JlNSQeZIx0iFf7OOnU6rr9q6Ui70O7bxS3AyIdV/Y6YNQQnyhR5kPivBVMwLUVjRCbKmmjjmFgW0ADRTloPMg2UoSbgiVbLRhlat+TFQVnpeHx27JNrVsn+TU1zTLUbKrIRtIRDKx6kkwGKFAutjIOhapTv3rLP7EHmgw7/7+ta8URLt1B1I+CJ1CjXLQq8BoqxFpqMI/4SYTz0P+ZVYnFYmE+8peTJ/Q8v/VCEyKWlqJdHJnNE9uC6Xy7Fmd+Zhj2+3CLAQywWjmMJDptTxkYfPpbQQiggkqkOnugLsYsAEhIEUTwBuyiAIJqNlHpE/hQDDG81Q/95J1CcAvxy5uAtCihKVvicas4p2gMJimJgPb8e0FNMgmILbJT8NulQ9UDtsAK1/DUB8D237IeD9ktOEUPmmVCMZMXXbWINqYw2kkYQT1Uz5uw99dBhqCyPDFT42f5VdROo6EjbUlRkJDiM+5Z7jaIqZGFjqVyOZD4jvefK3/0Xb72/QxxQTIRGUYtD9i8VhyVa2z0tcMTqGpGHO5EFFZSVYZTGC3MrhPiQ1jQLaBYYbgENECWwK7Zs3ojiklJkZIxeVIFhZb/Y1hiXzeHw6A8SBKzYY4YIoYvWrq9twTOtPTHpe74UybAMA0SAuI/5BLEa5aT/s3gaqgIFYv/Y0I6HGzth0ctS17EaGaxgp77EbEr4i4RsU5pRj88WT4/4vHVrVmP23HnDElkZanTqD95GXX2/YIUSbQQxHrcP11yxB/4504SVfXZVgI5zViTDg5/JNZVrJoV6+/w/Os8KcAx2oQdtp0Jum6FiBpt3WMhYtHkPFmg16WB4egd022zA7EzgotBwII5PGUeiNox2fVxgFAsQxQGGBEVkyPRuH7ypBuSs6Eb+R50Rh0K1xqcePAzzZucma2qin9ffqsVNd30pABfV5xiSqaYxNM4+IEFvgFCSu/j8eUiNsndZ9+rsDXVYP+BCvskwWOBYzXPCr2FRVkmSYNMbkG3Q45k5FZijMmR3JM9Te8/5v1iOL75qjWoDtf0k6zqHQ8LCefn4+0OHJatL1f20NDcLUYWy8pHVzVL9IO3CmBbY+6utQk00UmSFIqqAXi88LQ54u9yQ2pyQOl3wDUgwZJpgzLfAkG+FMdcM0+RU6MdQLIQHHX+eUSZCY7UmW2DjhnWorKxCSqoGEifqnli75hvMX7BoXIanAaIEzOxw2JGSktgHZ8DuwX2PrMMHnzSiocmGgrwULNtzEtJOLsNj9n7VtQsIZJ6bU4G9MqM///GWLtxQ2xqz1gABDdmpcJeMDBGLmcYLy2PY3MMzy3BsXqaol3Tcmu0CSDFhM14jMGAYGcGYcPwBlFvNqk+xeU+7W8Jr86dgj4zI9T8GBmxISxv+wv/xFR/hvytaRgSGlHn5yJC5vTjvpj3xl1S3qrhxzlkwY4FCpNFspPj8/LvCYhZrRNGL4KbkfOj4j4hWk38uwuTs3oSUEISgAtfFpIfpto0sbw4cWACcOryYH69TKycefU8M5UTxmpisUxxKKmbooJJPFJAcr3pwu5AgD2/EpaxFtPK9U4WwRrJbv82Dvzy+Hs+/Wg27g2GlOkheGSCxdhhFH7yUaffJqoSs+0Vm6PCDyvDLSxaiIgorxHHucLpx0rpakaeXEyesVu28lIRwOlE04aOzyrFf1s5VYiK7++WqtlF9htXOX811TqcXc2fl4NlHjlBzeVKvIWj1+SiuMTHYsqRObhfqbGkgWiD4+8/n8MK5phvOLX1wru6Bz+6FzqgTf/PLj0XOxWmezy/qAvJvAiE/39sFVlgXZMMyIxMpC7KTaglGo9w9rUST3g6yqt0+oCnMJXWXJb+zaD5d8p8EaIBoLKwa6HP5p0247JpPRbgLWQnZyZHzUpjg6D+lFAWHFasaAeP7KX0d63Rnlc2BM9bXxXTU6ZzTSQ+HLzxoLzabYhYb5UDpdF1eVoCflObhoFXb0OmR84LUNp5kc+4ERfwuYIhePFZK6Zuhg4fnpOORBMUUuA4XX/VxUkJtyDRlZpnRec0sGA26uGFzHDvXjvOOBxm5Bswn4zqw0T49PKkXBV4hAAub+BIVECLQo2CZdIIN0jt80LNQaYKNoY8+qwG66n4YnqtnQhFwbgWwMPKXssg3SkILtknEHuM9Jk7YnLAX/Q+PD2XPNyG11h5x1HRuZ03PxguPHpmEWcXugvW8vl7Tjs3betDSakdXjwteyY+sLDMm5adgWlUWFszNw+L58XPkuLeOXF2DNo+kCqCPZHKi9hf8+Of8nZt/MNFC5njYddC+JXjwzgNHYlbtnm+BBQ79pho8JFRy9AY+bUfvqw3y+7rPI8pcEAypbQRFDB3QpxoESMo+YzKs85IDjBhl8uTsydh3Jx9sqLWFdp1mgfG2gAaIxsji9U02HHPGmwIERcod6PN40WFzY9Lls2CZGT8Ej3K5Hy6aisnW6FK4zCGYt2ITrHxmFMaGBUPJPoQ7ovQ7qTIX79VN1uKhGWVINxhw7sYdglVKpPE5wWFk/P8pMeYkHFoAXR4vCswGfLRoWkIAjPcfevLr6Ox2Jk2dirkD+/14Ft6daVFd+ZsgkLWJ2KLZmDCmLIKwhSOQu7UsKw2f9AxgwC1B8vhkWWmfX+TRkDWSmaORNQl++Cx6GB+vha7BQW1z4M4FQJTwLo5VEYwY6VMj2WFYX/E6jyeuwP2jB6xNTlT+bUdU45DB+RWLnH4v8SKnVCykolxPrxtMtGdx5OwsM3KzLZg7KzcpQDzSwMnqnrGhVoRvMv9vLBuBF3OS3l9UhUxDYp/5ZI3rrgdW45GnNiArY2LIgXOtzzl9Bq69cnxqZCTLjlo/ybPAGetrsXbACf22AXQ/vR3ebjf8fCerDIuNNRI/38EGHcxT0pDzvUqYiiJHRaidDT/Dr8+fgpkjLJ2h9jnadZoFdlULaIBojFbu0qv/g3c+rI9auJQiAw19LphyzSi+eWHMUfCElifyW/aO76zdXNuKR5o7ozpISh2SYE6HzEOWwRAzP0kZIKV731kwFf/q6sPtO9pQMAJHjD4uT9UG5PgglFujq9tx7mSlDs1JFwwZw/MSaRu3dOO7F7wLqyV5ThxZosqKTLRfPjUhhowhC2SKFB8/GBBEYssIcAk6GJ9+05QifKcgC//s7MNlmxvR3WYPhD3Gg7DqrOVJNQAbemF8sUEOl9szF/h+7KKPkaTE4+GX4NFEG/lgH2o6iwWI5FQsGFzMIfKj6v7tEUEjQyElrx8fvHIicnPUKTB9s64D/3itGv/+oF6EvDG8jTlI1K9m7o/JZIDZpAeV68j2nHnKNBx/ZHKLaEargSLYPllkT4BvOUJHFuYYTSNDy1DZB6bvnOKOz768DdfdukJ17aXRzFXNvd29Llx35VJ8/7tabRc19vo2XvOLrY14+fFNcH/QKph7nWW0n7LhVmIIHlmm3HOmIHWf+KxxNDsz0uC/S6apjsj4Nq6XNifNArEsoAGiBPbHtq1bUFRcjPT0+HK0+x3zCqgyFZ5ATQeNwgAuvw89kg9SvwflD+0FnSG6Y9vs9uCq8kJcUV4Qd7RMeD9+7XZssrPmz3AQQCeb/SmvbTpNpPtLLKa47JACzDbtPQs/3lyPD7tt4tR4pI1MVbNLQqpBJ3KQLDodTHodPMI+fjFG9n/n1BJRpFZNY5LkzJmzoQ+cYj/0+Hr86S9rkZE+8lh72ozhBhwTnU0RoObwYtZ9e6EGEjIN+rhKgcrYeW///8IOe72+QYaFgJRzVfI/Ugx6SD6/yOc6vzgXZ07KDjmV/8mWBrzc0AWph5XQRw+IyAyJJN+HagC7B3D7gZvnAenxWYdwgQU1GIa2iDVqBnTqAtWP1FSEjVSglmFybMyl0rt8Ql2u/OkGWNrdw7bRgF3Cj743E1deEj9xk+Fu1/7hC9Tu6AdZJQLteGtAAM28JNa4uvqyxTjhqEo1WznmNTyY2O/rbYOfY9YZsnm94F5VbBssVsF1YeROmsEgZLijqWLxOsnrhYc1i4wmGUwRVAYYZ35mX5k3ZcQFmkczcYYZXnT5R3HtPZpnJHKvJPnw0N0HxZRAT6S/RK5ta22BR5JQWjo8xy+RfrRrR24BKo8e8fP3sP6rdhioIJmEd3G00fh5+uTxIePYEmSdmPia88CN4g88VB39N8bIbab2To6V5QPqnR5UO10iqoSHiUboRKRImcUsmK5SswlLouQTq3kWhbImT66ENWV07JuaZ2nXjMwCG9evE0JZ49E0QJSAlW22flVgiF3O2OsZZGeFnjaTsmbImZIBwr99PL2+ejZKytOH5aPw990er/jgs36AGuECPpsvjh9vbsDXNgfSI4TPMY+Izj2bVafDJLMxbt+8moIGv64oFPV/jl5TI15Wo5UbJftzXlGuUK1jPQcWM6X6HCW1GSI2LcWsKk9HWca+3l5kZmUNruoFly3H51+OTJmq3+sVoXrBGTvKl4nf40fWpdPhmJImmC6yOJQSj1fvJXi7kSXk+vJexnUTGDJ/qNxiEv9P2eNIjfedvLoGn7X2Q8+EXRWCFtG2OQuVMuzO9Mh2eLtc8Nol6E4qBQ6NXucmuC/ahiBRaWoBUXAfoV/QctFQng8ME2+I0nkwIBJAiE685IeBtpFpLPhp29dbhuUQMXeI+X3vv3JC3NA2FvIlK8SUrhRr4uS3+6kAACAASURBVAcBZJEonFBWnI5H7z0EhQWJfQlTPOHdbhve6+7H1/0OkTfEAw1CdNlqQ4xQtHBEAeYDAIcHJsz/40EHHRBFbjsaoOI+ZSgu30fvL5qawJszOZeSydvj0BcFsIwHQpPzxOi9cCxk/9Z8fMZOGQsVzCiqYLGoK9g91vbY3fpnCYdzL/4AqzZ0wm7VJ6XOWFwbUoTB6UPKHrnIu2ha3MuDL6DvMT3FgjcWjL7GWkIPTuDibQ4X3uu24fWOPmyyO8X3vtMn10aj78MDHfn7RlY65fcOS5ZQ4GdJRipODRSVpj+jtvX39yVFNVjt87TrErdAuE+XeA/q79AAkXpbJXTl/se+ggEyREaZi6Fj3ev1Dld3s0nw3bMIPoNOKM4xqZ7+JWETq4jsnZmK+6aXxlV/izS4p1u78fvaVgF++AKhQ6NIQLNQqhqZbaVfjn9BuhWvzp8i5vC9DXXCKUtNMIQtfJwUZbh7WjFOK0hO4mh4/yed8xZq6/uH8od0gJRmhDfdAJ3bD6NNGlaThi/aZubpRBCfGHT8JT/yfjQVKYtzhENJ1o3OqVqRCEWUgEXyWOsllpx6pLXlF9ypK6vxec8ADG6fXJcokUbAwZpDDi/KnmtEe+MA3DYPvJVp0F2RWAhQMCgaCSAaGja/+GRGYtDOZCyU2K8o81MAEZ8tgBBDTAJAaLAfkw4F77Qjc0P/YC+UwWaNqb/ec7BQfozWPm3tx2VPrEaj3wtdlgl+i17eOwMSzJ1upNQ7YW12qra+3S6JvEKCokUqhBMYJvmnhnbUOtzCMSD+bXFJQuiAbTj4kfk1lg6ORjzLku/ykBU8HcCSUecRfJCzJD0F904vjQraVRsjwQsnirACi+QerNUgSnD1vj2Xn3H+O1i7oRPp6WbUOd3jx7rwAMTtQ+peecj9QWhJhFjW5UHsdZVFuKA4uSUFkrGiLFD/25pmbLG7wMO+VL0ejJJQy2QRIJG5Jniij3NQdjp+Vzkpbm5yMsau9fHtsoAGiMZoPX/2q0/w7scNIgGYDjOLoYZHFzNp0pBjRtEtCwVzxN8vzkgVp7AUODggOw0n5MUXXIg1Bb5g+MLmy2a7040KqxkzUyzolCT8cGO9AEixpLbpi/Ja3vfavMrB3KQ/1LXhr82dqmXDo42RDBHVq+aOUZ2TU879N6qbbHDsnQvbjDS4Ci3wGwC9yw+/USf+bRjwInWHA1nf9MJQ70CzyxOs4RZx6GSI8s6XARGbYqd+ySdYMyrnhbNndCj54lYEL66tmITTCrNHnNvBZ5765nosN8qy3ganOlTkM+nhNwKWNhdKX2oW86/vcsCbbkTqdXPRaxlZvgkxiBxQONI2HBCxJzruVGf0B3vuQY9gjSHxh8p4UR7PORd82I6s1X3iToa72J1e3HXjMpx49PAQNuba3dvYgZdae9DQ7oCklwEGk3N0DJvkWPSygh3BF4FYxsZ+5P63S9U6MIyOuUb33ro/Dj0gck7Of3oH8LvtLQJss9FR4Jc/3yUskBzPYVDYII47PJqH/ShrJfKsEsgx4r1klsg+H5OXIfLbxktoYd3GLnz/p++rruU00p0Y7z6yQwS0SxfFD2OO15f2+13LApdf8yle/3ct8nJldi6SUNGYzohK3XZJCC2kHxz9ICd4DGR/31pQhamB+oFjOj6VnZMR+m1NC77qt4scR75P4r3T4nXNb0CGt7Of4/IycU3FJBEBozXNAmosoAEiNVYawTVbqntw8vf/DbPZgA6fV5x8hHzYKWXr8CL/4hlIWSQ71XxpkQ06SmW+zAiGFXILX+TnbdwBvpj4QuLpCnN4WIOEQIm5TnzBnJSfhTumFocUn/uox4YLNzeIl9hoGgER45pJi49FO+XmT/HRHKtIdqUTO0yNjTS8QSeDIyahr++F8d8t0FHhJ1bz+pH/85mwTAvNbeI6d7glUaiW4XNKOBlnxznOT7fihLwsnJSfOWowqQzvzpc2486uLrhLrXJRV+aR0HGX46ngDySCMI+G8zc4fCj4oAPpW2xCTICy8Gklqei4qBJpORaR16WwD3xGcAhVNJOMpjZR8MrLTrwcHhHcFFAk/yzolzrA1OOJW3OJ6zvp321I32wDc4YISO65ZV8cH5bPwz1PIPRYc5fY/30dDlGQN26IFs1uksMPs7/uFcAonuof2Snmobz8xFGYMTWUIf1LUycebOwULKUCrPmZJFiXcd9w6fxoa6ME1A2FnATy4IJuSAQUyflIct5hp1sSYGtqigUUDaGaIkE/wZvCli7NSMUhOek4IElyv9+76D1Q2S9tDItYxvrok+GbMS1brJvWdi8LPP3iVtxy91dITTUOvhP4va0oiI6bNbx+wRQVXDYLllmxD035uSw0G/Hx4sTC7MZyLvc3duCBxg7wEC0ZQCh8rPzqY55lil4vfCqKMmlNvQVYr/LjHhs2Bw7SeSjHaB7alHlcjGbKYy6X2YzpqWbMT0sR0Uyj9QfVj3BsrtQAUQJ23V69DYVFxUhLU1egkCpzv/jtpyL3xpDCimyyhrTf5RWKNFknlyPz2JLBEdCZYBzsbVXqahMlMPSol9Lt/0dbD97q6sM2uxstbs+gyAJZm7MKc7BPhGKwdPz3/WqrCMeLVKVbzdg4X9YVYvXsZLUtmzdh2vQZYNWfW+pa8XBdO5w2CYawEKpIzxPS02lG6PolmJ+vh77JEXVYZPdK/m8J9BFySfgyZv7RzVXFOKtwbEIBwwf26YoWXHH/12jNN8I5Kx2+HDO8VoOQnDa4fDD2S0ipdyB964AI7/J5/UIUgI7+USdUwn9yGZ7s6hmEGkq4YHBQFgOxCFboAAfjFQUMDeZXqVzMaBA4Gihit5JEZz4ABghwJb+YW7xG0Fv0YhMca7uRmmrC0385HAvn5oXcxty609fXinBJqi5SSpvOb1wwFNwLQxGtBhhtHpQ/0whjX+yxUXiFjv2bzx2H/FyrAECXb2vCu939Ij4+WPykweUWBxSyunriTJzCGEW3lby2ao44+HFSWCcRqggIVpRAiD9Xigjzs8BQFvnABTi1IBuXlxeolquPNFbWbzrtB28LefMxOkeJuZ24Zs//9Qghqb6zWntbKyRJQnHJzlH821nz3pnPZSmN48/6l8hhYzkNpXH/1zvlz+bYHOtFnjVrFlHeu+T2xaLeUbTG79lbphThjHH6Loq1Rgz1vmhzA1b02wXLrOZdM5o15/uUZSu+Nykb11cUDWPKq7duQVn5ZFisWi7e8h4bPu0dwL86+0V+Kv06t88nogeUHC7+LQ4nIadh8D2v5HIxD5V5z8fkZuDQnIykCe9s2bQRM2bNHs02UH2vBohUmwro7elBVnZsB5ehNgxp4WYqt5ixub4PR/3yA3i3DwiWwuf0wVRsRe55VTBPCT214MnqwvQUPDcnufK8CUwxoUsZ0nP2BrkWUaJfBDztpprcl0tnJPVUoburC1m5ubhwcz3+2zvA7Eu0tdrjCg+QERks48MvF78f5mfqoa8fXshTqShedP38qPZimCQdwxV7TBenVOPRKPv83Evb8LenN4q6S1Q26+13h/jOFAMwGmU56H33K4bhxFK8x5A7AeJ8cPvlUKxwsYTgL3/+W8lPCa5HFH5N+JzlfuWwOCbCxmqykx05B4YJ7fwjWA27Fwaq4sVoZDwpHlH0x20459gqXHrhfGSG1bJhUWPmxdGB5xc1nd62dgfkpUt0d0M8j3uo9MUmpDTEzi+ifPOxh03Gn27dH5dubcTbXf1iDMEAs8nlESwzhxOu7Kd2bylWijUbhf2Jdo0s5y3bPtJByKQYxZ05bjpEZE6vLC8cVT7Dxb/6BO98sAO5OePryHT3uLD/PsV47L5D1Jp9TK5zuZzwer1ITVV3ODcmg9jNOj3/5xToaUFa2nDFUrJEDHtP/E0xOiP6bBKyTihFZhTlOX7eisxGfLho2liK4KmaRO3/Qvf5jm1yS6M6EFH1sKCL+M4ig0em+vFZ5SEpAj3d3cjOkSN0dtf2RZ8d19e2iNBP7he+10cilhWcEkCbH5KdjqsnF6LUMnKFX65Jd1cncnJDDy/Haq00QJQky9JZuWF7C15s7xVf+AJF/8/pv6ZykhA2SIUO3iYHjIVy+FaktjMYotFO/0eb6vFhj21QMlpNf/zgMFTu/6aV4JT8IUU4NfequeaP9e0gJU/Jbn5BNTTZRJ2YWGpsdNZC3Go6tJIflodroOuTcziU5nd4kXN2JdIOiK3ERpbo7qmlODF/dHlgauYcfg1P0Vd81QaHSxLOPYsFUgLeYjZgSkUmyhbm4oc1jaIeFGlunvwQpFLeVNmd0UARn6WwOJGYikjwZMhRkMPh1Dj1CniK9GlRSBJzvwS3i0p7AfY1TCiAn0OD1YDJFhM+WTZThLqEN4qDfHdDnfgioKgJW0PTgAhni8UOkX0TD1YQJMNigyIt5Rw1HUqfb0RKY3RQxL0pVKvu3w+P+eyD+1YZJ+v/8I+ia8d1StTxCl+TePdHCmFVPiMKsOU6Dg93hPgCjBUCy374+Z+RasGzcypGVMuss8uJE895C13drlFJ6ify2aKQQnq6Ca/9/RgUFaYmcqt27S5uAeaunXXhu0KRMlrjuzOWEM+YmIAHQ5JfsET6CGUSyM7+ZUa5yEfemY0HOset3S4c7p0VVsV3DovAszgtD5x298bccuaoftlvF4fBybSJkstFYHV+cR5+WpKX1P7Hau00QJQEy3LxT11Xi2/6HcgyGQYdSpmuZZI9k6H9cZkCsgq3VhXvFAd6pGYgiDtp7XZsdbiQZzTGPYUSeRler6Dv75o6FC440ueH38dTqMO+qRa2ViSwbQMedHQ6ozq3hEKRIur86UYYNvbB/I+GITDEMAWjHiV3LRZ/x2pce4Ydvjh39HVnkmUf9kOBjVPX18JJpcGwOlIESDbS5EEPjFSAVQFF/DuScx3sgA8xHTIY4v8HJ/XHm1sk55r955mMQimRbJHb7ROS1gQXbAQyDG1hgVQn/Ph5WT5+Vjq8qCG/qA9bXS3GxBA1NrJnLSx8Gx6PJfKEdPBZDCLnbGhThKU1ef3QOyny4JPz03RA5aM7YobPdfS64NozB/k/qAqRwOc7hI5WsI3VgMlgm0bjz2KFLAazc5GAMSFZOCBS9gTBdZmKumZ8dxCAkhEfiajK9ro+nHLe20Jwg2zoWDbuCZ4CMG9oWlXyD3HGcuxa36O3APOBt9X0RjxQUXpnDTCGnMc7bBj9aEJ78Nu9SDugADnnhEpqM+fjwOw0PDV7crIfCb43O/6nEJth1ItSEcpBUqQHEQSxTAfzUMZLfCXahLskL/bNTMXf51SMebhe0o2exA7f6OwTyn4Mc8swJB7ho3Yo9Hv5fcXD6adnV4jyKhO5aYAoCavz56YO3FrXFrECNMFSFwuK6XRiU0RzoZn4mGMy4L2FU3cJJB1sNm74G2tb8Uxr9yDdGl4ziafanCNByh+nlaoutJro8rD+EvMvmPQX3GKd+IeEywXfRLbApIPlr9uha3cJh4gFTPnFk35Q/Do9dCRZhHX1njMnzJqSFj9idbVQPvx/9r4EPq6yXP/JTJZm39OkTZu26b5QurCJCxdBQAURrbiA6MXlL+BVQBREWVQQRdB7Ba4LqCCgXhQVVEQQQcWWQvc2XbK0SdusTbMvk8wkf59v5iRnJrOcc+bMZJK8n79amnznW55vfb/3fZ832IsQ5YnjPl+VwNf/cPGGQglFemHIG+DTC3A47VPgZT6QAY3f8gAuTY2siuf6o2nm306tVI7Fgen8XXU4PODyCzBM4ZlC9Jh2yEdRrszgjDhK6fJQKCK5QsrJYVT8tCHodGZ/GgaGMOIewbzvnzZWB8eIZjj009Pjy3EweukKZ0xopCuBDQ4m3AbmodkhmStpShsp8dGAc+7xFfNxehBfxUjfM1jrx6/7G2gumhXElCnS90Z+39c/DKfDgYf/+5xJCcJqpI2SJ3YI7D1wEpdf/YIhEg9qIajNjav+gVqioRHM/e+NY75ENN3nfkdtSHFKdI8Fm7v78cLJHtC06vjQMFg2918+OvKBk1qoVIcDJSlOLM8kaVCOiqPHQOPcCz5YVY8t3X1B70exG7XgJXM/pHnjx0vz8eUKYwx98W5jrOv72pEW/LKVdzVahsS6Nm/5PMtY1U9XzMNp2YmrXReByMR8qD9yGCUls5Ge4T+gb91Ro+IMhQrKyZfQOanJIHMHL3f61xQuUNJE8nX6/1ZZeyk10YWYZt3XN4hrDx3HEdeQ0oiRXlo53cH732/Pz8a9lWWWYioZaThfolZtqUJuauqEhU7zp+NNfcqUMdAMim0NxSk3muFE8msnkfKXFiUMZb6pCAUfNx6Ukhe+X61coGI4TXbipnTxnsOoCxAAAttF80++ADIF7pecr8GFGS9Vt2ZBprRAijJbYzTTM8d5De5CaZ6C4aRpiZTfUFKSMssycungnLiyNB+kOA9MDAD4uZrjE8w9G471jJkEjqQ5VLymMbM4s4PoA5DkD6XPNiNn33gcJK0orv92UsW6RpBz/TIMVGQozbIeZ80qL5SAEqpZ4b2rzHZmPD/JNXiYhtMyMcCwkWDSfFnn//58yiJF7282Mc7YFf/vRbS0DiA/zz8YttmyAvPTv4tkF4//4DxULoi/6Wuo9refaFOkCrNL40fAEy2WU/X7Hz1ahXsf3In8gEDrofrDRwye+Ub2J7swoRl3IRlrT8kb89PjerLqv0EH+ydbOrH13/4lXJvcR2npwjUfTGNPwYekRHx84jlDhkn6UFODRP9Mkq3E6e4dEVJF9DI6gvsr52BFVxvmlpcjNdXefSNiIyYhAx+lGWrl7129yroi3uPBh3MK0F+uKMFHS40T0tTWVKNy8ZK4ICYCkQmYT7bTuavAzxeFF+klW/aHveRzg+DGdNO8YtxU16QEICYKC9xgTs/OwHeXzFGq5+mQaBLXOexBp3sEKQ4obQ3/xJpc4E/t3fh/B4+iKASOjD3T1NKvTKxoTqVd58IJRKC/V68bKV/fj0wGw/vUYiSZeFbhZY+OnFZev+2eC/c2tIHazEDtWbB6KBQ1u4aVUBPsYA8029IElcC8miliII026zSjJeIh7B2xJJSlJRtiNuS64yPFy6dWTlifHJfTtx1SgrAWF4pt0gRn+pu5M50YVeQINoyEilc0giXfqZ0QNLbh37bciqmvz43Ri+dg9PzZY/JXMPIJoyZwdjQ7XM9paBEY30jLT1xpHmM04DAvkMz7V4sacvpgffL6V7D/YIda1vSV05JrdpoaSwq3NHek2SNjdjlc/ONB6snhCUyF3CtGRoAllbkq3lBujnlBzYZZE7KI/v5+jHg8yMr2p/2PZZ0zteyLP/wnFdzbjFkmTY/7yK4YJ9AYlyjzrGKkXLkAaUlJ+O2aBViSbv6STyKiuxtaFQlBty+mntUuDHhG0TLsNSGktogWMomSuP+zXc9W5GHR7OmvKeJZ+N69R3Cof3BSx4FnEjWKV5UWKMIFI6mtrRXFxcbyGikvXB4RiKJF8N+01au2HlT29KFeQ/W+JJTSD/S7sLdvUG0SazJnWX7FsaHp06qI7xxtw/eOtaEkjIkAfUyaWvtVYE6nI0kJt2EFIp5oqQ4Ube1E7rvMU9xy8T++ogLrs9MnFWvak79pe7VijzEa84kCe8sQ495MvFqH8mPRytYoaGk6RXz5wujVC/knjbUsHDiasEXBhUH2jLRfG9MfLi1X5huB6fcnuvDF2qYJZoP0FWlp64cnJwUjziQk2ShVkIQhrX0IFQ83qECyTNwbGl18Wx1FEn+2Ng+4yutzFsl3KxhmgWaOsZ50oZgAtXrNaHw4Rz80Oy+qsAN//msDvv39nWgsS0XfggwMLPWNfVISRmY5VGBdr5rY69tFlkIKvcldw8g61Ie0g71Ibx1EVmYqbvn8Olz4dvv9L2I9JlK+fQh0drnwpot+i8yMFNMU7/RXoXnZ+NObfe0KLInECiPJSaj83kb8evUCUDtrJu3pG8Td9S2glQf3fSssY4H10cqA5r6aUKgEo5TkmMQdMtNXLS+F1s+VF+Om+dM7uDKPsA/uq8e23v5J9+HSsKf7BIPm0nojkZIIRDaMxoeq6vFGz4By8A6WqEL/wrxi/Ff59F54NkAZVRFfqmvEU61dhjQg9AsghS7j2mg0whP8Q/iqn+YEspNRkU4zPPNKZl54nz9lEeZbMAWKCoyAj3/U2A4KjFYYfvSBBzX5QO9PpFXF35GIgO+AFFpou66ZkfJiwD+aaaIeSSNCEc015qSmRCTt8AoS3lb+95K5ivozWLp8Xz14CQh0Bua8oGnrKIOs2igMqTb47N4yDvepGEV8taNNPuefwmN4BJibAdywVGUPJXQaaVYoEzs755RWR7BAulo99PMyerlivwY8I/jz2kVYYHG9/OVkj3rhbul24cTgMDwUeDwjXq2+z8RPW8acJgpL+gYmJ8FBJsZUJ07LSMf3z1yoGKkkzWwEtm5vxaeufwWpYeL8hEOIF78WHx23+dPDOPbcQyncb3vhfZhbYO7xjb6/dxxpUQ9ffKS1IwUjmNDMrWkpwoetWOJhpA9a6I9/rl+cEP5NRtpsJc9th5vxaPNJZSaXKInzlXv9r1ZV4NQsc/M1ln0QgcgGdGsGXLho92EVeFBjqtKKpSlIbrIDr5y6OGEc623ockIWcWNNI55p7w4pmAZrNE2kOvqG0eNye20YaZqVzD8OLz06mcUA9eJmRDOhr4PfUUO077RlloQpO0G+YFfdWHwsK+USmv4RD/o9o4qZJphApPmVUEOXEeRxQKPipMmoJhhpWiP+PSaY6jRJWiBYEkAYcQ7mIccL+MPL5oXcaCmIrHn9YFDhsKlvCH3U1hiROqwAycCnAx5k7OnG8DPH/XEkyFkpwO0rwwpEvju8ldpt+yZQExVMKOIY84JlxERTaxjNbSnE/njZPFNtJbvk56qPK+07k0YYQo0whVxSz7s9oyogMU1mmehL6FBBNpOQkZ6sAvby3xTc+bT1qTmF+JJBsw5TjZXMUwaB5/7agGtu+geKC637gGrmx7EI3KqVSaawtKERPPPERVi80DgL4g8b2/HthlakOJKUn49diYxyFIoCS9SEIu7RfCyxr0ZrLeeD5cdLC/DFabrOnzvZg+urjwc9j60hZt9X2oPfc1H4utnXGm9JIhCZQPTY0QYUFZdgVpCoxrS9/X+HjilyBR7GykxoZARL02fhJ8vnoTLB6QZNwJCwWb/V0IoHjraiOM3cyy7vR/WuoZCbMw8dmv6Y3bz5OkhTuScnOdAuNR5v2VFjSlAMN8i8tHKeB3vhI1aM+RNOmzY8PAwkJythkVZiXCsk3uCLPU0slKZJJxTx33xoYIDBUEnbXHnI/mhZeVgNw+7eQXyg6siECwAvLsfI9qbsy4P0LsmnUdB+FcQ+TQlS4YQpmmn10DcrCSm/bMDIkb7xmmgjl5cCfGVlRP+qWMlrRhd3MLKNQPM5I+MWWJ8mNG/fuNSwIMU4UlcdaFDsURS+7Hh5Vg7Ao6NYleHdv2n6mUiJwQrdbg+KS+JjW59IfY9nW37+f4fwtXvfsETWQdILh8Oh/mjzmix0TNHOUW39U7AoSE5Wj0AnO1148ofnGWZCpDBEqwH6HIUihLKCNR+ljgeECgi2zmkCPccAPb+VNhj9ZmBoGMnJTuxMgEdLo202mo9sh+furNUshI1+Ftd8fJxcmJ6KP6zxp4zXN+LI4TosWLgoLu0SgcgEzG2tLSgoKIQzOfjFjH4SjDJP2mcKRe8qyMHb8rNMX6RNNEmy6hB4vKUDX65tDEmqEA4sbuDBAl5qB48VEx5e0O5cWIoPleRN6jj9taMX11Ufs43UgvO8LURUduJFc4hwBBoetzvkGuL31CDx4qC9fvJnNEctClD5U5Aa8DnH8ndkr7moMCfievtbRy8+dejYBAGRc4AsOCOegLdcCkKBjgDBJJIAASmYcMRyknrcSmpK6nbD8VDN+OWI0mFFJvC5JREFIk6oyRKKQjPLeZnn9IF9GezWLNMVfS/IAHVZceSXbu63n60+ruoMppWMZuERXzqXky2Lph2MrRQpcQ7VDQ4puv0uz4iax+mOJCWoaSQTa20wEent6YHH40Fu3uTuLZHwmOq/pz/aT57Yj5xsc49s7DfHh8KQPiA4dxbODW1/0x5/IglJ2juLplHn/krtq94clcQi93/jbFxkwO+NmoPPVx9XJsNWTMHDjSutYrhuIgl9xIL9CPfQFev54/G4MQAvw28imW7Z0W+GIPlnV59hk2U76rRSBg0j7ls8B+flBzdvb25qRGmZ/TErg7VVBCIrIyjfJCQCfPm/ZM9hQ/FPAjsQ6pLPTZuHhlkGQGo/eBn85/oltmlmrIL+67ZOfKWu2bYLI00hSLYQLPHApnBixVdJX57mT9LtGfEGj3M4FDsOL9zcQCm88oXxgoJsfGR2PtZlp0c8gLXy/6+1EzfXNflpIGg6wRhNlDIY6FNzOBkThKxIHz4nmyQdp7sSiPrcDMygyDqcTx9D0kEfFfegB9hQAFxZMSUFIk1I0xgBNZ8yagzNJD4knJmTgcciBJR8saMH1x06jmRHkh9ToJm6jOSlgE6B5vm1i4La4ZMM4rmT3XiipQM03eO89Mai8bLwaeagXBPcE2iWe0lhjgpOvTrTuimWkbZLnugQ+MZ92/DEr6uRTVNWmxNfx10j3N+ojfTG49IEHs0/j//WfDIp/NCsjX8HE2JoGnrXrWfg0neGfm1nF6r6BnHp3iNKK6Rn2LSre7RI4PkXSSBSQiOAPKcDBZPo38IHmC/OK8E1cwvtgmDSy6kbGFKsciYIcSetzbTQ4Zx+df1i024JdjdaBCK7EfWVx+jyr3T2qgF+W17WpL6CxKiLCVnsm7bXqGCWVi7kweyeeZelT0ywIKahANAcBr9db28NmwAAIABJREFUWYb3FEV+5Y41kI82d+Cu+hZLmARrGw/uo66hoAceD3A6b4YiGLHSV2pt7lpUipWZsxRbHc2X+DrKv40cuoF1PtbcgTuPNPuZQfEQp1BETQP9ykZ5k9UKtyIMaZX6ylBCEc0B6aPW7wEo/NBH7fgAkh894s09OAJcPg84q1BdjGi2FVobYwXJ6L+JhLf3xdurKdKSGaY5fsMDknLDjo1ecolgqXrAhYt3H1b7q53mPqHq44v+0ow0FehSu0TyFfwb9a1gzBYKcfy5EQIJajb5qECNVlGKE99cVIaNCRysMPpZM3VL+N+f7sN3/3c38nLNa4is9Fpb91wD4Zhrg5Xd1T2EH93/Nrzt7NCv6Xz0oT+pa3TENouBwLbwUSDSPqH/xsoZawXbUN9w31+cnoZnw5ht2VlfPMp6z57DqBkYMrQfxaM9keqg3+atC2bjP03EJ4pUppXfi0BkBbUw39QPDuHTh46hpt/lC0zp3dhOyUrHg0vnmtY02Ny8aV8c6ZT/q/q4etE1awrAiwpNXjSDKe+hlITyWSmmNniacb27kEFo46PmjTSoxOSWuqYJhB+Rvgv3+3AmhiQ/MCNAhquHFwT6Yu06bdkERjir7WdAVhJwMGiglvSHOIMLWg7EGqpRuiffMQ0RtQdpDqTcc8Cr9hrwAN9Yo1gNmYKxzEUjm1nFS/vO6CWHbdQISLgGzVIAsz4KDLtPWxr0xZCCyDt21Snh2G4zuXAY0Uz0kqJc3Fc5B/cdbVUaIbp9WXl80eqhnxL7QXMdBq3mxUxS4iDwuz8dxo23/QuF+YmvyWs/OYjfP34RVq8IHfTyYwca8M/OvpjFojHiPxQ4uppWjCapZs9sO2YKt15qtA6esdyO4ia9DD7E31jbqB6WpkrS7lzBYgbGsw8iEJlAu6nxOAqLipGaGvy1iJqJt+6oUXebwAsh7WrpvPivDYsThgveRNenTFYSX9zYPapsZ+nLYjbxgtLkC0jKCyBN5QKpmUOVyUXNS+wZ2Rn44bLySVf/au38R1cfPnPomK3mEXwx95oF+ScjPkR0Nk4O4YcXiC1f3nlZpI23XYlz41MHj42Nq54ilhdcResQw8OEvkOKYpuJQUJ/dRRJh3qAvFTgq16GOaZgwW/twsBKOZEEIj1kGikFNUXUFlJAIjGGEQ0K28YLykunLg6qWedcZhDmeNPIcsT4kknNpPa3WaKVULhT6KdW7KsVs/Hh2ZFjc3R1doL+DwWFRVaGUr4xiMDfNzfhmpv+rlgIzSb6ENF/iH5E8Ui9fcN48emLMad0Ytw11r+rdwBX7G8wFNTaantpBkhLi0h7RWD5XFvB/ESttsPod9pZRJKg/Wcsi5nWzGh77Mh31f4GbO3pn3J9YaTCW+bPxuUBPtfHGupRPt++8z8cxiIQmZiBdO4qLCpCSkpwgejDVfV4PUw8Ih6i9Hl4aGm5iVolqxkEjh87iuyyObhwV52KJ2OG8lerZ2hkRH1bkOJUm4qRVyuq3dOSHPh4WQE+W14U0bHfTJ+izcu+vG1HjW1aG7aH2rQG13BQgYhO6OFsl80IRBS6SKH99hAOl1awoc34mduqx172NSdgvqh5Oe68sTtjkjRSBfoQsZ5ZDjj/0gLHv04AH5wPnDb+uuv1KfC1JyaNMV6oFdM9Lw8Fgx+PWx/yZ3wsolCh/GlCJF6sSGQQ6GND/4eL9xwGaYZp1RjPRE1O67BbzXmzZoBG2sk1RZ+5Cwuycf/iOWEvNN1dXXBTICqYPn4PRjCKd569+0/i8k+8gMwMawIR47IlxUEgIjNmT+8w9r16OZJ1mm89XhfurgMtWMIR3kSLLwV7njdWfFe405GAJdy+EG37Ar/XziLezf6xbrFivZvKiQ+6p2w9iHQnDZenVuLcOSMnA48G+I7yTje33FwYBqs9F4HIKnIB3/EAX7n1QFh6Vi54HqoHzlieUBdmmyBIqGKOuobxgX1H0DA4rOz0jQg17AAvxzSZolBDU5gHj59QPgpdbq+GT7FoJSUpgYAv+LzWZjkcyE524p5FZWpBJ2I6Z2cNTgx5bPW3oLCiRWJXl3ufqZQRNi4jGFE7tCZzFn6zeoGR7Kby0NeM9OH0+2Af6BivCR9aX2KmJRoBkrqGvc4y6U4k/aMNzs0ngTtX+fHxEk/Os1jJZkYAsyII6cvlugt8H9c4JvgiTMrgYIINiTR+v3ohlmX4m5BxTZNmmwQbdiUKnnyd1ExM2J5APyjORVoAEA+2n2ah0ZjKhWs7TW5PyZylBMKplPgotLdvENX9LhwaGMIx15BiU6O/X3laKpZmpKowFBRyjWoKJ7v/LpcH6899CqkpTqSkxEfTY6XPff1uzC3LwF9+fXHQz1842YPP1TQatnaw0gZ+w3VC01IrSHFdkTTCimWH1fZq3/Eh4verF2DVFCc5ea27H584eDSuQmW02Gvf85yjZcDeSaRAF4HIptFkQMDL9h6O6KdBgehvp1ZO+ZcIm2CLaTG86NI0aks3qScdYS8wvHhSc8ANmb4/lxTlqLbRV+bvXX14vbsfVf2DaPU531PzNDc1BafnZGBdVrqiV48FY49dAN1d34ofNbZbYuAL1QZuYMRHc/7nhTIvxUt4EG2iLTopE/54ykLTtM1G6mb0bkZo58Wa5hIdblJh+6eYaIk06cY14mWbS3MgaXsHnKXpwPLsCW0gDpOVohWG2O5wr72a3XiwQL49Hg+2rF/iZxZHP6/zdtaqx4doXj9ZL/dhssfxRVVLmpuXHm+ay3JPoPCv1cnvudbN0ombGUc+zLynMAffWZwYfoih2s5zj9TnNGHkXkBhksKsxrDHvzVhk38TSwqg82el4N2FOcpiItH9pq7+r7/hX6+3xIRpzsycCJeX/kPXf2YtrvvE6qDZLt9Xjx29AzET4scECz4uBTGlNtpPbxy78BYGRssyk49m0z9eVo6zc4ObG5opazLz3tvQhh82nrD1wSie/eF5R3ZR3qkmI4lAZBPqXFArth4Iexnk0ctLes2ZKyy9oNjU1BlXzN87+8CgrQf7B9XrLhcdL2o8mL2XNt5LHfjQ7DxcO7fIlgt9ooFMUwkGaeOrtlFtmZE+UJAkoyKh5B860GsO9Ua+D5aHAhbV5z9fWYGzYqRxIy3pO3fXKad8mnj00t4/SGNslUdYgTbpaEpDLZEzCUmNA3CsyJlQv8Y4ZRXHaL8LioeJQmkuR0KZSIlrkkK03ryVmoXaM1f4YUJ2wNuPNFten1z31ATyFVJz5I7UPP0Y6LVGRgIQR+p3uN+zXmpcvlIxG1cY8CmKpi4r35Kt7KuHm/ByZ5/aTzU6aKNl0aKCghP34XcUZOOOBbMnxBkzWlas8/3phXrcdPtmZGYmrjkVGeb+8It3Ysmiiaymyg/z9YPIioOZKQV5alKtaIg4jrHWvoaaK97zZj5Om+Jsjx/YV6+0tEb9nmO9dsyWz4ewry8swwcnKXajCEQmRqy1pVk5sYZyCD9zezU6hj0TfDV4YPS4R9A34lGECgxC9c6CHFvNl0x0Y1pnJfFF2Zy5QftIM7q/dvSoy7ZrdFRt2nT0XjgrFeckuIbHjkG74wi1Ip22vxLyctPoGsYspwNlBogswvkQsSxeBElFHOhcaQcG+jI+fuCoIt84OewOGpRXy2urUKTZZdF/ZpBO10B2Vqq6HAZezknwMO5FZHfvw5cX2BYreiqalhrVFfIilOlwoCQ1WQXHLU5NVpp0fbps7xHs6xs07QvHOXXSzdgoXhrzSEKQvk7NnE6vPdKs89nWWJnNsQ18GCDufz5l0QRtVE9PNzyMj5QfmYDB7plzb0Mrftx0UrXPKvW91iYuhy6f6eo1c4vwufLEI4lgfJ/TzvsNZqU5Q/rnBMM4WGBWu8eC5Q0MuJGXm4Z//PHSoMVTg/e56uNxYWRUPkTDbsPrPrDB8Q7Wqp1FFBq5zhalx4dePRbzgGWe7TMFj6cflp19odb+qrICRS6jpXB3OjvrZlkiEJlAlM5dRcXFSEsLTsH555M9uPbQMbXxeDUQo2jzvUgqu/lRID/Fe0XIcTrwrco5yoFWkn0INNQfwfwK+31O7Gvh5JVEM6GLdtepV3I7bfgZXDA/JVn5WNGsKZLDu3t4GMkp/q+tvPjxdYgOvz9ZPi8uL3XUEtHRmI7yo2GkHp9cEt3A6bVDLMl3w3b+20+Nl3+aZHG/0JtljejaZEUgiabBdghEwfyHwrWJeyS1RHyoIDkJtSNa4txd/8YhtbeaEWg0nwaWY/bVWvPhCmyzpl3iY0oszeZYL9vPCO6BRDwdHSeVQMTzKF6J5sIfqqpHzYAL+SF8v6y2hYInzVbpw/HkygrLWkCr9Uf67it3b8UvflONwgLj9Nset1sRKsSaZa69YxDf/OqZ+MB7/B8QtD5dX9OIP7R32xobLhReesbOSJiG+j3XF0lLzKxzq3VRIHI6nYrMZPvGpWF9wK3WEc/vaKVEaxeze1082xiuLu7zb8nLVERKWmo4chjzF4QPNmxX+0UgsgtJXzlPt3XhS3VN6nJDrRCNiZJ8gQb1tvLUGvEllPaSieqIbzM0UlwCIHCo34VN++qVXb8dr0j0waBHx9OrF2DerBTQhvmx5pOq/ExHZCYwHn58VeR6OScvC/dUlsXVdIYxq37e0gG98BHyoLYqlWie+Hqhi6ohhzdeD6nd+U9q2bRLgKYd0tpitWqrU05/GbFaN/tm9lJDoSjX6VREGhuyx+3Id/YO4EqTlMEU/EmcYVYrpGEWOAYTBaMk5QBuZxDiYONFE79fr1qgAhNPViJl84erGpTPVSz7yxdiCr1PrKxQhCqJkjo6XXjzu36H1FQHUkKwuE1GW/v73cjPS8Mrz74HjhC0i+fsrEXbkNvWR7BQfbUSh2jiuoLysY6nTy5N/aqneBwinqGVWw7Y6icc7znNva5yEoPkikAUgxE/2O/CVw43qwjmtKHnyzmdtwN9K2gaRDORrRuXTlmJPgbwSZExRoCazC/6AreRQc9qUg7po8B3F8/B+TpNJ7VE36hvAX23OP8p+NN8ysveRVMgEqyNKpPR4VFgeUYavlwxO2b+QuH699/H2nBXfavyKzGChGltkWZrpYuSl0QgVGVeTGiyyaTRf/NXvFjYoaUxO7Zac7W6rQpDrNeKQKTVV33GChT6tOksi7G0Pr6/wbCzMJmuqF2x+lIaSjukx5N5qAUrSHbG9GWZ8+KSwhxlaj0Z6a8dvbjm0DHV13j4JvBcpMbokWXz1GtxoqSHfrIX9z6wC8WFiSOodfcM4Yf3vw1ve1PoubFq60HFjhqtb6fRcdAHuTb6jT4fH0Voek0NbDwSTWr5mEeTuamc6Mt7/q7amNKqxxofnns0w/3nusWxripo+SIQxQj2jx04is1dfRHt3Xlo/2XtIizwXYq2dvfj121d2NbTj8ahYXVZ2pidoRxrlwZQ0Mao6VLsDECA1MXXVB9Dr3sEKQ5zL/naZZHxZH6wtBxrQzDC0Hzite4+5eRZPziMlqFhddGfnZqiTI2WpKfirXlZk2oe86XaJjx9oiuiH1HglDAkGPmki6QRH3U2cdZJORR5+FiSnexQQiJf+CiYacFhoyU1MDuN7RCCvGIe5WQvoYIRITPwMkQNBPe7uxeVjf2KLGY0/QkMeB2sjySuIWNkNNcpDx28gwilgQIRtay8wFFTRGKBWCSN2GHXxmVxj71UPeDCu3YfVo8X8Xyx5yWVRPh/WpM4fh1u9wgu/MAf0dzabylQq91zo7PLhbe+aQ4e/t45IYvmnrJoywG/xwW72xFYHklqjD4wBWsLhWGuJyNr3Y6+kMDlurlFuGFe/MxP7Wh3YBn0kaZAFKt9KBZtDiyT9wPu//9avyQe1U2oQwQiE7C3n2hDfkGhIZvgt+yoUTEYIpkl0WaS9uFvyc3E3fUteLy1U0WFpB0oDyEeDEOjXhrTG+cV45NzCqM66E10d0pmbW1pQcnscd+DKdmJODWaTFH3H2vDsye6lKaGfkXhLj3U9JCMgqx8lxXn4fPlRZbM21pbW1BSkhhjRFr2v1OT60jC0cFhH/LG9SJjOQM/oTAw6tWIMVr9aJJX4AkUOvjqHqiVCRV7yC6BJdj0sksbpS/H7Iu05pszb1Yq3COj+PXqBUp7yPTH9m58obYx4usnhfCmoYkBg80uKRIGRErMwf1dyxnLoJJce48snzdmXt3X1wc67efkeMMDxCK1D7vx9l11GPSMxMUhP7APPBv5WPDC2spJfTTRt6uppR8XbvqDMk+LFJdohOaaDoda/3YnEink5qTixd9eosgeQiWuhbfuqI2pmWNg3VEzzfl8ra0EVTeLM9fQUFISfrmyIuTDntkyJys/18vq1w8mzFqxggP374pZKXhOp60jmVnJ7FIrxZn+RgQiE5DRYb+4ZDbS0yNzpPNV7fDgUEQTA75m/t+qBfhxUztoypQXghqTBzQ3ms9Og5cME5Cbznq4tgYLKydH3Wq6sQnyAZ2k6Ufzp/YeRT9NnyDON0bmofCj/g2+3DjxzsJsXDW7wDIbz+jICI4cOYyFi4I7AMcbkv936Bj+1tGrXiMpIPaNjIz5E1m5xmiX42CEAsFiCgXLp2mIIgkuka/s/iVogldguXZpovTlUMwzG62e/SnyBTzlXvfeohx8u9JrCvSvrj589ECDYukMlaipOTo4NEapbXUuGTGX08rWhD7NfI6087FIPCc+pmNfam8/ATrtx/KiQAIFWizQhGWyEslGzs/Pxo+WlU9WEybU+9q2Flx17UvIykwJ6bfDj+iwT0IFu0kVhodHwD/PPfUuzJuTFRYXsjKSitlOEp1IA8Gzg+ZbVvZPls11zHWuN5mNVKfV37uGh5HkdGLP6cstt9dq3bH4rnLLfhWnLTa66li02L9MCnX0qadvvZbqamuwKE53uhkpEDW+cCdu3Xw27rrtPMTKKvurvsCP4Q4TLvwetwffqZyjXj/pZxRuE6EqmfS8v5sGEZVjv7SkBisIkHSBqne+DvNSmpPsQGFysrKxXpLufa2fTonr9BetHeoA1g5yXm6pIPBGqzFm9qUJJ1pAysB1zLVOzY9/Cm5WpnfmDyX0mCU90GuhtDLD7TVWhK3xvnmFITMXIu5tFEq1KPWsn25XO+hfmQQwAOh79x4OqyFigF1SOEd7GTAuEPnHWWIfYkXFTb+apelp+P2a+LAtvdrVpyLek/VxshMvSdQWJhLJwvd+sBs/ffIAklMccEbhh2kWWwpC7n/vy/d//Wycf05kIVEfb81sXdHkp0CkBew2W45im3Q6xxh5zX5vJj8fGhiE/buLg4fqMFNWIuQ9bVs1yPpqVjufCG1nG3jneH9xrgq7MRlpZglEJ17ErTc+Cpx7HlA/F9fGUCCiY+H5u+qQ7uChGfxqwABmND1iwFBeQo3YaCvq5IJsfG/J9FjARiY9LyhbuvtA594t3f2KjYu+V6QuL5+VqswN356fhVMnKbqxkT5InsRE4OGmk8pUVTPP0GiatWsgD2dezH1eQD4BiWZS4yIDtSEaYUSwXtIfhbTeE8Wh4IJDMHOtSIJReAHGa5bnI7YbE1R4gZ/YKm8PNPO1SIJR8J3NWEBWDStiTNMzmpzpy+PPGT2ewRJJ+fy2nTUhL+gUNrmHmhHCQs1ITXiNXJZ/PzXM5seAMpgmc3xce3V97LXfnO9v3lGjgojHU7MQajz4CDg3NQV/DYhLNZk7Ct82/vtHu/Gjn1UhLc0Z0XzOjrYODLox4hnFPbefiYsvMBZagmb7G944FHctH0MokOUx8hqaiAz3paLUZHW+xzJxnfM+RYbURBK2o+kzLZN490yEdWulH5yvJFj6RFmBlc+j/mZmCUQaXBSMHkJMBSJW9Zu2LsXmRV8g/UsbDxwGCuTBSafR07d542sYSTz4M51O/CsOB6OR9sQ6Dx3yiWHtwJDyp9Kce0kEwEsCmc6G/h3Ikz5X67LT8a1FZWMEFbFum5Q/9RFgYFb6EenZs2imw8tgJFMyI4d9oHN+oHYm2GNJOLrnYEKVNgqqPT4mP/6n1xcpMrmBJvQFikehTOx81QQdfM10zNhu5hU2ufXNSU2Z8HBE4fSq0gLcWlGiBLR1bxxSgiXNDAMTSRQ4ZkbrDTdzjQpEmjZQX5be7M/O1cGx5Fzae9oyO4sNWtaTLR34en1LQmiHtAZSKLq3cg4uLoydz5QVYP/81wZ84fbNaq9IT0+2UoShb8gml5GejJ89cC5OWVVo6Btm4nxctGW/evAxsl8ZLthARj5Q6P0mDXyislAgKiVJicE7kdFyA/Px8k1zzB8mkDmm1b5o392mLB464+ozFm2b9d/zjsdHsDflTg67pAhEJkazs6PDdGRw2mDTT4HxFXiQK6piAJcW5eLuRaWo7h/CFfvrTak4aT6xZf2SuL/6mIDKlqykLf/kwaNqg4wUEZ2XmE4GHE0axa9WLxRtkS0jEJtCTrafQEFhYkSk53okLW1WQMBPOy7YgRdrrnxeose1MsE1KZHi3wRewEPRW3vLId2u8XH0mot5RSMVAtVn+qZpySIXZVw7xLqoFS9NTQnKnsZL8OrMWSoGD9ONtY145kTwAJMNPt8h4z0NnVPT6IUrK5SgyT7xdZaxpexOvMDVnblCFTs4OKBIFTIzw/uQWGnDWdurFSFQIpjLae1nrLKF6al+ztZW+haLb6oOduA//+tvoAaH4QU0soURUvmTNCUKUoXBQY/yU5pTmoFH/uc/UDY7w3QXGNCYgkmwhwTThZn4gOuXmt3Ie4Z/oVxD3BNiSfHO/Yz3qN8sKMDq2SUmepXYWRPJ1NUsUjwvB/5tMrf39GV+ZGT0lyyM031BBCITo1Z98ADmzpuHjIxx6bWnpwfZ2dl+pfR0dyNbx/7Dzej11nbUwalszNdnZ6jYFd3dXehMTcdFuw+PqTi5iQY6Yep/xs2Cat7XlpchPzfXr97enh5kBbSlr7cXmVn+h2Z/f59fH1jIwMAA0tLS/Op2uQbhdCYjOXn85Wt4yOu0nJrqjZ3CROfeYbcbs2aNx2cYHR3B4MAg0jP8N3CyI2Vm+kv/vb09yMryx/DZxhbccqxTmfloTH2RsGFb+lxDSEl24rGVC7BeF9iRWOfk+OMV7GeBY8cyY4OrE8nJ45em4eEh5bcSGddRDA4MWMa1p6cb2dn+r6zB+mwUL6P5tDp4iTtcV4PFS5bFAFcXnE5HEFxHkZo67v/k8bgxPDw+Xz9YVQ8G/kwPuLxQQ0GzViYrh3qgDb2KxeRzGtYuKME0GuFM2YJvVxOFEB4uLNuIv1Bgmaw/WOBeI+3SWPPCbatsG/EkvWphyvjeEri++Vo4OzkJL61fqor7W2cvPnvoOJIprOl8WyjU6oPamtjSg2Y1Q7kdrAD2r2JWqp+2ipqtwIsxf6bmlu7CHOxnao8dHUX/yOhY8Mi21la1D8yrqPBrgtH9NdQ+0J46C+furB17gDKy57IBsc5HpDqH3dh+2jI/Fi1ikJKaCqeObMPlcsHpcCA5Rb+/DoOELqlp+n3AA+67s2aNkyQR/+D7a+8E4VN/bnV1D+EnT+zHD362TwkwqalOOB2cp8pYNeyZrg2gHsOBQQ9I852R7sCN167Dh983TkMc9NwKsq9r59ZHquqxnfubwxF0nHhWJyX570TRzlfte7LckTnMjOaWwkpFuv/6sXt+DXg8+M+yQrxvqAtz581Xd5/u7u4JrI3B1knQ+0DfxPnR39+vCLj06zvUfOV+lmJxvvLuluG7Z5G4Z/XWg0hj3KkA/z+7MbS7vF63B6fnZOLxleOECn19vWg8fgxLli6Pdls39L0IRIZg8l6Km5ubsHiJ93BmGhjox9GGeixd5n21YxoaGkJdbTWWr1g19jNeAg8d3I8VK1f71Va1bw9WrlqDFVsPqCBk3DqHhlx+lzdvmS6kpKSqhUUzsbK0ZDyQ6sKCRZVqIWspmMBWW3MIJSWlfgLakbpa5OUX+Gm7yKBHQaWwaJyL//ixo2qR6pmMmpsaldlK2ZxxH6a21hbwECqfNz6RT7a3g5tJxYJxJ+Cuzk5QO6BngQuG64HOLrxr31FkpaaMvWqxzuHhYT+BQcNGf9nlz/qIYUoqXlm3WAmeTMSa+Os3p/1Ve9VC0wt8B/dXYcGiRUhLGxfuFK7l85ChE+Rqa6oVdbRe8PXimq+w1dKk4drbg+amKObrgf1YsSr4fNVP4v379mL5ylWRcT1QhQULA3A9dABz5xrA9XAt8vLsxLUVFPa1+UpN5KcPNCCVlOK6Q4kbvsvtRsdokqIb915tfIwLAa++gRcICkPjwsi4wKLlo3ChxWcN/NaoyZY2DprmSWN104Qt+uTwgCR7njcykDGxzuvDFFzTo2mQNPM6rUT+PFwgVr1gxnbmMv6STotCrPmwwsutloZHRpDicWP7Wd55yL6cva0a3UNDyNDlozbj5LB7wgt4qEtdMMFE/zMj+I+by2meQ+OrgvAVJjuQrRP23O5hdenUX9zJQsZpxEcnLfFnTPo9iefH8MgoMlNT8PoG78X45Ml28JHBb3/t6kT7iRN+jEy9vb1objquHiC0xAvU0fojWLp8/NziQ1dtbTW2FczBLXVNY3T6oc6jwD03eL4htZ702PJ8DPYz9lcv5FJQIS76n7W4hvDtufn4yILxs4fnLx/dinTnFi9Q/HZ26ThVL89u0mDPmTtORNDW1grXwADK548LlaZwbTyOxUvHceVld9fuavxtiwdP/roaHs8IhoZHkJIyiqxM/2CugXhxzvT2DmDInYTUFKdisPvUVSuxcdUwTl23xg/DA1X7ULlkqd9edfBAFSoWLPJ7lKw+dBBz5s7Fs31u3FzbhIIUpxIAA3HluUqc/edmiPnKYMS6B9JQ85VCFh/8uJccdw0r5jgjQpEyuQVA6v2x/S3I2W/mPhCINbX/FaMePHfacmTo+mKgnMcZAAAgAElEQVQWV712tq6mGkUlJX6PrkcO1yE3Nw/5BeP3ATVf0zNQVDx+z/LOVydml44TCbQ0NykNsH6+nmhrVQ/X83TzteNkO7q7ulCxcDyo7Ef21OG1ngHkRNhfg2EYDa6h7mOh1nzgPtDlGsLdFcW4vHw8JIfCtbgEOQGP/34XaRv/IQKRjWBaLeob9S34RUunIUc4vprevmA2PlCSZ7W6hP/uP3bWqk2UZkxWE/0JzszJwBMr/V9QrZYn301vBC7cVYcj/75whQpqx1dOMu9pJq9jwlEALHqTM416egLjnGYCmgRlmhSsLCNxcPRVawIJX1cZU2lOavKYGS7XAv2ijIlDUIFhw5FEsF5ecHiJ84p93pLH+pHk/R0Ty9Fy8IWaa9powEUKdvQZfH3D+CPU021dipFTH6Mk2kCQgTOb7Q3HkMXfh4svR2xo4qs9xtixcrjvMz7Hn3TxOewoN7CMD1Ob0DMQc/8NK22nxvZteVnKxyDRU0/vMN7Y2YpXX2vGX/9+HI3NfUr4VWuG5mtOh2KLowZJW5eLFuTggnPn44z1JVi3pkiRNdiR6Mtz3s5aw+vOjjr1ZfARl0HmtT0iXPncv/JTnH7r2872cA5xbf75lEVxofW2s+1Gy/rtiS58ua4poUxeI7Wdez1DXmzbsHRSXUFEIIo0UnH4PW1t376zFl3ukbB2s8y3KmMWfrPaGMNMHJpuexWMxXR9zXFbFjNthKdDwDXbQZYCJyDASyBN5ygQhWPR5UWZJqtcixQcRkZHx14/aRLHK8zgqNdEJBwpAwlVmEezs/dqecaTGT+i8a+SkO70+eQE9JB0phTojFxKWLcR2mxN60MBR2PIpDCgJa0/1BylOx2GXogDL1Jz0lLwl7Xjr588OM/aXqPGQGNS4uMJtUdGBb5I098r1Gq988+tXrB9po+hyiEGmQ6HMo+2K3H8/iMvK+bxeEhcwb4nIm0vx5gC9eZJimIf7Vh2dLrQ2zeMvv5h0DeIJAzUBPEPg6zGMp29vUZR0hthso1FO3gWezXV4c2Pub5IsMKHELsT28C1+/vVC1GZHlu87W67mfL4ePem7dXKRyqR/ADD9YGMhO8pysH/TDJ7sghEJmZaMF8LE5+Hzbq5ux/XHTo2gZqXH2kvrLysMWDVomm8mN+/7wiq+gaVCaGVpLdr5WvQuwtzcP/iWEWbstJC+Yamk7l5iafh/GZ9K37afDIqzaTmdxTqOOdlmQxK+oOKQlbbsFvZ2mtaFi/zW/BLeeAM0vYHvjXT8TxU3Sy/ZWhYsZWFentmvbwMs02hViDrU+xwSd64O7E6dHmgb8zOwM91QfrY9z+0d+PGmsYxIctOQgUN23ACViRhIRbECq3DbnxjYSk+Vuo1v6EZysiIx8//Jdqdhe1mYEe99i3aMu38nmamQ6Mj2H96fPwJom07/R/oQ+Jw2KPpiaY9327w7m2xWqtG2sZHDO5zoYQi7VGIj0V2J5Ja8VHm8RXzsVYXnoPmZvEyx7K7T+HKo5aIe2SirmV923nWcK//x7ol6mwMTJ2dHcpkPh5pZgpEFpGl30hpadkEkgKLxU34jA6It9Y1Y1tPvzLJ4AaSmexQdNMXFeTgqwtmT1k6RSMYsZ8rtx5QF1KrjDi8KGjEBCyPTDXbNo6b3Bhph+SJHQK0Oa+tPoRlK1bGrpIoSiYF9987ey2bDJFViar/YMIED3ySCJBMIFgaHKEWxzPmr6RpKQIFHL2YxN/pyRoY2DSU2R/r5KWy2+OlqNaSvnxl7uV0eCmsA/2kdI1mINvcZOvr1MgQUbgkG+e3K/2D9LH/1x46ht+f6FaBXOsHh4wUZypPMA1dJD8prQLNpI4+XHYlmjxSM6JdGFpbmsG1pPcxiLYu1nHaG4dUgPBETQy+W33m8rAmi4nSdvqPknApv8A4TXas2k6zOVqh8DyMJNDHqg0sl+ZzvOcE8yniz2hmGi6Yvdm2cS1SM75wVip+sbIC1DjrU/WhA8onR0+sYbaORMzPfv/Hjho0DbknzVTSKC4kLrp2bhG+ND842x99u+inHI8kAlE8UDZZB01AGJmdf/PFd3lGGop1Dromi5sy2RlVmwxHdP60I3FT6Bj2YP8Zyyb1ZcyOvkgZ8UOAVO+vdvVbon0NdTnnXCxIMRZskHkpHNGElo8i3qSJQf5BVvWoMCeFrSIDewWFrW7PiApw7I1X5NX60PyNlyb6No0JXqNaUNckZCc7VMBEqw8WZkaRDxq3LZiNy4P4S/JiRW3y7t5B9I54xnyWzJQfLm+gho66O2rEjOit7dYQUbPHi9yLOtNBu/qpL4cBHd+5+7CleR+L9gQrk/Tb/1y/2NAcj1ebpko9DED9g8b2SceO+w0v6pqfpBbvjGuLZAp2GctR60Al+2k5GSrWULiHoqkyhmbaua1nAJdXHVHmu/HYr820TctLk/FZSQ5s2bAkIfYdEYisjKJ8ExME3ujpx0f3H7V1YfBC+dKplbDztTYmnZdCEwqBexta8WRrpzpQjZqzU6Codw350y37fINoWmbFDJSvqQMjoyFN3PSg8SJOH4HAV9BIwNI8jA8H9Mk5Lz8LXZ4RvNzRqw5RvianJAGzdH5Ckcqz6/cUCv+xbrEfNbe+bGq6Nu2tx+s9/erHdl2ktDq0C5sShnwEEUb6ZrcPEQWiuxaV4r1F/mEDjLTFTB5qN9+8oyYqk1Ez9VnJS9On7actBTWUkswhwLOQMaY4PyfLl0hrMfcqjiW1kpq2qCTFnmCs2n5GbertC0uV2bzde4M55Ccv951HmvGTpg71yJxoGHCc+CDHOHMbdCFSJg8tQASiyURf6vZDYG/fIC7de0S9QNuVaGLx+sYlM0LDZhdmUo4XAc7HG2oa0eAaUq9YkQQjbvDU6movnvw7zeFAcYrT8gsdLwvHXENKexPpQNMc/ueZNNUicx5fbZ87ZREW+Oz32W/66kTD9BjNPKIQsCwjDb+NQCBDTRGJAI65hk0FoDXSNi0eUSQShcCyOGZ5Tqdiy4o2UUumEQlEmn/R1sX5s3Dzfts09NG2J9j3+uC0sSh/upf5j64+fPrgUbUvRdpP4oEF9zU++jDRVI5aWC0EiZn6OXcp8PHmwPX6ufIiXFVaYIi510w9Uy0v96LL9h7B9p7+SdcM6rHjuLcMD+OuhWX4z7JxWvLJxlcEIhMj0N/X5xeLxsSnktUAAgyueOb2avUibHWz1pMq8ILKTbL2zBWWyzPQbMliEoFggXhNFhHX7M+c6MK3GtrUaxadukM5JlOT0zw0rA5lalZo5moHWxIFlibXsI7gOnj3NXIFBgU1mnjh5v/+e8lcnJ8/Hhx5e3snrj7cOmnrhhej2xaU4uJC/yDCwfr1o8Z23H6kWflaao7ZRvsfKh99rdgGDVMz5fFbvk5n2PCww/3rAY5NgX/gasYoYVwdfdwmM20MlXfV1oNq7moxrewo064yqLFj27ZPEZ/QwcFBv7hAduEQbTnfamjF94+dsJUF0WqbOL/pB/jkygowHtzPmztQNziEtKQkFRxa84/UQhh4TXu9zJ7U3tOwlwIQtcmnZqXjo7ML8Pb8LMN+MyS+0McTstqPRP6OGJ+3qxZtQ+6E8Q+k39B7inLxfQOscsEC4cYKbxGITCDLAJ0MSJqV7X84mShCsoZBgJvd2tcPKjpj+jFYSUMu11g0cm4EvBzqaXutlCnf2IcAgwByHa1cvca+QuNUEv36ftvWhVe7+kDWrx6PRzHD0Uabr5v0r9nf50JeDMgGKNwz3k4k9jeuGqMCEQU8ms78YFk53pybOYYimZdaW1tw32gG/t7ZF/dXVmp9yn0xd4zoivf3D+K9e46o+EuKlGLE63dlZQfR/KZokkWGJgqjFHLNlMXaOQZG2h5u6qpYarmZeCKAZY/fMHAjSRUYMNrO9LYdNWh3Tx49c7i+UOCdPytFaTKnQmJgzpycHBQUFiVUcznHN+07AvqY5E8igYb2gEGTdj27GAkgnmvvxt+7+hQrpuZLSZ8gJvo58g/XZ3laCt6en4135Gdbiit0YP8+FdyYwVKnc6Llwjt316lHPTtJK8xipvl1n5aTjqdWGQsfs2/PLqxas9ZsVZbyi0BkCTb5KFYIfOVwEx5r7rBFvUuKz68tLMXHfVS1sWqzlCsIEAEKLLxQGg08ahY1Xgd4QaDAEExzobGg8ZIQLlG4YiKj06Mr5o+ZyQV+Qyf7d+85rF7lo73cm+krzfcYj4JBOI0mPqQw8bVY+RC4PaADPjFL8oGlCTWaSSPz81eEg4R6tLLPIWlEstOvvzS7pamWEa2JXQxzvPxlO514eV1lXJ3BP1dzHM+190yaqWS48WYsJhJskH5cUnQIEMuLdtUpc7XJuCBTGKJ252fL56sA6pJijwDjQF229zAocEZjhWO1pdzXTwx78O6iHKX1Dhfc2mod0X4nAlG0CMr3tiLAmCJv3VGrAkxGEzOBGz4vcW9sXDqtqcptBV8KiwoBXsSXvnYg5q+ufOU76XZ7o97rNCFedjMHykIEBKU2i8QJbCdt7K+YnR9xjf24qR3fO9qmyo1HUiEGCrPxnUpzscPo8/S7E11+cTeIB4Ui4sU+j5na+IguNHMc+izQT0cL9BqsnzTndYWJzaR9Ywd1MLVStLH/w5qFcY8590JHDz554FhC+hGddHvw5Ir5eJNOmxmPOTld6+CD4Qf31aN6wBXXCzItN/gA8YOl5TjHxKPHdB2HePaLrG4f238Ur3f3K0HYoiGO6SZzX+cjz+fKi9XZk6hJBKJEHZkZ3K4v1jbiiZZOZeNsxlRFg0x7ibi1ogTXzE3cxTeDh3jadv3NvojwsX794mW/x+3x+TV57eh56U93JE3QKNBGn2YnRSlOvL84D1eU5psS2q6vacSzJ7pibn9O1jgGYmXwRLOxUvaQkGXPYaVVicUhTwGlkdq50dCMf5q53by0VEPapGCLgJcG1vW/S8txbr5xDZldC4pC85rXDyoB0crea1c7AsshJsRm7+nLEvJlOVb9jnW5HO9rDh3DP7v61OOIES1oNG2i5rYwxYlfrqzA4vS0aIqSby0iwH2KfmSPNJ1UJcRyrfMuxrOH/pQ/CjDNttj8mH4mApEJeF2uQaSlzTLxhWS1ggAPPjKj7OsbNP1yxQXY6R7BW/My8ejy+TG5HFnpk3wzjsDAwICK4D4d01cPN+MXLR0xFx702HHO9/te4K6cna/MTak9IqEDtR70xzsrJxNLM4xfQPS+eKzrQ1X12NLVj9wUf3Myu8aQZmkVs1Lwx1MWWTbXYrDWP53sMSXsmWk/LxL0JxrwUACd+CXJFEhvazU6PGmIeXH4+Yr5WJsVeX2QWMEZA/rpD1c1YGtPX0JRW9Ofir4ivFRNlUR/yZQU+4LzxrLfDx0/gf85fgLukVFkJ9tP0UzBi//jHvTY8vmTYqYXDL9EJb6I5VhrZe/sHcDNdU041O9SvqR2kMBoZVNTzv2M6eKiHHylYrZlpt+Bgf64+XiJQGRi5h3cX6Uig2fnRGY+MlGsZA2CAF+LGZNoS1efuuAZYesi00zH0DAuLMzFD5fNM/SNgB9fBIaHh3Cgqgpr1p4a34rjVBsJFz518FjciQj4gu4aHcG+05ZH/QjQ1dWJ1uZmLFm2fAw1Cl031jTi9+3dygTVrAYnFPxsN/1zGDzxZ8vnReV/RROgt2yvUW0zsl9YnRJ85eYFXc9op5kuzrcQWJI+YdTu0feLbFvU6EVKzU2N4IV73vyKSFlN/57UzB/d36AEu0TQEmmXq2fWLMTqzKnzIHm4tgY5ubkoLCo2PQaT8QHDDNx2uFk9RDLZ4QvJeU2zVc6lmytKcFlRruUQBLHApGrfHixYWImMjJnrx/S3jl7F0kniBT7qZDj5kGZeQ6xpcWmWRwHr7NxM3LmwFAtNsJ4GG+NdO7dj7anrYzH8E8oUgSguMEslVhDgQcgAmYyuzYOZNq/BDmiNuYQsU1+pKMHHhETBCtzyjQ0IUHB40/Ya8FCItdmcvrm8oNMU7s4FsXU4p5nFN+pbVKDSaF+S6dtDRriPlxXgtorSqAU54vFUWydurm2KmemchjlfvNuH3UqQYeL/03fLTPBdCkI0waMW76Z5JfhgSV5MBTkz05sa+l29Awnxkk+BmRp/OuBLij0CFIjvrm9B/eCQCgpNDbOZ2ECc0wOeEXWpZlDnz5YXg5rrcD56se+V1BAJAQa4/mVrJ/7c3gM+SDOR/lwL0E2tOB+bKPjwOYhnHRmB+TfnCb1Mya65qSQX7yvOg9l4eJHaF4/fi0AUD5SljqgQIJXuPQ0teO5kD4Z9lwguTF5GuGDTnQ5cWpiDL8wvsWxuE1UD5WNBQIfAMye68cW6xrixg/FVj9qh19YvicsFljTX1BYd7Hcpoc+sqQWFCWpz56al4NuLynCWzU7yX6hpxG9OdMXMdE4/2ekgzpgaqQ4HUpNopsi/k5RwxzdWXiL4sKMIHXwXCZrcUYPFF/iPzs7H1XMKEso8jf2rGxjCBbvrVBvjQ6cRfAvRzEH/sW6xHzWzbDixR6Cqb1D5Fv3+RDcODbiUfyL9QZLJyJiUpP7m3qMuxtQoORwqdhD9+M7Lz8ZFBdlK82s1hEbseyg1hEKAlg4MzL2jZwDNw25l/sb9S+M39bJyQlnvzElLwbl5WbigINuUWXYioi8CUSKOirQpKAKMwbKjd0BFpafPAQNfMi7FKVnpk3poy3AJAnoEeAFW8Vz+LcjH4zJAnztqRb80vySuA/H8yR7cd7QNpOem5paHJGlQKAzwwsSf8bLEt0b19yiFBCin6s/PK8am4ryYtffiPYdR3e8yLayZaRC1QmRPIvnB1xeWYnNXH55t70bNgAsdw17CC76cpjqgHNZpNlSWmoLzCrJxVk5Gwpt/PXDsBL51tNWy7b8ZLEPlJVsotf5XidbfDjgtl0EtHU3pSNNN06qGwWHQRJXCD2OGzU9LUSRINI8SsgTLMCf0hwwrwccfPoIVpyarsA3TLYlAZGJEGQgvOTmyfbeJIiWrzQgMDQ0hNTXV5lKlODsRGB4aQso0HyOynn24ql4JABQOYpUoDPEiwmCVGTZSY3vcbjgN7nV8oGCUeQpIpKemuQUvsnTQppkr4/rw8eL8giy8NTcLy0yQO1jFjW2gL9drpJeNAfMcBTwKQ+8o8FKEx9JnySoG0X5HgY+0zDSlsUoUEU0bSLP91txMPBYkMG005cbr25GREThsXJPxavdMqmcqEV/MpHHR9zWedzoRiEzMsv1Ve1Vk8JycXBNfSdZ4IrBj+xtYc8qpIrjGE3QTdXFz279vD9au22Diq6mZ9ddtnbjtcIu6LMfC7IgXcmpj/nzKImV+Zlfq7OxAS3MTli1faVeRk1IOTTzuamjBL1o6lXmPXUQQxJ3Cwk3ziyct6HNT43G4SapQYSzau9UBoEng23fWqkC3djjZG20HBWr6ZP1lbWVctKxG22UmX21NNXJz81BUPDVIFcz0bbrk3btnFxYtWoyMzMzp0qVp14/tb7yOdRs2IimGD4saaCIQTbvpIx0SBASBREGABARPtnQoMwM7NUXUDNEo7ZHl85T5laTQCGzu7sOXapuUmS2FIqtximiyS+dyUmtTKzSVGM+imR/0J7ps3xEV94oav1gnmmfRHOd3axYq5j1JgoAgIAjEAwERiOKBstQhCAgCMxaBHze14zsNbUhxJCmH+2gTHVz5Wk9TIiPxaqKtbzp8T0Y3jsMPG9uVaWGnx6P8eiKNBrVMZAzMT3YqEpeb5pfgQyWx831KVKzpL/KBffWoHXCZjg1ntE/UurUNubE6a5aiH5+OPgpGsZB8goAgEH8ERCCKP+ZSoyAgCMwwBOhj89nq44olcZZF5i5eyHlBn5OWrIIOk91HkjkEjrqGla/Tiyd7QD+vnGQHKCzRNIzaI17K6R+UleyNtdTrHsEZORmKOOHCghxFCDFTE9kBP1t9DH/v7FOCpFl2wXC4EX9if35+Nr63ZE5cKetn6nhKvwUBQcAfARGITMyI0dHRuNgxmmiSZA1AYGTEA4dj5l5apsKEmKnOxmRnuqehFS929HjN50ZJ0xxeR8FLIimqqc2g78rn5xXhqtkFEb+bCvNgsttI4oWqPpeilOV/d7tHlDldjtOJ7GQvKxzN4oi9pHEEXjjZg9uONCsCjSynM6r4MhSyej0eFb/kawtL8R95WQK1IBA3BGbqWRQ3gG2oyOPxwOmMz51OBCITA8aoxuXz5gupggnM4p112+tbsXbdOiQny+t5vLE3Uh9JFfbt2YV1G04zkn1a5iF1/NNtXfhrR4+i5qZQRGGHAQ159aYWaJbTa17Hl/OVmbPUy/lHZucpc6VYJ5IqNDc1YfmKqU2qEGucJrN8kiqQIWt+jEkVQvWR/lS/buvCtxtaQX82aj5pxmnET47fcl7ThDTL6cAt82fjvUW5ln27JnMcwtVdW3PIR6oQXzr8RMUjEdu1Z9dOVC5eIqQKiTg4vja9/tpmbDz9zLgoI0QgSuCJIE0TBASB6Y0AX9nrXUPK4b/L7UH/yChynF7tBJ33KQzZSac9vdGU3k0GAjQHZTDiv5zsUdoimnZyLjt8sag0M0TOaS2g9oUF2bikKBdvsTko72T0X+oUBASB6YGACETTYxylF4KAICAICAKCwKQiQO0ng9L2eLyBafmHWiAG8OTfFPJPzUqf1DZK5YKAICAIBENABCKZF4KAICAICAKCgCAgCAgCgoAgMGMREIFoxg69dFwQEAQEAUFAEBAEBAFBQBAQBEQgMjEHhFTBBFiTlHXb669h7br1QqowSfhHqpakCowOvn4GkypEwmiyf+8lVWjE8hWrJrspUn8IBBobj8M9iaQKMjCRERBShcgYTXYOkiosWrwEmZmZk90UqT8EAlu3/AunnXGWkCrIDBEEzCIg1OhmEYt/fhmj+GMuNQoCgoAgIAgIAlMNgXjeF0RDNNVmh7RXEBAEBAFBQBAQBAQBQUAQEARsQ0AEItuglIIEAUFAEBAEBAFBQBAQBAQBQWCqISAC0VQbMWmvICAICAKCgCAgCAgCgoAgIAjYhoAIRCag3L9vL+bOm4ecnFwTX0nWeCKwY9vrWLN2HZKTk+NZrdRlEAGSKlTt3Y1T1280+IVkizcCJFVoaWrCshUr41211GcQgabG4xgWUgWDaE1OttqaauTm5qKouGRyGiC1RkRg7+5dWFS5GBlCqhARq8nKQKKs9RtPF1KFyRqAUPV6PB44nc5Ea5a0R4cAmZeSU1IEkwRGwO0eFhbABB4fNm1kZAQOhyPBWynNEwQSF4F4OoMnLgqJ3TK32y2Pp4k9ROrhJyVOdzrRECX4ZJDmCQKCgCAgCAgCgoAgIAgIAoJA7BAQgSh22ErJgoAgIAgIAoKAICAICAKCgCCQ4AiIQJTgAyTNEwQEAUFAEBAEBAFBQBAQBASB2CEgApEJbA/s34e5c+chOyfHxFeSNZ4I7NqxHavWnCJ2wfEE3URdw0ND2F+1D6ecus7EV5I1ngh0dXaipaUJS5etiGe1UpcJBJoaG0FfvHnzK0x8JVnjiUBdbQ1ySKpQVBzPaqUuEwjs27sbCxdVIiMj08RXkjWeCOzcvg2nrt8QlypFIDIBMxmyUlNTTXwhWeONwODgIGbNmhXvaqU+EwjIGJkAa5KyUnBNkb1uktA3Vq0QXxjDabJyicP+ZCFvvF6Xy4W0tDTjH0jOuCMQz/uCCERxH16pUBAQBAQBQUAQEAQEAUFAEBAEEgUBEYgSZSSkHYKAICAICAKCgCAgCAgCgoAgEHcERCCKO+RSoSAgCAgCgoAgIAgIAoKAICAIJAoCIhCZGIlDB/ejbM5cZGcLqYIJ2OKade+eXVixcrUE0I0r6sYrY5C1Qwf2K+ILSYmJQHdXJ1pbWrB46bLEbKC0Cs1NTYpUoXzefEEjQRE4XFerSBUKC4sStIXSrANV+1CxYCHSMzIEjARFYM/unVhzyqlxaZ0IRCZgHhjoR3q6LBwTkMU9a19fLzIzs+Jer1RoHAEZI+NYTVbOwYEBzEpPn6zqpd4ICJBQYcTjQXKcIrjLgJhHQBz2zWMW7y/6+/uEYS7eoJusL573BRGITA6OZBcEBAFBQBAQBAQBQUAQEAQEgemDgAhE02cspSeCgCAgCAgCgoAgIAgIAoKAIGASARGITAIm2QUBQUAQEAQEAUFAEBAEBAFBYPogIAKRibGsqT6E0rIyZGVlm/hKssYTgf1Ve7Fs2Qo4nM54Vit1GUSAwQprDh3E8pWrDH4h2eKNQE93N9paW7Bo8ZJ4Vy31GUSgtaUZXEtz5pYb/EKyxRuB+iOHkZ2Tg4KCwnhXLfUZRIBEWfPnLxB/SYN4TUa2/fv2YsWq1XGpWgQiEzD39vQgK1uEIROQxT1rd1eXYvaRlLgIdHd3ISdHxihxRwjo6+1FZpaQkyTqGJGtcWTEg7S0WYnaxBnfrv7+fqTPmoUkh2PGY5GoAPDxh0KrpMRFIJ53OhGIEnceSMsEAUFAEBAEBAFBQBAQBAQBQSDGCIhAFGOApfjJQ2DQ5UFTcx/6+t0oKpyFkqJ0OBxJk9cgqVkQEAQEAUFAEBAEBAFBIOEQEIEo4YZEGhQNAjv3nMCTv67GP7c2o6WtH8lOB1JTHejvdyMlxYHlS/Lx7gsqcPmllcjOSo2mKvlWEBAEBAFBQBAQBAQBQWAaICACkYlBPFxbg5LSMmRmZpr4SrLGA4GTHS586Wtb8NLfG5CcnKyEoNRUJ5w6jdDw8AiGhj3weEaRlubErddvwAcurYxH86QOHwIejwd1NdVYsmy5YJKgCNBX8sSJNixYuChBWyjNamtthds9jLI5cwWMBEXgaEM9srOzkZdfkKAtlGbVVh9C+bz5SJslvniJOhtIfLF02Yq4NE8EIhMwd3V2Ijcvz8QXkjUeCByu78aHP/0imi+nIkIAABiHSURBVJr7kZebgtTU5IjV9vYNY2jIgw9cuhjf+PLpYkoXETH7MnScPIn8Arkk2IeovSWNjo6ih8QXubLX2YusfaW5BgfhGfEgI0Me5+xD1d6Senp6kJ6erh7oJCUmAp0dHcjLz0/MxkmrFAInT7bHjalRBCKZdFMagda2Abzzg38EBZycbHMmcG73CAYGPXjvuxbi7q+cMaVxkMYLAoKAICAICAKCgCAgCFhDQAQia7jJVwmAADU8l3zkOdQe6UZ+XpqlFo2MjKKzewjfvv1MXPZuMRGyBKJ8JAgIAoKAICAICAKCwBRGQASiKTx4M73pP/jZPtz7/Z0oyJ+FpCjI4wYG3BgZHcUrz16KogKxJZ7p80r6LwgIAoKAICAICAIzC4EZJxBte/RKPPCSd5A33PRzXGciAC4jT5eUzEZ6RsbMmiUJ2NvOLhfe/M7fITk5SZEnaGl4eAgpKeZM5/ht+8lBfOh9S5Q/kaTYITAyMoIjh2uxqHJJ7CqRkqNCoK+vF+0nTmB+xYKoypGPY4dA+4k2uN0ezC4tjV0lUnJUCBw/dlQFcs8VX7yocIzlx0fqajGnvBypqdYsTGLZNinbi0BtTTUqF8fnvjCjBKLGF+7ErY2b8NOrVgInXsStNx7HZY9ehQ0GZ97J9hPIzy+QyNMG8Ypltj+9UI8v3L4ZWZkpftWQxczpHBeQjLaB5ndJSUnY/rdNUWmbjNY3k/OdaGtFUXHJTIYgofvONdTd1Yn8gsKEbudMblx/fz84TmQxk5SYCHR1dqjHU7lsJ+b4sFV8WCgsKk7cBkrLQEbN4pL43BdmkEDUhme/9hBwze24uMg7y6gt2rzBnJZI5mdiIPD5L7+KP75Qb9l3KLAXo6PAiZMD+MOT78Sq5cKAlhijLK0QBAQBQUAQEAQEAUEg9gjMIIGoCg9c9TrO0mmEqDF6ENfgrvPlhSD2U83eGi7c9Ac0HO+doCGKphbGMvruXW/CxReIqVA0OMq3goAgIAgIAoKAICAITCUERCAyIRAFM8fyuN1wBsQZcLvdE2IPMIhecrK/eZd7eBjJKQZ+FuzbIHUEax99NhwOh9+cZJwRmofFOgWrJ1h7rOD65nf+Fr39bqQkJ03oS7B6jfyss2sId3xxPT78/mV+0MwkXLWOB5ubw8PDSJH5qkyVAs0yDe8DQda84OqddZOHa7D9euLPZB/wjpPx+TrzcA1+9gfBIap9QHDlPAyKteCq1qjRe9ZUnK+xvLeKQGRQIOru6kJdbTWWr1yNWb6oxnQ+PlxXi9Vr1o6N0eDgIA4eqMLaU9eP/YyXyz27d2LdhtPGfsYL+vY3tmLDaf7xb7a9sRXr1m/0E2J2bH8Dq1afgtTUcbKA3bt2YMnS5Srwm5b27d2NigULkZU1bld+YP8+lJXN9QsoW33oIAoLC1FQ6LMdBHC4tgaZ2dmKNEJLDfVH1AVYHw2djqJsO6M7a6m5qQku1wAqFozTVre1taKnqwuLdM5wHSfb0dbWhqXLlo99S1yPHz+KFSvH2S2M4HrhB/6Int4hjI64/IITDrlcKoJ7RmaW37rp7+tDRibJMMYFwf7+PqSnZ4wJVK0nBvCJDxXjkx87Q/3cD9eKhcpBVksH9lehrGyOH641hw4iv7AQhXpc62qQmZmNktkWcG1ugmtgABULx3Gl/01XV5efkyEDnRJvP1y7u8CxmoBrbS1WnxIwX/dXYe063Xx1D2PPLuPz9dR1G/wEhJ3b38DKoPN1GWbNSgfnFeepmq8BuB7cX4XSsjLk5o0Hy5tcXFv8omR3B8W1T60fPa4MnMk54o+rG1y36w3sA9wb1hrAdc+uHVi8dJnffK3auxvzg+A6u6wMeXpcqw8qPyH/+Vqr1jwfTOaWz1PT3eg+0NLchIGBASwwNF+D4Hr0KFas0u8Dk4zrkmV+BDpVe/coogn9PsD5GhTX/EIUFun217paZGZmomT2OAlCMFwbjx9TguG8+RVje00wXOuP1KG3tw+rVq8Zy9fRcRJtrZFx5V5YFzhfXYM4ULVPzbmxRxG3HfN1jZ8PjZqvQXCdV7HAzx9qsnA90daGrq4OVC5e6o9rSwuWLl8xfm51d+P40Qa/+erFtRqrTzlV5WtualRn9tGG+om47tyB9Rsj3weC7wPbsHL16gBcd2LxkqUT5uu8igpkZ+eMtZt3k9mlgfvAIeUbHWm+Hq0/AmdKCubMmTtWntH5ahTXnu5uHIuAKyt3uVw4ULU3Iq4YHQXvVIH3LA3XxmNHUTpnrtrzdm7fhpWrViM1bZxggedg5ZKlyNARaXEfCIrr7DK/IK811cQ1389HiffFwH3gaMMROJ3JmDO33DyuJ9rQ1dGh2qgltQ8EzFfievRoPVauGt8veP8hYcEa33wNj+t2rN/oTzi17fXXQuKqfzA0jOu+PWrfC5yvSUjyW3t+Fzub/zGDBKLofYh42BQUFE7QCNk8JlJcFAjwECotmxNFCfJprBFobm5CaWlZrKuR8i0iQA0AHcKF+MIigHH4rLenRwlOuXl5cahNqrCCwMn2dnWRnqV7tLRSjnwTOwRaW5pRXDI7LhYzsevF9C45nne6GSQQAdGyzE3vaSe9EwQEAUFAEBAEBAFBQBAQBGYeAjNKIAKoJboBT9dyoBfjsvvGGedm3tBLjwUBQUAQEAQEAUFAEBAEBAFBYIYJRDLggoAgIAgIAoKAICAICAKCgCAgCIwjIAKRzAZBQBAQBAQBQUAQEAQEAUFAEJixCIhANGOHXjouCAgCgoAgIAgIAoKAICAICAIiEBmcA9sevRIPvOTNvOGmn+O6cXZYgyVINiMI6HHGubfgp1etHPvMyBiEzhPGf2zvo/j4vS966wmo00ibZ2oeRVKy+Wzcddt58PL6GfPRCzlGJ17ErTc+ikYWVXmVrlzAyNjP1HEI3m8Gov4mtqlfnofrtIDUYTAeL8fKWjE29jJGGgJh8DIyRuHyhNzPZIyMzT/v2kHAOW9l35I1ZQxx07nU/H8VZ+r9wPXzXr/nsXAjZ7yV88fIWjXduenxwcT7ga5fajwwfi4ZHSMre5uJMRKByMDcE3Y6AyDZkqUKz75QjIvPL1al8QB6es79uOv8YkMMgeHGSV+W2hyfnuu9cKvFchyXqQuj98JQf5kIvJGH03fh1gkuITHWFRZ6jFjeU6jwHXBmxz5ye2dSDn8sx3seGmM9OlbWipGxn0kjEKmvfutAvx/ByBiFyRNmP5MxijQq2sPLedhw7ovAhvFzwMq+JWsqMt7mc/iEepyHDTiCimvGibG2vfAiys73Pc6ZPuOtnD9G1qr5Hk75L3wCCM49D6ifi2vHHkwDH4MCH+oi3MMs7W3mxkgEooizL/r4RRGrkAxBEeAh9KAKnAs8+7WHAP3m9+iV2Kw7sLzaiVB5uChex1naK7ku74YdWh1eIUwJS9tO89NMyfBMRIBj8zTORtNm+Da80BhfPBafMswYIQB3bn4Psey12BZx7GWE9AiMrxvfnNZ+GTi3xzDWNHzMaGWtIOT6Gh97GaPAC/L4/qXD3MgYhcmDsT0zcD+TMTIzAyk8jo+PlX1L1pQZvM3nnTgmfmXo9rbQa2Lc+mTCuW/k/Al5ZunH3nzPps0XQc8X7x3r1qa5KHv8+NidbMKZFeQeFjpPmL2tOfi94vbbzkNqEKBFIIo4+wIvCN54Rt6LesCFI2JZksEMAuOHkpExCJNn3S7f5Xp8o9LKPmtbgGAVahGbafh0z6thdA3woBJafJo27b99/fe/VAS7bI+vpWvxUMCa0sbzNGz2E2Zl/UWaXtsevRONcxbg6cf9zUAn7lsT1wyCzP+Ia0U/D0KOfaRWz6zfT9AQ+R5hjIxRuDwIfCgKtlZljCJONv+9K/TZEnrfosWBL8maioi3+QwRBCLdhXrCORRkPEKvqdDnj6GxN9+x6fNF2Ac3f1yNjFHIPGHOn8uaAu/q3rV81aNXIVsEIitzzchl3Eq58k1YBCaYkeg1PMEuxSIQxWdG6Q4iaFocEYjig72RWjSTEs0Ha9wMNNThMK45BUQgMoKxPXnGfFJ0ZqciENmDbbSliEAULYKx/j6cQDTRTMrPmkQEolgPjrf8MA8B1632v6+JQAQkjY6OjsZnZKKpRQSiaNCz8q26KEBPqGBkDEQgsoK12W/8Ni79hhd289NqsfLSKhoic2M00Q9Ou2QbetGU12xzcFvKHTBGOtv4sgnWB+b2PtEQWRqQCR+JQGQPjrErJYRAFMRZ38hlWzREMRipgLPEH2MRiAIRnyICkfgQxWCphCxyopkVsxoZA/Ehivk46dla/Cqjc2Sg4BLswLJiiy8+RGbHNXANjR1EZX/y948THyKz0NqTP9zjgRG/BPEhsmccwpQiPkQxhzjKCoKcLyH8f434p4gPUZTDEexzv31Oz3qqz7wYl913O4z4cosPUQzGyEqRwjJnBTUL33AB/XEO7tJRbWulGBkDYZmzgHk0nwRc7IywWFlhazIy9tF0Y9p9G5K1zBjjjrDMxXpGeC8H47TO+nExMkbCMhfrEQr2qHBr4yYv2Y4f25WR8fJnTDXKcmpkP401DolbfqBAxH//CXNu0/luaY03xCQrLHO2j3VYf+wAzbeRMRKWOduHyGKBEr/BInDmPvOLI+D7dMy+PsQY+AlR4cZJ/0Kho3uE1x/p1sdrVIVzrvDSfEsygMCEDS8ExopV5p0+XCXGjQFko86in9N+cdNCxXHwGyMrayX0N1F3ZjoWEKBtNTJGiizjXT6a4TBxVULvZzJGRqfSREsF8/uW33gp9sYgccHCnj8yXqHHK1AgCqaB8GofyHQZfE0ECFFWYtwYiW9kdNJNt3xmBKKQ68B/jCztbSbGSFjmptsknGn92fsoHsBVEig3gce98YVHsW3dVepgkpSYCMgYJea4jLeqDc8+ugsbrhJK30QfKW/7ZLwSf5yq8MCjwHVBLFISv+0zpYXxHSMRiGbKvJqm/fR/hZumnZzS3QpjyjCl+zWdGi9jlPCjGcacOOHbPhMbKOOV+KPupxVP/ObOyBbGeYxEIJqRs0w6LQgIAoKAICAICAKCgCAgCAgCREAEIpkHgoAgIAgIAoKAICAICAKCgCAwYxEQgWjGDr10XBAQBAQBQUAQEAQEAUFAEBAERCCSOSAICAKCgCAgCAgCgoAgIAgIAjMWARGIZuzQS8cFAUFAEBAEBAFBQBAQBAQBQUAEIpkDgoAgIAgIAoKAICAICAKCgCAwYxEQgWjGDr10XBAQBAQBQUAQEAQEAUFAEBAERCCSOSAICAKCgCAQFAFXdzdcHgBpOcjJSDCQPC50d7uQlpODNGeYthnNZ3f3XN3o7mehacjJT/Mvfex34z8O1g9XRzdc+i+dacjJCSjL7nZLeYKAICAIzEAERCCagYMuXRYEBAFBICwCx5/HrZ+5AU/t167jaSg+9wrc/qUb8I5FCXAhd+3Ady/ZhP+tA/7zFzW4eWPo3rhevQMbP/Yyrnn6ZXxmTTzG3YWqhz+Bj35rM7p91aWt2ITbvnMHNi31Ytf2m0/g7Jtf9m9Mxkpsuu27uO19lfDm2oF7lmzCTwKanHP2LXjsoauxMtEE1HhAK3UIAoKAIBAjBEQgihGwUqwgIAgIAlMTgWN4YtM5uKfgDvzqG5uwsgDoPlaFZ3+5HSs/ezXWJcJFvO5xXHrB89j0zIN4/9JwGiIXtnx9PT76mAtpn3gKe760LuZD4nrlDmz8xGa8/4eP4Oa3lSOtuwpPfet63LrlHPzq+VuwLk0TiMrx4603wNsiF9pefRDXXf8UzvzZdtx+NkUir0BU9dVn8MDF5d52u47h2ds34Z6M+/Hqdy9ATsx7IxUIAoKAIDAzEBCBaGaMs/RSEBAEBAFjCLQ9g0++6QZUhtO80OTL5W++RfMuaOZr2u8zXajdsQ+usvVYOder9+iu24GqvmKsW1ke3tSN9//jVdhxxIXiletQmT/efNdLd2DNp2txeySBqPt53LjhQaz6xoV4/O5W3L31DpzJZgQzowvyM1V/Uxoq11Qix9UNF00HwyrIuvGX69fjupyHsefOc3yaHgD9VXjqR39G7ntvwDsqNIGoEr+qvsUnEHmFolduX4VPQvvWKxDV3rMZP35f8Xjn9z+Ecy+pwc3b7sc7RCIyNqcllyAgCAgCERAQgUimiCAgCAgCgoAOgSr87zmX4Jm3P4zHvnwOioP45yiTr+cuwKsPb4L3qu69vMMnRKnff78VK/urUNXB36dh5cevxZlbHsRPNDO8RVfjV7+9JYTGyYUd37oElz9c62tXDt5x7zN44FJqSvxNycKZzHX/4Vps/MlZeO6p9fjL2y9B6537cPvbKNF4+7jvC9vxwLu9UoUyrbsG+LESmlzY8eAmfPR7VV4fnowc5KAb624LEE4mzJs2PPWJs/CXi8Ln85rMBQpEwI5vLcbl1d/04RpCIHrjm1jzIRce2HsHVFckCQKCgCAgCESNgAhEUUMoBQgCgoAgML0QcL1xPy6/+iFU9eeg8uxz8I6Lr8QVl64bE46MCUTleOCXd+AdpUD3S3fg7E+/jHfc+zjuo1DTvRn3XHIlaj8bQnDY8xDOvWw7rn7xYXyEGpU/3IBzr3fh7q0P4mJqit74JpZ+qBZ3/eNhbCoNhX03nv2v9Xj8zJfxqw+Xo+oH5+DSqhvwxv9cokzNjj25Cee+9AGf8OE1rftk6uNeszqlWboBOT/cjNvPzQHqH8cnz7sDCNTWRBSIurHjyYfxcqs3Y8mbP4GPbMzx+RAZE4j8TOa69+GRmz+Bnyx9EG/oNVDTa/pJbwQBQUAQiDsCIhDFHXKpUBAQBASBKYCApxu1O17Glmefx+PPPY9aXID7fvsgLp7rM/mKpCHS/775KXzyLc/jHWMCjFeTcuuSp3AoiF/PsV9diXNfuGRcA+XZjHuWXzmmgTIkENU/jsvP+z0uefEpJVRBmZrtw/WaUKVvU/5m3Hn6LSh53Ee8MEHgMqb5AQLzteEvX7kaD1W5cGxPLdb5BCozGiJ/UoU0rLz8Dtz35U2oTARfrikwjaWJgoAgIAgYQUAEIiMoSR5BQBAQBGYyAp5jeOLT5+Ce1U9hz+fXeTUcMRSI/E3HCLy/SZ4RgUhpgG4HLr72LHgpCY5hy4PPAHd6NUbAuAbpsbkPY83tJfjdy9dgJbNGKRA9e/7LeOxyHxGCqtvb/rb/2Y77LjKnIZrgQzST56H0XRAQBASBGCEgAlGMgJViBQFBQBCYmggwvg8JE/St9zn8Z3g1Okog+t0FeOnnm7zChjIxuxbFeh+iKDREqvwnzsFzT1+BSpbvehl3rr4WOU/tw/WnGjGZ8/oIPZK2EuWZun70HUNVzg146akrVLu7n7sBG3+yGNdX3o+XT9EEJU2btB2fCdBoRfINGiNGcD2MPffoSBWUtuphnPPMy/jMilCkCl4B7ctzNTa8ED5EU3NSSasFAUFAEEhoBEQgSujhkcYJAoKAIBBfBNr+cC3OvfUoLvnSDfjI2etRjmPY8erPcc/tz4xTQivH/pfx/u8+hGvOTkPVA1fjk4/VjsUEmqBBMmkyB5X/DuCrT+Hui3O85f91nLY6oobI54M0LtD4MFSCyf/hkuefwUcWUdCiqdyVeKL/HH9/JNcO3HPBJrzy9ofx4+tWoful+3HjzU+hPKIPEeDaeT8u3fQIcq59EHd/cD3S2l7GU3ffgv913zImiHlN5tJw88+u8Gqk4MLRVx7E137ajWueeV4JTZpWSTRE8Z3/UpsgIAjMTAREIJqZ4y69FgQEAUEgOAKeNmz56Tfx3Uefx45mb2DWnEUX4Oo778BnztTon/XBR3Nw5uc3Ied7j6DcJg0R62x75Zu47qZHsKMDSCu9BDc/8k18xBfYNJJAVPXgObh0x7U6Fjytq94YS4+c8wxeutYriuz41ipcfvybY2QLWk7Xnkfwyau/iS0daSh+99W4+MRDqL00Esuc9+u2LQ/hyzc9iFcUfgxqey3u+8Y10OCbGJg1DcUbN+Hzt92ATSs01ZxoiGSJCgKCgCAQLwREIIoX0lKPICAICAKCwNREwKdJ6r7H6wMkSRAQBAQBQWB6ISAC0fQaT+mNICAICAKCQLQIeI7h2euvx/OnXIkrVgA7fnwHvrvjEvx48x1YV/U4Hvmnj0fbr54SnPOfV2CdyEvRoi/fCwKCgCAQdwREIIo75FKhICAICAKCQKIj0H3wj3jy16+htjsFuQvW4/0ffBeW5wPD7bWobRkO0vwUFC2pRFFKovdM2icICAKCgCAQiIAIRDInBIH/334dEwAAwCAM8+8aGRyNhGU8JUCAAAECBAgQIJAVEETZ1zucAAECBAgQIECAAAFBZAMECBAgQIAAAQIECGQFnkE02Ch3YZhw2FcAAAAASUVORK5CYII=&quot;"/>
    <we:property name="snapshotTimestamp" value="&quot;1715501889286&quot;"/>
    <we:property name="snapshotAltText" value="&quot;World Economic Classfication, Avg_GDP, GDP_Ratio and Avg_GDP by country_name and fuel_exp_country&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421b1494-835b-479b-9613-feac04284437}">
  <we:reference id="WA200003233" version="2.0.0.3" store="en-US" storeType="OMEX"/>
  <we:alternateReferences/>
  <we:properties>
    <we:property name="Microsoft.Office.CampaignId" value="&quot;none&quot;"/>
    <we:property name="artifactName" value="&quot;gdp_pc_2022 andgdp_ppp_2022 by country&quot;"/>
    <we:property name="artifactViewState" value="&quot;publicSnapshot&quot;"/>
    <we:property name="backgroundColor" value="&quot;#FFF&quot;"/>
    <we:property name="bookmark" value="&quot;H4sIAAAAAAAAA+1Z3W/bNhD/VwK99MUYKOo7b47jDkOXNkiKdEMRGEeRdNTKokBJbr3A//uOlJy2rhM5XZeoTfPi8Hg63tfvyCOvHZ5VZQ6rl7AQzqFzpNT7Bej3B64zcoqO9urVi5Px2YvZy/HJFMmqrDNVVM7htVODnov6IqsayI0EJL69HDmQ56cwNyMJeSVGTil0pQrIs39Ey4xTtW7EeuSIj2WuNBiR5zXUwohdIjuOcW33Nw9XhLTOluJcpHVLPROl0nU3ZgwkjZPETUSYSh9izih+U7WzVs1+frOoVWyiihqyAhUwNMGILz1XugGJZAyUJjwydJnldcfCVtOPpUa70Rur0vhrglbMlc5SyB1rnxZVa861M1F5s7D/Tb+gn6tGp+JMSDtV1Fm9QklvlM75wTRVhVpk6cEkB/xAomBr2cGSOmv04KlW6F/7QaqaotarmY2cmbtSHyZaoELcOSTr0Y2OY76EIkXqtoLj+VyLOdTdcPqQ2s95OSvLckYJbeeeN0UXcvJNxpwIqBot/jeFfz8+nZ2Z2Tt9/Yj50BSz1DChS11/h5KXSKmyYp53sPyEg9et7gsoDeLZO8SOSff1Boy4yLvPENbZuLI4eNgkNzZ0RczIXShuFL/KOBcFTuMsFSxKIibAp37oSj8CmtyO4q7qPbeTnAQiimlAaQQhpzJmYYgO2RnZVpyRdrGpXxRzWKuFldtV2A/IeQ/bR04bCYzVyHlzJUw2WxcXPNuA9I8tX1f7R6EdWLW2vJwt5E3uUM/4eeRcQN7YGo/i/8zQ2DZjLBk/ebYB4jPLfgvTsViKXJWYdXeyTRdCzzdMl+s2zg8Knq88cG/0VHmWYkZ8DiDHmGUrEocabKDKdslMVJ/y99qaan53+eYIqiw1jrFuuQ2TN9F6eE/1YxKCJEyk74MbUcK4HxPK9sSkDALpBy64LglCN0QJnnwamNwu53tAskPb98Hkaw1FZU18PFT+5y3tqYDyq2TpxaTL/YCHwosQmmkUxqFI6ZBPu7IR+QxXnHUngl/ZcC9f9SeEpJIyHnE/9TxCGCMQe0NOiL3bn2En7cDbtPFyPsPO54fv0PprA8rFPJ9cga4H3wWNnL/ssoPMjD32njBkwCLiysRLJKSBJPueB7G5S3zPC2UCccyxQ4u94GmcB3cV9f4j4d+ierzjW2/5c03Z+CK+HrgsgBA7BkowNQiwmD2N+P467/ef9wexqf/Y9657b+i9OyaD3bul0lzoo3ZfPM705iIfoTkdvhcM7Aa33fdfsEDky9glUgKD2E1jzyWG9c74gTXuqKlrVH4rhj3LscQjPiGpiIl5WknCgP8UrcIgEWtfStLv91Dy6Lbs/erzU5egO8M6zDJk/3bfnqimrkpIxSkUYsctCmYgFFzwnpsU+4Lc1hiMc8byvqsX8658c++yXv8L0pU/NeIeAAA=&quot;"/>
    <we:property name="creatorSessionId" value="&quot;7ad1ea92-034f-41b7-9520-cb728395458a&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Z3W/bNhD/VwK99MUYKOo7b47jDkOXNkiKdEMRGEeRdNTKokBJbr3A//uOlJy2rhM5XZeoTfPi8Hg63tfvyCOvHZ5VZQ6rl7AQzqFzpNT7Bej3B64zcoqO9urVi5Px2YvZy/HJFMmqrDNVVM7htVODnov6IqsayI0EJL69HDmQ56cwNyMJeSVGTil0pQrIs39Ey4xTtW7EeuSIj2WuNBiR5zXUwohdIjuOcW33Nw9XhLTOluJcpHVLPROl0nU3ZgwkjZPETUSYSh9izih+U7WzVs1+frOoVWyiihqyAhUwNMGILz1XugGJZAyUJjwydJnldcfCVtOPpUa70Rur0vhrglbMlc5SyB1rnxZVa861M1F5s7D/Tb+gn6tGp+JMSDtV1Fm9QklvlM75wTRVhVpk6cEkB/xAomBr2cGSOmv04KlW6F/7QaqaotarmY2cmbtSHyZaoELcOSTr0Y2OY76EIkXqtoLj+VyLOdTdcPqQ2s95OSvLckYJbeeeN0UXcvJNxpwIqBot/jeFfz8+nZ2Z2Tt9/Yj50BSz1DChS11/h5KXSKmyYp53sPyEg9et7gsoDeLZO8SOSff1Boy4yLvPENbZuLI4eNgkNzZ0RczIXShuFL/KOBcFTuMsFSxKIibAp37oSj8CmtyO4q7qPbeTnAQiimlAaQQhpzJmYYgO2RnZVpyRdrGpXxRzWKuFldtV2A/IeQ/bR04bCYzVyHlzJUw2WxcXPNuA9I8tX1f7R6EdWLW2vJwt5E3uUM/4eeRcQN7YGo/i/8zQ2DZjLBk/ebYB4jPLfgvTsViKXJWYdXeyTRdCzzdMl+s2zg8Knq88cG/0VHmWYkZ8DiDHmGUrEocabKDKdslMVJ/y99qaan53+eYIqiw1jrFuuQ2TN9F6eE/1YxKCJEyk74MbUcK4HxPK9sSkDALpBy64LglCN0QJnnwamNwu53tAskPb98Hkaw1FZU18PFT+5y3tqYDyq2TpxaTL/YCHwosQmmkUxqFI6ZBPu7IR+QxXnHUngl/ZcC9f9SeEpJIyHnE/9TxCGCMQe0NOiL3bn2En7cDbtPFyPsPO54fv0PprA8rFPJ9cga4H3wWNnL/ssoPMjD32njBkwCLiysRLJKSBJPueB7G5S3zPC2UCccyxQ4u94GmcB3cV9f4j4d+ierzjW2/5c03Z+CK+HrgsgBA7BkowNQiwmD2N+P467/ef9wexqf/Y9657b+i9OyaD3bul0lzoo3ZfPM705iIfoTkdvhcM7Aa33fdfsEDky9glUgKD2E1jzyWG9c74gTXuqKlrVH4rhj3LscQjPiGpiIl5WknCgP8UrcIgEWtfStLv91Dy6Lbs/erzU5egO8M6zDJk/3bfnqimrkpIxSkUYsctCmYgFFzwnpsU+4Lc1hiMc8byvqsX8658c++yXv8L0pU/NeIeAAA=&quot;"/>
    <we:property name="isFiltersActionButtonVisible" value="true"/>
    <we:property name="isFooterCollapsed" value="false"/>
    <we:property name="isVisualContainerHeaderHidden" value="false"/>
    <we:property name="pageDisplayName" value="&quot;Countries Economic Classification &quot;"/>
    <we:property name="pageName" value="&quot;ReportSectionbbaf289919e6cf4a8db2&quot;"/>
    <we:property name="reportEmbeddedTime" value="&quot;2024-05-11T22:34:09.178Z&quot;"/>
    <we:property name="reportName" value="&quot;World Economic Classfication&quot;"/>
    <we:property name="reportState" value="&quot;CONNECTED&quot;"/>
    <we:property name="reportUrl" value="&quot;/groups/me/reports/21d9d671-0ec6-46d9-bb7f-237855515df9/ReportSectionbbaf289919e6cf4a8db2?ctid=aadc0e0a-65ee-471a-99a1-9f86faecbaed&amp;pbi_source=shareVisual&amp;visual=ab930400ce80919e965d&amp;height=355.00&amp;width=393.15&amp;bookmarkGuid=c78ab600-b2e8-4f3f-9339-00a585d9ac43&amp;fromEntryPoint=sharevisual&quot;"/>
    <we:property name="snapshotLastRefreshTime" value="&quot;5/12/24, 1:25 AM&quot;"/>
    <we:property name="snapshot" value="&quot;data:image/png;base64,iVBORw0KGgoAAAANSUhEUgAAAm8AAAHACAYAAAD0lI8uAAAAAXNSR0IArs4c6QAAIABJREFUeF7svX98lOWZ7/9BIKMhjPwaDGGAwrBYY3GJgdPkcDwgi6TdSmBTs+zWQFaD7QJpjyTFgqkCujG2FPDUANsVtMFol02bA8HWgizC8fgKXYyxUqNQAg0OPwcEB4xMAP1+7+fn/fyYmWcyM5lnMtf8lcxz//xc92Teua77uu8+X3755ZegFylACpACpAApQAqQAqSAZQVe29GI++cUWS4fy4J9CN5iKSe1RQqQAqQAKUAKkAKpoADBWypYmeZICpACpAApQAqQAr1Ggd4Dbzf8aNu/Cx/4gFvvKsCsO5zJZ6SAH+2H3kX7mQCcY+5EdrYbzr66abAyH36Adq8PGDwe2ROz4TZMNQDfkXfResQPx7BRyL4rG650oxyBM21off8o/I5R8GRnw+NyJEazGNoucLIVu//fUVwd4Eb+jHy4TeadmEnGvlcr9vOfbEPb4Y/hCzjg9tyJbI8LDrM1FW7dwdqakmeZSnaIvWWpRVKAFCAFQivQe+At0I6GHxSgai+Qt3oXXviOBwlCkW6tOf97W1BeUoMDAbW6Y3IZ1j5bgVljpJn42/DKihKs3u1XC40pxtp/W4XZ46QyvmasXzwfm97jhjF4Opaur8GiqS7xzYAXu58pQ/mr7VwhN2Y/sR4rH8wxAmO3ZhRBpRjazv92Deb+0xZ4R5Zga8Mq5ElTjmA09i9qyX4BePeuQ/n3tqCNm1FeZQNqH1FtbGndWVlTOtX8B2owb/4WtGeW4IXGVZjWG+0gzTlw0QvvGT/gcME9xgSO7b+iaISkACmQZAoQvNnBYBebsb5sPjYdApDuQY7Hj9ZDPmFk7u9swLbHC+Dq58OBn5VhwWbxq9g9KR/OY81oYxyXtwLbN5Qh2+HD/meK8cirXgBOZE92w/tOGwTUm7gYW7dUIG9wAO3bV2DesibhfdekHDiPtKK9kxXKx/LGDXh4Yg97LWMIb763azCvV8ObNfsFjjSgsngFdjO7OrORN8GPA++wdeFC8YYGPDnLDYeVdQcra8r4IUolePO+XoG5P2iCf2IFtv1yMXJ6+ONjhz9hNAZSgBToWQUI3npWb9PelC86x3SsbFiHB+9wwLu7BguW1MPrKkZtQw1mpTXj2ZL5ePGYE7PXN+GZ+90IvLcFjxTXoBU5WN64BQ+7mlFVtAQNPheK1zTgyblu4Jj0Je534+FfNmH5ZD8aKgpQtTsAz0ObsbVyOlyBNrz4g0I8+zaQU9mEF/45Gz36/UPwZn0VBrwW7OeB79Ul+ObKfcCkCmz7t8XISfdi99PFKN/mg+vbG7C9ugCOg5J3LNS667sr/JqaalwtBG/WTUolSQFSgBSIVAF7wtvFNjT82wa8smMX2nyAJy8fgQPN8CIbSxvqsWiSE+j0Yv/WDdjy6wYc6AA8MwrgOrQLB3xy2NSN9s0lmPuTViAzH3nOZhw4ArgmFmD2gwtRNjcHLv3eH4N6AbRZbCPga0XTv27AK7ub0XbGiewZBSicNx8PTPOEDUP6j+3D/oNeXB18J6ZPywHbeuZ/byMWFK9Dm7MQaxtrMOtGE8oLV2B/IB8rf7sZD05ghVqxvqQYmz50ofgXTajO8WH33g/wKVy4c8Z0ZA8G4NuH1f+4EK90uPHg5gaszANa9+5Dm98Bz5QC5LFwa8CLnT8uROV2P7IfbcDWfzYLnbIw3BY8u3Yddh9h3hwPcvLyUfidhXhgqlsIUStf2PAgLy+AAwe8QGYOZn97IRY/XACP/B0f1nYs5B2Ad389Nr30H2h6ux0BZw7yxrThwKEAHPevw+vPFsLNJDjUgI3/+jJ+vbsNflcOZuUEsHt3GyCFTbPbJUAxjGk+Fj9cqI4p1CfnjAwwQPa0HPj2t8LncCPv/r9H2aIyTGNhbStlBPCajqrdgHPSdLiP7ENbpxOeaYUoWbgED+S5wof6A77w9nvEg7b1xViwuR3uBZux7fHpcPUNwLu9At9ctgsB5qn9RRncZ8Kvu9nO9vBryiQmqq6FbMxecCd8+5vQej0bs+bOR9nDhcju3Ieqf1iIhpMOzF6zC8/MFddQ4OQuPF68BDt9Ljz4iyasnGESb+304sC2Ddj4f/bhwId+uCZNx+y/K0HJ/fni/k+2h3J3PV7ZtgO73m6HY2IBZs0tRtnc6eJz/nOzoQnVs1zADR/2P1WIR171wbPwZWz7YT4gw22I9Rw4tBHzitZxoWkPFr3cgKVfkf+RAtwT3fAeYl5PwPO3ZZjeWY8t+wJwf2cztj3JbAOgsx2vLC3A6r1A9pIGbP1+ArYvRPrtQeVJAVIgYQrYD97Yfp6nS1C+Tfxjp33J8OZA29YlmPv0PlPhxD1vHLwZSrlQvL4BT94vfmEEf3HwFqoNsz1BUvlpTzShdkF2+C9lvv2AD/t/WoxHtnrhmLEK29eXwO2tR/m3VmF/3+mo/t0GFDPo8rdi0z8VY/0hJ4p/3oTqb7p1o+RCbIIHbxVmjTTO2H+oHuXFq3DghgcP/7Iey+W9cVxrmjCcppdsPLx5C5ZPc3HwZlTUs2Aztj42HS5HwILtPIJXsby4BgdMjKPA28V9WF3CwNSkkAHeTMbEPI8/kr48LcKbodjkCmzbuBg5ARXwgpZJV+HNUIZ5vxo3iFAe4ctgvzyI4fOtXngeehnbfpQv/APhfa0C31zahMCkCmzfshjZeoeZybrzGBI+LK4pec+byVwEj+8P70Tbz4rxyEteDsYD8L62QhzjhDJs/eUK455FYYwleGQrv19T7MR5/zpsf7YAeGMV5i1tgLjxQH1lL3wZL/wwH67PuH96LMFb8PXsPBIe3jS10/8n/tf3BuCl9a/DP7IEL/z7KkzLBAJH6vHIt1bhgOxF7+mtCxGuOSpOCpACiVXAdvAW6NiJx4uWYqcfyHt0A5b+z+Hw/m4lKoW9XhK8TfDixe8V4tkDgOc7NVj5d+PhP7AZq9fuEv5gG+EtGw+uWYHirwSwf9MSrN8bgGNWDV5fVyx4b4K/eHgL1kYhAtsrMPfHuxCAE9OWrELZ9FHw79uA9R/ejZWry5CXGckXMvtyXIUFy9iXjxsP/qJB8D6wP+6Rwhv7Uq8sWYX9nQjuUfO1YtMPirH+HQDTVmH7uhLjl7okEPMQ/nq3D568O+G6/jF2/e8l2HRA/tIshLNV9nI5Ma2yBounDofv/65D5XPNCDgKUN20DsWZ7eFtN8+FtudLMG9DGzCmGNX/Mh/jA83YsqIGu30Qv+x/VgjH/lWY+716+NKnY+maJcgbcBRNz63AKyxZwwTe8pZswNK/GQ7f7mdQ/q+tAANa5tXMDPMh5LxqzlkrsPaRfDja/wOrl9ejHUZPS9AyOSxkLXreMLIQK6sXIgfvYsvyVdh5Bsj5URO2LowQ9M3sN0DapxYRvJmvO70yltaUxgsLeObVYOUD4+Hb9QwqN7cC48qwtX4FstvXYd78jWhPL8DapnWYnenDzuWFqHzNH9T75D+0BY8Usa0CgPv+FVg+7244T/4e6+t8KHxqFR4c8wHWl87Hpg8Bx7TFeOY7d+Pq2+tQtZX9/cjHyqbNeHBkm+qxtgRvodazDwdeXYUFP9knrNW1zy5E3gQPXJ0qzHvmrcLKB+4ETh+Fb3A+Zn3lKJ4qXoiGM7J30Ym2rQsx9+lmYOoqvL6xBEZoTuwXBfVOCpAC9lLAdvCmhAu5L9ZARxMqCyuwu1OCt5HvYnXRQrxyxoOHX27A8jwnYNg3xXneJFDzOADfXukLf0IZttWvQA4LLQZ9cfAWrI0XF8L3swKUb/fD9e112LZaDOfhRgCB6w44IuE29qXHPE7/UIMDNwDPQxvwQmWB0F7E8HZGyjplSRCTK7D154tNvBgs67QE5SzBIX06Vtavw4Mh/+MPwNfhha8zAFz/FB+8sgJVv/GKCRMsDPe+McNQCIP93RLsvBiB7b7twO7lBah8LaACzQ0/WiWgEz1vBQhsW4hvsi+8WTXYK4G4PmFBCZuarqccLG+qx8N3hDGSAm/ceutsx4uLC4R9grOe3Ye1Uz/AU8J+wxBl7geaJHhTQI2bl2veBmxfXWAhnC8tWCHr1MR+LAQYoect2LrTfDSsrCkZ9GXP2+BC1P6fGsHjq3qXpNC/qw3ry4qx6ZADs55twjM57+Lxv2NJFjlY2rBF3B6heQXQLu/lkwBQziYOBCB81gIfbsGCwhq09p2OlU2SJ1PxUDswa80urJ3hw0Z5u4EVeOMyZg3reZITpgkLyprJxqKGeizl58LZh9l8W+Uo7GZ7Tg8A0/5lF2rnJVemvL2+0mg0pEBqKGA/eGtZh3n/sBHtrmK80FgjhBRwchcqhX0wRgAQ9peEgTd+j5Rv/yrMW1gPL/vj/+8rkGcR3oK28eLfo31lAVbvB6at3oXaKI4oCZzch2e/uxCvHAEcs1ZhW43qBYsI3jrbsXNlCSq3+4DMYqyt444Skdc12xf0SgXmPb0PAXjw8C+2YOmMEGFkdkzJyjKsfk0fjJKyXYPAm7oXzINFv2rA0jEqeAe1HYO3ZQWofD2AnMebsPUh5o3yo+1fyzB3basUZiuA/9WFmPtMs8aLGhTe+C/gjiY8XlSBnf5sLG1swKKJVuGN+yJme5QWF2D129IX7rSjEryFKDPXocBb3hO78MICDxwM3v61BPOea4Pz2xvwerVFeAtlvwjhLdS6U/4MWllT3N9Ms4QF9k+YqDtLsKnHwxPZP0dlwr5Utt7XTt6Hymf2ITB1BbZvLEO2PmTLazV3gwDw+n2r/nfWYd4/6v5+8P/YMd3n+rsNb4b1PLkb8Ma2or5dgwX/xI5SKUb1j0bh10vXodVZgLWN6zBbPhooNb6DaJakACnQDQVSEt7mLqyHL0p4U9rYOh8fPyVmb3Yr7CUbzd+Ohh8Xo+p1P3BHGV7YVIFp3P60wLGG0AkLigfBj9aXlmDeT5oB5GDprzZi0WTjpm/f/nV4ZOFGtMGBWasb8My87BCJFZzHAw5kTyvAnX/lxsATDXiRxTFDeN6ihjcllBgPeJMhIvngLaT9bvhx4GfhExYEOAqz7oTlyaDJwpri//6Yw1sDKgtFz5rs8WSeskcKtXsbg3uftJ5w2duq6ZdP9GmqwWz2GeJAW9hScX/i4Q0XW7G+lCUbqaNnWcDbVouednqRAqQAKRBKAdvBm/rHPAfLG7bg4UlOsH0u5UXsD7zkeRvzAZ4tno8XOxyY9S9NWMvCDCxpgJ2V9qHJnje2qfwX7PylANpeEr01LJS4/Rcmm7Z1YRol2zRoGyUIvFqGeWtbNdDl/3Af9n8yHrOkTMyQy/CGDweeX4wFG1oBZwFW1tfgQf0NET7uqJA1TUJ2XkDRRToqZKJ4xMgjS9heLDeK12/Bk/cbQzCBY014vKQCO31A9sLNeOFRlkgQYoR8mOc7m7FdyJDjtIwE3jwWbDfPiQNS5p8QVnqiAG6oIUIlbLp9Cb75432C7lu3sM3tAbT/pgJzl+9CQL/nzTEd1Y0bUDzBAf+BdVgwfyPa2HtNUvJHKAMpITAXin/egCe/6YbjzD6s/oeFeOUkOzetCdV3vaseqRGszLSAsudN2LTPkiWue9GwvABVrwWULEfDrRr64GFY+3GwrRwVoibByEeFuGBh3bGsXwtrSi+fAm/OAlT/ap2gu+L1ZhnUPFhJWZZCG/L+tyDeJ8VjhXwsfXkdFuW5wDK9978D5MzIgfOMvMXCidlrGvDMXA/3OXHj4c0NWJ7jw6bvFQr7PPMeb8ILzLPrb8OLS6R9tPpsU/6gYS6ELniSu+l5A5jHVfq7IUw8RHYtfYeRAqQAKaBTwHbwBvZHtKIQz+5nI3XAPc4J7zE5VCfB28SAsqeHlXKO8wDH2sXDaE0TFqS2RgLek+IVBnk/akDtQ+HS8fXZpg64TdpweJvw+D+KMASHBznjfGj9kI3GjeI1W/Dk3NB7WNQvJJP1KQPGGD/2/6QEj7wkZtk5RroQOCnpIoGo5/IuPPUPS9BwxmydO1G8YReq/4cfDcsKBU+h2Us+JkELEByowYWcGXfDhXNo3dsqZvRFAm85VmzngX/vKsz7Xj2EnGOXB25/O7zSkOUQtutYPR4pZBl67OWGJ9OLdnnuQbJNnWPc8HeImcyOb9Zg+7PF4TeHcwkL4vesGy6fV5z7yGLUvrIKs/ruk+BNUtWszDCfmrAgfWG7B/vgvch+ycaiX27BUpNMX42dOtst2c/RXo/yolXYL2jmgtqPCqDsNgohdGe2EKR1V+jYF35NsaM2dC/1qBDxgWucG75jku6zarB9XTHYHlSAA25Wjt83ajYuFr6vKMZqYWJOZE9yof29drDfsh/agNpH70b7T+SDqh3Inno3Am83i3OcuBjbtlQgx6l6Jpk2OVPd8L3dKq41dpxHhPCmhOrF2rqjQkz2vEn9aLyOuj18ZlOn90gBUoAUkBWwH7yxP+fHmvDUogo0HNMbiu1RqseiiU5h83Nl8SrxBHndK9xRIe556/DC44Xhv7QR/KgQfRu+d+rx7A9XYedJbjB3lGDtTyowO8w9q8qG5xBfouxoEOZh+PX/XonV29QLj9gVWs88uUToI3CsHuV/uwr7b5g1JMFbng+bygqxnr8+iytuDm9sk04zNlXMx3qzszsigbfJVmzH9oL50PrSCiGLT4+ZTnm/Ezv9/2dleES6dUIz63BHhUwswwvPa0PTQf8s6OFNLujIx9LNoveHP+dN0w5fhjvnTduXE7OeqMczD4YKXUs1/G3W7Meg6D834NlVG7Ff2aboxuzHa7D0O/lCaM7KuitEQ/g1ZQHelPnqr3MTPu9SODVgzfsUONmMF59iWePcNXHpOXh4zXosneUGzD4neWV45nHxcyK8WPLF93XXyHUT3lgIVMjYFj4b1uFN+EeVZc2/A2T/88vY+qh4pAu9SAFSgBQIp0C08MbOSF2/LYDiRflor98A77QV4neZhVefL7/88kvTcvLl63/x4lM4MTzQjGd/XI92lkH2uw14ULrHk13MfeDABzgXcGD47XcKB3CyrDPnMDfcLigH7LLN0C884kHA64U//U7kTc0OHSZUBqXCm6U2An54P3wXre0+OEbejbwcD5wW9q/IdyOa+sL6OuEa41bHe8OP9oP78G5HQLiYPv9/5KiXrwd88Hb44DeFNwecmR64nVLGKBPK5OUYzDxYQe5XYHZ5Zx/e9QZws2s8sr8iCZ7ugtvtguMzH9pP+hBwOOEe4xa/iG744W33wg8HXG4PXNIm9NC2E0ULsEvVjx7F0TOsPye8r1Zg/f4A3A+9jO3S2WWs/faDzXi3ww843bjz9uFwBALKGJSDVl3FWPvzv4frk4/xcZcLd0/NhydksgonDp9tuuFZFAw4h6NngFGT85E3RoYB+WgIDx4OVoaDt5zKzVg+GfB2+OHw3I1pk8KdOSiN50Zk9pN19rKL6e/KR94d6kHAltYdLKwpMx390lro64TTEYCv/QMc9TtxZ14+snVH5yieq3EleKHe4j2ogg5taHv/KPzp45GTlyMewCu/Qn1O5DKdXrQeeBdHO50Y7xkPV3oA/s4AlM+APAcL6xl+L9pP+hHo64Ar0wPXAPN1z3/kzDJXLfzdpCKkAClACiAaePO9swWrn9oHz3dLMHz/BjQ5l2AtO9nCcK6nudDm8NbZjt3PLUXla7figQUFGO84h+a6jdjNPFrBstDMCVCFN+5EfrUoO9dqHTbu9Ro8O3IZx8i/QcHAX6F8vZzhKB0DYnnhWOmjAIu/b8ULaLnTXlFQWFxL18E7uQyFU4YjcHgH1r/KTvey5p2RRQh3TRM7t2z9i83wmQKveNds4QO3Y/8P/hcafMFDYKrnLUQZDt6UbFPNt7kX+zdvQMNhzqOksaYDrrz5WDovXLg/SZaArw279+7D/m3r0HAohbxP7JaMN3Zh339uxqbX1KN2DNm1SWJGGiYpQAr0vALdhTffgY14/Jl3cfeiYjh2b8C+zAo88+j0iBKlzOGNhSCWlmD923rPkMU9QYqGnNfMDN64YweCyj7he/hJwX/hR893E94s9bEY2+orwpw31/MLI7E9spP2V2HB0gZlH5I8Huc3a7DNyj41qUI4eGOb6IXM4aATzsHyF/8J7T/qAXjjsiKDDcc1bzO2r7ZwK0RiDWipd82eL1ch1v6qJjWOyVCu52IyqQdxWxKNCpECpAAp8P8f39odeGPJn5Ur30V+ZQkG7qzBzswKrF0UJmHRRO3gYVNW+MsvoYmp9umDPpGajGujT5+Ia4u9xaKNSMdN5SUFvmTyc68+iNyMahvdXgPCMpAGEmIdRlQG3ZlLb1sYnH278/lOYjnUHSO0DpLYjDR0UiBhCnQH3gIdu/Ds8s3AAxXI/3gjNnYU4JnVwW9VCja50PCWMEmoY1KAFCAFSAFSgBQgBeyrQHfgjc1GSAj94ctIW1CBuw9vxJaLhVj7eDE8Qba6mylA8GbfdUEjIwVIAVKAFCAFSAGbKtBdeGPT8X/YgNU/+g+4vluBO1vXYUtgPtZaOoFDFIPgzaaLgoZFCpACpAApQAqQAvZVIBp4EwGuCVv2OlD49+PR/psd+HTqQhSHvNtc1YLgzb7rgkZGCpACpAApQAqQAjZVIFp4i2ZaBG/RqEd1SQFSgBQgBUgBUiAlFSB4S0mz06RJAVKAFCAFSAFSIFkVIHhLVsvRuEkBUoAUIAVIAVIgJRUgeEtJs9OkSQFSgBQgBUgBUiBZFSB4S1bL0bhJAVKAFCAFSAFSICUVIHhLSbPTpEkBUoAUIAVIAVIgWRUgeEtWy9G4SQFSgBQgBUgBUiAlFSB4S0mz06RJAVKAFCAFSAFSIFkVIHhLVsvRuEkBUoAUIAVIAVIgJRUgeEtJs9OkSQFSgBQgBUgBUiBZFbA9vDX4LqHl8ucIfPEFJqQ78IBrEFz9+yWr3jTuHlSg8/x/IuB/H19+cRX9bh6FdNdM9HNk9uAIqCtSgBQgBUgBUiD2CtgW3j747Coe+OAvOBm4Zpj1pgluPHjbYMP7p95Yjar6o8r7WSXrUH2fK/aqRdri+T2oqqzDKYxH0dqVmD0s0ga05Vvq5qMxyyZzE4bmw86nKtDYLo3TU4rqJ2ciSxl2G2pLa9Ai/Z677GWUf01+qH2GGSvwUmm29DBcu+Y6Xr96ChcOP4mA/z1DgcGexzAw6++TZ+38qQ4PrdkDYCbK60qRG9XSYVo3YEwM1mBUw+hOZUUHsbJ2DQGaz75m/YVeQ9q/GbH5fHZnelSHFCAFSIFIFLAlvH16/Qby3v2zKbjJk/tV9hh8a6hTmSsDmlrovvjf8GH2fTIIRCJLLMuKXx4dRTywRNe+7eDtT3WoRakCZFpbiPM/kC/BpgCybyNPAohTb9ShJadUAlpd2ZDtBtfwdEsxrnUeD1pg6O2rMWD4t5Jg7cQatmLdXnTr2HptH3bW/RG5pdI/BLo1BAHsoMCtZv2FXENtqK0DyuV/FnTtWB8flSQFSAFSoGcVsCW8PXn8DJ7z+kIq8dcZt+CtnPFSmdgDUuzMEPsvTNvBm14s4cv1JIqYp4j/WSoXcvzsC7RxpM5zJ1U0aUvftd9bh0vHnw9pvn43ZyFrSpP9146F+Ua2TmO/FiPrP3al+TVkWE+hdAupqZ3/jsROO2qJFCAFkl8BW8LbuAMf4vy162HV/eOU2zH25jShnNHzplYXQiOnig3hONkbJj8vRw1q97J6YohqBBeGDRmC1YV0lNCfEi6VxmIIJ4rva0I3M1aAjYMPi+pDQkVj6nBACpvKY6/OalBDxprQo5mM8pd4MToq5XCmPmTUvZCl0BsHYDBor32uhlY5LTS24sYfCuykYmff/y4Cn74bdu1kTtqKtIGiVzbU2jGCJg9A8pf9CmCNpKOgvYsLI4cOxQUN9QdbU5qZaW2Uu4yNgw+Lap9nlZRiRP3bUthUHvs6jGlUQ976cKRBSNkGRSdRJYRzAfDrOtrnYS3HCvCQZQakISAs5BrqPXBrSUYqRAqQAkmrQFLD295JHkwemC6Jr35Rme6HCQdv9UeVfTTCl/leQAG2UOEU4dlfuL1sutAfQn8hCF/ezVNVT5P0pS33bel5/VF1rNIXmxKmNF2a8j4zbh+VZo76OQAtb+zBiPv4fWzB1ry2rhGcQ8GbOC5o9sTJ/RjHZDaC0y0P4FrnX8J+IF1f+zluGfzfw64dK/DW2C7rKOuqAlvYfyrqv8LtZdPN34KXiLezuG7lvk1saPK8sZ2DS3040kxFGSq5fxD0YUphj153n4e1nLR+lDBpJPAWeg0ZPmtWxkJlSAFSgBRIgAK2hLep7/4Zhz67GlaOP025HaMlz5ta2AgmVj1vykZ5A6wFBzDTEKDmv/tQ8GbuIVDbhOl+Ob7PyOBIVinMFx5ChC5DWkUC6DHq3kPr4xPtdto0ycTYbrBhnDu0CFcvHQy7djJzXkFaxu26csa1YwXe+P2MBlgL6ukxt71Gr4jDf5xdwYWulVmaeQ21ezHDhuTN5sOPM9rn4Sxn+GfJKryFXkOiB5QH6XADoeekAClACiROAVvCW3XHWfzkxLmQqvw3Zzr2/LUnaBn+v2hj6E77xWkADPZltBFYomRMBgOwIOEZzZduKHgzf6Z+gfpMswPDwpth/HqZgvfbnPsyik7rw8wWFqgUIh6h85oFhbeWKWoY2/CFzPUXpN1gI7p88lVcPLYu5ID7p38FI3J/bWntnDZk9oYGIDbfDVisZjkHhbcg64IvHwreTNvl2jxjBuDh4c0wfr1KQfs9iHy2xzHa5yEsJ4Bxh1kmsz6Dln0uNwKLpczukGvI+j8GFj4FVIQUIAVIgR5RwJbw1vXFl5ja+mcc7gwEFWHHxLG4d1BGcJG4Lz5h71q4sCn/3DK8ifulDMd2aOqHgzd9mJAP7Zh53qIJS8bJ8xYhZGg0izJBwWwBnHmvFF2XPwi6Nobd8VOkD5thae0gbvAWBPyZHjLYhtOIXnmuAAAgAElEQVSVy7AUJsOHPc08b5qwaDivb5AjdqL1rIWrH8QqwT2CJvMIkzCjdkEJCj3yLUOdkAKkQMwVsCW8sVl2XO3C4iNevPXpZ4ZJ198xGoXDbuXe1x0lICcByHvJdGFQeZO4vDeu+543ef9N9/e8GbwJuj1v4Z6LcwG35y7UvjEe3mrQwu1L0u73MYYwQ+15Cx1q0+0zsgAQ8ijDhvCCfBy+uHYJF46swuef/D9DCf0xIcLmd/4YCt3aEby23J5Es31lfNjUuudNTlTp7p43Extp9rSFey55nMB5sqwclSGtT3Vfqc6+0T43s2m4rFvduPnQdbczm2P+p5YaJAVIAVIgdgrEBd58zVi/thX5lYuRF+KI3D5ffvnll+GmsufiZeGGBeaN+6t0B4pctyKtTx9DNTnJQHmgy+zkn2eVrEBec41y9lpU8MY61GUGajNTw2Ww6bI6TbJNNXPTPRfHPhVFHXXKIbnhDyeWxlTyFTTWSxmDhkNg5f1fkqIhMlgN2ktV1C94vi0++1I3d8V4Ypms34qJI/pX2IxIqcLVS++g6/L7+OLGVfS/xY1bhv0Nbuo7IMK1Eyqj0+i5iQTe2ED02aaauYWDFl02szHbVGtD7XNp7PmlOF3PDpBmLwuH1EqeM5bx3Cjbhl8b0T4PCm/yGLkC3Gdcn7Et718NuTbZ3k45Y5bvN2y2dri/WvScFCAFSIH4KhAzeAv40PahH+6JHji8Daj8fjMKnq/B7DGOoBOwBG/xnb4dW48slGO6pyzstMIBZdgGqIAdFQgHe5oxR7bOlKohj9oIfQyM0Ea4+nbUlcZECpACpIDNFIgVvAWONaDyh++i8PlVmHa9ieCtu3aONOstFLyZex2Yd4Wd7xbpNUk6T5w8wSBn13V3/lSvuwpEuvE+FLyFsDU73y3YIcpW4CwEvOm9kLISVj2t3VWO6pECpAApkGwKRANvgZO7sH6TF4WPlcFzph7lP/wAxZsI3iJaA8YvrMjusCTPW0Ry96LCJiHniMJ95HnrRYuBpkIKkAIppkBU8PbhFjzyo49RtmUV8i4SvKXY0qHpkgKkAClACpACpEAiFCB4S4Tq1CcpQAqQAqQAKUAKkALdVCAaeMPFduw/6Ef2tBw4O8jz1k0TUDVSgBQgBUgBUoAUIAWsKxAVvHHdsISFx6s+QOH6VcgLULapdQtQSVKAFCAFSAFSgBQgBSJQIFbwxncZ6CB4i8AEVJQUIAVIAVKAFCAFSAHrCsQD3uBvw87fHIXn24XIdgYfC53zZt1OVJIUIAVIAVKAFCAFSAFBgbjAm0VtCd4sCkXFSAFSgBQgBUgBUoAUkBUgeKO1QAqQAqQAKUAKkAKkQBIpQPCWRMaioZICpAApQAqQAqQAKUDwRmuAFCAFSAFSgBQgBUiBJFKA4C2JjEVDJQVIAVKAFCAFSAFSgOCN1gApQAqQAqQAKUAKkAJJpADBWxIZi4ZKCpACpAApQAqQAqQAwRutAVKAFCAFSAFSgBQgBZJIAYK3JDIWDZUUIAVIAVKAFCAFSAGCN1oDpAApQAqQAqQAKUAKJFCB3//+94bev/GNbwQdkXV482L3c/+BDyzN7U4UP1oAd5iydMOCJTGpEClACpACpAApQAr0VgXMwE2ea0FBAfr06WOYunV4a8Wzf1WMFy2JV4Ztf16BHII3S2pRIVKAFCAFSAFSgBRIUQXiC29A4KIfAU5b784lmPu0By/8V4UCauJ72QRvKboGadqkAClACpACpAApEIEC8YY3/VB8v1mIqcs9GlAzey/YFChsGoFxqSgpQAqQAqQAKUAK9D4FCN56n01pRqQAKUAKkAKkACnQixUgeOvFxqWpkQKkAClACpACpEDvU6Cn4Q0BP/ydDjgHOxQxAydb0foXJ7KneuAMIzGFTXvfGky6GX338MdJN2YaMCkwJfCfKHIcIyFIAVIAwGDPY7ipX0bSatHj8BalUgRvUQpI1aNXYNBbh/BF9M1QC6RAjyqw9tYWFHxa26N9UmekgF0VcOfvI3gLapxWvFi0Ek1Bn8/BysYy5MCHnd+bjsdRg72/KIQrhLEJ3uz6SUihcRG8pZCxe9FUCd56kTFpKlErQPAWSsJw57zJZ7u148WCAjyLFXh9Vxk8BG9RrMs/1eGhNXsATymqn5yJrCiaimfVU2+sRlX9UWDGCrxUmh3PrmLeNsFbzCWlBntAAYK3HhCZukgaBQjeYmSqGwH4rzvgVLfCmTZMnrdwehO8hVMo6ucEb2EknDAB/tukT3LnRThbvEEquHHwnsHA2UOYckQqwtdFAFvfOoJy4dEw7MwfgWld5u3V5k7EAoTqK2qzJ30DBG8xNOGEBoy+bazYYOcOnGh5OkjjT2DEPXOAs5NxWl7jSskSDM9/FGlXnoP3UD0A8febu8zbG5L7DjIQqq8Yzi8FmiJ461kjE7yF05vgLZxCUT8neAsh4cix+Hhcf+wQoEsErswLHJxJVQXYSg/gcKcDuKw+//4EN3DEi+cBfH9iNqrT/BL8sbaGYxKuY0ezDHRSY6zP0bcAXX6MCgqKUZs96RsgeIuRCUdugnvcMHS+VYxPJODqe8EIZwJspR/Htc6xwGUTeJMA8ItLPLyVIQ3n0dnM2uZerM/RXwW69sIbFBRjNL8UaYbgLZShI7nblLUT/n5TgrdwH6yg8ObDzqcq0NgO5C57GeVfA3B+D6oq63AKM1G+diQahZ+BrJJ1qL7PBSW0yZ7XlSIXbagtrUGLPAYlNCu/Px5Fa4vRUSmVEUKiLqVfgD1fidnDoLY9YwWqsxrEECrXt9iFrj8EGbswNm2bLBTbUjcftXvZfEoxor4OLdJ4IYdshf5WIK+5RqtLGI0J3oILxIDrMZzDqEPnxULMkzawM6j3jUHc1zl407QsQBnw0+bjeF4AweHI7AIyu7j2JchbgM+RmXaN4C3E2iV4C/fH09pz58Q34cQWyVvG1ngDRg98P6j3jUGcwwBvzMs2B7gyDGlKW+y9MvTtAvp2ce0DYH0OwEfom3aK4M2amcKWIngLJVG4PW/6uuHvNyV4C7ckuwtvDIDkugKsTUGzAGoScEEGPd0ABECDFuq4Ilme8TjVLoKZ8JL2uKlgaJyQAJeZQfqTAU55LoNlcHhTevCU4tH8t/GcBIr6nhWoJXgLt8qCPjfAmAbAjNVCwZsWBEV4w4XPMWmoDHSsPRZ6TccfzgILQkBityfUiyoSvMXGmAYYE7xigL95EfwmXZjBmwyAfpRxICjCGy58hLShfHss9HoXAmeBjBCQGJvZpU4rBG+hba2/2zR0ae35b2ZlCd7CfbaigTdA8VbJ3Ri8cEqCgewV40FP9oypXj4DrOm9X1xihewpY3UUbxz3XAE+9t5iYIPsNQzjeVOTN9RxyfNSvY+cV4/gLdwqiyO8SXvb+gGfXjqtevAkzxtOtKEjk/PWTZiAjx2fYFRgSEgPX7cn1IsqErzFxphRwxsHe9B48SR4O3Evrmdy3roJDXA7dsAbmBPSwxeb2aVOKwRvPWtrgrdwekcJbzzMQAmXGqFOHYaJl26YWl6BJN24lNAll23KZ6CWo0YKeYohXOHFtxEBvCljUMKwavgW7JwafTiZ4C3cKosjvKlNC3veMj5HFRc2ZfA2e4Acir0qeuM07wVLjuj2lHpNRYK32JgyOniTvGjCfjkxHKqGYFV4OzdADsUeF71xJ+6F+l6w5IjYzC9VWiF4656lI7mMnu+B4C2c3hbgLfieNhNIk+CK94oZj/bg97yJe9rU/WYSfAWDN8WzpvWKLcFGcR9cWM+bDGJGb59hDNweOvK8hVtI3Xse0z1vnLdt9kkpbMpATf6ZhVAHSvvcwuyt695selctgrfY2DOaPW+s7qBBA40DETJWOVA7yYVQB0r73MLsrYvN7FKnFYK3MLb2NeOVFxqw652j2u0Avna0nXHAM9EN19z12Log1Oluah8Eb+E+W8q+NW1BBitFpyoEb5by8oxHVvtRMWGhrhQj5I38mrBk6D1v4j6xKODNMJ8we+yUpAVjMoOyv04HnKrnLZQHkcKm4ZaWpedBs015+FJb0u55G4baCUD5ES7ZYeg1o+ftpJSJOqgvDsvHjBC8hTUPwVtYiawVCJptynnOTqpNmScsiM+Det5Ois8Y6F2TjxkheLNmH4ulCN5CCeXHzh/cjcrXw4iZV4O9LxfDbUFzgrdwIoWAt+r7fFxiAZ9hOhPly4Badrgvl9FpyDZVslPVQUQNbzNWQA6R8n2LPegBjQ93cmFUVpTfJxcC3vgwqdjfCmCNmB1LCQvhFpe150K4c1BfobC6b80KvAHiESJyP/pz3qQQqfDF6MbB/P7YKoRUw2e1Wht57y5F8BY7+/IeNP1RH0KIMwbwBjyBEflZ+ExOhCB4i50B2V8Quh4rhJ5itunuhzZj26K7wZ+/6925BHOf9uCF/6pADsInKsidELzFdPlSYyqg6sAwhDR0VAitm2RUgOAtGa1GY46XAgRvoZRtxytFBWiYvQvbH9KGRWnPW7xWJLUbWoEgnslIrukieKNFlowKELwlo9VozPFSgOAtAmUDfgT6OeEQAyrdepHnrVuyUSVFARN4sxouldsgeKP1lIwKELwlo9VozPFSgOAtvLLe11ah8ql6tF4UyzonFWJp1So8OMkZvrKuBMFbxJJRhVgrsKyd3UNBL1IguRS4s3M35qT7kmvQNFpSIE4K3DpmEW7qlxGn1uPf7O9///ugnRQUFKBPnz6G56/taMT9c4osDc7/egWm/qAJgcEeZA/2oe0Y4BkHtB9zYVFDE5ZOCnMTPcGbJZ2pEClACpACpAApQAqkiALxhTcfGhbmo+rTCmyvW4zsthpM+Edg258rEHimAAvOVOCdnxciEv8bed5SZGHSNEkBUoAUIAVIAVLAXIH4wpuYbdq+phkvzHUB78jwtgI5/M8RGIfgLQKxqCgpQAqQAqQAKUAK9D4F4g1v6/+6GIFfHMXyPGjgzfPaEkz+2Z3Yvm8xsiOQleAtArGoaHwUuHzji/g0TK2mlAJf3vgMGX1vSqk502TtocBNfQfYYyA0im4rEF9482P30ruxMWcXtrMbFARv27uY/Z2bsf/VZrgqm/D6P0eCbgDBW7dNTRVjpQBlm8ZKydRu59Vb9+CuT19JbRFo9j2uwJDxy5Ex4oEe75c6jK0C8YU3IHCoARvfcaPkoXy4BHjbwvJNkfOdGqx9sgDuCI8NIXiLrf2ptW4oQPDWDdGoikEBgjdaFIlQgOAtEarHvs94w5tmxDcC8PsDcDi7f9YbwVvs1wC1GKECBG8RCkbFTRUgeKOFkQgFCN4SoXrs++xReIvB8AneYiBifJrg7iFlF9s/ORNZckfywbj69+MzkLi3mjLwxi57v006y6fzIpwtXnNthcvob8F7x9owm7vTkRUW7jnN+Fy6XJ69w+44HYFpXebtCXebIkRfcbduz3WQ8vDG7uq8bawoeOcOnGh5Ooj4T2DEPXMA+YJ2rpRwx2jGR7gk3/8pXfY+aNB5XHmrGJ/oWxT6hPmznjN9QnsieEuo/DHrPL7w1ooXi1aiKeho52BlYxlyIpgNwVsEYvVsUe0l8ppbCwjeetYUsehNALL+2PHWEZRLwJV54RCmHOEbl0AMARxGP5w5wcGbUD8D6AwAadfwU/kCeaGt4ZiE69jRzNrmXqzO6FuALj9GBQPFWMzNJm2kNLyN3AT3uGHoFACrBMPzH0XfC5NxWrO+gCG57yAj/TiudY4FLnPPhfpTgM7jQNp5+HXw5swAbly4V9ce66cMaTiPzmYTsLPJuoj3MAje4q1wz7VvBnDf+MY38MUXX+Cmm4zJUNYP6RWPCnkx6FTKsO3PKwjees7U8exJC2/ATJTXlSKXdUnwFk/h49I285g9hnMYdei82D7zwg3sDOJ9E4EMPLzJoxKADAZ4y+wCMru49iUv3QJ8jsy0awRvcbGqfRplHjMntsB7qF5aXw0YPfD9oN43BnEOHt6U9bUJ7tEwwlvaeQPUgQFfJtCVNgzXCd7ssxhoJBEr8Pnnn+OWW24R6vEAx8CNvaKHN/MhBXxtaFpbg/dmrEP1LFdE4ybPW0Ry9WRhGd7GI3cG0LL3KJTL3s3gzXDHKAd75/egqrIOpzATRSV/QWP9UeR+txSn/018T4RCH3Y+VYHGdiCrZB2q73Ph1BurUVV/VPh9CTYKP6uv8ShauxKzh6mQqXoH1bas3HOaCmFTFr78+mXO02aAMH5tRQ5vuPA5Jg3loc6Ng/ek4w9ngQVBIbEn13P8+0plz5sBxhhY6SCMt0DE8Ia96MqYAZy4F+ekUL7Yxg7gtrsQMAupxt/ktuiBPG+2MENUg2Dw1tXVJbRx6623Km19+umnws8DBw6M0vMWYniBfVhd0IZiOuctKhvaqLIKb0VrFwMbRbASYAh1eGjNHkDa8wYJsoyDl8BMgTe1RO6yFcCaGrRAgjDIgAcFElvq5qN2r/g867fsZ30PYvsj5P5nrMBLpdmA3J/FPXkEb3pduwFvJ9rQkckB4oQJ+NjxCUYFhoTw8NloucdgKARvujBoTOFtC7yBOZw37wmMyM/CZ82nMOAegjc6KiQGH+AENsHDm9kw4gpvYPvh3kUO7XlL4AqIadc8vK3E7DMcsBWdRJUCb3+NFp3HDHovWs4fJc+bBH9fEwcqwhkPhH9BlucoToElSGShsbQGLaYAphubAn5amJM9eOFkIXiLDbzNHiCHYq+qYVflvSDJEeGMk0TPCd7iDG+HxmKEBGrXlTCt+p4hmSGJ1k40QyXPWzTq2aNuT8BboKMVrd6rcE3Mh4ddYnojAF+HF4FMD9zpketAYdPINeuhGjpAGqbCVpZnPE61H5U8bxJkyR60YVowEwBKgTculMqKSaFWVqboVAVqO0pRNKYOjczbtmwqDqypA6QQqgx62snLoVMeBNdhTCPzEqrPwgmWCvAW7z1v4v44yWPHQqgDpX1uIffWhbNMcj1PZXiL+543aT+d2A8Lod4l7XNjmavkeSPPW3L9rdCPNv7w5sPO7+Xj8czNeGf1dDhueNGwuABVewNAejaW/3sTHr4jMg0J3iLTqwdLG+EN0CUxCF6xSDxvOnhTwpvjkcVgkIHaiN8JIdncGTPRsnePGKbNlEKq+rAoD4y6tk7JZS0olgrwhqDZpmYh0u6FTdmxIsJRIoP64vBZaX8dwZuFFdgLioTINjXb3xb5njcpGULKSr1JOYqE4I08b8n/+Yk/vInZpoHNH2DlNAcCb6/C5H9qQPa8MrgPb8RO9wa8s74AzCFn9UXwZlWpHi9nBm9cpikbT8R73nTwxoVXYbb3TU5mMNkzJ8rBe9fUJAX2xEqigixpSsCbfEbbIPEOlE8vnZYyT2MLb4AbB/P7Y6t8lAjBW49/chPVoXBG26CBQvdfXHpOyTyNKbyBHTfyJvqdkRMXCN4I3hK14mPXb0/BG15mF9P7sfMHd6Py9CrsbSiBa/8qTFzooKNCYmfORLcUBN64vWoyvAmH9+qzTfm9aly2qXLciDQ9OaNUPYqEgzDOe6aGTRmwFaOjkkt2kEK13T3CJFXgLdErqrf3n8ph095uWzvPj+DNztaxNrb4w5t4MX1lZwVqZ53Ds8vr4Vn/LmrvdyJA8GbNSFQqXgoYjxqx2hPBm1WlqFwoBQjeaH0kQgGCt0SoHts+4w9vQOCdGsz9xy1oZ0MftxjbmiqQ08+Lhu9NR9VACpvG1qLUmgUFtOFSzWHCFmqzIgRvFoWiYiEVIHijBZIIBQjeEqF6bPvsCXhjI/Yfa0XbaQfck7Phlm5K7O5MaM9bd5WjepICPLzp99RZE4ngzZpOVCq0AgRvtEISoQDBWyJUj22fPQVvsRw1wVss1aS2uqXAnz8PdKseVSIFeAX6XD2BMTenkSikQI8r0P+WMT3eJ3UYOwUI3mKnJbVECpACpAApQAqQAqRA3BUgeIu7xNQBKUAKkAKkAClACpACsVOA4C12WlJLpAApQAqQAqQAKUAKxF0Bgre4S0wd9EYF1n3s643Tojn1kAKDutrxQNpHPdQbdUMKxE6BmwdNRtpA6bLp2DVLLUWoAMFbhIJRcVKAKUDZprQOolGgMP0snulcHk0TVJcUSIgCmZN+SfCWEOW1nRK82cAINITkU4DgLflsZqcRE7zZyRo0lkgUIHiLRK34lSV4i5+21LKkgHKdVQQXv+vFk6+6ymIX0d/nirG26rlvVu83JXiLsQlSrDmCtxQzeC+aLsGbPYxJ8GYPO/TqURC8Jal52QXxt0lHandehLPFG2Qibhy8ZzBw9hCmHNEW+f7EbFRnfI4q+dJ5sEvtR2Bal3l7tbkTsQCh+kpSLXXDJngLb0d2OX1Gulju2tnJOK1bW3ILwuX2GR/hUvMi+KU3+Qvvcf0g94xdSj8HfS89B++het0gSjA8/1GkXTF7Fn68qVKC4M0eliZ4s4cdevUoCN6S0Lwjx+Ljcf2x460jKJeAK/OCEc4E2EoP4HCnA7jMPRfqZwCdASDtGn6qgbfhmITr2NHM2uZerM7oW4AuP0YFBcUk1NJkyARvoe0owFfaXpxoeRoYuQnuccPQ+VYxPtGsF/b+FKDzOJB2Hn4O3oZMeAKfHHlaKM0gML1LBrInMCJ/BvriI015oeCEBriHDgOubDEBu96x7mIxC4K3WKgYfRsEb9FrSC2EUcAAb+f3oKqyDqcwE0Ulf0Fj/VGI4crgd45qw6bAzqcq0Cjcliu9PKWofnImsgDwZYtOVaB2r1iGD4kqYwKQVbICec01QnsUNhW1Yh6zx3AOow6dF99gXriBnUG9bwzivs7Dm2wXAchggLfMLiCzi2tf6nMBPkdm2jWCt5T+q8I8YGXAiXtx7qQoBAMwx+Ug3jcGd6NhhDFZwwkNGD3wfREEwTxvdwGdYwFde0Ny30S/rvNIww6CtxDrj+DNHh9Ogjd72KFXjyI4vKnTzl22AlhTgxa9EhKUna6bL0CYuOfNh9pSk7LSnjoZ3gyiSm3hjdWoqj9qqjnBmyiLAcYMEKaVL1J4w4XPMWkoD3Us9JqOP5wFFoSAxN7yQSHPWyhLioAV4DxtzBPnRBCPWBh404Kf1PZZIEMBOojevdFA55WvIj1YP71l8UU5D4K3KAWMUXWCtxgJSc0EVyAUvCmw9Kc6PLRmD6B40GQv3HgUrV2JrN/y8KZLWNDVlUEPcoKE/BzsEvq/xSnJa6cmP7QpMEjw1kPwdqINHZmct27CBHzs+ASjAkNCevh6y+eM4C3e8Cbubetv2C8ng+EO9OO8ewwOBwTuxWeOEJDYWxZflPMgeItSwBhVJ3iLkZDUTHfgjcFUKXIB8GFMbUtm8BbE82bqpXMBSpiWtVWMjkrmtRPbnT2M9UbZpnrrxd3zdqINswfIodir2Jk/HNC8Fyw5ond80gje4g1vavtC4gN2aMKmzKt3XfHmjVU8fep7+mSG3rHuYjELgrdYqBh9GwRv0WtILYRRINSeNwO8cXvX+Gb5fWxLsFEIe8peMqX9iOBNDsHycEd73mTN473nTQC1kyzzdDiEEOpAaZ9bmL11veXDRvAWypIx3vMm7XMTw7B8SFYNoaY7xH1uIcOzvWXxRTkPgrcoBYxRdYK3GAlJzUTneQPU0CXfkhzaNIM3Q4+W4E0NwZqNmMKmkipBs00l4BLgS1Uw4j1vUn3hKJFBfXFYPmaE4I3+lAACRJlmm5rtbzO89wSGTHgan0hHi2ja0sCbmAiRkX4ZV4+JyREEb+GXH8FbeI16ogTBW0+onOJ9WPG8iRIZAc4M3jQJCwzYik6iitsvp01u0IdNWahUm9Wau2wdxjSK2asEb+pilcGKvfPppdNS5mls4Q1w42B+f2yVjxIheEvxvxby9MUz127ux35X4UpOLOCPBTG+x9cFjOe8cckQDPwyT8ErZKISvFlZfARvVlSKfxmCt/hrTD30QgXohoVeaNQenBKFTXtQbOoqpgoQvMVUzm43RvDWbemoYiorQPCWytaPfu4Eb9FrSC0kRgGCt8Toru+V4M0edqBRJJkCBG9JZjCbDZfgzWYGoeFYVoDgzbJUcS1I8BZXeanx3qpA4aHjvXVqNK8eUMB94zhW9f11D/REXZACsVVg0FcWI23g12LbKLUWsQIEbxFLRhVIAVKAFCAFSAFSgBRInAIEb4nTnnomBUgBUoAUIAVIAVIgYgUI3iKWjCqQAqQAKUAKkAKkACmQOAUI3hKnPfVMCpACpAApQAqQAqRAxAoQvEUsGVUgBYCv/tdHJEOKKvCfqEjRmfe+aY/8b7/rfZOiGaWEAgRvKWFmmmSsFaCjQmKtaPK09yeUAfgieQZMIzVVoG+aCyO//jqpQwokpQIEb0lpNhp0ohUgeEu0BRLXP8Fb4rSPZc8Eb7FUk9rqaQUI3npa8UT3d34PqirrcIofh3She5blscl3kI5H0Vp2V6jlit0uyF9MX32fq9vtmFdU7zpNmbtNhYvnM3ArE+T6FVTJd4vyAoUow997is6LcLZ4hZri+9ex9a0jKNeLze4tvQ3mz2Js0Xg2lzTwNqEBo28bK0rRuQMnpPs7Ndqwuz3HTcFNwjo4iEvNi+CXCoiXtou/XDs7Gaf5i94HnceVt4rxicHGrE+YP4unUbrRNsFbN0SjKrZRgODNNqbogYGYgRvrNgbwJl8+L18kH+vZELzFUlE3Dt7jxJljbZh9EqjNnYg5XfLF83I/IcpoIIxdVD8CmRcOYcoREd4eywDOXGgTfldf4oX2k3AdO5pNwC6W04tzW0kBbwKUDUOnAFjiRe19L6gAJkr0BEbcMwM3jt2LcycBBmvpXc/Be6geYOA39LwIc5q2pMvbM4AbF+5VgE5sj/VThjScR2ezCdjF2S6RNk/wFqliVN5OChC82ckacR6LDFhaWPNhZ90fkVs6E9Y9b8aBxheugPx6Dy8AACAASURBVPi2n2KeNwZfAzsVbxmYh2008FPe+xaiDBig4RxGHTovLgSurABvadeBtGva9lgfmcB7af3RQfAW50+6BFjYIoKYYKMGjB74vtb7pn+PQdpowN+8CJj4JpxKfRHKcEKEPCd7lnYeSDsvlJU9dWD1M4GutGG4TvAWdxtTB6mtAMFbCtlfgTcAhvDgn+rw0Jo9nBdODo2qZWWAyl22AlhTgxawsOliYGMFGtt5IWfiwZK/4JX6owZ1Fc+c3J9UQvXYcSHZkq+gsX4P2LOiUxWo3Qvh5+r7gJ1P6frkvIc86Mn1WDf8nHktskpWIK+5RphDKoRNBcDi4QvMy5aOP3ChzlBloPfUMXgbek0IvYpg58d7GU7ghOjZYy/m3fv65YvAbdp+kvHjlwyeN+ZFc1zmPG0cmMmwJUAYD3iCJ+4uBJi3Tu95k6CO1RXr7UVXxgwF6JgdxT53ALdJbdjcuOR5s7mBaHghFSB4S6kFogKZPG0FVpSQ6kyU15Uil4MrLTCx51PQXNo9eGP9FZ1ejSoTsBPHYhyjEd58qBX6171mrMBLpdmKl85gWgnw8IZ5/3rAC7U0kjlhIVp4K+dg7XkJzBakifvmFK9cYAjn3XPjYH5/bG2+hgU6SEzGj19KwJsEaYMGDQRwXLOHTYG+wBzOm/cERuRn4bPmUxggA6DNjUvwZnMD0fAI3mgNaBWQPVPKuwL0uCRvlpiEkNu6GlXNQFb7UZxiz791Skx0EMpCgic1YSF4WFMNSeq9Zgo4yqCoaVv2sonJCSHDpjqv4em6+YKXDhLMQQFRBp5/i1OS187o7SPPm5xkEA7wmCdtgbSZ/fClK8hMu4ZRLV5xz5vg1btZ8eYdNnnPkMyQRB/SVIA38PvfdHvjVI/dWMVTd13x4qnvGZIZbGZjgjebGYSGE5EC5HmLSK7eVVgNHXLAVn8UucvWYUxjBRrHlKKoow6N7TNRvgyoXbNHCisas02DwZXxfaNnTQuRRjA0wlsQz5vkWZPhTYEzxavI5lmMjkrZayhnytKet0j2vDFvG//iQc/4Mwuhpkv73Izh2WT8RCUDvBlCohHteTN6z/j2jD+zEOpd0j43LvRqc+MSvNncQDQ88rzRGhAVYLDWOGIlyr8mKaKBmpWYfUbe9zZe8LiNUEKcQO4MoGUvpKNBrMGbOdAZ99Jp7WN+DAnf1hJsFMKusudOn4hhDd44zx6XhZsKe94g7HEzzzYV96axzFErGamAkOwwrj92SPvlNB47+agR5SgRgrce+1sUIttU3Q8XLNsUQnZq2hUp81SXraoBQ/moEeUoEoK3HrMxdZTSCpDnLYXMz2/S10xb2ezPe8WMe9/ULNXg8Ca2OxPfnLEHr7PQpe7FvGEyfGkfSf3BOrwZGrfkeVuJrN9KYVUT26cGvEkZorc5RAW4c9pUeAteRgQ26Yw4BDTntunDrbW52RhzRk5cIHjryT83DLLEPWvAF5dkEJMTC6RkhqBnwTEIm4P+0oD5+nqv3pDcN9HvjJiJKh4/QgkLPWln6is1FSB4SyW76zI8hanrznhT9sOZAJ1pRqh8SK/mDLmpyPO8jQOaDFRRaLkNI0hah7fq+7iwKRtn0UlUcZmyoT1vLFSqhknZmJQwcYpkm6bSko/HXJMhbBqPefe2Nils2tssmlrzIXhLLXvTbGOkQDJnm8ZIgpRthuCtd5ie4K132DFVZ0HwlqqWp3lHpQDBW1TyJXVlgrekNp8yeIK33mHHVJ0FwVuqWp7mHZUCBG9RyZfUlQnektp8BG+9w3wpPwuCt5RfAiRAdxTYeUG5FKg71alOEiswAy3iRe70SnoFbhl6b9LPgSaQmgoQvKWm3WnWpAApQAqQAqQAKZCkChC8JanhaNikAClACpACpAApkJoKELylpt1p1qQAKUAKkAKkACmQpAoQvCWp4WjYiVXgt7TnLbEG6IHep3/5Lm7q06cHeqIuSAFVgVuGTiM5SIGwChC8hZWICpACRgUo27T3r4o/9SkDvvyi90+UZmgbBQZmzcNgzzLbjIcGYl8FCN7saxsamY0VIHizsXFiNDSCtxgJSc1YVoDgzbJUKV+Q4C3ll4DNBDBc4TUeRfIVXDYaKsGbjYwRp6EQvMVJWGo2qAIEb7Q4rCpA8GZVKSoXdwWUe1VNelLvVQ0zDBn+ZqzAS6XZcRtzUsIbf6H89Suoaj6O5/UKhSjDLp2vHtRXrMFdZi++f11zQb3S7IQJ8N8G82dxs05sGk5teCvB8PxHcXM/puVlXD0mXzxv1JZdVD8o4yNcal4E7emH4uX2ODsZp49I9SY0YPRtw8zbG7kJ7nFfRVeIvmJjWfu2QvBmX9vYbWQEb3azSIqOh7+oPnfZyyj/miiECnTWPHBKOwRvupXkxsF7nDhzrA2zTwK1uRMxp+s0Rh06z5ULUUYDYcOwM38EMi8cwpQjAIO3xzKAMxfahN/VFys3HJNwHTuaj6A8ydZ2KsPbkNx3kN71HLyH6gEGXEPPG+FMgK0pQOdxIO08/By8sfoZ6cdxrXMscFkLb+6hw4ArW8S2udeQ3DeRngZ0nQgOikm2hCIeLsFbxJKlbAWCt5Q1vZ0m7sPOpyrQ2A7AAF1tqC2tQQsA0fvmU35XZiDVMXruRODLbV2Nqvqj3IRVEFRhrxRFHXVobJ+J8rpS5IaRJ+k8bwy+BnbC2eIVZ8Y8bKOBn/LetxBlwAAN51TY48oK8JZ2HUi7pm2P9ZEJvJfWHx0Eb3b6wIUZC/OY3YXAW8X4RCjJvHBlQDCoYhA3Ghp4kztgEOfQwdvogcC1dHDts9JPYER+Fm50fRU4Q/CWRIuFhpogBQjeEiQ8dcsroAIa73WTSyhQxiDtW6dQVVmHUzoBGdgVnapA7V7+gQhpWb+dr3uflREhbcQberDrnfAmABYPX2BetnT84S3VIxaqDPSeOgZvQ68JoVcR7Px4L8MJnBA9e+zFvHtfv3wRuE3bT7Ks/ZT1vJnAmAHCeCNGDG/v4wrmaKCOhV6d2IuujBnBITFZFk4U4yTPWxTipVhVgrcUM7g9pxsBvOn2senDpOHDpnJfeq+cNWiT9Us2z1u08FbOwRrbJ8fAbEGauG9O8coFhnDePTcO5vfH1uZrWKCDRHuuQeOoCN7UPWyxhrcTZ7I4bx3z7M3B9eYd6BfKw5csCyeKcRK8RSFeilUleEsxg9tzumrY1JiYoAub5vzR1PMmh1vN4M08EUIHbxHukUs5eJOBLV1cQYcvXUFm2jWMavGKe94Er97NijfvsMl7tOfNnp8+w6h6wPN2ouW4Good0IDRA9+H5j3Je5skisVsmARvMZOy1zdE8NbrTZwcEwyfsCB6xlDHQqDqnjVNSLU0GwZ4O79HhD0ZzuTfkVrwhij3vOmzUnlPnvFnFkJNl/a5GcOzybEigZT1vLH9Z3Hd88ZA7WkxEWIgC6HOQD9hn1uYvXXJsnCiGCfBWxTipVhVgrcUM7h9p8slLZgMUt4LF/Q4EQnOeAgEA7SqqThQbdwjJzzjkxl6uecNwh4382xTcW8ayxy1kpEqJTuM648d0n45TUhWPmpEOUqE4M2+n7ngIwuabSoBlwBf8qsbe97E+uJRIv2vH5QyWQneCN6S8dOSmDETvCVGd+o1iAJa+OIKeUpR/eRMZCmeMzEztTqrQcwkVeBLDbPKgKYmLDBgK0ZHJcteTTV4AwTv220OUVTunDYV3oKXEbJTx2XgVqFyQHNum34/XW1uNsackRMXCN6S88MugZUw+OO4ImeexhTeAJaoMCBwr3QOHMEbwVtyfloSMWqCt0SoTn1GoAAPY4BZNmoEjcWsaLLteYvZxFOoodQNm6aQkW02VYI3mxnExsMheLOxcWho9lWA4M2+tonVyAjeYqUktWNVAYI3q0pROYI3WgOkQDcUIHjrhmhJVoXgLckM1guGS/DWC4zYQ1MgeOshoamb3qXA7X/4qHdNiGZjUGAvlpIqpECPKpA+bAYGe5b1aJ/UWXIqQPCWnHajUZMCpAApQAqQAqRAiipA8JaihqdpkwKkAClACpACpEByKkDwlpx2o1GTAqQAKUAKkAKkQIoqQPCWooanaZMCpAApQAqQAqRAcipA8JacdqNRJ1iBuX86nuARUPdWFXjixi8wqu8Vq8WpHClgGwVu6puOYXf81DbjoYHYRwGCN/vYgkaSRArQUSHJY6w3na/A5d+TPAOmkZICkgIs+5TgjZaDmQIEb7QuSIFuKEDw1g3RElSF4C1BwlO3UStA8Ba1hL22AYK3Xmva6CZmdsdoVsk6VN/nQ22pejfo7GHR9ZOstQneksdyBG/JYysaqVYBgjdaEcEUIHijtWFQINjl8ARvqlS2hTf+AvnrV1DVfBzPGyw8DDvzR2BaP/bgBvYfky+RD34xPbt8vnrQdc2F9EqzwoX3MH9mg88XwVt4IwzJfQcZ6WK5a2cnSxfFG+uxi+QHZXyES82L4JceC+8NGij+dv0g90y83L7vpefgPVSva4xdQv8o0q6YPQs/3lQpQfCWKpaOfJ4Eb5Fr1str+LDzqQo0tgMirLnE+Z7fg9rWv0a5/HsvVyHc9OwJb24cvMeJMxKM1eZOxJyu0xh16LxmOpr3GXgNvSZBHl9fBLzMC4cw5QjA4O2xDODMhTbhd/XFyg3HJFzHjuYjKA8nXAKeE7yFFl2Ar7S9ONHyNDByE9zjhqHzrWJ8wlcT3p8CdB4H0s7Dz8HbkAlP4JMjTwulGQSmd8lA9gRG5M9AX3ykKS8UnNAA99BhwJUtJmCXgEVi0y4J3mxqGBsMi+DNBkaw1xBUeANmoryuFLmaAbZpw6bYg6rKOpxiZdeORKPwMwBPKaqfnIksoa5ch/08E+XLgNo1e5QyeGM1quqPcr2MR9HalRBCsuettM+PWWyGB8+Wuvmo3cveK8WI+jq0yGP7Ux0eYuOQXhpYDWMUW8IbA7GBnXC2eMXRMy/caOCnGu8bA7R0/OEtGbRE+MKJNsyGtrwAbDgnwJ/wc9p1IO2atj3WRybwXlp/dBC82eujbGk0zANWBpy4F+dOihUYgDkuB/G+MYgbDSOMyX1NaMDoge+LIAjmebsL6BwL6Nobkvsm+nWdRxp2ELyFsBPBm6VFnJKFCN5S0uxhJq2DGi3EBYM3Y5u5y15G+dd4cNOVkSDqtARX2qcSOCrwZjLmGSvwUikkmDQ+l2FMhjelhKcUj+a/jec0wCg+FcccflHYEd542BJnoAc1c6BjnrivX2YeNr3nTYK6k5LnDX68l+EUQU/6ohfrXgRu44EwvH49WYI8b6HUFgErwHnamCfOiSAesTDwpgU/qe2zQIYCdGwNigDYeeWrSA/WT08uEBv3RfBmY+MkeGgEbwk2gH27N0KXFsYk75jieZO9Zbqw64jfSd4t1YunwJTGOycrEQwOOW+cApecF4/3EvLP60oBGQ6V/tQxKrAm1xGAMDusWXonvElwNy4DtwI4fFYMmbKXAoaBIZx3z42D+f2xtfkaFmi8eWHl69ECBG/xhjdxb1t/w345GQx3oB/n3WNwOCBwLz5zhIDEHl0h9u2M4M2+tkn0yAjeEm0B2/fPhSQF+MlCI59tyodNpRCrAmczVqA6q0EMifJQJINSSM+bHg65EC4XSn2w5C94Rd8+H2rl4E0Ni4bwBqYyvIHf/wbwe+NUr97NStj1sBJWVd+jPW+2/0DrBhh7z1sGdmjCpsyrd13x5o1VPH3qe/pkhmTTMH7jJXiLn7bJ3jLBW7JbMObjZ7D2O2Q9qe51U7JPo4E3zjOm8bwtBjawfXIyNCngFcyzB2jGU3QSVcK+NQ7ugnjezODNaphUL7MdPW+Ics9bR6YcPpVmy+2Zg37/mxBCTZf2uZmEZ2O+LrvfIHneQmkX4z1v0j43MQzLg6EaQk13iPvcQoZnu2/uXlWT4K1XmTOmkyF4i6mcvaEx4+Z/eVamR4WE8by99K1TUkKDiTYMBmV4MzzWw5uxvnY8wZ67oCYsqNmz5sehmCVomNvUlvAm7HELkm3KgV2wbFMGaNUZnyvHiwjHg6T5hQQIzX46+TiSzotScgTBWzJ/8oNmm5rtbzO89wSGTHgan0jhdU1bGngTEyEy0i/j6jExOYLgLfyqIXgLr1GqliB4S1XLh5i3YYO/JnszRLapSdhU2D/GJ0B4SlGe/zZqWajTEDZlwFaMjkruEGAeDuUsVTZ2TXjTCJy8R80M3lgTRoBLdngLfk6b1ivHYGswbhfWQEBzPhsDuwXSeV/gzonTJ0PU5mZjzBk5cYHgLbn/jIhnrt0snPunwpWcWMAfC2J8j69rds4blwzBwC/zFLxCJirBm5U1Q/BmRaXULEPwlpp2T+Csuf1mVvaX6favaY8tSdw07Ol5S5wedu6ZwqZ2tg6NLZQCBG+0PoIpQPBGayPOCgQLw3LZo6FGQPAWZ/v0/uYJ3nq/jXvrDAneeqtlo58XwVv0GlILIRUwgTfTI0KCNELwRusrSgUI3qIUkKonTAGCt4RJb/uOCd5sbyIaoB0V+NnH5+w4LBqTiQJ5V36NuzJuJm1IgaRUwDnq4aQcNw06vgoQvMVXX2qdFCAFSAFSgBQgBUiBmCpA8BZTOakxUoAUIAVIAVKAFCAF4qsAwVt89aXWSQFSgBQgBUgBUoAUiKkCBG8xlZMaSxUF2j8PpMpUk26efa56MfrmtKQbd6oNuN8to1JtyjRfUiBmChC8xUxKaiiVFKBz3uxr7R23vgbPp7+x7wBpZBg87lEMHFlCSpACpEA3FSB466ZwVC21FSB4s6/9Cd7saxt5ZARv9rcRjdDeChC82ds+lkYX7PqnYO8HazTS8uEHp57xFvQCeOUcN661SM6BCz+IuJQgeIuLrDFplOAtJjLGtRGCt7jKS42ngAIEb73AyHGDN/lOUivXWJnqGAbezMCNtSPDW8T9y/1ZvL0hCtvbD96GYWf+CEwT7qe8gf3H5HtH+UmGKMMurr/NIRZWLpyX70rtZ96ecEH9LXjPtK8oxI2yqj3hLcj9obq5ipe3i29eOzsZp6UL34U7RcdNwU3swfWDuNS8CH6h1BMYcc8c9L30HLyH6nWtiX2mXTF7FqXIUVYneItSQKqe8goQvPWCJRAreNNLoVzcHid4U9rXeNp82Fn3R+SWzgTeWI0qdoG95f7le1NTD97YhfJzuk5j1KHzEC6hH3oNVc3H8Txn1OBl2MXyTpwRIEwEvMwLhzCFgcOECfh4aD/gyjmxbU172ZiTBrx3wgwUE/fBsiO8MShL75IgakIDRg89zwGYqJVz4psYlLYXJ9jF7QKsDUPnW8X4BCKE9b0gwpymLQZv+TPQFx9Bc4E8a3BCA9xDhwFXtpiAXeLsw3omeEus/tR78itA8Jb8NoQ1ePOhtrQGLWBgU4yOSvYze81EeV0p2IXvfDtFpypQu5cXRwUiBbqkx3xIlH+WVbICec01aGwHzMKmfFn9c3ks6gjE/nNbJaBTHkjjwh5UVdbhFD9kBfpkqJMecrCo7yerZB2q73OFXRX28rwx+ErHH946gnJh5AzAhgMaqApRBmPx8WjgpxLsfX9iNh6DBGsMBAcCh9PBtc/6cONgfn+c6boFOEPwFnrBMO/YXQgIIMZeDMbKgBP34txJuabxPQZpjssM2HT1GfwNfF+EPMHzdhfQORYQyqojGZL7Jvp1nUcadhC8hf1EUwFSILkUIHhLLnuZjjYyeDM2IQOLFXjL+u18HdSx9oKBldqX+Z43HVRBhbxg8Gbe/0yUrx2JRjN4+9YpI9SxYc1YgeqsBtGzx72SEt5Y+JKDLzYd5mX7+mXJe8beCFlG73njwE+At05sxWBNeyLg+fFehlMHiYn/QNnO88a8aKOh8YypYCbrpQc80RPnBPOaweB5E6GO1ZXqnQUyFKBj9hb77LzyVaQLbehDqom1E3neEqs/9Z78ChC8Jb8NI/S8mQCS5KHSQ6AxbGoMS8plskp+jLzmfxG8bCoAqXAWNGGB8/gpppDGEz5sqx9P8PGpoVe5zEw8WPIXvCLAm+p9tLocbOV5ixreJLgbl4FbARw+y0GfBG/OM/05QGSevSHoaP4EYwwePqsKxq9c74M3Bl7i3rb+AL7Q7G+ToW8H+nHePAZ+AwL34jOHDIAEb/FbcdQyKdDzChC89bzmMe9R8VJp9obpkwVCgI0URjxdJ3rVZPgywFOwBAOwOoswon6TFJZdidnD2DQtZJtyaqhhVJ0nj5uX0SOnev5mDzPO0bw8q8OAbQqahVByOA+h0WS9Ct6g3SNn2Bs3sBPOlqtqKHaA6I3TvKeE/2K+vCNusNfB2ydTuf1vur1xsuftrWJcVzx1Y5UwrfoewVvEC4kqkAI2VoDgzcbGsTo0FXo4D5KcqSmFNM3ARp8wYB3ezBICVC+b4nnjYC/YnrfGEStR/jVppkr5IPAmP5dhTlc+JLyFSXpQIc+aF85W8Mb2n0Wx560jM0SIVfa8tXjFRAghhOrEGGGfm9neOqurNn7lbAdvHGB1Z8+b0XvGh1hNfj4LpDvEfW5q6JXgLX4rjlomBXpeAYK3ntc8Dj0a944pnRg27ZskHoTzvAmNifVM95zp6ptNMFzCgqaO1J6SbSr3XzUVB6p1SQnc2FR4k1pjcw+y542Np+i0PvmBO6YkjJXsBW/iHjfTbFMOvoKVwcRsVGd8rmSnsv1s1Wl+ODlgE34WIHEwbr9+RSpL8Gb1wxw025TbD4dg2aYsQeE24Iqc8KDJVtXulROPGrmMq8fEZAiCN6sWonKkQHIpQPCWXPYKMVoTgNN4myIPmwJ8myr0GUKRSvamGiZlA81dtg5jGiuCZptC8Q5y09IcG2LsX4VHPms2SCaswUOn9mMOb9a8bqwVu8GbAlbCFAPYKmee8p4zGb70ZaQEhwXS+WJQ4Ew6500IkTJ4AxjYLQi0iceImGa1Jv4DZT/PG9NE3bMGHFdBTJPMEPwsOOEYkUEDJXG5+nqvHmsv8xS8QiYqwVviVyONgBSIjwIEb/HRlVrt5QrYD956ueARTM+e8BbBBFKgKGWbpoCRaYpxVYDgLa7yUuO9VQGCN/taluDNvraRR0bwZn8b0QjtrQDBm73tQ6OzqQIEbzY1DACCN/vahuDN/rahESaHAgRvyWEnGqXNFCB4s5lBuOEQvNnXNgRv9rcNjTA5FCB4Sw470ShtpsCn12/YbEQ0HFmBL69fhrNfXxLE5grc1E9OwLD5QGl4pIANFSB4s6FRaEikAClACpACpAApQAoEU4DgjdYGKUAKkAKkAClACpACSaQAwVsSGYuGSgqQAqQAKUAKkAKkAMEbrQFSoBsKLD92uhu1qEq8Fbij8w0Upvvi3Q21b6pAHwweV0HakAKkQA8oQPDWAyJTF71PAco2tadN1zjfxTf9z9tzcL18VANHfofgrZfbmKZnHwUI3uxjCxpJEilA8GZPYxG8Jc4uBG+J0556Tj0FCN5Sz+Y9OuNTb0iXv2vuWY18CPJ9qlkl61B9nyvyBkLWUO9kZXeeln8tfPMEb+E1SkQJgrdEqC72SfCWOO2p59RTgOAt9WzeozMmeOshudkF9Lc5xM46LyoXyWt6HzkWH4/LwK3sTeXyeTcO3jMYt+uG+eml0xh1CNiZPwLTuszbq82diAUI0lcPTVvfjR3gbUjuO8hIF0d27exknD5iIsaEBoy+baxkrx04wS6SZ5fKj5uCm3TFxTbEi+37XnoO3kP1uhLihfZpV8ye9ZwhCN56TmvqiRQgeKM1EFcFCN7iKq/YuABl/bHjrSMoxzABuDIvHMIUDTQwSHPizLE2zD4JMPCa08UA7bxugKxcOv6gtDUck3AdO5pZ29yL9Tn6FqDLj1Et3h6YpLUuEg1vzolvYlDaXg7GhqHzrWJ8otGOQZr8vghefS+YQB6DudGAv3kR/HgCI/JnoC8+kn7nGpzQAPfQYcCVLSZgZ023WJQieIuFitQGKWBNAYI3azpRqW4qYApv5/egqrIOp+Q2PaWofnImsqCGL8VHM1FeV4pcANqwKbDzqQo0tnODUtrQli06VYHavWI5PiSqjAtAVskK5DXXCO0lY9j0+xOz8RjOqSDGvHADO7XeN/17AnwBP20+Dn57v7YtBoLDkdkFZHZx7QNg5Rbgc2SmXSN4U5YhA7Ey4MS9OHdSfJN54RyXtWDGAM8JDrSYF27g+yLwcS9tXeZ5uwvoHAvo2huS+yb6dZ1HGnYQvHXz7xRVIwWSTQGCt2SzWJKN1wBvf6rDQ2v2aGchgFcWGktr0KKfnwRlp+vmCxAm7nnzodasrLSvTgY9g1RSW5D34ZlomYzwxrxoX7/MedpMwMwAeOA9bLIQDNaGoEPxsonwhgufY9JQHvSkumeBBXpITPD6TKznTQSsAOdpM4CaGdBpPGyygMzTloXPBK8be0ltnwUyeNCT6nZe+SrSeSBMgB3I85YA0anLlFWA4C1lTd8zE9fCm0v1mOkTGGSoM3jhxqNo7Upk/ZaHN13Cgq6uDHqQ+1CAkXny/hanJK+dmvzQpsBgSsObwWMnwduJNnRkcoA4YQI+dnyCUYEhRg9fzyyroL30FngzQp8MhjvQj/PusXIDAvfiM4fOm5cAOxC8JUB06jJlFSB4S1nT98zEtfAGCZJEIJs9TB0DH8bUjswM3oJ43ky9dC5ACdOytorRUck8fPwYkjvbNFaet9rcbIw5I+6JE18qvM0eIIdir4reuBNtUN+jPW+iXrHyvLHw6xxcb+b3yqltX1fCrmMVT5/6nj6ZoWc+56wXgree05p6IgUI3mgNxFWBYJ43/siPljf2oB/exnP1RwFu7xo/MH7P2xJsRFX9UWV/mtJHRPAmh2B5uEvlPW9uHMzvj62aPXAcvJ3kQqgDpX1uZnvr4rqawjeeWM9bjPa8sVBo5il4NXvgeDBUQ6jpDnGfm1l4NrxasS1BgQQC6AAAIABJREFU8BZbPak1UiCUAgRvtD7iqoB+z5uphy3EnjcZ8szgzTBwS/CmhmDNJp6MYdPg2aY8fIXJNjUFMb6+mKRQPagvDp+V9tcRvBmWUNBsU35fm3AkSPBsU3MQ03r1xONILv9/7Z1tcFRXmt//Rm8gJFkgAZIQMLys7CWDh43MelUbyoWC98NOKG2xcW0qi1FcTj54RlPr4MJVrMp22Y5CYseUE2tmKlVxvGK02ZqQUpXi9WS2TEG87KzWYbTjNQ4xxMBYCAlhgbEkZNQSnuTcc1/Ofenu2923u++9/dcnufuc55zzOxf5V8855x7cvSwPR1De8vpnjMFJIHQEKG+hm5J4dcjztKnz0IK5/83ae2ZQ8JI324EFIWz7r6FXHILwKW/7Gu2nWtsPH8OmIXl6NZLypp/+FGIlfuQ72sQrQOzyhRTvgnMfaBCRHPXFIQc1O0d58/jHKl/9sbxcfGXJlfYON/O1H1K26utrtfpfO97d5nVC1bUk68jOUd7i9XeToyGBdAQob+kI8XsS8CDAGxbC+VgUd9k0nEwK1SsumxaKNNshAYDyxqeABLIgQHnLAloBqlDeCgA5SROUt+KxZ8ulR4DyVnpzzhEHQIDyFgDEPISgvOUBqs+QlDefoFiMBAIgQHkLACJDlB6Bf37haukNOgIj3nX3FP7x8k8j0NP4dXFZxSqs2nIofgPjiEgghAQobyGcFHaJBEiABEiABEiABJIRoLzx2SABEiABEiABEiCBCBGgvEVosthVEiABEiABEiABEqC88RkgARIgARIgARIggQgRoLxFaLLY1fAQaPirj8PTmRLoyU9qf4yW2fdKYKTRGmLLb76LssqGaHWavSWBGBCgvMVgEjmEwhPgq0IKy/y9uv+K5pn/UdhG2VpaAusf+QvKW1pKLEACwROgvAXPlBFLgADlrbCTTHkrLG+/rVHe/JJiORIIlgDlLVieMY9mvxNUHazfO0HDAki96L7vsTUZd6uY8tbfvgMHq2WXzUvinSPwusd0/WZc3VKD+x1lZQxxj2kzHk18gbrRcRcPrU14f5cxvCwqhE7e2k5g47rNciTzwxgbfcU9Ks8y4oL5LlQ4Ssv7TSHvRU14x9Muo0eStrJgGkQVylsQFBmDBDInQHnLnFkJ10gubxoU/WL4lggQiqq8iQvk+ypnpGBpMlaB4TMX0aMyt30upazpphA0x8SIchuBV0eu4E39EvqdWMLwiEe8jSuAxAw2eIhdIaY7VPImLoXf0oj5M4/jFuRF9GU3H8akytdPGQ2ckLmHsGDGegqVmMb8iIit/GgX2z8IJE5h3EsUCzEJHm1Q3ooEns2WPAHKW8k/ApkAsORNzbQZIiQiRSUDF015EyK2Fhg7j33X5LyJjNgjs3YxE4L3HG5gw7lpWUhk4WrnXRk1e10ZuykBNCWUugBEvIP4Ck2Vi5Q3AHU7TqMOb2H83KDO9wQ21n5ky775KSMq28sJEXwKZQmgLKHE18utxCcoq5ygvGXyJ4tlSSCmBChvMZ3Y/AzLW94AJSPXeQRvd28HcB793UcxanREycqp4rR/4hD6T8lChvh5f78XPQPdaH7vJfQOyuuPWg4cg1zydLQlvnT1Yxv2H/gGhgZPavWMdmUM4J2XD2Hokqgo22lPA7A4y6atOLu7Gh8omTaXqHkJnS3DZgysFWc7KnBcy7qJH10Mb36FnQ1GNk58rrc5BRz0EMD8PGfuqGHKvInly6pZJdOmZcWAmZGnMaN33U8ZaFm7LiyZWTYpb7j5CcQBTiuenp2bAmocklgo/snaYeat2DPA9kuVAOWtVGc+q3EnkzdgwpAqIWnfAb7/7AAmnG3oQqVm6mxFdMGbHHjCFDr799vQculTJa4uWtMn0evRnhSzz+0SqUufKm/fxQ90IfQnbqJPUZc3t/RZWb3PmpRsXlsbrlbdwoaF1Z7Zu6weoywqxVLexJ44m4zp8ja2B0tNiiC2nUBr1TDGF7pcGb4sUAZahfIWKE4GIwHfBChvvlGxoJphcy6PqvL2TMfP8IbIjrmyX1KOYMiZ8f3HA3jytZNm1sv5vRnbyIqZsrYN+19/Efsa7XNjltfiw5Q3K1MHWNm9bjQPDmAU3rGSzXq05U2I2mp8ZtvbpizJrjSWWe9ay7TmZ+7DDIX4lxFHeVvdfhrl1/fghr4ELjNxTwFje3BjpSF2Vzw+8zgcUYhJ8GiD8lYk8Gy25AlQ3kr+EcgEgL9l0x4c9c6c6fJlyJkpUw4Za3lXZt7M7w25M5dejWVSXbjgnXmT8mjIm13OXNm/DA9bFEfeAtrzJpZRm5z719TYyhJqrV4uyb65TJ6eXMqGSd787GdLX+Z5NHe04I6y1GqTt2vKEmqtvs/NlanLhWgwdSlvwXBkFBLIlADlLVNiJV0+3YEFKUiGfFmZNzs012GBHOVNtmfJmSlmPuSt5cAR/NbIUW2/m5qZSzfNxZE3eXjA+7SpIl9QT6G6T5t67ZMz97zphyG0durLrFeRUN6sRyLpSVIlc4Y0J1I9RUypf00eZqivr8XilL6/jvKW7p8lvyeBkiFAeSuZqQ5ioKlfFeLOpNnb9DqQoB04CETePMbnS96Ooa/5J/qyrf+l02LJm5SsZjxaLsZ7D+9fNk6e2rNyhnyJUl/enrROniY5oeqUN+2ggnqggfJme8AMsRIfyne0iZOn3vJlLyPDuDJz2qf2+tprRNTsHOUtiD9ijEECsSBAeYvFNBZqEMnkzUN6PA4R5Eve9qnLpp1H0NdyQh5A8Ctvj60x98DB59634slboeY6XO2Eadk0XGSK2xsumxaXP1svXQKUt9Kde448BwKUtxzgZVGV8pYFtAJUobwVADKbIAEPApQ3PhYkkAUBylsW0HKoQnnLAV4eq1Le8giXoUkgBQHKGx8PEsiCAOUtC2g5VKG85QAvj1Upb3mEy9AkQHnjM0ACwRL4YGY+2ICMlpJA5Z2PsX3lclIKGYHy5etRJq6D4A8JkEBBCTDzVlDcbIwESIAESIAESIAEciNAecuNH2uTAAmQAAmQAAmQQEEJUN4KipuNkQAJkAAJkAAJkEBuBChvufFj7RIl8PbkrRIdef6HvexXCfz+fX+d/4ZKsIWV676N+5ZVleDIOWQSiBcBylu85pOjKRABnjbNH+i6ZUv466//Rf4aKOHIG377Z5S3Ep5/Dj0+BChv8ZlLjqSABChv+YNNecsfW8pb/tgyMgkUkgDlrZC0Y9fWefR3H8WoNq696BnoRntoxmj0Tb+6y7xCK5h+Ut7yN9GUt/yxpbzljy0jk0AhCVDeCkk7bm19PKBf6C4HZtxdmvMwjbja3aTbswwXP3nrb9+Bg9USx4Wpc9h10Y0mZZn1m3F1Sw3uF9WW5tA7cgVvigvod69Ck+PyehlZXHbfjJ1z9ovts5wQ39WKIW+r23+OGp3t4tTDmPRgm7LM+h+idcsuLNPYnsXtkacxIy6W392FMvPiehWBuIT+GVTOGZfa+8aTU0HKW074WJkEQkOA8haaqYhaR4xL6rehvRMYPWVcBJ+tbFnjn3jvJeVi+WzjOeStMVi+hc68fW/HdvRVzqBudBzQJKwCw2cuokcZVsoySepAyFtHHZrwFV7VZE75aWvD1YZyYO4GNpybDhZgimiFlre6HadRX3kKY6OvAJqENWL+zONQj6SkLJOkDoS8dXSiDJ9gRpM5le0JtDY0AnNvYfzcYMHYUt4KhpoNkUBeCVDe8oo3xsGnT6L32QFMiOXS19djyPjdWDpVv9c/c0rZ6MAT6D9lMWo5cAz7Jw7ZPgPksmfLu7Jsy4FuNA8OYHRrN/peaMGQuWyrxzGzdWkyb46soaidSeawsPImMmBrgbHz2HdNjlNk2B6ZVbNvqcu4yxvcReatGpivAmzxRBvbsSmxhJ24FWN5Exmwp4CxPbihsxUZtqpZNfuWuoy7vMFWZN4eAuY3A7Z4wOr20yhPTKMSw5S3GP+Z5NBIIF8EKG/5IhvzuHYRW4N3Xj6EoUuKAKWRt76WEzK7pvz4kTezuJC37wDf16TR/iPi9D32ub4fz3vPW7OR3bNV1cv6yNIVVt6kYH2gZNpElu05qBmxVGWAdzpWA3PleLS+TBvxl+YyqV5vCjhYOy8ze+JHZOo2AsNzK9Blayf/D3ZhM29SsBaUTJvIstVBzYilKgOs7egC5hqxvL5Wg/O1uUyq15sCamo/kpk9je0P0boRmJ97ENW2dvLPlpm3/DNmCyRQCAKUt0JQjl0bxpKpJWuupU7f8uY+QOC1bGpm6bSM2160eDC110NKebMfrHCPJ92URUvelmv72h6Y/0KXMyFsdbh+WWTyDOm7hU1Kdk/I4cGF8zhe5ZTEdGRy/z5a8rZZ29dWMT+sy5kQtk7cuywyeYb0DaNcye4JOVy5sAd3qpySmDu7dBEob+kI8XsSiAYByls05ilcvTTFzKtbuoylXTY15MqKYSxbppI3mVVbIysl64e2dJpa3rwzb/6XTqMnb4asSXTWMqqVsbtgZvOE7MlMn/VZXPe85Zp5E/JmyJpkay2jWrGXzGyeKC8zfdZn3PMWrj9w7A0JhJ8A5S38cxS6HppylaRnmoQ1GXvijKVIK7sFxylSa++bFD9TrJRyRhlV3uRn1lKnGSetvO3CiNgrZ2bxrFee+N33Vlh5y3XPW6r66nKrtYTaVSX3ubmXZ/P/OBY285brnrdU9VUxtJZQq6vkPjf38mz+2TLzln/GbIEECkGA8lYIyrFqw5IwWxYMgLc8WYNv2boNE5fkqVSvPW/QZQq2/WjOAwtW5s154MFsya+8ecxLOOUNmkR5njbV96aJk6JIcSI1+UlU+145+aqRe3hfW1KV7dr31uX/YS6svEGTKM/TpvreNHFSFClOpCY/iWrP6slXjczirrakKtu1763LP1vKW/4ZswUSKAQBylshKMepDfOUpsfmfud315X3wKnC5ilv6t439eW/yeXNtmzqiJ/Jsmn74WPYNOQ4cJFmzgqbeROdke9ce7Rc/G7JlXGwQL7mI0kZfSzWO+CU+tp73pTDEEIGmxaxQT+4UAryBsh3ri3X2FpyZRwskK/5SFJGZ2u9A06pr73nTTkMIWSwaQLj+sEFyluc/jByLCRQWAKUt8LyZmsxIVB4eYsJOB/DKHTmzUeXYlOEmbfYTCUHUuIEKG8l/gBw+NkRoLxlx81PLcqbH0rZlaG8ZceNtUggbAQob2GbEfYnEgQob/mbJspb/thS3vLHlpFJoJAEKG+FpM22YkPgH/zC/oLh2AwsBAOpwCL+DP8qBD2JXxfWfes/475lVfEbGEdEAiVGgPJWYhPO4ZIACZAACZAACUSbAOUt2vPH3pMACZAACZAACZQYAcpbiU04h0sCJEACJEACJBBtApS3aM8fe08CJEACJEACJFBiBChvJTbhHG4wBDr+9v8GE6gEo7xRNoCN9y6V4Mi9h1zT9HuobfkD8iABEiAB3wQob75RsSAJWAT4qpDsn4b36n6M5pmfZh8gZjVXbT1MeYvZnHI4JJBvApS3fBNm/FgSoLxlP62UNzs7ylv2zxJrkkCpEqC8lerMh3Lc1qX3fi+ID2YYxl2qHve1JmmA8pY9ecob5S37p4c1SYAEBAHKG5+DEBGgvJmTIS6I31KD+8UHS3Po1S6ed/74vYgeuDB1DrsuAmhrw8y6crx/+Tz2XXPE09pcgQ+9vgvwKQlU3tpOYOO6zbJ388MY0y99t3VXXAi/ZReWaSzP4rZ20bz4ERfHd6HCKGx+p19Cn/COp11CjyRtZcGJmbcsoLEKCZQ4AcpbiT8A4Ro+5U3ORyvO7q7DdV2i+tt3oCsxiQ3npm3TZftcSFnDoil5yeoIebvaUA7M3fCItx1dlcCHYx5iF+CDEpi8aVLWiPkzj+MWpHCV3XwYk0JSzR8haJ24d3kPblwDhHhVJ97A+LlBQNTfCMyYMmdUErGeQiWmMT8iYis/Wp0HgcQpjHuJYhacKG9ZQGMVEihxApS3En8AwjV8D3n7eABPvnbS6ubWbvS90IKh7qMYxTbsP/ANDA2eRMuBY+hr/om9LAD78quxPKqH02LtRQtCtmwqRKx2HnWj47KjIiO2EXjVln0TgleND85cRI9WSGTh1gJCvOBVXh+zFhu4UA2lri6MHRW4nlgBXI+GvNXtOI06vCVFTPyILFztR/bsm/MzVdjE700THhIm5a0sAZQllPgARJsr8QnKKr3qZfevifKWHTfWIoFSJkB5K+XZD93YHfLWdBK9zw5gQu2nTd6sL4S8fRc/QO+g885RfR8bPGKJ6p1H8HY30G/I4OsvYl9jejD53PP2vR3b8RzUzJhT1LyFTmTbHpk9h11ow9WqRVyvr8ED2lAWcNyQPF0Mj2OVLKtnqWSbM/iwpk4KoHNJNT0S3yWCyryJLFrVrJJp88ikuQRPWyp9CAsiW6cuuWIWd/XsHLQs3lPAzU9Q2aBm5vS6U0CNUxJ9j95dkPKWAzxWJYESJUB5K9GJD+ewk8tbsgyalnF7bI3HcOyx9k++JMVOk7XtgJlt24uegV0YiZG8Ha/ajr56mPvahJj1Vc7ITJ6R1bteoWTzRNZuNT4buYVNRvauFORNfWo0kQPmzCXYp4CxPVhqUgSx7QRaq4YxvtDlzvDl8A+K8pYDPFYlgRIlQHkr0YkP57Ddy6ajA0+g/5TS2xSZson3dEFzDE6IX8eoI45ZJqbyZsiaGKe67Gouyd61lllXGsu0ymelJm9Gtm1M7I3TM2/i95XGUuwVmY2zffZKIP+MKG+BYGQQEigpApS3kprusA82xYEFZe9b++EjwGv6njdzmVPft+baxyb3vZnyZmbeVBYx2/NmypjHnjl1P525hFqHTdo+N2XfXATkLec9b7Z/DoqwqfJm/C6WUGv1fW5ee+ty+KdFecsBHquSQIkSoLyV6MSHc9g+9ryJQwqvP47Pnk0ibx4D05ZcvfbPmQcaQiZvqU6bKvKV/LRpitOqtsMQotwqPGC+iiRa8qadFvU8baqKWIrTps5l04Zp/TUian15SKG+vhaLU/r+OspbOP98sFckUEIEKG8lNNnhH2p6eZN737xlS102bT98DJuGDmHoknLidNp9aCFVvFS88nlgQWtXex9blezC/BfWyVMv+dIKKYcSxH+q74lLWh8Q++EOLpzXDy5ETN70059CrMTP17f1V4DYlkD1U6ge74IzpExCvqLvdxO/2+VNex9cRwvuGK8UobyF/08Je0gCMSdAeYv5BHN4+SGQd3nLT7dDETWo06ahGEwAneCyaQAQGYIESowA5a3EJpzDDYYA5S17jpQ3OzvKW/bPEmuSQKkSoLyV6sxz3DkRoLxlj4/yRnnL/ulhTRIgAUGA8sbngASyIDBw3XZpUhYRSrdKy8xP0VFXXboAPEZe0/R75EECJEACvglQ3nyjYkESIAESIAESIAESKD4Bylvx54A9IAESIAESIAESIAHfBChvvlGxIAmQAAmQAAmQAAkUnwDlrfhzwB5EkMBff3kngr0ubper7nyEb65cXtxOlHDry8prULHy10qYAIdOAvEhQHmLz1xyJAUkwNOmmcP+j/f/DL/95X/KvCJrBEKg+e//GeUtEJIMQgLFJ0B5K/4csAcRJEB5y3zSKG+ZMwuyBuUtSJqMRQLFJUB5Ky7/vLduvzJKXC1lNJniEnifvTJje1727jOIo9jowBPoPwW0HDiGvsfWZBckaa3cx2yEprxlPjWUt8yZBVmD8hYkTcYigeISoLwVl3/eW1flDVu70ffCXrRorWYqMsZ9onvRM9CNdgCUt3xNn7hjtBmPlov49/D+5fPYd83ZVuoy4s7SvvoyrdKXtyex4dy0fl9quXc87S7UFfjQs61gxhkKeRP3knrcc2oboXbh/S4sEx8undUvqxcX3HehwoFC3qcKrO14BssTwxgbfcUFa3X7z1ED7++CIesvCuXNHyeWIoEoEKC8RWGWcuijTd6gZrQylDfzUnfKm5iOfGbe+tt3oCuhCFfDInpHruBN5TlIVUYTt8oZ6zJ7o15bG642lANzN6TM2eJtR1cl8OGYlyjm8AAqVYsub5qUNWL+zOO4pV0+/wzKbj6MyYvq+ISkdeLe5T24cQ0Q4lWdMC68d5Z7CAtmrKdQiWnMj4jYyo9oc+ODQOIUxj3ELhiy/qJQ3vxxYikSiAIBylsUZimHPlrZsb1oP3USo9iG/a+/iH2NXvJmfSab1EXt4wE8+dpJWy/EsuZ38QP0Dn4KdB5BX8sJ+TuA9sPq8qyRsdOrm9k/4/Nt2H/gGxgaPKktle6fOGRbNnXKJ8z+2zN/avvqkqtav+XAEfzWyFEMXbL6aCzTGoPzu1ybP3lrxdnd1fjgzEX0aJ0SGba1gE2qUpVxfqdMW1sbZmqBC9VQ4ovvW3G2owLXEyuA6/GVt7odp1GHtzB+blBCEVm42o/s2TLnZ5p8ATMjT2NGQWmPJUTwKZQlgLKEEh+AKLcSn6CscoLylsPfMVYlARKwE6C8xfyJsC1ttp+VEqYJ1Lcw+vIhRWQckmVwEWX3X0NvKnlzMdSlz8zWOQpoe+SA/u6jGFW+8pI3p1ypUtn83kumMNpbkO0n/17K2/5Jd/2iy5tYvtwIvKpk2kSW7ZHZc9hlZIhSlbmzGVebgA8ra9zLrpq8zeM4VtniiUzdc5jBhzV1DkkM9h9HsTNvIotWNatk2jzEzCV4EJk4I8Nm8BCy1oUlM8sm5Q03P0Flgyp6et0poMYpicGi9RWNmTdfmFiIBCJBgPIWiWnKvpP2fWlr8I4pbMewaUiRN+jZNTMzZmTh9EwdTqL32QFMGNk4dc+bUceUNVmn/Re6HJkHGtR9c7swosubKkypDywo2To1vmf73wF+IMdnxbcE1S5v1lKwX9J5y7zlKm9ow8y6KlyY0mVPCJux7KrLW931CkUQRWZvNT4buYVNrgyfXxr+ysVG3lwZO13exvZgqUkRxLYTaK0axvhClzvD5w9ZoKUob4HiZDASKCoByltR8ee/cdehAkWwWrZ+igl9CdErCyV750PeXHIm67S8K0+Oun+ELBnyZizjylJOefPOvKWTQ5FZOwK8JjJ7anznUrE722hf8k0+P6GWN9seOWUZ1ZC30bvWUuxKmY2rUz9zHY4I5jmNi7ytbj+N8utyT5z8seTtxkpjKfaKzMaN7YH1mfswQzBk/UWhvPnjxFIkEAUClLcozFIOffQ6EercR2bLQtlOpCoN+zqwYM+MmfLm+SoRe9l9jR7y9ht/J7N9Rn3fmT1V3pTMm7KM65Q0SxL9ZeHyJm9i/1kue97gXHb1krdxefJUW0KtwyZtn5vX3rocHjyPqsWWt2D2vD2P5o4W3LHtgVPk7ZqyhFqr73Pz2lsXLFpf0ShvvjCxEAlEggDlLRLTlH0nvV/nYT+YIEXGe8+bueTo2L/mPLDwdvd2AA4hM5da7f23t5ci82bIm2v4fjJvP0LHaLLMX/I9b/bXqRQh8/b/jygkPUlqZs7Gk5fRDjg0o+mmXDa1nTxV6muHFHavwgNLc/pJ1vjLG5KeNlXlK81pU08RU+vLQwr19bVYnNL311Hesv8DxpokQAKeBChvMX8wkr6LzTML5RY4r/1oApkveRPZNI9DC77l7bE15jKqXL59HJ89ay2FJt9TZ5wmdUqqfZ+fe6nYX9ZNjD9/mTcRXRcr7dlcwHHj5KmXfDnLaP+t1DflTJyuNJZIx7VSQuwOLpzXD0KUgLzppz+FWIkf+Y42cfLULl/aKdQk74JzH2gQkRz1xSEHNTtHeYv5X1kOjwQKT4DyVnjmbDEGBPIrbzEA5DGEYi+bxpOq/1Fx2dQ/K5YkgbAToLyFfYbYv1ASoLxlPi2Ut8yZBVmD8hYkTcYigeISoLwVlz9bjygBylvmE0d5y5xZkDUob0HSZCwSKC4Byltx+bP1iBJY87OPI9rz4nX7P9T+Ff7B7PHidaDEW27aOYCKlb9W4hQ4fBKIBwHKWzzmkaMgARIgARIgARIoEQKUtxKZaA6TBEiABEiABEggHgQob/GYR46CBEiABEiABEigRAhQ3kpkojlMEiABEiABEiCBeBCgvMVjHjmKAhN48pOxArcY7eb+SeLHaK/8ItqDKHLvGx/810XuAZsnARIICwHKW1hmgv2IFAG+KiSz6Tpx/0/x61/+OLNKLG0SWF6/C2t3/JBESIAESEAjQHnjg0ACWRCgvGUGjfKWGS9nacpbbvxYmwTiRoDyFrcZDeN4Ph7Ak6+dtPVMvTO1MF027m2Vl9rvE/eu5vBDecsMHuUtM16Ut9x4sTYJxJ0A5S3uM1zU8dkvhle7QnlLMTHiAvl1VbLA/BeoG5UXydt+UpbxutheXDzfjEcT3vH623fgIJK0FcAzVBB5W/9DtG7ZhWWiv0tncXvkacy4+i4ukX8Gy8vFF7O4e3kPblyzCq1u/zlqquV/L049jMmLgLiMvr5+GnNnHsct1zyIS+zh/V0A3IwQzLwFCJOhSCAGBChvMZjEsA5h4r2X0Dv4qda99sM/Qs839Z5On0T/L76FnsfWFLDrEcm8rd+Mq1sqMHzmInoghavp5jnsuqigSllGiFsdrl8+j32KlECLtRY7sYThERHbEW/jCiAxgw1eohjALOVf3p5H8+5O3NNlTEhYdeINjJ8btPXe9nnbCWxsmDYlL1kdIW91NcC9m3s0mbN+hAg+hUpMY37EQ+wC4EZ5CxAiQ5FAjAhQ3mI0meEaiiFLQNIsm8dyqil50yfR++wAJrAXPa+vx5D2O4Ct3eh7YS9a4JHVM7+TJEYHnkD/Kfl7++EjwGtHMQpj2dTqn8mt8wje7t7uC2O+lk2/t2M7nsMNbDg3LfshMmy187bsW6oyru/M0Uh5a0oATQklPgBR5yC+QlPlYnTlTYhY7UcYG31Fjlhk4TYCM7bsmxArrCK+AAAgAElEQVS8h7BgZtCkfGFsD27Aq7wMpclb5TRQOW2PJ9poAhKVjViivPn6d8NCJEACwRCgvAXDkVGcBEz5Sr7HTM3MWdX18jDkzY1WCp6HfImiuoCp4maPkDq+3+XcfMmbWL58ZFbJtIks20bg1ZEreFMfSKoyD7Rvx6bEEh6tdy67SnnDza+ws0GNJzJ11fhgCjjokMQgH+p8Z940wcJbSqbNKWreQieybVWzD2MSJ9BaNY179btQoQ38irkUKmOfQqKmU4qentGUdYeBdaoQBknNisVl0/xwZVQSiCoByltUZy7s/fYhb/YhWJk0Tc6aDHkz5M/63lOwjCyeln1rwVC3yLIpy7Vp+mOKpM/sWzjlbRa/I/a1YQ69muypy666vI2dx2dNiiC2teFq1S1sWFjtyvAF+YiFXd7uVIl9bTD3wGn73CpPaZk8UwwXupTs3vNo7mjBnZEJrLRl84KkRnnLD01GJYHoE6C8RX8OQzqC9Mum3pk3XbhMeduLnoFutKvLoJpgAf26oNkACHn7DvB9Y8lVrws49rwly+zFQN7UPXLWMipk5m3sPPatNJZi73p85nE4IoAnLBLypsuaNlxl2RVmVm+zuey65PGZ6zBDANyMEMy8BQiToUggBgQobzGYxLAOwb7nzHlgoRoY/CFGzX1qluzZM2/e8tbXckI7DGHskTNF0CZvSubN3F8nM3kt74r9cNaSrtnXIstbrnvenEuqnvJ2TVlCrdX3uXnsrQvyucq3vCHXPW8rk++Zs+RtUM/CiSXUh/R9bh7Ls0GC02NR3vIAlSFJIMIEKG8Rnrzwdz3JvjSIQwxPo1nIm8cgMpE3V3VNBr+F0ZcPYeiSFyFV3jy+L7K8IelJUmvZcx9SnEgVEtawqC+bqidPlfrX5CGFvvoyXJjS99dFXd6Q/LSpua/tIpD8tGny+rb9dMbrSOaH9cMRlLfw/x1iD0kgfgQob/Gb09CNyOvwgBC0/ZPqq0SOYdOQFC4/8mZbNhXCtv8aesWLgD0yedBOmD6Oz55VTpuqy6adR2Bk8owDD+kg5mvPm2jXECvx+5e3J/WTp97yZS8je63WN+VMf1WItmyqbbhvxdmOChw3DkJEXt7EyVzxzrXNEoIpV1LYtEMJ2ms+hGx1uQ4laHXU98Qp9Z2HIVa3n0b5dePgAuUt3b8Vfk8CJBA8Acpb8EwZsQQI5FPe4ogv78umcYSmjInLpjGfYA6PBDIkQHnLEBiLk4AgQHnL7DmgvGXGy1ma8pYbP9YmgbgRoLzFbUY5noIQoLxlhpnylhkvyltuvFibBOJOgPIW9xnm+PJC4I8vT+YlblyDPjo3iN+s0S4U5U+WBFZt+ZdZ1mQ1EiCBuBGgvMVtRjkeEiABEiABEiCBWBOgvMV6ejk4EiABEiABEiCBuBGgvMVtRjkeEiABEiABEiCBWBOgvMV6ejm4fBG4tXgvX6FjGfdXS19iVXlZLMcWpkEtq7g/TN1hX0iABPJEgPKWJ7AMG28CPG2a2fz+Zd0AVs/8z8wqsXRGBNY/8hcoq2zIqA4LkwAJRJMA5S2a88ZeF5kA5S2zCaC8ZcYrm9KUt2yosQ4JRJMA5S2a8xbqXpuXxCu9bDlwDH2Prclfv42L583rsfLXlIhMecuML+UtM17ZlKa8ZUONdUggmgQob9Gct9D22kvcRGcpb/6nrL99Bw5Wy/LW3aSO+uIu0nVV8sP5L1A3Om4V0C63r4G2+2lpTrmkfhWazLtS1Xji3tRm7Jwz7lH131e/JYsib+pdpUtncXvkacy4OnwAazuewXLtFXSzuHvZuLNUFhT3otboc7E4pd+Pqt2h2ugqq1XQ2nwQCUccv5xyKUd5y4Ue65JAtAhQ3qI1XyHv7ed452V5ubxN1qZPov8X30IPM29p50+7VL5yRsqYJmEVGD5zET1qTdvnUryabp7DLnHxerI62kX0dWjCV3jVuIzeiNnWhqsN5cDcDWw4N522j9kUKLy8iQvjO3FPlyghYdWJNzB+btDWfdvnQsoapk3JS1YHbSfQ2tAIzL3lEe80qiuBxJhdArNhlmkdylumxFieBKJLgPIW3bkLYc8teQP2omegG+1KL0cHnkD/KUXsjKVOs+x59Hcfxajrv/UgtiVRo6z4bi96DgP9r50E1DJmfFnfFMrpk+h9dgATot7r6zGk/Q573TR087NsKkRsLTB2HvuuyQ6ILNwjs7qY6X0SgvccFNESWbjaeU34vMrLaq04u7samK8CHPH627djU2IJO3ErPvImRKz2I4yNviKHLzJiG4EZW/ZNCN5DWDjzOG5phUQW7ilAiBe8yusToMUGFquh1BXfPY/mjhbcSzwIXKe8hfAPFLtEArEhQHmLzVSGZCAOYVIlzlxS7TyCt7u3w5A5YBv2v/4i9kGXKvH9tyd0wXKMS6sLXfI8xqzLG957Cb2Dn7oKtB/+EXqaDHlz19e+/2Z6lvmRNylYHyiZNpeoeQmdyLZtBF4dmcXvdKwG5srxaL18LceX5jKpHnsKOKiLnpQaWXd4bgW6VCFMjyCjEoXOvNXtOI06qJkxp6h5C53ItlXNPoxJnEBr1TTu1e9ChTbSK5gzJE8Xwzl0ybIi4wlAtnkKiZpOKYC6gGcEKofCzLzlAI9VSSBiBChvEZuwaHRXzYrJHtukSROsb2H05UP4G2zDxKVPte/3T0rhUn+HLnqAkpUzsmxKds8UQyW2WL41ZcyQSpsY6tLYmGS5NwXscMrbIg7uXoUHzD1wQtjqcP2yyOQZYngLm5TsnpDDgwvncbzKkc0L+EGLmrzdqTqN+nqY+9qEmNVXnpKZPCOrd71FyeaJrF0XlkaGUW5k7yhvAT9FDEcCJGAQoLzxWcgjAWUZ1SZV1nJl84FuTA4OYKLzCHpwFP2n5HIr9CVWd+f24g8P/BJ/KrJqptgBsJ02bcGQtvzq8WOTN2tp18wCqjEjKW+GrMnOW8uoVlbvgrnsutzM9FmfxWPPW66ZN03eDFkTINVlV3NJ9oq1zLrSWKZVPqO85fFvC0OTQGkToLyV9vwHPHohaz9BywvWXjd7RmwvJo19b1tFxu0b6Bn4XUyIQw7Yi3acxChEVs4qZxM0vbfWiVYP+dIk0ZI3z2VQdc+bvi8vHPKW6563uyn2zKlLstYSaleV3OfmtTwb5MNR6MybmR3Lds+bKWMee+bU/XTmEmonyrV9bsq+OcpbkI8QY5EACSgEKG98HAIkoB5YsIc1Dwuoe+Jce9+8DhXY46Tbs2YcWPDe86bLXmjlDZpEeZ82VcQO6ilU+2nT5PXt++nk60ju4X1tSVW2azsEEeBTIUIVXN7E4YFkp00V+Up+2tRffe2Qwu4uVJivIqG8BfzoMBwJkIAHAcobH4tACViHEKyw9ne8Wfvh3EJn7EHT65qSZcVy7WETX4ls2/5r6HWcNnW/cy788gZIGXtUe++YJVfyc+skqiZprkMJkpP1nji1vuMwhDio0LSIDfr74eInb5B709ZtllDmh62Tp7aTqLp8aYWUQwniP9X3xCWtLw8qrFzYox9coLwF+geFwUiABDwJUN74YJBAFgTyc2Ahi45EpErhM28RARNgN3naNECYDEUCISdAeQv5BLF74SRAectsXihvmfHKpjTlLRtqrEMC0SRAeYvmvLHXRSZAectsAihvmfHKpjTlLRtqrEMC0SRAeYvmvLHXRSZAectsAihvmfHKpjTlLRtqrEMC0SRAeYvmvLHXRSbwy7uJIvcgYs0vTKC1St5VwJ/8ELhv2XKUVTbkJzijkgAJhIoA5S1U08HOkAAJkAAJkAAJkEBqApQ3PiEkQAIkQAIkQAIkECEClLcITRa7SgIkQAIkQAIkQAKUNz4DJJAFgX87diOLWqVVpXrpcxwsHymtQZfYaO9bVoW61idKbNQcLgkUnwDlrfhzwB5EkABPm6aftJ2VMxhM/FH6giwRWQL1m/+I8hbZ2WPHo0yA8hbl2WPfi0aA8pYePeUtPaOol6C8RX0G2f+oEihtefO4oFybyGSfJ5vlTMv7eVqMC9zFvZ0v7EVLkjrq/Z32O0T9NOIuY9xN6jeW+/5QEdNxR6nfruSDo9+2MyxHeUsPjPKWnlHUS1Deoj6D7H9UCVDenh3ABPQLy41ZzFQiXOU/xzsvH8LQpSwlRvTDl7wZ7egdTyN6fh7S6MubcfG9Y079DD6DMvmRt2SX0ts7Zl08D1yYOoddF+X36mX14r+t78Sl9KvQdHsSG85NO0Yp29w55/VdBkA8ikZV3la3/xw11XJAi1MP6xfOOwaY7NJ7qBfdz+Lu5T24cU3UlZ+X3X4D4+cGHcHEZfbPoHLO67vc5iDftSlv+SbM+CTgTYDyFoS8udgaApFneTMEr3Mv2k+dxGi2GS+l/1nLW+cRvN29vfj/zjIV7yx7nA95E1LWldAlqq0NMw2L6B25gjeVPmqCVjmDutFxYP1mXN1SgeEzF9EDQNR/ZNaSOataK8521KEJX+FVRzy0teFqQzkwd8ND7LKEo1eLorzV7TiN+spTGBt9BVj/Q7RuacT8mcdxS0Vh+1yKV9lNIXkOCROC1zCN2yNPY0bIW0cnyvAJZrT/Vn7aTqC1oRGYe8tD7HKbg3zXprzlmzDjkwDlzU3A57Jp83svoXfwU6DzCPpaTsjfAZhLi2qc19djSBNC5ccUG0Pq9O9smTL1u73oOQz0v3YSSJFNU0Vr/8Qh9J9S+gTAXNLs7Mb+zwYwdElko34XE1pWUOmf0oZXTFGy/fCP0PNNN0KrDbe8qd9Z3HShvT6AJ8X4xI/Bxzkfyn/vP/BLDA1+ivbDx7BpKEn/DZlVuul3+TfTPxDBy5vIjlXjA13EAJERWwuMncc+LXMjftyfqcLW374dm66r5Y16MjbmqwCH3Gl1EkvYiVuUNwj5egoYM7JlgMjCVc3as29C8OqgiJaQtNqPMDYKNO9+CAum7KnxRObtIWB+M+CIt7r9NMoT06jEMOUt03+ILE8CJUqAmTcfmTdT3lwPib4050fevj2BXqfUmeIC9HcfxajXQ5hU3hzZPUOGlPLu/Wiiv7sw4tWWLlCGvLm74p1F9NzzpvcBhvQ6g23dhpZLnyqCq8fGSZ2Rk6sVoP3wEeA1D1ai/+1nLSHUq0RG3kQWbSNsmTF3Js0peHKp9DmIrBm05c9Hy/WBz38hs3Paj15vCjhYO299rrc5PLcCXVoM55Jqbn8Vo5d5k4JlyRfgEjV4CJ3IxG0EZsaAOlumTs3K6bGngBpN9F6RcPW683MPoloVwtzQF6w2M28FQ82GSMBGgPKWibwZYmTKWhLpgHvZ1J2hUvZmGVk2Ze+dWT6ZvLn2xKVo07mnT30EHHEmB57QMnhmNgzWvjovEfIlb8YYzMyYIYJWtlHL7DUll7dkmT/X3sCoLpvmLG+qeDn3sRnSdwublGyeEL+DC+dxvMoQQMpbTvI28jMsN5dQdTHbsgv3tH1zhhgOo1zJ7gk5XLmwB3eqHNm8iPyPivIWkYliN2NHgPKmyZsjq+QQGjOD5LH86SkdHvKWPKO1F3944Jf4U31Z1tw3lubAQvJ41tKp95KmY+nWeKR1wTLkTRW1VPvg/C6bauNKerBDX5ZNKm/q4YPU/W+hvMkZFXvmzCyblbG7YGbqlpvLtNZnlLfc5O1pzGj74XZhmZiDpbO4m3gQuC6WYa2s3pK57LrZzPRZnzkPM4T7/zmUt3DPD3sXXwKlLW+mZKl7xZQTnLqsJc+aJZGOVPLmsbHfyl5ZkmLKmWfmLYnAOETMLZ3WPjgjk+XM8Lkzb47smGPfW6HlzWgvWf8jK2/G0mYOe95sf6aSyFuPsoTaVSX3uVlLr6Uub7nuedOXQs2JUJdhPX6fAqqr5D43r+XZKPxvh/IWhVliH+NIoMTlTdnU75pdKxuXvbzpQYWwJdnzZs/ceTxiXvJmLj8me8WJ7Hv7L6yDFkZGz/u9bDAPRpjy5uqK96s3ksUT49o/6Wg/gMxbuv5b8iYHIDKI38UPzAMn3hnAzE8HB39gQZ4W9TxtqiypIsVpU2vK5LJp003j5Kl9r5x81cg9vH9ZHm6gvFnkkp82VcQO6ilUdV+b/R+NOOxQnTBe/2HfTydfR2K9SoTyFsf/vXJMJJA/AiUvbwKtWwjsy6iZy5sjpus0pTWh5l4u9aSkELb919DredrUnRm0otm/M0942rJ9StbOox1r2fQIfmvkqH4qNfkrTwotb1CypdpJXA9O6pJylORNHixYhQe0CV3AcSMLZ9sPl+xdcGpd4EvbO90cBx1EvKZFbNAPNFDe1D+wUsaWawc/1Pe02bNymuTV12oVv1be3aa+I079XL7nTTkMIZZXmyYwrh9coLzl739yjEwCcSRAeYvjrHJMeSeQj8xb3jtd4Aaid9q0wIBi0ByXTWMwiRxCJAlQ3iI5bex0sQlQ3tLPAOUtPaOol6C8RX0G2f+oEqC8RXXm2O+iEqC8pcdPeUvPKOolKG9Rn0H2P6oEKG9RnTn2u6gEfv/jXxa1/Sg0Xv/1TfybZQNR6Cr7mCWBqvpdqGt9IsvarEYCJJAtAcpbtuRYjwRIgARIgARIgASKQIDyVgTobJIESIAESIAESIAEsiVAecuWHOuRAAmQAAmQAAmQQBEIUN6KAJ1NkgAJkAAJkAAJkEC2BChv2ZJjvZImsO1v/k9Jjz/d4L9f/ef45vx76Yrx+wAJLKuoQ3P7fwswIkORAAmElQDlLawzw36FmgBfFZJ6ek7c/1P8+pc/DvUcxq1zFdXfoLzFbVI5HhJIQoDyxkeDBLIgQHmjvGXx2OS1CuUtr3gZnARCRYDyFqrpiHNnlDtV4X3JfV5HP30Svc8OYCKgtvMib21tmFlXJTHMf4E6/e5RG5ekZex3m2JpDr0jV/Am9LtQE97xtEvqkaStHCak2Jk39Y7RxamHMXnRYzBtJ7Bx3Wad9zDGxD2j4s7RLbuwzFFcxhD3k3ahTLnL1Com70StnDMuos8BXpZVKW9ZgmM1EoggAcpbBCctkl3+eABPvnbS7Hr74R+h55sBjMSI23kEb3dvTx4w7PImLovfUoFh7TJ6KVxNN89hlyodqcrYLq9XMYhYa7ETSxgeEbGVH63OCiAxY15SH8CMaCGKKW/apfGVpxQZa8T8mcdxyzZ2IWnG51K8ym56SJ6QuY3AzMjTmBGXy3d0ogyf6P+tBGw7gdaGRmDuLYyfGwwKY0ZxKG8Z4WJhEog0AcpbpKcvKp3/HO+8fAhDl7ahvRMYPfUpkE62fA5t4r2X0DsYXDyfzSLozNv3dmzHc7iBDeemZRdEhq123pZ9S1lGiFjTooeESXlrSgBNCSU+ABHvIL5CU6VXPb8kvMsVT96EiD0FjO3BjWuybyILVzVrFzMheHVQREtk4Wo/ksKn/NjriszbQ8D8ZsARb3X7aZQnplGJYcpbbo8Oa5MACfggQHnzAYlFciSgZr1eX48h5/KlR1bMJWWOzB22duOfbhrAfzml9m0b9r/+IlrefQL9p4CWA91oHhzA6NZu9H0H+L7arjMegEyygUHLm1i+fGRWybR5ZNJSllGXU3EP718+j32avEh5w82vsLMBeFVbShU/Ypm1Gh9MAQcdkpjjbGvViydvUrAWlEybS9S8hM6WYTMIiExbC+5oWTfxo8eeAmpU0dPrzs89iGpVCIMAmUEMZt4ygMWiJBBxApS3iE9gFLpvF7E1ehZOkaV08vbtCX2/mjJaH/JmlvaQt2YjY2cDKOVvX2N6qqGTN7XLmsgBx80l2LXA2Hl81qQIYlsbrlbdwoaF1a4MX/rRpy8RB3lzS58hhsMoV7J7otzKhT24U+XI5qXHFGgJylugOBmMBEJNgPIW6umJQ+eMJVNL1lxZtQzkzZkd81o2HR2QmTeRnet7YS9aBMaUe97cfUxHPtTyZmTbxkT2Tc+8id9XGkuxd2U2zvbZeLohZ/R99OVNLL92YWlE3StnZfWWzGXXzWamz/qMe94yelhYmARIIGMClLeMkbFCRgRMafKqpZ86TSdv3dthCpkRRt8zl0reWg4cQ99ja2QNRxvemTf/S6dBy1vOe95seBVhU+XN+F0sodbq+9w89tZlNL9JChdP3gLa8yaWQpsmMG7bA6cuyVpLqNVVcp+b1/JsECz9xmDmzS8pliOB6BOgvEV/DkM9AlOukvRSy6Q1Ga/xMJYtrUyY62CDsldN1N0/6T6wYIhecnnbhZHuo3IvnJaZs15j4nffW9DyhqQnSRURg48TqYKzELKGReVVIXqW7Zo8pNBXX4YLU/r+utjJGzSJ8jxtqu5r014Jkvy0qbeI2ffTydeRzOLuZXk4gvIW6j9F7BwJxIoA5S1W0xm2wVgSZhMpwMqkaRk0oF/IlNL9lq3bMHFJP0XqtecNUvTaf6HLm1bXeWAhWeZNlzcPXEWTN/30pxAr8fPl7Un95KmaRbPky17G/jmwoO93E6Xs9bWDCh0VOG4cXIihvAHy1R/Ly8X4LbnS3uFmvvZDl7z6Wo331453t3mdUDUPLBiHIRzZOcpb2P7+sD8kEF8ClLf4zm3xR2ZmyTwOAji/u668B67zCPpaTlivAPGQN0uy1Jf/+pW3bqjLpu2Hj2HTkHiVSfGWTYs/WcH2oHjLpsGOI0rRuGwapdliX0kgNwKUt9z4sXaJEgh82TRmHClvhZ9QylvhmbNFEigWAcpbsciz3UgToLylnj7KW+Efb8pb4ZmzRRIoFgHKW7HIs91IE6C8Ud7C9gBT3sI2I+wPCeSPAOUtf2wZOcYEfnprNsajy31oNbMjaK9dkXsgRsiIwIrVuzMqz8IkQALRJEB5i+a8sdckQAIkQAIkQAIlSoDyVqITz2GTAAmQAAmQAAlEkwDlLZrzxl6TAAmQAAmQAAmUKAHKW4lOPIedG4Hh6S9zCxDD2vWzf4ldtdUxHFlhh1Td+A8L2yBbIwESiBwBylvkpowdDgMBnjZ1z8Lztf8bfzD778IwPZHtQ2XtN9G0808i2392nARIoDAEKG+F4cxWYkaA8kZ5y8cjTXnLB1XGJIH4EaC8xW9OQzMi70vpU1xhlaLnnpfNBzZS6w7WYt5tGthwihSImbfcwVPecmfICCRQCgQob6Uwy0UaI+XNL3hxeXwzHtUuUr+H9y+fx75r7rr97TtwUN9SdmHqHHZdlGW+t2M7jAvtxX+b34lL59eVe8dbvxlXt6zAh0na8ttztVzB5K3tBDau2yybnh/G2Ogr7u6mKiMulN+yC8tEraWzuD3yNGaMy+wT3vHERfU1SNJWNrCS1KG8BQiToUggxgQobzGe3GIPzZS3ziN4u3t7Tt2Jc+ZNSFlXYhIbzk0DQrgaFtE7cgVvKsQ0QaucQd3oOKCJVwWGz1xEDwBR/5FZS+bMam1tuNpQDszdkLGVn/727eiqBD4c8xbFbCarIPKmiVcj5s88jlu6cJXdfBiTushq/U5VxvadOsoDWNvxFCoxjfkREVv5EXU2PggkTmHcSxSzgUV5C5AaQ5FA6RGgvJXenBdsxKnkzS5jn6O/+yhGIZZUH8dnz4rfxc9e9Ax0ox2AvTzwzsuHMHRJGcrWbvS9sBctjrL7Jw6h/5Qspy6JqlnBlgNH8FsjR7V4hV82bcXZ3dX4QBcxQGTh1gI2qXJ/pgqbELFN1z0kTIhgLXChGkp8QaIVZzsqcD2xAvCql+UTUgh5q9txGnV4C+PnBmUvRYat9iNb9i1VGZFBq5p1yJ4WSMpbWQIoSyjxAYh4K/EJyionKG9ZPhusRgIkECwByluwPBlNIeC5bKpL1uTAE5pUtRw4hr7HDHlz45Pfr3HIW5LyeobPED1XNL1tvPcSegc/9ZyrgsubyKJtBF5VMm3uTJpT8ORS6XMQGTUoS65iGfELmZ3TxEbI2zyOY5UtMyfrzuDDmjqHJOb2+BZC3lzypWXFgBlt6VP+JC/zMyzv6ALmGrG8vlYr+/XtN3QRlPKGm5+gskGN9zyadz+EhSmgxiGJudHyrs1l03xQZUwSiB8Bylv85jQ0I8pG3gx5MgXMIWSGzNkG+fEAnnztJOAQQxjLtcb3WibvdzGhZ+2sWOf1zF8RMm85y5u6HCr3zu2cU5Zga+dRd71CEURRZjU+G7mFTa4MX26PTvjlbQIrd3ehwtwnJ8SsE/cu78GNa7q8je3BUpOSnWs7gdaqYYwvdLkyfLnRorzlgx9jkkCpEKC8lcpMF2Gc2S2bvoh9jYBZN5NMnWfZNcD0SfQ+O4AJ27KsPPUq2gKKeNo0UHmzsm1a9k3PvNWN3rWWYlfKbJztM4/DEdk8LtGQN0PWnFk6S95urDSWYq/IbNzYHlifeRyOyAZWkjrMvAUIk6FIIMYEKG8xntxiDy1f8vZd/EBb9jSydKlFL5m8GUu26vdFyLyJ/Wc57nmzzbMpbKq8Wb8fR52+P85rb11uT0wh5C23PW+KjOnCai2xKvJmZOHEEmqtvs/NY29dbrSYecsHP8YkgVIhQHkrlZkuwjjzLW+uIfnKvL2Ilnflfjuvn4LvedNPi3qeNlVELNVpU2scctm06aZ+8lQVOU0SV+GBpTn9JGs05S35SVJFvpD8RKqQv/rKU/KAg+tUqp5luyYPKdTX12JxSj/cQHkrwl8QNkkCJJCMAOWNz0beCORL3mwHHISw7b+GXo89b+aeNtuyqVgqtZZJxeDbDx/DpiF5erUY8qad/hRipc3EAo4bJ09t8pXsXXBqXeDL2/p+NxHKVl8ecji4cF5/P1xE5U0//SnESvy4DhyIJU5Fvuxl5KOuvbNNe1/eLO5q+93E72rmTfz382juaMEd4yAE5S1vfycYmARIIHMClLfMmbEGCYDXY7kfgkIsm8b90eOet7jPMMdHAsEQoLwFw5FRSowA5Y3ylo9HnvKWD6qMSQLxI0B5i9+cckQFIEB5o7zl4zGjvOWDKmOSQPwIUIACvBUAAAgPSURBVN7iN6ccUQEI/L3/9UkBWolWE/+s8kP8YeJPo9XpkPV2WWUDmnb+Sch6xe6QAAmEjQDlLWwzwv6QAAmQAAmQAAmQQAoClDc+HiRAAiRAAiRAAiQQIQKUtwhNFrtKAiRAAiRAAiRAApQ3PgMkQAIkQAIkQAIkECEClLcITRa7Gh4C3/7ocng6E4Ke/Pt7R1FXVhaCnsS3C+XVG7F62x/Hd4AcGQmQgG8ClDffqFiQBCwCfFWI/Wn425Wvo/LOx3xE8kigpnk/5S2PfBmaBKJEgPIWpdliX0NDgPJGeSv0w0h5KzRxtkcC4SVAeQvv3ESmZ+Ydpo4e+70ndHRAXhRv3kWaZuSp7kwtFDTKG+WtUM+a0Q7lrdDE2R4JhJcA5S28cxOZniWTNzEAPwJX6vLW374DB7WL0oELU+f0i+Md0y8umV9XJT+c/wJ1o+Py9/WbcXVLDe43ipvfyQvrm9SL6s2Q8pL7nXPKJfY5Pm3FWTYVl8k/g+XlovPqJfP2wVgX0QOLUw9j8iJQt+M0jMvtrdJXMHfmcdwSl9Cva1QurVfirf8hWrc8iIR5oX2O4DKoTnnLABaLkkDMCVDeYj7BhRieOxN2Hv3dRzEKf9m0TOWtEGNK10ZQmbfv7diOvsoZKWOaiFVg+MxF9KgdsH0uxavppi55Qupq5y2ZM+u14mxHHZrwFV4duYI31XhtbbjaUA7M3cCGc9Pphurr+2LIm5Cy6sQbGD83CAjhapjG7ZGnMaP0WJO0ylMYG30F0MSrEfNC0ByjEuXq8JYZq7WhEZjT/1spu7r9NKorgcTYHty45gtNYIUob4GhZCASiDwBylvkp7D4A0gub9uw//UXsa9R9PFzvPPyIQxdMvq7Fz0D3WgH4CVvxmeidPvhI8BrQgZlvPZfvITewU+BziN4u3uNGdfM8k2fRO+zA5iAbKP5Pat8X8sJWVePte/6AJ587aTslBZvuy+gwcibELG1wNh57NNFQGThHpm1Z9+E4D0HRbRUYRMiVnXLQ8JE5q0amK8CHPH627djU2IJO+FVz9fwXYUKL2/Po3n3Q1gwRUxk4Z4CbFLl/kwIX9WszL5ZP45YQgRrgcVqKPFF6efR3NGCe4kHgeuUt+yeFNYiARIIggDlLQiKJR7De9nUkjPAysTZUG3tRt8LezHp2POmipsdbY7y5pynrdvQculTTJifq7KZelKDkTcpWB8omTaXqAFwCZ3IxG2EllGDyNzVG6/oWMBxM5Yeewo4qGbm9LrDcyvQpQphjs9wweVNZNE2AjNKps0tZk7Bk8ulZobNGHPbCbRWDcusm/jR5O0jzKHLJnqy7ikkajodkpgjPJ/VmXnzCYrFSKAECFDeSmCS8z3E5HvedBkyslu6rLWYWTj5fcu76oGFz80lVzOT9rGRHctR3oz2HfH2NVpy6WePnuAZFnlTl0O1Jdiar9CrLZMaYngLm5TsnihzcOE8jlc5snk5PiTRlTePjJ0ub2PXWxRBFOW6sDQyjHJXhi9HeD6rU958gmIxEigBApS3EpjkfA/R6/SnmT3b2o1nOn6GN7SlSuePh7z9xt/ZljzFsqqVuctR3oxlUceyaruypBtleYMpbGLPnJXVu2Auuy43M33WZxHd8xZU5k3EaZrAuNgTp2TiROZtbPSKtRS7UmbjbJ9xz1u+/7QwPgmQQBIClDc+GjkT8C1vZubN3qRtz5spb8pJVZ+ZN+NVI1Ym0L3nTdvTFhp5C2DPmw2lugzr8fsU0KXvj/Nans3lQSh45k3sPwtgz5tYCl25sMe+B87IvAmhM5dQO1Gu7XPz2luXCzn/dZl588+KJUkg7gQob3Gf4QKML9WrQqRQWUuhancM2bIfWIDjYINawyvztt088GCWNPeyhV3egKSnTZV9bW+mOm2q4LHFsmXh5L65g9X38P5leTgi+vIGJD1tqshX6tOmSURMlTdNErtQsXRWP8lKeSvAnxQ2QQIkkIYA5Y2PSM4Eksmb/aW77kML3vK2RlkmFV3bhv2Hfxt/85o4Peotb/YDEXvR8/p6DCU5bRquzJsYn3z1x6Pau8osudJeG6IfShD72jQx0w8mfKm8u019RxyW5vT9biKW4zCEiNe0iA36++HiIG/a6U8hVtoTrL+jTfxqk69U74JzH2jQQtnqy0MOVnaO8pbzHwwGIAESyJkA5S1nhAyQbwLW6VP1BGu+W00dP5gDC8UdQ5CtF37ZNMjeRyMWl02jMU/sJQkUggDlrRCU2UZGBPxl8jIKGXhhypsdKeUt8EfMFZDyln/GbIEEokKA8haVmSqhfrrlzf/71wqFifJGeSvUs2a0Q3krNHG2RwLhJUB5C+/csGchJvDG+Och7l3hu/bY3f+ODcvl7jP+5I9AXevB/AVnZBIggcgQoLxFZqrYURIgARIgARIgARIAKG98CkiABEiABEiABEggQgQobxGaLHaVBEiABEiABEiABChvfAZIgARIgARIgARIIEIEKG8Rmix2lQRIgARIgARIgAQob3wGSIAESIAESIAESCBCBBYXFzE/P5+0x3V1dbjvvvtc3//58BD+Udf+ooz0vl/96le/KkrLbJQESIAESIAESIAEQkBAyJuQOOdPVVUVli9f7tlDylsIJo5dIAESIAESIAESKF0CX3/9NdR81rJlyzwzbgYhylvpPiscOQmQAAmQAAmQQAQJUN4iOGnsMgmQAAmQAAmQQOkSoLyV7txz5CRAAiRAAiRAAhEkUEx5+3+2pc1Q0WtstwAAAABJRU5ErkJggg==&quot;"/>
    <we:property name="snapshotTimestamp" value="&quot;1715501911260&quot;"/>
    <we:property name="snapshotAltText" value="&quot;World Economic Classfication, gdp_pc_2022 andgdp_ppp_2022 by country&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de8697b8-204b-4b0d-bc83-41c029976040}">
  <we:reference id="WA200003233" version="2.0.0.3" store="en-US" storeType="OMEX"/>
  <we:alternateReferences/>
  <we:properties>
    <we:property name="Microsoft.Office.CampaignId" value="&quot;none&quot;"/>
    <we:property name="artifactName" value="&quot;gdp_ppp_2022 and GDP_Ratio by country_name and un_class_2014&quot;"/>
    <we:property name="artifactViewState" value="&quot;publicSnapshot&quot;"/>
    <we:property name="backgroundColor" value="&quot;#FFF&quot;"/>
    <we:property name="bookmark" value="&quot;H4sIAAAAAAAAA+1ZbW/bNhD+KwG/9IsxUNR7viWOOwzYhiAp0g1DYBxFUlEriwIlufUC//cdKTltUydyui5xln6zeOfj3XP3HN+uiSiauoTV77CQ5JAca/1+Aeb9gUcmpOrHGI0VSzkEErwk5KEfMUCprttCVw05vCYtmFy2F0XTQWkN4eBflxMCZXkKuf1SUDZyQmppGl1BWfwte2UUtaaT6wmRH+tSG7Amz1topTW7RHX8Rhe8n3ycEbK2WMpzmbX96JmstWmHb85BsSRNvVRGmQogEZzhf5pe6twc17eTOsemumqhqNABOyY5DZTvKS9EKBJgLBWxHVdF2Q4qfDX7WBuMG9FY1Ra2KUaRa1NkUBIXn5FNH841meqyW7hfsy/Gz3VnMnkmlRNVbdGu0NJbbUpxMMt0pRdFdjAtAf+g0LCL7GDJyBoRPDUa8XV/yHRXtWY1dwm0siv9YWokOiTIIV1Pbnw8EkuoMhy97eBRnhuZQzt8zh7T+1zU87qu54yyXva6q4aU028K5jcJTWfkf+bwzyen8zMrvRfrJ6yHrppnVgkh9YItTl7iSFNUeTnQ8hMP3vS+L6C2jOfvkDu23NcbMuIk7z5j2BDjyvHgcYv8cm3lTPI4jbmEgAWRp4IYWHo3U4cG99oJBQ1lnLCQsRgiwVTCowiD3pq93py1drHpUQzr1OiFszs00w+o+YD4JqRHG/MxIW+vpK1YB2Mlig0Rf7mFZ7M70v2Hc+sWksVC3dQH8y2WE3IBZef6OJr/tcBg+6pww/iXVxuyvXLqdyidyKUsdY2Vda/abCFNvlGyebxcPzJBvkLgwQxpyiLDivicJMSG5bqOgBZcoup+ykL2ci2cWLp63I7NMTRFZoFxsNzFu5tsPT5SFplhD/EpJnJVCCEr4jgJYRqlKgjAixnlIkgo4ztyUoWhCkIPPI+GkRehBV+9DE7ebtk7UHJg2/fh5BsDVeNCfDpW/utl66WQ8qtiGeWkJ4JQRNKPkZpZHCWRzNg+72hVJ8s5zjgfVv0f1fAgrMYLQjHFuIhFkPk+pZxTSPx9Loidjzj7XbR7fhQ7WuZzPN08+1PYeG9Au1jn0ysw7d6fdCbkDzftXlbGDmtPFHHgMfVU6qcKslDRXfeDeLhLA9+PVApJIvCElvjhy9gPbmvq41vCP2XzdNu30fbn2bbxRX598HgIEZ4YGMXSoMAT/jLy+2O/P77f34tF/Xnfre68oI+umBy2r5baCGmO+3XxpDCby3qk5mz/UbC027vlfvyCBeJAJR5VCjgkXpb4HrWq9+YPXHDHXdui87dyODIdT30aUJrJhNrnkzQKxf/iqLCXjHWvIdn3ewx58lh2ftn55hb03BjsWLXtUkJ3bVNDJk+hklsuJzCxUAkpRi4o3ONrT12Er+Dl2I2GfZK9uc5Yr/8BLoPoKCQeAAA=&quot;"/>
    <we:property name="creatorSessionId" value="&quot;ed5b6184-c660-4690-aec0-32c9ba56d26b&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ZbW/bOAz+K4W+7EtwsOX3fkvT7HDYdSvaobvDoQgoS3K9OZYh29myIv/9KNnptiyN03tpM3TfYpKmyId8JNG5JTyvqwKWr2EuyDE5UerDHPSHI5eMSNnL3rx5dTa+eDV7PT6bolhVTa7KmhzfkgZ0JpqrvG6hMB5Q+Nf1iEBRnENmniQUtRiRSuhalVDkn0VnjKpGt2I1IuJTVSgNxuVlA40wbhdojs+4tvuLhytC2uQLcSnSppNeiErppn9mDCSNk8RNRJhKH2LOKL5Td1ob5rC9WdQGNlFlA3mJARiZYI4vPVe6gRPJGChNeGTkMi+a3oQtp58qjXkjGsvK4DXBLDKl8xQKYvPTou7SuSUTVbRz+2v6jfxStToVF0JaVdnkzRI9vVO64EfTVJVqnqdHkwLwBYmObWZHC0pWiOC5VoivfSFVbdno5cxWzuhu1MeJFhgQJ8fOanQX45gvoExRuhngOMu0yKDpH6ePGX3Gq1lVVTPq0E73si37kjv/KJkzAXWrxf8W8K+n57MLo92J9RP2Q1vOUmOEkLr+liCvUVLnZVb0tPzCg7dd7HOoDOPZe+SOaffVmoy4yPuvGNbnuLQ8eNwmv14ZPRUsSiImwKd+6Eo/Aprcz9R+Z3tpldwJRBTTgNIIQk5lzMIQk95avc6d8Xa13qMo9qlWc+u330U/ouUD8huRDm2sx4i8uxGmYy2MJc/XRPxtA896f6S7BxvWBpL5XN71B/UMliNyBUVr93F0/3uOyXZdYcX4yos12V5Y83uMTsVCFKrCztppNp0Lna2NTB2vV49MkO8QeDBD6iJPsSO+Jgkxadldh0MDtlBVt2QuOr3iVi1sP27H5gTqPDXAWFju491dtR4fKYNMf3n4khO5yTkXJbGchCAJE+n74EbUYdyPHcr25KQMAukHLriuE4RuiB48+Tw4ubll70HJnm3/DSffaihrm+LTsfJfH1vPhZTfNcsgJ13uBzwUXoTUTKMwDkVKD/lGK1tRzHDFWX/q/+yGB2E13BCSSsp4xP3U8xyHMQdi75AbYu8R57Cb9sBHsfEim+F088NPYcN7A/rFPp/cgG4OftIZkT/ssgfZGXucPWHIgEWOKxMvkZAG0tn3PojDXeJ7XigTiGOOE1rsBc/jPrhtUx++Ev4p6qe7vg1uf67ZNr6prwcuCyDEiYE62BoOsJg9j/r+vO8P3/cP4lD/sb+t7n2gD56YDLaflkpzoU+6c/E01+uP9UjN6eGjYGh3cMf98AcWiHwZu46UwCB209hzHWO6s35gkztpmwaD36jhruXsitsmKNU2dQWpOIdSbJmkkANQctNcO6cp+09RlxaGm7NiaPwy/x/dzV6r1d++aY8lyhoAAA==&quot;"/>
    <we:property name="isFiltersActionButtonVisible" value="true"/>
    <we:property name="isFooterCollapsed" value="false"/>
    <we:property name="isVisualContainerHeaderHidden" value="false"/>
    <we:property name="pageDisplayName" value="&quot;Countries Economic Classification &quot;"/>
    <we:property name="pageName" value="&quot;ReportSectionbbaf289919e6cf4a8db2&quot;"/>
    <we:property name="reportEmbeddedTime" value="&quot;2024-05-11T21:53:39.386Z&quot;"/>
    <we:property name="reportName" value="&quot;World Economic Classfication&quot;"/>
    <we:property name="reportState" value="&quot;CONNECTED&quot;"/>
    <we:property name="reportUrl" value="&quot;/groups/me/reports/21d9d671-0ec6-46d9-bb7f-237855515df9/ReportSectionbbaf289919e6cf4a8db2?ctid=aadc0e0a-65ee-471a-99a1-9f86faecbaed&amp;pbi_source=shareVisual&amp;visual=eb04f31f1507f8a229d7&amp;height=406.42&amp;width=900.76&amp;bookmarkGuid=de8417b7-4126-4f3e-8431-16fe79d61e9d&amp;fromEntryPoint=sharevisual&quot;"/>
    <we:property name="snapshotLastRefreshTime" value="&quot;5/12/24, 1:25 AM&quot;"/>
    <we:property name="snapshot" value="&quot;data:image/png;base64,iVBORw0KGgoAAAANSUhEUgAABGcAAAGrCAYAAABtxfoAAAAAAXNSR0IArs4c6QAAIABJREFUeF7snQt8FNXZ/3+5bghkQ4CFIAsoiyihVENtG16sQazktUrES6SFgJeAykUrQSugluCFoJZgVcCWiwrxgvGCwZY38S8Sq2+iUqLyEtSyyGUDgQUCmxAyuf4/z5mdzWQzszubBEjIcz4fP2r2zJkz33OZOb/zPM8JamxsbAQnJsAEmAATYAJMgAkwASbABJgAE2ACTIAJdGECH334Pm66+dbzQiCIxZnzwp1vygSYABNgAkyACTABJsAEmAATYAJMgAl0IAIsznSgxuCqMAEmwASYABNgAkyACTABJsAEmAATYAJdjwCLM12vzfmJmQATYAJMgAkwASbABJgAE2ACTIAJMIEORIDFmQ7UGFwVJsAEmAATYAJMgAkwASbABJgAE2ACTKDrEWBxpuu1OT8xE2ACTIAJMAEmwASYABNgAkyACTABJtCBCLA404Eag6vCBJgAE2ACTIAJMAEmwASYABNgAkyACXQ9AizOdL025ydmAkyACTABJsAEmAATYAJMgAkwASbABDoQARZnOlBjcFWYABNgAkyACTABJsAEmAATYAJMgAkwga5HgMWZrtfm/MRMgAkwASbABJgAE2ACTIAJMAEmwASYQAciwOJMB2oMrgoTYAJMgAkwASbABJgAE2ACTIAJMAEm0PUIsDjT9dqcn5gJMAEmwASYABNgAkyACTABJsAEmAAT6EAEWJzpQI3BVWECTIAJMAEmwASYABNgAkyACTABJsAEuh4BFme6XpvzEzMBJsAEmAATYAJMgAkwASbABJgAE2ACHYgAizMdqDG4KkyACTABJsAEmAATYAJMgAkwASbABJhA1yPA4kzXa3N+YibABJgAE2ACTIAJMAEmwASYABNgAkygAxFoqzjj2pmD5RslpMwcDXv2CjgSF2BmgsXQEwY1NjY2GsrJmZgAE2ACTIAJMAEmwASYABNgAkyACTABJnCBEmiLOOPcvhaLn9wG272p6FuwArnm2Vg2LwnWSGOwzqo4I5U7YP9hDxzHXEDMUMTF2WCNMRmr2fnMVS/Bud8BpwSYYqywxbZfnaUyOxzlEmC2wjbAfD6f8qzfWyotQfGuPXCZBsIWFwebxYsjcbaXoMR+EJLJAmvcKMRpsXY5UFy8Cw7JDOtlIxA32IwWLSK5YN+5A3anBLN1BOLirDCHnPVH1L6BywF7qQuSyQzrYN/1kJx2lPx4UPQJc+xAxMXFwaIevFVO2B1OSPXetzLBPMAKq1lFQi+vgXo0K12vnBD387TLcHCPsSrA3McKq3ffMNx07VWO4RtyRiYABDDGzzuuehccdgdcMMFitTWfX8575Zoq4Pd9AcBVWoKSH/bASe8C2wjE2Swwac3zLifsZU5IoX7mYGWu6+BsOlAzcVWYABNgAkyACVzwBForzjiLVmLhkh0YNTMFpvwV2BabjiUPjYU1gLXT2RFn6l2wb87CnEeyYW/WfGYkTJ6NtCkpSBzWQYWJeieKXpiFaa8Ui5rHz8vB6vvj0T61daH4lTRMWlYM88QV2LI0CZbzJSCczWElOZC/JA1z3lS3vhUTFq/EoklxsmhCnF9Jx7QXClU1icPMNWsxK9HiFl8k2DcuwKTHc+FS55qchWWPJsPmFjFc36zFnNRMFElNmUwJs/Dy0tlIHBDAaGgnJs4vMjHprrVwDE7D+pwFSIjRKLjeieJXMzDn2Tw41T+b4jBl8VLMnShzknavxbTkTMi90SuZRmPumiyPmZzPvIjDlOeXYu4EN38fz+qvnJSnF+PR2+ONi1+SE479TrhghmWwFUKHkezISU/CY/lAwhN5WD3N1lJwM9Ie7VWOkXud7zxaHM93nbro/Q2N8Y7CpiwPj906GznOOMzNycbMK9vnbdZuj2fkfQEJjq1ZmHPfWpSobpzwaA5evls1F9G3xyfZWJqRhQKaWH3NwXChZM1sTHy2EBiWhvWvLYBBi+N2e3QuiAkwASbABJgAE+h4BFojzrh2rsW8RTswel4qojZnYnNsOpbNHCuvewJIZ0WccRZlYcbUle6PKBOsI22Qdpa4F6EmjH86F8smtXIxFsDDtSpr2TY8dut05DgBy1VJuH1KOmbd1F51bRJnTBNXYOsFKc5IsL+3ABPn54K0EuuV8TDtLoad/idkLBZ9kIUpw01wbMnApAdz5D4xwAZLqV3+b3MSluVkYcIQE6iTz7k1E0X09yHxiK8vRvF+kQkTns/FkolWmMoLsTxtKlbtBBAZh3ibE8U7ZbnDOm0NNi4ce84FMM/CbUAq1n+QoSHOSHDkZ2La7Gw4RE1NsA63wrnbLpgBskg1N9HiW5wReeMx87WVmDvGSN44zNywFnP9rEB8izN0TxvueS0b88cY852UfszGnBszUEDt/88VmDLExOJMKyYnTY6tKIcvaTsB/2O87fdotxI6tDhj5H1hhvRjDualLEB+Fc3zVti6O2AX07wVU1bkYNF4eS6S9uZgXvIC5CtCvS9xhrj8fjZySoHExXl4eXJ7vefbreW4ICbABJgAE2ACTOA8EGiNOCPtz8PS+WuA29Mx+uBKrNyfhCWLUxEX4J5Y+4sz9U7kP5aMOe85YRq3AKv/nIoEsl6ocqKkKA+5xWakzGyyejgPvH3eUtqfi3nJ6civGo35uWtwz/AA5S6fpXcBcUZyuC0iJNjuXoP188bCUlWMdQ+mYGkREP9oLtZPNSP/8WTM2+SS8zw6FuaybVh+73Ss+xEYvzQPy26zwr4mFROfLQauTMfGv89CvJmsmtIw7ZUSmMZnYktWCszFmZg0dS3sprFYlKMIP5mY9GA2nJYUvPx+JsbHntte5nfhVmXHullJWPoFgIR0rF+aJsaIVFaIdfOnY/kXEnDVAmz6WxpspW7LGdNYPJO7AikkbFCqsmPzk6mY954TGLMAW1amwbpfJ6+rBG88norFW1yGBCuPOOPjnpbbVmDT4iRDavBZFRW6kOXMWeV4bodIp7+b3zHekZ6wI4szRt4X021wvDkbNyzaBlyVjo0rZyHe1DT/WSa55yKyNCRx5oENwMVAfn6JD8sZCSWvTsfEJYXAkFSsfj0Dief4PdGRugjXhQkwASbABJgAE2gi0BpxRt4kysWTD29A+LR0jPphJdaWJ2PZwhTYAhBo2l+cocXSg0l4bCuQsDAXq++O03ZXcBVjeWoKVu22IOVvuXhmnEW4uhQsSsaMjU7E3Z+D9Q/FA1+7F9+IQ8rdI3Bwaw6K9lsxYWEG0saYYP8sD3m5ucgvtSBx4lTMmpGCeB8xYqTSQrz7ejZyt2xDscuKhBtuRsqUFEwYaQHK3XX6salxdN2aJCeK3luBtW/nomC3C6bhoxFXWohiF5D4dB5eJsugehdKtqzBytdzkP+NE+Yrk5BQvw35OyWPW5PJ83w2JCZIKChyAAPiMYGe5Z5kQ43pKlIY+SjD84EOxCXGw1lQDKfJhoSbbkbazDQkDjYBRvL4G7mSE8Vbt6HEZYL1l2OROMQMSE7kP56EOZtciJuXg/WTTXj3vmQs3W7ChOV5WHaTtXnbz87B+gfi4Po6D4V7JUQMGY3xCVaYIMGufKQnZmDLi6mwlG1DwdcOVJtHYOy4eCEWuL5ZiWkpWSiJScbLH2RivJZrk7MYOa9k4dn1hcJlyjJ8LMYmJWPK5GTEkRuSatFvGZeK8ZG7kP+xHZYxyUiZMRu3X6W4XgHOb3KwdvUGvJtfApdlNMaPPIr8rXbdhQEJgAtvTcdmlw0z38rB3KuaRqxrdw5W/n0bnN1HIWVOGuLLdQQXAJ4FoiUFq9/PRIJuXgmOTem44ZE8SG5uikuYVnPqijPkWvDRAtwwN7epnBAnijZmYemyHJRUAaYB8UhI/G+k3pkit315IRbfMhVvlKrG1MJc0QdyNdyafI5Pzco2uUeJdgrdgc0FDlgSkpE6fTZuTzDDrizCRs7CxrXpiKf2rSehNBWTXigBxmVgy/JUj5uc+jau3blYu2oDNhcUw0HjZZw8X4wfKbe/7/qquCfIYltcpMpVLTIJy3KzMCFWETQB3b5mgKMlMQUJ0jZsLnLCNDIFD93cHblPv4bdGI1FuWuExRolZ0EGJk3PhsOSjJdzdMaHAsEzJ5iQMDkVlr15yC8xIf6GO5A2M7XJbTDg8bQD735UAlyVhiWP3gHbiR3Iy8/F5o92QBqehNR7ZmPKeFuT6xy5q+SvwfJ1uSj4xgHTkNFISknDzMlj9QOsBVyn9hvjaOX77WhBLoqkOIxPmY5ZU5MMzf+yWOtA0cYVWPnBNhTtdsF65ViMvyUVqTeNhrVKy62J3ITWYumzWcjfS8aINsSPGY3kSdNx+xiaa92pvAT5772DnFx6z5kQN24sEseMxuirxyKBxjfFgdm7DZvfzkHOR3kokWiMjMXYMaNFvhZxxrzHsJH3xQwbSv6Sgmlr7CpxWYLjvXTcMD8P0pgMbFnpHr9VThGbzFSS5XYtTcX6HA3rxbJtWJw6HW/sJ7fKXKyepvOd4u99x78zASbABJgAE2ACFxyB1ooz4rtodw4WP/oOLPemY0RxFtZKU7FsoXHDlPYXZ9SLHlgwfl4G0hKHwjrYKxBhwB+vxtrdND4DGzN1TIjKi7FqVgqWb/cqy5yEZ3KykBJTIgtGfsUZioWSjomP57ndUJqXp4gz0vaVmPaHrGY+8kpOJeZMkzjT8vls0zdg/cOj/brlNIkzPspwKh/oGhwT0rFxxSzEez7ifeQJQPlTSiGT9IV3LcBmp9sdZqQDq+5KwfKdZqS8mItnbnCLM0+mYMabDtBzb3x4dMuYJuUlWPdICpYWSMICZ/X0uJaxgCiWzUuzMG1FsbCu2fR8SstFN4mAf0nFjDXNIyJRfc03ZGLj0hTYQpoW/S1oRI7ForfJSscMqD7yW+TTMalvMr2Pw/z3c3DPSH3rLH2hBHBtz8KkP6yE3S1CJbqy5fg03hYvqjGpWBz5Ckyle0/Jgc1PpWDeRifk3eqxkMg9ba7bPU0NYHAKXn49A+MjdxgXZ/yNT8VqSH0flYjWsp2S8MwHWUiuy8Gc5AwU1Mdh5lvZshhGQmxaClbtNGH80lwsu62lS4NrZzbm/SEDBapYRvI94jH3rbWYabP7nk+GoEkUMyjO6Pa12F1+OTa/1oKUJY8h9p2H8NI3qgUo9X33OFNbHOjOrirBtkUexYrB3MbxpHlzG+5Zk435ibK7ivOLLMy4S3GVbbog8YlcvKy1sD7PYzxwcUZj7lYsD/0Zb0pOFDyXihnrW85nlolZ2PiACavIfUcVc4assOalZMhuQs1SHGa+tlZ2kyzdhuUPTce6bzQayN32VvtazEvLRFGLcuCxigw0rlqL90UCULAkBTPWO2C7ewM2PkrvBhI+F+CGR3Ihua0M1WbDTTGBtMQZCSXrZ2PiU9uAAalY/TZbzRj7uuJcTIAJMAEmwAS6BoG2iDNESGzubjUh+Y6hsL/3IU6NmY6UkcYW0e0vzogv6UIsTZuKdbvVDWhG/G3TkXZPKsZTMOCAxRm30DOmLxz5SzDPHbA3bnIG5t8yAih5BwsX5cBB8TqUBViz/kO+7emYSDttsCHliXSM72VHzpIs5Dvd8UkeHQWpMBvzpmehmOJqLF+KlKviWp7WVGXHG7OSsPgLwHJDBpbdMwr4YQMWPk73d1vO3G5ByQupmPQK7Q7PwrJ518JS9inWPrkSBeXQsJwBEmavwNzr+sLxzyWYt6YYiE3F6hz/H45qcUa3DDSJM+bxC7BsxmiY7O9g8XwK2uy24LAWugNHArp5VFYehoansxDLH5yKVdsB07gMbCILhbriwMUZChr5XBrm0ALEkoxlb2ViAln7eLfxpgWY9kgunNR+qsVdi7rSju1HOSg2xSPBFgHn1xuw8Cm6zh00c7jTE7AWV6bhmYduxlDswruLFiBnPzyWXVJBBibelw1n5FjMfX42ErrvQd7LGVi3XdK3nPHERVDEGcC+cTZueHxbUzXd8Vlul3QEFxr4euIMrBg/ezpG9zcB9RJcP+Rh7ZtkIaSK1eOj8fzHnHGLE6IvSHB8kYPNdgsS4gcCh7dh5YIsFJAFGcVxmGSBo2AN5t1HC+s4zHxxMZJpTJmbrEXkgMBWsRPuc3xqxQ9SizNKG5h2YO2CTDGuxz+dh2UTgdz0ZDyWLyFOWGXFA8VZmPaHlcK6atkHmZjgbV1Fi3v3ghCm0bhncRqSBksoXr8C2wanY8nM0ZC2+KvvaEib3RZLRsUZvb72gA3Oz31zJCuUZX+8GVZpD/ZUDETSDXFwvOp2DRyzAJtWpiHOtQ2Lfz8db5RaMWVNDha5xQ8j4ozttgzM//0omPZ9iKWPUGBWC6b8LReLyOoxkPE0MhXPzLsZQ+t2IfvxDGwuI1V0LOY+PRuJlqPI++tsrCoCTDdlYcvSZFjr7XjjwSQsLlDmpVFw5SlzZApefjtD2zoukDq18xhv1fvt0Qyk/bovnJ9kYc6KQkCxrGoxz3nNej9mY8aNGSI2l/WmBZg/aRTMpR9i+esuJD+TgSkWZV5vHhCYLF7ezXfCljAClro9yF2WjnXb6d2UhU1PJ8O0dQFueDAHLlM87lk8G0nD+kJybEPOewcxdmEGJgyWUOS2aMHwVCyak4T4/hFwbn8H2SUjMHdhqmyFGEjSel+YmsZiu4gzJKjfOR1v7AUS5q1BWnUWZqwogfm2FdjyzAUapD+QNuC8TIAJMAEmwAS6OIG2ijNtwXd2xBlasu0vRH5BIYo+zkFOkeo8GnMSFmVnYsoAe2BuTbTDRUIFrQM8i9t4zM/NluPCqMWeFbl4xh0g0AOHYuEsSsacjU6x+7b+UbJIUe2+kcvDa+mIK3cHFPQVc8a5DYtvnY43ymyYuSEHcxPMQFUJ1pGrTpFbnJloQv78JMz7SLbyWD+dzKZbxpzxWM6o4qMEGvfGI874KiOGAh3T7qkN92zIwfxmdTZh/PN5WJawC0/6y0NBeI32OGFpkYp5Gx0i0O+i1zIxhVRDV4DiTL2EknfTMe3xPLhgQcrz2fjzRA1Lh+3uU5vqgbi71+DleX6OLlOOW6Vjqk8UYuWsTORXuRecY1wapwm5ULxCdoWRLZ/GwvXGdNzwVKEnBg5ZpPiLR9HScqa9xRntBoqbloVl8/yb1fkUZyxjMTdjAe65ztZ0hK3kgqPUARdZmEhHUfDsdGGdpgghJruBgMBTzMKl0d/4jPcWnVXijMcFUViHJGPGm05Y796ATY+Ogmuze5d9+CysXzsVWJ+Kaa/Y3RZAGgsysqy5k9wuTUhcnNsULFSSIIWaYIKR+WQ2LFsDE2eaTq7y7mtJMBvh6HXqlbQ7GzOSaeE+GvPfX4HxhzMxaXYOnHQ6TbbOSWLq7qMVr4TEabdY0iyQaqDjqd6FohdSvNqhpUWE7ZgS5NWEhGnpSLKZgPJdyH4hB3YSiNbk6otMgdaJ5uh2GOMBizPq91tpLhYmk9tjHOa+n42ZPndaVK5zQ9xt6o7TLUmAiSZr3ZgzyjH0YuDC/sEizHu1xBPDylzkFp7JAvb+6Ui0WdH34qGIG26TY02RRd5LqZi0ogQwj8Y9M5Ngi7Vi6DAfR1z7enfovS9UQmnbxRmVa2xsCl7OToflozTVnM7ijNHXO+djAkyACTABJnChErggxRl1Y0lldpRs/xDLH1spzJ/FKTpzopEtFj8GY86oP149QXubizMtXGWaVcKBzY8kYd4WCfEU88IdC8d7IR3vClCcUWKGeC9YbjMhv8X9fIgz/p7PR+/3iDO+yvCIM6rdU1Vg2vFLt2HZGEWc8ZHnNoPiDMXbWZ+OSUu2QUIc7vnbSswd5742QHGGTv+aM3WlOE46YV4OXp7R8hhnqTQPS++ZLXZDzeMzsF7PtU1wpHgLKzBv1koUkzDTLPkSZySUuIMUy7v6SXC9KQeVVLsLBS7OmCA5HXAcc8FlfwcL52aLAMcUADi5VZYzgC0hCTZl19pkxeiJU3E7xe0xcHR7kzjjtsDpSyF4PsTS9cUABV5+fwWmDJMlOgp8tfSBdLyhcgVUcAYkzkzSGi/+hS7NI7lVi0bLpDXC/cpclocnU9zi5POzIa1Kxxt79a1HpGYL5BzM9HY9o4Wk3/lkAawFrRVnvPtaMiz7DYhc3keSV9mR84hsNZQwbwUm2DPw2CYn4h7Kwfr7DRyHrrWwV8cVW5yH1ZOtcLZmPDVrp6agro6P0jFxbi5cV6Zj09pZsO51x5DSmQM9Mb6a/X5+x3hbxBmU5uEx0VeNHH3tjp20zIflh1YbUpDwRWlY/JFq40Thp1hZScVY90iqcCNtlgYk45lVGUgZLp+iJLusNs9iHpeO1U/PQryxA92E0KP7vmhPcYaselOnYt1eQIi5M2ywu2NPKa7GgbphXagfpvxcTIAJMAEmwAS6KoELT5yplyDB5LUQlAP4jZufJ59E85dRyJt5DsWZegc2PyxbsoigtLQwIQ+sre7dQdp1fHsBWJzxWhR4CzgGxRlnQSZmTCfXBzPGL87GkklxTTFkXCVYdV8ylvsMCCwvHMmK6Mk708Vxp9ZJWVi/MLllAFDVaUQYnobVf09Hoo+g0CDLJwoGSYEwY+OR+PO+MEkHUVRQIixzhKuGpuVMO4kzpXlYeMtsbC5XWTG5Zz/iNmn6WjjcVlCJvgICewK7+gsIHNjUqhlzxhOjBSImkIiFVOfAZvepW3SkbcL4ETDDBfsnhbCT9ZLbhciY5YwJ+QbGZ4K3m4TWaU1kkeF2t7BMXoNNfx4LC5pirXhokPXIawugebK4Z0Grso5TYzQ0n6Sff3GGhEglGLSn/vGY//5a3GPE99WIOHP9QSxtzXgyKM7Y9q/FpFszRewua0KSl6uMGSNuS8dMb/es8zzGz504o5qT3CfYtYgn1aINTU2B1WFC3JixsJJBY0keivZDWM4IF7hIAO6AwHnfOeD4bhuKlcDeqsDiIiBwTh4KDzg8Y5+6mmEBUASp9vG+UI1nsbEj3BvVAYFV9VXm0S8yNQICq12bAcuVYxHfF3AWb0MxiUumOIyfmY5F08caOoUusFmVczMBJsAEmAATYAKdhcCFJc64KI7LLLwROh2LZiYjXonloFpAC6uDx4Zi8wO0QFcFq3S5XYNULhGe05r8WZZoWWM0W0ypTLCvnIWNf09HfKQD+U+lYs5Ghyd4rNVpwHLG40KlCiZKvvJpU7FqtxJzxoyC+fIJRSLw5hNJsIDulyJcN1oEBCZLifdXIGWYCa6iLEyauhL2yCQ8k5uFFD8xBzyWM77KMCluTRakvJiDP99ghYk+2mmHtsyCFHIF+/kOt+uTjzze7mIao0y9mxo3fQ1WP+T1sUtWB+qjtOm4bVchlt83tXmAVuoP6XIAYIxJx8bls+STdpq1a1MAYMQk4ZnXM8WOrq9EwTDlGA2qU2zKiM905DgDE2ekTe5YMcJdJh0JFlWwaJ2AwHQMtuIWIo7SzpolCwRk5TA/GY9tkWAal4lNy1N8HI9tR86iVDz2ER1ZL8fy0T1KO8CZUDsgsMrdhPrlB1lI6VOC5XfJQXUnPJ+HJeTypjoa1yPOkMXH7zJQgLFY9M8VmEKBfb1FlSkWlCguEj7GZ4tTplTlxM3egNUPjIZFaooJpV4geiya3DyU+pEI2CJRG81NwuKtsii4mqKsm1ywF22DwzIWiTY0uXT4qK+pYAEmUtyOwalYnU3xoyQ4KIjygzlwapzW1OTWpGE5U2qAo7fljDhRKg8LU2Y3WTe4j173dWKXh4cBceblqwoxpzXjyaA4Eydtw+IUipNjwvinc7HMfRKe/fNtcPQfi0SKYeaVzvsY9wjQgb/fArOcka3Lpt21FnaMxtwNWZiZYIHkLEbBdiCeTrAr9zqtaaTkiadknbwGG0m8DGnqbx5x5nQx3lj9Kcy3T8cEN2NH/gLZLY7mtrcWIO5YDlbmAsn3psiimUpIMWqJ4vd9oT6l78p0bPz7LPndvSQVc950aLomagYEVrth6c2J4zKx5cUUkOccJybABJgAE2ACTKBrErigxBn7e7PdQT3lxrQljIXl1A5xvKec3EFJJ5hRrAQThAXxY6xwflEsAupS8gTuVI6abqs4QwFUd67FnFszReBEDI5HgtmBop20ZWbGhOW5WEJHOu83IM7QB+hLqZhGvvZ09RAbsNcujmSmJJvZW+HctAATH8mV/26xweqyw+G2ENc7rck82ALXftlG3HxTJjY+o3HakNc48T6tSbMMl9dpTRYrLE4HxJ0Gp+Ll1xdgfIgi4LhvoJVH61hqdX1UbhRaw9l2/wZsfGgUXFsyMHFujswmxgpLubsuysJ/iITiNWmY9Cw5M2kkd4BVS7GyMNHIY3KLW96n/FBASBEUFTANG41Emxku+zYU/UiNE4g4kwzLXiWmB4AQK2wWB+wU4FRwTcP6HK24HhIc+ZmYNjtb7u+WOCQMA0q+IMsdSlZMWZGN+eOtwG73UdraFGikNJ2uouT1Pq1J91rtH3RPayovxPI7ZQEy7v4NWD9zIPLmJwkxCeY4JCYMhMm1C/l0HLxqDJMIKFsKyfcTboUaR2lLBsZnizWT92lNJitskQ7Yxb3iMHNDthwTipKq/uLEpZy1mHmlvpBHVnWT7nO30eB4xFUVo4QGTEwSFq3NxATk+J9P9tJJUQvEiU/U1+JNu1C00z1TBCrOHDPGsQUjVbwtwqDtBqTTSQyIM6vHHcTS1owno+JMdxeKV6dh0jL3XDAkHgmmEhTtpn7njmHmLcie7zGuEiloTgnk/RaoOAPa+EhPFgGT6V0Wd6UF9m/s4iRBIY7facLaO2VXHkq26evwZJ/VmLK0UMx38eNGwYKjKN5aLL8PyHLmL2Ox65kUPPaRu6/GxiGuvkTu/3TVbVnYcK8Ja++dLQKki78Nj4Npd4nnHd4sHpHeHGTofUHB67Mx51bl5DQLrGYnHPKLFSkrcvAMzZWqpH1akwTn9m1w3t+qAAAgAElEQVTY9qMTNZ68Eg7mZ2HdFxIwLAXz/zgVt1+nsvIMcO7k7EyACTABJsAEmEDnJ3BBiTPi1I4tOchen4XNO70bx4zER1dgydTRwmxYKivEygemYpXGUZ1x9+dg/UPxaDfLGapKPblcrMHiBStRpCgpsGHCExmYP8ldJyPiDJXlw2ffs/jROxqYPqFFQNkk6B6lPTINq19KR6I/MYSqUpSJSVNp59QrqcvQOxLXNBpz18i7rU2BI73KUefxN97IgiktBcu1jl+lhYEQZ0bDXOdA0YYsLHw21/MxDwo2+3QG7qHYNLS4eTYZ015V5DqvG7vFGXNBOiY+6BbAvOumJ87QTuymDMx4RD5dq3kKTJyxhjpR8GwqZrza8hhbfXFG6YvZWP5cFvLdixu5HjakLF2ORyfKCwSfwXmHp2D+vOm4/Wpb87xnS5whbsqJSm4RLel0DhamZSDfLbyoWXosU+qcKHghDTPWyGJmwsJcrNYQZ6jN/Y3PFs2le5S2CQnzsrFsRnzTUfTqBbPq9CTdLk1xMDZnYeEj2cKlRkm2iRlYsjAV8WYj9SVmCzBtPp0E5pUCFGes5JplhKPGAznzF2AiWTwYPAHIU4QRcWayFY7WjCej4gzpZ1V25L80H3PoFDt1W0xegdWPJrV0dewAY7y177eAxRlhHVWIdU/OxvKtnhcbEDkaM5/PxKzrzChZPRuTlpEYI7slbrwLeOPhqVgudiq8knBrSoW5aC2WLspCviI2u7PRiVBLHk5FQh8Xit7MxOIluV7vHjMSZ2di/r1J8GudZfR9Qe35yQosfVw+7VBOVkxYmIn5k+V3tzo1iTN6Ark7N/VBJeYMn9akOxXyD0yACTABJsAEuhKBC0ucUVpOcqJk+w7scjhRU2+COXYo4kbGweb9FVXlQHHRDuypMmOobSgskRJcVYApxiofYU2nbZQ6IZnMsA62ynFL6HSY/Q64YILFaoOFfOPr3SdP0GZqrBXWGH27ZKmsBEVFu3BUMmFg/FgkqM3i1WUPdp9KodkbJTh/LEGJfQ+OVpkQHeVEbgYd32tGyoq8ptOiXO7nK5cQETsCcQNNkCQJJrMVtgHmJmElNgXLlt8By4mDOFhjwagxo5sCuvoZDR5xxlcZqhga96xYiqTuR7GnDBh41WgkDHZbDxjJ429ketrBK4ik+zq5XRVrBQnO3YUo+s6BapMVIxJGI04VK8ZVaodDHAHUMplMFlgHWwCXA44yl9glbpFC3H1GpytIpcUo+noPjtabMTBuqDDtl6ivDrDBalZOMgHMfaywuvut5LTDcYw6mRXWAWb55CoSFb4uxI79LvH3EZdRDBupeZ/V4+ZyoOiLQhwsl4BIC4bGj0a80h50TZUTdocTknfg4hAzLIOtzRclSl5o/Oav3dS/+ypHcsKx3wmXGNPucUZ9/ItC7HGZEG0bClsv6uOqMUxlK+Oq3gRTH7IwApz7HXBWNecrsvoany2eo6mdTGY6Kusg7PscQOwoJPxSFq08Se+UIT9sJJcD9uId2HUMGBg3GvHDLc1OLPNfXwmuH3egYKcTptiBsFnpyDnqs0r/DKCvBcCx6bGaApFbbluBjYuT0CIuiR6Dehccdq+5Fjr1bc14KrPDQX3fPR+K9i+XxzTcY1wdxNpVVoKS7w7C1b0vbMM03idez3Hex3h7vd+MjF+ae+0lKC7ZAylyKOIT4kUsGZGoHemd6RmXZtEH7du3YYdDQoRlKOIupr/J85DVapFjxlGenYXYYSdrExMsttFIiHe/h5U60fjfvgN73G02MH40Eob4di31PE5A74umucEhmWCN13ZpE2XTmC11GZqD6cAC7z5oBDfnYQJMgAkwASbABC5MAhemOHNhtpXnQ7dkUybmLCpE3NSpGD0QOLh1BdYV0OI8Gcvez8QEP3FiPN+1itWLym1Ljc61MxvL1xXC2eJUIXeuSBtuvLoKL859DXadMkRO3eNUVXfzl8dZiHV/zcEOHcEEIWaMmpSOezQjrF7IHaLzPJuR/pTywGxDFlud56klOL7IQ/7nuVi5Zhtc5iQsez/L8BjtPM/ZsqauH7ch77NtePeFbBRLbquwce4jdHg8d/ym7cxtJDlQsGYFcn5QWfM0I26CJWEq5k4ycGpYx28priETYAJMgAkwASZwgRBgcaazNaR0DJ+9dC9mrtvdoua/fvR9/DV1OKIMHFlMF1d8+Rwm3/0q9g6YjFVvPYFr+jQv8ti/nsJt972JY7qMEvDw08Pw/uPrdcsQlx75GH9OeRDvHRuOB996HfddEdWyRD95pAMf4YmUR/CPCr3KmHDj0o/wVLLB47Y7W7tfAPU10p8e//AV/OHSCygiZv0xfPbMLZj5tjyKrnzgLbxy75WGx2jnbXYJjtxHkDz/Y2FZZrr2Cbz7/GQMIUtDMorg8dzhm7ZTt1GVHW89eBOe/l99zNbf/w1vPHYN+hh8X3b4BuMKMgEmwASYABNgAp2eAIsznb4J+QGYABNgAkyACTABJsAEmAATYAJMgAkwgc5MgMWZztx6XHcmwASYABNgAkyACTABJsAEmAATYAJMoNMTYHGm0zchPwATYAJMgAkwASbABJgAE2ACTIAJMAEm0JkJsDjTmVuP684EmAATYAJMgAkwASbABJgAE2ACTIAJdHoCLM50+ibkB2ACTIAJMAEmwASYABNgAkyACTABJsAEOjMBFmc6c+tx3ZkAE2ACTIAJMAEmwASYABNgAkyACTCBTk+AxZlO34T8AEyACTABJsAEmAATYAJMgAkwASbABJhAZybA4kxnbj2uOxNgAkyACTABJsAEmAATYAJMgAkwASbQ6QmwONPpm5AfgAkwASbABJgAE2ACTIAJMAEmwASYABPozARYnOnMrcd1ZwJMgAkwASbABJgAE2ACTIAJMAEmwAQ6PQEWZzp9E/IDMAEmwASYABNgAkyACTABJsAEmAATYAKdmcBZEWechVi+rBij581CgkWfTlBjY2NjZ4bHdWcCTIAJMAEmwASYABNgAkyACTABJsAEmEBbCbSbOCM5UbLbBetIG0yOHMx7oBBJL2ViwmCTbhVZnGlr6/H1TIAJMAEmwASYABNgAkyACTABJsAEmECnJ9Be4oy0NwfzHt6B5JcykFiXy+JMp+8Z/ABMgAkwASbABJgAE2ACTIAJMAEmwASYwDkh0BZxRirNw/JVDiT/KQ22smzMeXgXUlaxOHNOGo5vwgSYABNgAkyACTABJsAEmAATYAJMgAlcGATaJM7sXosZjx5E2toMJJSzOHNh9Ah+CibABJgAE2ACTIAJMAEmwASYABNgAkzgnBJgceYs4V7/+qv4dOtW/PyKKzBr9gMwmfSD75ylKlxQxdrLgcOVQEwEMMJHlGmjD71n7ykccZ5BTE8T4i6LMXpZh8h38MABPPfcUlRWVGDew3/Cz0aO7BD1okq0pW51ZT+hoaIcwVExCI29pMM8k9GKnO0x7zp1Ckszl+Dw4UPnvd0P7TyC08erYO4fhX6X9TGKqMPl+7+dO7HsL8+hf/+LMH/BQpijo3XrGEjeDvegXCEmwASYABNgAkyACTCBDk+gLeIMyu0o+NqFuMR4mPez5Uyzxj7bC7VAetbHH+fjzewNnkt6REXhT3+aj4GDBjUrRll8KH+8dtw4TLvzbs1bKYvwIUOG+BSfFA5GFj9aNyo4ADz1ObCjrOnXIT2BRxKASXGBUJDzfvr5ITy97N/4Zucxz8VDLjbjTw/GIyV5SLMCJUnCyhUv4btvv21xIz2Ggdco8CvaIoAEfrfArmhN3aq/3YbKf65G7SG752ZhF9nQ43czEHHF2BYV8O6n6gy++mxgTxJ47rM95tXPPTl1Kq6/fnzglWzjFV9nf4MtT36Ko/857ilp8C8HYMIz1+Py64c2K9173tG69fl6DqUuSpsZGc+B5G0jZr6cCTABJsAEmAATYAJMoAsSaJM4o+JFAYEXPrYLycszkCDxaU042ws1o31VbyHrvRjRy+dt+eMtWPiyDFIv1FsjzmyxA1M+1H/SJWOB+0cZJQH8I38/ps3aqnvBs4sSMH3qcM/vvsQZJdP5sIxqjQBinFLbcgZatzNf/gMns5/SvWnP1CfQ7dc3NvvdlzijZDwfFkVne8yfb8uZgpeKkPPgR7ptNeODybhiYpNi2hnEGT1rGKUt1eIRW860bW7gq5kAE2ACTIAJMAEmwAR8E2gvcUZ9F2k/izMdSpw5XHbYs8uuXjwrCw/1ok+xPFAWVmoRR53PnzjhLWy0RpzpleV/+H59N2Az4JXU2Aj0ufRVvwX++9PbcfHAKJFP/QxqiwxvDud69z9QAcTvQ7djhkDq1lhVgbJHr/d799hnP0ZQpNwmlJRFsrfAqBYDWtPf/FbET4azLc60tX5tuf7Y3nJk2Jb5LeLlxqc18wTSL/ze5CxnUI/vcz22z/KjcfFMgAkwASbABJgAE2ACHZjA2RBn4CrB5vf2wHZbMuLM+g8f1NhIS+b2TVoLJGXRpizY6I5K7Ab6+KakuP0EYgmhZVmhLOK16qH8Tf3E6o9/rfLU9THqnuSLqJbgoLVw0lqgKH+79rrrcPhQqc+YOkpdbbahsNv3GIrpoK735v8Ad2723zcW/hfwcIL/fB9u2Yd7HvjUb8YnHv4FHrr/5yKfnjhDv6n5ePcZ73ZW2lht8aG27PDunxT3wrut1eKQ3kLXX/+heqv75YQJN+Ovf10uYtdQ8rY28RahtFw/1M9Ev0+a9Ads3PiWoXg4VZ9/gFMbn/XbJtG/fxSRY27x5NMTZyiDmpsWY6UQhaeWMEl5/I0JyuPNQ0+c8Tduve+1Y8d2MbYoqfuWVp3UfWfm7DlYteJlEZNGqz3b0lb5mQXIXfix37ZKy/kD4m8f0SKfXp9V1/93N96EtWv+7nnmjW+/6eGgFKieL31xU48XX+Pis88KxNyvvBsOHDggYtB4J+pLJHKr8yrxabQsudR9z3sube37xi98zsAEmAATYAJMgAkwASbQqQmcFXHGIJEOIc4o4oG6zkZ2S7WsSKgMPXGGftOLX0L3u+aaRM3flcWZsohQ19NInATvttASCLQWu76ECSrTl5WAOh7Nb65JxIqXXgxYnPnr18Dif/nvSSnDgb/d4D/f8lXfiVgz/tLvbx2KFc/9RmQzykBZ2JkiIgy3sdJPtO6hJeKp+5bWQlf9N+9nVFuRKGXH9u+PyspKjzBD16j7k1556jz+3Iv8uRZVfPAiKre+6a9J0GPcZETd8qAnny9xRssyzB9PX+KYwu7UqVOeIMx6Y9B7TPga8/SbwkddZ635SOkrvsQZapcePXqg7PBhT/XU7d7Wttpw53v4cn2x37ZKXjIe4xdc0yKfP3FGfQHNeWnT7xVCjVa8J2V+9seN+F46bJihebW14oxe36Ln0bJMbO37xi94zsAEmAATYAJMgAkwASbQ6Ql0eXFGy5rGiPWMVnBIWmh//dVXuPo3vzHk1qRezKVOvRPLl/1F7HpriUPt4TKhXqCpd5a1FqdGhQlvVopoVVFZIYIO06LW6Gko6tH0yg5g4Tb/4+vOnwPLf+s/38p1u/DEkq/8ZkxLHY7nMmRTHKMMvBd2WgKGt8im/P/RI0eanbwUHR3d4iQmZREa1SNKnCijFgqUBb5W4GV/QoWWOKD0PV+WX95ioloE0LNc0QJf8dErqMx7zW+b9Ei6C1E33d8qcebyyy43zJNuQH22b79+ngW9EUs4PWb/+fFHjxWGwlrdp7T6gHo8ebepVrureSv18G4DtUChVb5aKNJrjI2zNuNfq77021a3Zt2AcXPHtEqc8SeKe/dJ9djRYkltN3Hirc2sJL2DKGvNfXpuTd551e2hrrt3uxEMxVKzte8bv+A5AxNgAkyACTABJsAEmECnJ9DlxRmtj2p/4oy/RTv1Cl/uVd69Rrmftxm/uh7eO9+BWs2od3i9T7TxZzljVCxSc/F25Qk0Bsi/DwPXv+V/fL2cBExu6UXR4sKvdhzFDXf8w2+Bryy7Bik321olznz51ZfNTsVS38zbAkMRAhTxSmlr9YLeu7JKm9Pf1Udpqxffeu4cvkQG7/486feTdS2A6N6+Fr2BxBaRdn2BE6/M89smve5fBtOIpgV/IJYz/WP7a7qp0E0Vnmoxhvrtr3/1a7GYVgRG9e9aldVj6+0yo7jB+Frkq62NvJ/Tu93pCHUtccG7DQYNGqQpUATSVl9t+Abrp73rt63m/e99uGT0wIDFGa35TC+gsJ6wSTyMWKJpuYqq5yej4oziAqUXXF35OwmuajdaRSBqD8Hdb4NwBibABJgAE2ACTIAJMIFOQ4DFGdWRtEY/lvXiVKhb3bss9aLb10LZV3wKLVcTf7vN6sWKvyO09YL/GhVnfLnWKGz8ubqoGd6ZC2zeoz+WBkQBO2cYH2up93+CLf/vgO4FAwf0wDcFKZ7ffYlw6mf1bk+tG+gJAUrsHi2rB61yiJ+3dY168d0e4oza2kCrDrS4Tb55Il5YniXconzFAaEFs690/MVZqPnPDt0s4ZeOQu8HVzb73Zc4423R9v0P3+sKZlSo0h+VcUfPprjiKYt4qbras7jW4zFr9gNQxFVvsdVbmDzX4oy6v7SlrZ4Y/DzKD5zSbasrbonDjPcna/7uz63Jm5GWlZ8vyxktyyQt60Clcsp4VPpHa8QZRYxlccb4HMw5mQATYAJMgAkwASbABPQJXLDijFYcEL2AwK3ZyQzUrUnZRdeKNaJlqeNrV9uI5Y7S5Fo7697dwehpTb7EJ5PJ1CyIql6XC0SccUnApA+AL+X4ps0SCTNvTwRGWIwP75OnajApLR/bv3G2uIiEmbfXXI/LL+3p+U2Ps7cI5b3A92fVpBYCnEedHguNgYMGeU4iUgsH3pXV6huBujXpxY7xdlnSsyLTC4isttAy0tYN5UdwYlU6ag/bW7RJWH8bYmZmISSmX7Pf9MQZ9b21LJF81UftOmbpaxGxThQhQ8sVifq7d/IlyBp1a9KaH7Ti3nj3ObW44MtyprVuTfSsh//vCFbeuF5ToBnyX4Mw8x/T0K1nhOaADFScUcaIr/nS2yVQz3JGXSHvemgF+TVqOdMat6bWWGoan+E4JxNgAkyACTABJsAEmEBnJnDBiTN6pvDUSO0pzuhZifhzcdDqLLRgUsecUedR6rxp0/stTi7xtYCn37ROKVGX7WtnWcnn7QKl/N2olZGykA7UrUldz1U7gH/uAUorgF7dgN9eAjxwFdA9rHVDj+LPkAXNocOn0btXBK5LHIAHZ4xEt26hzQr0x48yqxdbekGivdvJu++oF8y+7qkVCFUrbow3Fa2AwFrkjASQ1Ysvo1WeEXFGua4y/3VI//c56itOICSqF0w/uxrdr5+GoKCgFkX7C26rrqMRnlpjRc8awghbpT0pr14QcHWf8Gdx5qvdjbg1qd2f9EaM0baSTtfgk+c/R8n//AeVztPoaTXjiolxuHbuf/kcjK0VZ/TmS7JUMiLO6FmBKX1EsX7x12f0TmsKNCAwizOtm7P5KibABJgAE2ACTIAJdAUCF5w4Q43mHV+l/0UDmh2BSnnaIwaA1mLcSEBVZVGvPo5aS5zxt6j2t6DyJy54Cy/ewpYvl6lzKc6cr4Hoi5+eRYneNeq28s6j1Y5aiz5fi3RipNUfvdtY3W5Dh16K99+T44hoiWdaooGei45SxuQpqfjb31YZOkq7te3qS5zRGxO+eCr1UPd/LVHSHw+9MeF9b2+G6nLplKJ//uMjz3HY/tyQjIoz3vMi9V/1Uer+5pLWtpVyXaDijHd9iYN6vmyLOKMlMPpqE0VI0ztK299R6XqWOEbn0Lay5+uZABNgAkyACTABJsAEOgeBC1Kc6RzouZZM4NwT4AXhuWfu746BBOb1V1Ygvyuigj83vEDK5LxMgAkwASbABJgAE2ACTIAJtI4AizM63Hy5GvgLwtu6pmjdVZ2lnq17Or6qvQmwONPeRNte3rkQZ8jaiJISoFl9T3+n07X9CbkEJsAEmAATYAJMgAkwASbABPwRYHHGHyH+nQlcQARYnOl4jXmuxJllf3muxcOz1UzH6w9cIybABJgAE2ACTIAJMIGuScC4OONA/gvvYJchTCOQ8lASrH7yBjU2NjYaKo8zMQEm0C4EWJxpF4ztWsj5EmfYYqZdm5ELYwJMgAkwASbABJgAE2ACbSJgXJwpxtJLU7DO0N3SsPE/CxDP4owhWpyJCTABJsAEmAATYAJMgAkwASbABJgAE+jCBIyLM4BU7oKkYuXYPBsTn7Jh9VfpHiFG/lscizNduE/xozMBJsAEmAATYAJMgAkwASbABJgAE2ACARAIRJzxLtb53nSMmW9rJsRo/U2vOuzWFEBDcVYmwASYABNgAkyACTABJsAEmAATYAJM4MIkwOLMhdmu/FRMgAkwASbABJgAE2ACTIAJMAEmwASYQCchwOJMJ2koriYTYAJMgAkwASbABJgAE2ACTIAJMAEmcGESaIs4A8kFV5UJ5hiTB45UWozifWbEjbHB7AcZuzVdmH2Kn4oJtJlAQ0MjzpypQV19I0KCgxEaGoygoCBRLh3yVl/fgLr6BtBfIiPDEBoa0uZ7cgFMgAm0JFBTU4fq6jrQ0YrBwcE0AOVMQUFoaJDHYEREKMLDQxlfJydQVVWD+vrGVrflmeoaRJu7UdfgxASYABNgAkyACbSCQJvEmVbcT31Ju4sz1acrWlTp659cYoF3LlKv7mHo1T1U3K+2oVEsJk9W1aGyuq7db+/98dM9PASXWCLQI+LC/UDev/8gTp06Bat1AHr1iml3pp2hwIbGRlRW16Oiuh59zeEIC2ndVzANiROVNaiqqUdM93BERYSIRZavRKPIdaYOp6rqRf6e3UP9XqMuj9Z0Z2obcLyyFvQcJMCYQoNxUYwJNXUNOFpRi6DGRhQW7sX0aWvwm2uvQtwVl7eoEpVD15+paUDpTwfw2SeFeHbJLZiRNka3+oHOA32jwtGvZxjsR6tRJdWLcvuaw2CNiYApLBgNjcAPh0+L8a2VekaGonePMDEeD52U4HTVaOYTzIOAyPBg9DCFoqqmARWtnC+oLKqbNcaEPlHh4n7KPEF8D56QcKyiVvw9MjwEDWhEr8gw8f8hwUG4KCZcrLtr6xuxY78LPbuFobxKzt+REs2rYcFBMHcLgSlM7rf0T3T3UNEv2ztRmxw9VYOq2nqclurP2fukvZ9DqzzipvV2NHcLFeOSeAa7L/x6+378e8cBlB46iYozdTBFReKyERdhxBWD21TV0JAgRIQGC7bn5k3dpuq26uLg4CCEhwShvqFRjC81d/pvGnv9zGE4XFqKE8dPYIB1AHpbLGKODA0OAl0faKKxTDyl2gaUlktwVmjPQVQuFR9lCsG1v3oSt02+CVHRPQK9ncj/2cefY/pdv8Ddd4+BVF2NH77/AfUNDRg27FL06NHdI7CrC6e5XFQ0CGJOtx89g4iwEFh7mdAtPDigd0yrKs0XMYEuQECqa8CRUzViDooICwbN8fQ9ZzGbQJ+RLKh2gU7Aj+iTwI79FeJ9GUi69gprINkN5zUuzhRj3a2LkKtb8s1Y9H4a4uHE5vvGYiEysfVvybD4qMk5EWdoobP7UJWYkM52iukeJj5oaQKUauvR3SQLJVQHWgRTUjYd21IXWoDR4k/5aBMfcCFBuKhnkwlTW8rvqNd2dXGG+s63BypQXdcghJn+PU1C3FB/tht5wdJQoA91WhBFdQtBsJGLAJw4XYtTVXXCkoU20OljPjrSmBhIH93HT9eK/k9iB5UVHhKMvtHhGNirqd86HOX4ZcJSJFzzSwwbPqRFVySrGVos0zOcqalHeGgQTjpP4OPcT/B+zr0YmzhMs/uWltfgUHk16towD1ii5LrS+Nt9SF+YCWT80AdStPsj6dSZ1ou4JNLRQqa2rlHUj4Qe+gCzmGXxRcw9ACqleuxyVIp2oPmjn9kkRBpqi37RYThUXiOEr8MnJXE9iWkdMVGfpeelRSWNgdhok+jL7Z1IMCAWxPVMbT2kurP/HmnvZ9ArLyI8RAgGNI5IMDifid5f3cKCheh8ISYSFIm1EKUJtRCYSY9oRFhokBizjfV1kE4eRURwHawDB8BsjhaLJ5qzaJ6lPk9TtRGZprq2QQix9G9fooxSXq8eYTDV1CBh9FJMve+OVjfB9qKduOTiCDz8+AQxPqWKUzh11IGwsBBcfPHFMEebZesrVdpVelo8Z3cTLRjDUH5arjfNjTTfRkWE8sKx1S3CFzIBmQAtOmmjiOb68NBgkFhD3wA0v9C3HH1PUjL4OchYmcAFR4A2vr8/fDqg76GOIM4svTQF63RbI819apMd65KSsBQLsCUvDTYfrXdOxBm6f6C75u3V43pGhondn+6mELHDTiKNiyxp3Dvxrb0PfcTSx1SPiBCQtU5XSV1dnDl8qkYspOgjnT64qR8EIQjdI0KE5UNtfQP6RcviQWOD/OJVXIHUfYReziRy0ILIqDBDi/ljlbXiI7pPVJgQFAJNVAYJNP8pqxILf7Lu6BYW5LHyoPLu+MM6nKoMwpW/uqJF8YrFDNWZ6n+qug4N9eRqARzZdwAH9uxB8fYFutWi9WfxPldAE6+6MBJnBsSYxIfND2WnhVDV1mSJojkiQiykDp6obnVxxIQWf9TeEeHBYl4gYUbZoVcWdCRSkzC258gZz72o7wiroF4ROKwSZ87vct03CqozzX+0yCVhymKWrb/o7+2VSAQkiycaV5VSgxh7F3Ki+YT6R815EmpoPooMC4brAhNoIk0hqK+H2J2ONAWjpr5BiH0kexJz2lQh8aW8/CQcBx3o3j0SAwcNRFhYmBBRy05J2H+sGlQOjVGyzjWShGVheTWcbms572to3PTuEY7jlTUY0CsCJw+fwO8mrMId027WLF7lzaZ7+13f/og+0bV44ImJwhqyf4TRixAAACAASURBVM9whNe6cNjhEBY0gwYPhMViQUhIk5BKfY7EbhILL+oZLuan8so6sUgky8N+5nAh9HBiAkygdQToXU7zwakztehrNglryDN18vuN5pPy03XCOi8kKAixPcMNCcCtqwlfxQQ6NoEd+yqEcGk0nX9xxmhNAdRLcNWZYPZjx3HOxBlaUH5/+NxYz3hjIoGGPlDog4MsagJJJOrQB9npajKlbxCLSppkzREhuLhPN7Eo70qpq4szSluXnaqB40S1cK+gPkA7jLQ4P+qqEf0lIjRI7IKQANIeiXZ4yapDqqkXi4hu4a3rdzQGfjhcJapEdaMFQd+oJnFxZ8lhjPvtC7j7/js0RSW6jj7kyfKGLDrIYoLW4lW1DUKYKMz/FE/+OQm3TIzXfey2CjTtwfNslkHiBLlIkdsSLWyiI0Nw8nS9sIpRElnxfXug0vP/1HdiuoeCmjUoiJjSbloDqJ919ERCpDkiVPQFStQ/yd2prYk+ZMkNjBaunJhAWwiQmEvCDI1NxWikT49wMeZooyY0mCxGQuA6dUqIM2Hh4bAOtKJbt27itopAs+9YtbhmcO8Iv3MwbQaR4OErkThDYj7NobHR4ThUehK//q/nMPXelBaX0buG3FHpGqqDJ/6XO6ciie746v9w+ZBuWLg4GY4TkhBNaYOqqrIC+37ah9qaWlx62TBERfXwlHHUVSs2rmhhSFZ8xONMTZ3brc6YENWW9uFrmcCFTIDWDLTRQBZpJMQcr5Q3lciS5lhFjdikozmKLPDDQuWNHVqzcGICXZEAvYtonWLUmrhTiTMGG/SciTNf7XWJRR3FgKAJqg2eDQYfrX2yURwZEdcjiBZcFF8hCCcq68QuEu24d7XE4kzzFicrLNeZevSNDsMPZVUICwkW8Y36R5vQLzpcvHQDSfRypsUC/UMWOWSJQEIMiSr0EqfxQ+5UrU1k0k8f+IrVhoiP4hZoaHxmPPM/yP9kH379m6t8Lj4oL4lF5IpDO9FCvGxoxE/f70GvbhI2vnWPbhVp4v3+UFWb3Jv0CqePGhqnxEtxY2wtq7Zcpyy6yMqHrD6OnqoV7l/UJ+iFc6hcwmmyAnGLbup70UKN5pYjro4Xa0aPCYnY5PpAlmKU2kOgIXGGLA5q6+QYQB3Vvast/YSvPfsERJyZRlmMFn00JEi4JGvFRqqurkapoxT07wFWK3r2jPZUkL5bSCwka5L+0eHNrA2VTNRnybqRkuzW5FtYpHmC5l8SZpRkiX0Ed0xLRo+o7s3g0LuBXPyoXPEsbstJ2hAg8YjGILklffbx/2L6XfGYnna1eBcdOlWLS/pECFHnxPHj2PfTfvTsFQOr1Yrw8ObfMNW19ULAou8zivFE7MhCmBaMnJgAE2gdAfruovdYSEiQED4p1dQ1wkFWda4asbFBVm40T9H4I8uZQb0iWnczvooJaBIIQhBZ8nvZZJG5AVnBt0u8j3Yi/+99FWI8kJB56ky935Ao51+ccSD/hXewy/Dzj0DKQ0nwFSnnnIkzNOnsoMDAnUWVcUOmDx76eDKFBolYB0bNmQ23USfLyOKMfoNRHy8prRQv3ctiI2WXD1BsmVqxENCzoqFAkeRGIOJO1DWIHZR68TKXg1Z2cy98qe/JFjqt7zTKgpfuRR/6tDuj7NzSZHhryhrUB0fj8p8NFSIqJbofWQdR/aukJlNDcg0gMaqHKURYk5Fgc/jQcXxV8AV+/H6xECAokVm/d5TR9nbX6d09TIhJMT3C0D08GPajVbquBK2nZ/xKEX8mLESICrQYpHYjEYuCGVMigabspLyoOlNbhxOn2+6eZbx2ZycnCdYDe0UIAbEtifoYCYgUX4b+zYkJBEqAFjsUR4bmYpq3aA4j4ZBEEEXU0Crz9OkqlDocYlwOHGRFZGSkJxvF4hGCRSi58IWJedrbJZXmV0c5Bf32b+1FIg/Fmbj8ou7NXAHv+MNaVFZHYOSo4S2qSAINuT/QIi+6W4jYNKKFH7lkkihN3yuvrnwLXxXOxyWX9BbXHzpZI1wm6flPV1Xhx+9/gDnKjIGDByI8vLnQT0Gmy6vqRCw08v0PDSV3y/B2swANtB05PxO4kAnQNxfF4iNRlDa7yMUyNCRYfC4Np3mhDd96FzI3fjZjBMgKWwgyIoiR/87U2NiAxgYSa4y7FBmrSWC5aC31zX5ZoDGSzr84UwzfMWe8n0KJQaP/dOdMnKEqnK+4M0YaVy+PIs50dVFG4cPijO/edMRVIz6UyfKBdhzpg9ifOEPXkJBBO6LqRIt62uklawuKL9MWUUZdLgkDJyprhThj7W0SCxGy/qE6X524DIOGXQ7roP4e9yUyvSVxhj7+PaJKY6MwyaUd1YozsqsVzf90jGv233Nw+NDzCHe7dNU3AP/+ySUWEWcrkSBAwgcJIJT2HAlcnKHFFgkMZA1E/q7kitnaRItDiudDH10kMFDZFNdCbaqs0CB3hdIT1aB4RkqiRR8tAAN1w2xtfdt6HcXYiTKFikUguXKRUEf9QbGkCbR8YvZjmex+x4kJtJYAiaTRkWFi7qEPPVr8kBitd6JYZWUlSg+Wio9Zq5c4Q3VQggnTXKwlzJDVDOUht0+9U+TUY5wseC7r3yQA0W8Fn/2IaXdvwO/vuqXZY9PuJr1LyPWIxBn5dBd5H5SETJqcf9r9PUKDzuCfH96PvUerxHuD3LppLqZ8Bx2lOHLoMC4ecok4bdE7MDBtntG7yOmqFRZ/5D41ICZCiD4cpLS1vZCvYwLaBCi2GLkeHjklCYGW5iX6LiBBmQTSfj3lU5w4MQGjBMQ7IThYuMcrib4xhdWle/NXBLf3U6As1DTIVjXnIQUSd+b8izOAVO6CvB1tJJlgjvEddKbdxZlDR07gP+5Al3RqUgSZEPcIE4GuOpvlDH2Q0DOQq0R7LYyNNFtHzsPijO/WoWmMzFQpUC39N/Uf8jWmGEV6ljMHj0si4KSI2B8RIlvOuC3MRKDVqHDDJzL5qp0SDHivOCY1WHy4U3wcqtvJM/Ui5kJS0kuIHXQJ+lr7i499UrDlAMj0wRDiidcg70bLoW5PSw1C1KCPi9OVVXg3ezPKSp8VVSF3RiWI8Nnq12Q1c1GvCGExIwSimnpQbAh/iyN1fShGDL3UlCO7SWCgv5F7Gb3UKJFlDu101zTIsafIyol25vWSG49H0CLBhoQ2KpdOlVMnKu/A8WoRs0hJdP15ei8G1FQkIlJMCxK1aNePForUM/r0CGtVcGAaLxTPia1mAmoGzqwiIFsqBqG2oRGm0BBh4UdWJ/R3s/uURS1gZDnjIMuZhgYRc6ZHj8COsyZ3SiEquk+m9tUoNF/26hGKoX2bizN0Teqd63HoSBV+OeZXzYqg9wLNR2StqMxL9J1ymsbMgTJ8/EE+tnzyMH7zy0H45kClOImKduBp7pKqJXz//Q9iUhl2+WXo1k3bbeLA8TM4WVUv5h4SqUlAIvdMEudZoOFhxgTaToC+G466revEf5+SxHefEEN7mYTrE4m8FMCb5i9OTMAIgeDgECHMKIk2Xfc6juDT/H/gfz8vgPNIGU6eLEd5eblw3Y2NjUVMTAwuuugijLv2Wtz4uxvQv3//Zreid2EDnfrRzqmhgeJoyiEWaLkjYnSGBqFn9zCx+fAtHandaSxn2hkO2Tk1trMsVvCdwxNPRnmRKz5uZ3PnvL3RKMIMLaJYuW6iy+KM/55GH7Ukavxw+LQwDacvdTqRg4QaEjHUGyG0AC09IccfoT5HYgx9tNOLmhbsMZGh6B0ln/jTHonGoBwYm04MkE/XIbcq+hvtKj/1+Ac44mzAyFFxwi2HErlYkZUMfeAr9aByyIRfPoGg3u06EIQTh49g3w+7UfjFI0KYUUSm9qi7XhnElo57JbZUFzpVhYQZLdmEBCmqk/q0NhKeyMqJ4gR1Cw+CVCsfFU5WLyTWVNc1isDP9KKgOY24kHsE+eqSsEbtZfQlQu1LYi+JNNTeSqKAyt8dqOgUYoxWOyhcKOYFhaegFyzt2Lc20fg5XV0nXOJoocjp/BOgcUICHO2+deREcxptBilHvJMFG4kZIvk5BruhoQGlpYdw/NhxDBhwESx9LQE9qjrgur8LaS4gazp6L3inmpo6JF73V0R0j8Kvxlzl+ZneLUKciQgRYhPNZfSspfsP4+Mt/8KCJ27CxNuvEvPhdwcrERYcLIT9ftGh2L/XDtfJU7iErGZ692p2WpNyA5rXK8/UY//xajHvk+UbWXSawkIwqLdJBP5mgcZfy/LvTMA/AWXjRQ4WXI99zjNingoNpXeo7ILJiQkYJRASEtrsDPZ/FxcjY/FT+OrLIkRFReHmm2/GsGHD0KtXL/Tu3VucRHj06FGcOHECe/bswaZNm3Dy5Elc9YtfICNjEX55VdN7hz5M6+tbb0mufgbFmpzc+Uh+UCKdtEUv6AiWM3rt5HxvOsbMt7mP0jbammdBnPn0W4fxu3fQnCzM6DcMizPGOi2Zn9Puv+KqRBMPud5cRK43boFGCDPlkhAAKDAviR99okLRs5tsaXbyNJ2gUS+sVRQTenJzastJOBSvYN+xM8Jdij7ayZVJOVWEYins+Nf3WPlSAa6/6bpmH+H0IaH+KFdizJB7FH1IUP3JmqbwX9tx5c8tWPDEjTh4vPXHUhuj7F5vebkY0AJDz+JE6+Q2EsLI8oPEKkV8EvHRRPHyf9AxzsSOErlOkZhDeek4dbJECiQRR8UdgYQdEoxIByMhmPpDIBY/gdz3XOQVbmGhwSLAYd8oiu/R+l0/4k/9i92bzkXLdb57kMhJQkVIsDyeyJKN+gzNR/T/yoYzia40toyKCocPHRYfrbH9Y9GvXz9DYEioloOQ+w8CrBRIY793j1DYNCxnKE9FpYTJqeuwb99JDL9iOC4ZOkg8X7VbDKeP2qrK0/im+HuUfPs9HvnzLbjudz8XxZMoU0fzYEOjiJHTWFGGutMn0T82Fv0H9Bcf5rofk6p3l2wbSQGQTegTRXG9ZAtJTkyACbSNAI0rimN56ES1iDlHc8HgPvLpcCJCCA+ztgHuAldTH6L3QFho0+l9ZBWzZOlSrF+/AePHj8fdd9+NpKQkQzS2bt2KV199Ff/4xz8wZcoUPPH4Y4jp2dNzbUN9XavdnGhPZ8c+l/xVrRJlDFXMT6YOIc44C/HG6hzkbd8D+SndyWlHSZkJtpFWWCYux/ppNkOP3O6WM51dnKEdqYt6RogTmthipmUfYnHG0LgS4kClVIefnNUe83N62ZLI4rE+oUmKgm+5F/yx0eRCRwt12SyRdi/ptA3y+ScxhQLG0XexiO9irBotctHigQQfsnCgBQWJMzS5k+UOBYPsazZh8CULcd0N16D/gL4+70IiiIusGqhO3UIgSbVYvzoHb7w3B70v6n1WY8y05vFJBKFdanJZIuHs8EnZQ5SEBEWc0Su3Saxp/uFEO9ck0FA7tzZRv6AFD7kB0X0oBlFnTaJfBkHsAFIQZIqPQQFYWyMo0riguD9kCaW4cHRWLlzv9ifQIyIY1bWNQuwmNwCKKUPjiFxwyJKNTvciAadbGB2fTZY02rMmWaBQojz00UinNR0/fgIDrAPQp48cVNdfohJo7FIQdaNiItWHXIYu7ddN3Fsvbcj+En99cRsOl51CdJ9eiOweIdyuTp9y4UhZOZJv/QWmTL8G0X3MoDiOFGqA3iA0N5F1TlD1SdS6jiIsojuGXzYE3SJ8+7rTWLMfPeMZczGRYRgQEy7ijukx9MeHf2cCTKA5AYo3Q27MJCrTtxhtbg3pK4sznJiAPwJKrMhuEfJhGJR2FBdj6rQ7hXXMsmXLMGbMGH/FaP7+5ZdfIj09HU6nE6+uW4tf/fKXnnytEWhImCned/YOBDr/4owLmx8chXlb/OBOyMTWDSk+T2lSSmBxxoslLYJpoUYfTZxaEmBxxnivIIsY+shVu9B4X02CAbkukeASEU4fvxDxag6dlMR1igWIEn+EFr20+KD8rUnKIoIWL+RypRwHr/yd7v/iS9uwem0hfnebb7WdFjIUb4bqRvEIPvvkf3Hppb0we8GNHdI9h6xmiF15Va04KUlxs6RlkcUcLsY9CTWBJHF0bkWNEOLa6n6jrM862YF2LXDRApmEGTLLJlFGHN4YoJpI/ZFExIPHz4h/d4bYO4H0G87bdgLKnEj/pnmUElnwidgNkaFuF1L5NCMap2RBQr/t23ccOe/uwP/k70bJ7kM4WX5aXBsdHYlhl8XiV7+IxdjEQbj66p81O0rbSI0DcWui8sRR2jER4uhcvUTzAQXp/fq7Uvz0nyM4VX4a0T3CMWSIBcnjLxenMTkrJNRQTGAK4OiW7ineTFhjDerKDyI8LBTdLQMxqF+0ELJojOqNye8Pn5bdQt1+oZSPxvOg3hFN7mFGYHAeJsAEfBJQrHzJhZ0sc9UHBjC6rk2A+gQdCBEeKn8LKSd6UqBo2mQ8U9uI4JAQsQFB3h5r1q5DxuLFmDVrFh5//HFNt9VAiJKL73PPPYcXXnhBuDml3X235/L6Ov+naMriUR1+PCIf7EChAc5WOv/ijHxaU/7da7Bx5iiotz8cm2dj4lM2rP4qHfHwHwhYYcTijFdvYXHG9/Bhccb/9PL94Sph8aK4/ui72LgtOUxyjARl/UpzGIkzxytqhGsI7ViSVQv9TiePtMfJGWoxRuuJpkx7HT/tO4XfXH+1+Jl2YclFSx0nhcQZssShnevir75F5akT+LxgnshH8Q46WqJFBu0C00vCVd3cf5Z2ray9IjxildG6K8GO6SOL3NTaYkGj3JN2p/uZw8XiqMxlPP670Tqf7Xy08COe9AFB1kCBJuqbJExSkETqX3LcJk5MoIkAWbjSPKN88FEgTUrCnc5MQbfl4LU0b5GrYHhIEGorz+DxP2/Ghx8W4+fxl6Jf/1j07d8H3XtECjcoCmZ+9PAxOA4cxPcl+3D1GBv+svQWDLuseYBE73Yg4YeOn6Z4V+SGR4HdjSQSY2nHk8bKsNiWQYHVZdBzkKBOwRMvje0mYv9QorFGp71QbCYKHEr+/HR3Ib401AKnSoH6GtT3iEVQeA/x/iA2/WNMQhjSShXVzS0+KY84Da+X7JLLiQkwgfYlQAtx+n7gODPty7UzlqaIGrQGoIC+8iaEKjaL28qzd1SE2NClTccNr/0dy5e/gNdeew3XXnttuz52QUGBcI364x//iFn33yfKFvXRiUFDffnbAxXufDD8PmxLpc+/OGPHG7cmIWdCHjbd3dxtiWPOtKVlVdeSOEPR0tvz6OJ2qlqHKIbFGd/NQN/lJaWnQR+4vhK51pClhnc/o+vpJX2yqhanq+vF5CuflCEHEhaxSgK0QtCqBy1syHydPrr10tS7NuDrf+/DyFFXwNyvn9iJ9hZnDjqOYc/OEvToEYz335mBqOhIfLPfJYIZd8RECyJFmFLXjxYqtDvcXSzqgkTAzUBccYgnWePQIo0WSG1NdAJSr8hQUOhVOpq9syXqoyKuUTf5H6OxZ2gRSn2HeNKpZ8dP17LVTGdr/HNQX++TzMjSlf4mn4gmz5fUl8h1kYzhvtj2PWbOfAMjr7wMP79qJMLDdeY9OqGoRkJlRSV2f/sDvvtmD15+6fe4c2qC7lMpAi3tfP/HvUtoFAHNRyS+/2yA71Oh6Fm+OVCB0KAgRHcPExZAFdW1iIoIQ+mJavEBrDAxhQSjsbEeqDiMuqoKNPboi8aIaOHvJOJdIQi2vhHyKZQa7lT0PLsPnRZutEoiwZiCDJPwRXMTJybABNqPAIsz7ceys5f0k/MMjlXWiveX3sZuj25h6NldtqDfXliAqVOn4f3330diYuJZefzPP/8cEydOxNtvvYnEa64R96ATnMhSU0myi3+tCHFAJwWey3T+xRmvp5VckELNUJ35ETAOtpzxQqaY8NKxXp1BoKHFfNlJSSwmaTHUHgt3X72IxZmWdBRBhZb9tItKMUi0jlimoJTKcdqkPJMrjecUEXex5H98tKLWs6tJRxPTBNya72GyOqA4DHS9MtEru6W0+CVTScWtSa/Ns9/4Ck8v2YKa+iD0H9APZnMUQkKCUVVVhWNlThw9egLpf/wt/vTI9cJ9oHh/pbhnZ0vUDrRYoWN2lWO1jca9JJbHK+rEiQvHT1ME+vZ5ehHfIYhegu1UYPtUy1ApclBWiKO1Kb4RiYAiKKs7wCgJj9QnFfc8+m+ygqDFIsXtoGPF6xso2F3ne3ZDgDhTuxEgUZXGLPWfvtHhQsyUaimQuhzT5cN3tuPxJzbhuht+g8FDrH7vS3NzTU0Nqk5X4WjZcWz/ohhz5/4W9864GkePVoi4KxddFA2TSbbWodg2JMzQ+CdBMZBEcwydbHaZH8sZcaKLVI8Dx6oxpF83EfSYpgW6nuZbslRUpgkSqBoqnaivPI5uUT1xJrw3GoKaB+buGxWGAb0ihBuYltRCi8XKM3U4cIKs12SxmU69srpPHAzkGTkvE2ACvgmIwK4NjRxsmzuKEPh9bcjRN1Xfnt3Ee6jiWClu/O/fYubMmfjzn/98Vuk9++yzeOmll1Cw7VMMGjhQ3Euc4OT+RqN3BtWd3lPnenO2o4gzjo8yMO/JbBSXy01hvjIZcx/LwJQrzQG3DYszGsjIOoCO4yTBwxLVsY+z+/ZApTB3po+02J4m9I8OP6sTPIszzTsM7TCSIEPHjlISu6juIL/eXat3VDgu6hkuBBpSx0n8oxMw1EEWaVKra2gQp23QKU20OjcqEnjfjyxjyC/VFBaEM1K9OGGIzN1pIUx1luMKUEBNOiVK34KGPvrzt/6A//fJjzjhPIWG+gbE9u+J34wZght/9zPPbem5v9zbLE55wBPS+bqAjoglC6UoslZx70LTAshIko9Ol3c5KOaE9+lNJIiRcEq/dZWkkAsLDRZzKfV5ESA4OEjEVCLLMgqISItqCoDdkxbYpmDRJ+kfcmuqrSNTXhZnukqfae1z0vxpCg3ymE+TqEdh1qmvffvVXsyb+TpuvG08Bg4ydvJSfUMDpGoJZ85Uoa62Af9XvAff79qDoKBGxPSKAvninzhegSt+Pgi/n/QLzJ6VKFQSEmj2BGg5I8frCoYlyiTq29fsex4mcYbGkneMmi/tLs9YCTl9FI1nTiIsohtqI2PRENyyTGJG96JNKD2BhoZedV29mM/IvJ5dm1rbQ/k6JsAEmIB/AmRwbj9SJazn9VJMlElYTJI18p/mPoC9e/fis88+81+4KsfGjRshSRImT56M0FDj8Suvu+46XHLJJVi14mX3eqcBZ6Ra7HKcFhbpdfUNnk2CgCrUxswdQZxxbUnHmAdzIcXYEBfjRMlewDYEsO+1YGZOLuZe6TsQvzcCFmc0OoVyqg65cZA/n7ILTItlCsZEi4yOkGgBQy40tNimxbUpLAQDemqLM7T7RZYSZB2g52tu5JlYnGlOiawmSOWubWgUMWJ8KcbURhT8kfoVnehBa3/lSGuPRY1QeNrnGEUSZ2iSp/vJxzUHyzE8pDrRp0kgol1Wsl6gYI++Ej0XmSySuKSXOr0400uePGlxRuO+NUfGkphQJTWIQGjUN+RAf7ViF5/GaVdLSrBomnPIsoGMqsjNhFwjqH8qLmSWHuHihDziRUfIk/UYveiVo+i7Gjd+XuMEhKVII/m2NwgLQ9pZpH5Ef5v8uyz8LH4ELo8b8v/Zew/4Kstse3glp+ek90boHUSKBUVBlGajWZFxdBzLOMUp/7kzc5075Tp3vNPvFKfZyyjFQtFRUbAgoAgi0ntJ78lJTm/ft/abN4TkhJyTcxISeJ/fD8Hkrft9yn7WXntt6WvhNLIC7c12HNh7Al9s34fsgkIYremw2dy45eZJMBoJ4AZw8lgpio+eQHlZNX7760W4avY4HKhQxA/DaZLSZNLJ3EwNGD5dV3OOaOzwHdsBx1zfT9a64bHVwFlfhcTEBAwcNBDxBjP2ldtDMjl5L2pbURuqM5+AgvZc3wiw8jimemoVm8L5utoxmgU0C2gWCN8CnNpP1DjFz+6MLa2yZrhWFB8/jJtvnAMCLbNmzQr/RgAWL14Mm82GNWvWwGIJv0LY5s2bcf311+O9DesxZvRouafD5Wktkd0+3Tiih4ri4LMPzlRj5Ven4uHG72LVsw9izN5HMeJ2YPmh78L9yzm4s+K72PanGxEJf0YDZ87QIeiwUPODA4XsFDpEdKaYAhHXInrJqhBno5ExwzxzUpqZB56fZhS2Rah88LbsjsGZZkkv6MoJ7OydNHCmo2XUlCH+TQCMZamVksJKRNdiUNgB/DYq0Of2UYndLZR4sp1iCfiRVlje6BGGAnUjeW0Cd3TsGf1lOhU3xserXVLVhJoHdNLZ+POj1U7pI0ncOLT0b57LReNM1QSYyrX9eP9kznDDQRCLYykj8VQ58+6MbZWizMizamcmesVCi6Y7z3O2z1F1LshmoE0IRHIcuFrmVI6PrGSTVNNxuBUh7RM1bmE/aMSZs/31+v79yTwh+48AOYVyyRCst3vwpz+8i80fHMNlV18u6x3n33DwGafTiY3rt6G0pBoDRoxHUkqaGKGyvArZmQm49NJBpxnl2OGT+Gj9x/jBD+fi5qVTpfR7OI3PlJVsQEEq+37XQrv0QQwsCR4fJ/M71422raSsCuUlxYjT6TB82BAkJScJkELgZl+ZI2S6KZ9hcJaiPxPKJ1BSNr2yRhCg6a7fEI49tGM0C2gW0CxwvlqAwVL62GcK4iUnGEG9GbYff+9raGpswFtvvRWxyboLzvBGixYtQqLViiefeFz2oAfLm1HXpBSuIHjEoFpvt7MPzijVmo78ZgseX5AFbFPBmR9hYtt/R2AYDZw5g7HoMHGzRsYDK4ZU2dyig8ANKiPrDF6dDWeFG77dJc0tFVHMsoEmkBQqLqgK+6mbHB7HVC2+QzgOYXvzaODMKYsoWjMeJFso0KjYn8wJ0chq+Rj81qS/aAAAIABJREFUiw5yqE3B4SonqDEzIN0sKXSxamRUsYIHU0cIJtLtd3gDsBh0ShqJniwOwGqMF0q7vaXiEhcHCuLS+SfdnfsFtX+rlac6S/Vh/6pp9kg1kf7Y+J6JpniplpCeGLtURvYRMkFYTlADGpSe0SKlI0wGbjbZB1m1huAVF3uCNQT62gqS9sc+pT1zRwtw/SGrhVXoOF/EgkzGOU0NSpgNOvj9QaF8T538C0yfNU0qMnH+4nodDnvmk007sW/3EQwaMwUmsxnxSn4pPG4Pjh4+iTu/dMlp1xHh4fI6rF+7Hj/75WJcNH1UWLpbwpTREcAnG5cl54GBmZ1HMYW9aPMgJ8Uo5bMp0Ku2iopKlJWUStDIklmEYQVp4iirbceJpk5ZaLkpJknp5BoWqnFM0nYaY0Yb0ZoFNAtoFoi9BbgOUq+F1f7O1LJTE2Stc9jtmD1tIp544gnMnz8/4geKBpwhGHTXXXdh35490BktOFnrRHWj4vcb9Tp4fNEXxIj0hfoCOPOHCTfD/Y/D+CFrB7QBZIa+/nVM+e1YrHr/QYyJ4MX6PTjDaA5ZCD0hQqqWgyWrgJtu5l0zksTc62hSgyL4Ph0O3VncLMiq2xsAnaoBGdxEd07XZhoLacmVNndr2VGK+iWYFCYF35HAADenzJmn7gOdxc6aCs7k5eUiIyNdhBNdLpek4lgSLDCZIsuri8YWZ/tcotxkqRDkIoAXaZ+osnkFKEmOYUSSmxD205omT0saCVNJFLFVfleOE5adVcE5QkqKoKVXYf24/bJRYDUp9iouBF2VQ2Z/3FWi9MtQQshn+zuFc39+Q+rOMJJNEdFYNtqVYKraaNMMqxFef+C80qFpb1OFXcYFXakCRoaiOo9zTj8f08Bi2e/64rVU2jOZGpw7yQaJNtmPjDdhxsTHSYqQxRCHz7efwP0PLsPC264TMwgwquhrn7HV19nw/OOvYPSUaTBaEmDQ66HTnQLOS06UYMrkARg4MKP1Orw2tbuOHSnGZ1s+w/Yd/yVpeeFqTPHZOedwXmCaa1uRdjrtXGdykg3yDrQXHXj+zXleebkAvNWH4fV4YMociOSUFAzOspwWOOI5ZES2T7ul7QZlWoRdGabEVl/sVtozaRbQLKBZoF9ZQN1vkVVPtiULiZzJ5yE4npueIO/41ppX8Ktf/ET0ZszmM0sShDJKNOAM93zDhg3DI7/4JaZdc73sL8rrFJkGBgQoxt/b7eyDMzas+84k/HXi21h159AWcOYz3LDEjA9e3IKs763Bmw9EAs0A/R6coWND4CTaqDTBCqZxMKxLp5GsAzqSZBswms5UEDbei04gQQ+WO+Ymlpvr3mofH2lsfdeCNLOUY+7KqSKQQwYNo4YElxhQ47/pUHLA04bcsJMxwY24qn8S6p2Ki0tQVVkl5xuNRsm9F8VuADk5OcjJzTnNme0tu5yN+xDwYH+gLdR0JfU5KLhrd/vE6e2MocSJmOd29f0ieTe1FDFTQvhtRdTRGxABYO5PmEpF7QAywtSNCvsHNxN0+AnScKNAIIdirlmJhi5Lp3Jy/rSfCgGrtpUqbS2iwGoqVyR2P9Ox7cEZgnjcnFIPiLY7U2OqordNucJYPVNfug7twflXGQcKm4bsL7VKTF96Vu1ZIrcA04D5Pds2svYoVh4LwWf2GzKvGFNIMOlF6PbPf1yPt9Yfx8WXT4nogde/tQVNdj8yC4bK2kaxxLbgTE11LTJSjbj00sEhr7vxnY9w280XYMldl3coq801gmAI54O2TdiV8co6zJQsph6zcS5Xy5OS2aL6H58db2oRX2yZO3wuxNUfl3LZcUk5yEmhX2A+LVhAOzMVur2GE4Mxw3MSJC0s3MZrFde5ZW0hkMRzw0kXC/f62nGaBTQLaBY41y1A0J1BKfrkXaUz0RZkpWSmKGvDT77/DSSYjXj66ae7ZaZowBne8N5774XD5cZPHv2j3L/W5mrdU56f4Azg3rUSf91WiKV3T0WWMGeeZL0mTFzyKH73kzkoDH+JFZv2e3CmWz2z3UncPJNJkMl0hjigqtGD4jolb5xOB53L/DSzbFrVjTSjYqX1buSnmoRJ0xuN+7itRzuCM7w3gQKyMEJFBln9hBUXGDUjIBNqO8ioHZ0sCsNSJ4XgE48X0UKjTqnoEAc0NzejsrIKzMv3eb0KuBCvE+XvrKwsFBTkQ2+ILfOgN2wbq3uwak+D3SeCsEr1DaU6U281+bbtosQUGiMjhtFTOufsxwQc1UYnm9+am+ETLGHMtABqDFhOP66zdzgXwBm+G8EZgp2xAmfIIiLYRZuXNSg5ueqcwr4h4p5naBzLXLzbb2x7qy/11n1U1gP7Ed+Z84xWRru3rN9z92FqUZPT31ohru2duK6ouCTT2Kg/FE2ARU0dTbcqVdcefPBFVNXrMe7CkWd8QVYEY6dTWY//+OOLGDHxMugNRtE8MugNrWlNvFBjYxMCXifmzgkdBTt+pBgnDx/Cy2u/2cpEVNlgfGfeh6ywUI2/43i3mvXISTLgZJ1LQBuHyy9T+q7PT+LIoUrU1duRmGTBkOG5GD2+EAj4AWc9YE4GdEa5B6OxKmDCEthk3tAPYOoq13qyZ2sIDvuDGJptEXAr3MYy95WNHnkmgswUiSe4qjXNApoFNAtoFgjPAlU2j8zBlMwIhyVsMerBSk1s9y1dhNmzrsHDDz8c3s3aHRUtOPP73/8er776Gp5ctkau3Gj3yF6Ra935Cs6cZmK/WwoImJKT0d2lUQNnoIAv3ESTPUK2ADdSLFmpNjUyxw0tj6NDU2nzCNpJR5DgTCzZD6FGG/dxe0qaZZPNxudghQcyHCoa3MJ4MRJAaRF1pQOlUpglDSoM55cOrtEQB15FLQ2sRPUgDCE6vonGeCDol6hikN51HOB0OFFRUQGXyw2mO2VnZ0HXSXk2v085lwBOOPn/3Zp5zuJJSjk5JeKp0vx6um+c6XX5POwzZIPRabe5/ALCtaXO83wew8ocdNz5rdmfFCe/q0QAVknp/8wZ2oB2YeSa/ZybpGibCnqxOtaB8vCruLSddzIT9bC5zu2qRWoP40aUY+VMFc+i/Sba+T1rAX5Li0kn8w1Bt3CcTqYikakaC/0ZrsXU8Fqy5AnAmIHhowadcZ0ha5DzFwM0jbUNWLXyXYycdLlUbCNjxsB1qk3Io7nZDrvNhhtvGN9qSCWdMyBACnH4v/zmWdRU/wGUhS9vcJ+W3kT7dAbJqlUi+TeDIWQ78viXntmEl1/YhHidHqmZ6dDpDQj6vaitqkUcgrjlzsux6LaLlIW65VkJyBCMJ8uFczg1xKg1d6zaIe87JDtBxhptzmBMJHoytBm/V7MrINo+BPvPhvZez/Zk7eqaBTQLaBboGQtw3j1c6ZDgXbjrntVsQIpVCareNG86vv71B/HAAw906wGjBWeWLVuGH/3oR1j30Q5ZY5qdXllDnB6fBs5064t0PEkDZ1rKV5JyTHE+ujcef0cNGzpMjEZRNE/ddHETTr0WgjaxYs/QcZIUJCisC1K0eT9qeqjADD8jHSJGvGrtXknHUtIC4rC/3C6Rev6JJhLZvquo1S7UilV8NtqC0Ti3xweP046muipxTgsLC5CalnraJci0qautQ6PNJu5jZmYmMrMyz0mAJkZjMyaX4cSp6sDQSScjis41NXLaNvaX0joXCAKSOdI27amrBzlXwBlG8DmeKSqqptqQQRRto30o5Hk8zCoussEVHY14DMuxoLyB+kEBibKcy03VoInlvHUu26uvvlu4oIz6/JEe39l7c20yG+NFd+br9z0HTzAF4y4Ydsa0TLvLD48/IOtn+ckyfPjeDgwcNVHYMkxpUsWA1Xs2Ndnhsjfh+uvGtT4G/QDOnwS2OW+8+MQr+Pe6hzBqWJaM3UaHV3S9Im1utxc//vZLqKm2Y+i4McjKze5wiaryKhzZtQfZuYn45Z+WQi/6Z2RrKvo7BMns7oCICBNwVoI0QaneF03QgPpQZLcRD9KAmUi/rHa8ZgHNAueCBbgno6YnpSKoI8j1J5wUz3AqM7W3T1twZuYl4/DHP/4RN910U0gzsrw2xYKjaSyZ/dBDD4W8xIcffogFCxbgg0/3wGgyCyhDv83pPl/BmR14atFPofCIQrX5+Omr92BiBB9EA2ciMFaoQ+kQUo+G6UDRODukOh+qsEsHZylmRrkYPaPo776yZqG+tW0iImjVS+lQps0QzGHlIJtLGSQ92Xhv3pP3Vh3SJHM8XLY6VFdViRZNfn4eUlJT5DEcDgcqyivQ0NAoYIwAXQYj8gvykdYOxOnJ5+5P1+YnpGNP5XNWNukubZzXYX9QK+QoWjj+DuAM0XuXh2XAA0rp7U4qd4Sy4bkAznDjIqlc8oesLkUH4kxi2+H2J0bVS+tdqGgMH1zhJm9gplkqf7m9LGPukU2k1jQLaBboaAFZj/QUs1e0W/7w6L+xe58NU6ZecMYAAPVfCFYTlC09VoxNG7/AwNGTOggBq3esrW1AgjGAGTNGtD4EwZlW8CUYxKp/rcaK176OSeNyQAarzeEXJmqk7dv3PIVgnBljppxy6ToDsvZu2w6jzosnnr0LA7KSFNajPl5Etjk/M7AUjX8S6bNrx2sW0CygWeBctgAD4fTN6N+pwftEMwVxCX7HS2YDA36dVdFlYDuS1hacmXvFJPzyl7/E7bffHvISPQ3ObNq0CTfccAM2bNkJizVR9g5kkLrOW+aMUkr7qU4/6D1YfuhHGjgTSYeP9lg6S9zMKeW1u6e1Qho/2TLcNHOQk7nAUt3cJB+tcnQAZrhhpDNJZ1TNLWd1HjqZkbuA3bOAog2hlAFNS9QjO8kAfVwA1VXVqK6uhtFoagVoKCBMIWGr1YrcvFw02WyoqqqWf1OjRmsdLUA6PMul0rnmd2Y/Y8lYSV1jH7HoJR0v0kYmDff4odKVuH/gJoL36jqZ6dSdzxVwRsSbCTjS1iaFRROLRs2Y/WX2iNJ1uJHKSFJSKDmmm12+LjVqYvGs2jU0C/Q3C1AvRUkjVcoxMfX2vXW78fe/fYRr5k3vEpzx+gKwmnWoq6zGv1dvxPCJlwk4o7JmOGcSvOaYJFNl+NB0jBmTJ2ZSU5qomeNr0ZJZ8c9lWPfJfyHRahJGTTipXe1t/uzf38NHHxzGFbOuVNb0loWdz6LO+2Q5Oj1+Ad/5681vr8fsqwfit7+6DXp9bOau/tYXtOfVLKBZQLPAmSwgAfCWggMpCQYcquiYcs6lhAFy/s04JfUXGYhmozYj2Yhkv7Sf26VADdeilgp8DLCFqn5L/57gDIPuXRWFUN+FYvepiYrmzJ2L52HJkts7ZbZ01QOiTWt65ZVX8LWvfQ2bdhyUtCYyZpQqwgx2nI/VmkJb3F29F2t+9yg+n/l7/M/srK4+y2m/15gzEZmr48EcjExpInOm/YaXoAsHH7VsztS4AVNSHoIivptqNcikcLjSKbnd7Rtpy8whV5k2/D3R294CZto+j4oYEzigOGCiMYiGulrUVNcgKSkR6enpqKtT0pny8/KQnZ2N+vp6nDxZLLRxMmzSM9Kj/Arn1un8lhTmJV2ybWNfIyJPW1MfhcCc2jhBSnUbVtBINghg2Futv4MzKmuG4Iy68VHT+GJhQzoCByscHSqlhLo2l3+mC3IzSOcgI8mAapsXTW4ffBRb60RMNBbPeTavwbmToFh30j/O5nNr9z77FlArNip6K0GkWvRwNrswbcrP8dVvLoHZfEr8vP3TkjnDlEEC4PEI4Mk/v4QxU6bBbE2UtEK1+h3PIzhz7OAxXH/DBUhMNLekOAcFdCUjkfNgZWklDn/xBf615lsIBuO6xXbz+wK4/opHMG/RPGRkpbYKygtt3BsQdh+bgOktggUsb1pyvBgbN2xF2clHYTT2TpGCs//1tSfQLBAbC9B/lgqaLVIHba/KdHBuumMVsInNE2tXidQCZLUcrnK06kJy3uc3V5npDHKzUZORqaDcg7E/EJhRNTJ5POd6TxfBcK5LTE/n/pDBVP77ZK1b9onJCXo0O/2gHmGjwxdW4M5s1CO9RRD4e1/7Mi4YP07YM91p0YIzjz32GJ586im8tPpduT01Z8Qufk0QuMP3cL+Pn8/Zi5vffxCRFNPWwJnu9Ow253AAMq1JLX/Z9nLM725w+KVSAnVsCNRQbLR9o5PFY9VFgRMBN9tHqrhBVyaLto1ILDfpTU7fWQFkQpmMII2kWBnjYYAXzvoqeJzNEoFkqe3ExCQUDihAQkICvF4vqqtrJAXKZDJJelNycnKUX6L/n66kMrlbqyrR6ZfqHSaypJRUMn579g+pTtLyytQd4gaeCw21BsjgSrP2nnPe38EZgjJ5KUZZMGORxtS+JzJ6XlLnloWYm7iumpS6R5w4B9S/4flMV/T7AzLu6+2R0WG7ul9f+L2UbtcpJbS1dm5ZgPNRpBTuSC3ASKWipRIvAQ6us1+773k0O424YPLYDpfj3MpxJWzToBLpjA948cHbmxCIS0DewOHgiizMtWBQHPPmxkYE/W7MmTNWNmq8Fxt/z/Wdx+7YtBUXXTIAX7p/BnwBCu6GFzKhH0HGLEV8N67fg+f/uQmzb5gpQRpV04WXIgDfVqyc16dujt9tBwGabZs+w6OPXIfrr7sgUhNGdDyfhRUJOWbJXApHZyGiG2gHaxboRQtwlLI/s1+7vH64vEHZoKtjjSAuN5/dZcf34qtot+rEAvx+LOJCxkvbplaL5M+4D2OjP0Kfm9890kYQhh6cWp2P82Nmkh5VNi9qm5QKtyYDxfIVMJCARjiiwExTzUqxyOP87hc/Rl1NJV5++eVIH0+Ojxac+da3voUTJ4vx678oiTwNzW5Z62QvqzFn2n0T6tF8homa5ky3+mq3T+JGmeKpAzPMsrFgjrmhBTFtdivVDNITDMKEIHrK9CdZAHwBoSSTbdJZU4V9m50+FNefKsXb7YfthRPppJn18YCjBu7GagTjDTBaU5CbnYGc9CToWtgeBGhYkptpUOnpaSgoKDjvSnDTIWCpWS4CdPQJzCg6MwFxetlfKNxLlgw3DzRd26oajOaQlcGNTwOFoS1KlSGyP9qytXgfggLciFCniDom3FCoNM1ou0V/Bme4kaPduJmLVQnt9vak3QnOEERTq6eoIs2hbK9vER5PS+D3NwoIV9HoEXCHrClSatuKg0f7/c72+QTE2Be5Ye5OCsjZfn7t/me2gFEXB50+Hs4eBN7U4IDVFC/pgJw79+4uwVWz/ojb75qPxCRr60MS4OB8SIBFdYrj44KAz4Xaiiq89/ZWjLlkBhBPMX4VXAmi+MgJzJw5Ctk5yaeBM7wwgZni4kq8u3Y9Xln3H0hIMoflcKsPxTGQm2qCQQd8/wercPxoMyZdOqGVNaMex/HRVoCX1T58bheCPpdovR3edxQXTcrEo4/M71HApLTeLcxOAtu5qUbRVtCaZoH+aAGOcAY8bE6vsJHpd3MtIktGmHM+ZcxxbqGvr7X+ZQF+w1q7T/xqFmbg941FI4ORflh7YEWdn1ur7wEw6FnJqHspruqz0vcvzFTWsY0b3sb3v/MNHDt2DImJiRG/TjTgjN/vx/Dhw3H/g9/Cgtu+LPeubnCKJALHz/kKzrhP7MCOEheyxk/FUHIN/G5UnyiBO3coChMi/kTQmDOR26z1DEkzaWEykBZHUSRulImYKlRrSGleTugHyx0oSFfKbjfYfahp9gj9Oj9NySE8U+M1qUnTXxptkmr0w6rzwmAwIKg3odmjlO0ky0hNHXE4nCgvK0dTk02qN+Xm5p4XAI3N6ReEnpEaAnqstsXlgvRGLiBkwKgVwLixITATqhEU4aaAfxPh51FqWVOCO1yE6h0+qdhBMCCFZU+tBom+su/FCpzh/qXO4ZOor9pCMb76Yv/lJo6i28kWXczs0f49mYpQXOuSsrcE2jgOSkKArQqwqUNcSwWUZJMOZom6GKRf8DuzKzAFkn3lXGm0Cft5g/Pceadz5duE8x4KeyIenNdCNTqmnCM4V/VUEwFGst8oZm5QdKPYfvTwGry74TCumD29NbefkfGO4GgQ8UEfjPFBfPbJHpSV1qFw1ORWcKZOgghmTJ82DF4/nWylopranE433nhlnZS1vvHWiyJ+TSmf3cIee/j/rYDNbsTYC0bK3C/zQifgR6XNA7ibEBcIIDk1BZ9/dhDDB+rx+F+X9Bg4Q2CGLGCKL9MhZ4CJGnkaeybiz66dcJYswP7LdVl8KIK0ZLa3aD5aDDrRoKLECOc0BkU4d3Fu4R82jsdYVHI8S69/Xt2W/hZ97SNVjhDzfvdNwXVP1QTs/lXCP5OB13QV9Pd7cfmUsVKxacmSJeFfpOXIaMCZ9evX4+abb8br736EjOw8ATAr6xXdHu5d6Kv2drtqQmGP3PL11a/i+vmLwrh2NdbePxX/mfsEtv18Bkz+Eqx8cA4e3uAGEsbgh8vW4Cujw7hMm0M0cCYye512tIqMqj9klK0tikr3kI5iisUgEzw3w2qeuFKC2ySR8M4ar3Wg3C6Lh5ISZUCdPfyKL1G8WlSnEuFNMMaBkX+CU9xgltV7wChfYbpJUm4IHLASUbzfjYqKSjQ3NSErK0tEgnW6c1vMkBR4Rm25yeZERiCGk5rN5ReAjw4AvzUZNeE29hH2rba6R0T1K2we2Bw+6UO8LllNdCykVHacIiTJfhYMRMekUVPz+Lz8d6VNYQH19cYxmWzWC8PNEB8vQsBt0wZi8fxkzjDKnJGoF+YY/58aNCqFlvfgtyCLpzDDLMBLZqJBAXgZdYmPa9G3AFghgE4kN5+xigDF4h2juQbnQm5Ma8/xUuHR2Kgvn0schP3RGwhK8IGRZjZVE4t9m9XGerJJ9cIEJdjB8dt25lx8yxMor3Ri6lWXCTDNcRMq24jsGQKFDLS8/toHaGx0IH/oeDQ12hAXH8D188ZJRJ3nE5jgusZWXlaDj97/GFddPQZf/fasbr2mCsD4/UH86pG1KCn2YNzksa3prJ2Vq+azNDY0AAEfjNZU7P98L6ZOSsOvHl0Y8jk4xpLNOqnk1N1GX6Sswd0aCeYcyjWdILLGoOmuVbXzetMCHMdcZxkQ4HosUgItzjvTUFRtP/pl3IBzc0+/VmUkczyGKqrQm++g3atrC/CTUrezuM4tMhD9talrmk6vQ3qiCYlmPR746pdRW1uL9957L+LXigacueWWW1BaVoanlq2V+9pdXjTalfWdrG+mafV2O/vgjFKtyf3EHvx0ugnuTT/DlLtWYsyt96DwwF+xtvAxbPvDHEQi3qGBMz3ci9rmjKvpJHT+huUkSOSts+033Vvmku8qaW59wpG5CbKZPlTp6PFy2dGaRcm3jJd3JBBAJ5IRNwIEdOJUSjnzeu3NzcKgIV2uaOCAbtH0on3e3jyfIAzFxFSldmqLcIMqaR1+UgOVNI9oGxFt5rmerHNJFIgbJ6bJSBqVPl76Eh0TPkdqApkj3XfY2z8r2To7i0/13WjfpSfPpz24KSMgRjAx1k6XaE/Z/chJUVIY2ffpFFY2etHg8MocQIdwcLZFwNqqRi/y0xT6tFIKXalEw38frnAKqMOUyHBV/nvSdtFeW3SUDPHyPmdK9Yr2Ptr5sbUANycE3+mINbQwZthH81NN8AcC0l/JkqRzfLDC3itAoirAyPFLQXSuM2qljFvveBq791Ri5KQLkZyeGtIYSmoUK7XpZH3d8PZmHNl/FBk5ebjuxsuQnGKVfuryKKW3CdocPXgUmz/ciW/8v+uwaOnUbhmZtiJzj/PzsWoXVq3Yin+v2YNLpl8q8xKZOvC6pXpUglXRHFAbn7OmrhEBrxuJqanY9sHH+MbXpmLpHZd0eBauwUeqnAJicd3lxrM7Takep6Rwc9PKRnCmMI2bhnM7sNIde2nn9E0LcL1hqrG6aVcrvlE3UR2TZNaysb/z9z2V+tw3LdS/n4q+7dFqp/jV/TkNXAVmyPTivwdlJwmza+fnOzDv2uvw9NNPY/78+RF9rO6CM1u3bsXcuXPxh7/8E5deebXcs6aRQWaFNUs9nVOpwBE9UlQH9xVwBs8fxg8vtWHttybhe+U/w4aVS5H1wc8w/qsmrZR2VF+4F04maEEK8Ii8BNlcNdp9MtDaRpzo/HBzS+EqVZCKefSDMpWoOul5YeoM9sIbnfkWdHiZxsTNJwEHOoQEnRjBpOPMxY6FhdzNDQLQZGSko3BA4RnLn571l4ryAegUqNoanMhok1iAMe0fi854Wb0bpL4TgMhJMSEn2SjaDzrqQOjixDGRaHGMRR25KfvkSGOUluqd0zkm1dKHeSkmGY/hQmPCPKKGD4Kdigm3B2f4VhLRcfpwvMaJRJNeqbBFR7BFHLyzNAbmLe8ts58V6mhPfA1Sw9n/NdZMT1i3Z67J8cJNC/somZxqBTHO9Wkt6S2cT8gIPFzlFMZkbzauK6pGBO+rBvL+8dh7ePwv72Dk+GHIHzIY6VkZHR5L0kFtjSg5dgIff/QFvvzly9Dc7MUbb+xEWnoizNYEYRk6mu3wen24/oYJuPeB6cgvTBewojtN1cshSEmwo7K8Hl9e+CdcOHUKjh84juryChhNxpbIfhBFQwZg8pTRyC3IFke4pqEZAY8T8QYzXn5mNQ7u+xlyc1M6PArFMBudPujj4mChNk+iodsC6Jz3Kho8opPGuY+bBgZeOJbJAGyb8tUdm/TmOZKWayezsfdE9Hvz/bR7dbSAKgBMP4z+GOcLMiyoAUiAkf2YgKkKzvA49pOe8NO079MzFuAeY+fJ/hEgPJMFuCbRX+R6y0BuVgorAysg+P1fexC7d+8GQZNI2vLly+F2uyUlilVzw23XXHMNjCYz/vCP5+UUBmeqGk4XWA73WrE87uyDMzas+84kfM/xXfxldhX+94cvYOgfPsNfrk+GWwNnYvmpe+5aROTTE/UiIHyk2iXiSUw1yU4xWNUUAAAgAElEQVQxiSgpUd6jVUR7A63ADAEMHk8BWLJPGL3rT02qZ7CcHIEYQ5wImlKfhE4pI5ycRA1BN2y1lfB5fSgqGoCk5KT+9Ip97lnpfNDGBPj4b9qfaXTsV2V1bnFAGCHmJorAYE/oBfDeFLLtL42OF50x/lHTCLjJ6CzNSRVadnr9SDF3ruFDEWCmeqjVXVR78OeMyKlVzrqyE51IgrNljW5QgoLTQH+bC9q/I22ui4s7LcWrKztovz+7FhAwoYV1weik2vhzJR1P0Xyxu32iedXbjWNXrbDUPtW4oa4Zy5/djPfe3gW3x4uMzAwYzSYJBridLjTWN4DpTYsXTca3vzkDAwemtz7+pzuKcfxkPYxGPUYOSceokbmyXhN8qhTB7o7rMp+FtopknDY1OnHX4sfgdPqQNWAoUtIzodeRzROEx+1CY20VakqPY+z4Ebh0+iS43G44m5uwd9chFA1IwvLnv3yacLz6Amo6F8EUVhOhs9+JnFlYn0wENpu8kt5EPTOJ8MYp6R79aRPLTXdpg1uYP1o7PyzAwKikM8XHCWDJtZVFOhgUJeOOIDPHtscfEKYc/Sb6Sgxo0V+Kderz+WH13ntL+lbU6jxQrmih9NemskEZxKI8Bv9mSmq8TgFUSkpLMX3GVcJm+ec//9mjr/nwww/jb3/7G155/R3kFw2Re9U1uUSK4Wy3sw/OAO5tj2LB7U/iCI0x5EEsX/NdTNSXYOX9M/BwkpbWdLb7SJf3Z4Q+w2pAUYYJR6tc8AUCsHsCwmggKnqixtUaaaSzy1QLVnhijmGzyyc6Htx095y0YpevEPEBdNRSLQZ5P0YjFE0Sj4AypMFzEmVKk8HXjLLSMqSmpWJA0QBx8rXWuQVUcIBOe1tnQZhXHkWZXhWoZmoZjyFTgw4I+1NBqhEpVkNIloiqcxRN6Uje54vi5n7VV7kYcsyR9s9FkM5bKO0f2pibHbvLJ6ywWDOPQn11Ru/oUIowcHyclE+ntk9/YdG1fyduWplJF055cW0eiM4CtDU3zT1B71bYoHo4vUGYdIDVpJcxT12SvtLKS+pxaH8ZaqttAiBkZCXDmmiCvdmFhjpFbD85NQFjR+fhykuKWiPmbZ+ftiMLri14y99znqPAd3v2l1pmmsAMN3rhNK/Hj68t/Tssiakoq4xHakYqkpITZC2Mi48XgCbg98Pv86Li+H6kZyThipmTsGfHPhzadxTL33gIl47JOa2iUzj37e4x3NRyjWE6Zn9NadLAme5+/f57nlriXkDZljWV45trEYOkZIFxzPJPlc0jzCr66Ezf68wn6L/WOPeenP7vkUpHSMC8r78tfUlqmrFvqoLr1DqiTIQKpsfrCIQr+6PNW7Zg8U034wc/+AG+//3v98jrPfvss/jOd76DP/31cVw0babcg6AMwZm+0PoCOEM72I7uwN5yEwqnjEFhlFi/pjnTyz1LFRWj5ozoRviDqLR5ZTDaPX6JjBOUYTUdpjlwMVC1abigODxB7C5p6ncbMgFoEgwCEHCCoUPLSEVRhlkiEzXNXmSYg8KesTvsGDCgEGlpab38dfrP7bj4cDPA1BgyMphCoAI07CdqOUhGcykILM6GL4hysi5ayr8TGGsf4WR/ZD8km4PMl4I0U7fzrOn0fnK0sd/1VW6+BqSbRSS4fZO0g0aPRNBoOy6PZoMiaBvq+J7sUcW1bpQ2uPqdfVWbEAjjXBDuxrUnbXmuX5u25p9YVlLgOsUosssbFDBTSQ9QUva4zrEiIX9P8FJJ1fUJyEBQvrfaO6/vwIoXPkZlaR2y87OhNyoek9ftQnVZNfIGZODWOy/DzHkXyM85NzKIQJZhe+2pUKLrPIeR9+PVrtPei+dmJRllXjhW0zntWxUypi05P//o+ytRWmLHuIsno762CVs3H0ZaRjIyszKUVN8gJJDh9XpFg+bIzo+RnmlFY10Dnnv2Tlw8dSSSLb1bOYlliFmRS63C2FvfNlb34Xq5u8Qua52W2hQrq/a/63Adov/TnvlFcIb+Kf0rpdqiUviDLIb+2uf739cJ/4mpzULftb9WtGT/S0kwCAuVeyT2sVCVwXT6U2mYTzz1NMhsIUDDP7Fsjz32GH7605/iGw99B7ff/aBcmoFCls9WQc5Y3q871+or4Ex3nr2zczRwJpbW7OJaqv7KgAxza2SOzvK+MoV6R6eVx2Qk0jk0imPbdvPMBYF6M7VN/Ys5o5qFixsBJ74XaaKMuBWkmSVvsazBg/xUA3ReO0pKSpBoTcTAgUXnRWntSLsgozjM9xcBuxbavELFVaiOBEUEoPGR2eEXWj2jQ4zu8hxO9hTr5IaqfWN/ZCoCj2H59sJ0s/TF7rbiOhdK66hL0H8aU+3oqKda9cIqEoYMo+asjOL0CZigiCrTWWNJTaZBKZXZerMdrnRIFaj+ZFvVPrQfN/DnSsWp3vzuZ/NeBBOSTDoRtFZFM+kEs+8ThBmQbpIStfXNXvm2BN/pbLKPcm7hfLW/zNHjTl1tdRN+8Z8vo7bajkEjR6Bg8IAOZmMfLDlajEN79iMrNxn/9ehipKYniiPMeS9c1qBoezW4BbRVG1OGeA2+O+fRzhp/zwpTvNfevRWYO/ePuPb2+WBklM3p9GDP5ydQX2tHSmoSTBazgDIetxtupxv1NVXwOSrw3JPXYfLk0VLtkDbuzUZQTip2xUDEvjefW10rKQpbUufC0GyLzOVa0yygWkBSFm2eVrF6+q4cXxy3apVNzVp9xwIMWpId3l+BGfrdrObKv1nZlnpuXKdCgYAE69X0Jn6Bv/79H/jv//5vLFy4UNKPDIboNLQYBPje976H5557Dg9+8yF86d5vtX7omkZnTAM90fYgDZwJw4Lv7SwJ46jz7xA6L7LpSzcJi4HuEzfRNpcPe0tPOW9SUtekE9CCVDZGpdgIZticftT0cEnSnvwyTKWhE0r6M6sVcdEjWMN0LTp4FGNNswRQXlqO5uZmSW1KSwtdWaMnn7OvX5tAAXP9udmhTbmZYIS2bfoNgTxuGlxeVhmAgAvsO9wksXQ0v0NGUkdBSNL2ueEnc4aLHLVqyN5SUxcitQ2BjO3Hbf2K3UHHi6lNjF5QE4psGVFpaGF5MHpGajM3YLRjb4My/AZ1zT4BiggY+YOKPlV/Sm/SWDORjqS+cbyAM2Z9a5Uxpv5xHuLGPCfZJOm6XKvIhiTThHNH+7b1qK1VEL0n3qq8tB7f/erTAsgMv2BcyFuoYAIdXM5R+3bsQlVJKX7/+N0oKEgVcJbsmXC0uDj2TtScEu/nDckkUdiMeuw/AzhDe2YnGzAo04JHfvEm3lx/AiMmX3jaM4sgpMuN4yfqUFtrh8fjg8EYj/Q0KwYNTMeH697Dj39wCSZNKsS48WOhawF2esK259o12UeP17DaSECqSjJarTXNAqoFGDSsavKAElsBPxSh8RbGDANi4TSpYMMD+9MCHc6L9bFjCMxwHmbQt782+vEMoLJiGHVG6VtSk68z4JupTSqQz8zZ1WvW4lvf/AYGDRqERx55BLNnz+6WKTZt2iTAzOHDh/HIo7/BzHkLWq9T1+SGy9O3bKyBM2F8Zg2c6WgkAVyMOhRlWkRzRY1rERVl9FstR6meyYgkQRymnTD9h5swUiv7e5SZTqbVrEc29Tx0ccKWUTUQiAxzYrIaAU9zPcpKS5GZmYGBgwZKpFBrpyzAhZ6gHYEXggOMWLePlarsGYI0jCKQbSObJm9QwEGrKR7ZScYOk77KsGHuNdk3AuIkEpyJ63YFjoMVDsQhDkZDnIhfczxwAaLWEllgfYUa2baPEXihABvzCDju6JQRVFTERhVKM/vw2QBm+JzquOGzMC+ZwndqBTBtrGgW6CkLcOxyDJD+rzbOPRwHBGII/FJwlnMGxzXnjfatp8GZe2/7G1KzcjBs7OiQZuAjEVyV9wgoqQxsh3bvQXN9Lf7x4v1ITzBI5JKi6V01pjwcqjhdeJLgD+cQ6gRw/Q7V1HLkBAUoln/Dgr9Bl5CFwiEDlbWe6WHxkHmXqZOdtY82bMFV09Jx06LRGH/BeA2c6eqDtdDymRbM+ZOMZQYh2Cc0odcwjHceHEI/iP55s4c6b0HodWT++aXSZVIC/SdFl0YZl225q8p8FwwGRB8qnrogLXOg/IylHbUWUwvQV6Wgt9ensPH7a+Pcw0AB/UoCf1xDuSfqqlGLLD6e6XZK1dAdn32Gn/zkp9j+2WeYPn067rvvPsybN6+ry8jv161bh8cffxzr16/H2HHj8O3/+C+Mu3BK67kNzW5JT+5rTQNnwvgiGjhzupE4L3OAMRJflGk+DZghM4Hivu0bp3ei83R23Z4AHF6/VHU5F5rk2FNwzawX0IAAA3PzudDRUebAdzmaYa+rkEhD0cAipKR0LAsaqS3ohDHCyU11ONHQSK/fm8dzE07nXdF8OPP7MCJITaMGOzUK4gTsY7/KTVH0fxjV4eakzu6TUpK8NvuaN6AAM0XpJgF/omkEEngfrjPcrPC5uXET58dF3SWmDQUEQOorAAPZMdw0sb+orpdRF4e4FhvSltKXojFMN8+ljSgczg0xnUi6e8KK6if5TRprppsfvo+eRiCCLM+cFFNraebONrl0pL8oaW4pCx37F3rqsfX4ZPNxTLristMurmb60IFlFJIOMOcizo9tgx7bP/gI02YMxz0PXiXMGbJfukrXCQXOdPVmHAN0vikyqszDwBUzfof0vMGw2YHychscDo9S0TDJgoKCFIwYno2EhI4ppls2foYLRsbh7jsvxKjRo5BgTVD0abQW0gKcP49VuyQVlSnkBMA07RCts7S1AH0ihxcoLqvCW2+8jWtmX4UhA/MAxIve3NZPPsMH73+EpqYmDB5UhEWLrkN+fg7efHMDCgtyMWrUMBgMelmT3/j3euj1Oky/8lJYzCYBbbQWOwswxXZfm+yD2F25966kaHFKPgUyk4wCFtPfDLe1T3Hiea+/+Q7+/ve/4tOtnyAxMRELFizAiBEjkJ6ejoyMDEl7qqqqQm1tLQ4dOoTXXntN+vOkSZOx9O57MXX6rNbbc86sb3bD4+2b+1ANnAmjp2jgzCkj0SHkBoooO3NVCUBwQ0eRVuaohwJm2pqYlHGiwT3Z+HxEawP0WnupcSLixpeOMVlDan4/N+xM3apudAl7xtVYDWuiFdnZWUhOToZe3/18cK6HzB/mJMaNRH9ugpC3RKW78sHpZDBCyJLWZFhwumc0mPRtatGwP3Lipd15HNPs+F24cUkwxSM32STOK0Vye6oJUOMNyr2La119QiCWqRssrUogsX1jTrBSGpuAU/gLaLT24zcn86m03o3qJo9Uk+rp+SHaZw51PoEtWq2vAHE98Y7n0zU5B3F+IJihtrZzrJqay/5b1eSVlKie2J943D7Mv/J/cNWCOUhJOx3QVwEW3pdDVtWN4NrXthx4Q209Nr65AWs/fFhSbsmeCZWa1fb7Epw53MKcCXcV5djl/EJwRp3Dh478GRocFuQWFsKckACT0SCRULfbC5fDgarKekyYUIQpk0/Xz/ng3Y9x3awczL66EHn5eSgcUKixTc8wALneUB+IrhU1krSmWaC9BegnkvD2zjsfYOOHWzDtiksx5+rLYbGYsf/AEaxb9z6mTp2CzIw07D9wGNU1dZh/wxy88e93MXhwESZNHAeTyYj6+kY88dQyuJxO3H3XbcjLyzorAZ1z9QuTfX2y1iXBx0iaKjPRGasxkmvF4ljuw/z+oATxqUFGtmR3WtsqTrQNtd+qq6uw6YP12LTxPVSUlaG+vg719fVwuVzIzc1FWlo68vLzcdkVMzBtxjVISc867dZ2lxc2WbPDXd268+TRnaOBM2HYTwNnFCPR+aLgqpL+oLAFhKHQIpTYVyYFPhs3Sb2ZWqJWsqCDTHuQ0s2BTwda31LNI87nBpx1aGpqFkeT4Ex6RpogwN2NCjJCeqTKieE5FgEmzpdGUIp59YKuxyuaRtwUMJeVUSAubGS3UJuGGye1EoGlBcQhok/h255unPqppXOyxtmjAA3TDfhO1NfpDCBgH+WmjOwhHkv2G8EqtSlYZui0jZ6yE8cIN5NkOfHffH4yjlixq+8um6dbg4wBdS7sKTtp1+09Cwizw6QT9gmZMxwvKvNTfQqV9ckKGgxM9FTb8OYXeOHpj3HJzCs63IJ6XJKSCEgggn4m1xvOeWTu8eeq77nlnfdx79enY9bccRJEyEvtfAPP+aPK5hWtA2VGCK+p4EymVYeKihrcdOszKK90Is5gRcHQsa1rnEC/cXFSPtvn9aGupg7JKWZcM3Nk641WLX8Df/vzTUhLdUsAY8yY0VpqUxefgf4OWVxaGlN4/fV8OIrzAscz2bFkujTYnFi5cjUKC/JRUVmFhfNnIz0tFZ9s3YHduw9g0cJ5SEtLQV1dA44dP4nRo0fgtVVvYoiAM+MFnNn+2Rc4evQkbLYmTJ48HmNGj4CelC2tRW0B+kKsPsqCE5E0FZjh+b1ZObCrZ6SPrQaquVZ1tyl+vg5+xKHR7hXx/raN/qwqGs8+39nejyyZRoenXwQANXAmjN5yvoMzspHlppY5g1ayE04NMjqmu4qbw7DiuX8InSKVVk6UmGJeZCHQ2WfVoRSLDvFBrwgDNzY0ornZDrPZjIzMdCmx3R0WDSehkzUuSZ8idTDcahz9/WswfYygB/sldWeIzhM05OaejBqCM1yoVNCLCwMXCjK9oqnU1B27tQI0ZND0EGuMwBxL15MhxNSq9o1RjHiq5MQFhRFAcFBSmkQQOKBo/Ahgc/Y0ChgRIYOHm2Kmo3EDHO7GsDvfJVbnaKyZWFmyb1znVDntgDBnBmaaQz4Y++nnJ5t6hDGj3vBXP12FyuoARl7QUWuGY1pluXGckDFOcIZrAcWLmcapDqADO/dgYKEJD//3Agmw5LYDZ9S0Ut6X53NNiRR0YmG3zAQgzm3D3V9dAbtLh6IhA7Hu9U0YNXkaqCMgLU5hmQUCTGPlplGPyvIqZGdZMe3yoSg+UYZPP9qGQ/t/hi927oLb7cbwEcOQlJSkATR9Y4hoT9FPLEBmMatbsjiF2aTH4SMn8Nm2Hbhs2mXYsP59XHLJZIwfM0xYbMtXrhXfdOKF4+RPQoIFJrMJL770GgYPGoDJk8aL37B8xRqMHzcKXp8PBw8dxbVzZyIpyaqJA8egT9hcfhypdESsxanKAfQlYIbmYCCAQvQMHkbTGGRQ1qM4ULqs3uHvMjVXvR8DFSyC4fKwOmnPBVKieb9Q52rgTBgWPV/BGQKdBBu4+eCmllUrVGeQjJkmVtixeSR1RGuKqKRK56bdVGeZm0wyFvJSlVLi1KCxO13wOppQW1MjDmp2TjZyc3PCNiMnKzKV6JSTws6UEDq8kZRLDftmMT6QOix0Fsgu4qTdHTydrBiCXwTEuCCpFSkUdXuXpJYxRYcVmlThX/ZhMmdkoeiEzthTVQhUgIYpTgRQYt3Y9xi8YtQ8FHOG+gMEVakTSiFv2oDAlpTVbPSIMLDKqol2Ie3uu7UFYxj9OFChCQJ315baedFZgPM4NZqSLDoUZVhgc/hkvuLPVUYJ5zCyJHsSQPz2PU8hNacIeUUFHV6oLTjDX5IJR5FPzoH80zatt/RYMZy2Cjz1/FdElJ8V8djU6oqsZqfOS+raEqkF44M+WLx1ePP1nXjymd2Yu2CWRDs3vPUxmp1+5A8e3cLmkRzWVvYM78MgQ/GxUsydMwafbtyMh745HYsXjsHRI0fh83qRlJws6Rcmsxnp6WnQ6/SI0/F9o9MOi/QdteM1C/QnC3BuahDtPT/0+ni889a7SM9Ix/gJ4wWk8bpdmH3NFchISUBtbT0qq6qxb99h7N13ENMuvxiXX34RXn75dQWcmTIBtTX1eP2Nd3DDDbNgNpmwfMVazJkzAwMKcvu97uHZ/K78Tpyz6R/SJzsXGv1LSaNP0MveKJpGUWTKZqja0wze8Zpka+ri+UdhzvAuDC74/QqDnIHH3pS3iOYd25+rgTNhWPN8A2e4meVGj39LRN4QL6Ux+W9u5NjY8Z0ev0z6WutoAYJYUrI5QQ+7xy90Yzr23CSrNsuwxsFtYxWnMiQmJ2HUqFO07q5segpJVo4kWHay1olBWZYe1VLp6rm6+j3twHLjnFwTTXrpV92hYXMhY/8jC4QMGTWflaDNsRqXRIv4M4IOagoTUXxGfoTuH6LCAIEZlvFTqxJ09S6R/p73PVblFDCNwGYs9UnaioOGei7aicw3gobsmyyLSxCGfZMpDD4fq9Hopc+e7UZWFPt3Sb2Stsa+0odTg8+2ubT7x9ACHEecM0RonbpqJuGbiZNHkXfqzpQ3sLoDGWoB0XAprXf1WP988I5/IG/oSGTndwTuuS5zDDOVk43EFDLzODfSQW07ZiqLy1BXdhzPrXzgNEF0rhuk0ZdESKMPZXKSzpPRjKVL/4XCwcMwYvQQGb8ejxcrn/83LCmZyB88UoAZzoUqe4bpjD6fT9ik9aUHMX1aEX7363miIcC0p+SUZNib7XIMQRwyaAjKMFWDwvqpaakaoyaGY0C7VM9bgPOLuv7Tf2Egj5tLzj2x1nyjv8EKTfWNzXjqn0+huqoaJqMRTqcTGZkZePDBu5Fg0iPBYhYA1OFw4viJYmzatA2LF12Hd9d/iCFDBmLK5An4aNNWLFu2CnqDwr5l+tPSOxbhqumXwWgyaOyZbnSdtsAMU/A5n3P+7u+N4vAMFkcrH8CgATUJyYg/n5oGzoTxtc8ncIa6FKkJBokY0nnigiGUZ4/ijPY0S8Zs1MHt6R/pDGfqOgQGCtLMQiGn/UR3pNYlzjRTSPg3JWIS4z04eOCggDMjR44IozeGPoRzOfUPuHng94sSqO72c3R1IhHwRqcfNqdXUHCKU3ISj7Sp4Ix6Lh0chU3jl40GnXjaOSVBKd2XbKaItU4iuUTJggF/BzEw0u4FnAmwZGTs2S18Rz4j35vPSRYLqZa1du9pZXwjtUVXx/P9c1KMosnTvkoLXQAKAdOBUwGbrq7X078X8DII1DZ7JM2J4AxZClrTLNDTFiDOQWYZKdRq9SOCwARhijLMkjrJVlljx2c7TqKpwQG7PwhjciKGjGDlk9i2H3z9eegTslA0dGDrhTmGGQ1ktJCbOVVrTK1Kx3W6beNxJw4eQ5y/Eb/+yxJJf1Ur+RAsZ1W0SFOYQr0lN5jeZjtumPU73PvNO047xGF34t9rPoTL6UFG/mCkZ+W2/t7n9aCmohgVJ45KqtN7by+B3qBs9LJzc5CWlgqnwwm3x4OS4hIEAn5YrYmS7mTQ65GbnyvVOnQaiya2nU+7Wo9ZQPyAliWtuM7Vyu7luCRDL5YAjVSvDMRh22df4NPtuzDuwguRkZoomk/vvvM+rrjiEjTbGlFbU4erZ05DRkYadu/ej7fXvY877liMDe99hCGDB2HM6OF4afkqjBo5TKo3cbydOFmKgwePYP6Ca+HXW5DYEhDrMcOdYxcWYMbtR3GdWxgz9Ns5X9Of7e+NTPWBGWZZo6JpZHVyjLStQBjN9frLuRo4E8aXOl/AGTqjjJxzEydaHr6AbKS5kSyrj0ygKgyzyiFmA4UXT7Fv1FK64Z7fV49TKH1mYSOwkf7ONA060tQ8YQoJRU+tOg8OHzoMiyUBI0d1D5xRaehMMaP9CEoQFIpVI2LdNhWHIEdqoklYGNIYCQ2SGRQvwEfLDwX8EKKhogAp0pIEI7h3YPqN2x+Q1AF1oyApRSEoEnJJ/qelohPv5/ERwFNYXWxK6WovnEy1a/KKnRMtBqRYDEL1N3F9kAvFy4af2irCkCFSQjGxuHiJxMpzyqOeHnlWnkFJhzrtGSUKrGrbtLx7h58p2g8BAj7yfqRgxiMYBwEdqBp/stYhAGisG4EZMmaykpWUuv7S6LgW1zphMuhknFAwuDcFvvuLnbTn7J4F6AALcywMMV+O6uQEPcbkW7Hxo8P49W/fwXvv7cegwbmwJlqEQl1d1SAMkTnzJ+GuB66CyRyb+ffxP72DL3bWYNxFF7a+qIgAs7JdvCLqzXVb0Y7ivBiQTR/Hisp85e+3btyGiy/Jx91fu0qp1BQHNDn9wgiKldPL5zq48zge+a+1uPHmOSGrK+394jB27TyIqvIqWBISZA6m3YoGFWDk2EH4aP3HeOm5RZgwcYScn5Ka0pq65Pf7UVlZJXN2YlKiRPjJOrVYLBg6bAhMpnOjShGBclbLUvsn7apWxexeb+87ZxFUtNlssNvtMBoMomliNLK6FwHHgJTC7Y72Xt95w/CehAEINd3iaLVT0jMoQs4xnZ1kaPVrwrvamY9i0In3WrZ8NQYUDcCwUaNhNBpgNOjwySefoeRkMWbOuBRffLEX27btlIIVySlJmHXNlZgy5UK88srrwpxJTU3Bhx9+jAXz5yAzM12e1dZkx7PPrcSFF12M1NxCZCUbkJ1kjMVjn/PXaA/MqF4yC1oQnIvVvHy2DEm2dlGmudW/7+5zkDXDwPb51jRwJowvfj6AM+2BGW4UmePHtAfS7Kjh0RPtXAFj2tuG9mS0lSLAdKwIUhD9pR35/3SqCSAkG3ySV09HdPSYUd0qF8pJntclwkztFW5kB2eFFrHszjdkGhJLx3JrbzIqOZ65qWbU19ZixctrseDGOSjIzwVL3lVWVuO99zfjumuvFpG4L3btx5tvrkdVdS0GDSzEooXXIj8/F5VVNXjiyX+hpqZeHiktNRmLFl2Hw0eOY/PmT8VhbykeJH/fsfQWFJ8sRlpqCqZfcZFUHqDN1qxdh+TkJFx26WSJ5BDo4/unJhjhctqxbNmrmH3NdAwdWgRdvA5lFTV4/Ml/YfqVl2LCpAnyM34nny8gUSHmUS9YMA/r1r0njojHe6rf3/XlW3H8+Els2vwpvF4fdLp4XDhhnORf03FZu3YdhgwpwqhRw4WGv2r129izZ7881zVCPKMAACAASURBVDVXX4HLLpsipWS5M+I7rVn7DiwWE2ZMn4pymw/NnYwxgqPdiaS0AjNJRpiN4Wv78F4EREitZT/mJo+NEfszpaCp5dCjzS/mvfgMZFeR+XS4wokGp1fGDFkBWopTd0axdo5qgUP7yrBj61EcOVCByopGBANBpKRaMHBIJiZdNAQTpw4/zViKoLsBT/7f23jhX5/gginjMW7CCOiI+rY0judDRytxnCVoyyvwn/9zEyZePCRqo+/acQKP/PBlXL3w2g7XYhoTAXICzZyTOfeRPcM1lWw4jiGOX2pNrX5xLf7nj7dj9LhCoZkznSkWbJm2D0Vse8emvfi/32zA1ddeKZVdOL8SCOJc3bYxXam52SlR4qSURAGvHQ4HXnnxdfzzseswd97UkJt0buDZeD2CNbu+2C3/P2r0SBHX76+N34O+Fu1AwJC+V7JZL6LOakBHZW3113dkGk1jow21tbVw2O0w6A0CqBmMhlZwhilrZEEZTdFt8GlPrhXdSZnuDfty7LErVzS6ZRwyQMVAJeeaWIMzKluYKUhMW9Lp9ZISbjToRfvQ1uREQW4avC436usbJH2Q34Qltc0WCxrqGwVE45hjEYvUlKQWZjYDWXEoq6yFzauH3mBEsiUOWd1gQveGzfvSPThPE6CjTAQ1GNs20VLR9X9whkFBBqi7W0JbtYkGzsS2576++lVcP39RbC8a5tXigjEuXn6ugjOs1kKWBR1LDiAyZphWxI0qUy0orHquTBRh9p2YH0ZmiJq6w5Sww1VOQcUZ2cxK1CNZ58bJEydhtSZg6LCh3QJn+ND8hoyEMh2NaT0D0mMXReS1qeFC55uOP5knZqMBZaXlePRXf8b4caPxpaWLkZhoRXFxGVateQt3Lr0ZVdU1eOONdzF16hShyh46dBTHjxfjttsWoKnJjr//4znceMNsicJUVdXg44+3Y+7cmbCYTSgpqxSQZ8bVM2AwWzFoQB5Wv7YW6empmH/dTBiNSs7z088sl5/NmT1DKO6+QEA2JlaLAdu278LKl9fiwgljsHDBPBiNJhw6VoLf/+6vGDx4IBbedjOsCRakJRpRWVGF3//uMQwfPgQP3PclLFu+SqJNU6dOlsgeGwWbl69YLewX/pygxUebPkVBQS6unnkF/vXiKxgzZoTYg/claDRyxFD4AwG8u34jLps6BRMnjJF87bq6Rvz9H88LRf++e5fCmpQsUewWmlFrPyTllXRXT0CJitPp7Kpxs8Z+RxAwLdHQpegy2Tt01tgUUMQnGwSpcGXSCThLYIZAI/+fjc4Fz1MXXp7X7KaOkFKxLNpGYIiQEJ9hT6ldHG1em0AVI0oaQBOthc+/899c/RlWPrsFtiYH8gbkISE5ReYsdlenwwFnkw211fWorW7AvAUX4csPTEeCVak08bufr8a+PZW4fOZU6IwEHZQy1m0bmYsEKEuPncBHb3+E//3rXbj4smFRG/reW/+KrAGDMXDYoHbXCoKFE016CFjt8gaFlUgwhvOECuiWHD6GuopiPPbC/VE/yxkvEAziwM6j+NkPX8PV114h4AqBaTISyW45U9qR1+NFU3OTaNO8/toSXDr1wrAYFARnPG43xo4bIxvJ/to4p5U3emQeZrfit+Mczr7HNBem2rWSUvvZS9Idd7lconVCYIaBKmuiVVgyBALIgCKDKuAPSDpbQWG+ADTdaWopYQYXuYZJilALE6GvADVcwbkp53PV2DywmvWytinLJtfcU1XYumODDue0VEdTf04fif1N0XPzi2Aw2dxnrvSpMJ9VX7N1AW7RhDtQ7pBy2vkpBqnQ09+b6AERVG5nu1i8F21PJn2dwydBMLWxP6iZBOH4ebF4lp66BsEl7hWY1kQ/NJoWLjijjvP2jCNVQ7U7Ac5onjvaczXmTBgWPNfAGTpvnAQIznDgcEvISYLRdc6/6mYt1pG1MEx9bh0SDMCij0OaVbE1N9+ltU55Ry7EVn0Aem8T3C4XCgcUiop+tI3LZ6zBmVDPRJZMcXE5nn1+BQL+IObOmYHJky9AWVklVq1+C0uXLsYb/16PnOxMTLv8IonYNNqa8cwzK3DNNVcIGEVg5YH7liI3N1sctCefegnXXns1hg4ZhJKSMrnO4lsWIt5kRZLFgJf+tQLpaam4/tqrWqnQTz+z7DRwhh2Y6VVcXF9a9hpycrJw5Mhx3HzTDVLl4+CxErzwwssCsMy+fh5yCwYgPcmIjRvex/69B5CUnIR771ki4Awp9TOvngFrgkkcKV73qadeQlpaCubN5TMYsHXr59iz9yCWLFmEZctew+jRI5GdlSEA1U2Lr0N+niLkuePz3XA6Xbjk4oly3idbd+DYsWKhEF9yyUSMHjWslaHS1t7U1pHFJkjhTs8ZGWxklqjlwpMtSiSuvcZMqG9JJ7auWXESCIKoSvjcHNCh5TW52KrADI/jc1U0uEUviECjKvBJZ1hl2rS9F8EWqWamVohx+sQ55HOeqfG6R6uc4mhzo6JS/YljKT9TIkzngH5etENfO78TC5QW1+FXP1mFhgYHBo8aifyBhbLRJUjOeTjo98Hrdgj7JDEpGbZGG/bsPICjh07goR/dAJfdhZUvfIJrbpwtorvsb+JI63Wi06Q2rqHOFuCw+MhJ7Nv+OZ5b8xCsidExOrZ8eAC//flqzLhxzumMAiKUfjfig34lTTJeh0CcXtI92bjJdzld2LDqbfzsNzdjwkVDe6SPqI64xxuAz+PFVVN+jiX3zJf7c2NOhkuCNQFWq7Xj/YPUvPJKCd+qilrs2rYL2z75nujMdNW8Xi/27d0Pj8eDMWPHSOnf/to4P1bZPLJ2c06k+LT0T11c1GkBvWkTdklqAZHhROCF/yZ4RlYUU5m4UGRmZYoQLZkzPr8CzvD4xoYGYdbkF+QhJydH1odI2qnAglIsgMECq0kvOlGRpIWpOmxkokW7sQz1/CyXXFbvQqrVIH5hklkv62tvNbXCJ6t9UgOQwZf8NFO3hFs5F7LPkv0hwSCrXoK8/b1JwRPq8AnzMHzWcVfvTZ+lvMGDRodXgpxtG+9Df4v+V38HZ/geDCYOyrSIjxjhUD7NLiwQwayDrorPaOBMV71P+b3GnAnPTr1+lKTSWHSyIHBDY3crlVB6Wui311/0bN/Q7wHcTdDDL8K/1ESRPFIPN8EtrAD4oEMAObk5yM3JFrpptK23wZlXV/0bky4cj23bd+L22xaKo8xUo1tvnY+VK9dKys7IkUNk80BwgwDMqFHDkJ+fg2eeXYn771uKvNxslJSW45lnV+DOpTehqKgAxSVlWL36bdx++2KYrQkwGfR44fkV2PLxNljM5lZ9GJZ/nH/jbNxw/SxhztC2pPGWV1Rjzdq3sWDBXLz77kaMGDEUF144DkdOlOOVV/+N/IJ8lmzCtJkzYIQPq15ZhcEDC1FeXoXb77gZK1euwpYt24Rtw/QlMmC+fOfNePmV15Eu4MxMybkmgETNiYULr8WLL76KsWNHClWbz7l0ySIkJJhbK5YwFYqgFJ3Wf734qlQ/IGBz8NBRzL9xjqQ4dUYJ4WJ9pMrZgQKr9hf2LerKcCGktkx7UEZNBwpVJrstc4ZzAh0TdfPaHpTh/XitsgZPK5uKG1wpO2xWopTtBeA4vzi9flmsky0GAZioYcVnGZJ9akOl6mS0HQN0uBk5YepJokUnEWSyA3gso48GHa8dgNsbhMevMWqinT/OtfO/2H4cD3/7Xxhz4RgMGTuq9fXU/h0X9MHvcQlAk5iYCEvLBp+suX0HirF941bYHS5cff1MpGRlCsDI8UHGmMVwOjjDnzMiqgKFez7djuEj0vHNH3RMSYrUzn/+9ZvY/slxXDLzCkkfVRoHqwcsYc29HZkqvjgjvAGF1RPw+7Dl3Q9x6eXDcP93Z7fekj6AADcEfbtoKltSqfKmHMy0UbVxS2nUcWwaFNHu//+6P/zmS/AFTBg9fgT8Pr8wYsg+TE3tCLgQvOGm3WF34ODuQ7hyWhF++p9z8dxvX8aHb3yMkuNl0Bn0GDluKObdPhM3fPma1ntTIPjg/gOy5gwoKkJGRv8TBea8rlbXIkOSqcmcw4flKPOiAN9BhUHY1xsBtiZbM+wOu7Bg/H6fkp4cDMraLABdohUpySmSJtO+VVZUory8Qhin+fn5MFsiAzVpR4pbk43q8cXJmpNg1AsTJVxwhmOYG2huBGl3sp5j3ajhx3WSTJVYCv9G8pxKKjz1+TwCyuSmmLpVRIIAz95SuwAYeakm2VuoGoKRPE9fOpYi6XwvsnQJENI+Rl28APNKeIkMckXvK9JGex+uVAK07RuDWsyUjbT4AdcyPks483mkz9vd4zneqJ2Vl2oUJlWk85cKIPL+fC9WRGR/jaTRLrRpLKuiRnL/aI/VmDNhWPBcYs5wEuXmjQJk7LR0CLTWAxbwOgFnPeICbbR6FFXZFmHaOAEYmFaTkZUFq9mksGla0kaieSIuLBTj6smmMmcITtx6640CZLg9XkwYPwbr3vlAAWdeXotrZk7DsGGDRHA3XhePp55eLuDLoEFF+MP//UNJXdHrhVkz86rLMW3axQK+nDxZitVr3pZ0qZSUJAF2yLSho8f0IOZEsxEIGjxogDBZ6ADSxHHxOmx4b5NE62ZdMx379h3C7j37paLAidIaLF/2Cq6ZczV2bP0U8xdej9rqaqk4MGRQIXbt2odbb1+MlStXS9Ww8RMvREqiGSlJVhQV5ODZ51Zg85ZtUnaSbdiwwbjhhtkYWFQgvxszZqTQtbdt+xx3LFkoGjYSAZQy3YqocGlJOVaveQu33HKj2IVAzaKF85Cbk9VKHW7/7RhVJUjR2QLMfjMg3YxUK/WNOjamvPmDwS6oy133GAIzpXXuVsFKOjDcuNGBoVPGaGB7bQQutKSZV9lcwoDis7AcMYVJR+YlCNjD39OJbp8SxYgyU+oIEjEFs20ERsqR+gNoaIkA9la6kwp89ffoVtdfu38fcWh/Gb511+OYOO3iDilBAs7EBeF3OwSYIQDAMU0QWUljjBMw8ZMtu7Hv8wMYd+klGDbyVIUh9vG2TDLVUs0uRUCfG7umRhveX/sOXv/oxzEx5O9/sRafbj6CMRdNRHZetlyTawbfw6iDCHw6PIz4BlFTXok9n+7AZdNH4hst4BAdZGHXmQjOKDpyZ3LolVRGJRpOv4EbSY5VpjBIo8C514l4r0PuzTWBqUuHDlThnrtfwMJb58KcYBLghXMiS2K3T21SGBONKCupxOYPtuOVZ27Db775JwzILcSIvCHITs8SdkVxRRn2Fu9H1oB0/O/yh0WImWtBWVkZykvLpdrh4MGDReemPzU1DYf9hvM7NzXUjaNeg1qB0BpiXuwL70jgzelywu1yC0BG1gu1ZKjFxDGk/mGwgn8IfLIfdMaIYen00uJS6SNZ2VlyPtd5agl1xaKRUuy2ZtQ22oWpxTRhCk5zPVGB2K58KxbAIHDiCwZh1scLyFqQFntwhswZsiMk9disiAATDJYUml7E4Lh+0q/gvMANNAHnSG4vrJl6N5jOyfmBZZNzkmMjhH42+zfBZzI12B84B6p7JrKwCMqwMbDUHXCGwB9tTuCC/phJr5O/Cep3t/VFcIb2oX9EgWiCdpHYqq2GJv/NdZjsmUibBs6EtpjGnIm0J2nHn1sWCPoBn5eceeW9VGBGwBmlqhEXYwtptwlK9SY6v9GWnestI7YFZwig+Hx+/OulVzGwaICI5t75pZux4uXXMWXyeFw4YaywTwgG/vPxF3DxRRciIyMDjz/xAm68YZZUqlq16k0sXnydpPfQOesMnKG+DFkrJpMirNs+rYmAl8fjw2N/fRr7DxxGgsUiJViZsvC97z0orIvnnl2Gu+6+DR9v3orBg4tw4MBhTJgwTj7Rtu1fCHuHaU108K6ZNR0piZYWx4n3Wy7OHwEiAj4NDTbR0ElKtMrvyJxJSkoUgIrXSUlOFBCupKQctXUNGDduNDZs2Ihly1YJi4ZOZ01tHb5y9224ctolYqdQ7VClQ6KqnTUuhnSwWKVLLa2rHsvFjQ4HnSmCKFwo+a48LhSTJtQ9CJI43QGJRtIho+Oi3oe/47/TEvQinMogr7VN+UQ6uQQMG+3eFhFS5rr7hAWTn26CrWXhTbcaxFGlblJXTiIXfrL9SPvnws1/91aERKWg97cc5t6aG/rKfe5a9GfkDxqEwSOHSdqdGr1jP+Fca4gPwuNslvFMgFiR6Y4TcFgqyMTHY9Ur78EXTIDDCVx8+XBkZCXJ63GjF2quJihDB1wFaN5fuw4//uVCjJ1QFLFZmmxOmcuSkiwwUliGlOSXt+HxP69DbkEOsgoKkVeYg8REi4xrr9uN48fLUXLsJCrKqvDgd+Zg7oLJrVWduPki2KL2X6YicDPavnH8MiWSKYoECviu6qaRUeWSOpekQ5ChEOdpRryzHvr4U1XsCHA9/tTneHvdEVx8xRQYTcqGnJvshIQE2bwTWOGGnsyK8tJKfPzBNvzgoSvx6m+exNVTrsTYYaND2uvDXZvh0Xvw93celd973B4cPHgQTHEqKChAWnqaAAD9rXGjzOgwNzIE/pi22exSNiSdpYr29DuyL3u9HiVlLhiU1COyP/kzgiFMmSPw5vYoaUxkN1oTE5GalirBFgIyZHO1F4Pu7LnrautQWlIqVQ1NZrOUeibAkpaWBjODV9QvimOql/I3R6vP64Xd7pC0OFtDIyg6zHsyTZypU+E2rif1Dq+sJWS0UIieVR/zU2MP9vG5d55sliAp12vhr0nghJUlu1r5wn2jro+j6DRTkggyc+3mOFdTh7s+GzIH7Cuzy6HnEjhDBhbfTS1tzTmTWpwESSMBGTqzoaRMeZiKrbDiqpq8As7Q9VN9CtH7I+JOfb9gUMpth2qqH8dzHe6umZDhfNdYHsP+XRChKDB9RfbLnipCE8v368lracyZMKzbX5kzaq4ko11aOzsWIAAjufctaDsV+rnBVRsZTFTnp0NAh4MTN1F1blDVyfnsPPmZ79oenGHpxR07duPFl15DSnIyvvXNe7Bv/yFs2vQpbrt1vqQx7dq9H2++tQF3fukWce6Y4kTNmezsTLz/wRaUlVVg8aLrYLVacOJEaOYMwZm5c6j30lEQmNUHuKE6evSkMGpmzpwm0To6uhs/2CRiv2TtPPfcStx37x0iykt2jzUxAV+56zbRy9n8yWe4446bsGLFKlgTk3HtvJnCnGHjtZ9+ehlSU5OFqcNIHVOZ5s69StKmnn12hYAzw4YOwlNPL8Oll04SIMrr84seDe8/YcJYPPfcClxwwVjk5WWL43r8eImIJZNpw3cPldpER5HOOxf1zhodK2oVkFpM+q2xhXpLOigrbnGx4yLO6GxCy+YrlJI++6qU6m0TxiOwU20jRZ1pTX40uZmup1QVYFoRQRmlDytUUlVLhsfzvo0OP2wun4AybGp6CJ+Z4E2qRYeMRKMQy7gZ6cxF5fs7vH5h2tC5ZGoJheca7F6pLtXTTQNmetrCsbn+E39+F9s+KcbEKy5tUWBRNhDsm9T+UkppxyHg9ciGTjaX7KwSvY5T0hmNFrz8wlpkFY1GMKiHvcmG6bPGtmxGFOe57RhRdKmU4UuAhvfZsn4TbloyCbNvmBjWi21+fz/eXL0DO7cfhdfjF6Ffp8ON3IJ0XHL5CNx4y0UoGJCO1Su24sP1+3BofykCPmU94Zw4YcIAzL9xApbeeSlsblYE8Uk1Oo55sgE43tRhTbD3eI2zdUOgMgy4ASEDLlTVGK5P3MAqc4mSOuV1O5FiYuquT9KYCHax/fq3H2H163swftJYDBycL/ojFAZmJR6mvdDuB/cdxefb9uFr918M38HDiG/U4+LRk85oq1UbX8dN37oOC+6eK8dVlFegoqJC0lnz8vKQnpF2RvHhsD5ELx9EAJ025VzGPw4XBVshfkAoDa+efjyZt202NNTXK0AItYMCfng9PtGQocg9OzoBGKYrSaWsuDgJOBCACxeQafseZFCVlJSIDpswZYJB+Y4EaHh9jgWDpMelSD8iIFdXV4/amhp4vF4E/QH5m2lRg4cMlmPCaWrlHLJXRITZqKxJZDN1pYkWzvVDHUOWFOcIVdNEhJ8tSlpwbzWun8W1LpkTyAohOMO1l0BvV01JNXELC0TmnnOIOcP34fcnu5d+RnaKsQMbuCv7hPt7gjIHKqh3xvVI6XfUS2K/yExSRJoJ9LM4S6jGYSKAmj4e9d1gl4T7nN09jv2pKCP8ctqcAwnMEKA535sGzoTRA/ojOMMIdIbVIIKFtU1eoSNrrfctoNDIqcSv5K4yws9FWW1c1NKtiogq0XnmpDKKk53M9BD+XInS0lmiA8c/dN7asyN6+83agjMU/01NSZZI6IqVa3H8RAm+8fWvwGwy4oMPt+DTTz9HY2OTVGWaNetKXHDBGFRUVOGJJ1/E/fcuFZCisbEZzzy7HNOnT8WEC8agtLRC9FzapzWdGZwxCEtl9Zp1iNcbcfHUS4Rqz5Sok0ePYOPGLbjs8kuwetUb+OpXlyIrPQV/+/uzkop0zdXTsP/AEXy4aTtuu30xXnl5NT75eDssCWapQkCw4+67bsW27Z9Licm5c2bCYNBL2e+9+w7h9tsX4pVXXhdwhto2x48V4+117+PEyRJxMMkemj17OurrG/H22+/j9tsWSElKPi/fnQyga+dRDLkoJLWZsMPhLtgz7APsK6L9Eq8AJIzucxNGcIabRdK8mT/NeUF1wvh+TEkiZZfaLYzocMFvmycspXddpyo6MeouIr8t2hXMWc8NEWWks8EoFNkx5Y1uJWpPAAdxCIDpGMpmMcmkgDPcjIRqfH86ghRdbXaTtaOAnnxXpjsxyszf9zSbhfdlizQvvLfH5/l8P4IZC6/6X1y9cC6SU5PFFOwramoO2VZs4gwHAsLeoD6GOOWsQub1wRfUAXoT3nhpLfKGXQCLNRkVxaUYMSYPBQOUiLxoEbTRHZBgSMveSlgH/iA2vL0J1y8cg+sXX3TGT3L0YAV+94u1aKh3IH/wIOQPKEBC0ikB3bqqGlSVlmH/zgOYdf0kfPfH18v1uL7ogn7kJpuQk3H6ZpQbKP7hMW1BGfVBuAkorXWg2uYWppCyMaOOjpKmGCoNhGPe1ZLKyHWIfkWDw99pOsPrb+zCz3/xJqqrm5GSniwbZm68nXY7ykurMXJkNn74H1dhaFEy7rny+3hoyQNdprAcPnkUe6sP4LlN/yevwk16WVk5qiurpGJTbl6ubODJoOhPjfMrN8zckPGbEVDrzTSXtrZyuz04fuy4iPTye3GdYp+mmD2FnU0msssMAsQQnDlTJa5wvwG/Y0N9g7BgCO7Qn7DZmgQY4rD6/9h7D/g4ynN7+EhabZFWWmnVe7fcANsUF2xTTOjVhARCQgok3EsSkpsCuVxCQki5IY17vxv+6QUwCc2UYAO2KaYZE9sYd8u2el9Ju9pepe93ntHIK1ll1SWyb35EsnZ25p1n3pl5n/Oe5xx+TqCGGn1k5ths3VISx6WvVLNZ7uVOS4cARoVFhTAmsRx69KPzPu1wBpCdrI1o+9H3OPoWfJ8x+RftGbLZJlF0dvSjK1twrskSZfaBzG3+Fwkww+8SCDjS7OoHFbgPljWxTGuuNj4r1fkD2SpSCt7TKyWGU6Wjw7kRtQQ5Tvm85X/U4+N14NymMF0vz9u6Ti+sYVpf4TEWgEYTK4tks6mpAr3F6XoZW6M1xrq+0zskm3O0734UP4+CMxFc1bkIzhD9F5VsUOw32G+VG8HpRjeZxAiQmWBO1EqSzElGVWtfvX4fe4CTZj7EmDRzWz6YhdnQp6/BBJk0Z06C6YbBCbHiMkINjlih3nLfU/XyGC4UBD0CgZBMkAiYEAzkJI5AA1dEMzLSpETH5fKgq8smK1qkJmekmyUR4ESro6ML6RlpAn4wY7dYOkUw0JiYINvbrOq+mfTEoLPLCk2cBsnJxj7h31h0dKp/SxQAheyWVksX7D4gAI1CF06k80UvWi02mFOSYbXZkJuVDnOSDh2WTgFgjImJ8Hh96LQ5BURqau1Eq8UqSZ16fUoKcxAK+BAXGyd94L3F73ClLyMzXYAXAlJ0DeHqMc+PlGtObM2pqTClJEt9Prc3m00KO6Sv3I3nzhU/fp+2orKKP6gRnOH1Hqlx3HAyQcCCfSeYJ6CGN6TUT/eVl/FFyGSSP7kdS6I4FukgQDDR2KdLMdSxyOziM4XjzxcIweXrkdri4ZwtBKBxBWHzBBDsEw0lEKlQ5XulX1I6AU4Sh06oWu1+1Hd4+0uX6AhByixtSNl/AjYNnQoLgJOs6SpxmsRHRXRXkxSBTRt34YWnP8SytatkjyojhOOMz00VEBy8Ss07jgketaYcQhGPwbbntiE5oxBJqRlwdDsQ8nuw8rxK2a86mR4pAdz03Kv47O2rsfrChcOe3c63q/Ddr2/AGSuWoHzxSdHiob4Q9PtweM9exCKIn//ms0hPVdwweN+MlXLPc21t70JDu03KTAsyTfJ+GanV1XXhscffx5Zth9FQ3yVJdH6hGVdeuhCf+fRyZGUpYNjgtnNnNZ57fgfqGuyis1ZWkoo1a+bhnHPKpQzp/dc/wC/u/D1uuOCaUUdBMBTCrx59GDvtL/Zvy2dqY0OjiAszOacdc4rJFCaePOpuZ3wDumPWdnglwaV+WCTAwlR12tplRU11jQAkBGNMqXzHx8o7PDk5eUTtmIn0ie8EAWMI4Hm8sNlsUrrE8in+zrGSkJgo70iWVRGsYfkSxy/72t7WJmwfAXFyspEsAM3ICA3fGVw0o530dDZqz/AdGj9DYs9kKTR0+YSpTTOBoZhyQ8VDWDM2RWuGcwaCCPxJx6cIsLBpCTEZfGTqBYKKAYfCjKQuV7wITQ8F3HLRVHVQ4ryEjYum1Oga67M10pNkLAl08Rrw+Jy/0WWMJd7sjFwyGQAAIABJREFUQX6qTvpNtj1dnrgIxbKr8MbhzUWv2bZgpDo2FaUbZE462tjggh9ZM+GL15HG8aO4XRScieCqzhVwhjeo+iJSVpa5Et4TZc1EcI2nahMmAExauTrCSQCFxtSmAix9bHr5nEklS0R4LbmaQtxCVY9nUkH1cyLp3mCv0NWburwoSNNLzfC0Nq6mhR0wvCSAnwjAoMgfD2gq5DDwu306ycOcgBof9WPZR98ETv2bsqLbI8dz+XtQ1+mR3zn5oX4CwS+uFJ0su9EIO8koWg4DgRC+l1lvTKFZss+4b4U9A5j6mB1KH/qwFekEP1X2M9Q5Dj419Rzkm2GTx/C/D/5OJOCMIgysE3CG5Uws9+GKCg8hooME9li331feJDTaQA9SEpQVL56nlCeNMJj4TGGZUqZJcWhhrLIimNjSOZIMGvaF9wStSjnZIGNmODV/vqh5/blyRKCJ15EMHzPLqBI1/d/jufJz6ZsnqPweVFhA0favFYG77ngEcfp0FM8rUe7MPttsjmlhz/S9J1UW1ODo8Bms6jvtfXcPbN0BZBXNk7FUc+QErrr+LAGeFXbayOyGPz38BH77939HTl7qkBeh6lAz7vj0b7D6srXIKcgb8G5Qx274vUh3Ml18HD7c+QFCIQ/++NgX5Z0wHstfJix0yGlqbpNEtiDvpODxUJ2993sv4qGHtuLMcxYgOy8HKeYUSaStHVa0Njdj9/tHcd93r8R37jrpDNX/fA6GUF9fj66OTsxfMF+S53B9rTc378Tv7tmAa9deEdFg/cUjv8b2tmdEz4aNTA8yLpwOBzosHTAmGVFUXKSU28yRRnaiWi46WFR9uk+B4r5kzng9HgFDyivKha0y3U3VJlJK19pEO055XcYIW4aLIgSPRBeHwvNeL9rb2kFxYYrx5+TmCJg0EkAzU+DMdMdy8PEEGHAFRWuHr0km0NSB4/NxKC06iW+gRxYQueBDTIlzVM5Vs5J1Mp+ayUZwjoAMF8A4DmjR7g/4lYWuPn0XLgzy2ZAqukgKi2808G46zolAGVkjSokZr4HCXCarvv8ZGqJDpQ/1Xb4BXeJ2vBaq0+Z09DeSYxDQ4tyZ89FIHJtYukXmYLQpEYiCMxGMhLkAzvABKQrZfYgvfzBRibaZjwBfdkTE+XIjlTzc5YUTfIMuVpJcMmOYfFJMlX9n8sCXJSfpZExQR5irLMJSAWDsYw2QMjhDiy8zH9y+HnCCRVo46agEAFjGQ3CS5Tv8TF0JUTus0nBzhgEV+D5nkk+gYjY0tayJVFv2neDDUCU8nNSTXqxaK4YneHw2cOSIVgQURwrGh+ORbJnRVjbCJwkEDFmCxH1SiG48tfnsP8ftSDaLpP0qc6teORaTa05eVO2XwdeGIA1t66lvwwR7qsucZsPYiPZhYARY0rTmsguRmKyI96qNSR3vCwK2HHPDjbtwcKaz1YJ3tr6DijPPk9201jdh+apSZGclCWjOZ7Wq7Tb4Ohw/WoPq4yfw8GO3D3uJbr/pN0hOz0b5IoWNE/584u8c52o/qdMSDPig12qEHbJt8xu48oqFuPeeS8a9smuxWNDQ0IT09HQUFuYP289PfeavOFJlwfLVZyM5ZWBc1S91dtiw882dWLWyBL99+MYB+yIQZLXaUHOiGplZmVJ2Et6q9p3AN9c/gM9eftOow7nTZsWzb/0DL9dskG3J1CTTg6xJisgScIrVxGHevAopu4m2sUeA743qEzXo6uyUZ29uXq6METJnpjuZ5dghQ5clTyylYuP7kNbpg68v/06grsNiES0aJuN5+XkC0AzXFPvs8b3Dxh7Z2fUNxosADcuFudinANgKkzW8ydw10INWm0/eq4yZqpNCtl2OSbHRnqnGZ4DF0gGnwykMKo5ROn3x+hO4I6jH5vX6hF1H0wYB9eLixDSCpXkzWQYZCPbC5Q+JSDTLbgmCKWzik01l0DRbyYRWDB74Pks1xss1FMFuroDNssbFg5Ecm8jqpuAxASrO96ZDO3CWhWjI7kTBmQiu0mwHZzg51GkUWltUWyaCCzoDmwidvq+MhIn1UI3bsDxJJVKoFsVkJXT3JZ0EH8h84GfDlYDMwOnNmkNSPI0rEHzgE3Tgy01Z5VZWfdRG8ItCbywJYBP6agRCeDN1opwY8bzI3+EquT/E0iL/KQLBFBWU2u9hJkp8eRMgJMBHcGY6BQinM3a1Fo8AmtEX/XRGfeaPRcHSS1fcj0986VNDdoZgIFllTCiGA/jCwRnuZPumNxCnTUJ6fhnam1tx2uIsVFZkiVAjQV+C5ENVTmx8/EXc8c2LceHFihMc77twzeqtm/diw+/fxcpLLhiyr+yjsoqqgPEBf0DYIUwimJS2WWzY9PTLaKr7CQwGLZwuH/bsqUdLi11JqHNNWLasCMbEocs1KMre1tYGS3uHWBfn5eUO2Y//uu8feGVLFdZdMXQ/ByRxvb14+dmtuOXTZ+Nb31w3YH9c1T586LCIui5adGqZ19XzP4/zTzsXhTkFIw6kdw++j/T5Kbjn11+V7VjORGaFuG7Fa6R0IT0jAxkZ6XPSuWnm7yJF36W2ulYYKEz6mODmFeQjKytzRpJYApPSjzgCAErp00g6N1Li1G6Bpb1dHKSKi4skUY+2UyPARS3OC0aaT3ppM27zC3ODcwfOrfh8otYcy+q5KBTp4s5kXwOCLQRku7u7heVFRgwBF5Yv8ffwcUIQh+OCQB/HOMcSn6VZWVlISUkRJ7nZ3rjoXtXmlvIfkyEe87INotNCcIf6orOtkZGVP4Rjk6qJxr6Tfc38iPf1bAKY1AWd8NxhuuIbBWciiPRsB2c42RT6Zx9qOpglEMEpRjeZ4ggwKVDdmIY7lKovw+SADkPCENCQ2hjfj6TPZgBhikMY0e7JmKixeIV5pCRPEPcFPvhZ4qM2PnTJZiI4o+qzzBaWzFAnygkU3RE4NkRjSK+Rmm/W6YY3fkYKKRlXSi0yz12ZNil2oaxZDkkZkyI4PVNTqogu57g3OtDo6neGGvdOol+ccxFwOry44WMP4trP3TCw7yJCDUksCIDzWTscMDkYnHF027HlqZeRN28xgqE4LF6QicrKrD7nMrIdT2XhvP3auygpTMa9P7keBtFwYpmhwuZSAcNv3PZn6JKz+suv1A6r7n7crzhC9f0hGPDD7XZBp9WKC10PYvHmK9tx5WWV2H+gGZs370NpWY6UDLF53G5Un2jBZZedjru+dRFWLFfKvNTmcrrEHYf0/9zcXGRmZZzCiqip6cTpSx/AZ267Hskm46l1qrIz9RlCihtgae/E0xs2oa72p0gzK6LG4vYTCqGhvkGcfkpLiqX0VSkriJVdPP3bTXj8oWfxyQvW9/391OFX39KExzc/hWf3/xmF5UoZGNk/TLYYJ2qSsJRpLgoCz5abjdeKYFdzU7MCxPTNXTIIeGVmzAg4M57YsLSlubEJLNHKycsVYGm6WT/j6fd0f2c0cIbPK7oKcXGI4LJa8jQbGDMCItbWgTbsZFLRQp2swpGuM4E7jgn+5H8EIPlMzc7JkefGZIhbT+U15PyNVuycu5E1T3CGjQvze2odU3noce2bc+x8s+4U91mWMNEBlP2erRqBfPWSVa6aYYwrAOP8UhSciSBwsx2cYSIq+h59shfR1eIILuoMbcJrxBfHcAAaP2fiQAojwRn+ThcN1vjSkm7atWVmKE7jPSxZSQQg+LBXLZxF0C0+Tv4WDtBIaVOqXjQb5kJr6/ZLTa5QXrVKSdFgphwTOgI0ySLSx/GjCBqz8QXD2HByxRemKnY8XrE7RUBV0bGZLRAP7xtSY2kRPBOrHXNhHH2U+xgMhHDJcjJnBpbHqM9VjlVDPFd+qd2iUN05dsOBmsHgDLdpa2zFWy9tR6I5C2vPX4bS0vQ+0KHPdr6vrtRmdWDPjt3IzzPi2ae/JLbTXDOhVhX7UGvxijMMS+8+dub3cO3nrhcmCVuXpRN2qx29wYCUb5hSTUhLT0VIWAMsZwwhFAgIHZ+rwnyPPPvEVrQ1t2HthWeifEF5f9mHeo3pRHXiyAn8890PcdNNK/DLn1/Xf/kpqEoLagIbKakpyMnNhU438FlInZm332uSciYer76hWZz2VLtsRq+ivFj66PZ4UJCfC01cHN589R0srIzHfd+9BoFAEI8+9hTs3Q6QrZORmYZP3bgepaWF8ux4b+cHeO21t9Ftd8CyqwO2+m6cv2QNjHojqo5V961w09igE8daj+Puh74KbXY83nxrp2hMyGqrP4Crr74Yq889p09UvVdsvUVcliVs4to3W55Ss/sOJHh26MAhKRdjSRDLQxQR/KQ5xUTitSeboq62XvpdUlocsb327L5Ck9u7kcAZvkMJzLDEm+9Vzh2yTDr5yWfmTDJmGAWH3YGqqipx3CP7JT8/D9pBz7CRosXnWFNjM9rb25FsSpbvz/ZSyOHAGc59d88hcKba4gHntBNp1Obhwqs2XpGCCG+sMqBUBE0r+L6day0KzkRwxaYanOHgYhLFsqSxIohET1nSxO+pzJkITim6yQxFQC1vIjVxOLFSVSFeE0s3nR5Bx/kCzTMravj8nLoJ0TZ8BHg/UAC4odMHszFexO74IK9qcfUn7bwWLBlLDyttms1xJRjClxktOEcCHrhKz9Im0pSpwSIJYk8v6AYS6OkREWSxzmY5ZPyp9eWRjisCIeIiFuoVsIiTg5mMHwWhAz29IlioOC8oDg3R9q8VgfXrHsS5l5wPIzVnFOd2GQeqBpWCVSqaXtL6tGj4KxM6lhBS22lw67Z24/UXtiE5SY9Fp1cgPSsDSUmJCARD6OqwwtLWin/uOIxvfvMS/PB+xepabdSn4fOe9y2FD6trLPjqZ/+Ii2+4Agd3HcSJw8cRExsHfaIRPT0x8PsC8Huc6AkFoDeaoU00IxjsgdGoQ15uCirnZ2PPjg/Q1mZDgikbH79hZKtuj9uLd1/fgYULMvHInz8j3eK52u12NDU2SclIfkGBrByHt9Xn/QL5pRUoKs0XcKPqWI1smylufEoJgJRYtVvgsDtRXl6MeI0Ghw8eR0P1Qfxtw+dkdfqZZzZh5YqlMBqNsNrsaGltww3XX4Xqmjrs3r0fS5cuRpIxEYcOV+G9F3Zjz9b9SNAbgFAMEo0GUGfGmJKI8vNLcNudN+O993YL0LP8nKWSjFEEOC0tFdnZmQj4/aI9Q+CG5TAsVTClmCQxZ3lOtI0cAY7TE8eOi85LcUkR0sxpiBVHxbnXyKygkDBt1jOyssTF66PKFlXvaXmkjQGIVN0NB+vMiNahPSBi/CqQTVCG+iGzxTKb7Ki6unqQBchrTbFxgohjOX+P24P6+gZ5TonLW4riTDZbWzg4wxL3wjSdjGneorMRnGGpPU1LVJFzVS+R5Uxkko7VtMFAzTWWJmviRJ8nksZFRII0NKHw+hUdw9neouBMBFdoKsEZqp2zVEV1VuJA5bihQFQkg1ZW/HoR1VaI4DrOhk0ICJDdwBKT4RhO6oqEqpvCfzOhNhs1gg5ztTHKoBn9apI5Q+ty1kWTVknwkxaQXAniC4LXgo4/1F7hxGQuxJXPhhPtHilpGq6F684wKRRQJtgD1o1zcYFACqmagydjo0f01C1UkUACiDzWTLKQCEKp9xRBI778o6Lo47mqc/s7/3nnY0BcKoorSwV44TSb62Z8x2ppJ6/h+xbyLOXkjiCFL6DM1iiUPRQww884+d/4xyfxwnNfxsZn92LXrjq0WRyyaldWmoGL1lXiM58+B9nZAwEOfperzrw/KOTI348dacE3b/8rAoFeJCSnwpRZCF9QA0e3GwaDDhquBGo0CPhccHU1wWlrR37ZAmgNSWIt3NpQh56AG8ULz0R3ZyduuGFZRBdtywuv4uqrFuH++y6X7ZmQNDe3wG7rRm5+HtLT0wbsp7D0Xlxx3cdEBFgFZ6jpkl+gMGSkxcTI6rM9DJxpbe3AGy+/ilde/jcBSf7xjy247JLzkJOTBY1Whw0bNuLa6y7F1i3bsXDhPCxbuljAk7a2Djz51Au45ppLsOuNvXjtlXew9rwVWLJiMcoWFeOvf30SZ5yxCAcOHEFqqgkXXnAuNJo4KWugbW4oGJDf2eI1caJRQvcWc5pZWCAseYi24SPg9/ng9nhFTJciy4xZZmbmnNDiGOqseG9Tk6S2pk7u8+LSYiQZjR/JIcD7jCAFhbEpcMv7dCwgxeCgcIGD1sZ8x7NUmovAzFdmmi1zSj9dbtHOIkBbWloi9/pYwRUCeM3NzUhNSRHx69n8nODchnNAEXHWa2SBkbkiySE1Fs+sG9vMd/LMemQYuUAaI/NR1TqcFvaRMpwJyiQnDu/sGemJc6HS4fbD7aPN+uxtUXAmgmszXnCGKDOTQE4GmRhypY4/w0EXJknq5JCr2FzNJg16sKtPBN2MbvIRioCIA+vjRMWc+iLUQ+HLkUlwtEUWgXBwhqwjKWtyKyr3IpwWA+g1jLMGealzZ9JO0IFlbuqKV3g0+CIkOMMXtmqvy1UD1oqrwMVQNpmRRXTgVtwnxydLpZj0cv8zEUfGQU242UOuinACUN3uEX2daPvXisCmZ3fjuSf34KzzVg84cQIyXAHm+FcXQ/hvvqMJhA/VpAy1T6umvqoaPd5ObHvpK2MOKI9B1hvvXd4nr/zjA/z0u8+gYP4Z0CdlotPigIargTqdCJiHqbjIgHZ1W9DVeBgF5QuQbE7DvndfR1bZOfD6gtBqArjpk2dF1Cdrlx0b/rgRBz78HkpK0oQFQ30R2g+ruhzhOxoKnGlrs/SXCZlMSSgvK0a7pXMAc6alxYLtr7zWD85s2vwqrrz8AqSYkmHrduGll1/FFVdchM2bX8XFH1uLnJxM0X3oRSwe2/AM1q5dIYnlK1u243OfvQGZGemwWrvxhz8+josuWosPPzyIne/v6QeICgpycfFFa/rK03qh0+slCSerpq21XfR3CosLZ/2q+FAXkewfWgITrON/LMUgUMhSncnUx+A8lOLKnZ2dCAaCUuaRl5cnif5EkvyIBuYUbsR4dXR0oKmhCanmVBQVFc1ZJtBwYeI5sjSH9zI1nFimSAYJ9Zc4RjhuIhkrfJfy3ckFX+r3cRGIizgZSVpxcyI7Y7xl0FN1icmga2xskmcYhZ/T0k+y+iI9ptvtRk11LaWmUVRUiKSkoR3pIt3fVG7HZQS6ix1tcckibUmmQeZhXIiMFOiYyv4NtW+y1/NTdf0Lgpw7cmypZfoj9YeM95REHbR9ZcjqtmRIvvbKi3h1y2a0t7Wi22aDzWYVG/WMzEx51pvN6Tj/oktwyRXXwpA4EJTlgqXN6UNglpQ8KXhBr+IwG+zFeacrmmqT3V58fiOuvGb9ZO82ov3F9Iqx/eS18YIz2SatlBVwUPHmIUOGD75wK+XJ62V0Tx+lCBCcoRgkgTwm2dQIsboDSEuMnxTGw0cpVsOdC8GZo61upCVqYU5SGDJMxghWkGWhsisouFyYrp81uimjXRs+3Nj/xi7FlSq8EZjhWKFbE4WOp7Jx9YMixZy4U3TZ6Q0iN0UR42MiPFkg0GjnQBcJnjNfaqyNZ79Il2VsImEfjrb/6OdzKwIBfwjXnP9jnH/lRTCZU5TO9zFlFNvrXmHNcEWYY3UkdpXQxeMgDnnbN23Fvd+9DNddsyQiZzcyZdSJSIeDTicKMNPRbsfn1v8vejXpyCoug63Lg4QEA+J1XOk+GWv+yvFLAIXN77KirXov0nMLEQzFIDWnAi6HHQGvC0VFZqxdUx7Rhdr93h4sWWjGz3+2XkqDmNBZ2i0CzmRnZw3Yx9oLf4WcwlIUlxWcUtZEVgpLmChO3NLcOoA5c2j/MTTXHcKGx5Sypl8//BdhuHBFOznJiFWrzkJFRQme2bgZF69bjcQEgwgEa/V6PLPxZaxYsUxi8vs/bBDQhronBK4WL6rE5Zevw4svboXT6UZFeZGUltEq2Ww2UQRL+sNSK3X1vKmpGa0tLUhJTRWwgXbQc6Ux6e62dYt2ChNtnhuTD5ZisESMSTgVv1i6NVEAhePsyJGjoAA2gZ+CokIBM/oZUnMlaEP0k/o5dJ/iWCwpLRHg6aPSmO6Q5dTS0iLaK5p4jYBrHA+8h+hSxXGTmGiUsT+UZTSTejJl+P4M1wEhEMPEWnURJXNmtpQ08foJKNXWLtpZoitUUiyOTeO5F2qqa0QouKAgX9g349nHdIwpuhlRt6zD7ofREIeSdIO8V9q7/VKCNhtbODjDd6LdHURDl29U0wayZVKMnFOePKvWxjo8ueHPeG7j06KLVV5ejrKyMqSlpSE1NVXGO0Xiu7q6RPB+37598uWrrrkWN376CyitXDQgRFanD55ZwKLJStYKPkATD08ghFULh3ZPnOj1jYIzAFIS4mW1ng890rmI0E0ubDTRyxT9/myOAB9I2jgFUOCNS20PCltRGDjaRo+A298jNE8+6KjfQ2FlxlF1vPIFe1Hd7hbrvvKshIgSrtGPOn1bhAuqqY4xhr6acJ7rWJrqENavwxHBl5nc0rKaEzsmuOLekKJTykVYepc4tj5EcMghN6GGB7VueFxOTtTVI04seW2jAM14Izt3v/enh1/DzrersWztuXISinMZHZoIzvZIQsvxG0lj6dOJQ8fR1dqIR575soht0+2MrV8UcwiNhy5nUMqkyNZjKaWqJ/eje56GpSOETrsWdnsASSmpklApston15WYHBCwIJisuBrFwNFeD1t7LbLLlkKXkAx7lwUZWalwdtvFOnvF8uJRT6mttQPvvbEDRw5+T5KblpY2vPzSXnTZgjAYjFKWtWRJASrKM/G9H2zGG2/VY8XacwaVNeX0Je0Ktai1pR1WW7ewaAjYbN/6FkqLe3Dfd6+VhHjjsy/hnLNOk9KjXbv24frrr0RBQR4effQpKU3Ky8uU6+L1+vH4357DmjXLReSXzJmVK5chIz1NGMb8mZGZjqef2YT4eA3OOfsMFBcX9gu99vYoIsDhjWVbrc0t0Bn0srJOQeW50HgeDocDdbV1cLvcEmcmHowLNWAIPmVlZsnfyW4xUStjDFojQ8WArBmCdRSLJvuIsTYmGiW5H2upyGyKMcd5Z0enMINS08woKi4SRhrBSYIVc/nc6LZWV1cngB0dqQhUUpyboJ7D7ZNzjIvtRYJBjxSTCcYko9wvBDPUxsWMRqtvwCUjS4agTDpZM/qpXegZ71ihZlZV1TEY9AYBVXhu472WHR2daGpsFMZFTk7OmISFx9v/sX6PIAzZl1yYU99nZRkGYdlzPnuoyTkr2TMqOKM6HzV0egUIHKklJ2hhNJwcow111fjTww/h5Zc2CRhzww034Oqrr8b8+fNH3E9DQwOef/55PPXUU9i/fz8uuHAdbv33r6EsDKRxegKwuycmTjzWazl4e87Ze3sgluicP5+7KArOjBrT8TJnRt1xdINoBEaIAKfqTAyoN1OWqZdEgGwAsiOibfQIcIpO0IACul0uioD1CniQm6qTMh9xL3L60eYIiCgwmW58KE4X42P0Mxh5C76kSQvlObLsjeOCQATrkMcKzjAWMrYSNCJCzcV6gi38byTJNSL9R1vcAhoyaS3MMIjGB3OEqY4jX+5MeOmAo7pWieA2dUTA48fB5QsKQBNt/3oR+OKN/w/mzByULqyc0MnbOq147fkt+MXvPo/FS4qE0UgAkGM8I1mLQjOfG8MLSB5qcskCDVtLczc+ffUvcflN12L7tkMi/mtKVxJsRbh4IDijsmeEjRYbi95QEHUHtqNgwRoBM1x2KyoXlgrIUlvdgJXLS6RcabT2u//ZgAMffhcP/uJVPPLIu8jITEZSslES8p5gEPV1rSgqTsftt52LO77yOD7zxfVINZtEEHgozRmuONfU1KO0tAhupwfPP/ESvvWtCtzymesFYNi0eRsuu+R86LTx2PnPD0W898IL1+D1199GY2MLrr32UqSmpmDne3uwZ+9+XHXlRWhqbMVrr7+D9dddJokIQZ7enh4kmUzY/NLrMBj0WLP6bGFCKIlmL3pZwtkzkE3IVVQm5WSepJrNAs6QURBJmcdocZyKz3ld/T6/aPWw74wtwZfeUA+CoZCMg0RjojBcRKOwV1n0Ky4pllKWoZgR3Cdds7itJk4jIBl/ZwwI+ISzBJjUM+mli5fP70diYgKKi4v7HcKm4pynY59cZWfpSjAYQHFJicTA6XDAaEyEyWSaMxbh4bHidaXeE8u2yPYg803VS+H90tDhhsPlhSHGh5DPBZ/PL6AmbdFZ/qOOlf5ypr6d87nDhRo+6/hOnY2NY7++rh4d7RaUlZeJ6Pd4gRmeHxlpZM8EgyEpbZqN7CpVDFi9HoqdtgbzshPkWdBuD8xK3RkVnOFySH2HV5xUR2osY0rQn8xzXn7haTxw33+K/tV3vvMd3HzzzWN+fvPdSpDmgQceQE1NDe746tfxmS9+tb8bburBuQYClDM57qOaMxFEPwrORBCk6CaTHgElwY2TF2S2KV6SXbEv7lUm8mxTnQBP+knNwA6ZuFPYjqVALBHLTqGAmqLrxJWh/Q1OASEIcLDsgSUycyGuqnsTRdXIsKLODCdUHBuqu0Kk4SbQwdUzzsMI1FAcmeK+1DgaaWrGSR3F6QgQcfWGJWJsnDRQwHqqGvt7vM0jeiFqYz+pH0SQiitMjMtsqSeeqjhE9zt8BOqqLfjKZ3+H085egqJ5peMKld1mx/uvvYVP3rIan7hlpdwLqmYNtRgKzLoBNtxDHYTjkOV/BBKffPw9bH7+EDQJWXDYmYCH0IsYGIzJ8mxXNG4UcHEwUMPEI+T3oKnqn0gvWoKAzyOsGQrjslGQt6u9A5+MQH/mkd8+IbbbxaV5KJtfBq0uXlbYCQIQxGCyfvRQNT7ctR/Z2cnwekO45JqPCThDzRmWuqgJfXl5CVJSkkV3pqW5Dft3HcCKc1LwtTsvxLmrzsaJ6jqiTaLVAAAgAElEQVRs2rQN66+7VMAl3rNbtr6Jq668WECa17e/i30fHuq34r7gglWYP79CRH9ffuV1fO6WT4gQKW3EyQhITk3Fxo2bsfP9vVKmwfNgzG666VqcftoC0ewJpyg7nU40NjSJ7gxBLLJAKPrJhHwiydy4BtQoX2Ky7XS6xF3I4/WItkxqqhnZOdkCPnm9Pukzy7YcdruANbxuba1tyuJDTrZ8xjInVW+EoITD6YTbyfMPyt/5N9qf63TxyMrK7gde1DHH8WfrsqKxqQletweVCyqFkTFZpR4EzDnWB9vfTkVM1X32s2caGwWgYwwoFk2AIq+AYtgZUnrHeBLYUBlKBP4Ys6lqvMYsERwJ4B3u2DwHMqsIKBQU5suYDm/1nUrpc36qFvEIoKvLKgwiKVsryEcSHe3maHO53Th65Ch08VqUzyufFBHfEyeqJT60XSeANdvaSOAM+8r7aleNfbZ1W+aFKYnxYHnvaMBMkiEeSQna/nP4f7/8MR75yx/x+c9/Hj/60Y8m5V788Y9/jJ///Oe45tr1uOeBn/ezqykU7PAEZkX8ouBMBJchCs5EEKToJpMWAZUxw4mL1A1rY4XZQacPNoWUr0zeyQQJb3MBVJi0QEW4I6nRdQREs4crsGSWMLZcceBn+xqcyEhStHxUvRQCNKM1NYGaKJV8tOOM9rmqfM9rT9roeBq1sWg9TjCDomS5KVoBqSKZjLM8hPbV5kTNpAlWq0LqQ50LX+7HBgEzvK5k+9B9iwAcxQxtLoVZE23/uhE4vL8B937tcZTML0XF6YvHFIimmgbsffefuPFza3HzrWtEEJPPYjIZ2TKSR39GcDtqzO1vVOjmP773GVitsTh6zImisjwBOWpPNEGfmCQ22uH3GxN1NVlmQs7PQn4vmqp2wphRgaSkBOQX5gw4p6aGZlTOy8CihQP/Hr6Rpa0Tf//rizj3/GUoryxSLKd7lWRZq9X1s0piY5QSsO1b3oLL5Ua8Vouly5fAkKAPK76ilbYB2ngNWpotePeNHTh3ZREeuP9SpKeTpZIggAJLnlJMSWisb0BMXCzi4/XIzMqAQa9Dd7dDkkYmmEZjggA2ZHN4vF7YbHZkpJslcSXTQ8q7YuPQ2WmFpaNT+sHnL/9HUWF+X2IWxkDiOTgcTknGKfxJfQ4TxW7z8/rLocY0MKZoY6Wsy4u2ljZhzJAdY05LU9ySRrCy5vdYkqGUI3kQp9EgwWBAhpS4JKGuplbiy4Sc44jHUPRIEiQeGZkZyOpjXPDfwUBIAC/ut76hQdzBKudXTmqsKCLPd/B0l8twDFSfqBZXIzYyxehQpYmPR05ujrCxaDtvtVrhcrskZhSWngqnL4IyBIFoWc6yRmorxWm00Go18lxQ7/mRhpvD7hAbaPYzP18Rb1Yb7w2yFJjQ062S8x4ek+K5/F5+QR7MZvMUjeap3219fT3a2ywoLCxAenr6pIg88x6ic1NGRrrcE0Ox0Kb+zIY+AucyFsdAZkw4c4bfmq3gDBdB2TeV4TxcDPVaDcxJJ3OaB+75D2x+8QUBUr7whS9Maug3btyI2267DavXrMUvHv5LP0DT5fDCOwuMJKLgTASXOwrORBCk6CaTFgFOksmWYZLJiX2H0y9zTYVqGisC05yAkt1g0mv6WRL8PD0psoRh0jo7R3bExIj6KCwTyzfrZfWb8eLfCc6w1IkAGNtg5slQCvhkppBhwusi1pKzk/kb0dXhJI7K+dRuSdTFCsBCFk6koBPBHGpqkJE0WY2ihCwZGcyoVh24BpcqmRLixKqYrBn2n2wFan1EwZnJuiJzdz+Wtm789HvPo7nRhtIF81BQVjTiyXRZOlFfdQydrR24854rcd66hQLqpibEIz05XsSBT5bRQSxMR2o0A2iy+eRZfvcdj8Dh0sMT0CE1LVUmhEF/AM1NFhHDTTSmKPSZQWLAAkDExiLg86HpyNtIyqjAwtNPLdcie8bRbcP6a5ec0iW+M/jf3//yIhyeWHz8kyuFjUF3Fzb1cybuBGJYvsSkj/9+7snNOGtZAZ5//gOcefZ8ZORkw5xmku90dtjQ3tyCwwdrcf/3r8LXvnrBkOEgc0EtwZCEKiN9yO2EQTTok8EsouHiLVDsCMJ+LNM5cey4bEL2TFKSUejx3D8ZE0yI+e9IQOmJ3hE8JmPCn7wGZPjYrFYpJ9LqdCgoLJD+RdJEFNZqxbGjx2R/ZM4QpMlIT0dTY5MwKkypKXI9WQbCc8zJyxHWBcG5JGMSkkxJaG+3wO/1CWjB8h+WiVFkM78wXwCzyWh8TnOhhPponONMZ9kMrzFLgFqaWoRBlWpOkxIup92uAH3UpAqx3CsWeoNBTpflY+b0dAEByKyZaOM9T1ZOh8UiwIzbQ0ZTHzhqMCIlOVFAS5YnseQqXBtm8LEJttTW1MLj8Qo4QwFndezyHSmC/YCwYDl35NigcHBrSxsyszKFaRVe3sfPCcoxTtS6YhxmoyYPNZEOHzkisaH+iML2m+iVgWg7Eezi+ecXKEykydjvxHtGh6aQzFXDG+dH1DatzFFAudkGzvDeVkovR48At81MoTOcsu1ff/s/+M2v/xcbNmzAZZddNvoOxrHFjh07cMUVV+CGT9yIb9z7o773LtBuc8v4n8kWBWciiH4UnIkgSNFNJjUCnIyTyUFrP0pmaPuyVLricCUkjhNqEQyO6XPIOXn4KHvm1EtBJgYpvlZXUBKsbJNOJodMsqgJwYSe8Wbjy0EFavhSoTK+2qwulv6wZCdetGxYylNg1p8CIkzqYJjinbEEiGAIzyfTpBXLw0iBGXaNSSep00MJAPP1xs+Z3DKWjDdLrwjohOvZqPpA6thlGRoBs3BwxtHnvjWUhgzviyRdnLAaWrp9s1IUb4ovY3T3o0Rg+9YD+Ntf3kFrYxdyCnNhSEqWlWaC3ExQ3XYHOtss8Hm9uPqGc3DzbedJOQ3vcf4Uy/a4GBm3qqOJOpYjDf5/3fkYjh73ISufriJ6SQRVhkyHxQZHtxP6xERotQbEahSR4FBPEEG/H0G/F4GAH77uJmgTUrBwyRlDHvbooRO4fv0SJCYqK5CScIleSRCH9p/Ann8eQVpuKc4/r1gSQI0mXgANNSnjaj6TEzYm5PyvqaENh/cewGvbvoa/P7kbr7xyGPUNXZL4lZSm47JLF+Hmm86GyaQktIMb+0DWQkNdgyTD5RXlkkjORDt27DicDqewemiZS3eXUDAo7BpJ2PtAjKnuG8ectcsmAA3HYWdHB7o6u5BoNCInN1vcpcb0HA6GcOjgIbl2KSkmYTvxdwo0F5cWi7uTPK+DStkqgSheiw5Lp2ivsD9MdlVAjgCdXqcVbRJDwuTZaVPIniA72arpRu2YS3Ancl3kPePzi+0uWUUUxmWMWMpCphYb40K2DDVMqNNDfQq7rRul5XSEmZiLD+8tlq3RfYvXmvdWKCYevp449AQ8iEMPNLG8X0MyESktLR7V/r2pqUnK2siCIftH1ZxxeKgjF5TnF0EwtdlsNtFg4v7JyjImJoobGu9RsqooMOx2uaRkjmWDCQkEiBQrbr1OLyyfyWg8HuMRCoYETFSZXZHsu7amDm1tbcL+yc4eCDBF8v2RtqG7GwGsnOwcZOdkjVnbZKLHH+77Q4EznKtS629hniJyPpvAGWGpGzTiVByJxXeqUQdDHyt120vP47t3f0P0Ze66666pCqns9w9/+IMc45t33YOPf/pW+dts0J+JgjMRXPYoOBNBkKKbTHoE+ODVxcUioQ8AIAuADzmbOyCrI2Q7cBsCBYb4uP5kl5OeaBsYAQIEbXa//BcfGyOJP8t2+DKjSwHtIUcqZWLpECd2BHJCXJkUgU7IpCfHpIAIZDSFL95we4Vd0yurVnQPmi2rMOHR4Upmu90vKvGpCZpTSuXUbbmQwBU+WlZH0rg9J+EEVZJFaBjCsElNjBOBZrpAxPXtigBkpyMgE3bGyGIPIC0pfgA4U9WqOGsN1ZIMcSjPTBCmzLE2t7Booi0agaEiUF9jwQfvV6PqcAs6LHYph0tONqCoNANnnFWMM84s7mcpcrwRjKE+FYeqIpitgJHjaQ8/uAn/eP4YTl++XBH47WNshOgyRDHbUA8cdjdcLo/Y4fLvimhrPJJNLHNJRe3hfei2dWHJqqEZKk31TThzWT6KihRhYO6Tq/N0c3n1lffhDxpw5jkVqKzMGZK2z9V4JvYs91BYHTGiifH6S2/hwZ9chQ/3teKFF/bh2PE2uVdTUo1Ys7oCX7x1FdZdeCqbR03CmhqaQDcgluvQ/lSrmxwmxlivA8sWyFpgUk5ghOdGsV3+TsYIyxlURs1YEsax9INAGGNRV1sv44raHzwW2S+5eUw4B1qaR7JvYc90WeELBIQx4w/44XI6BexhmdNIjWydLqsVyUlJSO7T4lEYRJEceWzb0KnF7g3Js55aFDQ6mI1NXTCgVf2RQ0dk3Obm5ooj0FjKXdTxT30b2vt2dnbJvU/Ai2yc451BuHw9iI8JwaDpQZohBj6PU0AzumVR+0RAHAI2UsZHpy6FScdnBoEeagPptDopvyLoyEaxfjYp1w4LMPdD9hAtqAmOkHVCpy+Wr5HJw895flJG2ROS54fMYbTxUj4k9uoaTf8247l2BGSoGUNAks8a9pmlhkl9ukZ8BvF+GCrOvG+PHKkSQHFeZcWo4NVY+8frQwvmBEOCxJNlm7OhcVH2cLNLFrbUNrisKbyEdib6zHkxZ8osWeR8mqxyGleM9r6ki2JmihJnl9OB9ZeuxfLly/HEE09My2ncfvvt4ua06dV3Yc5Qnr3tNo8YXcxUi4IzEUQ+Cs5EEKToJlMSAVUUmFbBRMizkuPR4exzqenwyOSJIqi0iI6CMiNfAr64CAqwtIkgBAEVskYIBJD2G97I8nD6gkoZmSZWVPBVar1qG01qNq9JfJ8eAEvKwpkenIAea3WLACavDS3Qua/Z1ghkCKMlLgbU1002DE3dJjBIUWWCJqSgjjSlJpWVLCUCKkM1AlWj1R9HGif2hfHNS9XhaKsbvoBCEZfEtycySm2kx4pu968RAWHHJcaj20NR6YnTmwVo18Tiled240f3b8aZay/qD6SIvIdCfQ46il4KyyuYmDCJYbKklBrxvotDzaE98LocMOcUIiu/5JQL0t5qQUmxCYv7rDgFnHG7hbnyxCMvIad0EdZft2zY0h1JJim+63JJYiaW3ujF9q070dJowZJlFSgsL0FeXpb0025zoK66EUcOVmHF8lI89tdbJHlUGxMtruy3NLeIjTHLLyZDYNVhc+JPDz6B1597B50WG9IyU7Bu/Rp8/q5Pwph0UntjcIAohOt0OkQQlz/JZFDZItTi4PnrdFrRZCF7gj/5+WS5O3H/vB7NTc2wd9sVe+xgUH5SM4YaMGL1/BFtTNSoAcfXJgF66jjNxkYQts0eQFZSnLj4kG1F9llhUaEwTth4b7JEideO98JQjeVqBAQJnPGeZqkSS8UIgpGRUm1R3GsYCy78cC7XG/AKcEc2E4WYExINwvghGEOQhONRp9eJqxcBH5fLJX3KysrqZ7aoT62h3tPsN7/T2dEFu727v4SDTBlaSZNlxbI4r9cjbBq/PyAC1PzJ+4HgZUqqst1YGsc+z8lm7RbmC/vB5xqfc3xOkPlDfSk6lNE9LsWUIufJuKnsO7qJtVsssv28efOkL5NZhsj+1dTUSmx5rclCmw2N86Uai0fmVWobDM5wQazT4cfxds+MdFmviUWgp1eMNgjOUMdwNGCGHU1N0sGgVRhZD//yx/j7hkewd+9esTSfjkZQfOnSpTj/gnX4zwd+Lod0+4KwOWfOvSkKzkRw5aPgTARBim4ypRFgAkpgJsukk8STEwe61RBNp8tQZU6iIhIMCBjARCDaRo9AODijxk4mXT2KUDAFl7OTtfLCIeMm3AWJjJu8FOV6DNUONDpl9UrRpdGgIsswrRTu0c9e2UIFnUab4BCcIZBF5gzH3Eg229z2gzrHkF0QC2IjE9+QrJryGhDwGm8jbbs0wyBiyIw5xz4ptewDJwZR3ZnxRjb6vUgjwDHNifLgscZHA0uimIDy+d1c24Hl5z6IBWeuhDF5YFkPE3SCNOr9SEZH/78JzsRrpLxp37uvYf1Nl+LZJ15B+WlnIjWdTj4nW3tbJ/JyDFi2tLD/j1whP/jhUbz1+m588pbrkJVtgs8XhMcTECDFaNQNAFQURg+BIYLZcdi35yh2vvMhCisqsHxFqYAr6opyuHDpu2+8B318CFtfVixKmXQJQ6SuXpKo0tLSSWHMHD9YizuvuQ8lmYVYUFwJU5IJ3Y5uHKw5jMauZvzvCw+gpLJg1MtHBguBZJ4DV+QJIJFFovQ9KElfYpJRHJPInKAV+ERBGiaVTNYpPsoyGbIWWpqbRe+CST7BGa7Yf5TbTAkCjyWmvJe56k/gPy6mV0qhaMVNMIECyRwzZJqwJIqlNaYUxc1K1W3hT17r48er4XG5hJWVl5croEY4I4QJNculuchGnbQUg8KCpsgzGS5k3KgArbp/YXzFKoLd/BsBFZbg0IVqLI39o34Lf7LpDbyvTwU2eS4s+2ttaZGyJ27P8ygrK43Y8Ux1wWLZEIEqHocsNZYRkj3TUN8gTB4eSxWuNvQx2QhQ8e/UgyHIzPiRwcN4TvR+HByvUE8PaqtrhNnD68ryN8aYx5zsY43lWg2tOXPSSlvdF+dSe4aZe43leBPZVs1FItmH5Dapyphrb23BNRevxpe//GWxvJ7O9tBDD+EHP/gB/rZxM4rLFQZoa5e7Xyh4OvvCY0XBmQgiHgVnIghSdJMpjwAn/3SjYQkT2R+cNNAGmoloUbpBWBtqKQktXqNt9AhwAsaJIjVmOEmnGj5Xi70+P9odQRj0WlkF8Id6UZimE7qmyn4hm0YtwxnqSHQwaun2z3rmzOhRUsaVyxtSKKo+TiA1yErRIZ7SR0wcw6jpsnrjCuD4MKwZHk8AmiStlIn4A73odPmlZIrOT2NpvCeoHTQvJ0FEnll2ploSE5wJBqnZpKwhjkWcbix9iG770YoAn6MqUBkpsEfWmYlC1A6/3Ctq45grSNWJlhN/rzrWjtVrfwFdQhLKTjtnQOBUMVtqPUgJQ5+Ar5qQMTloOnEAeblmrL7gTNTXNGHTs68jp7gcOUXl/ftqa7WgqCAJZ5ye3/+33e99iF3v7RfA5fTlq9DU1A2fP4h4rbIi7fX4kZaehPKy9H7GjfplslIe//NzyC0/HVmZRlTOU0RHqUnCn3S4YakF2TXc17uv7cCKc/Lwkx9dKZodx48fF/eZsvKyMSePw42sm8/5CoqSC7FsoaK7o1D9aUoegz2HP0CrrxV/2P4rxa45LjZiTTAmh2QKxMbGSdmE1WqTf/O8WIZCAdWJrqQzuaXmB8tISstKhenA4zD5Z8lMRsbI7kyz/W7bsW0PNj/6Go7tPyHleelZZpx9/hm49guXIrdYKRkgaM77YTayZjiSAsEeKcNt7fbJ+55l0L10r6qrF8aH2ZwmjI721jZF48dsRkVFuQjo2rsd8Pq8/WVCLpdTdGA4/glIjLQIQlYEy5CoZcVGdhfHHwEJAgP8j6Ah/20nywuKYDP/I9trqhvnSGSXcfzyGcWyLAI6PCcyXgS86Fut4j3DbYRdFAgI84gADzVvzOZUFBYWDgBqvT6fMMkEiAJQW1sLnU4vAJQq0s3PCF7y+9QLIogzFa2trV3AUzYC0TwOy654f6rlVqMtZk12v4YDZ8xGLvydBNS42LWv3jlpzORIzyN8fjWWuZbREI/kPuvsx//8W/x/v3oQJ06ckDE9nY2MqUWLFuGKq67BHd+8Vw7d7fLD5Z0Za+0oOBPB1Y+CMxEEKbrJtERABWj4AqfdcavNL4K1fHCzqcr8hekGiJhCtEUcAZU547Q70NLaAl+vFgFDOhJ0Gpj0nBixxIkMpsgmQZxo2Ty0dA6I8CFLp2Zrff1oQSIbi2AUmVoEYsgIIoWVmjtMfqgj4+7TeeHKjVrOpDIH1P0TJ6Fdd3jLTNbK5NfnD4n+D8tIIhGQYz84cTZo4wQ4I2Om2UadDGr9BGXy72XJltTMQwSLCbI5PSFh60RbNAKDI6A64pEdxjGjPldHixSBwXk5iVLGGA7oEBg8o8DYz2TstntRVHIPMqgpEqtDXtnCU3atljkx6VNZNKIn0lILj8uGT3z6MkUHJoYr9w5s3/Y+OjusMGflwZhiht3mRkW5GeZUHdqa23D8aC0WLMhGdqYBf3/yA+SWLUZaZqYi8tp3dGVl3CXONKTzr1pZisJCxWb35X+8CW8gHjGaJBTkJyI/nyzNk3RBcQaKjZMklftxOd144anX8MrmW1BYkIH29nbk5ecjN3dyKOrb/7EDD9/zCG644Nr+2PG4dk9Inh2M+ZYd/8AtD9yCVRefI/R6Ndkd7ToO/pznZOvulrIsJpcsyaLL00QSM5a51FNrJiZGhJHJxPgoNLvVgfs+93PUHG7A/MJ5yMvIgS5eh25nN2rbGrB7/17c8d1b8Nlvf2JWny7vX86peP+7/UHFACAxXu5hWtnX1dUJw0Mt+RPHtWAQFfMqJHGvOlqlaBkRrKC2TGKC6MYQ1BsKTOD9zvcUmwjnA7IINJrej8qmmSqAYriLpDhedUpZHh8D1GZhH8ikI3OHwCZBI4IqBDidLpeU6zGedLvS6w0oLCoY1pqd8Txx/ISwaxhTglNk35GFR6ZNZmbGlIEy6jkTTKJgs9Vmk+ch/62yZ1JSTchIz+gHpaZrMA8HzrDMvCzDIJqBbIwztf04F5qOxjkt3wZkLnN+GAjTxInk+GnJeujilVL6L958HQoL8vHYY49F8tVJ3+bOO+/Etm3b8NyWd+Q+pKU2rbVnokXBmQiiHgVnIghSdJNpiwATh7TEeJRkKAJaLLk53ORSEomeENINIWSnGGTlJtoijwAnBR2ske22Iui2AxTeMxdCo0uQyZlSWkZLysgFDPmAJ4BGMI021dNpGzrSmSur9GTEcBqlTAZHawRMmABlJMfLSjVV+Al4cB/U8mFiqjZOLKnFo9OQ4XUSzCIm0u7wy3fDG7eheFyiPg5OTxB1nd4BDISh+kbWEifO+WbdKVo+nJjQCtHt64E+Xjk3MhsYf1qGs8Y/2qIRmMwI8NmQoB0ootpm92F+TuKA8Vkx//tYdcFKvPnaLiBWi7zShdDEn5qgE3CQ1eeeEJpOHILX2Y0Vq0+DzeqArcshzBcmO6YUo6yau5xeNDe2o6ujC0nJehQVpGHlylJ88hPL8NOfbUV9ox0O6pXFJCIzv1gYG0ykhILedyz+w+lwo7WpHWeckYfFi3Lw8C8fwxkrL0RtTRPOXZWHNHNSv/00SwACfr8kSxQo5UNFE6fBzrd34YqP5eHaayqlNCs7J1usoSej/d99f8aJNxpw7pLlA3YnehbBXhFv3rl/J8rWleE/7r8FdHKbSKM+DMudyG7JysoUcGYi5Q1SwtHQAB/tjwvzkZamCDfP5ebz+PD5td9EtikTqxYOvC7qeXXarNi253WsuWI57vzpF+bE6fLdxlKjWosX2SlaKXFmGSBLgSiyTVDSYrFIaRPHX0wsk8xeZGSkiwsY2R0UZOYCxnCNYGJ1u0few9Sw4zE5vwsvoZ5twRKHq84uERXu6e2RuQTBInGe4z96FfYh7xMy/lgSSFcoatTQEW0kcJPlRPv27pOypcrKebKtWmLJsr+JAKNjjaNamsZ7n+WOZFcQqGEpFoEiMqJUVs9Y9x3J9hwLfKax8bl2tGWghh/nM1yk5QLX7tqhy8gjOc5EtqHTKed7BMY5r4uUbaoeMzdNKcXr6uzAFRcsx69//WvcdNNNE+nSuL+7ZcsW3HjjjXjsqRdQVrlI5qCtXa5x728iX4yCMxFELwrORBCk6CbTEgHm0EaDRlxuCs16aDQKZZv/scTJ3W1FjLNFJgkjTQimpbNz/CCcgCSm5SA+IRk6Wkn2za/yzJHTaflwp+1usKdHbJ7DgR2uOGjjZsbBiS9QgnoEL0jhppjxYOBI3Jl6euW8CYKo4Exm8slEcjAwo4IypKsTcKE2zWC20GTYPbI/1JopTtefkhBTv5UlZWTzuLw9Ujqlih7zWnB1J9qiERhvBATHpCvFIPYVk6nTC4wDgM4T7W4UphkGlP3d+qXH0Nzei9PPXIRXX34Px46cQHZBMZLMmQN0aFzObtg729HeVCeuLT09QbS1WGBKy4TOYIRGq1je+31e+Jw22G1WVC4sRUNtPVqbHuw/vVu/tAFHqrqwet25qK9twpZN76Bi6Sphv4grS2yMJFZ0hxJGDvVXAkE01DXjtIXp2PPeB8gqOx0BnxsXrC1BlzWA5mYCPYqbU4JBg/z8FJSVZkpiyX3s3XUQWeYAvnL7IjlGijkV5eVl4w35gO/96ju/R9N7bVhx+tlD7o99enPPTmSvysPXf/j5U54PY+1EU2OTgDNMwvIK8oUFMRqrYaRjsLSjob5eSlbyC/Il0Zvr7f5bf4n2qi5csHTNiKfi9nqw4ZWncP+fvoUV65bO6tNWTQGq273IMmmRycWAQYsYdHPZ/f4/BZgkQErQhuyZhYsXjln0mmXD3Z6ggBsUB57tuoGqtg4vosK8U8S1CV6Q1UdGGK3q6cQUKZjJ/VAImVbW8xfMn3X3Blk0opljtQpzhppRLL8haDQVjXOuJqtPnqtObw+8gYFzF44RVctwpsCZiZx3uEvTO29sw7fuvB1VVVXiCjZTjZb0937/R7hi/Y3ShebOKDgzWdciplflAk/SHqPgzCQFMrqbSY0A5wkZibEwxFOLRouemFjsr24HbA2I1epQmJczoqPOpHbmI7Yz5l3NTU1yVqTrUhSObgkU6aTdKK1PqaOgrBYP3dTa9fbuAFq6faeU0pCNQwcnOnFNd2PfHJ4QGru8suJB9slgK3EysWhvTQWdKD8AACAASURBVJtqChqrEwTWOKuNVuH7G50yzgjCcLKQbdIhPUmx4hyqEfDZ3+iSlaDxNpYycfyXZhqQOIitoLjr0M4xVpwNjHrFepST7eNtbmHNsG/CGopWN433EvxLfY/jh4A42WAcdwZdHDj2fQGWLyi0bgKt5dkJcj+rI58aVuZEArsn74U//ukdfO8Hm3H2qmVISNRL4nL0UC3qqhvQbbNLUkNwxJiUiMLiPPARc+RQNXJLKpFdUCIr1XSI4TSHjBtZuSUF2+1E7dGDCHq78fSTX8L5583DMxs/wN33vIDrb76q/3ptem473GTAFVTIfaBq2nCD8N9ZntTa2IReXydiE3KxcEEWamrpOBOHBGOiaM6wkTnjcrpEC2PpknwUF5lRdaQGOnTjP799JszpZrEgHkpodPAg4so7z53nqJZBMNkNb5sefxVP/eJFXHnupcOOweff2oxP/ed1WLf+PHkuRUAMHHZfLS2tUsJBQeb8ggLRuwhv6nNEEepXFkqGY0jy/DosHWhoaBR2RX5hgQBsc7k11rTgU8u/jH//+BcQrxm9ROtgzRG0eFvwm63/PatPm+6O1RaPiP6T0RneBMwMBuHz+3H44GERxy0tLcGB/Qel5In6MgTdIgUlZnUgprFzjN2hg4cFLF66bMmUly+N59TEaa25RcqeyAjKz88XPZrhmoiO90kMEPgeTxkay8i5+Bre+NQgI3txvlF0DWdCBJiMazK/xjuP0mvjYE7Sy2ltfu5J/PcD94mm00y2s846Cx+79HJ87t/+Q7oRBWcm72pEwZnJi2V0T7M5AnwieroQ67NDozMgITEJHn8QflsL9MlpWFRZ2i/OFi7YOptPabb0jS9TaiV0ddng83rl5cqXam9vj9hJUhjSZDLJy5mNiRInYqpzCVfUSEdt6nTB6uTKB+lNFMsbCMRw1cNsVMpzprvRFrteyod6kW3SwmxUki01ueAq3ol2j7hUURNmMHij1ubT3pH6M9wHWSoEToZran09WTsHGwdONsZy/hKtGCA3RS+03nB2jmqfHV633+UMwkVrRFmZVMq4SMGdDJvksfQ7uu3ci4BMgvUapOjjkJGig6XbLyUO/Hu1xS3jPa7v/uV9nGk69X4my+TH//0KHn10h4AaDmcIGm08Ynp70G21orCkAGetWIScvEz4vH6xy6WWC+2r6+vbUVR5BnQGRfSRSSH/U0sG+sWLQyFUHa7GGYtT8da2HXjmqdvx/R9sRn5pOSrmFyvPKbLlXG5sfGIrdIYkZBUrrhRSgkDtmLg42YbgCDU1aquOotvSiLLTlqGry43M7AwkJyv2uaqAsSr82d3tQJfFitLSVIQ8XSjKAb79jeUoqyiTZ6V6nOFGAM+J5QOdHR2i8yDlXFUWWBqt8pWKxcVYfely0Z64rOwzWLdsLcoKTrUSP1Z3Am8ffA+bjj8yKYONrBkmY3TEoYsS7YbDG0s9xfEpBuJAl2yIg8lwEsAO35ZlEVIi1WVV9DOyMgc490xKh6d5J0/9/kVs+/Pb+NhZF0R85F899jBert6ApJSxWTFHfIAJbsiplcOrlOqWZRmQkhDGFu3pEQ0isifIlGGjsDNt1xsbm6TUhwArAUmW5lB3JtpGjwCfI4wrbawLCgqQXzB7HcsI0DQ2NMHj9YgO1eDSRJVVRJCJbCJq79BqnUwiOk+NtTRLXQQbHEVq7s2jGHAMxKlyuhsXHggcKYLsY296rQbmJOV5+sRff4enn9iAffv2DbujHTt2jP0gQ3xj5cqVw+7nuuuugzktA3d9/6eyTRScmZSQy06i4MzkxTK6p1kdgV7A74HGb4Wmx6/U5fbQhjAGmuRM5FB0si/nZ630DOT/44qeVAuIneL0AxZDdZgvYjojJCYkIBDwo76+sd/yMTMzU+JK9wTSITlx12p1cAZ6UdvajaDbBvhdQEwcYEgFtIlAbHw/aEaWSW7qzFCYyZxpsflkzHBlkKwANrof0RWMl4HlQGS4sK44/HJwtYSAB8s2KIaam0K2jFa24ffovMTG/w8X3+WxFFBGYa6MtxFsZBmJaqEdPlLaugOykpRmVIAitR6aTjpkA9HTxe4NTsi+e7z9jn5vbkaAAGWG6E2dTLQo8B1J27L1MG770mMoLstDxYJKpGemoqnJitffOIbSiiIBZi0t9WipO475C8uwdp1SrvPBroPY/8FxVCxZOWC1lWUDBC7IUghfmW9tbkNGWgJWrSpBzfF6bN30FhKNetx86/XKvUhXJq8PfJ4R/Njx1j7YbS6k5RbDnKXoqKj3EUuqulob0dpQJ98zZZehpEyxwVZdmVjWxeRD1ashME3gpKm+BfGhVvzbrYtw0bpSZGdnIZliqCx1EJ0bJYbqT0lkQj2yYsqSAT7766ta8MQvN8Hn9CMjOR3xGg26XDYEY0K466F/R8AfxF2f+iE+tuJ8LJl/Wv/57T2yH1t2vI6HnvkBzr3krEguz7DbqOdFAd+mBoVFyYQxKXngKjnBGR/dfcRtLoQ0o1YAmqEanbioT9LY0ICYmFhkZWUhLz93Qv2c6S//9GsPw3rQjrMWRl6mtGHLU/jx43djwbKKme7+kMdXmQhkZZIJRzdMKe9FDDgeDuw/IKUsZJBxfBO4Y+McjIs6tEZnAl5aViblTiztE4FguhlF25AR4DOALj1dXVYsWDC/f+GLMZNnHh3s+p4bZNONFeCYzLDz2UDAlkArF+oI2qqNY8DjcQub0O5wiEMVWYVc4GMZVElpScSALOdI3kCvACAn2gbqzUgsYmJgSogTB9fpEgCezDiGM2d++z8/xYd7/olXX3112EPcfffd2LNnz4S6QNHq5557bth9fPWrX0VtXT1+/vBfZJsoODOhcA/4chScmbxYRvc0yyPAh3Neqg6p+h50dHTB7nAhISkZPbpklGeddOOY5adx8sXWo7huMEmg2OxsbHa7He3tFgFoPG6PdFHKZIS+qgh4Ik4jblmcgPdq9EDID/QEgXiDAtLwb7FxMCdqpZ6dQAPZHJG4NExmTAhW+AK9CC9VimT/LA2ibTXFNsOBGZmg9vTCYlfEqAnGtNv9/baOvK4Ecwi8ReqEM7g/LBmgS1RxOq3NOeFVykpUvQuWkXFyTeiH+jg8XpudIsQsleiVun5VT2es4nWRxCa6zUcvArw/k/VxyDfrpWQlUibi5pcO4hM3/g4XX3leP3tFjc6O92rQ0upAXoGSnAcDftQd2Yv09GQsP/cM/PV3T+O0lechIfEkGEBg5GRJk0YADzYyMciIuf66Jf3B/8cz29Bt8+LmL1whKGkwFFSAGX9ASjUpKvz+jgNoa26H3+dDbJwC9vT2hgSEKZ9XhPmLivHUhi1IzchE2aKlAvYziQoEgwKiqAkSE08RGI6JRXtrK2oP7cbRg9+Bpb1V9k2ElAwC2tKqbEMC2SzLokCu1+2WJCZep0ftoTo8+JXfY93Z56E8v6TP6UUBcps6W/DqP9/CL5/+PhKMevzme4/iw/cPSlmBzWbH0pWLccf9t2DxOfMnNAj5LOez3Ucwy+NGV1eXuMxwlTwh8aRtLQ9CwdjGLkUXguWhLFcdqXHf3F99fQP0Oj1KSoslWVOZlxPq+Ax8+Sdf/T/YD7tw5sKTY2+0bjy+9Sk88OhdWHTWvNE2nZHPyQQ42OSU9xf/o/i8KSFengHWTgtqqmvFScicpjiaDW6NTc2w0GabIrmhkGgusTSaWhqDy/Rm4gRb3ngBjVuehLO2CpqERKSffQGKr7sVhsyZY6vw2bTvw/3yjMjLy+0rO+6VuLWSqdRFBl0vDIYEFBYVyjNsPCVCkxVvlibSbpvgDFlwXGsKhRShZEu7RZ63FEen/Tb7yf7TaYp9j7TRcn4kRgwXw1jaxO3mYqNLE92a2B77w//hpRefx65du4Y9FYIzk9F++lOFFTNUu/XWW9Ftd+BHv/qtfBwFZyYj4so+ouDM5MUyuqdZHgE+nLNTdMhJ0UFLUYQ50JgYq6wJluKKy0GfyCZtp6kTwgkuXYFmc2OCwrpjrqD1IE6SC6fbA6fbi14CNLEaQJ+iADIEZjxdiPE7lc90yYAhBYjT9pc60W67IE0nYMJ0NdpfE8igcG+kTSlnCqKx04PclHikJ2sRP8KKIMu7yJZRxIUVxsxEyokI2jFJJsDTaQ8IiEeAhkwgOmLZXEH4Qz3KpDpZKyVXTKC4skSBvXhNLJJ0cQIYkRUUddWO9MpHt2MEyMjKN58U+VUZiYMdzywWB05b8kOsuXAFSucVDRm8ba8dhcPhR05edj/QUfXBu9Dp4xGrNaKgbEH/98RiWzRZFOCTE37+mzo1DpsDl1yyACkpJ4GDt1/fheMnunDplStgTtVLKRRXoJ1ON3a9dxjWThvSs/ORYDJDG6+D1+uG22GH121HZ1srlpy5EDpDPHa/fwQ9wQDyKxYh2ZzRD8pQf4uAiyRI1K7p6+mxD3dAE9uD+/7rQixdYpJVYz4jjcZEsdUNBYLweINobu4WBl12lhFGo040aYqKi/Dvl34HRm8Szjn9TEnUqEHDVXMXvxsKocNpxf7GA3jqw9/JEZ12N7raaSWeCmPSQOBkPCOWx7B3d4vOjMvtkdVpnmtObo64NYUnhHyONVm94shHHaK8FK0wCEdrFE+tra4VsIwAFWOTnp4Gc1rajDICRuv3UJ//7dfP4c2/vY91y86L+Ov/+/ff4vmDf0JqxuwVQ+Z7gfORWpb+9r0kckxaGHrdOFZ1DGUV5XLNhms2mw2tLW3CtiXIR6CGQBwBmplk0Oz+r0/DfvwA8uYvRlJ2DoJeDyx1tWj8YCfO/v7vkRNmUR/xBZ2EDQkaHzp4SFjIA7VZaMvdK65X2ngNurvt4oJV0MdimymAhmBLY2OjPJP0BoM8iwmc8xnL/lHEnX2mo5Oty4q6unrRJiopKY4IVOLz3u4O4lDz8IK0nPNnJmnROE222ZNwmQfsgnOxDJPiOvvSc0/gJw98b8Y1Zy6//HIUl5bja9+5X/oVBWcm76pHwZnJi2V0T3MgAgRo8sx65KcOrIWfrV0nM0ZlTZDFQBZGgo6is4rIK1djjbq4MQEGM3muFA78oM5xiuCv2icBJHoUy2oE3IC7EzFBL3r7S52MAuRQ8yUnVSfnPksquk4JK+eo3e4Aqjs8iEcvsgwB9IaCUlvP9IzOL+IAM6iGjhozHfYA0pPjRbODVtlT2chsYFKl6s9Q1JglWlzdIoBDkIa6EByHpAxHWzQCY40A6eQc84ogdYzo0IQzau74yt9x5IQdZ68aubxm+5vH0drajYzsDHE2cTlsOPD+21i8fA0SjYpWC5uIkPbZ1XIgMxkgwBIMBnD2mTlITFBKJ1RR3107DqDD2ouc/EyccXqW7MPaZcf2rf+UMqb8soXDnrKj24rGYwdEeyYmzojK+TnYvWMPiuefhpTMXAFGlTKokwsCPq8bjVX7kZZuQkZWCpL1dvzX3auQnZuNNHMadHod/v7kLvy/37yFXbtqYE4zCrPQZnXhtMX5+OJtq3DhuYX4wnnfxPVrrhSx9dSUFNHCUfpuFYCJ2h5PvfEcvvuHr2PZaqWkSS3nnYzliTaWpTS1CKhEsCQp2SjgkiEhQcqrwhtd4eimQmYVHeq4qEANsdEaEzhaMLe3tst5UlSZbCWWPFCXYi61E4dqcfvH7sa/XR+ZPfbRumM41nUCf3nrV7P2NFXNECXxj5F3HhcyyHJ1u104tP+gOG2Fl7MMdzIsc2ltbkFHZ6fcqwsWLhAgcibKcj78yZfhrT2M0y69+pTudlQfwwfPPIbzH30XprJFM3JtHHYHqo4dQ5LRKGXiZJ80N7UI2FFeUSZzC7o5dXR0yO/lFeXyzJyJWPIepr4Q+0LnNbXxWUEQNz0jXfpFhjW1dFjulpaejqKiwoj6y8UjGja097GQB18QzhFTyCDOMIgpw0QWvGbkYssCQwyyUxVAfefbr+Prd9yG2tpa0eWZqbZ06VJcde31uPnWL0sXouDM5F2JKDgzebGM7mkORGCugTPhISUds8MREM0TUoc5uebfONkeC5tjpi4TwYqmLq+wMlQGBl846kobAYKsZC06nP6TL08iBN5uwGsFQgGFWaNPlZ/pyXphhcyEg9NoMeT5dToDUvusp0NYrBftzXXyNa4OcRJiNBpRXFoMg16hqoY3RWQxJHTx6WjEh1iLzdUll18R/yUgo7K0KAhM1lC0RSMw3gjQCtRkiEOiTiPPLgI0fB57vQFkZH8bt3zpenFdGq0dPtyKXbvrkGwyIl6nQ93hvcgtKhaLbTZhm/n9AsgwEXA6XLB2dqOkJA0rVxTLyjxXnNXGpGD/3mNobfMgJj4ZV16xADG9wNOPv4yUrAJk5hWPuHpPIMgfCODgzu0wJOdg/cdXwmm34bWX30OcRovkjBwkJplkH16PG/audrQ11uPMc07D8tVLcPxoDRpOHMFzz3xeSoGcLh8+9ek/43h1JyoXzZcSr/CE6kRVHY4fqkJKrBM5XisuPedC0WxgCVFiQqKAvlwxp6Auv/dB9X5c8sU1uP62K+SUW7v9IlgeabnZcNeDYG5tTS1sVgr25kiCpdOyXGto2IdsPerMJOs1IAA9lveWAAB0OunpleMpK+smlJSURLSyPtqYms7P7/rED+FvD2H16StGPCzP+dFXnsTXf/YFXHjN6unsYsTH4j1GkMDucCLVnAK9TjfAxYyujfs/3Ifs3BwUFw/NiBvqYG1t7aivr0dhQYGMq+lmzzjqqvDWrRdg7e3/gdhBIKPa3+r334UvTo8zfzg5YtoRBz1sQwKwBF7URoYy77/weBHsoPgymXWlZSXycyYAmtHOj+Od4E1dXYMATgRmaME9WuNcq8sVEEHqkZoIAmcnIBDqwdGWkbcd7ZiRfC6ul+pCYyRfiGCbbHOivDOb6mvx8SvX4dlnn8V550XOwovgEBFvQsC8srISDz70a6y5UHEDjIIzEYdv1A2j4MyoIYpu8FGKwFwGZ3gdyKQhr0R1uJgr4AyZMF3OAI63eYYUtxVgxqQVJgxXQDyBQUAAgRmPFTF+R3+pU15uNjJTjVJ6w8Z9zKSQMwEVtQSNLKeqVrfYZafEB+HqbJaEUFbQY2Kklp7/Zo11ZeW8UxIMMoz21jv6QSoyikbTfBGB4d4+Z5gx3rRkYzF+LF1Sj0N2GcusWDLX1u0XsCnaohGYSAQStHGYn5sIneZkAr9122F849vP4/L1F0e862CwB/sONOHwoVa4HTYg5EZOCd2UKLTL0p4gfL4A/L4AiovTcNriPJjNyqojRUqpkUIQg2wUipA21LZg184j8MeYcc3Vlfjg/cOwdQdQOO/0YfukOjC5nA7Rimk4dhCIN+GGT5yL1L4VzsMHTuB4VR2sHTZh81AUtbAoBwtOK4cpxSjslqOHTqCtoQY73rlb2Carz/8lNDojlq8emUW0c9PLCFUdxL/d8Cm4nHbZV7IpWcBfPgdYKsKyrl3V+3D1V9bh6s9cIquvEwVnCMqwxLa2w4OulkYg6AESM5CQlIS8VL0sFIz2LCYDj8+Z4ZyaRhoIXq8XDfWNcDmdKCgqFLtuJmg8JvfJ3/ke4AiTKjIoFraDS+kiHmyjbMjFhbEI8ne2WfG5td/AaWULsKz8jCH37vV5sXX366hYVoJ7f/e1yerqpO+HiwxHjxwVDScyZ6h5IosPQYpwx8HW3S1AKW3Vc3NzIj4+341Hj1RJXOnuRGHS6QQUajb+ER2vPolFF102bJ+9jm689+jvcfnWxojPa7o2VNlM6vFUFzUCXYWFBRGL7E5Xf3kcjiVxZ7PZkJeXh4yM9IgOz7kWNf1Ga3w+0DGpKF2PvfXOkwzt0b44zs9ZskkW2WSydKg5Q+0ZtvWXrMHll1+Gn/3sZ+Ps4cS+9pe//AXf/va3se2dD6BPSJR4tlqnHvQaqtcXnJE/sZMZ5tsvPr8RV16zfkr2PdpOo+DMaBGKfv6RigAnbbQUzknViu3xXGsEY5gUUGyPbSKT3Ok6d3Ey8oWkHlgcifrciQRI4aQ6NgaZyVqxoLY6g1Je0273iUOQ6lHUvxobdKPX1Qn43dAlpcCUmgGtTlkJIkV+Jlk0LAUis0lxDQjBH+pFUnwPepydsNqsyM7OhuJYFSOJWvWJE+IIs2jRAmh1p5bZ8fu7a+ySaBSa9VLexCE7nO4LJx6egHLsCZg7ybCgLg3dsdzeoOhCEJjh6lS0RSMwkQhw9ZJueCxJVB+/D/9mOx5/8hDOvWD5mHd98FAzDu5vhL2jDstWrYDX4xNgJjFRh6ysFOTlpSr7FNBSEeVlcs9kkmCGouEVg0AwhI0bXoExowwXrSvDc3/fgoXLz0MCmShqpi87UhBQgiEtdTXo7mj9/9n7DjjJqjrrUzl05eqcJ/VkmCENaQAdMkpUATMm1HVNu+yngqsruH6oa2BZXUFQMaCIKCiKZBxgmBkmMHmmp3PO1VXVlcP3nf/r6unu6VCdZ+Bdf/3D6X7h3v997757zz3/c6DR6qDTGxCPhuW9yysqwtXXnQdrjqIPMF4h64DaMHt3HUZRbhqPPHwrPvO53+ONfZ0496Lx7Usz14sNBPHK/3wbp1VejIs2LoOvzyd1zaRNDoQGBIR6bPOf8YPHvwHP0kXiLEeQnGMlgePhn8DhoEbmHhx/OUxnQA+ObXVdYdE6k69nMirXsFktsFkokqwA5U6zDrbBb9SUO3WSE6KxOFraOtHV1gKny4Wi8krR9cqzG9HYG0UgTPYA5P7eHIOkAbf7o1iUa5XfE+iejcLvGONDEXd+vwal4LK6flNtK+744LcRDySworQKZYUlwjrp8/txtKkGe47uw1U3b8IXvvuJGVeVfTYskyTzFCsA1mAoxvo7v8sThYrvDnWA9u/dD7vDLgv+/v5+ZXdAQ9ZACjq9Hm63S8AZuo9NpdBIoLGhUZ5nAgrzKQ58+MG7ET24BUvPvWjCKj/zX/+Bd77QAa1hcu2kqbR9uscqRguKQDeBMXZGIp6E0+VAfV0DUqkk1q5dK2mTJ1rx9/vR1NQkmlVkzTCdbbLCqaSy6Tc5KMChicBxudciADVBHTKCT6bCMdZhVZ61e79zJ559+m84ePDggjTh+uuvF52xe376G7l/KJqALxhdkLqo4EwWYX/hjRMPRc6i2uohb6EIcELCdJiTRXfmZO8apsPUd4XFqpmTWII0/J3drBcgpsRlgts2kg5PfROybKh3wsLzjIMT/1Asjv72BqTiETjsFIfMhdPpnPLkb7bimgGcgtEEgnTP0mhg1AG5DhO4q159uFpcV+hYkRHk4y5RXV29LBLHA2cYm+21/qFqGgddcDIMltEADJ/rpXkW1HVHxtX0ma02q9dRIzDdCCwrsIrjWQZw/d73n8Uf/1KLcy+aup3z4cMd2LevGb72GnzwE9cjGAgMpQxaBh1KMvbTXLRodVoBZahtwXeQu/osfC9f33oQtTWd2HTxOmzdcgDlK4456vCdFo0arRYdjXVorT8CV14FLK5C6IwK9T7g8yEVG0As3I9UtA+XXnn+CHFj1oMlo3NDHQYuSLa9vANf/OxFePvbluOU9XfiQ7e+Gxbr5HR+XuvA479HoLoLN7/jShj0CQF7qT8RjoTFqnvnoTfgN/rxo799C/1xgyxKOK7YzHoUOg1wWQ1DrnfUa6A2EEEbcWhLpsBMRo4rBGQoFD68UDyc+jFkpxQ6jXKt+ShkPtVU1yAciUBvzoHJU4pEWofIJGmXojuRo8fywslT57Jpx876gAilU5drUZ4FNZ1hiQEdIbNNGfvzQ8/gb79+AYf3HUU4HEVuvgenn78WN9x6FdacSSbYzApBNfZ5Y09kCIghHsNvMReqrCfBqrou6poprCPGif1a6jYj1z6yT/kE0wZdMMpUEp3tHcJ2YLoMNYficdogJwWsZPpZjtUKvofTKXxfKXrL94bfTqbjzFdpeOIhtD/1K6y95Mpxbxnq68W2Rx7ClU/Vz1e1xr0PN3sYJ+q6tLW1ST8MF//NjD0moxErV68UdtOJVrq7usWVjRbaFDufrGSTzpTZzOJ/ObaVe63Y0xSQ95RrgL1Ngcluc0L9nanB+S7lfXr9tZfxz5/4EMhgufrq43WR5rLiBITOO+88/MuX7sC73nuL3Ko3EEEktjBglwrOZNHbKjiTRZDUQxY0Aio4M7/h587dcB0Czu1a+yIyoTcMAi5j1YiLhfjghNtrp4W2RnamOblsaOlAb2cH4rEITJYcFJWUwOW0D+3c8noiTziY6qSk+6QVId7Z2TiVKnOCwFSgnoG4tJFW2ZndRnFL6e5Gc1OLULrpYJIp1KjgriDz9ScCZ7gA4MSKk2K31SALq0w8KQ6dKWwTtRyKXEZZJMwmlXZ+nxb1bm/2CFAUmCw5cQ7TavDzX2zB//70dVx46XlTbnpbWz+ef24v0rEe3HDzZQgNDAj4wveegCjFMflvarJQIJiW1Px3LKqAMjyOu8hMm+jq7MUffvMUliyrQCiiReGiKrH25SIxs7jpbG5Eb0cLvOWrYTTb5L3k33g9rSaNYH8vtHorCnL1qN23E5e98wIsXlYuxyQVuz2x0I7FY4iEI2ht6cTrr+5Gc/238P0fPI8n/nYE5140sRbJ8CAlohFsue9eFOTk4orzzhG3JmtODuhwtOfoftT3NOLz3/8w1pyxCp0JOxLpY+52ZBk6uBNr1sFpVRg1FAMnu6nLHxf2olGvEXFX2iWPLq4cA4pdxkFx+lkcVCd5CgioUUejtbUNKQrFW91IU4ds0Cp9vNM5RjKNamXx7IAzbzQGRUNHniMoNr2L8y0CfMxfNMZurYBrwkCNoaknAgL7FgHSNOJwyPeO31Zx5NMpIBs3TAjAMUZ8Hui0Nlo/KBRLgu3W6zQosGkx0NkogODaU0+BflCMesov8QQn0C6a7+iyqqXzCs6E25vx7I3rcf7HPguTceQGtAAAIABJREFUbWzR6erNzwG55Tj1K/8zm02e8rWo61NbU6uwlgaBZo57xSXFMBoMIhTs9wdkHCPwQa27hXJtGq9xHB+pM9Ta2ip220VFk6fA8Vk9OIE7E59Rl8UgGoZ8jvm9oVvTwbYBmQPyOzSbBge85kwZy9l0Ph2bMqn8H37PO0THjJba86nL9O53vxs7d+7E7598UVy2ON60906eWpZN+6ZzjArOZBE1FZzJIkjqIQsaARWcWdDwT+vmGWp2VyAurBSHRY9kPIa62npZiKS1eqStHmhMDqQHJ+kEM5g+wd1B2ixS6JapP9w1mQ2AhkAJ08xIjaUTAIWahxfmzZNKHE/EUTVq54+75hTpYyrCeOAMr0Vsqr0vir6BOAaGpStREJopVJm0A+rCkK7b2R+TCQcnLhn9m2kFXD1JjcAcR6DAYUCJx4L9e5rwrpsexLs/MPXdP+a53//jJ1Fe5sAFm04XOr+Amek0DEYDzCazACEETzIAC19+RRNFYcNQSJc7yW/sOIhEuAdbXqtFblEFFq1YLYAKdVt4bjQ8gCO7tqKw6kwFmGEKwSAww4VPUaENAV8QXV0+LKmqQKi/G01H9+Pd77tMIsl3niVTD+5ub3lhO/7ttkvwyU9sxI03P4Bw0i56NFMpNQdr0LblGcS6msX5hAuytvZ2nLZxLT5yx43IL/LAlZuL6s64aEiNVbhwYWoLF99M19EMQtkT1YNjKDXCyBThYn48IeCptCXbYwm0dff40NDUilSaqEsxQKBmgkLNGbJl+U2YbsksvjLfDzKKGC+zuJBBBO2zZc1Mtw7ZnEe2DOuWAY24aTCanTr6OgRqCOYQXOL3ZawyBM5oNfCYk+htrhHL42XLpvbMZtMGEdneux8Wi1mcueab7XHwv7+MntdfwqlXXQedYWQ82g7tx+Hn/oq3/WorLIVzo3eRTYw4lhw9WoOe7h7pB7ofUauFAMx8avRkU9eJjuFcqaW5VdLkKIru8XomveRk4MzwC3BsYpoj8cPeoLKpNdtgCllmvgElLX8ui9Wkh8umjGG7tm/Bpz/6fnzrW9/CrbfeOpe3Hbr2iy++CKY0femr/4Fr3v1++X0gHEcgpGx4LERRwZksoq6CM1kEST1kQSOggjMLGv4p3VxAmTRwqGVgaJdjOLCSjg4AoW5o4hEYbS7YPfkYSOpkR3D4LgZTojg55+4mgQy7hYuJKVVlxMGckPMepPRT5HR04aTJ7/ejpqZWtARWrR5pxcuFWlNTM/p9/Vi1asWgbs7Iq8iu/OCHvtUXk4Ugna5GF7rfLCuwIENC2tMUHHOne/qtVc9UIzD7ESAgYDXqUeI2YvXab+D0c89AafnkO6aja/Lgjx5BeWUxLrx4gwChWq0O4VBI0pYyCxSDkc5QGgFIuMNIVs0xDQuFTffEI3/Fd+++Fo/9aRcee6IGJYuXw+lxKiBMKoXGI/uFFWPPr5QtUrJUuGut02tRWuwCLZ4IuNQcaYTJpEdevhfdLdUoLLRjzalLoTcYRPCXYq8ddU04fPAorrthA75z93XSpLdf8kPkly5CxeKpLfY62ruxZ+sO/O9/X4L6Iy1IJZLIL/Vg/YZ1sNsdwhfc2xSUFJzxCttvNugEvOaih4vwyXaB3dRzMQ5qzFj0wrqZS4Amw1IiIt0fTuJQW/Y7tWyfy6rDiiLbtB7kDODX3BsV8MJrN0hbCYJwUTZXYsNTqawiUK1IvrT3R9HQHZHvHcEzvmuT9Q2/Z8FI8rhUpuF1oK4avy+adBKWWA+iQR8qF1WKo9Jsl74+nzBCaJdeuahCgIf5Lvu+dxuan/0Dileuhj2/EIlIFN1NDQh2d+G0bzwA7ymTa0PNVZ35TEaiUezeuRtOlxMrV644qQCZTFyENdPeIfMhb64X5RXl0OvGB1r5fBOU7wslJnVomij2g5KHM+4estDocsm0ysnGzBnfbPAC+S6rsNdY/vXTt+D17VvxzDPPYM2aNbN1izGvQ4vzjRs3Clvm4ceflWM4Re3sCy3oZqAKzmTR7So4k0WQ1EMWNAIqOLOg4c/65gRl9jcHQf2Z4YXCj2Zxe9GgeyCOsL8XmlAP0qkEYHLC5c2DxWKCL0TrVmVBQrYMFxKcpJJ1M5eFkw3uBDU1NslOEJ0H8gvyR9ySC8eG+gaxvM0vKIDBni8i1ZlCIIb6NQfbQjK5LvWYZNLNdLB0WiOiv0w/4IKLKQdMaSrx8HwNajvDIuCrMmfmspfVa89GBCjOXuox4n9/shkP/GwrLnnnpild9siBo6g5VI22Nh9uvuU60WqJx+LiyMS0QqPJKEKlXNgRqJF0JmpCGY0jUiAP7KlGR1M9vvylS/H0MwfxxJMHYc9bgp6eIOzOHEnZaDr4OgqWbgC0ekl3om6Ny21Frpf2plp5P0MtRxBuq4PbrkNbfxoJswv+YD8uuPgM6OMRdO3ejnBHA9JpLcx0SNOmsem6jfjol27Gp//lcWjNuahauWhKMWisa0FzXTXu+9GVAvZyhVBRWQ6n240DbRHEU8dSmUZfOLNAybVRg8EkDBCyE7sDMQxEqDmjjJ+yDBhG26fILhkiTE1lGgwBHS4WOA7NBitxrAAEIgkc7QwjEhsfZBovcNNhzSiADEBhZV9PL1q7+mG12bFsUQlMxtlhX06poyc5mCxOipwSYPGFyPaCuKIVuUzyM1slkUyhpz+ElsYGaJIxrDtt3ZyAAocPHxFNpqoVVXDY7XNyj2xi0rdvG1qf/QOCDUegs+TAe8aFqLzmFmh0czuPGKtuopfFcc1gEMZwbW09opGICOgWFhUuWIyyiePwY4brbwUCQTQ3N8t4XVZWKvqBExWKkdMJk/hNfBwm4FjnczOOmi1M9+NYxTQ/vi/TAVSGs2642Uc2zmRumlON0UTHm416eOzKO01tp4+//zoZ91966SW43YMi+LN5w0Hm5xVXXIHq6mo8+PAfUVqufKf6B/itWFizCBWcyaKzVXAmiyCphyxoBFRwZkHDn/XNad/MncrYKCsJgjOykDBoJbWnuTeM8EAACPVCkwgjrTWItStM3CU9Ro8xG7Uo85jhyeGuZ9bVGHHgUGrEOKdz8tTX14ee7l6ZPDmdjhFCwJnTuBMf6PfjaE2t7GwXL1ml0O3TEMClzRcV+2qmDTjEYWCkGGJTT1RiwGeZMaLWDK+zu8Gv6s1Mr2vVs7KMAHfgLSYtBiIzE/+j5snKEhtMgzuAl15xL5IaM84457SsatLS1I7HH3kaTz/1WTz+xB4892I93n7FBZI2xAk/XZlsg7ozE1H8jx6ux9//8rJoxixbXgq7044dWw/CXbJcJv96vRZGXQKdzQ3IW3Qa9HqNACvWHJPs8DI1KulrRfLQC9Ak0rCbvXDbbQjFg+jqbUJ/wgxDvhemzhoUOZdi7dKVKC9xI5UiBT6B6pY67Dy8B6dcdQn2tOhw3oVnZtX+zEHbXt2Ntcvt+MgHl0mbtXoDLGajiI2ndEbAUQzoOZE/ftAjKOMPJ0Uol+MJxYAJzpBFQYCGjnGMp9dmlMUMQV+yaggMV+YqYynHIALBZBNyF3m23JBGB4GpnYfaJndlyZzHelhNWmm1TqPFimLF/YWLqPHqmBnfqdHBRQ/ZG1z8smSs08m6IlvkRE0d4WKzrT8q30ZqAtGZazLWzEQPXCYm/GYFA0F0dnUp4Gc8IclvJaWlU7LJzvbhPnTwsHxDmTJFi/ix3uGTKXUn23YPBy6Gn8O5xb69+2XjhyXT9vKKMtFoOVliwfpzU0qn1YrLF1OyqB/FTSqmNGUc38aKF59t6vtVt2c/DmSuM9M0puFMG4KdTAGcT0BmdDw8drOA6SwtjfX48E3XYMWKFfjtb38rovCzWdhnTJv6y1/+gvsf+i3WrFO+UTF+J/zK87iQRQVnsoi+Cs5kEST1kAWNgArOLGj4s7p5uy8mO7ONvZEhxyaeyMVEiccsltmZpQZpldxJ6QtGgEg/NOE+pE1O6G0epDW6ER9Q0rwJ0JBBM5XCdAhOKDITo/HOjUai6O3tlTQIukvQAnS8/Gnu8NfX16O3zwezzQVvYbks/Oq7wworhmlT1DFwGlGZO9LxYjg4s63Wv6CThKnEUT1WjUAmAnQMWllsHUoJ8flCuPyq/4Elx47TzzkdugkERo8ersVzf3sVP/jee/DhDykCute/6z60dkRx5vnrFWAilYLNbhfNivEWLlv+sQvbt+xG1eoqXHL52UP3/MeLu9DU2ImSZesQ6A+gu70Z8WAPVp55voAR5KKk0ilxREr1tyK99wnk29dBG/eipMQhgo3KIiuNN45uRjzVhyvO34RVy1ZIXbnQ4kKX4wrTq3oHfPjj80+i3bYMN35SyePPtvzh13/GA/fdjNNPL8HRw9WIRqPCDrKYzTJepexFgMlxzDd51IU5ltLePNduHKLKC3uGi490WsRiyZCxmfRo6o2I/hWBHgLGUx1Hs23T6OMoXssUoua+ya1aCbzYzTq4LXoUDurLEDyiNhifufEK+4SpFb3dPUP6QHqDHi6XGzanC31xA0xxH3o6OgSoKSktQWFhwbwKcWYbPz56ZAVQGH48/ZhsrkWGZ1tbu4AkTOGLDz5b4jhGq2ydDvlFhagoL8vmclM6hov2+voGSU+k3ozRaBBrezqusZA94nA4RDPqRBO4nVJDBw9OJVOysdPe3g6DwQiPxy1pPow1n006GdGNiWleFDE3Goxwe1zy75OlUJidLJne3j6pMp8fts9sMQtrxuVyjdsUvnMEh6cKzHCeaDToYDMp4PJ0S4nbLN+UDj9TzKd7ldk7j3GjOHAmvengvt34wqc+Iu8EAZqVK1fOys34PN50003Ys2cPvn/vfTj7AoXdSmCqqz8sKWYLXVRwJoseUMGZLIKkHrKgEVDBmQUN/6Q3ZzrTvqagIsKZUNyJWMYCZjIX4/eBH+1enx+agU6kuWNs9cKeY5EJasaSm8dzocFUIQIg2RSmJlGsrqenJ5vDYbVaUFpaihwKjU5g/8n2DQyEUFdXh4FQBGl7MWBUnEQIytDq1mkxgK4oowvBmSKPCTtq/Wr6Ula9oh40GxFgegi1RroCMxf/Gw3OsH6JRAqf+NRv8NTf9mH1uuUoqSiB1+sS0CToH0BzYzsaa+uRSsRxzw/fhYsuHGk3fMvHfonNm49i2eplqFhUItoyTGsaq/z18ZdQc7geGzaejbPOOXYdpgkORBN48pG/w2B1oaB8GULBftTv34mCpWfCm2tXmHfplNRDs+N3yDcvgTbhgdtlhd1uULSiBhewXUcOwW/uQEV5KS4+/6KhqhDY8fl88m/udG7d9zp2NDfCsPJsrD/rmI33RP22d+d+JCL9ePpvnxk6jEKqdKWjINaeo+2IaUySijVZoSU0QWD7YGoSQWK6No0WuCSYI8DMLAmrT1Yv/r13II7DWbJmxJXJrBNWVraFY3FbS6ssgAmWefNyJT3A4VDSaTr6o4jE08IuCgb8qK+tF5aS3eEQFs1EAGC2dZjt46gPw7Q09ud0CjcP6J5DcIaLaKvFApvTIY4/Br1BGEWMjdVmmxO2FPvE5+tHX2+vuA1JSk+CaSgjF4Ner1ecifi9PVnYI6P7g23iPOPA/oMCAAgbj+5yVovYkVPonH8nE7dqedUJCQhO9owRbCMwQ5Av1+uF1ZYj7DSyHN0et2xkTaQrNJUxYHRduNHHOZ/CSp7et4vzRrJlTgAsYqh5BKIJ0NCFjaW1uRGf/+SH0NvTg9tuuw2f/exnJ+uWCf/+0EMP4a677hJh/Ht+/CCWrlwrx/MV7O6nK+jUU0xnVKFxTlbBmSyiqoIzWQRJPWRBI8DJGyeXdDBQy4kXAVp1Wo0aEX3MWEIzlYn2u8MZM6NrTvYMc+E1QWVnEzm5cDvskhaV0a3hLjB1EeiqQQHL0SUQTgrYwVQi3jvQ34/21lbZgfbmelCQnz/xLh0dYHQ62dXLpjBXd8/hRoXtk5MLrdWDfIcBbqv+OFCGep6v1yl2mWIpPk/Wjdm0Qz3mrRGBDCuBGiMzLWOBM5lr7trVhPsffBX/eOkIGhp7RN/F47Vj/bpy3HzTaXjfzWeNe/uHfrkFd971V3FtKykvQ3FpASxWizBd/L4gOts7UX2gFsGBKDZdeSFWrq4ccS2OFdTtiITCeOmvL8FgykFexXIceu15OEvXITefi3azgDOx9sMw1O5CvnG9/C4/99guNscgf08vQi11KCkqwMudW/CFD35q6F4EZ2h/ywUnAaRoLIpf/f1RdOWdglXr1mD1OoVlwxKLxTEQDEuKld2hgA6H9x3Fls2vY/NL/4KqZQXHrptKY1dDQECVqegp5DmMKHObZEe0pissMRivEJihEK7TSu2Z7EDu6T4vXJQdaQspY/oEhc+m2aABQQmK/y4pyMlaqJeL4+amZrQ0t+DU9acK63H4Qn97nR/5g/HhQojCz81NTeju6oZGq0FZWZmI4s6nne1045nteQQHenp7BYji92zx0sWyKz/fJQPG8L9kmilC+SmEwxFhklB4X6fXo7yMLFX3SdkHHAPaWtvETrqyskIEV/lvbgjRCluv06OgsAAlJcUnZfsIOPH96uzskhSswiKFcTYcaBsPWGN/dwfjqGmffAwY69kkbsEUeJNBhwqvGbsbA/P9CM/p/cjS9NrNQwANvynf++YdePqpv6K4uBhf+cpXcMMNN0zJ7eyJJ57AN7/5TdGX2XjBRfjXO+5CfqEi1k9wqtcfQSwxs7Tm2QyKCs5kEU0VnMkiSOohCxoBLmorvRYUuuZf/X9BG36S3Jw7G9ydP9w2IPoGLPnUmfEqmghjlSHmDCn3/lYgEQVs+cj1uAXQoTsTpS384YRYKo4nCkz9BS5O+L+urh6EfZ0yEeTEiDa1szH55oKJOzik2DZ1DyAd7IQmNoC0uxJ6vUGcl4azZUgb5eJAcSs5STpRraYagUkiMBE4M5PgcQFXc7QGz794FHv29OHQ4W709AyIq1JRsQvnnrsYB/a3o9uXxGkb1h93qww4wz9w8bDj5R2oPXQUJksOtHo7zM4ieHNtiMdiMDZsgTeqweLC1XC7FNbbUCEbo/oQ9LEYXAYn3ojvxtmrzsIpp66CwaiXa3MBzBSsTLrkUzuex3tvvxn/+cPtcHjcMJgsqD3ajJ6uXgGYeDzFiB0uO3RI4Pe//TjOPLNixG131Pun5daWEf1V2j15DwhDxaJXQBqLPmsm4uRXVo4Q2nwgLmmek9WHCzCbWQuPzYQcoxYN3SHQcnZJvqIzM1lhXzClqbW5RQRuCc4ML0ynYh1KXMahRZAwO/p8aGxsFBYNF51FxUXDXMAmu+uJ/3eCBnRoaWttR2lZCQoKjoGAJ0LtuehnGjH7jkwfsp34njAlyGKxnDRMGqYiVlcflTasWbsGBoMyPmTGoAxwcbIyg9iO9rb2QW2ZfAGZsmmLADOBOGo6Q5OOARM9j2TOcEOWADTB2zeyAGjyyZTpnx7LZr7fDQLT1KAhUJMp9TXVePB/f4Bn/v6UjGeXXnoprr32WixatEiYmvzJyckRdhxBQI5jBGWeeuopSWM8f+MF+MQ/fRHLVilsGRbqivUGIqAo+IlUVHAmi95QwZksgqQesqAR4ERuZXHOnLv2LGgjT+Kbc07CoX9fc1B0AlgmAmcEmOmg5oyyq4aBLiAaEFHgiuI80WzJCEBmGCfjhYd5+t3+CII+AjPdYn9rc+cjL88Lry07Nsx41+aib19zxv6V8A+QTiYAfwu9IaHxLoLLqsfyopwhPR0uUF6vY+rSSdyhatXVCIwRATqoVRXSAn6a6twTRJVOaR0dHaIJ43S7UFxSgu6wDp2BmAAJ56//Gt7z/ncKyDG6cFEUjCQQiiYADSe7GoQCAziyvxqHd++H1VsJp8cFr9eOnOYtKEzYkO9aJIvyjPZFyNeD/qZGIK2BSaeDW+/G7thuFFmLoIlosfqMKixZpYAqvB9tuf0BP/627Vm8/45rceGVF+C8C+9BW3sANncRbC6vHMvFW3hgADZLFK0NTfjyv12Iq69W3GxEf8LhxK7GoEyi56NkAB0BaWwGAcEJoM+WYxPHawL0Lb1REQKdqLAuFL6lK5/XYRQdnWzrMRk4kwGHRl+P51ETpbq6BtFIGEuWLBHx2jeDBgpjTfCjr7cP9XX1isZOUeF8PFZTukcmPbi5sUlYNGS+0o45Pz9v3JTGKd1gHg4mOHO0ukZAvqrly04qHZlsw0Mgs7m5RcAz6stkY41OxszRjpkBM6wfGdNrSnKGAGSyCgX47RpbzJbpu9TbmgwUzrbt83EcxyZXjgkW08g0xr6eLmx9+QX844Vn8eorLyuaZGMUfr/O2nA2LnjbxTjvwk3w5itMmUyJxJLwBaMnZBq9Cs5k8YSp4EwWQVIPWdAIcAJ35mLqBsz+omBBG/Ymuvne5uAIWv1E4AzTmfgRpYYMLUQj/d2SJuTILUBZcYEsGMYrnMiFY/xJyuTfN5BAOhYUgEen1aGwuBgl+W7Z5Znu45JhytD9pKl31IcxGQd8DYDeDJ27TPKi+ZMpdEvZUed/E/Ws2hQ1AkoEVhblwGmdG+tlpp10dXejo60dRpMZCYsX4bRRxonqA62444u/xRXvvkoW8kzLGf5uk3lDLShx4tCbkUhrKd8iOi4EaHa/ugtL1q7FWeeuRPe254GGPhS7lsv3hAKyke5uBDpaoU/ZUFjoQnt3KwrNhXgl9ArOLz0XRo0BLd1tqKgqxYr1S4fAmd6+Xvzuhcfxlftvxde/sxNmixPrNqxDZ2cA4XBc7LotVgNI6kgmEujp8mHr5p34wuc24G0XlMoY5XK70Ju0IG2wjysAPBfPH7+kjCEXQRy/cm3ZAyOT1Yc73RQizlbMU3QYbAYsyh8poj7RfSYDZyarI12d6mpqodXrBKChS1iGGcBvjHw/Bi+SsXMnOyIb9sBk957J36nFRoFni1EnIsqjgVLF+SyAI4er4Xa7sGTpkpncbu7OTZNplURPTy9aWlokDahyUcVJA3IICNbXh5qjtcJyWLGiCkbTmyvtnoYK1JxJaQwoLSuD2z6SnTbWw0HWDDfeZlL43uWY9FhbNpLZyG8Bx3jfQFyAmlAiBQqP8/fUl6EA+clYmL7lzKG4+/Esc443bc0NaG1pQmN9naQJVi5agqKSUlQsWjKmsQRZMv5QDARnTtSigjNZ9IwKzmQRJPWQBYsAN2np9lM6bAG8YJVRbzxuBKg7cyylyQCjXod8p2HMtCbaq0q/uk0IRVNo6ehGxNcBu9ON8tIi2K3Hp681dQXR1tEJTdTPlc5QytBQDrRGixx3HkqLi+CeJmNGNCfCSUnPYuG1j2PAJCLQ+BqRppuKvVAcqqiFRNYo7VBZFtKuUX1E1QgwAnwuPTlG+AkSaDVDGk7TjU6OWY9Vw5yapnud8c7jgrimtR897S2AwYy0xQ1oFI2pV188hPvvfQlnX3KBjCc5Rh0M+mNAPdMIYzEljcVgVGjwoVhK9EsIQLz4t81oqW/CKWesgteqxcCOf2B9+cWIJxKI+AMIt9XDovOitNgLq9WIQ7XVYu9Um6zFFYsvFZAlGo+huqkW5112Btx5TmHO7D64B0f765B/3jnY/Go7zjxvpKW4OOQgLSCRxWoVNybaiT/31Gbs2v6v6O/vQdAfgJBmPIsB3cyYftPtE7shiRxNBNzAtdtsUtfhosyxaBxP/e4FvP7CGwgFwiiqKMA5l5+Bcy85fcxbKuNoAnVdYemLyUom3Yrs2GzLTMEZnt/V2SW6GjoDrcxN8jzQvY+paATu+HvaBBOc4dNWNujkNxupstm2c/RxjCfZZLIoBdPUdMIs4wIvU8jmqKurRzwaw8rVK0/otK1MP1KLhuyZ3FzvScFiolNTb18fGhsaZZ6wfHkVbPbsBa2n2//zeR7Fnfl+pHRGAWeYhjNR4VyJoElt58zAGb57HpseywrGTnEUpnY6jV6ydDozNuXZpXbOZ/ymei++w1azHhbj9ATBw7EEQpEEovETF5TJxEQFZ7J4OlRwJosgqYcsWARUcGbBQp/1jZn+QzZMxmGJfcYPqytHPybbqdPPnT8taJPNSW91Qxt6O9vhcHtRVlJ4HDhDi+rGphZ0d3YoLib60eCNBtacHBQV5MLrtIpWzXQKFxQEjsYFVzgriA9A429D2uqFJscDi0GHiHwMNSckfXQ6cVDPOfkjQLvOEpdJUgRZOHHme0Rh4MzzzR22gWgKXOYZtFpJTcwUpglliibQBuKli8pLRzAMso1Slz+G3mBCABWvTS/2yMN3/DnRru0Mi4gk9aL4Lg2nxmx56RDuu+dFnH3JhTDqNbKryv8OL8dAWo1YhXJM4kKW9zm46wAKC7Uwm4zY/Px+eLur4da6YU0VwKmNwW40YnEpmSxa0Yfp7uvBtt7tWOpegmWeZWKvzcWYb6AfCX0C511+JgIDQfz2mT/gXZ+7HF/93j5cdvUmuD0OpFJJaLSKLTfZQKwl0wIyFrSs88vPvYp3XrUct33x7dhR24dkIg7oLfPKnBkeO02IzMVeaAYZIzqDXsZTOh/teG4vfvjlB1FaUITS3GKY9Gb0h/yoba9DXrEX//Gzf0VhWd5xjwKHShEGbp98ocbFmNumR9U4i7GxnrOZgjO8Jh26Wlpbha1FdxOmbRhNRgGm+BxSv4V9SBvk8IDSjopFlcJIme00KLaHoAqFpE0mo9RlrHsoOmbH0jcyDNHhbwPr3dHeic6OdlQuXiS6LidyoQNaY0OT6GmUlBYfpx90ItWdsWeaCYWoyfqhuDRFXIuLixacVTXbcaKNNrWBAtGkMDWKch3jzq3ImCEYy9F7JlbNBGqNOq3oDFYVjq8/RbOFdl9UTCDaBzfFOO8jG5vsTjr4MRUqEKFb2GxHZm6vx28WgRr+UJNGpz0+7ZRt4vebPwRj+HMybQqq4EwWz5AKzmQRJPWQBYtJDhrUAAAgAElEQVQAB2syLMo8k1MqF6ySb/EbM6VpIJIc4c5BNkmRi/bXxyMl4lo7SKtn6KqP1qG314eKynLk53kV29thpT+UQEtLKwJ93SJwmFuQj0gsJYsvfneZ6sBUKH7Ippv6xutw4XqoNaMxM06nplNAPAyNwQyr2SA79Cfbx/8t/ri+aZvPdB/qiHDMdJhJlR4JjmYWdpkXVf49GA1xmh4WGVlcB+My8bWn+tHd2Q6TwQCnx438XK+wKyZL8SDoQjvlQERxVFPeeYXNwgl4vt2AXIcRTB9s9UXHFcWtOdKOL3/m19h0/ZXjgjMjgBoA4WhS7suy97XtuOSyKlxz89ny7/ajzfjfT38bZYVliB+KoCy3RGyHmRbZGezCgf4DIl3Die8q5yp4TG7Zlg3FQzjYfgTepW40djbhbdefg6J1S3Hn3Vtxw83vhHY0LT0TUDJ4hlWw9kgDejoa8fzTn8P2Wr/YJysj4gKV2ADM2iTsVgO0qTjCoSAioRB2/WM/fv7Nx3DBqeegrKAERoNR+j2T3rNl73bUd9fjF6/eA5v9+IVU3wDB7knG08Emk+lFIJGAYsZmdqJozAY4w+szPYWAiCyAhGl1rB8ygB9/1z/IIjCYTCgqKoTDbhOXv9koBIZoW9zW2iosHQJ5TqdT9GIIFlG3iClAWq0Oer1OQBvqTYxV+MjRFamxrg7B4AAKi4pEGPhELmQqHT1ag2AgIC5a3lzvrAj5z0WbqVfU0NAowtLsIwrlEnydbbBuLuo+2TWTyZSkxCUScdhsNgQDQdGcCcMErS0fZrMRRU6juKBlCr8TdIlr7ovI/Gm6hSxHT45B0iy52VWRaxH251glnkqjtS8q3489TQMjNsUy3xh+zVRDhun2xtyfp4IzWcRYBWeyCJJ6yIJFgIvtqgLLtFNVFqzib6EbdwViaOyOgHormTKZW1PmuAwFm1/S0vJSodWPLtFoXHY4u7u64HS6ROjQarUMuSNw8jxTjVKyZriQ5G7LpGVQpVi1xp40UuoB8xgB7hpycZvnMAhIOV3NpUyVlZSUNIw6SJoEhUa5YKVNrzcvV/7LVBDu1DudDtjsDhj0xxasB1sHQMHuscBLEYPVKu8tXznutk705l19wTex8cqL4XA7xkxtGh1m7iJm2DNPP/oX3H3ve7F0hbJI5b0HfH78/s6fY+dzryE3JxcGrR7hRASRZASnrzwVZ687A7sO7sGru7fDqjMjkUjBH/fDAgvMehOcBXZ0+rrgKsxHk74Um665fFKwKlPH/r4AnnriWfzxuX8bYhvO42Ny/K2EMTOoQaPXyKLHadbg3Ws/gbOWnY5FJeWSxsWFKRehBAwIDnDcffXQVhRU5eKO+z5/HDA+FXCGleKOsc2oRZ5DeYYnKpOBM1zwM1WGQJLHO/NUGd6P70BvT68wWyoqK6ZkU813IBAIwtfXh2g0IlbSdrsNDocT0UhEFsFkUNkdDgFXAn6/gD+SGifg3WBhPw0CeQSTyPLhcSajEW6XC26vB11dXWioaxAr3qrlVbDmZOeAtZDPIPVNmCJETQ2X0ynsMz5rZosZFotZmER85jJ2zuxfAln8LwEr/p0xnavC/g+Fw+ho7xAgjc451MhhHScDqeeqTrN9XQIzZAT5/QGJpQifJ1NIW7yA1SNPncmofGMI0FD3j06d1JaaqRgvgRjKFxTYDfIdGK2lxPG8w0+QMo2O/qikkRMLJ3NGLSdfBFRwJos+U8GZLIKkHrJgEeDkvdRjHiG6umCVUW88ZgQIyhxoCY7QF8gGnOHHv729He1tHcjNy0V+YQHCcY3YVlsMWvQEouj1+ZEO+5CKDkCr04v1aWF+nmgBzGbhR5+TjJrBHOaxri0Cmnru7EyuozCbdVOvpUYgmwjI5NmgRambFqQz1y8RUEUWg0AikUQymZAdY7LYuCjKoC58j2WRotXKQrCwoAA6vQ617UGEkzpAb5p2yg71NAiY/t//+DNqanxYefp6hXnD9CbRnhl7HBAGQSyJg/tr0NnUgJ88/MnjQpj8/45LX9zwIVy8YRPisTCsJguKvPmSXsEF794j+9Hn9+Fw/VEY0gasyFkBn9+Pi67eIPoSFAR9Yfd2NHS24uyPfRommyObboKvL4C/P/EsHnn6thOOis6+dloNqH3ldfzmm4/g2o3vkDYp6RwxhEMhAeMyC9JQNIJHnvsTfvbKd1BaXiLOR5kSS6REpLOlb2y3kfHGWC7MzHotTAZl55z/rsy1MA9piFExETjDdBNqZcSiUalnXkE+ioqLYTRkv3gnGBWJxEYwgsKhMBoaGhAKhbFI0oVcWfU3DyL40NrSImwEgipcgfIZ1ROAodNMMolcrxel5WWo3luLvh4fvMVOJFIJWSiT2UWGDdkN0VgCiVQSiTi1cdLyw7Ya9Aa4PW5h+RDkKK8gCyX3pAAP2J/dXd2yCUPdn0xRmHbHfuS7r9FImiFZT0oUFWFvvrderwdOl0uYUFMpmeebKUscXzjepdMpYSvFYzH4AwEZ+3g/h8OB8soKmN9EAsCMeWdnlwB7Q+5AHLep/UV9Pa0CumdAdb6TjBnnTdnsZ43XF3wVyPjkNdi1ZMlbTVpUt4eF/cm5P79pynieEkfQkyl9ZyrP4FvpWBWcyaK3VXAmiyCphyxYBFTNmQUL/ZRuPFwQmCcWOU0odo+d1pS5MK1z29va5cNbUVGO/qQZXX1BIBKAJhlGKhFHSsR/NbDYHCgszEeuyz6mqv2UKjvGwWTO1HdHBBSi9sV4RWXLzDTS6vlzGQFOdCmeXuA0yEKOu8qTle3bG/Czh17Dy5uPoq3dJ4yWyso8bNq0Ah/7yDlYvCh36BJcEHHhx8Umd/y5k02XkrbWNoQGlBSWjL4Kd10pJgl7EfRG85R3V6kdwNRIvpN7a3pwxdu+g9M3bkBReYnC9ICiMWAdJRCcqWwgEMIfH34SX7rrBpx1HrVjRhayi+58xxdw+pINyHfnAUmmt6RxuOEotu3dDrfJBW1cJwvnqCaKFJLwwIsrrn6bLAwZB78/hqe3bYel2Io173n/ZKGWv9ccaUBzYz2+/8BHsjp+vg/iN/eZe38H395unL3qmOgv2U1cqMY5LtO+PBSETqvHU9uewYe+dj3O3LgOFYsUu/FMobMQdbymUnh/l1WPMrdBmCr9/f2IRyMCADJFh6yFscAZLtpaewLoaqxFXASi0zBZLEjE48IsoTOWpAoZjxecz9Tv9X+8gfvv/A12btkrDBlPnhs3fvqdeN9nr5fnoLamVhgwUwFnCHLSkYjvCDchmBZFgIsMBQIpAwMDUtfmA1349ff+iPBAFCajAa2tHbjx1uvwvq/cjEA0pbhfUW+Gzz3TwBxG0XDiu8BrNTY2goAjn02LxYIVq1bCaJw5SDuVvpvJsaw3gYEE2TA6vTichcNhRYsnHpd+ZB+I0yP1gYwGYQ7xPWQKF48ju4ZpUR63S5hDk7FpeC6du8gKDIVCCug8CEYObwtjzFSfvPx80WLSkzk2k8aeQOcyBs1NLQLMMJ7UWCJLLpLQADm5gHHuhI75rhN84VgcirLfqbeilVSpzN/4PbObDdjXEgQBX7Wc/BFQwZks+lAFZ7IIknrIgkVABWfGD31rqw87djaiucWHZCKF3Fwb1qwpxprVxfPeX6PBGYq5uccRBGblOAkjTZwU7uLSUgQTBvT0dCMVphtTHGk6tdC9RG+C0WpHcZ4LeU6zOLDMReGuDPOYg9HkkOvUXNxHvaYagbmMgEELeExJJII9CEfC8Hq9yPV60E9XoGQSVqsVLpdTqhCLJfDxTz6MZ589iOWrl6KssgQuN0VtqYHRh+aGFuzafhBf+PzF+MbXFQZFpvCY4ZocMaa9RCKywOHfMm9p24AGUY1ZxHanSkB35xgEaOJOKoHT3/9hF/7zjkdxzqaNKCwrkqooAsE6AWmGl0B/EC8+sxlXXrEGH/nsxaBu1Vjlr/c8gobXjmLDyvPkz3sO7URN7RGc6loDh8EuDk3F1mLoNDq0RJpwOFmNTWdsFA0Wtp+7+n9/pg5d2INTb74F9oLCcbuXcQkNhPDqi6/hkosX4fqbz0SaQsAGWvDOzbg23Wftibt/jkRtGBtWrx9xiZaOVmzZtR01rfWwm22IJxWg5vx3nIabvvBOuL1ueNyeIQbNtNgzSMOqjUIX6gbZKsxcMJgtQCIm4ERxaQkKCvJFrLS1uQXrTlsni8q9B6qRiIQkPSjHliMMi8rKSvT7fOKsE4tEkZefJ2mxw92oMg18/k8v498/+l28/cwLsWbpCgGDWrvasfXAdlSdtRhf+dE/o6a6BpFYVJybmEY0kdYIQQQCS3SF8vv9AmxRnLekrERYHnweBOSLxXFgVzX+6crb8Y4LLsPKxVVSJV+gH8/v+gcuuH4DPnr7+0XQm5sIEWGW6pBrNwzpcvDd5rvX2dEl6b/UQVm9ZvUJq90y3nM5fExRhI9H/mTOY2qXsLdIQho8hoAxN3sYBwLETIfKzcuTfiJII7o9dOHS6YSd093djZ7ePmEdEZDm2MjnRqfTD/UrU8oMRoOAPvw7z30z6MsQyCLDjIA6gRiywcxmE/ILChFMm9Dd61e0XAw5Q6yZ6Y4lk50nfaLVIM5cpUEtwkwqLLvYaqBAsB4d/pPTKnuy9r8V/66CM1n0ugrOZBEk9ZAFi0AGnOEO6nRdeBas8nN048f/vAc/uOcF7NnThIrKQplQkBodDUfR3tYNs0mHj9xyHv7PbZfMUQ2Ov6wvRAvFiKQkeW0GlHvNMHOlOE7hTljN0VpZNOrNOcKQScUiSJNKa3bBZMmBw2qEK8cA2vjSmnt0HvJsNo6TAQra1XSGpN4ZMdHZvId6LTUCcx0BTTIGfaBZeZ9SShoIf5QUAMgiY+nSJUhr9Ljksv+GyWrDWeefOW7qA0GOrZu3oWpZLh7+1YcnrD4XSZn7cGJParpfhMKnBzw4LHqhtg/ElEUpmREvv3AQ/3n7o1iyaimWrKyC1WYdkeLE++/ZdQg7X3sDn/3nt+MrX75cgBm+25l0EqY7UQuHJRqK4JtXfxFrF50Gp92Fp//xZ1xQdBEsWgPC0TC6entQYMoXK+0wxydvAocHjuAT7/oQEsmEsCiOVPdiV/1uFJ93GkpPV0SHh5dkIjkotJlAa1MHdmzdg0d/ewOMRh3S1lwldWCKAkEcY0endMXiKXEnmQ0dhi2P/B2H/rIbl55x4VBTdh3Yixe2b8YpBWuwyFYpFuMs22t3IlWUgKfEgY/f9R5x22GKKoEQLqJ7+4M4UtsEUVm2jw9eycU4EMeC0AY7FEFPswtaiwNFbgvcJqCmpkZAxuUrqtDb2zcEznR0dKK9tR0po00YMhVFHmFY8nnnM0Hnmeoj1XLNlatWimbZaK2QSyvei0vPuAiVJSPZP6zWb555FJ+8831YfEqJMC143bKKcgFbxhIwJjOGoAxTRbj45/tA/RsK9BJYGm7Hzffm9vffDY1Pi/VLTh3x7PiDfvz4kZ/hxfY/wJpjkesMSp7J95DtoaBxX2+vaKFwsc30woLCApSVlc71cHNCXZ+pTgSkqZ1CJg37nMCDwuRTHq2cHKs4kTFFiRtEZODQvtvpdomG1jHg5ZhE+vC0qhOqwVOoDN8ZglGMCZlFTNuiAPXAQGhI/yg/Px/+pEnRdhkESqY6Lk2hSiMOzUR7LGYyf0cAR01nmm50T7zzVHAmiz5RwZksgqQesqAREKq+x4TCQVvY+a4MLQL58Sh0mSYEHOa6XpFIHB/66C+xY0cTVp2yEivXLh3zlq3NHajefwShYBD3/+S92LBh0VxXTXKGaztDMhkvcBkl1WAikgutc7u6e5AK9UGTjCq76iYnnG4vPA4r7BYDjAbaCCof5rkqiiUhqeJpmez2DiTE1ld2jdSiRuAki0CgL4BnHtuCF58/itr6HtGlIKPurDPL8O4b1qKkWCe79l+781X0+dM487wzsmrhs395HlddseI4Bs1YJ/PdoYUyQZGZ6RFoJL2F7Asy2jKlpyuAB//nOTzz5C4UFOUix2kT7Y54OIyGujZccMFy3P7lS3H2hsVyCuvDtQZHEdo7k4UzfKJfs/MQfvzpu+G2ueBOerDMVSX6JgPhgCzEHTq7iIF6Cz2wO3PwStsWnL7+VKxYtEw0RLjIe+L5V+BzG3HKVdcIGMCUCu60swSDQUnP6OzoxbbNO/GD/7oBl11WBYPRiMOdCSSRnT5GxpXObdWJnfjocZEjFlPJKMTLXeZpa2Mloug6WoPvfuS7+MBl75H7dPZ24YnNf8eFpRvhNXuG+qIv6IMv5MM5l5+Op7Y/h6IVubjpi1cJeEGAwOFyoa2lFV3dfUibnYDteNvtEc8Q3fDCPgFoYPUCBrpoaRWxUIdeBHXJXrE7nbDlWNHa0irMmZZmRTDeW7EcxV4bLEYl3SdTCIAcPnQY/n4/Vq1ejRzbSLexl/7yGu67/Ve47sJ3jvk+7K0+iAGbH3c+dBu6OrvR090ti9zRaVJ81mi7zZRdPjsEaYgKkH1RUFQEk9EkaUwU0M4w2HjDq1fcgqvOugxe1/G21w8/8yi+/vMvYu2GlcfaQ2CR7I+uLgGpMmLN1Jzxejyi/TQWOyirl/0kPigDECsuXDHpbwKo/P/8YQqPiFobjcjLy5UUOfbNm0nYd6zua2trEzFjxiDHZpP2c+xiu4tLiuByudDuT6C9P56dKcJJ/IyoVV/4CKjgTBZ9oIIzWQRJPWRBI8BJFoXBSHFfiMKFBinF5blmcDd37qCC8VvX7w/j0svvhdXukJ3ubMrhfUfxzN9ewZ8e+xQuuXhFNqfM6JjMji1TjybDU7jgisaTCIZjCIUVWrHDZoHNbJS849lwmxmvMcRdSA2nVTCdpoZTaEkwIPtHLWoETrYI/PnRbbj323/FkpWLsXhJBYqLvNDqtSD7pbG+FYf3H8Ha1V5sevtS3PfgG7j2xquybiKv8cufPoY3dt0xQoNm9AVCsSQauiPCdJkJMJO5rt2sk8WC4hw1stBBad/uBrS3+pBOplBe6sbZZ5ajtMghorZjjUHdgTiqO47XQOmoa8F/3fxVFCUK4c3JkzSmeDyCcCgCj8kLhztHFvRczBzuqwacKWxcf7aALhRqfe3Q66hLatCecGFR1SKUlBfAQMcTAH29/Wipa8LeN2px139cgc9//vKhlKhQLIX9LQMT7gozBhajDnl2g/x3MsCawFNXIA7qvRDUIvg8lWJMR6EN9+IXX/81umt8OHfFWXh+22Y44MRSxxJJUeOgGYnH0NDeiGWnVsJb6EKY4sDP/wnf+NXnkVfsHWSLGCSdx+5ywu4tRl1PFqkJKQJxRNP0Q4wiCrEXuYzwWrUiytvX0yt9QfCDujJMPyFDpbxykWiTjcVmqa2tFdFZCrqKqGwqLQyagoICPPHzp/HiQ69h05nHmELDY8b0pteObsOvt90r7IOG+gZpn9PlFO0To9Ek7ktMW+NCOOAPiPMS6+jv7xe2DxfAnDxQH4bsHtowZwC8G0/7FM5bfjaK845nFv3irw/jvx77KqpOWSJVIgBBwI8OT6HggABhntxcESjmops6U28WB6GpPLejj80ANWSBUNxX0aYJSr877HbR5aFw+Zu9MIWpfjCFnCwixoHPIwEsgoSlZaWw2+0yx23sjYBj5EIUERvme8mtsqkNWQtRXfWeM4iACs5kETwVnMkiSOohCxYBTrALKC7rMsGkXwhYRFms13dFZJJb4jEJQDNH0ifjxvnKd/4YsZQBp5992pT64ujherz4zCvY+uqXsHTJJLuWU7ryzA/m95cTJf5w0krmylyxZLib3NgTkUrzPtSx4CZtZyCLxcLMm6peQY3AnEbgNw+8hD/97nWs37gBufle0WGxmpSFBxcp3DHlgnHX9v1obmjHWeeux+pTFW2LbMuWf2zH+WcX4z/vPMYu4AKVFvSxhDKb5r85Xs7G5JqgBIFa/i8cT4n70kRF0S7gulsj6VAFTqOM1cMLgQuKTXIBMvrd/9qln8G5VRcgHQWS3GG2mHBg2wEsKV0ELRStCro41fnqEDQFBJwh485oMOK3LzyG7z/279hxqB/3//RV7NrVCIfDIukDTF8655wyfOh9q3HppefAYDLhQMuAgFc8PxJLwWGhbo7SX6OBBabz5jmMIow8GeidaSvbSVCL3yymcEXiafjD8eNALrNRC5OOeg903NKIlonDooVddGRTuO2Gb8LX4Uf1kRpcVnoJ9FpFCLU/5EeXrwdFFQUoX14IrU4rz9k/9m3B+Tefjqveu0n0YgYGgnC53bIA1OgMaOuLoq1/emOuWMW7TXAak2hsaJJnmotuaoRQPJbpPIuXLkbOIGNp9LMyEAqJXTMZJ5LiBojeC9OwGvd34OG7H8c1G68c8xE7UHMYXbpufP6nX4J/IIZEfxvS0eDgJoKif8LFPsEi/lDricwa6p90dXUror8puv9oFU0mjUbAG2+uR4RmH7jrdzjw8hG8/dSR4FBtax1e2b8Vf9z/gOjWUFOG14/HY3Kd3NxcePPyxIkqI8Sd7fv8VjtueNrlm50pk+lbPn+tLW3w+XzIL8iT55LjKdl+8URCnlm+L3x/OU409xJYn3icncvnRqfRwGzQSCqrWt68EVDBmSz6VgVnsgiSesiCRSCjOcNJ2cJAM0rTyZ7hTqQnxzBo9zd/Oy4/vOdF/Oyhbbjsmoun1Q97duyDJjmAv/75U9M6/81wEhdk3E0mqyeWVJwvxCJ4Nrb33wwBUttw0kZg68tH8K3b/4AL33EJrPYcWWTbTGRbKOkyXJRw95Q0du7UP/Tg06is9OCKq8dmCYwXiKaGVtQcOIitr942dEhHfxSNvXRYmb2tTgIqklaYBvIdRtC1iXbMnVMQhCRQY9BrQICnwEFA/dh4zUtTfJJsHI4DGaHJ/77lGygzV6C8eJGA7wQuGvbWoLu5D0WufNlt5qJ6v+8gvKUunHvqWQIIvLZ/O4wFenz793cI8MM0WDrudHX1w2jUw2tLIBnohsXhRm5xObqCCXEmGV4UYFr5Ta7dKOCSwpJRWIjZsBHH6zeOcZK+mUojFEkKm4bxzTFpJT2K1870XgbgGq7v9eOvPYSHvv8oqnRV0Gu1oPiz0+PAslMq4cy1i6g708oIcmw9+DqqLl6EW2//gLBrGDOm15DRIQK54QQOtiquXpMVAnNuq0HYjSyMA5+HIqcBunQKKaLrIqWs2PpyQGc62XiskQxIqegiKcHu7OgQNk1+Xj7ef9bncMOma8Zkrzz6wuN43/+5DpfcuAmxRBL+YFh0Tcj+1KQTiAf7kYgp4D8ZLBqtDtFoRAFSYopossvphDfPKwBfb3ePpD0xZYvuOFw0/9v134I5ZcHaJatgMZlR3VCLl3dvwX/+8ks4822niqNOwO8XdzSyZSSFyet5S6YvTfbsvNn+zmlKdXtIGL/eHIOAtRRDH29OzGeuu7sHPT09AhASKKRLGMEYvh8ZQfcMSMX3v6kngjYf9ZHmN3oc9zhO891u748J4JnRBJvfmqh3m68IqOBMFpFWwZksgqQesmAROFHcmvjRGIgk4bYZ4LTMrTjt6GAvWvpVnPf2c1BSNomY4gS99Ltf/Am/fuhDOO9chRr9VioE1Rp6IqBLJif4nCjPhmjmWymGaltP3Ah84sYfI698EcqXKEKmXGy7cvRDAtpclJItQKHMNAx4+pkjiPTV48prL0RxaUHWDQsNhPHIQ4+jo/XbysLWHxPQhHT42ZzPExgw6DRio01HGranvjuMNt/UGRec6HO8LnYrjMfhZTRI8/v7/4Kdv30ZF5x2sQBcBC+onfXKX7cjFknAk6OIhj7d8hzec/m18Lq8eHHfVnT52vGjv/9fdCWNkp40UuslDYR6gXgEWnsedAaTjD1ciGRSKsnw4SKL9yKgRkHyDIswW6ZMtp2Y0d/h8fy2sp2TbXoMBMO4tPwm3HLl+xHo9wsA6PY4ZZHHRWBwIChAGrWMXj20FRtvOgs3ffqaMavE+FD3h8/NWKlqmZPY59SZo2NXqy8q8XBZdDDTNn0w7TXbNk90XEYomGDHgdfqcN83fo1Np1+ApeWKXlGfvx+v7d8Gd6UD3/39v8vv+NwwlY1tYTw16TT8/T4BepjWRA2TNG3H43Hl/xOkSiRlgUwrbf6bujW9vb3CpiFzRhycrDYQCHvxiVcldWrRynJcevP5OOXcVQLG9Pb0wOl2oqS4RJg/BL2GCwvPRjzUa5x4ESBYomh4EeSDsAnJJi9yGofcujK1JkM4EQmip7NDUrgImObm50pKHe3kxwIuOXbTqZLAzHzPizg+mwwaGHVaMX/gu8GNhQNZArgnXm+pNcomAio4k0WUVHAmiyCphyxYBDLgDNOa5juVaHijucPKSSHTBebSNWh0oJ9+5iC+eNsfcdUNl8+oD8ieKS824Cc/unlG1zkZT+Yi6GhH+GSsulpnNQITRuDw/hbc/vnf4JIbFKtrjpFkXHCcyizsxa1mIIRIOAyN1oS/P3MYFkMCLlsab7/83KwjHAlH8ZsHH0NX+3fknL1NQQxE6cY0+8Vk0KIy1yxMRZbpgjM8l7Eg89Kdc0xEl2LFmTRHuh65rXphlvzTRZ9DSU4p1q9aL6AQARqyH3a/ug/NNe3oNnZDYwUKC/NQU1+PtRvPwHu/8VGUFbuEWTkacCDQEonGJHWIDAlqp2SYMIFoUlKV+F3hoomC9zNhyMx+Lxy74gfO/iyWeZYi35UrWjoiOKujpk5amDPhUEgAhD+8/Bd855E7sPqMsVPm+LxQ84eA3ng79IyP3ayX/u8OxFDkohU7QUclZW02C98NWnL3dHWjtLwUb2w+iJ/e9TC62nthMhkxEBrAu2+9Gv985y0T3pYMIToA0RGHjBo+M4wHmQnU3CGYQ3aR3qAXICuRTMrfqFlDtyACNLwG7Y27uhSHJzJsUlNYCe8AACAASURBVAmF5cRjudAuryiHw2GfzRCo1zqBI8B00dqu8BAwk6kqx7LKXMtxBhWNbd3o7exAMh6Fx+MWMDBjAT66mUw/bffFhKVCDcD5BmYy9eF8moDM0gKKdCvgJ3XLApE4ooPpsidwF6lVm0YEVHAmi6Cp4EwWQVIPWdAIcKJe4qZbgzJRX4hCcIaLHjpmzGf58u2PY9vuHpxx9roZ3bazvQdb/7EFB/Yqu39vpaKCM2+l3n5rtfWx32zBM09VY925ikg4dyKF8TGoN8PfcQEqKRjRqCwCH/7tTlRU5qH16D584OPXZR2w9tYu7NryOvbsvl3O2VkfyEo8O5OmRPFb0ZfKoggo7zbJDjHBi5mAM2SHGHUa2CTFySgL/+7gMcBWiZkytu/d14if/vN34TA6UFW6AiV5+YhHgmhsa8ah1mp4ipx4xwcvhsNtw7L1y7GvI4G/PLoNL79wCC3NPdK+wkI3Nmxcig988BzYcl1Sf2rhVBXlCHiWsY1lKKgnw4jwdwSJZhd6yCLQWR7y5188g59/+/e4fP3bBXggWKA3GGCxmIUVwl36A02HETKG8cAL3x33qhSKpgDyZIUgFd364omUsGfIEhj+TE92/lT+Tj2Outq6IfCDi9mu1h5EIjGULynO+lJMI6E9MdkzZADo9HqJE/VwMhbzBFxYKMRKpyemmZABQ/0cuukQnCGow0U131WCNJFIGAaj4v5FAeNjds9ZV0098CSLAAEKXyiOVl8MgUhihIYXgRmOiwR2qcOYASz5DB09WicgfFFxoYAzTCccDWhyvGnpjaJnII5YPLWgqd0c73Q6suIMWFZokV4iSNTcyzTW+U+xOskek5O2uio4k0XXqeBMFkFSD1nQCCy0WxMbT00F7RzbOo8V5Otu+AlgykXVypnZYXNy+D/ffQihwD0L2pcLcXMVnFmIqKv3nI8I3P/Dp7Fvfz9WnbZGbjcanOFuPMVIY7G4bEm6PR78+cl9os3ReGgHbv3ce7Ou5utbdmP54hz86N4bQVcmaodkhIBHX4RgBwuFfAlIcLFB4CI7aEa5GlkzTG3htWYCzmTqxsU9Hf9YH9ppD08/yqT4cJznwvrpBx7Hjj9vRmdTuzi6VC4rxY2fvhrXfOiyoabe/8Ar+NfbHsWiFUtQVFEKp8clC6GAz4+2hhYc3nMQH/7U2/GBj78NBh1Q4rEs6AZD1h09zoFf/dB3UPtGIzYsPwMWpmclEqKZQt2dN2r34WD9Ydz5q3/BqWetEWCBII7P149wOASn0ykuSdmCM5kqsF+4GFXctzSwGUcCjzNtkywGEwk0NTbB19sHs8Ui1sKsazYgCPU8+nr7RNOJaUx81+Q5T1Mo2iBsKf6trbFTUpxyCz1DNs55+XnSJh7La7AOPL6ktFRALwodM+0plUpKjN8qIraz0acn+zUOtYVEAH20uDrHxEKXSVh6XpteAEuyTKhhlYoEEPF1QGe2Y3FFMVw26sscHwkCH+3985/CNF6fkDmTY9TCYTUIQM42EpDKBsQ92fv5rVp/FZzJoudVcCaLIKmHLGgETgRwZqECcNkV98JVUIbKJWUzrsKPv/dLtLd8G1brwjGQZtyIcS7ARR9TCjjRzSwMxcaWLk3dYVkkqkWNwJstAr/43+exfXsX1p55ioAOZBmSdcBJO9+FzAKZ6AjTImx2Gw4cbMf+fU3wd9XjY//0nqxCwmv9+qd/wJ/+cCvOPLNCNAG40B7PlYmilR6bAc19kQm1RSa6eb7dKOwZCvPOBjhDBg1ZPHk2g6SKUCCcbRi3pBLQhvtg1SdRWV4sdrOZcs9/v4Dv3/MiNm46B1a3Z5TOjHJUKBDEzle24pzzl+Izt10Oq0kvzJ1MoTX2dLN0qHdCIG6652fV6WMcdO/tP8ND9zyKyvIy2Mw5iCfjaOvqQFFFPt7zxStRVJEn+ha5eXkCOPh8faCVMZkii5YsRiiWntKii/oadpMOi/MtAuzxOeR600S0a5YKr0uGCoWBOzs6BYyjvTY1YshqGa+wLnR/ImOGhUAKWS9MVSJ7hmyifVur8Yd7n0IoGBH2TF6hBzf9yzux7tzVAtIw5YmMB3HPicVBwKaismLW07dmKVTqZeYhAmTU7WoISKrR6MK5DX8ILIveEceZmKJ/hGRcfjR6IyxmozDOqG3F1MrhhSneGZHteWjOpLfg98qTo4fLaoDdohehY6Y97msOIjaLQvOTVkQ9YN4ioIIzWYRaBWeyCJJ6yIJGIAPOLLTuzEIE4cabH0Ak5cCKNTMT8k3EE7jvnt8g4PvBQjRjzu/ZHYyjLxgXpxPutLIQmOGibqRA55xXRb2BGoF5i8CLT+/FQ/dvwYZNGwWcISiTEZRlJVJJ6s0MIByJwGI2wz6oV/HrX76IVKQXH/j49VnVdevmbagsy8HPH/iAHE8xYO7Yjud2xlQeWh/z3ZOFwxQLJ+xlHhO4PlGsoFNjLlameFkR3SUbx2XVi5029RzGKoooMUQvxmrQYlmxQ8AVli2v1eId1/wI1950JbTmHHD9MF66ViIex+Ynn8XnbrsMm65cixKnCTaLfhBgmH6KbO9AQhxOGOf5LGSBVB88itee34VgXwgmixGFlV6UV5UgNaijQjYIHYWYzqPX64S1RUZI6aKlaOiNi05RtkWeaaMOq0pyROst4+I12m482+tNdByZL/2+frS1tiGZTMDl8QhIYzaP7QBF4LO2pha9Pb2KLbbXgxxbjgivUlNm27O78dWPfheXn/s2FHuKBJypbqvFS9tfxb//7DPIL80VYd9M6hM1fIpLigWgUctbJwJkINJNjkBKbacypo5OZcpEQ2GSGcQVjuDN8SNrJkkSkvZEUHO0EPqJBs4QZGYdqwot8o6zBQSc9jcHkFT31N6UL4IKzmTRrSo4k0WQ1EMWPAJccNBxI89uXFBh4PkOxNe/8SRefq0Np59z2oxu3drcgX2v78auHV+e0XVO1JPp6NETiKPUYxZwhsBMQ0942rv2J2o71XqpERgegYFgFFdvvAtXf+A65NissmAneyZThD0TZ3qJTwRGuYBkeerxF9Dc1Ipzzj8Nq9etnDCo2195HeGgHy89/3mxhmYh4LK7MTgrgMlYNycgzzGfk/OxdpCn+xRw8s+FEJ2g4om0iNOOd38uGjIMFbtFJ3R70u/fe9N9iGucOOW0FQIa+cMTgw3tjS2oO3AAv3zis3BaDKgqVIQvZ1Lo3kJmEoWM51qgnhoQFOblmGrQpZEI9iLi70V+fr6I5ra2tErqTmYnn+1ielBeXi40Gi2ampqg0Ztg9JYhlJg6IEWgjoyj8lzzTEKW1bmZNEACNExZYvqfx+uRdEDR7xh2FUlH6uuT9pP54rA7UFRcJOw0li9e93WYA1asX3mKojkj7vBpvPT6KyhYl4tP3fl+YbMRaCLA09vbJ+cXFmbvoJZVo9SDTsgIkLnHQvcygi3Uj6HN/XhsRIdZj3hSEdKOJckSnrhZOUYdFuVZwLFrxDcjlkJDN0WGJ2ANznLE+Py3NvUiHk/B7bHC5VHeERaOsxxbM5ozTOXi+MaYqOXNGQEVnMmiX1VwJosgqYecEBHgZL3EY0a+/c2XljNegF95tQYf/tivcf3NihvLdMuO13Zh/RoPvnN39gKg073XQpxHwWbuttCWluKfHf4YajtVh6aF6Av1nvMbgf+++0kc2N+D084/S1wvaMecKWKjHY0i4A/IQpDMmca6Fmx+fgv++sSn8fFPPoxEUoslK5ZI6mRGPDIajaHmcAOOHDyCNasK8YuffRC2HNPQdamHwNSm8TRn5jcC2d+N3xCyZlgIqlA7Z7LC3WqKCBMgiIcjqFr+7/jE59+HdFojaVEELzIAyXgsoWcfexJ3/eC9OP+sSizKN88YUCHlnywppn3RAWquChmJHf0xASUYO4J/iXA/OtvaBLSgqC2fLV9fn1i187mxWKwoLi6Ew+kQIWqyS+JJIG31AMYcQHcstSubehPIclr0WFmck83hMz6G70woHJE29XR3C/uMYJPH64bb7ZbUpUzJuDQRoGE6VFlZ2RA77aqlH8S1578DLrtD0gtFJFinQ0NbMw73HcF9z949ZIXd3t4hKVJ8RynkythSAFgtb94IZBi9ZM5kw+4lS47ATDbaXQQ0nVa9sATJPMuU1hefQPf259HfWIdoPA6tuxSa1RfAfNZVEFHFWS7bXj6C3/96K3ZuPQKXxwGdTotgIASPx4aL37EO77tlI9xOE5bmW4e+W0xP390YmOWaqJc7kSKggjNZ9IYKzmQRJPWQEyICnCASnOGEdCFttec7GKee9p+oWr0Si6sqpnVrumn86v5H8fTf/xmnrC2d1jVO9JO4gOAEh5MRLpRUcOZE7zG1frMVgUQ8iY+++3/gLSrFmtNWiSYBU4q4qOWOZTgUFhYA7Y9DwSieevw53PODd+FdN5wuVfjxT17GQ796DXveaITHa0cqmYbfH8L551fh1o+fi2uvGekUl7FCnmiXd7baNpPrhAYISoVhNBrg9uZITEifZ1x8A/FJrWM5jhCQoNgmtU8IguzcVoNvfv1JXHTVJtm5JhjD45iKwO8TWRAUFR5ddr28FdfcsAYfueU8WSzNRG+G1yYoFIgkkWszjGBKzSReY51LtgwBGmZPGXSMnw6paEDEawlYVFSUC1jBlCBqpiRTSRGyVQRtmdIUE2vojo4uAfLSJgeQkzularK/CKitKDoenEkkkujoaAf/y8KUIKtFcX2ZSWEPMiUtHA6jr9cnzLN0OgVrTg48Hg9cTqdii02ts0gEDXUNiEYiKCsvg9vjFpCT9uNrilaj2FugMItSKUnvOtx4FElPAt9+RHE9YyGw1draJjo1ZBI4HQ4UFhepAM1MOvEkObemU9GAmYwJk3VzUglYtEmU5TvgsinzoYYnfoEDP/mG6GPlllbAZHciFo8h2NsHf1cHwj0dyLn2C7Bc+pGsbzPZgXd+6VHs3dmARauWoWxxBQzGY6BsV3snmo/WoaejEz+85ybc8M61cjmyJJkuyzFHLW/eCKjgTBZ9q4IzWQRJPeSEiQAny7QRJENintPtFywGv/v9DtzxtSenzZ7Z+vJ2lBdb8dDPFL2IN2Phbgu1Kfh8cMeIYE3dOHoSb8b2q216a0egpakHt3/2N7DYHFi1bg3y8hzyLmSYM/5+P+qPtmDX6/tx97euxa0fv+C4gIXDMbS1+8WBp6JCSX8aXciYoYsG2SInUqHLB5kknR1+PHjfy3jxuf3obPfBmmOWhTsX+Gedswzv+8BZOG/jcrT5opNWn4AMWUiB/8fed4DHdZZZH00vmiKNei/u3Y5rHDvNcTohJASSULKBhaX9C+xCgOwuLEsLG1jKkqWFEloCCYFUpzfHjhPX2HGVrd5HM6PpXf9z3tHIki1Zo2bL9v2ex49t6Zbvvvfe737v+c57Tn/ZElejt28+iPt+9BouumKdiIzzuEzEqZRA8ILJxXASO3ve2IlLL6/Cx/7pYpTnGgZEy0ftxAgbiIhtPCmaM0zmp6oRdEo5WKXOwJgEvL1oamqSkh97YSkCcbWARCdqW3B7Pn+xWBw+nx89vQH0RDSAdmzgyWBwJl1KRBeoZDwhoBABFLoZUePGYrOihKVF2dmTIqqb6n8MwWBISpioScNos3SJQBDPw9bc3AJndzeKiopQWFQoQsIP/eQxPHzfU7hiycWyDY8VioTx7M6X8OWffBrrrlk1cNvIwCHriALBbo9HWDuFRUUoLi6aqlt7Th83GY3g2IP/i44tmxBsb4HGYETuwhUov/4OOBavmVbXzkUlAhJsLOkhm29CQE3UD3XYg9wcOyw5uWj98efh2rMZZUtXIbuoVLTHWKJHcCYYDCOepUGwx4nW7ZuhKpsD8yfvm3B8/vWfHkA43IeFq1eedCwurKb0o4C2hka8umkzfvXbj+LSy+fKtXf2KhbaE74B0/wACjiTwQ1SwJkMgqRsMq0iwBXQcochtfo4rXo2dZ358J2/Q119Ly667MIxneTQvsM4sPcg3nzjS7BZp75mf0ydm8SN+aGnSClXlI06NVxS5jR6ycIkdkE51DkQAa7Qix1yOD4sA2I6XyJX5n/xg2fxyB+3orKmGHau4APw+7xoaezA3DlFuOc778Ga1TXjvoyD7QF4giO7NI37wBPckSDK43/ahnu+9TiWrJiLovIK5BXlSRJAAMPrDeDwwQY0Hq7D/MXl+MLX3g3ToDKt4U7P/chC4vWy8f/Nh1rxlS/8FdfefJUAVARIxC6cvxeXkeFBqx2vbsV73r8U1924DHSyohbEFGIqE4zmqXd3uVxSgmM0GlFYWg5/jDbPWaBg/0iNz6bbH8XhLiahY/tqp8GZ2UUm9PT0oK2lDfFEXBg7ZOkYqAuTl4vubqfYYbNfZku2sE4S8RjM2RYBUVhSMd5GYIUsIL/PD6fTKSLbubmOFHiSBYkHWS9l5WVw5OVBwJZwGN/8+I+w49W9qCqpQLIviSONx3DV+y7BP3/nIyOyYqg9Q2YS7byra6rG2+Xzdj/n7tex86sfha24FEW1M2B2FCAWCcHVeBRNe3ahYuMtmP+5e6ZVfFJzlZTGVZMzDF9knGMsHZsC3UDEB53BBP8Tv0Ty0DbM3HAt4tGwOIrp9AZkm00C6saTLO2khk0qHPUvPYFE6Vxk3/ndccfnvnufwe4dzbjg4rXDHoPgjFajEva7UatGQ10jqGu27a27EUyqppWT1LiDoOx4yggo4EwGD4gCzmQQJGWTaRcBCr+yhGVs07xpdxlj6tCNN/8cLW0BrFq3QsQ/R2s7t+1B3cFjeOxv/4SFC0pH2/ys/j1F9Zp7IikBT1XKVltpSgTGGgGK6XJMYQmGOMOcZY3sjXyTGnu3H8WRI50IhqJIJvxYtrQMGzZcIGyH8TayZva1Bk47aEXGCu9LGgwZrv8//f4z2PLKIay9ZBXyCx2g/ipvJO8lmR8swUqXG+3fvgs+txv/c/8dsNlH1jFJr/CmWUL8vwZJXLT4P/Dxz94OrU6LYCQ54EjF349kTLXpz4/h+z+/A9UzCiUhWVSRPe1LcwmoUCuFmkUUlaamil5vkP+3t7UhEo4g21GIQJZZSr6q8gxSOjZSI3BO1tVYWxbLibIiyNHH4erpEWHd0vIyWf0n4MLyKWq1kEHj9Xjh8fYKiEIXJLG31mmR63CI0C63HU/jUNDd1SXMmXAkgnAoJIAPBXxZstTZ2QmrzYa8fAKCKgGRuC1j1FLXAWdzL3R6HYpqclE+o0RAHO5PC+9er1eOoVKp5XpYhsgyKoJLVdVVE3pnx3OtZ/M+voZDePmO9Zi74RqUzF980qUkohHseervyF26DvM+O70AmnRn9zT5wbE2/fUh8EwnJwr4RuJ9YjM94rcpmQD8HUDEj1jTQXjv/3fMvfkj8u72xcIy5mgNRpiNBmHBsdERzx+Op/TD+hI48MivYfrQN6FftnHMj0JXRy9uu+Z7uO72G2A0Dz9HJSjEazLoVAKesxfbXt2G1StKcNfd14ILAEo7tyOggDMZ3F8FnMkgSMom0y4CBGfo3nS+lDalb8AXv/R3/PJXr2H5qvmomVkDW45lyL3hJPrwgXocOXgY1ZUO/PJnt6G01D7t7t9kd4huTaQGS5kBLYTPvrx6skOiHO88jADBmbIcPYrsqfp+Jn17974Djd6EytqZot0xHr0u2q+Scj+Sxet4Q81yJIIf/KPTZEHTXxpEIIWgDN/jtPYLkwkmLSeKZ/7twW146Hdbsf7qy2Aw6OQYcixVluzLY9O+mUlNuh3c9TaykiF8/xd3jKnrBB++/eW/wNWbhWWrFsETiCPRd7zsZ7iDNRyuR29nM+77w8fl1+wTmTMsBUqzZ2iNPdq9SSSSeO75g9jzdgu83jDsNgPmzSvBhstnQ6+fmEg+RUapS+T3+6QMifoq/Js6MvF4TERxCXYwyWPWSICC5T4maw5U1gIkkik2a1psebg48D6QhUQNH3cwLvdy9NYHxCNQ+9uhRgpoqSgvF7Fh9ufElioPighQw3+zdbZ3CshEQMSeYx8i6Dva+XkMMln8Ph9YGkiLbLJoWEJFoIcsnVg8LtbbBGf47eH5CcoQPKIAN5k7VqtF4tjS3CLMvOLiYokfQRwyblKld6kSNYJiPC9tuSsqK2Hpd38ara/K74E3//W9IopetXz1iOGIhUPY8quf4MKfPAnbrJMBnDMdxx0N3gGhdb5PBTYdbAaNjL9cfOI8J5bsE7e5YUGaqB8Ie+H96eeQa8lG3sKVArrw/THqNdBpNQICpsshOVXyh+JiqMDmPvw2uto7YLv7kTGH4s8PvI6XXzyKxatXDIDjA2scLGfKSo3LZBmSlZhu3Z0uvPD0yzhw4D9BcEpp53YEFHAmg/urgDMZBEnZZNpFgKUrJTk6OLLPH+2Z9E3Y904bfvjjl/DYY3tgMOpht1uEVs764abGLly8fg4+9Yl1uP76RdPuvk1Vhzjpb+4Jywq50pQInK8RGFiV7LfTTsbj6O1uQ59aC3NuEUrteuRmp4RMM21Move2BCQxyLRR9DadTJxqH5YKcSznhJ3gC8EKst7CkSiSIS+Mei1yc+0wG3RiOev0xUR8N91oJf7ejd/FRRsvhqMoX35M8InjIV3bDFo1WM3C0qMTrVm3PvsSbnzfctzwvpN1EUbqs5RIdXpw3RX34pqbr0RBSb6wZ0Zqfq8PLz/2HL763+/D8jUzBjbjNRdYtSnh5n47XQI2jMNw7d+++gR++rOXUVKSB0eBA1kqjZTs9Lo8aGzoxEc/sg73fPsGuW4mQxQLpu01E1GCCWSWxGJReL1eAVqY+BM8IBBAkIBME+rCkMlBu2daYBMgIAjB8iGCDPybuigE/PiHxzWbzbDmF0Olz5YyY+ocnaqxb7QDJsDG+8x7mi4bG3G/ZBzqmF/MACxmk4AVaVexkfZh3/iHzdntRGNjI3RanZQKpVg3mYFZLrcb7a1tiEZjwnyhk5JWpxdtGArtE8zyBwISUzJmKBLMfxMMovZMQWFhf/mVSlytWlpakEwkYDAYEQgGJPZkzLCv/LkAP/2gEnVraOFdVFwocVbaqSMQ6mrFi7cux6WfvmvUUNW9sRmqwhos+Pz4y3dGPck4N6DzZIMzLOAFQXY6xQ1ehKRTW4pFOAI405dEX7AX3Z9YjAV3fgEqjU7GQI5dHJdZUnRi4/EG2DMA9v7m+3Dc+xpU9oIxXcVdn3oAGlMBKmr7zSs4FvdrVfF15PhEi2+O82nmTvoEf7j/EWza9Bn4NGPTpBpTB5WNp0UEFHAmg9uggDMZBEnZZFpGgNTI0hzDkBXIadnRKezU/gPtaG31IB5PIj8vW1ZSTabMJp5T2K3TfmiutJM90+oeXejztHdOOaESgTMVAbEUilK1FmqtHmU5BpnwD8YAiHUc7QqO2ENO3FmSMlKVV1qnJ55IIhBJUe6ZCBBo4BidbUi5R/HnBDJ4PKbNZLIYtSrkWbQpO+gsAgtcEU6k9EOcXXDk5qCktBgGvU7AlfbeiCT2fN/590O/3YxXXjiKxReOLDxJpgqBpRNFjNub29Cwfz9+8+hnMr47jBuv5cm/78S9//UY1l62BvnlwzvgdbV3Yffrb+KWD67B+z580cA50rbbZPfoyUQBkOhLYk6ReSBhYXJGEKOt1Y3PfeL30OkMWHjBIuQ6bCf11eP2Yff2vSLU+9CDH4G9MEcSN10yAL/bKewXggZM+gkyEJDRUa+FpQ7JPnFYSgE4RmF4qNQqAWq8vb1Qq9QifEsLaf6cDI80M4U22QG/H478AnEWSgNNmQaTzwPdoA53jPzs8VgCOGqBuaVmaMdRlkQ2qafXA6ezBwGfH+Z+/RlxXcqxn7LUidovXV3dArLY7bYBFyrGkH+oQxMORxAkQJNMCohCUIX6MmTVEBRLA0kEtMiccbvcqXueSIiQMRk4/JPejowgJrH8PRlN2dlmAXoILClt5Ah0bn0Oh39yNy646bZRw9TTUIeGg4ew7mfPjbrt6d6AY2NDd1jGRQI0HHPINHP7Y8LSI1uPY7YAkCN0Lla3A8Gffw6z33W7bMExh+MNx2W+p+kxKL27sGfCCWG1sdVt+gu0t/wb9IsuGdPlf/S9P0HtgkXILex3ZBsEzpDRqGcf+gHpEw/82F824Rv33IiSmSVjOqey8dkXAQWcyeCeKeBMBkFSNpm2ESA4U07tmfNJfGba3o0z2zHScgnOOH3RM9sR5exKBKZhBDhGZus1Ug6aa9ZI4neUjmZ9GJd1qU6tEno6J/YEbni8aCIpk38CM7lmrZS5pLUFUsBLnyQYbARYmCxQT2aw4xDLPFqaW0XXo7SsFI48R0o/BEAgnECnNyqMC+7/ydt/hoLKWhRXjE9Ta9NDj+FHv74T5VUp1k2mjZ+bt14/jO9/8wnoTWYUlJVIos9Myuv2wtnejs7WDnzqC1fjyuuXDTns4G8Vaf6SPKmzUOkwIMeslWRsV6MPvb4IPnbrT1FSXorZi+dLcmWgkGY/ssYwMpkik4jCxEf3H0Zz3VH88qFPorTQgqygEz5Xt2iWqDUaiSETfYIs1DUhmCDAgCZlfU2NE7JjCB5QQ4X3Ky8vD/kFBUOYJmlAp7fXi7bWNvldeWXFuCyseQ95Lwm0EaghjYiXZ+5339KoUpbwfJ7owjfexmshmMT+EiQhqEL2UG1tzYiaLizzokU22S1VNdUCXA3XeGwCQCwF02i1w5ZbcT+ek891V2eXWGqTAUQ7cgJlBHQI1MizINdMS/aEaM/0OHuQl+dAZVXliIwhgmZk66REkscvfDze+E6H/TpeeQJHf/0tLL3hllG742lpxJEd23Hxb14bddszsUGbJyrMujST7mB7EL3BWMbl2pHdLyD+6H+j9oobpfscO9IMRT5mJzq8nQjONLzyJHDZnTCsefeYLv+fbv0pymfPRWl5fJrVrAAAIABJREFU0QBzLc2KJDiTwuBPnqxzLPvbQ0/h3751I2bOHx7sHlNHlI2ndQQUcCaD26OAMxkESdlk2kaA4EwptWfOz/nItL0vZ6pj7Z4oGpyhM3V65bxKBKZ1BLhiyjGzwKZFQ1doXKAML5CACxNrMl/SYAyBGjJgxN5ZxZIiFQjgjBU4Z/LMpDgai6Gishw223G2SLcvilZXRMqU2K5e/XVc8/4boDOkNHbG2t56cTM+/PG1WHf5vLHuOrD9s4/vwpZXDqOpvktAquLSHKxeNwtX3bAMOv3IgAKTlnSJFmPEkgMyjSiRScDiG195BK2tASxctVzOxXvHeDP2bCwLYsnZ4GqzAzv3IMeahe9+7wYk/U5EQwEUl5bAZrdJ0k+ghskRAQeCCixfIlijUasFVCALhOwOMkHImMl15I4IXpCF09HRIeBBfmE+CgsKxqTnkg4gE0OCdqJB068ZxmeKCeVk2oTzeoOBoGjEtLW1CUA1b95cGE3Hyyh4/8SVKeBHT3ePaM0QHCwqLoZeP75njNfJ49Llqa2tXe5Dfn6e6OakwJTjrJnBDyH729vbi8aGJmi1GlRVVwuow/0HYkd77lAInR2dUnJGkMdkNiLHnjPkusb9cJ9FO/Ye3oO3vvh+XPjhlLbTqVrL2zvhjWZh+Td/O9qmZ+T3XGjiu97UQwZdCsAcS1lp9MBWhH/3Fcy65v3Sf75LBOY1mpQA74mNYwkdo9Ki6Uef+xvUN3wOhhNEgQVMzsKIffnGl/+CcNSIOQtmybhPDTTOzdNMzZHKEXlt9//kj/jD459HjiNlT6+0czcCCjiTwb1VwJkMgqRsMm0jYNKrBZyhPelYk4Bpe1FKx8YdAQp/kj3Dum2lKRFQIjA0AhwjWfPPVVQCHeNtjmwtQrEEimx6EeAkcMBVUa7aT5TEyOS4ob5BmB1pV5t0P73hBFpcYXEuYSnnlSu/ils+NnoZw0jXuev1bXjXexbimhsvGG8oxr0fdSQSI9QlNDc48fHb/g/X3fZuYbakm8RZBCjSgqAnn/7pPz6K7//gGsyqMgu4QrtnltiMptPCIzHRJziTFtC1WIZni6TP6vH0oqW5WbY3mcwwm43ijMTzTed27OgxAZXmzJsrrkl8L/i8dbR3io4MQSrq7dAWmw5MZBZlEr+Rrpm3ubWlVZg7PF5paUlGLkwEk3g/fD6f6P5YrFbYbFZh1QT8AQEuydjhsSlcTDDLYrOKy5PRYJjOt2BK+vb8exdh9pr1cFQf13ca7kTbH/4jau/8Ekovf8+U9GOyDkoG3YkC6JkcO+HpgusL67Hww5+TzdNgOcHf4XStCI76I/2OTQDeefD/YL/7EaiLa4ecLg2ynCg/xnGJ53j28d34w2/ewMVXXSLgEhmBmXwPjh5pwtFDB3HfHz6RyeUp25zlEVDAmQxuoALOZBAkZZNpHQECNDMKjODfmXwIpvXFKJ0bdwQ4Aaa4JJO3E8U/x31QZUclAudYBJjA0SnIqFeJ80cmjVoB1DFxWHSgtkyRXS/MC6tRM6KIbSbHHW4bMgAa6xuQSCZRTsvhQW41KbHbuACwfNc3rvgq3vWhm8bF2OC5d7zyOm69YxUuvXLheLubSn6yAItRI6DRZLTf/+JlbNvaggUrhwONWENGbYg+IEsNZA2ljdIqfPFcE770LxeJVgl1UDIFFoaAM2VlAgicqrGch+yO7u5usY5m2VRldZUAHtO5He0HZwiUsLwpZWsdRXNjkwAfLFFj2ZHNaoNWp5uUhR9Xj0tAFDJ1yspKpaRptEbQy+PuFVenSDQiOjRGvUHeDWr/EKjhNfA+NDQ0yjtJy/CS0pIRy6tGO+fZ/PvmJ3+Pw7+6B8tvvk0so4dr9W+9AVdXJ9b98qVpfalkzXT0RsfEmBl8Qb1fvRaFM2bCXj1Xfpxmz5DheGLjuEozBZZJ+lvr0bxjC3K+++op45Mi0aRE3EXDpl/s++YN38XydStRXVMmZa+nmpOzFJbC8S88/gJuv2M1Lr1u6bS+J0rnJicCCjiTQRwVcCaDICmbTPsIUNug0KqTmn2FQTPtb9ekd5BJEdkypObSqURpSgSUCAwfAa6czikxC5jd2RtBuycyUD7CsiQyYgjESItHAJVayiqMWjWq8o1SopEGwqdirGVCWn+sHqFQGGXFBejrOIZEOIzs8lqYiitEe4bObBQA/8jNP0Hl3PkoKCkc1+1+/q9P4jv/+wHUzioa1/7ciXmJzaiF2aAWMWPqpLBciXa3LNWh6K8nODYm3xc+8QD02YUor604qV/qrD4ko0H0JZOARgeodCKmnG4dza3wtNXjmac+CYvJIGVLmTYKAbe2tIgQMFlLg0t+RjoGAQO32y0MD71Oj+raahHCPZ2NZREnipye6vxHjtTB3eMSAINiyewvdVsIThUWFkhJ12Ax38m4ljQLJplMiGPUcKyklMtUiumQbnwfqH9DllKv2yMADIEZxp1lTmVlKYtwT//vCGZSP+h8bft/fDdaX/wrZq5Zj4KZKWCCLezrRf3ON+FubcGaH/wd5tKqaRuiiQIzvLDI648g8viPMOu624RtR9bMYM0qGd4pzk63+iTLmlJC60eeeRiadbfBuPEfhsSHAC/ZkTwW2ZIE5gWeyeoTkIbfjXA0iRef2oNvffMpbHz3FQLWDgZoCMYkkny+U2WZfMy3b90NVV8A9/586Pmm7c1ROjbhCCjgTAYhVMCZDIKkbHJWRIBClxQHnsw69bPiwpVOCjDDhC2tRaGERImAEoGTI8DJcK5Zh9oCgySApKe7A7GB3J4aARSXjSb60OIKIeFqAVQa2B35KM6zwGqcevCb5SUEZ1p//z14XngQ1tJKqDVa+DvbkTP/Asz93L3oMZWiyxvFz37wHN7Z2415y8e+4urqdGLX62/gz89+YUKPSlovJi1cy+8PnYgIGHBVmDFlueVY2kmuJ0yD+p2iCJjRIptJvoAzGkOKQdPfaK+9b+s27Nnz7zD169Nkem632yMgC5MqgjPURBmtETygXTVLdgg4EJyh9slUNgJ03V6KpqZ0YBjvTL/73Pbg/gMCcOTn50tJFl2nNFqdsGgcjtxJB2bYR6/XJ8AX0UXG9kRWUjAYgqunRxy1CBhZLRYBXagPxJIllmERsqF+EI/lcbvl/hQUFgjYwzIsijSnrdNNJuMpnaim8v6c6WO3Pvcwjvz2vxFydsKU60A8EkXQ2Y7Kq2/F3M98C1rzqRlhZ7r/Oxp8Mg5PtHnv/SCM6j7UrrlYXPOoB0ZQhOxHlhyJmR9tuROp8ap111YEvH5Y7354yKkJzFBDzG5Si7V3Wh9r8EbUxqHDHPWivvr1p/GH32/FyvWrRByYP2NLW3bzXQ3HEji4cze8Ljfu+81HoM8+vYDuRGOr7D/+CCjgTAaxmy7gDF9+ujZQ0ZsfIE4ao/EEYpMwQGUQBmWTcyACCjhzDtzEMV4CJ+lcraF+RrcvNikTmjF2QdlcicC0j4A44Og1wiyryE3ZaZ+q8b2q6whCG3aiq6sL9hwHamsqT4sTDFkCb979IfQ5WzFv/WWw5B13Uqrb/iZadm5FwdcfRyynHB1tHtx+3fdw7a3vgnlQ+VMmN4QlTesunYkPfuziTDY/rdt84vafoqR2zhBGEMEZspeS0QCikYgAEgTOoDUOAWdcXU4c3rUTTz9xJxw5VilrouhsJo3lSa3NrbDn5giAQKFgNp6Kz8RgC/bUz/sEKCCgk0wkxF0rJzcn4zKqTPo03DbsC9mSZMymW6bsmR6XSwSnzWYTqqurZfdwOCTaPnq9oV+gd7w9G34/AkGdHV0CqNhzclBYXAi9bug7KMwaasf09IjrE0vSWNZHgWwCX7T0ppZPcUmxsKY62jugoxOXWoVsi0WYQ12d3fJcEJhhaRPv/fncgm2NCHW3Qq03wTpzAVTqqQUNJyvWkwXOJEN++O65FZZsA+ZfcgUSWeoB4V+C83yfyWZhvtXyxovwuZyw3fUQVLa8VLlSPyOPbBnqjOVbdALSpIl64rIWjMkcjI1yWASBso1a/Pz+LfjGfz2OopIClFWUIa8gF9G+LLhdPni6u3Hs4FEsWz0TX/zau2Awjl9se7Jirhzn9EVAAWcyiPVYwBmjjraYJyvL86MYFUpbXD7gmTQiqQadZoDCyUGitTOEN3Z3IRpLYv7MHMyfaUMoGh8VoNFr1eAffpwI8oi1IVetohS4mjj6nMn1KNuc+QiY9UT1U88n/+ZHgs+ZokNz5u/NZPcgPTl3B+MyXrBeWnnXJzvKyvHOlQjw28hEtjcUx5xis4yPozXqNulUCRw8cEi+qfMXzIdGM/p+ox33VL9nWcnhRx9Ax59/iKU33Qaj0TQACIl1dDSBY1teQW9CA8vnfi2H+vkPn8O2zcew8vL1GZ+66XAd2hob8etHPp3xPqdzw29+5WF4/TrUzJs55LRMkvqiQST7UhbmojejJrul35JblYWj+49AHXfinm+sh9WSLYDJaEk62UpkbnS0t4vldFFxkZT3pLVqmIQxgUu0HYFz12uI+33IrpgBx5orRUSXTkS03S4tK8kYCJpIPNNMGYLyTBhpw201puaAp2p8jg8fPiLlQdU1VSJenClwNZH+kvlC1gzLvkrLS2GiDtAJByRDhgAOnaQIuNAhisLBZPbQjYl6NRQE5v2kcxRFgiPhiFhz96EPOp0OsVgcsWhUtquuYXmZfiLdVvY9QxGg1gyZgRzvOO5NqPUlELr/CwjtfB65cxbDWlIJXU6elCJFenvQ29YI18E90M+7EOY7/xtZhhSgR3YLgRiWupoNKVc+bb8guScQBzMrzrlYRp6ee7GC0mbUoMCmF7ZgizOEvz30Ft7aehiNR7sRicSQm2fF/CXluPL6pZg1r2RCl6bsfHZGQAFnMrhvYwFniIaGw0m8uLUdgVBK+E6jUWHBDDvm1toQTSQQimQG0KSPtX1vDy5ZWSTHeeyFJhTmGZBj0yPXpofDroMvFD1l0kVQxmzQoqHFjz0H3QiEYsixGXDh0nxYzBoEIrFRwZ0MwqRscpZFgLRL6iJQ+JIfi0Huk2fZlSjdHS4CaeFfRV9GeT6UCIweAa50cpLN5H5+iXmIpsVoex86eBg+vx9Lliya0nIVAgRkCBz4zztQVOBAxZLlcr40QBDpB2Gpi7D31/ei4Efb0GfOle5/9V8fQkebDwtXrxAB11O1un0HcXjvAfzPL+5EzQS0ZkaL20R+/+Kmvfj9/VuwajjAKUEdIG2/zszQFJ+r4W+9+Bo+cPtCXH1ZKeKxqCTpZLMM1whWUNuHor4U9CVLgxbPRUVFwr5IN6cvhsM/+Be4X34YhbPnQ63Twe90IujzouBDX4J6xlKUlpVJSdDpaExY+UzzO0DQ0RsiODM6K8Ln9aGurg6JRBJz580RbZZMxZLHel0EGgOBgGjZ+P1+0YShhTYZSScCQtSP4T0gCEOnKAr95hcUiCixWIAHg3J/TNlmKXeiVk4KzOkUtg2fAqPJJACZt7dXmDl2OxlMY+21sv10iEDa3ICaVRQ/T1tcT6Rv8Ya9iLz2F0T3v454T5vQ4TSOYmjnrIH+opuhnbFsyOFZjskFTpZG2kwaEQvmOMC5NOddIoJu4Nw6Cy5/bOD/drMG4Vgf/OHU4jhLmZSmRGBwBBRwJoPnYazgjMcTw182NWLtBfmwmnUIR+LYd8SD5QscmFllHaIsLoyaeELqGwmi8GVPM1t0WjXi8T64PRFUFGfDG4jid48dw3WXlqHQwdpDrgz1IRJLCO0uzYrhv3lM1iuyWYw6dPdEsHlHJ2ZUWGAxa9HcERSQZsOFJdBosmR/TkrT52ZdJG04CQixjIoIMT+ALKEi44YIccoCLlU7zu8bB6ATEWxeF9lCyop9Bg/aGdqEH49Cm1aEgoezEDxD3VJOO44IpCcsnIj7+EcR/h1HFJVdzpcIpDVKCGpwIs3kNd+qE8B6LK3+WIO48SxavHBKhV4JDNBC+9gXb8Diq29AdkGx9DvNhuD7zgSB7dBjv0f2J/4X6urFA5fy/W88jleffwdzlsxFWU3VSSBNe3Mbmo/UQaVK4u5v3oSq2oKxhOG0b3vzhnuwcNUKFJUXDz13X3JYYIYbdXd04a0XX8crL38SkYBHNEkqKsuHFZ9lqY231wuPxyPJP7elnondbj8JtNjyn59AvOEdzN9wLYym42yMjkP78fbfH0TpXb9A9UUbBJyZKrBjMm4AWSZNTU3Iyc2VkiGyTaaqdXc70dnRIWwWTiLVag2KigpE5+bEGJEFQ2YMARi9Xi+lS9SSSW+XEgruG+LARECHjJzGhkbEYzGYs7PFQpvW2tT+mc73Yapifq4dl3Oe3eO0055oLDhfZi7E3IlOTxSJ59yL+RDzI1plE7ShwG+HJyJAoN2kRW62Fq5ATAAbpSkRGC4CCjiTwXMxHnDm0eeb8P5rq2HJ1iCrD3h+a4eAIusvKMT2d5w4VO8VkSmWJS2YlSMvt8cbxes7u+D2RoUVs2FNsYAzuw+6sHpRPp54pRl7j3hQXmTCxSsKcaTRh4uWFcCarcX+o73Yub8HsXgfZlVasGRurrB0CKRYDFo8+3o7TAYNli/MlXP5gwk8+XIL1q8oFMDG6U6BN+lzr1teCLtFC1dvdMjP1/PnVi2ONfux450eBIJxFDgMwuzRatV4YWsbdFoV2jqDAuzIcWxaBMKxcdvdZXCLlE0mGAEi/4U2vVA0uRKggDQTDOgZ2F2AmUAcLW7FJvsMhF855VkUAYIZHOtIiSdbhhNrk1aNPKtOxr+xLqa3t3WgubkZc+bMFhHTqUr6yDRoqG9E89duw5w1FyGnIqUHkgZnKK4biiTAhdh9D/0S2V/4PTSls4bcmbd3NODB327BttcOIL84VxJdcRPq6UVhoR3X3bwc77lt9VlxN595fDfu//HzuOiaDeLKM1rrSyTw6tPP4447V+L6DaVQIYmikmI4HA5x20q3aDQqoIzX64Xf50OWSgWrjaCMTcqfThTz7T24G1s++24s+9AnoaMui/a4+1Nfsg9Ht21Gp9uH6i/+n4AK1HKZrs3lcqH+aL3oE1VVVU4p2EigpaWlRYSHc3JyJMYUWuYzeWJjWVhTY7NoyfAdKywsFKBstEa2zeFDR0QMWKfTorikRMqhFMbMaJGb/r8nGM3FYTo3sURoouVNBFPERe4UTJaUPXZqzKV4MOddzLu4HxexLcbUIjsXvE16lTjTcVwmOMPG/MvAhfdEn7g3KU2JgALOjPMZGC84c+u11cix6YRt8uizzQKCLJvnwP5jHqG9EXh5p86DjWtLkWfX48lXWmDQq1Ccb0Rdkw8OuwGzKq14bmsb3ruxCvWtPmza3IoLlxagrMiMJ19uxi1XVYFukfx5dbkFBp0Kbx9y46ILClCUb0wpg6tVePiZJqxclIeyIhPCsbiUOT36XBNmV9uwbI5DgB+97vi5c6w6rLugCM9uaRPwx5atRX2rH1azFpesKMLB+l5ZoePgdOBoL2rKLZhbY8MvHz6CGZUWlBebcehYLyzZWqxdViC6OGTzKG36RoA2ggRlKIpJtN+WQX369L2a86tnCjBzft1v5WrHHwFOqlnSyUk9J9Q5Rg1yszUyYR6cVI/lDBQebWpqxowZtVMq9koQpamxCc33/xeM3nbMu2QjsgZpiIjla6IP7rYmHHjmcRT++A1JfKHW9+uuHL+qWDSOY3Wd8HqC0Ou1KCnPRV6BdSyXPS22ve97z2DzSwexeM0K2B3Dlyaxo1md+9G0Zztq5lfhn+66FolIUICWisoK0FpZTBZo7R0KwtXjkj+MN0uYWPJEpgXLwYYD7g4/8H0EdryAGes3SExO1HWJBIN49b7vovyHLyIvP190UtRTrE003ptDhsqRQ0dk9zlz58A0RUASATBaX3d1dkrcWcqUO0JpGftCkIUsGGrEZJuzpV+jaeGQSUPWU93hOkmiBdixWFBVUz2kJG28sVL2O7MRoOaXGKMkkmh0hifM0Cdgz2/CqUqkONwSYCHTnHIA8myG4gMsGDIvmXN5gimHv1Q1QsrxT2lKBDKNgMKcySBS4wFn/vDEMeRYdNCKancWzEYNrlpbCrtVh1d3dKC+xY9wNAGnK4IPXF8jrJq/vdiEjWtLkJejFxZNXzJLBoGnN7fglquqZTL5+8eO4YYN5VIC9ZenG/C+q6twpMmHpvYALltdJABLa0cIOXYdTEa1CIFyovAwy6yWFaIwXy9AidWkw9+fb5ZyqdlVVvz9xWZcsbZ4yLlNBjXuf+SIXINBrxZWTX6OAR9+dy2ONvuwfa8TwXAcnT1hLF+Qh4uWFuD+vx4RVs+saiv21/XicEMvrru0XAAhll8p7eyIQKFNh7Icg6wos1HrgDXotCblv0nv5sRoqlaIz44oTZ9eUvS3xaUwZk51RzgOskSTpZYsJx3cRG9Eqx5wwuPCGcXST9xu+txxpSfjjQDLb806lXwXHdkEobXjBmXSfXA6e3Ds6DGUlBajpKRkSGnFePs50n5MUJv27kTTf9yKOVdci9K5i4YANIloBNsffRBlN3wUWWtuRE+PCzDakdRNrTUu40mAn4kNxXHTjQKYpPVPZXvot6/jZ//zNBYsn4fiygrk5jvkdA7vXtQ2/QlF3l0IJo0wWswwqONIhAIwLliN3Ks+hJkXXwmr1QKCBWRyuN1u0BWI/zeajCgrKxO75lN96/b9+G5ktR5A9arhBZcJErz44++g9L8ehibbJi5Bthw7tFNspz2emKfBmWyWANVUTUlZE+MhJU2dnUjEExJfiivTaWmkxrIkgmUcuQP+gLCXRmPO8DwsBWSpFi20g4GAsHLKK8qRl583nvAo+0zTCOxu8okF9lQ2zhMIzjjMWhTn6AXk5/Po9EXR4ooI44ZC8nRw8oRS84c0Q2uirJ6pvC7l2NMvAgo4k8E9GQ84Q82ZC5flC+uEVDerRYuSfJOU+7y0rUPEgZkobNndhWsvJtiiwtOvteKGy8thMKgkUdBrNeh0hvDkqy1475WVovz9hxPAmfdfU4VdB90CkqxbXiB1jmndGrJmqPeiU6vx8DONWDwnF7UV2QKS0FHqkWeasGSOA/k5+pPOTZeoju4QHn62AUvnOQToob6M3aJDUZ4Rjz7fiPxcA3JtOrxT1yugzoWLC/CrR4/girUlqCwxo67Rj7cPufCuy8sRiccFjFLa2RGBHF0cVl0Cqj6CMgkkkkmxAU2DNKQVc5VrKuvRz45InfleMhlq7AmLc4HSho8Ax1OTXjMAzgQjcQG7dZq0gx3k321dQQHOL1jgEKYfHfYykeqjPhhrz0Wbq99OVyZjfUAsmRqHTzU545it16XAobS+V1qPjOO1MrGb+JMt4IFWJRNmCjJygi0lTJNQ3xCJRHFg/wEBZciKINOC/56KRmcaZ7cTDS89ju5f/DuKFixBYVUtNDodPB2taN6zE2Ubbsb8z35H7Ju7upww5xYABpuwbMmuJeROACUUSw4BUsbbX4aQzKN8ixYEY5ikCG0/mpRV7alOmtjvrg4P/vy7N7D15f3o7uzFxyrfwnJjHZK5tbBUz0ft3DKYdEkgGUMs4IeroQ7de3eg9F13oPbOL6PXk9KWUalVsNlsAgAQoBFGxygivg1/+zW6nv4dFlz1rmFDGHD14K0/P4AFv9gMd49LzkHdGoILY7HxHu/9Gct+LJ07uP+gMIbIKuJCzGQ3ul7x2YyEwxJb/jEYDKO+ixxS3S43mpuaYdDrUVJWIto/IzFo+K5Q4NjT64Xf70MsEoXNbpfyNEdeCsBT2rkRgXZPVEq6J0MY+FQRIThD1gy/IWnNTdpk0y6b4xzZ5xwPFZHfc+O5OlNXoYAzGUR+POBMWnMm26wZYIyYDRocqfdi+z4X3rOxApFoEg8/04Br15ehwGHEn548htVL8gVAqWv0IRhKoKLYjGdebxsRnLnl6ip09YSxdU83rlpXKu5LW3d1o6bCIq5OdIYy6jXY+Y4LR5t8wo5hyRI1Y17b3on3XFGFbJMaf3yyHmtOOPf8GTn4w+NHsWpJvpQsUUCY1ZbUrvn1X+uwcW2xlE6xHIugjQLOZPAwnSWbaKMuqKMBqcln8sJEI/UnS2xERRjRZhU6OCdHnFhNVTJyloTstHczLf7bG4yDf6ifobSTIyC28Uat6GNt2+3EqsX5MBpVSPT1SXlnajLFZzwLB+o82HPQhasvKUM8mUCENp0ZBDXboJVxkcAKj8XJ2Zbd3bCatKgsMwtbkYyd4RoBGe4fDMXx1t4edPaEoNWosGROLqrLswdYhwpAk8GNOMUmLMHlpJqgXKWDrEAVIu5uNDzyc7h2bxEx0dxFq1F908egzysa9WQEqpm8MwEkq5DCpm63B1arFTNnzZhS1ya60DQ3t8DV3IDk9k0IH9qOvmgU1hkLUH7NbchdvBb+QECcnWgbXFxaAqPFLuUjXJhJgzMcMwjQsPTaH0mMG0QhuFhs08Fm1ggARiCMi0PBaBIsPWjuCQsLk+8SRTOnunl/+I/IcrWi8qKN0KXZGHRwiodJA5XT98Vj6Ni5Ba5j/XokBaXIWXMVZn7ky7BZrejq6kZnZ5csQtA2W6fXj6hFFO114Zl3zcEF7/sQ7MVlJ13e/uefgmH2BZjxsa8KO4clOqFgCDq9TtyDHHl5Y3IHm8r48bl+5539copZs2YOq/8y0fNTPLuttV1AEmrwZLrIw3eXjk6tBHYiEZDdI+BOngMa9VALe77PnKs01jeImHOWWg2jwYCq6kpoNFrFQnuiN3Ga7c9R5UhHUCzj+ZxMVUuxZ7JkQZ1lTWQLUuKB56W2jNKUCExGBBRwJoMojhucuaYaBiNf3JisoGabdAiHEnh2cxvoDsHJfIczhGsvLhPtl10HeiQx4CSeq7jUamE51KbNbbjlqpOZM39+ugE3X1mJbJNG2DitXUFZYWU51brBp9wEAAAgAElEQVQVBTAa1PCHYwLOJBOQxITnIwuCifSCmXYsmp0SI6ZODf+kz02QaFaVVUSGdx9wyaROr1dj/fIiVJVkY9PmFiml4opxJJJASYEJl64qwq/+qjBnMnikpv8m0QAs2iTsZi3IouLKFJ8ZtUolE0tSn2kvyhVAk9Ek9d8EaWgtyolWpqvRtNAkM4eJMT94bJLcqlLlgEobPgKKxkzmTwaBDpZxbtvjxFtvO7FmaQEumJ8rLEOaury+q1vG34oiMw4c9WDHfieuu6QcaiaTdKLrd6pLMWJOfibTbMVgOCGC7qsW5gmrsK0rhCwVBDBPAzM81mA3Pf6bABG5DC9sbYfJqBFmIoEaCr6vXZYvADjZHkx4U454Ka0UHjNdqnWimx6vOQ06caIqLib9wNHgyPG4kf6S0ymcz2Z+s6ZwS16/WU/3DC3Kc/Vw7tqMt+66FQUz5yKvqkbO3NNYj/YDb2Pld/6I/BWXjtgbJrAUAQ5HwuICE2e5RTKJQCAIe04OamtroJliTRGWaVDrJhwKSYJK5xqWbHBM5Rjd1dWFCC2H7TYRTx1s+zz4wvhsEDDp9EbFknasjc9grlmLyjyDaNCd2PisUrCTYuWcCEWmGJwJPvZjJN56HDOvvGloV+IhqPvIYOtDPOBH3TN/hd3hQGF5GUKubiCnAB6XVxbTFn/nIXiCUbh6euTbJwyX7GxJ6LkQwcWJE79PjY89gP3/+2+Yc+mVKJwzX84d9vWi4a034PP5sf7+l5Cl1gj7lKU2ZIBQ14bf1cqqSlnomC6tru4Yej0ezJs/95SlRmPpr2g8xajDkSXPZmdHlwAzRUWFGX/r5VmNRtHd1YWOtg5578hSq66tge4Ehg/P53a5BvRzqPFDEIyx5jxGaedeBOiUxDGMf6crlzkm8Tt3QiVzRhefYsLy+zl0c04DWNJUmqOHI1uLFndEAGilKRGYrAgo4EwGkRwrOKPJUokOC4V96ZhEpyK+3JwwG3UauDxRWcWlPgyZKHQ7spi0wkxp7w4JcGPUq4U1w0UerqTy3zxGY5sfhXlGERTm5J/noBW2yxNBjyci25MZwzKqIEV4YwmZwDMBCIeTcPem6iK5epafq4dYSXE9qA/CwEmfm31i0hGLJVM/j1JnJEsSB4JKbi/Plyqj4LGyTVoU5xlxtMUnIsi8tnAkAa8/JomKPxxVypoyeNam0yYUNsuhMLBJM8S9yReMIhIOIRYNIxQMgjRoTpi0Gq0ANHSiYK0+68dZFz4SyMLEwe1xywpiVlaKlcPGyao52ywr0KMJ/k2neJ3OvigaM5lHW8qZVGo88VIzHDl6GZOuWV8uY+jTr7RgX51HtLTec0UlPL4odu3vwY1XVMLljWDbnm4ZV6kJdvHyQuTlGPDq9pSAZbszKI571PKioPtTr7biUH0vqsuy8d4rq7H3iFvG2JoyCw419GLnOz0yjlIYfvHcHGHusNzJYtKhuS0grBnqhnHs5ni8eUeXACqXripGLJ7A5p1daO8KCoBDUXgC4q7eCLbs7JI+cty96IJCGf8b2gLYua8HvmBMro0C8bwGHnNw35cvcKCiJBvBaEzYE+d640JEkU2PEnMfnrtpIWatuwxFs+YOuezOukM48PyTuOKv+6A1DxXIZXLo9fqk5IUuMxyrWALDcSrZlwSdeQiU5OTYp5xJyL6wZKOtrR1k0pSVl4rYKZN+Jr+yUJOb02/7bBw1AWZZ5NGu0JgfAaNOjdoCo2gtjNQ452ijWwnL/BJJKT2IxmIIB3xIaEyA6rhT0pg7MGiHpN8N56eXYdZNH4UhJ60p0pdivCQiUCMBzrrqNv0VOblWVM6aLWBNJOCHu6UR+ZfciLo3XkNIbUTOHf8hcyMyMrigRftlrVYnIJfFahWdmhNLftpfewpH7v82fM1HoDaYEfP7UHnd7Zj//74Ntd4gPU3GY+jc/BS6974Jb3O9gKPW6jmoveQaYW5Nh9bY2ISujk7Mmz9PvsUTaQRJOE9IL+hwPiDzhnAYZWWlKCgYm117OBJBZ3sHepw9Ev/8wgI5Rnr+kO6rvB8+P1qamuXd5LtKe3AClSduO5HrU/adPhHgGOb0x+ALpVyc2Dg+ReMn68xl0uvUYszJwI6IyuvVwhZkaWyrKyLgttKUCExWBBRwJoNIjgWcIUWdLy7faY4NRGwHVk2p4j/o9yeeOo3OHl+cZUUjh4bUqqd82IdZ3uSP0joH3Ib/5wQ8LhOK1FnYJ557kLGDADky6aC9Wz+1P31u9pv7pil86Z8L+tz/i8HHYv/4hwkHP4rcLv17bs4JGfuktLMnAma9Wj48JfaUxXa6cRWUiRw/TlpVEohHEA0FEQyFBGghE0av18FkNsNoJMg3/KSdCQ7FLbmSyO1Tz21SygT4/4LCQklyTrQtPXsiODU99fSL/9JGUmmnjgAn4WTNdHSHsWNfj4AUr2zrEBCjtMiEIw1evPBGO+bU2LB2SQGaOgLCFrz5yiq0dAQE9NBqstDcHhRh9ItXFEn5KQFqutIRTI9Gk7jiwhI0tPrx/NY2KQ9duTAfj77QhJrybJQVmuXndNgj6E6HvtWL81BcYEIkngDLXbfv7RER+PUrChFLJGDQa3CkwYcDdb24eWMl3tjTDbcvIiB9pzP1/m1YXYLXdnbCaNDAmq1BU1tAAJj1FxSirtkHfzAmGjYEjCpLskVz7E9P1oNC7+w7NcUCoTg2XFiMZFYKKDqX2TNpm1OCzoHnfoeOJ36DRde9Z9gHaN/Tf0fe5e9Fzfs+OeT31Mqor68XRopGq5UEncmeVpNyfxosln463k3eL4qqdnZ0iqAqS2/a29rl1IVFhVI2kun4yfKjJldYSiQzbZyVZBs0mFtiOsmhaKRjMFEiO4WaI35vL3S5ZVDrjgvB+sKZnZ8r13y/B3N1uh/7GbD9cVStv/r46fsSUCVjQIIM5iTC7h40vPgEVl+5UQAr3rdEIg53UwNUJTOgzS/F7j/8HHN/8CRspZUCyPCbRIYSFyL4DDDRZ2wpZDuc5gnL5RLBAEylVUPCcPCX30bdH38Ie1kVbIVFUBuMCAWCiIcC8HW2Q2OyYNZHv4ySS27I9BZMyXZ0HuMzxZIrglHUx2EJ1ljYrHwXyK4NhUMCGBJIJNCV/saTjURba1pnj6WRFZa21KYNOsvORnrGed/8Pj/8AT887l6xSyfDjLbdSjv3InCkMwiXf2hZE3ObVF4yedfLYzKn4vyYgD/HzMEi6JN3JuVI52sEFHAmgzs/FnAmg8MpmygROGsiwI9PsV0vDJq0Pej+toB8jISR1Q/gcNVUn5VANBwSrQOCNOFwKAXSDUbxBl15MkHwsK9/ddc2AM5wAszJHCFH2o5y8kW6vtJSEeDqtiL+m9nTQCHgbIMOL7/ZAatZi2XzHdiyq0ueXZaNEjD+86ZGrFqUh5mVVhw81os9h1y45coqdPSEsGVXN7z+KNy9UWEA3nJVFf74VD1mlFuwbH4uOpxhKWUigMJV9j89dQzXXVwmwAv1xHhMsmUI9KxfWSilpm2dIXHtMxvVokXDstM3djtluzVL8gSwIYjT2BoUR7x3X14hbnorF5HlYhYGpD8Qg8WswwN/r5P3i8cluJNrN+CD19egsd2PHe/0CEOTzEcydS5bVSLAUk1/3wnysO/XXFwKjTZLym8ncwKb2R06fVvR3pQOG8V2Hd7+1qegCzhRuXzNsB1o2b0d/iwDln3tlwO/TzvM0JXJ4XAgNy8X2WbzGR+baEdMDY5sq0UEKnt6nMIkKC4ulrLTTBtzFwI0dB4RM4EYy52SpxS2JDBCgWFq+FDPJ9MWi8exZ+duAbjKambJ3+lG8JngDUutApGTNZ/4zdGps5Bn0UliNLjtuetm5OTYkDtzwfH7loiLbXZfMgX6eI4dQqDxMBasXCEgC8ECMo8CLicSah1yFl2IfU8+gjn//F0UrDxe2iYMm0gU3t5eEQ5Oa8aQjUGght+okcCLUGcL3vzy7TCoVahZtRZmR56wrFje5Pf7pVSK+ilddftxZMurKLn03Vjw2XsyDeekb9dD9lVHh4CQLB2iyHV+QX7GQF8sGoOn1yP6MClmbUwYOHkOh3zzef8JbLJUbLhS0VNdEN3HqCNDUKyyuvKUZVccz2iNTiAwXUJmsVnFUY1lhxRjVtq5EwECu9R+4fxoKgV5OaXlyMP57SRiPufOjVCuZMIRUMCZDEKogDMZBEnZ5JyNQL5Fh3KHHnpNaqKfBmcGXzDrbsty+60F++0rA4GATGZPxZjSatVSvsSJVrpxtYsJB+0vOWkmNT+9gnfOBnkMF6aAM5kFi2w/lnP2JYA/Pl4viSb1uXp9MRj0atx+fY1oelG7a+XCPNRWWnDoWC/ePuzGezZU4qU3OyRxK843ob07CFdvVEqf/vRUveh1zZ9hg9MTwcvbOnHjhgoBfPg7gjMsPX3k2QbMqrbD7YmIMPuFywqg06YYjEyiyVpkySs1nfYecgs7Z8PaYiT6klL+uvewB40tfmxcWyrH2nhRSapkVKuWfbp7wuKmt3B2jlwXZ4v2bL2Uuj72UjNyrFrk2vQ4cKxXSp0uXlEs4Mz8GXbMm2mTstSXt3WcP+CMRoWyHD0KbTrsvffzUDkbRrQ+bty+BVFzHhZ/5b6Bh43PAtkELPlgOQZdfKZDY4Lf1NgkXWGZB5kFZPNQz2M8TUCIeBLBSMrJKeXolBILHi7h4XOfZ9GgJv/4GD7aeZmc792zV/q7cNFxICW9XyiSQDieRG8oMQDUpCkyVmPKaYsgzYkSUC/euhyzLroU5oLj185FgKDPi2SS2mYq9Bw9BG/dPixavUr+z+QqEY8j2OtGyB9EwYVXYtejf8LCL/0YjiVrT7oUxofsGY/bLeBDPBGH1WaTbxRZICcCNGTFvHbnJcgvL0PNmosHjjcYnCHzg+CMVqdFNBLB208+itxlF2PB584MQMNnnWVIvM621lZYrDZUVlYIo3W0xvjw293R0SmxoBaMzqCXRRaW3U2kVJmgT0dHh7DDWFpG/ZiRtJTYzwFR4IZGAcGIPqs1GtmHgBgtzU9l3z3atSq/n14R4Lvc7YuJ/gu/90pTInC2RkABZzK4cwo4k0GQlE3O2QgQeCl3GMSFg204cIYTZa6ecuI8GTq+nFBzctjZ1SVOC6RVFxUVKQ4LCnMm4/eMJT0saTpc7xWx8/kz7eLQw5JNCgOvX1GE2nKLACorFzowt8YuQAYF0G+4rBwPP9uIeTNsUvL01l4nWjuDuHFDJR58ql6ONRI4Q4F3igs/tKkBtRUWcXXg/pdfWAJbtlb+TQYM3fQCdNPTkfUSw6ZXWrFiUZ6UHIXCCTz9aitmV9mwbJ5DWDhV5dlYNMuObncELe1BLJiRg0eeaxA20LxaG4LhuIA+ZOI88NhRXLKyEKWFJmx6rRVmo3agJOt8BGcEqNOpUeEwiIZW+ytP4PDPvooV7/3gsM/Tjkf+iJoP34XSK1KistTUImDMZNzlcqGislxW36dDYyLd2J98MvElIF5cXCQOQ5PR+L6QwcJVaX84CW+YzmOp9WKuHvP5Ls3Vo8AyeuKe7g9B93f2pRyBlixdfMpupoEaOVs/UYYuKcMRMl+4ZSnmXLIR9qKiAZCECTrFk3lOAgV+lxOHHn8QF117LVT9JbcCuPR64PN4YJhzAXb94Re49vk2aIwjA04s3+U3ytndg4DfD6PZJKVlBCAGOxfu+NpHkOVqx5xLNw65ThEmjsfBRYx4LA690Qi1ziDl5rFIGPv/9jvRqim57MbJuI1jPgb719PTg6aGJnFDInsmE1tt7nfkcJ0waPkcWi0WKYkiAJWMRtCzewsS4SCsM+bDXFqdcb8YK7JfCMzwmS8oKpR4j1a2R+YPmbjcj4LEfIaikajsRzttlqapVWoxIWDZ06kYUBl3VtnwtEeAI5LTFxPx8dMFzKR5ewp75rTf7nP+hAo4k8EtVsCZDIKkbHLORoC1/UV2PXLNGnHjGA6c4cWX5xpkVXo4x47xBEcmzIGgCF4GgwFJNrgiPF1bt48sIQgAwARwcPLA5Cat4yTrOf06TGlhOYOG7lSZXZnCnMksTgQpTDotNr3aIo5H82elrITpMEdwxuuP4+p1pXjy1RZ0u8K4/pJy9Pqjojlz0xWV2HnAhX2H3SKMLrcmCyL0+9DTJ4MzLD2i9stDTx2TpJCCws9sbhExYII7r23vRHNnQMqGCNBQ88ZsSrnpUa/EoFVLSdXBoym3GLZChxGrl+Qhx6rH0SafgDrhaEKek8Wzc7F0jgNvH+7B7oNuESamCDvFiavLLHhuSysa2+imlxJmp5D7xrUlePDJesw7D5kzAs7o1cKcSZffvP6JK5FtsWDmmouGPFB127ag19mNdb98SZLAlDaWCyynoBMd2QMVwiKYPqWWzU3NYv2cTCRE64viwBQqnszGBISGASwZ6A3RbKBPbGT5XSiw6YcFS4Y7fxosOXLoMBz5eaipyTxBH+16tnz6OjiKi1AyZ/4QDRzew2AoCFWWStgU7dteAiJBzF22TA7Ja/N1dwlbp7mjB45lF2NRBqyVVNlMCE6nUwAAnU4r3yirzSrJv/ud7dj2r+/Fun/8f0MYNewD/xDgIfAXDITE6jmpNrIOWL6h4ZY61O/egcv/tD3jb8No8RnL71PaLk0SnIqqipNAp5GOxWuqO1InzMCKinJhBLE1Pf0nYaxZikqg1ujgbWtGyWXvxuIv/++o3Uo/M60trSImzBIrsl4yAYt4cIpP+7xeAS4J8lDsmIwngpl8pzVqjQB1BoMOdnuOADZj0dcZ9QKUDaY8AoFoEk3OELyDxICn+qTpOdu5XA481TFUjj98BBRwJoMnQwFnMgiSssk5HQFapeZZteCKZZs7MmxNLzUAmPxwwj6ZjZNeJh+sWWdSlJ6QMXGKRCIiOsjkmZMr/s5gNIy5jn0y+kvQiivK1EGYWWiSBCZd0kUdBZYE8P+pOmVaGKe2tZs0yDFrhHXEjzxXqPm3xaCBTnMyYqOAM6PfLRF/NWlh0GpEtNeSTevbPnGwM+u1iMdZmhAXodxudxhOd0Rclhh3pzvltOcPxtHWnXJkoqYLQbfKEgua26kRoRbXJIq997ijsj21X9q6gohEE5hZaUNXTwg6nQq2bB16esMCACUSgJ3vkUWHcCzlpsckgEASi53Yj1A4Lsdy2PUwGukUk7LRdroiYrFN1z+CTXqdWoCcLmdYQBv5eZ5RSrXcdK1wp6w96abHvpYVmNHQ5ofJOKjvnigKcvWic5N2FRw9umffFpxEsyyT41dNQUp8NtbrwvZ/+zCCbfXIKauQBNjd2gJDfimWff3X0DsKBZTp7uxGQNh7NuQ6HFISMZ2AGV5Lc3OL2GqzRIMgNoXUJ1I+cqo7zOeRYuRktJgNahm3xtJSNuTtYKI9a/YsSYQnqx361T1wb38R8y+/agg4w3IYr8+LRDwBWipbLVbsf/IvCHtcKCgrhc5ohKulCT1uP6xLLsLyr/96TCxNAix0D+rudsq7S/CAorMHf/QlZHUeQ+2Flwy5RAIYYeq5xPmNSAqjg55SWRo9kmqdMG9IVN37yG8w5677ULBs3aR/V08Vc4rotjQ3w+8PoLS0FPmFo+vNcOyMx2MpJ7PmFtERKq8oE12XzteexI5vfBJLrnsP7GXU50qVHO179gkYKmZh8Vf+75SPANmzXKRxOV2wWC1SUmgZp/V4OBJFW0urAGoEM/ni63U0MDCJBhBjX1pWJpo4o7FyJuu5VY4z8QjQPpvzr95wAp5ATEozpwI0UdgyE79XyhFGj4ACzoweIyjgTAZBUjY5pyNAYeBsvRoEaZikHuvmCsVQV43JLm1KB5QTJk7MWDNeUlIsk14mHpywtbd1CLWcEyr+ITBDqjJXjccqNHjiDeRqaiiaEJHM4RoZRQRPGA82AjAEXlz+GKryDDjUERwAWkZ7OBg7lo/ROYQ105xUFFh1KLBqB7R+0sdocUXQ3kuhRoVMO1JcmWinnfNSiQDEvY5Ay2BHvfQzknK763fEo1Ndf/IwxDkvK+V6l3LlSSUXg3/P/7MxOVPTBYYWnP00qbTzXSor6XfxG+Smx33oAHFcPDsrtbJOMI/gjDrlhjfYNY+aFfw/wZ3BK3ipfh3/GSk/ade9tJPe0L5DnqW0q+Boz+rZ+HvGzqRXIceU0sYa3Lp3vgbXvu0iWppduwDWRatSsY8nRDeD/87Pz0chE9RBwrXTKQ4EZtrbO+Bw5IrWTKaMgjNxDQQjuru70VjfiNoZtTJeT1YLtNbjhdtWYu1H/xnGfsaGvHJJljb1CkuFTAmyOQjStL+zB52HDyDsdSPk6UHZJ+/BjOtuFUAhQyLjQNcJtLjdHnR1dgojxpGXhwOfvQbzL7sCtqLSge34PkfCYSlnEnZGVhYoj8F/i+m3luBh6uztb76MvjkXouZDXxQh69PVyJihvhL7xmc/25ItGi2ilzWI4klwg9bWvKcc40Tg2OcTsWRqxfFZ5H5bPnUtCgrzUbJwyZBLSMbjeOX/7sVlD+6AseB4jAZvxLiyL5wD6A0GKW/Oy8sdt1V9moVDdg+vh3pBZrNJSqdF647XDQiriyDnYD280xV/9pGMrBjL3fRk66XGLM51+PwQIOY7rrB7Tr4jnIMd6kiZVkwFOEOQn1/601U6dbqeOeU80ysCCjiTwf1QwJkMgqRscs5HgOAMWTGObB38kTgC4QT8kcQQkUgmPkU2/aSVNjGoTIZZa97a2iorWXR8IHWfk0AmJJxYGYxGxKJRhNIrX6UlAtCMd/LCVRd+3PnH6Y8Ne2/JeCGowhImslzSZUz13WGU5ujR4AzBHYgJYDOexmMzliwbGOxKwhKpxp6xWd6O5/zKPkoEzvYIEOzSqrIQTSRBMJWll2SppRsTP6/XB2+vF16vV36cLjnh79i4Sk9ti/GOJcPFsPutl9DyzEPwNx6BxmhG/opLUHXTx6AxpUpAxtrIcCBbgXlzaVnpQCnJWI9zOraXctVQCO/sfUeAmdramkk97eb/+izQvA+Lr7x2CHuGVs4EDwjKGPQGZKmy5P/UNzv6yrOwr9qIeR//DxHlHSswk74AHqvX6xV7cwIwDZ+5FGs/9nlodfp+vCVL2Bq8fv7N71YCKoRi/R8JZpMq9QA44zq4G66YBjO+9DNU5x+3G5/UgA1zsB6XS9glLCtmvMhKNRpN0GmHasrFY7yW4ABDNFUmpBUGFx3NyHblosmTl5dg7Z2fhm6Q8H/6tDsffQizPvVNFKy6bNjLIqjW0tQirlElZaXy/c+0BHi4AxLwoKhwZ3uH2M3zfUlrBBFU41yDrBou/pj64jCG3dBZc1G0kO5e430yxnbHqEHU0toq9uOMIUEizn34jhNEph14Xp5jWoOwY7viydvaG07gaGdwyqyt+R3hnFSxzp68e6Yc6eQIKOBMBk+FAs5kECRlk/MmAgQiSux0jVGhm+UT/tgAQMPSJgITpkkubeKKJydN1H2gsCNXkrhax4SJ4pxcCY3HE3C7U8J/XFWqrKoY86oXgRQygsiCafdEMrqnZoMGBRatJAKcujW7wsJ6afNMjN0y2DLWToBm0MTwWFcInd5oRv1TNlIicC5GgGwYlSrF+hmuMZEyaVXCPCOLyW5MlWbyPRI732gMTlePlC2RzsSEksw7JphZoMVyQibhLOvgCvtktb33fg7trz6F0vkLYSssRjwcRndDPZxNx7Dimw8gb+lQDZxMzsvVdJahkLnBZJOJ23RuTILffnuvCFiPJgg81uvY2+xH693XITfHinnrLx1IqEPhiDA6eF+l9TPMmt/agiyzDWv+569jPdWw2/PZ8vn86Orqwr4PLcMFd3waKjVBDTLYUi5tLGMi6KHXG5DI0iAJlViHn9hcR/aixxdD+V33Y27p6bV9poYRnymNhmCLAYkE2TGkDA7qZRag0+tlG75vZMmQdWQw6IcwW569YS6WXHcjsvMKTrrGbQ/+Bov/7WfIXbhqyO/4fWfpF1lhBEsISJRXlEPNl34Cjc/AkSN1Ao7NmDXjJCAzDR7u+d4X0f3cgzDl8x0NwlRQhmVf+wUslbMmcPaRd+V5Oc/hO0HgsKG+AS6XW+Y5dAIjIJVif8UE+KKu1Jlg9UzJxU/CQekqRzZLqzsCH0vKx7koNgldUQ6hRGDCEVDAmQxCqIAzGQRJ2eS8ikBaX4bzJGqgkGHCxvInAhMU3dSpJ3eVKS3OSQcJOkFQ3JH2nJy0pVe+uNrd3dUt5Qj5+XmSqGSy4i2U7BitW+MCegQjw5cynYmbzFIyrvizLCPd2Edq/yirN2fijijnnIoIpIXEh7NrHu58ZJMRaBnuHSCOadCqRGjZqM2SMYnaO2xiFR2JorurC13dTpiMRuTl58Fus0Krm9rSkUM//Rq6tz6Lpe+6CVnCkDjeOg4fwMHnn8Rlf9oOQ97YnZaYxHLco+ZMUdEUCKfTXSgcFKbPRBvBmQMHDiLoD2Dl6pUTPdyQ/Ru6Q+hy9sL7449D42lH9bILkF87W0pU+X0gVIe+JJx1B9G6dxdsc5ZixTd/N6l9EKHgcBgv3zgH86+5CTqLNYVp9AsBp9lZ/JulclqdAf4oa5s4xmehL+BBorsZ3ft3oqfHA7XBJAsOekcB7DMXwL7oQhSuulx0kaaqEYw5evSoaMjwmSIQoNWkQKaBxiosna4f0By5J/u+9wVEju3B3A3XDNnIefQQDrz6Iq587NCQnzNWPC8ZLr2eXgGHiouLpVRqoo3l0XQKozNTWTkXdswngRwHf/o1dG15BrXrLodKoxXQhM+Lu+EoVv96c6rsbSL0nRMugs8BmXsEY6h/w/EoVSLXJeVNjD+FkAnOEIglWCNOVVqtAMdKiVOqrLzHH5M/LAdWmhKBszkCCjiTwd1TwJkMgqRscl5FwGLUoMimEzHbzt4oOnojAyt/pAhaVNgAACAASURBVH3StSk3e/IBGgaZE+xgMCSTI5Y0DbYt5e9Zy99Q3yhJGCnzRtOp6eDxZB/cgTg8AZYwTT82ynDgDKce9Qp75rx65871i6WlONO+YDQhZXxatUp0cIYDa8hSo64Py5WGawRtyOzj39X5BrErTzcCAxRuZYkART/p+pJ2lJnKGMeCPjx1RTnWfuSfYcoZPsk8+NKz0NcsxPzP3jPmrpCp0dbaLkkbtT4mq9U/+is0PfYbeA7tgUqrg1pvQOGqDai59TPImZdyOxprm0pwJhZPot4ZFsvv7DcfQvvffo6Ipwe63CKxq+6LR+BrbYK5pBK1H/gsSjek7NKnom37l5uQl2NF0bxFA+VyXGRI/elDNBKRxF+lUkNgo1AAsaO7kPS6ROC7qbkDBnM2zDablNl4nU6oCdLY8+FpqUfx+msx6x/ugm3GgqnovgAEZKJSeJ/CzdR747ui0QwFFkc7eSzox5aPbYA5Lw+ls+dCZzChu6kBdS9vwgV334fiE+4B3ZUINrp6emAymZFfkJfSkZsga4b9pIHA0aPHEPD5xD7bZrfJO2O1WgeO/9QVZVjx/n+AOdchjKFgICD36fBzj8Ny/ccw49pbBdQhy2444W3eW7KM+DuWYxFoImOLABc1j04Edlhed+xovQA0PG5NTY2U11EDh+LMObl2KTEj+Mp+cBujySTPFI/HsicCRpMRn9Hu5XT+fUdvVOajoVhiSvRmeO389hB8JatSaUoEpioCCjiTQWQVcCaDICmbnHcREPZMrl4YMqSS0mI1nUhNNUBzqmATvHF2d6OtvRP5eQ4Ul5SMOJkkMNPljaHRGZq29284cIadpSgzJyJKUyJwrkXAqFUJoEJWjIA1IpZMEcbUhJgi3GTaUH9J6iwGFJcpnAxos5LQqPqQY9ah1JECcJnIcGxgotnR3inimjOHKWuYqlh2bnkWh3/6VVxw4/tGPIWnvQUHX31JBFLH2iiaSg0usma40j7RloiE8OYX3oeEuwvli5fCUVkLlUaDkNeDjoP7cGzrq5j3yf9E7S2fGPOpJgLOhDpbQCFZc2nVyHEMxtHUExYGZ6FVi44jh9Dyzj5kZ4Vgzc2FpWY+jMWV0GuyhujSjPlCRtmh+ek/oenBH2Hpu0++51JaF4sLM4LPb7itHsHDu6QkyGyzg9V6O7a8ieXXXA+1WiOaNXzmu5qbcGzvPpQvXo4sgxn1W17ErA9+FrM/evdkd18SUG+vD05nN/xeHzRaDUpKS2EnUDLGUr9EOIRDP/862jdvQjwUQO68Zaj9wOdhmb1EABN5r/VkrmXB4/EIA9ZoMIjODAVwJ6sRGCN7hkBHJBwR4IVASFlZmWjZqcI+vHLrclz8yX8dOCUFpQmgHH71OYSrL4Bt4+0iSqzT6qXPZK+w1JqgC6+FAArBGAJZLHGjBhF1ZFhuaLFYJHYcsrgfQZVAIIjGhsaUzo3JhNoZNfLzwY0gTUNDo4xbgxvHNgJnpacJZJ6s+zDZx+GXodEZFgMHfhcmEzzhN4VltDymgDNcJFQMGSb7FirHGxQBBZzJ4HFQwJkMgqRscl5EgPoNZPMySaKwJsttKBLMWl+WN5Famm4EaMieoWAuNWgGa6ZMdbDIrKHjBBMxriLn5uaeBNDwQ0vGzOGO4FR3Z0LHZ4JRnqsX8eHBjatE1LWJxIZnD0zopMrOSgSmUQRYosTxgwLkQxITmt30JdAXi0h5BYVXtaoE1FG//Mxo0MGRlysJDxNhl6sHAb8fPl9AwJp58+aIZsbpaM2byOL4BRZced2IpyPw8eZDD+Dqp46NuUsEpFtb2qQkgmygiZZdvPG5G6FPRjH7kiuG7Yvf2Y1df3sI8//52yjb+N4x9Xc84MyR396LYw//HMloBFlqjST4ldfehjmf+Bq0ZuuQ83Nsb+6JiB5avlUrDnqhaFLGUArbm/RqeZ4sRvVJbnhjupAMNn7hlqWoWbochXPmj7i1v+kIXHveEPFXg9UqJW+H9x+U66qY28+KkQQR0u9IMIh3tm1D0YIlKJy9EPtffAaWGQux9Gu/zKBHY99EyoW7nWhvbRP2DMuFU0DKxFp6IaWzo0sSXjLZ+NwSgMjKUsm3m/oqk1hBNNBhgjReAift7cJOIcPFkp2NHEcudty+FKs/8I8w2vsZbuxcFrDz73+B9Zp/gHbBWmHDyI+zsoQhQ7cnAsgul0cYUWy2HLuI+hJc4nbUi0k55tENLi7iyVXVVQLi0I2KJVz2HJs4UpERM7ilQOWUOyUBoLRgOUu+UqVODhTKfuefi1MKxE+ivjs0JS5KOrUKajUQi/eBC3pKUyIw1RFQwJkMIqyAMxkESdnkvIiA1ZgSpqWbEVe38606WAxqWU2gxTPLm04sQ6CAcLlDD5vxuEvKVAdLVsd8/pS7QTyGiooK0acZ3PhBp6o/1f2nc6OOT6XDAMZ+cJPSpmHYMwOW0ArtdjrfVqVvE4wAn3PRqUlE0BfxI89uQW6OHUiE0dzUJA5MTFwqKytgz8mRlW+uPHvcHjkzxUvnzp0t9rynozl3bca+ez6Dle/78Iin+//sfQeYXVW9/bpze5+503tLJr0BgUiXYihSREAQnoWi4BMLKkXf++t7PrtY0CdYKJanIigIGKqhSCghvc0kk+l9bu/9zv9b+86dTLkzc++UZELO/sgX4O5zzt6/fcrea6/fWtaWg+hoasTZv3k16ybZrDb09vTCItiCpbMSTu164S9o/e33sP6af5uyHfb2wzjwysvY+HRTVu3NFpx5586rEHfbUHvKaSO21ASyOnZtg7OnC2f8fBM046yYuQA+0OOHd9z7nd+r0ly1SMnld2u+y8DbL2Pb127EyVd/DKaSsgmXiwV86H7pCRjMRuhMecK+uqejC4MDVqw+94KJzRsGaaLBAHZs3oyTrr4RuRXV2PXskzA0rMHqu++fly4RHDjYdFAwRKqqq8WzNZvCbzRF/vv6+oRtfVIsOS5cidQqNXItuWJTZb5t4cloEdo2brcQIKbhQOi5h5DTtgcrNl6WdM8aGkL//l3oO3gAFzyxB8FwGIN9AwhHI0L7LhIJC7t2cSwdI+VyIThMgIki47V1tWJziCwaikE7XW4BEjMGfFbLy8oQjcUQCgaFbfl4YCYVZ7J83G4PKNbMDSimdefnW4RDGAGhoqIiAc5OdvxsxmshH9vFuScNGOYJOGGKrWBeztP5F3JspbYdmwhI4EwGcZfAmQyCJFU5oSKQb1AKTQgymwuNKsGeISjTZQ+J3crRgmwEc0rz1EKUkylQrMedsPlm0nDiw50o5peT9rtoUf3IGBG34C78vm7fgh836m+U5SbjlxJNTTWa4AwZNCysxx0elmg8MTIG0nxiwQ+x1MAsI8BFtXBhosNJOAxDTghlBSbk5ZpEmkh3d9KGlikiFRXlMJnNgkXX1dUt3gkEB7jbXVlVIZgA870ATHXvxSuWYunZ56OgbnHaHu/+x1MoPvdK1N34hSwjAgHMDAwMisVecXHxrNgGb37uchQXF6B0+epp27Htif/D4tv/G6VnXjxt3VSFbMCZxge/AfeO17H64svTnr/l7TfgD8ew4SdPTfidaQ5Mtx2/qMpnSu48uApOFoD2vz+K/fffi+UXfHACg2bgrZcQd1mRV1wCUi/am1tAoG3JhjOg1RvTn5KMMQCDHa1wOtw46dpPYCgewzt/ehRLbv0aKi6+PuOxyLQiRbQPNR1EYiiB8go+N7lp9VYyPZ/XN7x5EomI+5Viw0wHokYcU3qO1jPJ9nLhTWCGZgMEdYW+z2P3wbd9M7RFZYgF/MjR6LD87p+j4uTTJ7DSIuEIYnGmU9sEu0VrMCDg9YrzkhlD0wI+kJyT0G0qpeXD9Cr2c+myJVM6LwkHqUAQVqsVLqdTpGPxu15TWy0YM/z/TNUkm6myskLo85woJcnaDsETjEoOTSfKoJ8A/ZTAmQwGWQJnMgiSVOWEigBZHAQKFPIcwZxh2hJTD+hy1O0MC9ej0cQN/l5sVos0J9ah7aZJk52o4EwCzElWy+FWMZlqWLJ4ZEeJ4JHVG0GbNZnrvtALtRGq8jUifilmDNssUpucYcFkImW/sSuMv211Y2cbHbTiYkzqSlQ4d7kOH1g7yUR/oXdeap8UgXER4H3N9w8BVr0SKNLLkGvQQK1Wid1rj8crwBjuwlPokyANd+fdHrfQd+DiiLvQ3GEuKiqEJd8irLRnmwo03UD1vPgX7P3x3Vh18RXIqxyrmXJoy6vwut0469evTHeatL8TkOLikClN7NNsynMX1eDU6z8BrSl32tM0v/4yNKvOwpKb7p62bqpCpuDMUDyOZ88vw/s+9mno8iyTnv+NRx7Aad9/DOala8fUEeyZ3oCw1h1d+P1KCdrPF3sm4naAuj0qkwVyjRb9b76I/T/+ihD4LVm8BHmV1VDrDGh/+rdCY4apdkwbMuTmoXr1WiiUGaTbyYBtz2/C2utuhqmgEK6OFhx49SVc+PeDQkw7uUmSZLrymUmlJWc8UKMqMi2wtbVVgJtME6yrr52VlXNPd4/QfckvyEdZWemCYHswWgR7CXKGQkFEBnsRHehAjt6MaH6FYA1Rc4csGCXtw+U5ScekHKZ7ywQww3Tq/AK6LTkFS6amrla8W2KxqEhr4juH9V1uj3CME+mVK5YLkd90hc+KPxAQwswUBaYFO99lfM8RiBHAD1m0re0IhoKorKxEbu6JAc5Qj8zmiWLQe0TvcCb3tnSMFIGFFgEJnMlgRCRwJoMgSVVOyAhQtJMsDQItBF84+eOH0u6NCieV0QAN2TVMgyJjRquUw6Sdf3CGlGWK8XGyxQkgKb9csFHMrdsZQp/r+BHUzdcrUT5Oe4aTSVrHHh4I4ftPWXGgN4KK2iIUFRuh06oQicbhsPnQ32XHUCSKOy+zYE3N3IkrnpA3vdTpBREBsu+oa8VFdqExc50FLpC6u7ths9mg1+kFiENNCOo86A0GYbE7n6Xzmd9j30/vgbmyFoaCQsSjUdham5G7eAXWff0hKJnakmVhSgWZM3RsKi0vm7WV9j/OL8UZN98BlVY3bUsOb3kFysUnY9mn/9+0dbMFZ1wHdmDH//s4Ntxw85TnPvDiM8j/wPWo/dAtE+rt7/HDMw6cYSUCNBS0N2loD51x06esaN3+GjqfegQDW18Rmkc5SjXo0qUvrULJWZeg7prbMfjuq+h9+Qk4G3cg6vOIxbnOYEAu7ZFrqpFbWCS+TwSWEhnIiTXv2gFd9XKUrzkZKmUO9m96CuaNH4PxghuEHhlBA9oLU8C/LFc1Qbtsup6nhLTJ3KB7ElORqNNUV0/R2unvj3Tn5zmZckzRX6bxFJcUJ4Vy58CNabr+zOR36tGwvR6XG9FYVGi8sO8EWvjOUClV4r1B5k9rS6sAY6KJhHi2RZ9kMgHUkCVD9gwLN6iY9sRzEOjiMeML4+R0ONHX3w+yc5iaTeCHttrUnrHk58NsNokxbm1tE06VJxI409jnhzswdiNwJuOb7hi+Eha6ugyBZck2fK5GfGGdRwJnMhgPCZzJIEhSlRM6AgReNEq52J3jR400ck6IqesyuvBjMjrnf76DxskNhfuY2iTLkaGgoCBpgalQwh0aQoc9DMiSqUALvRDUqrBohMBlKiWMk4dd7T5c/9NO6PPNWLm2ctJutLfZsfWtNnz7xlJsaJjZpHqhx0hq33s/AnyHkDVDIJgLTj4PqbU1n3fuNMdik+tIcQebrkZ8L9AVhYtNWtbSXaWouFgsgKhHM58sGjIq+v+1Cb6uFih0BuSvOg25y0+e8eBxUdbb3St22Csqy8V7bjbl1Rs3YPGpGyawe9Kdc9/zT6P4g59A9WUfy/iSmTJnqNOz/wefn1b75uDm52HccAkW3fC5CW1otwVh9UTT6kWU5akFuMd7aTYl6nNj97duh/PADlSsXIeiRQ1HxGQB0IVr4HAzOt56Bctv/SoabrpHXO61m86Bwt2PVWecOeHyBGfC0emXhz2HDyKYo0XZ6RvFOVytjRjo6ID5P59MLi/jsaRuiiwH5RYNKvPoKjT2cmQgcMMkHUhF9ikBApvNjqFEQuipkO1CdtZsUo8ILjAVx+1yJd2GKsrTAhSzGZe5PJbvFqZK2h12AZQIR6Z40hadejEEW7gZxXub/yKTy6Gi7blajWCIALBGvFuiEbK4hsQmEd2vyELi+yYdMEXR3+bmwwgGgsLuu7CoMC3DiOBsa1ubSMc6kcCZHe1ewQqbjzLyTZmPk8/BOfmsqhV0NFzYmolz0NUT8hQSOJPBsEvgTAZBkqpIEQBALZryPLWY6NHqmalDows/KGLHMk89QeB2vgJIOjZzsu02u6AWs3C3S63Ro9cTA5Q6QK6cr8vP6Xnp3MTYUSSYhfo9l36nBXbosHJtxbTX6u1xYefWNvzujirkGWa3IJn2YlIFKQLzEAGm75WYVOL9oVGNvYe5YCLY4vP7J70yF1NcxBBGXrZ8KeQKhQBnKApKQU4ulkpKSwWIywXU8VDImiHglLLU5WJvNqXpoe/Av/NVLDt/ah2ZSMCP1x+8Dxf+dS+04wR5p7p+puBMoL8br/3b+3DOZ740ZXd2PPUXLLrpqyg5Z6ITFkGOxt7ApOyZ2aY3BQd78PbnLkdeWTkazjpvynb67TY0vvoSTMvWYe3XHsSmCypQUFyApSdPBOYmgDOTbOX3tTbDl1Cg/MxLxLWpPbPnN99F8cMtEKJwPiugMQEqvQAz+f1QK3OE81OqHOz3o65QN0HTjL+TCeJwOAXQwBQaMl20Wp2wgZ5tYfohGSl0LqJWUp4lb1Y6NrNtT6bH8x1C4V++bwjUeH1+wZKJRKOCvUJwZjRLhk5yFAU2Gg1Zgb68RsvhFsFUonZWOnYN20wNGoqdi1SnqhNHc2Y+wZlM7wWpnhSB+YiABM5kEFUJnMkgSFIVKQLDVPESOmFo5cLmmZoopGinCkVrhfaMXgG5TJa0BpXLsnbN4IS4d/NTcDXuQCIahbFuGUrPvgTmhjVpx0EI/gWDwunATT2KUBDRaBzRIRmGdIWA2nBcjB+dr0pyVcJphOyZP79pxz1/HsQ5H5jcpnV8x/bu7MJiUwhfuHR2u+vHRcCkRr7nIkBQhvpLZOCNLy6XC82HDosF0FSOJfydaQnVNdViMcgdby60+vv64HS5hNNKSUkpLPl5Yud7Plk0czFATNEiQMO2koGg13MROPMzR70uvHT1Gqy44GIULlo66Yn2Pf8MtEtOxqo7v5/VxTIFZ3jSN//9Uljyc1G1bn3aa7i6O7DrmSdw0aZW5CjSg+wUTrd6xwrVp07G+4mC60yznYn+zL9uPQ95hUWoW78h4xjsePIxWE45F4cf/xUKy8ux4tSJfRsDzlAAWAYMpSEJdDU1Iqq3oGT9uSPXb/zbwzB+4RGoyusx5GjDkNoImMrF79xAKTAohYg/+0vduEN9flQVaMA05dG3DZkbTY1N4vmg6xlTj8hAZeFXnd92nmO86RVty1mY0cPv1GRx5feY4Aydi4wmo9BLOp7FbMmg2bNrj2AYkSVDS3SvxyNEyvlcChc1ejJnUAgAcUOJWlIUX+axfL7HFwIy1NCi3g3feRWVFZPq12Rw2QVfhQLANKPwh+No6vNPcAedaQfE+3Jo4acyzbR/0nHHVwQkcCaD8ZLAmQyCJFWRIjAcAbI7Ki1qAbq020Jw+JJslVRRKpJinnRuMmgUyNMrYFBnNmHhOQ799j4cePC/ULFuA0xFxWLn22uzoq9xL0rOvhTrvvaLtGMhFmCChjwEOkW43T7Y/HFAbUrOfI+TQtZMygr2iu+3wK3JQ/2izAVA/f4w/vn8AWz62lhB0uOk+1IzT+AIUAy7yKQU4Ey6BR9FOA83twgHptLSkkkjxQUmFzLjmTEpe9/e3j4B1nDBSC0aatLMJoVjvoeMi2i22TZoRWFREUrLSmbN+unf8gLe+cq1WHrBpahcd+qYLoQ8LjRveQ0JjRHvu//prLuXDTjDVKHXbj4Xqy+7FiXLVo65lru/B3ufexpLbr4X1Vd8YtJ2EOho6g0Iofp0hULrZJSQlZVNaX7k+7Bt+QfWXPqhbA4DbcDffPh/IVeqoVTm4LQLL5xwvABnYsnVIj9PvN9Hb3SkDmjc+jZyV2yAuX7ZyDkOP/cYNDd+E0UnnwN3dxPE/oilfsx3jqAUARoC/Z22kGCiEbhheg7BFh7id7vR3dkOrdGMktIykAGSKmwf9T4YM9W4tLBOe0iAPPytwKicNK68DygKzPSmaCSMsopywRBZqNoz0w0yY0IDAofNJoCU0ooyYEiGro4OGPguKU7OV8RsQyYTf1NUmHXH99nn86Ojo0Mwc6qqKgWraHwdPvfWQZvQ1WMs+c5j6tNCflex60FrL7xtBxH1OIQuk668BuZFY5/tyWLd44oIA4qWgcCcATO8FuerlAPiGEpFisCxjoAEzmQwAhI4k0GQpCpSBIYjkKtLgjMEEbocIfS7JlqZpj6GxWYVSsxqAdRkUgjKWF9/GsvPvwR6S/6YQxKxGBo3P4+4zowN9/11wuk4sbX7Y0JAzR2gYPGQcI46HgsZNLTWXvPlRpxx/jLo9WN31FJY02TzjM3P78P/XFuAhrIMHEGOxwBJbX5PRoCLvYo8upalTzciOMPFERco3OnPppBdR0CGKU6p9CjueBPAKSkpRkFhoXCDWqgsGmp4dHd2i5358kqyZ9K7v2QTE+eB7dj/s6/C13kYlopqyJVKBD1u2FsPYtFH78CKz/x3NqcbqZsNOMODrNtexa5vfxY6kxnmoiLkEJC3OzDQuAurP/9d1Hz41mnbMR17ptSsglmnyIo989zFtVh7+dUwlyRZKdmU5jc2o3fXVhHTZSefBHP+WCYjjZYots+/+XVUKWQTNGgioSB2vPgcVn7yy2KRmyqHN/0ZhZ/+LmrWn47mg83JdN78RUntmQwK3QEFoBNyI+61YUhfCKgMWW1iUKxbr84R3/dUGm66SxMQ7evtR19vL4wmk9BMmot7N4NuznkVvkPsDifaDreIRb6BAuNqHXr/9gtEWvdCplBBtXQ9tKdtTIKnQxB6MwRVyBgiUJMqdGfq7esT4DD1ZtKlWFqtNvT09Io0Kr6jqAW0kIGZjqceQftTD8Hf1QpDaQVUWj3isSgCDhuioSCqPnANFn3sTmgKyyYdmx5nGPyTTgiX4L1GKUMomhTUlooUgeM1AhI4k8HISeBMBkGSqkgRGI4AmTPUnSEbhkyVDltIuEWkK2TQkAVCkCYlcjtZIG27tuDdez6KDTfeCrV+8jSknU89hpJLP4b6a29PeyrSYsnomaxNC2kgGRNOztNNNCi+fPq9zbjm+pPFbieLmI/IIMAu/js1adKVt18/hNvO1WFDw+wXcAspXlJb3tsRmE9whoABF0TdPT1Jm9xh55iUyLDJbEJ5eZnQpFmIO/vhcATdXV0ihYLglMloFDa/XNTNFlByt+yHu2kXokE/dEXlKFx/LhTamb87sgVnUnd19wuPwdO0UyzojDVLUXbBh6EyT26xPfppEOyZvoBge6QreTq6N2mmBBJGH0fAaP99d+LUazMXQh59vM9mxVuP/BwN514I++EmrN5w2oRm8e0djZHtGYdCTmfE4Rf8cM3WfXswpDGh9Mwj2kD8FDT+9SGc8sO/oicQRygYQkImByy1QE6WGkqxMBD2ABozID/CmsnkLUMXLLaFrCSyc5QKMnLSb8K4PR70dPXA5/OJtBw6Kx6PhSlGu3fvFfozRrMJOs8g9n3zVpiLS2EprxB6QLb2FsTUBlTf8yBCkZiwx2a6GDVptNojWlECsOrrE7Hg8zw+HYrPUGdHFxwOhwB3qAe0UDWyfF2HsfObn0bEPgCd0YCcYZBQm2uBuawChfVLQD2mrn270LPzbaz64g9Qc+UnR24BbqTxOSC7pccRFimK6eZE3BisLlCjuT8IilxLRYrA8RoBCZzJYOQkcCaDIElVpAgMR0CnlsOiY7qSEjp1jgBCBtyTW1azPkUZLXplWkHCVGC3/ecnoU/4UX3K6VPGmhoEja9vxvmP705bjw5SnKQHj4OPt1mrEG4E412vUh3b+M02fPDK1dBqlEmniMSQoMBzEsP/TkeD57FbXmnEnRvNWFcn2WpLD+7xEwHuxtNhh5oZ6dZ5s2HOpFIsqN1SXFoC47BNMJ2fqEPj8/qE3kZlRQVMZjNUqoUlIs7nfWBwAAN9A4iEw6J9uXl5yLNYBKCkUGTGmjgad8NMwZnZtm0q9gzBmfK8JDiTSZbr4T/8BJ7tL2Pp2RfMuFn//PE3seqya9D+1msoKCpEVcPiMeciFEP9IwrNikKQRbgLymDt7kRnUyMarrkNcnVyUS/SnxJR7PjND3DxK4PYsW2HEJNVGAvhzzHOuJ2zOZCi3QRnCvXJNKpYNIYYHaSGi3BB8vpAFkjA5xfMGQI0x2Px+wNoPHBAMGJq6+uw5wuXwFJRC8vyk0QMUqmYZPiiqAaWG+8RujJFw6mIo0HflpY2ocVTV1cLc655QjhSaU8UU6aeDQEeFgI0Cwk8dh/ajTduvwiyRAJ6kwnmgnxoDcnNtaDPB5fVhnA4hNoN56Ji7Slw9XZh/0ubUHXpDai96Wtio6mbbBlHSDDbCK5yw2p8Yb1FJToQFNzb7ROaNFKRInC8RkACZzIYOQmcySBIUhUpAuMiIIQW89Rw+aOCpRKfJJ+XExa6RxSbVCg0Kiellb9w+VKsu/xqGMbRv9MF/tX//QHO+/M2aAom7sBRrHBPl+89QXu95YEeVC2vRlFxFhNvGfD0Ezvx+89VIt+4cBZs0gMkRSBdBLjbzh14LjwpWEoxcYIz1K4aX2YDzggBTrsD7W3tqKmpFrvVoxeQNqtN6LqEw2HxG1MNJrPAPVYjyZ17iqz6vF7hSEULXqY5UEy0oLBg1gyauerXfIIzBLJ5WDApBgAAIABJREFUr6jkORNAFu62H+wLwJWGPcNFXa5eAQLiKbHcqfq77/57Ies9hNrTzppxWN745X0oqF+GypNOw/bHHkF5fR2qF48FaNhmOg4ODSVAIIPgzGBXN9r27ELdpTfAUFYl9GHISaHIvqdtP9yDVqz7wRPYvWu3SBVasmwp9vcEjhmbwKSRwyQPQaOQgeLVbqcz2eIRFGxIsGoIKqSEc2cc1GN4IN8hhw+3wON2I3RoFyJP3o9VV39cbLDwvkqBM0GvF/964Acou+95qDQ6NCxtEO8SvmMYFlpj030txdZLJwTM55sOTXzGmT4lVxBUlKGwsAAmk+kYRuHIpWOhIF78YB3UKjUa1q2ZkLqXqumyWdG67wB0BSVYednVQpNp+xN/RMnHv45VH74BXY4w+lyhtKCMAKTkMlTlaVBgUop09YN9fqREqRdEIKRGSBHIMgISOJNBwCRwJoMgSVWkCKSJgBAdVMqFawOZKt5QPG2uMA8VFrm5anAHk+lO48s/zi/Fmbd8DkrN9GyPNx59ABt+8neYaic6jXDyzgn6e4H2+vtXnXizW441p1RnfP91dzph7+jFA7dOnted6ck4oZZyuzONllRvJhHgQlmrzAEZdnTVmcpRh5a/tP6dqeaM2+0Wbk9l5aUoL5+oI8IFUVdXN7wer9CfqaQzCtOHFqDlNoEau92Ogf4BsfBjf3R6nVjATZXmRACAf6arN5OxTB0zn+DM3i6fEKgtt6ihHgbwmB6awgHo8OL0p09tYvuo51U67Ig31b1G/bN4y07Un37EJSnbmGx55BfCRvrsWz+HgNOB/Zv+CtlQApX1dcgvSQpaE3ghI5IApa2vH73t7Qj6g6i94AoYSytEBb6DUyDmoRf+huqP3IHE0g0YGBgUYrMrV68SoM6BXr+oy/NxsySdbke2fciofiwEmc8KuYz31ZD4W87UluHPPFO2yOwiw8uSny8EuOe60EEpbO+HKq9wUlevubgmmXadHR3oevYPUO3djLrzPigAA4J/JK8x/h6XG7uf+B2Mn/4+ipauRkVFBWQ5OTjcfFiAqqlnr35RfdL1KQ2Vi7pY7W0dICDN9w9T31KuWsUlxbPrCt8BgomVmRbgZBf75zWroYwEsPacczJqz/6t70KuMwmAxtHRgl2bnsb5TzWi1TEEbygm2jN+vsFnm2nx/DYQpNnd6XtPzO0yCphU6T0bAQmcyWBoJXAmgyBJVaQITBEB5gLTZcXhj8LmTa8/w8PJoOFHlmK34+05X75mDVaetxGmkulBhX/+9Nu46OmDUJryJrSKoAw/4O+F4gkm8JH7OnDGOYtRUJgZe+aVF/bhMxeYcc6K2dmHczHA8eKuIB2wpCJFYL4iQGFRuulYDOl1L7hjzdQPpgjQUpb6CwROsikEJALBIPbv3S/Andra9G5mvBbdZeiQQreU0lJqQhQI96fZLmayae90ddmfcCgsBEMZF+7CUzBUS+cphQJyuSK52z58IvaLC8tIJIxIJCoW9QSgWG+Wa7QJTZ1PcIYARCQ2JJgKXKyxFBmV4l3FmLQMBgWTc6pXFjcVKixqsaCerO8dT/8O/c/9Hqs+cOl0QzHp75vv/y5yl6xCQUkpqtacJOp179yKrl1bEfb5YMjLE8wn3mcBj1ukNVkWLUXJ2tNgzs2dkKo2cGg/Wra9g3P/tAMH9h8QDj6LGxqgzkkg0NWKeDQChaUIUWMp3KEEPMEYQpG4WIjPa4lHgLAXsmhAgJkVpUUwG7Rzfl+l60M04MWBH9+Fjucfg1JvQtjtEMKzy+/4FjQFkzu6zSYe7e2d6HrlaYQ2PYTll38UNBbnrUjmXzgSQdDvxZ4/PIii//oLoNGL55I24m2tbYhGosLRifozdK4iYJWuxOMJAbwSzMnNM8Pj8cJhdwinNooIZ2rZPebcBO7iCYQjYZFOp9ZoZiwwfPDRH6L10e9iw8WXCNHr8WWsetKRX3e8+hrK1m1A+ZqTsfUfz0B78kZg420CeNKr5AhEkyBUqpBxXZyrhk6ZZMpJ4Mxs7lzp2IUSAQmcyWAkJHAmgyBJVaQITBEBgjOc7HJS3OcKT1pzNHtm9G4nD9j3o7sQ7z6AxWdNneM/cHA/ug4dwtkPv5b2OscjOJO03hzZaBzeWYMARTbt8OJXL7tw2tmLYTZPveO4/a0W1OfFcc+VmVtvT3Vjc2eZY0bXq9QOr/QgSBGYbQQ4yeY9zwW0EBXVJ98fXNyML1yA0qmILAGP2wO9QY/ysrK0Og3TtYu70bt27hZW3IsbFk1ZndekICcXRwaDXux+k5kyo0XRdA3L8ncCLRSCtdpsYsHGhRaBo2RajEwAL+xjfoFFLL6YNkN9C6Z1sV/chVcqVSIVymKxDIM0c5cCOZ/gDMVCbd4I9OqkCC1Lvl4B2VBSHDcUS6DPC/gn3yMQx1AHjRsFBHXSFYqc/uuW83HObV/McnSS1e1th9GyczvWfvUXeP1T5+PUGz4FU/ERsCDgdCLgGEQ0HBaLW11eAXKMeUhEwwgGAlBr1NDr9MPfBRkiQT/efex3WHnnD6FdezaaDx6CumMX/K8/CfverdAXlyNHLkfQ5YRSZ0DVJdej7hN3o6k/LPQ55h2gYacTMaEbUpGvF9bdLLwlyYbgMz+ZYPCMAiwuF8W/bjoHpqIi1K5bD5VOj1gkjLbt78Da2oxzHnoNygwFpbNpw+DAIDraOzD4jY9g2bkXwljdINjAnmAcClkcXW+/AsrwmW76b/FMEoCprKpEd1e3GNeqqqox4sCZXJvPbk93jwDsioqLYTabJgVWxHtguDCFKoXQkm3H9wXtzfmM5udbUFJaItLN+CcbcfFN55ehpq4aFcuWT2g+rx5LDEE5fgcOAFOcGrftwEmf/CL6WprRs3cHcr/10qQh4EYemXJ8XhljCZzJ5G6R6iz0CEjgTAYjJIEzGQRJqiJFYIoIcCJWYFQKMbfpXJKYwkCHhzy9Qiz8UxM2f3crXr52HdbfeCtySedOU2LhELY+9juxK1Z23ofS1jmewJlU37kDTCtVhUhJSO7AcULiCkTF7udf33LjwZfsWLWmCvWLJ2pL9PW50byvFyvL5fjqVXMDzKSCy7ZRAJq7gy5/TEy6pCJFYDYRoBMZ73PqBhjUOUKole+EdMXldKGtrV0scvIseWLXeLTrSTbtIGNk//4DUCuVWL5y4qJi/LnINKFDEh1TuN6hXgbTEAh4HAsWDWMQjcXgdnkwODCAYJDAkRH5hQUCYAkFg6Boqd/rE9o5FBE1moxgOhhBGaVSAaPBCJVGJURaybwhIygJ0uRBpVSNsfvNJraj684VOMO0nNTbRvz7EIR4OtmZhSYljJrk94NxISuBDCLaFce1hYDGiATIpknfC357CM7wOzRZetOWz1wkhHwr15ycdSh2b3oKxedfg7rr/h2tf/45Wv78v1h3+bXQ5U1ke46PncfjEcK6vMeE/XI8gUObN8Gw+kxUffKrQlx34Ff/AfQ2o/akU1GyfPWY+9HV143ufXvgGezD2m88jF7zshGAPeuOZHkA5wJMQyELgs843RMJ7jNtMQXYpE6Z/JQkU7ZmUpoe/C94d/0LKzZ+cMLhTa//E4ryxVj95R/N5NRTHkPAlsylSOO7GHzgbtSeeT6K6hvg8obgbm2Co6cDls/+GNrCMhAQ1mi1AtTlccI6u6Qoa8YKXdrIknPY7cINqaq6CkWjdLPYYIK2ArgNhQT4wvuHgCVTqmSQCbcsl8sFPlV81vn+SAIzcphMRsESJPNuutL32rPY/73PYvm61TDkT5xvpMAZbsAN48WjnsMh7HjtdeSvPx+mynrs+c13UfjL/ZCp0zOIUvcNmZWcezT1+ic1UJiu3dLvUgQWSgQkcCaDkZDAmQyCJFWRIjDHEaBrRkWeRkyOU6Xz2T9g30/uxrILL0Fxw4oxV3T39+Dgay+j4PSLsfJz3560NVzw7e/xTWozPcfdyPp03ExKiiMmWSnx+JDQ7CF7gJNX7g5xscD5KsGufncEvnAcezuDeHizC7vbAygpMkCtUSAeS8BhD8CkzcFHzzThA2szS33KttEEaAoMKtGuAXdYAmiyDaBUP20EeI/nT8GaISPEarWip6cPJSXFQvh2NqAId44PHTwkFr5r1q3JeFScDge6unrEoodME2rWHG2xYKYjcDFFBpHb6RIpSwRVCgsKoVKPTQdjO5n+RQFSAW+QoSSXi0VhWVkZZLIcAd7Y7TbYbQ7h/sT+FBYXITc3V4A4s3GEmStwZtAbFY50ZP7Y/DEkEoBWnYOafA0CkQR0qqRWEfvS0dYutIII1CjVGuSVVMIdUwpgYLKSYnwS5ElXbDvfwLt3XY9Tb7wZWlNuxvdLz54d6Ny/F+f/ZefIMc2P/gAtf3kAy8+/GAV1Y0WBR584Ze0epEV2PA7PYC/a3nod6iXrYbrm82Isnb+6F/KIH6dcdtWUTK7uvbtw6NXn8b4HX0aXuhrBKCH2o1v4raMQc3mueoyNOYEZbjxwIU8dupmUzR85CUvPOS/tZg41frY98QdctKl1Jqee9pi9tNROJFCpGULH47+Ac99WRKCEaf2FqL/hc4I5YzGq4bBaRTolNXH4TFFnxmicWcoxARqy+fx+P6qqKsXznyp8RgjquV1ueL0ehCNR8a6k5lHqncnrazRqFBcXCyFpijcTsKHoMAttvcmkSZUU62k8eLnv/q/C98aTqFu5EhrDRHFiYREvbOEh5jd8z48GSbsa9yNqKEDJ+nPR+PivYbrnMchL6yeNOdlY5RYNWgcCEjAz7Z0pVTgeIiCBMxmMkgTOJEX1U7sXR01ELoOxkaq8dyOQDpxhb/veeA6NP/8PIBaBuSS5kPA5bPDZBrDklq+h/ppPTxkUUqgd/hia+wMLMngEYNh3ClMyBYwTVBY+f9wk5WKVrgQa5RHL11AkIajpfDbbrGG8e9gPhy8OtVKG2iIVaovTa3VkEoDxE6fJjiFAU2hUicVevysi0lGOVxKN2KhNrlmlcowiwCHgM0BhV9rQpivcBbYOWtHT2yt2dUtHLRxm0mxqe7QcbgFtatedtDYrAIIARmdnFygqTJ0W2gFT54X6LrMBjKbrh2DLRKNwOpwCmKEtba7ZjOKSEsGKmezaKWcntjsajcDpdKGgsFDoXBxZfA0JwIkgDsWFGR+tVic0fQjSMIViJn0T4MyBJgT8/qxAsMnugab2ASi0ehg0atEesjS5YLS6/DDp1NCqFULLg+kaBLDy8/ORm5eLTkcUTuY3iTw6CtQeYWjwXwmIl+epBUg+WTn462+h759PYM2lV0FtmB78Hmxuwq4n/4izf/kiLKs3jDltz4t/wZ4f3YXChuWoXLkGxsLJhV3paNO1dxc633kdK+/4FsqvvBnRSAStf/4ZbJv/hrqzL4RWqxUaL1MRTzp3bcdAVycW3/eisCw+GvO71HyS3wgurEvMahjUYy3MufFg80UF+6nAOFGDbrrngr9v2liN9914S9px4XPz0g+/gSvfdGdyqozrCPHmHJl4jzhsdqxcvRIKlUZ8S/b3+BEeBsCYcldXpIPX2idYbmwPAdUlDQ0wpAFnIi4bDj38Pdh2boFMpULpmRej4ZN3j2kXgRcKlrMQrOY9zlQknttms4u0KT7PZMqQqUMhZqVKCYVCKdpMJl1urlncN6lCoIeAD+3PqcOl1+tHnnn2xR2MCz3B0eXde2+AvGs/Kpc0QK1PPhOpbylBmFgigXg8+bilY64NdrTB4Quj6vwPofGJ38D4lf+Dorxh0jGgNpQvEpe07zK+S6WKCz0CEjiTwQhJ4AxECgUnPNylGvREMoiaVEWKwOwikKKVc1eNU2ZB4R7FbrbvfhPuw/swFI9DX16HkjM2ZnxB7hDS1eNoTEQzbtRwRS4ImHpFev5UhZNZxoigCC1UOcklqEMXjpS2T3CceF62beECh5bFFI3MpnCcuGPtC2V3XDbXmM+61JngLnyUwZTKUY8AJ+102uGijSkQaaQJRtpEjQRaynIxQlHN2RSmKXV0dsJpd2DVqhVCEDObIsAiWm739CISjQgAo7q6Smi8zATEmO7aBDm4eCLoQL0dpiAROKFWBFOrMi10fOnq7BZgEm3ExxchlhwICpYSY0NGALV9GHMu6LjQy6Z/bPee3XsRDoWyAsAy7Q/rCVeXUSu/ZOrGxCJ2/1U6QF8IKI6MN1PrCMzkG5JAz1Sl8YFvoP3p36LhzPejdPnqtFUTsRha392C7h1bccq3foei085PWy8W8OHQw99F+zO/g85SgNySMuhMuVCoNUIvJejzwt3fC3dXO6ovvR6LP/4VaIuTab4cp+c2VmHdldchptIIcdeCgvxpY/zu439A6Ue/BM+KS48Ko5RpuWatHBY9v1np08Z6nGEMuCNC2JmbEfw72/LGpy9EeW0NipeMZdnyPI7ONjS//Sbe/6d3sz3tpPV5L/W4wiLNt72zB177AGoXL0KnJwfRNJ9C3mOmITec1qS4OEGRRYvrBQAyuoRsffjXpy5Eft0ilNTWIxGNoLupCUNKNd73s2dHqhKg7e3tE+8EPo8EqwuLihCLRQXASoCGelJERXQ6anOVCgB3Kp2sYCgk3mc8N99nPKdKoxYieOEY4A3HUWhgGidGnpOt93wUioHDKK0ogy4vXzyGyRRECg5PH+7BznY4vCEBzux59Eco+PGbyDHmT3+gVEOKwHskAhI4k8FASuBMMkgEaLirT7G9VEkKN0p2uhncRlKVGUSAkxdSy7lYJkV9sh30bE/NiQKFI9usSbrufBeyXlK7lxTxnStGBuPCmOTplCI+3P3yBmMCFKF9J9k0KZBHTI3m6sLzHTDp/Cd0BDRKGYzqHORq5QJ0nKpQc4a7xaTwk8o/VaGIa6C3E5qiUphql02oStCgt7cXA/2DWLJ0yYzTC6gd0XK4VbA0TGZzUixYp512kZzpoHMRTn0cm9UqmEOxeBx5ebmCLZPc2c70TMl6THfo7OiEWqVGbX3tpNbgBDzYt8H+AbFY4+vEZDYKnQxel2kRmYA0jPO+ffsRCgRRNGwZnV2Lp67NVA32iUwSFjISmKZB8OqIrHryHL5QDIGEEgmlHsgZe69Nl9Y0uhUDb76Ig7/8b0Q8DhTUN0BvNEGhUiMc8MFjt2OwcY/YQFj+2W9BV5KZk9jgu6/Aufcd+DsPIx70Qa7RQ1taibyVG1B02nnIUY5lRJJVevjBr+Okq64Hnwsu+AsKCiCbBlzq2r0dXfYg9J9/aC6HYcpzkRVXlqsSz3c68IvgTJcjlGTP5U3OnpvqIp1P/xYtf/wJTr32YxPuy+1P/gXll3wUddd9dtZ9Fhoq8SFxLx0aCCYZHBEfEHQBhmJAnh4opY5cgTwA+2CvAFMpCmwymSa8J3Z/+zPAQDsWn/uBMW3d9ffHUfrBj6P26k+J/8/3AlObyN6zWe1CV4bnJVuGwDELxYf5PFBbhoLSFZXlQhx8ssLjqD9FgEaAPjlyKDQ6DCl0CCtNoEYgN4i4UcRx4qtnz0/uRWT3qygqNENXWJY1BbWr6QBi+nyY65ah5ZV/IP8n78x6jKQTSBE4niIggTMZjJYEzqQPEheCFGtUyXME/XS0w0YGYZWqSBGYNgL84FdaxurOTHtQBhUIUnhCcRzomXtLbfEcEIwZXgbwv6nHQq0YPiRWbwShWTJapuoiJ0uc8KoUcjFZ44JKLKrCCXiHmSz8/xJOk8GNIlU5JhGQR73ICdiE9W8mhTu/BGfSsT54fNg+gB3fvA2upp0wFBQj4LJDX1kvnHIMlUe0DLgQodMKwR5qP1AEd6aF52IaAcGTHIUc1VVVYudZCLjOovC8Hrcbvb39wmFJo9UIHQhq3czUKYqaEj09PSLNiOwjpjdNVdgGpn7RytfldIrFPxd4BGmS4qZT93GuNGcmayOFjHv7kgwCLpQ1ahXKBUCmmwBc8d14eCBprz2+ZAPOpI517H0H1nc2w9txEIlQQLgB5a44BUWnXQh92URW0ixuhQmHNhIcOrQNde87R4gfk7FlzjVPe4mB3gHs/8dfkX//3LFIpr3ocNrieICG3yV+n3qdEdh8EfEtI5t0JswZtmHffV/GwJsvDKeJFcFnt6H7wB7kLjsF677xm0yaOW0dar7t7/ZlncarSoSQ8PYLB65USiGFu8eXFy5fgpOuuBZ6y1j2SO/+3XC4vDj1h0+MOYTxI8utt6dPADOj3ZmYtsT3kNvjQcAfEDpdxcVFoo6Ytwz/Gd8GpkEODtoEMydGRqlKDxhLR1IBCbCl7Ou7Nj+NyOPfEnM3S/1E1tJ0Ad235V8oWP9+ePt7ESqsg/7f/me6Q6TfpQi8pyIggTMZDKcEzkwfJC5AuZDWKXOEngc3DgStWCpSBGYYAXFPqZK7MZM5tczw1EL4cK7TmgjGkOmjGmazMC2D/60bdqVItTUcS6CpNyBSl+ajEASiuw3dSojAMI7+cEKIBwt9ivgQPKHYpGlTguVDA5Bhwb5UGwOv/gmxbZsQs3YiR6mBomYV1GddC+WSU+ejG9I5T9QIkHYfsCMn7Bb0eY1KNS0TRKVUCh2RyRair910DvLyTFh05pFUkratb6C/pWWMKCtBBzIOWlpaBQunuGRyzY9Mh4fpBF2dXcJFqWFJg3A9mamYLoVt+/r6xcKbDzdTVsiWoVjvbAo/1XSc6ujoEAyY2rpaMKbTFQHScFe9t1eI7TJ1KL+gACWlxVCrVJP2c77BmenaPf735oGAcHgaX5KsDZVYdHIzaqGXvT+6C3JrG4pXnSTGg2yh6ZzLBIvU4cXe//sFin5z8Kh3kTEuzVXBpJULFjbdm1yBmPhD950Cg1KkNk6XWjZVw3s3/w29Lz0Bf28HtIWlKN94HcovvHpWfT2ipzaEra2eGbFS5REPEn4H9BoFNKYCVJbkQ6OeyBR84YqlWHfZ1TDkHxH4ZeP79u+G3e3DqT94fEJfhM6M1SYcnMigIujC59WSbxGpSdSYovU2n3e+k8LhiGDZFBYViPSq0Qy4pE7MkEhh6naE4E+TrkxmPVMAyR7iJpDt39egqqoC5jwztJaijGPtsdvQvGsn6q/4OJoeewD53/kn5CV1GR8vVZQi8F6IgATOZDCKEjiTQZAA0BavNFeNApMKHn8UbbaQBNBkFjqpVpoIJDVnVMjVK8W9NdfFHyFAQ/eOuTmzVinHsnI91Ir0bU05G1AUkOlG81k44WXxhmKCFk6bSVKPCdDEh4aEuxNTnwigTtf/aNse+B64A0qdHvnV9dBYCsVOn8faD+eBXVCvOQf6W+bejnQ+4yOdewFHIB4Fgg4ohqIwWIpRUpA7xrEt25Z3v/QE2n//Q5z0oesmHLp3099RdPFHUXvVreI3Lmj8Pj8OHGgUO8qVlZmln0zXJi6SmDZEZotIXTCbstJpYbvIBiHII9IRDHrhqsTzzBToGd/mFHuGVtvlFWUiHSbTQrCFqRQEjmjTLVcoUFhUKFxfuOAbD2wcL+AM+89U7hS7Y6aWzpnGcbb1Gn/1TUSa3kHRqvXCoYoW6nJa/aUpSVYl4PBFEXTZcfjFvyH/p9tm24RZH5/61hMMYBHfrylEwWd9wRmcgC3rdYbFkdHYEPrd4ZkxUYcSUOQAeQZ+n3NQbFJBq5o4Xnu+ewfiPc1Yct5FY1q786nHUP6hm1Fz5S0j/1+MK1ORPF4BzNBtqby8HEUlReJeSLHrkkyYQfT3JfVuUuwaatBUV1fDYDiie8N75OA0BgoEzzhn47CJVMEXHkZ886OoMACm6gYodZk5UJE1Y152Mpy9XchZfg50194zgxGSDpEicHxHQAJnMhg/CZzJIEijqvAlTZBGo8hBizUw7eIvu7NLtU+UCPBDT1o5d9TmSmtmdOyYI07xvn5XWEwohg16ZhxeuijVFWsnBZLoYNTtDB0VwcXRnSCDh+wj7j6OLtSiYd8HPFExMRuPUcU6G5Hw2OD5+W0oPeVs5C9dOyE2Q0NxtL32POKFNTB++v4Zx046UIrAkQhwmzYsxFy5q1uRrxFpDTMt++6/F7LeQ6g97awJp+jevR0+mQYnff3XI79xUbt71x6RJlVXVzvTy445joslivb29/aJhZPBZBKpBEaDQeg/TKXTkhTjDQjHFC60mMLEY5P6KXNX2C673YHOzk4Y9AbUL64Xbi7ZFIIuFBdm6gP1ZBRKpWAfFRUVjujYpKygDx48hIDPj1M3HHvm3WTMmVTfyZyha1gK9E6lcGcTm6NRt/fVp9Hy8HdQdcZ5It55k6TlMdWLqegpYN55cA+sTg9MX/790WhmVtcwapObC/MxB8iqIeMqCzvoWAI7Oma3waPMyUFsKCHcF3mfEQikltzoEnZaQXHj3PJKFNfUCUHgnoNNkBlyseHHT45U5bPFVEM+f3yPsdCxqbKiIq0DlEiR9Hjh9XqFPg1Fxfl3KtUp9V5iyt+hDMAZMpzp2JhKF/f89Baora0oNshgKK2Bati5abK4N+/ajrhKj4Rci5g+D4YvPDybIZKOlSJw3EZAAmcyGDoJnMkgSOOqpAAaoV7vDGV/AumIEz4CBGcqmLOsz96lIdPgkTnipK32QECkH82G0UJqNnOsJ6Nf97ki4llgWtHRLBQL5s6jTn1kwheJDQnhYCHnnZN8RqlJwxLZ+RK8j35N9CPusUOu0aL2kuuhzh2V7z6uC01P/ha6674K1foPHs2uSdd6j0eAjmR8B+TN4h3Q9NB3EN6/BYvPumBCtNrf3YJYXgVWf+XHI79xR3nP7j3QGwxYunTJnEaYqUPUswkHkzoQKo0GpaXFgqXCxfT4wjpcOJF1EwqFUU49mKJCYc89H4WsnI6OTiEUWldfO2NWDhd4dIbp6+0DrboJJBFUUms16GjvEDowFOvlTv4pp54yH13J6pyHBwJCIH6qwu8R70cyEFObBlldZL4q05QKSbaE2+HAG9esRMND318PAAAgAElEQVTFH0J+eRX0el3aq9JxczRj8vDzj0N58WegPuOq+WrljM7LFF06tpXl0bFt7tmzM2qUYNgB/khcpEbPRUlZSjMtiHOIdOyZqN+Dw7/9Aaw73oBcqUHJmReh/obPi/cInzc6qFEvi3/432TU8Z5gqmFFRblwVpsMBGZ/+Jz29/cLEJlW3mTPEBxn+jVZQgTzJiupkeGcwaCVIxpjKjXnF4D7p7cgp2sf8rUy5JVXQ2spQM444W2mMnU2NWJIoRZGBqplG6C/9cg7eS5iLJ1DisDxFAEJnMlgtCRwJoMgjavClzQn1YVGJba3zywfN/urSke81yLARVl1vgYa6rbMU+eoAbNzlrtfbFpZrlrsrtLWOt08cnenb950ZsaHJhHwwP/kTxDd/hxiLivkucVQb7gM+g99ATLl5PoUSncvuj9/Ohouvhbm4lJ43noGYZkK1gEr1n70dnEZpkVRs2c01cbRtAs2hwemu/5vnkZJOu2JGIG5AGco0Lr1nutx+sc+LdxzRpe3/vAbrLjzPuGikyoEZxoPNIlFDe2057oQmKBYJ9OHyDJJxONoWLJYuLSkCuvQdYVgCQWFufim4xMtsmcq+ptJP2w26uN0i4Ucd89nWyLRmHCUImOIcZXJ5RiKx8XiL0cuR77FIqy/j3XxBGPotIdGBNOnag/ZDZzbkNF5LItgOyaGhOix3WYTrCempwRf/B1weAfWX3ntpC5No8EZ26G9sB1uQu63Xz6W3Ul7baY4kTlTYlYtGOZMNJ7AoCcq7pf5KEVGJcotGpDxyknPVPMejjfBVKZNptKSCMhRmJsucQRH7XY7DAaDeOYoBJwOsGMKFNk2BIIJ6FDcu6q6Cq6wDK2DgSm7ybm+SaMQhgdMRVtUokNwHHAVePERBJ76MVR0dVIAGlOuEEmPRqLwOF0IBQIAdewKy6G97A6oT7tsPkIrnfMEisBsmfDHOlQSOJPBCEjgTAZBGlclBc6QTcAXNRemUpEiMJMIJC0aNcjVK0DDo/koBBv2dPpg0MjBiXq2RadOUpIFa2YIYqdvPINmLsAZUrvJeplKTDjWexieH9wIc1klLA2roDLlIuJ2wHZwL7x2K8x3/RHygvRaGv5nfwFN4ytoOHcjZPYueJv3wFBcij1b3sSyjVcgr7JGYDLMs3f6j+ykxYJ+ND7+axT+qjGr0AXCQ/j7ux5sORhAryMqYlear8TpDTpcfooRRu3snG2yaoxUecFFYC7AGXZq30/vge2tF1C3/nSYikvhs1vRvu0dGJauw9qvPTCm31zwHDrYLFxOTjp53bzGpLW1TQjx1tfXC2aAy+UW1+WCO2UDTcedypoq5NHpaRL9kLloZMqpimkRZRXlKCzMXHNmuutHIhFhT97d0wulPAer1qwSTkILpVAUt2UwvWPT+DZSg4ZpogRnjiabI7X45t9kUQlAxuEUC1syIuiSVZBvEYLMO++6BipZDMvefwR0HN2PFDjjajmAjs1PwfKfT0K56KSFMhxj2sEUH5GWa5rbNL6ZdJZixdvbvTM5NONjmDpHszOtSi7mENzgpLFAuuKwO9Dd3S0AFbJctDod8vIIwCT1YvgsU3eGKU50gSLAOx4M5fuOWlF0lqNWVK7ZLASDwzKNYBRPV1JtrC3UirkJU7cH3Old9sI7XkRk72uIte3BUMBLj3vIC8qgXHkuVEvWC5MBqUgRmG0EyDyjmchUbK/ZXmO+j5fAmQwiLIEzGQRpXBW+sPlBJfNBAmayj590xMQIpEAa3lNzrQ/MyTldCHpdmVn3jm4dPwTUm+H9PpWjx1yAM5ncF67/vgL5BRYUrt4wofrAjjfgCkRhvufPaU/l+/O3YBpsQtn6s4D+VkR7DkFfWIzGbdtRe/r7UbhoqTiOej0UFU4JCjP3fs+vvoWKP/aAO4uZlM17/fjRM1aUl5tRXGFBwB9Bd48bLmcA8WgCQzLg9MUa3Hl5gQDmpHLiRYDPE/XLqiyzX8i3//1RdD75EPy97dAUlaPq8k+g/trbJgSVixWCJtRfWLN2DZTK+bv3mptb4HQ4BHsmVcjY0eq0MJtMYgeb4r/zyZZJXZfMlv6+fsHWoWgxd9nnsozE1eVecOAM+zk6tYmMDbKVJnuVEaBhquhM7Z0ziSvfrQS1qN1DFhUX2PybukPxWFwAMkqVUoAxtFE3Go8IriZiUWy796MI9rShZt0pI+9tMrLIFLX1D6K/cS88bY0wfebnUK04M5MmHZM6Ir15Hhwbs+kMNySY8txuC8IbnF8xf7ZrqvSm0e1mGhLtspkySLbbePCWQB7vIaYqMc2wpLgI5RXlY7rOOhQG7mhPCpZTyJvn8oRlU4IzBCaVCvprQdid12UAzmQTc6muFIETOQISOJPB6EvgTAZBkqpIETgKEaAuDFOHKBA6HwANwRlOYHtdSTG96YpWLYdFaLqMzYl/46Afv33Ngb0dQagUwPtXGnDeKh1Ukzg5TXedTH+PNL2NwK+/iKUf+sSkhxx4/NcwfeERKGpXQavMEXRkz7A1Zmj7C4g89i0sveIG5Lj6EG7eLrRmdmx+BWff/iWoDcYJ5+Xkzjlow66nH0P+/dszaurft/nwyD/tWHdaHQoKDdjyRiv8wTjM5cXQ5SedbDwOD2ztA4h7Pbj3qiK8f+UR94iMLiJVek9EgCKTIrVxkt3jue4k9Rq6u3pE6tHKlcsFI2G+CoV+aUMdj8YQCoeFI9OihkUClJlKJHh0e2IBH/rfeE6kYZWeezlyFDMTTyZjp7enVzB3qmuSehNzWWKxeBL0crkWPDjDfvN+47eAGhjjy3yAM8LxyuMRKSqBQFBogIwG7Ua3gULL1AQy5+ZNaTHd+czv0fb4Awj0dUGeWwCZXIGYz4NYOADtGVdB+6EvIUdvnsthnvNzHWu3JmrEDXgi6JqnNKZ0AaMtNYG/lDBwgVEpvtWji8/nF6wZpiTV1FQLUGWywvQmsmMIupSVl41UE6lxw+5OPB/fRW6XW6RBafOKYQ1PzVZi+rZKniM2YcmcoclAy0BgZD4x5zeDdEIpAidIBCRwJoOBlsCZDIIkVZEicJQiwElKWZ4aBUYCInN7UU7DOSHvcYTQM4pFQ1CIhbt4ImUvXw1FSlhmXF74//xtAL94wYqlK0qQZ1LB5w/COhhAd48X37yuCKtr5nGx98JvoN79AirPuEDsanF3i6wgMl2GnUnR+fpziJ3+EejOvX6kTyaNXOSLqxRytH3vFsS6mlBYWw/fga1weQMoXb0ei886T6QzhaMJBGNH2DGcMg7seRseuQn6T/1UXNOopXjmEcYBY9rnTgJeXbYIPn5/Fy74wFJYCgx4ZfMhQGtAybKaCYMZjsTQebAXiYFefP2aYrxvSXqBy7m9C6SzLaQIzFVqU6Z9Sqb3DKCrq0cIAtNadj5LKl2lvb1DLMwbGhbDnJvZgtm5fxveuvPDsFTWiIW8z+nA+376FIzVDVk3malUBKWodlpbVwuVem7TSBY6OCPYEaG40BJxT5PaOpepTSmXHC6MfV6f0IlRazRCRFmr1UKjVkOtUUOtUkOhVAidoq6OLrHIHr3QnmrAPX3d2LV9LxLRKOTmIiiqlmV9fxyrA44lOENghpqJTLc9ujL+gE6Vg7oinUi1TjfNoUYMQRe5PEeI907mzEXmDEXICQSXlpZCo0lqzjGtkAB0T3e3EDg2mYwoLCxEOBwRII1Wp4fWUoIBf/pJlmDOyCEMDug0pVbK4ArQkvvY3CnFZur9AVZv5KibLhybHktXfS9HQAJnMhhdCZzJIEhSFSkCRzECo3ARqJVylJrVKDTNHZuGgAbZM0N0MwJEasVovZvxgr9erw9DiQT+9LYX333GifMvaAA3sLkTzjzuHJUO7e127NnZg//7fMUY56S5DJv/hYeg2rUJlWd8QLB0CCZR44E7WqRls18EZ+KnXwftudeNXHr89Cvw+l8Q2/sqYt2NUCZiaLj4KiSUw8DIuMlXyGnFoaceheXrT0NRtVxYiVMjqCRXKRyguNDhrmPqsO88aYMtocXiFRVoauxHZ58flSdNvljwOAMIO+xIDA7gz1+snMtwSec6DiJwLMAZ6sC0tbajrq5GpI0cjdLe3g7rYHbgzJbPXILCQgsq1iYdj9q2voGATIP13/5D1k0eAWcwhLr6OiiVM2PgTHbhhQ7OpNpt80bQ09OHQCgCaMyAIn1KXcpeezapTUxdcjmdaGtpE5e3FFhQXFwsQJnRZTSLiulNjY1NyJHlYMXK5dOmvPGdv63NMwLOZ31jHOMDjhU4Q/2UHR3H1sxicbEWZA6m0zbi80rnM4J7VVVVkwK6TFeknozT6RJADsEaAih8vgVzBkPi3yOhsHCoY4qUz+sVqVA6owm6/HLYfPFh5qJMpDJPpXl3LG6XFDDDNFhuBIViCbgDMTHfkYoUgeMxAhI4k8GoSeBMBkGSqkgROIYRoO4LAQHmas8Vm2b0DtBULp6cxHDywx33m/6kRGl9McpLkykBzAHnzrs3QgYLsOOdVry/PgfXn5nZzni2IY0ceheBB+/A0qs+KQ5NtVtMUYbnKQce+yVMX/49FNUZONHEI/B++1qo1QpUnHruhJQJX08bOra8DP3Ft0Jz8adHmsvrJmEtTv2S1qOp8sFvd+C8jcuh06vw7NP7ULp6MXS5k7MT4vEhdLY7YPH14pNn6nDOiiPaCtnGR6p//EXAqKHmRFIQ/GgULlg8Hi8ONh1ERWUFyubAtSiTds8EnNm0sQrvu/HWkXRDn20Qe154Fhc8sSeTS46pQy0T7rBzIXiigjNMLRsYGIRt0IqIXA/oLIA8PYOIb7dCk0rooTD9hIvkQDAoHJSYEsaF8FSF70S643DcCexXVlUJMdfp0tkIclEbqL+vT6SfpUtn4QL63dYjwrX87+O1EJwhUzZXN/8CzGSP2rxRFJmUcHijaB4MHtOwFZtVKM9N3l/ji8MfhbWvF363Q6QrUehXoZj4jvT7/OK5JuOK85HUvcl7T6VSo6y8FHm5ebBaB4Vjk9mcK85nd9hhs9qhNFgQUOQdmUwc04ikv3iRSQWmglE0mmnavNv3dfvEhpRUpAgcjxGQwJkMRk0CZzIIklRFisAxjgBBGVpu09J6LkGaqbrF3ShOfIKBAPTxMK69fxDnffwyoVPAHSqKNPpj8hFhya5OB6KDg/j+jcXzFi33t69GnlGHonVnTLhG37bX4I0rYPrS7zK//lAC/ofvQuDtZ2GqWw6t0YBELAafw4awwwrDdV+F+sxrMjpfvyuG237Vi4suXwO/P4yXXjyIJe9P7vpPVRi3EnixVO/D5y49OkyG6dok/X50IkCbVqYRzoahkE1LuY6l8Oq+vftQXFIkUgbSlXg4iLY//Qzu1iYYa5eg5qpboTJbsrnUmLozAWfe/OwHkW8xo3LdenGutndeRzDHgFO+ncXzPdwKAlJdnV1CALl+Uf20jIxsO7qQmTME1pnKYR2wivc2GQRRTT5CsqlTUAlCp1KchiJ+9HT1wO/zCYCFfwRrchRIw8UxF9BkKhj0+hG7dKabFJcUTwvMMOYED4OBIBoPNEKt02LZsmUTdGcoyr6tbX5dhbId/5nWJwhGO20K7tOtcD4L3ZharUEwzbfLET6mbCNqHpl1StDxdLzeDME2hz8GvoPs/T0IhkKorKxAQUH+BFFg6hclmTNO4cBWWlYKhVwubNep7aZUqcR9x/ueujRMreS9aDab0NXZDX8gAIU+DyGlZcECNBQk9r/6GKJb/orAQCc0+cXIWXUBZBfdPp+3i3RuKQLzFgEJnMkgtBI4k0GQpCpSBBZIBLjzy4lNsUkJk06BlF7MfDSv+dBhdP/tV/D/809QajSw+QB93IWu9bdix+n3wmQyIQaFoAGTYdvT7USgdwD3fWz+wJm4rRue798AvcWCgkUroDLlIeR2wH5on8g7N9/1J+SYswc44gPtiO7ejLi1E1DroKxeAdX6S7MKa4ctgi/9bgAXXLIaTmcAW97sQP0Za8acw2t1wjPgRCQUgUqjgrEwF54IUKEKIi/ixDeumVz4MKvGSJVnHIF8gwoquQzcvaX7y3wWin9X5WtAdtzRKkwF2LljF/LzLQKoGF8owvuvW8+H3mxCblEJqOnhGBjA2b9+GZrCI4Kb2bR3JuCMq3En3vrSh2EuLsNQIo6Az4v3/eTvMFRObPN0bXG73cKxRafTYtHiRdNVz/r3hQrOUABZLF4dTmi0GhQWFQkGSyieg25nBJ5p9GcEQKNRQBX3wmvrF3Ghi9JIGYJg1cQTw88JBVjjccG0JLmQ+kKLFi3KCgzjwrqzswtOuwP1ixdBqzdiT5dv9CXfUykd1F2psGiQN8/gDNN/d3V6BefzWGfEqBVy1BdrhWX7+LTjXmdYpCqT4RML+obttIdQRZe1vCMua87929H/r2fhbW8CcpTIW3UqKi64Clq+o4hCj6MEM52Tz4LZbEZVdZVwBuvu7oHfH4DSkI+AYm4d3LJ+iUxyQPSB2xDtPoSa1WthLCoR853upkb4ojIYvvwHyLQS23auYi2d5+hEQAJnMojzQgVnOCGIDw1J1L0MxlCqcmJFgJMZ7gZRpI6U11ytAjp1UtR3Lsuu794B2443UL7mZOSWVWLTvjiKc4Fw0xZ4oMfum56FQqGEMxATorx7dnZjdUEEt12YN5fNmHiuWBT+Z36GyNZ/IO4cgNxSAtWGK6C//I75ve40Z/cG4rjmR5248uqTJjBnOFfs3HkQ4UAY2pIiyLUaxINhBAcGxUJjcbUZSyTmzDEdv9TFC40q+EJxhKLxeRPKVCtykDMUgywagFERGcMq4LNtNBiECOZ4+9i5CBAXv3v37hdirMuWJ+3jR5emB74B7/63sOL8i0f+d/NbbyCnsBKrvvLjGTWhufmwsO9e3LBIgLqZFu6e060pR6FA6TmXZ3rYmHpkCtGpiUzAoqJCsTCbqoSdVsg1Oii0mTs6LVRwxmazoae7B0qlSgjsMg1VnpMjBNLbbSEBzjC1joth3vPpikGdA0XEhaDbhsLCIpSVlYytJgRlk6lFZD143G6RPqXTakU6SrbOWGTPeH0+NB1ogt5oQkBTKtr7Xi1HE5zZ2bEwGEdkCVUXaMZsLjn9MXEf9bsj8AZjsBhUKDMr4XZYRaobGS/UjOH9u+PrN8O67VWULF0JfZ5FsF3d1kH07HgLK2//OhZ97EsTbheH3SFAPwI8dIDifUb3po6ODihUahgLytDjWVj3WeCvP4Ci6V9Y9oHLhYgydWdYOJ/Yvfll+BUGGD77y/fqoyH16z0aAQmcyWBgFyo4M6InsbDelRlEVKoiReDoRYAfa+65MyeZwr60pZwLXRrb9tex479uxYYbboY/SOvTCFqcKvS4ZSgpNcL12mNoW38bDq25WbgHkCmy+YVGPPzZClQWzK0TytGL5uyvdNMvelC5rBKlpeYxmjMdOw4hoVIht2Hsrn8sloDrYAvgduDuy/IkzZnZD8Gsz0B2WlJMEoj1tyH41E8R3vsKhkJBKCsbYLjoZmhOv2pWC0bZUBwIuoCgAzlpICCmhuTmmlFQUACD0ZBRSkimHSc403yoGbSXTWdT+86dV6GoMB/FS4/oNjm72tGyexfOfujVTC8zUo/vjkOHDkGeI0d1bTV0uqPnSsZ0hv7+fgz0DQiwq6q6GqrRzI9RvQn0dWLn/9wG96E9iEfCqLns41j15R9m1N+FCs7Q8Yb9L6+oEGkfozVfyAzrcYYRCMfF94PACoViU4VsLi4Fg247ZH4rTEa90CkyTgOu8Txkz/BaBBen05kZH2AyMfd3eRDzOSBDAkP6oozG4HitRHCGmnLzpTvD8SDwwZQmbqIshFJXpEGBQTWSskawocMegt2XdCOihTUF/6nHMxSmrkwXgsGQYM+0fudWyKMhrLjgCHic6pPPZsW+l55Bxcbr0XDzvWO6ytSnJHtOh9raGsEAowA1tWgG+gdEup/OUoLB4Pyml2UTf/vtq7Dqyo9CaykcA844/VGRXr730R/D8r1XILeUZnNaqa4UgWMaAQmcySD8CxWcyaDpUhUpAlIEhiPASTSBGu7Ik02jUcqEXgCtsVOFVtHOQBTdzjBKzGqoFTKhdaEYbdU0XPnN/7gJCr8NJctWi0k7F6tarQZbO2gpmYAh0AF/Xxuev2Ezertc2LerC/es68HKxt8g3LxNiOuqVr8fuqu+dEJNHJ7e6sFTu0I49ewlI25NuVVl6D3QjqINJ024X4PBCFSJGKw79+HrV1lwxtKjt3CVHp6pIxA9vAOu79+AohUnI69hFRRqDXx9nejd+RYUp1wKw3Vfm3kIY2HIAnaYtTKxI6zVaKCQJxcF1EHgopqilrSEpYAl68xV4bPscrkFQMNzj2eS7P3RlxDvOoiGsy8YuWTbu1sQVufipK//Outm2Gx2ofdCzYiSkpKxaTFZny3zAwhCDQ5Yhd6K0WgU/eQ7bLLyxm0XwpxrQv1pZyERj2HPc08j/7QLseRT/zntRRciOBOPJ9Da2oqAP4Dqmirk5o5N2yAZpcMWFEyF1Fdi9NI9tUGmSoRgVkZRkGcUrKdswZZpgzeqAhk8FDvlAh1Dw6lSsqOX8pdNW+eqbip1LCkMPDfAgLBOD8dxsM8vWBb8s1DYR3KZTLhP0onS4YuKlM5gJA5/OCHmGiy8H8kMrinQQpMTE6AKUxNVu1+G761/4OQrJteBC7qdeOu3v8TZv/knTPVHAGahOyPAygFhrV1eXi6YZARoBgetsFptQkTYWFiGPl96i+25GvNMzpMbGkTHXRtx1i1JRnAoOjTi1iTGcghofv4JqD/yn1CtOjuTU0p1pAgsiAhI4EwGwyCBMxkESaoiReA4iUAKpOHfSoVMsGm4W8YJOBdl/KYzjYagTaou7SwLDQoYNMmJIen/W79wBcqqK5Ffu1ikbufkyIUFKl06trf40Nplh2Ln33B7zd+xtkqBryw+iKFf34Kaszcir3aJoBk7Du1Ff/MBLP/hJhTVLUI4mkCnI7zgrCrnemjveLgfCqMRS1ZV4JXNh+APJqAozIepJplOkYgnEA2FEQ1HMRQfQjwURonchwadD1++PHu9nLluv3S+ZARc/7ERRTV1sCxdOyYk8XAIB5/+PQy3/GjGk2IalBQbFSjJVQkR1dSC17bjdfi626DML4Gifo1YNMjlCgEsGAx6RKMxuFwuxKJRWCx5QtsjFo8LFx1qKLg9HrHwkE2xoOV7gFokdptdMGeYejK6+LoO45UbT8eicy9CfkUFHJ1tOPTqCzjrwZeQt+LkjG4PAiOxaAyRaESk1dAat76+XqQUzOfiPtU49tFudwhQiOlbldWVIr1msmuH7QPYfP16nHP7nSP9c3V3oPndd3DO795M22dew+f1CQAkHosLEVIyRVatWSVAtWxK+1OPYOD1Z8SqtPjMD6LmQzdlc3jaui4Kund2QW/Qi5QmjWYiMNVuC6LPFZnyWnp1DspzVSLNZL7HjuDMQkm9mfUAZHECkdqUp0HeHLi2EZRp6guI770AuRZg4UZSUvtmSDgfCtPrcU2li1NtgRaKRFDcxwqlEp3/cS2WnnE2LFW1U/aq+c3XoChbjBVf/P5IPcYjHKJj2YB49+Xl56Gmpkb8Tr066s/w98rqasTkWhweCBzbyLmtcNz9fpzzmTuFyxzbTwbU6DE9tOnP0HzsO1At3XBs2ypdXYpAFhGQwJkMgiWBMxkESaoiReA4jYAiJ2m9SEBmssKJEskzpBEvLtGh6UAjen9xDyrz9ahcm3RKEVMp/iOTCcp/374daN6xHcbr7kL56Rei7e4rsejUDShcNFrDQoa2t15DIEeL9d/7o9jpGfRE0OtKCv69V4srEMfdvx8UujI1S0rx6iuHIbMUwFBRCoqxRnxByFUqQJYjhE5zEjGoo0FUxO247xPj9Bzeq0Fa4P2Kte6G72efwtIPp18k2/a+C2eOAcZP/yTrntCdhAuPXL0SpeZkCmDU48Q7d12LqNMKfWExAnY7ZGot6r78MwyG4gLUqKysFLvH3EVmUSjkIDsiVQjU8E8mOjWc6NPNZNmyJdDpJ2qrMLWn+dHvw314H0y1y1B/4xdgWXVaEgyKRsVCKXWdaCyG/t5ewfiJRWKIxqICLEpa3A8hFo+hrKwMxSUlk6YUZR3EaQ4gUEVQiLvlBCYsFsuUwELU78ELly7GeZ8/kgoxcGg/ets7cMYDL6a9GoVwrYOD6Ozogs6gF7vuapVSAGnZgBjvfvlqROz9KGlYKhZhff+fve+Aj+sotz/bu7apd8m918RO7400SCH0QOg1wKMECPx59MADHo8EQhIgHUhvpEAS4jhOsROXuMuWrF5X2pW29//vfKuVJVuyVpLtyM4d0E+xdu69M9+9d3bmzPnOqdsFrbMAJ/76kSmFpampGb0ej6QiMT1utOeCC/megRh6gwnQzWd4IaOSC2ijjoK1h4/VMVqnuEgne8IbSqKlNzKlfh+LBw93xpqKcxu/53sDcdS/wzbZh+MeMCYVTj3SoT50d3XBplNj9/UX4uyv3DDu6ZmGufetN3HGXa+MqMtxT5zbWujcpsPMQec2fi93d3WLo5ObDL/ySnkOGct3sgx89yzMOWEVCmfOkWawPdnUtNhAH3Y9cBsKb9sB6A/tvPZO9kG5thKBAyOggDM5PBMKOJNDkJQqSgTeBREgrbrMZcTbGzciuP7fSK17BCdc+cERPe/f8zbootLR3YeESguV0YJUNAIkEzjt0185KEqJaAT/ufkmXLzGIxP9aCwOX39AGAGRaBRpoxMw2AD14Rc0fqdv2e+f9eLJ9V6YjTokbQ6onO6MiYReB1UqJcwms0mHPKse7Tv2IdbVgduXvQb3zDnQz131Tjf/XX39yPqnkH7mj6g5Z3QR2kDbPrTu3gnHDx6fcJy46BCNKLtBrGRZ3vzeR4p5JBcAACAASURBVKGJDGDOqWcNna9+3YvoDyVQ+o1b0OfpFeaHWqORdCej0QDayOr1enHfIdCS+dEKuy2XQltp6ofkCiQEA0E0NTYhGosOJh5kqPUsZI3oDPqMfa1YLGsytspaLUxms7B5uBjK9Vq5tH+sOlxoUUC0p6cH+QUFAs7QXne8svknn0W4cTeqlq1APBJB3csvYN5nvofyiz866qER6nDt2YNIOII5c+fAYDQKy5D9zrW0PPN3NN7/v1hxxQdGHPLWo/9A1TVfQuXFH871VCPqMQYN9Q0gcFZZWSnx9w/4BSjjc8TnhkWEynsj6OiPIgvkZxd/2cQOPk+0ei4dfFYn1aBRDiKQQDF5Xp/PEeE8Yo2H2kg4XNeejuexGgZdm6bAniHYtqM9OG20ZSYbZ6NejWQyDZMqhoS/G6pUAgUGNbZ87VKc/pnrxz2tv7sL2154Buc8sPmgun5/QJg4tIGnWx3HKEn19PpQX98Am82K2XPmwBdKYFdHcNxrHckKxk2Pw3Pfz7H00qtgcbmHwJlUIo76F56AdvHZMF09Plh1JNuonFuJwEQjoIAzOURMAWdyCJJSRYnAuyAC3CmlO0L73u0yeQ/ecQMMamDeWedL7307NyLYtg/+YBjdHV1Ycs11sObZ0bj+ZbSuX4dVH/rEqFa7z//2J6j57XNIEIBJI2OzChUSaj1SRgegMwuL5HgsFNh8+DUf7l7rh6F2JqhNYbQaodbrBaxKhMOIhuNINDegTDeAikQLvtb7U6RNNlg/8Qtoa0em1ByPMZqOfYrvegOhP38Dcy7/yKjN69u1Gb2hJGxfuW1CzSdrxm7WQqdRi8Oay6JF3O/Dc5fOGcHayJ50zZ/+F6tu/Rf603r0dPcIuME0FS64k4m4gCFGk2kI9JgI+MG649Xnu0oglamO4XBI0necTifogBQKBqE3GAR8sVrMcLldI1K0sucmYyMXNs+EAjlG5Uw6Uy9aW9rENptxooV0rmX3X3+J9ucfhs5qQ83Vn0fZuVeOeijBqI62dnElKhh0gBovlqOdiK4zVm0S5QtHvudt27ZgIJbGih/fmWvTR9RjHKgpFI3GUFZeBgJxdKxiGhZ1NggkEZkRthXUiKc1yLPnIZzSCbvxwFJg06HCbRRNs6kUgkFkTXYNxEBRUwIx0zX1Zir9nMyxBGfKBhlKZFBNpmRSmKNo6SOAeuyWIb0jxJEa6IJBk0J5WQnWXFKLc772fWh0w+zcR+lm167t6Ojowom/eUQ0ZYTJxxQqtQqxWBwdHR1yFLW8YtGogNrRSETEge0OhzAK6RbbG0ig/h1Mb2L6efSpW+B96NcoWbwSeosNAZ8P3n11MJ78Xlg+8qNj9yYrLT+sEeCGD9MjqeM03YsCzuRwhxRwJocgKVWUCLxLIqBVpZDy1KO4pAilBW5s+dGn0Pv2G3CUlsPfVIeUWicWs6UnnYW8giLZZWKa05qbb8LcZUtQce4VIyLlaWrA9hf/jfyv/h8sxeUw6PWyMOBOblt/Gr5I6rgFZoYH4j0/a0LSaEH+kvnQ6AZ31uNRcAfMV9+CWK8XS6u12FwfwZoz1iJVvx5trzwL5/cfgW7GsnfJ0ze9utn71VWoWHU68ipmHtSwuifvg/6934DxpInZO1Ofm0KYXIi5rTrEtryIHbd8H/0NO2HLL0T16tNRMn/x0PVev+8vWPGz+6ApqUFrayvCkYgIWdJ5J0PDGh9gmUxUmbJD4IFaDLSb5VIxj+5RbjfMFrMsaHbvqoPNnofy8nJJVyJQNBmAYjLtG+uYCG2zmWIVDEsqlcvtPCJt4oKPVs+M08JFC6E3TM6hbtOPPwtTMozKJSPFwlu2bkIwpcPyH94x6fDU76mH1+cTwCydZjpaYvC/09LuEUWlEqAtz+FCWG1Bf3QkOEBxeaY2TTblhlm1ZIGRJcM0WqYwvVsZMmPd0MzYoEZRnl604iZTOCT0hxPY2f7OMj4m0/bRjpHnLexFqN8DR54V3Td/A26XHRWLD/2duOnpx2FYfg70J18urD7hZWWGS/nN51/cxDRq0YDjf4smXyolaU1Md2Kh1fz2tnc+lpq+Fqg3PoVYdwui5kJol5wDbc2iwxVm5TzHQQREG5KyA4eQMJgu3VTAmRzuhALO5BAkpYoSgXdTBJIxofpqdVoU2vRQte9Cx6N/Qu/GNShftgrmwhJZiHGCoyGFP51G+/q1GGisw4oPfgoqs0Wst/u72rHnuccQDwWhtdqREnvaj2De9TehuS8GTyBxTHyRTPXWewNJXPnLRlgLXYgGIjAV50Nr0CMRDCLi8cJs1aOoMh97Nu5DeV4c/2/GVpzk7oVn5yZ4mhvh+PGzU22CcvwkIhB98xkM3PoVlJ96IZwzF8oZor5etL+1Dgl3JWxf+uMkzppZINgMWuR178DGL5+HRZdchVjD24DBjPrtO7Hw4itRMGM2Ap5uvHHvHbjkhTakVGoRsWxta0NBQQEqKsonde1cDuJ73dbWLkydZCopC3qK+VIQXKfVQKVmykESu3btlpSeWbNmChsjF2CGCyWKEdMWl+MGgR6e93Axa8joodYMwRNq9JANcrgLF3Nk5+zb1yguWxQAnmzpWPMkdt1yI1Z98BMjTvHGP+7CnM/9EKVnXj7ZU2PPnr0iisx0MsaagtJk+WQLF6PZtDSCfgTheG8MZhuSRicSKupiQey1J5tyw0swPaSpNywpS9S1yS6QJ92x4/hAppYV2/XCoJkMe4a26BQDjh6gH3Sshsxp0cGgTiHk60Y00A+DpwmNv/wCTvjAx2HNH91ivWXLm2jY9BYKvns3TBYLrDYrNGqCMEnRxQoEgoOADYQhTCc3FgLRHMOoGcVUUZbpAs4U2PSSWkhgc1d7UEA8sqT4m+8xAbnpYpN+rD5rSruPXgQUcCaHWCvgTA5BUqooEXiXRoCpTqTW+h//PTTbX0T58tWSVqHX6cBdaupPkDLMsv3BO5FOpWAtqxYr2v59u2EtKsW8S94vO+zxUAB7X3sFamch8r5yB/qC059+eThu+4Ov9eO2tRHMP30xgn1++Hu8iA30y0LXUWSH1ZGxz27Z2Qp1cAD/PWsLzizwyN92PX43LJ/8DXSKBs3huBUTPkds6xqEHv4V4q11UOuNwkAwnvcJWK/4rwmfa/gB2nQcgTtvgHWgDSVLT0SsfR9iLbsRjqUwEImheNFKNG94DVWXfQyzr8toCjC1aF/DPrjdLlRVV03p+gcezB3jnp5e5OVZsadurwjpGgx61M6oFac2atwcCL54+7yia0KAlpbcXPgTtB2tEIzpaG8XRykCO6nBMYOLJoORduHFsDvsglzxMy5MuRAZq3BBQiYIC0Fkti0cCosTC627WUpKS1BWVnpY48STEXjeQ62ZSAS1M2fAeYBF9UQvuOVnX0DvxldQNCdj+0shYveSk7Hkxlsneqqh+tFYDA17G2Q8Li4tEQtx3pux9HB4/5nuwfj19XmhMtqgsbiRhFYW+rwfpMxTI8llOXRKCQGZcDwJjz8u7jLcyT1ewIJJ35AcD+QTbzFqZCE+XpxHOyVTxJiWxp/jQXSfcw9abeeb0gj0dorOlnrDP9Hy0K2Yc+Z5KJmbAc1ZOOfY99YGNK1fC/cXfgn3wlUoLy8VoW6h/olTZcZVLRgMicYMn/vCogIBiAl+M4WzrLwURUVFcs7pAs5wHqYTgW4VIvEktJqMqDxBVxo58D1T3rEcXzKl2jseAQWcyeEWKOBMDkFSqigReJdHILzuYeCFO1Bz1iVQq7UyYaL8ALVHo2HuhIex9aG7UfmVX8PXUo/0nregHejBogsvlV3x4foWb/z9r8j70I2ILcho2Rzv5abHe7G2Q4/y+dUw6DMpTYnuZujNZqiGCSH3tPaht6kHD5zwKmZaA1Kv5Y2XEF9wNswXfvp4D9O07l8q4EU6GoLGXTbldpr1GuiSQbT9z6eRb9HBUZtx4kh62tBftxVt+xqhK6mG4/yPYN6V14lTU8ZlZAAN9fsEtCguKR5aQEy1QTw33Ut6uj2ygCfoQNtluvwQCBqLEZMBdDxobW6RJlB4lwDNaAAAhTb7fT4YDEYBCqgDo1FrEAiGMMDUG70ODodTQCFq2dD+2pXvgt1ul/MlUylhdtCtiilV8Vg8k5rAxZvJDJ1eJ8cRoCGzh30ioMTUJoI+h4uZw36SlVO3u07AofmLFkiq5lRL12v/Rs+rGVeogpPOQ9HJUxsbu3s8aG9tQ36+W3Q1hD2TQyF4Rt0Nn28ANrsdMLngi2UAt4wmilF0koaXeCIlQEx3VuuAumLi0pVG4hig2OcQlqNahYtwioWTPTPRwm2SQCSBHW1BHC+hJ0br5jMX7oPf24vS0hL0bXsLzX/9KeI9rTC7C8WM29/WiIJV58D0nk9Bm1+K8vIyefdHG7/ocpdMJmSc4PjC8YFjS0NDIxz2PAGlWaYDOEPWDLElbmbxfTLpNIglU3CYtQhEkih26NEzEEcodkCq4kQfHqW+EoGjFAEFnMkh0Ao4k0OQlCpKBN7lEUgF+tDzxWWYc+UnYXQVgROmDOBCgd8kendvlRQc11d/L4vHgVu/hZrZM1EwI7PwHF4aXlsDr70G2mv+37siqr98vBdbfCao3QVw5VuRSsSQ8rRDZzJCrdFmNHdUKrTu60W8uxuvnfb8UFza33wZ4dqTYLnsS++KWL0bOmnSJKGJeNHz9F+R2vAMZp19kTDRuICue+k5JGYsR/5ln0ZeXh5c+fkwDwra0oHH4/GI5atOp0d1TRXM5gzraiqFjIm3t7ydcXvSZkS7mTbFlKD2fz2Ihr/fjEhfNwpWnoF5n/0BTMUVQ5cjQFK3q06AIzo/lVeUwWq1jgBD6Mq2d/ceqDQa2cnOpjFx/ODxvT0edHd3i7OQSqUWtymmDnFFwv5R8JhC2sFAAIlEPOMCpdOLyC2PYWoVF1parQ5utxtOlxPevj50dnZJ2gIBCoJZE3FRGiue0t7eXrEzt1jMmDd/Xk7pXFO5PxM9lqBZc3MLyGyqYoqGK3fdHR7LeFIwlcwCvdWBlMmFUDwNi16DcrcZLut+oIeivs29UcSTKUXYd6I3aoz6U01tCkST2NqSAfePl8L0Jk3Ui0BfD0pKihHVOdDuiyLZ1QTjQBsKnGaUzluEsEorYuCxZBrOwhIYzRbRmDEOCrEfSmbZ6/Wifm+DjBfVNdUSOrKPGj0REa9+pwrBOrdVD6dFi309YUkzJKhEVhFFYMmgISDHf5M5dSxojrxTsVSuOz0ioIAzOdwHBZzJIUhKFSUCSgQQefY2hJ+7A5WnnAdLceVQROhc07LmKZR+727YZy+U3fYdN1yN2gXz4arKCOsNL40b1sGjL4LuIz99R6MqlGkdnWRUiMRSshuVmfBQsJKOUoenPLHBj8e3xtFvKYBFG4dVEwVUabH3lR39VBJRGFC/oxMfcNfhO3N2DV244d+PQf2eL8C46tLD0xjlLO94BCx6FQzpMBALofP3X0Nw9yakIiEkYlFoLTa4v/y/0JXWDFljkxViMdP+WIdEMimWyLFYFBWVFXC5XEP9IXBA3QSCLLmCNpzkE8SgRTZZKgR8WAwGA5ofvBV7/3ELZp92NiwOF9p3bUNXfR3Oum89NAbT0HVpsd3R2YV+n1euTfem0pISEb4m6CT6NV3dKCkrQWFRkehZDS9MM/D5+oWRQuCG12b/CC6QLcM+C33fakFhYaHo1GTZeGw/04x4LMEt1iEIw4UW7XLJpCFAQ/YI05ymyqAhY6epqRmenh4RAa6sqpLF3HQpjAOZL329fcIcon5GVlMj1zYypqFgCG1tbfD1D8Botok0TTSRhs7qgtawHxCMM2UpfvjGylzbeDzXI4Bgm4IA83QDZ/h9ShbVVJg8BGfMCKG/p1PSIJNG9xCjK/udTScxu1GFmL8Xfb29KCwqlvEmkUpJ2k8olhKx5TzT6KmXPp8P9Xvr4XS5UFtbI48YmSk7O955a/I8oxa1RSbUdYRGMGSYbpjZIEsLSEygxqwnWJNU0pyO50HiGO+bAs7kcAMVcCaHIClVlAgoEZAIRF+8B/6HfgWd1QGdyYJIvwdqqxPmj/0UxlnL4bZqUeo2Y9+t30eseSfmnHLmQZHb+PiDMJx3HRKrrnpHo8rJHPO1SV0mDZ+Tx0Mp3nMSSGo/d9M0GhUovphL8YdTuPqXDViY70OzazmMBi5aU9Ako9DoDAhF0ujuiyPZ2ohXTn4WNkuGzh7u7cKex+9G/i2boTZZc7mUUucYiIBZm4Y25kNkwIvQ608h8PRfUDFnPsyFxfD1etC5cwdKfvyAaICIDbVGLbpOWWCBTDXuBhNMIbuFC3ICEmSb9PX1SYoPKf1k3oxXyJSg6xKZL3PnzhYb2Wx5/urFmHfa2XBWZHaRWd5+5gmUXPoJVF360aG/CUASi4OLm67OLrGkJSDCxQJTYwjaECwqKy8Xe+vR0wzYp0wf+cN2EbRh3+LxhND6CdpwYXagrg2PE90rulUQ7ARAwIjuVj5vv7zUTocdVTVVco6pFLbL7w+gp7tb0iAYr6yzy1TOm8uxBKmCwWAGsEok4HI6RYg5Gw+marS2tqHX4xkS/+UzwDQvfzgpCzcyCHIpjKmnxyPiykw10+p0SOltiBucgHokuJbL+ZQ6E4sA71WpQ49i+8SeV4Jo/mniMJTtMVm2UwFmeB6CM8U2DXyeTvT3DyBhcCKmzQj5Zgu/uwlMGFMhhH1dyLPZUFlZIexUfseTaaPTqFHhNgxZwvM5p918MBgQMJggMQHgyqoMO3A6pDWxHRqVKpO+5I8Jc2Z44TudZcyQ1caUOA6DjT0R+CMZXS6lKBGYThFQwJkc7oYCzuQQJKWKEgElAiMiEKvbAAR9ULvLoK2cP/QZKbhFeQY44h68/NHVqDzxNFQtWY5g4w6EOprRtrceA/4QDItOg+6Uq2FYeeE7ElnZZTNpkIpHZLEVTakBAx1nMnaEnLRxIjdcZI8LRIIyKWZcqCguOHKSNFZH4ns34qHf3YmHi7+A1Qvz0Kexoz1iQjCaAq3L7fF+dLf04ZvWJ3Gxah30Ky5EIhxEw/OPQX/GB2F8z+ffkRgpFz0yEVAjBVU8iGQ0BN9N16J87jzk184SDRYCDLuefQx5F12L+IwVkpJSWFAg6TwsTO8hKEAXHjXSUEVDUFkyugpZ0EPsYN1u1NTuB1UO7AnrkDEz4OuHPxCAw2HHjJkzRjBLHj/ViXO//oMRYMre19dCP/sEzP1kRqR4eCFzh4wNMlaYbqTRaEULgkBCZXWluExNNLVIgJdB0JTB4XuXS2FbKKBMEWKKf9JVKauJk8vxh6rD2JFZUrdnDzQqtaQ2TdZKO9e2EJRpa2kTbS+mtzEuBYWFKC0rESCMheluZM1YLBYUlxTJb4JVLX0RAZS5aKOoby6F96+jvQOe7h4BgJwuN/xJLTr9ZMnkeBNyuZBSZ9QI8DkX+3KncUymx4EH8tuIGwZ7u8LTRn/EadbBH526k5CAM3Y9ogEvOjs6EYYZabMrkxI8rDBuumQI6YAHdqsRlZWVGaZNKo1OXwy9wTgqXEY4zBoBfil+TUAmEgkLwMt3JpuaydNOF3CGbeHcipozHA+HFzJ/84waBKNJeWbosGk1aeQ5eCfTsZRXW4nAWBFQwJkcng0FnMkhSEoVJQJKBHKOAEENTqQiezdjz88/hWRvOwxmM+LRGGyFxShYcToCvT3w7NkJVWEVrF/841FlhjBP22FIIxX2YcDnlYlbUmcDLPnSR1kAyoJQJYyaqZaBmz4IZ54F/3Jdjd/sqkWVOw2zzUQuMnztneiI5eF627O4tmAbBtpaEFAZ0NvcCPPZH4L56u9M9fLK8dMxAulMqo73u+ejetWpcJVVwKBViePIzn89CdWJl8Cw8jwUFhZI+pLYHvOxlJ3eKLb+77fR8dTd0Jpt0NnyUP2Rb8J56sXCsqHeiE6rQ01tjTAoRitc4G/fvkNEbV1ul7gtHZgK9cpnz0VhSQnKl6wYOsWGB+/D7M//N0pOe8+I09KNiQDCwEA/+jx9wlApKilGV2enABkU2HS53aInczQKw8X2tLe1i/6MzmBAcRHBjMPj3sT4UZzZ7x9AbS37tj+97Ej0jxbAe+v2iliz1WIRkIapWtTSYToXWTP1e/YiEo3I80JWVZZFxAX7QDgJm0kjTMFcSp/Xi7aWVoTiamjzCkTfJxGPIZpUA9qJsTnGuh6HWQrL05Wo1RvNpVnvqjpmCjA7DSKGm4tNPQVh93ROH2CGN4tzAaYVTfVrlM8thaiTIR/6ejoRUVkAsxsYJqiffTjUqTgQ6oVVmxRRc7s9wyBkWh7BFg5BRlVcwEcCMywEp9357gw7z0DmSWacmk7gzPCHn2wZMmiy8xMCN5zHkN1LZydq1BCYIWCjFCUC0y0CCjiTwx1RwJkcgqRUUSKgRGBCEdDT6rHhNez9/tUoXXU27IUFsDqcsBcWyUKBEyWWlg1rZfFmv/GRCZ1/vMqcvHBCRz0EUn7ZHqOeE8U0VOkkTKkAerq6EEtrAKMd0JkBjU6AGYNGDbNRA+76cYIzFcvvlK8Lvd84HYs+/nVpcjCpwb+7ilAXtAqrYI41gJW+5xFrfBsRr0cW32mdAbav3A7dzP2L4vH6q3x+bEYgwBTB3Wsx//zLoEUC3Q17sOupB1D5i0fhrpol+k1W28iUtq03XY/Ani2Yc+a50BlM6Guqx7ZnH8eJv3oA9gUnSCoKXZToVDJnzuxRA8NUlW1bt0Ot0WDevDlDaUjZysKs2fAy3vzGFShdvlockXpbmqAvm4G53/2TsDRYXC6naMIQAIlGosKSoRNTeXm5MC727WuEt7dPwBmygKaq+ZLLXc6wZrzo7uwWsILABVN/3Pn5qBpMV8jlPIeqw2v0dPeIng61XebMmysaUkeq0K2KukC0+6XOEJ2vCDTlF+QLG4kWww319RmXrfJyuQfDC8dAppdw8dbyzN8R7m5D3qxFKB7DFYqsqo6OTphtedCa7AK6RYMBpA15gGl/6ttE+iusBrUKtE/PM6mFxROMZhaU3f1RUL9GKfsjwLiQCUH7crtp/FQyfrf1DMREwHa6FKZn0c1rqreWDncmdRyR/m4QCKZINZmuo7O40lDFQqDwelmRC/mO/QC1bMQwNXGgXxh+HK/y8/MFBKfeVRYE45NIYKOhO/yOABzUwoskxga13DY9NCrIfIYAEjV9WAjoce6T1S2iixrFgpXy7okAgTqLUQNfcPredwWcyeF5VMCZHIKkVFEioERgwhEYuPFcFFRUwDlzHtQqtSwOuBhMpJiDrgK0ekClQcOLTwBLzof58uvlGom2PYi88QQSu15H2t8HlcEMTfUiGE64CPoFp43bDk5OyI7hpDA7wS2w6UT4l2khXm8fPJ0d4KZS2lwAjdECvVYrQsD8YjPqNCjI08kEp7M/JuJ6A5Oc4MS2vozo3/8bsy56/7jtlr5HQtj5jz+h4Pb9osA5HahUOmYjMHDz5xHf/gp0Njuifd0o++QPMPeKjwsjImvzmu1cMhrBU2cX46wv3wCtYf8CvGnDq4hY3Fj07d8L7Z/aIwQN5s6bKwt2FgIKTPFJJhJCD9u7Z6+kxlRX7xf3zl6HoErAH0C8pw2hdU8gEfDBMHMprKsvEj0YMjhYKFLMXfF4LCYsDrPFIoscassQiPF4etHS3AyH0ym21gbDoW2nYz4PPJteQTISgX32IuTNWDDh++r3+wWg4iLO6XYyGUrSrbgzTg2KqRTuVBNMpq4LNXYiEer9aLBw4UJJnzhShTGnHTlBsNKyMhEkzsS0RNKceM+pmVFcWoKiosJRrbMjPe149cuXCXBjsjvga2+BdeYSnPCzuw9qNrWDCDyxqNUauUZSrUea7EIC2eMUjvV0HeJil2Mw00jI3CGTgveD4yx3+AkaMeVqd8fxY/08Xmwm8jlBiXKXAe5hDlmHOt4fSWJb6/RxauJ3LtOFpgq72ThshPsQGvAhqSdASO2jQ4Ch6ZTMNxwWPcqcxqF0Poqpd3R2ilA4xzCOUYVFhTIuDAdm+J1PZ6Qs84T9ILPxcBoFHOo+8p05VNp0YZ4eBXl6tPZFBJzJMpP4zrmsWkmZZmFadha4mchzp9Q9diMgY69GdZA20XTqkQLO5HA3FHAmhyApVZQIKBGYUARi219B+M4bsODyD0LPORRFTJEG3U64c5VWaQCdScCZUHcbGtc8A9fvNiBw140Iv/Ig3HOXwlpcDq3ZilQsilBPO3ob6qAprIblE7+Apmh0PQ0CM7JzpFKJpozVmAFdqDFDVgoXbkz7oHhqUWkpwjAiFAMq3UYR0aPeDH94DHf7YomU5PHv7gxJ/wnY6LRq0D2BC7XRWDXcIXZb9NLfwPrnMPDg/6DqnMtHxI/np93ngbPWdCqBrX/+FQrvapxQvJXKx3YEkh17kerrgLV2HsorSlDoGH0BTMbDmmtPxemfyQCZ2dKzdxfamttw0u+egD+QecbpYlRVXSXgAdOcyIYIBLhwSwuAQk2W6uoqWZwMLwQwN2/aLMCQ02kfdXeazBmCPWT1EKwgm8Oe8KP5oVvh3/M2TIVlqHzvdXCvOhe7d+0WUVo6oBzKRWrf32/Glt99F4ULlkGrN6CvcS+KTjwby354R843N5lIoqurSwR7mUbF1B8uyBgPiuNWVVdOWPdm+MWZUkZHF9pN6w0GecfDwVBmgVdVOcQMyow1AUTDYXCZ5HQ4RtWlyWrjyE63PU/crQ4sHGeYgkHAxDTISuKuP9tCQIxizuwjr3kohtKbN14LQ8SLGaecPXSJTY/9A2Xv+wyq3/uJEZflwpXCw0wN4zPDZ8ldWAiLswi9wQR8of27shzvuBgg4ML/cfx1mrUZ8WFqIRHEGwS+R0vP4fi65Tizfs75gR2nItO+Sh0GFNgosD3+WQkqbJ1G4Mz4Lc6thiEZfztD3AAAIABJREFUQDroQQz6TDpTjql1BDkoEmzSppGK+BEZ6BMnOIPBKGNSIh4X9llZWal8FTN+1GgioDE8JehQRgG59WBitcja7R80KjjwSLKoCGqSGRyMJZFv1YlQMIEjvofsL/+bdZSiRGA6RkABZ3K4Kwo4k0OQlCpKBJQITCgCwcf/D9bGNzDr1LPkOK0I7VJmJYVkKol4SoVoQoXs/GH73/8IVX4lLDoVylefDc0wVsDwC3dvfhVdOzbB8e37oataOKJNXAxkc9wpIFjmMMhkJVskFaHHg46ODuTnF8DiLECbLwaLXoPawv3WwAd2lDtYnkAcPQNxWYAUOQwwaikaDHCnsr47A9ywZHUUOLniQkTfthVbf/hxLLjy47JDnC08j9D4D5g/Rfq60fCff8L129cnFG+l8nEQgXRKqOp2iwElDoMwDYavx/j8EhRY+8GlmHfWBXBX1Q6BAbvWvgjjzKWY/4UfCVWfzI6mphYY6U5EwFGtFp0SLuD5DhKwYbqPxWJGdU01rNZM6hQ/Jwtm2/adSCWTWLhowaipSAQLCNBotDrEaQHuaUL7rz6P2pPOgLOqFqFeD+rfeAWlV38RiUVnidAmHVCyLJ4D71b3Gy9g439/Gksvez/yioqHPqY7VN6CVZh//c9zusFZlyaCNARm6FwVCgbR0+2R9CuCGWSWTCa9inElQ4U/zkGdHt6TjrYOATGo9WIymwSApqAu61FDiK84NWAInBxY6BRTt2u3ANa0CKdwMe3QbXl5KCjIFwZMd7cH7W1tkjZVXlku1tgEYwjQ8PpMUSPYll9YIGlwWYHgA6/19AVVWP3h62C0EXDLlPZtm+GNJHHCT+8ZUZ3PAc9Nxgzvc09Pj9gSl5aWIZJMozcQR38wTklqmA1qESHlQpgPLH8bNHzmxkcTOCbu7QrJOKqUgyMgYq8mjXyXMcVprEK9mSZPRNgWx10s0ymogj0wIYKk0YWoxjooDJfbE0NgRZWIig6NDjHku10ClpLFy7GQZgA9wcwXMQGNd1KnhW5LhDND0cSYaU0EOjNpitxEUqO2wIjmXjozJWWOZTfrZENpuJlBbpFSaikRODoRUMCZHOKsgDM5BEmpokRAicCEIkAGjDPUjsqVJyOeTAmoYdJrZEJBRIK4BOm4sTgn5SrsvP9mGAtKUXP+leNep3fHW+iur4PzppdG1OWigKdnvjYdGezmkZNZ2v12dnbKjrCjsBTeuF5cLWwGDarySX0ee/LLSW84nqFKsx/ZZQfBpf5QHIFwEuF4UoAeu0ULrTqT902dGy6Kll7+AajsBTJ55sSK7RxNJLFj02sIWgphve6X48ZBqXB8RoDPMYFGanLkW/WwGlTC+Oru7hFdF/+rT6Hvod+jbMkJcBSVoG/fHng93Tj9z2ugsznkwQoEg9i+bYcs6Kn1Ek8kBaghc6Wvr1dAEuqwkI1hNJvgdDrFTjYpOgcpBAbTn05cdcKoQAZZGxSoDUci0PQ0oeuun6O0ugq1J5wsosQsA10dWP+3v6L454+jasYM5OdTEHj0VIQ3/utKuJx2lC1YPOKmxoIBrPnDr3DJf7rGBGyzB3ChRSCB4KvRZBIWClk9tB6XtJxkSqyvyXBh2tVECoEZxor3gKlZBLQYS4IYA/392FO3V4AgOm6xHXzByT6h8wutf4P+AGbOngmzyYxEMjEEykZjmTgSCCFgxPhwR59jhzXPJkCLz+uTMbOMKaIOh4gq8xpZq2veCzJ3SkpLJWVpLEjk31cuxKJz34O84v2iyI0b1iFmLcTS794yajikfwMDaGttl75SYJX27UwZzeqGEQDP6lxMJKasy4Xw2wpr5pBhGy+1KZVKiwsR3XmOy0JgJdCNArsJcYMLvtgkRMUpwJ6MC6ukPN8Kl804lMbUF4gPMWMPjJ8AjVr1EXW/ok5MOEpmMYas7gmsjCeinJ3fuC06Sb/msEuwhoAn5yp8LqZTyYoVUwdQKe/uCCjgTA73XwFncgiSUkWJgBKBCUUg9OivYWjahIoTT5dJfYZRohF3Du4G8t/hSBx0IYn7PNjx2L2YdeVnYHC4D7oOJ//Mpab4XTZ/uvGlp5BaciHMl37xoPo2oxYVLsNIcIaLDH9AdpvJaCkqq0B3SCX0fAJHxQ4Dyp2T14xg+hPbp1OroSNNaFjZfftP4F3/AuZfcJlMuAgIcdokO1vD5k+xgT7sfvgvcP6/J6CtnDeheCuVj78IUEyzxK6HVZsQ5oT37TcQ27IGGlUaKmcxIg1boQr5UbT8ZMz62Degy3MOBYGaClu3bhMQpqamShguZMswVYmggVajFZZD1n5ZLK7TadFNITiQTZNZvmK56MocWAh0bP7Xk+i+/fvQIYlYbxeg02HBe65EQc1Mqc7rbHjgHhR84geYe86lwgwZqxA4WHLRe2F1ZxzThpd1d92K1b97Araq0cWNs3WzWjNkkhiNJmGzEAx2OB2DqUwqAS/o3jIRS2+CukyTogCw3mhARXm5pHNlU3QI/DDVSZxfxPcbcn2CUWTqUOdn185dkpLE61KDI1sIspDRE4tGZZwU6/SiQgz0D6C3r0/YS3q9ASWlJfLZcNFhigI37msSRlTNjNpDgl+8Xt1dv0b3Cw9iwXkXw2C1wdfahM2PP4ATf/UP5C87dcx7Q+CIoBSdt8joYQrIWAyoib6FCjgzfsS4qOVCnGw6WiYfWBjD6WSfPX6PJlgjlYAJUZTnWzCQ0KFrID7BE+yvzlSgcpdRnJ9YyDZp9IQlnWm0wk0Uxv9I6rZwfsPzkzXjC8ZzFk+m7gzbxvvPH4IzHO+yLk6cB7FwvnEo/ZpJB3OCBx7t1LAJNu+4qM5niXNsf3h6MxEVcCaHx00BZ3IIklJFiYASgQlFQDRn7voO5lz2kaHjCMpoB3d3xAoyGpGdbd/mV9C0fRsWX/etEZOILCiT1YDJsk54wv62FtSvewGuX68b0S4ew/x8TmQp4Jct3Pnm4qqlpVV2vCsqKxFRGcSNgcAPxfWq80c6nEyow+NUfvUL74FBr8a8M85Ff4h2npxEpYZSmyK+XjSt+Sf0p74fpkFh5MN5feVcx14E1EjBmI5AG+uH99Wn4b3/JlSfcDI0Gi2a394Ix0XXwnrGlQK+WAbTkrK9ZLpMQ0ODCF9WVFSgoDADeiSjYdT9+WfofuM/ouXkWLACBZd9BilHASxm86CobUYsmODK4iWLkOxuQd0dP0PXBjLV0ihccRpqr/02Ntz4CThLS1B74inw/OcRJLRGNNftwemf+wZSKojmypaH7sbCH92D8uUnHTKV6JXPnY/y2hoUzjoYlHzx/36B8x/dDv0owO3w91uYLV3dAmIQROD7zhQhOrFkXY0IPNEtaKwiaV3xuIgJE/RgDJimxN8EqSjGS3vy4doprL9r5265FtlJeoMeeXa7pCWR+ZJl9FBAmIVaNXSw4nEsdqcTDkee6AJxbGJqFAEmtiGZTEhqE9PCDmQdcezc17BPrjtrzmyxAx6vbL/l+9j7t5uht9qh0mgkDa7y4g+Pd5i0pb29Hf1en7iA0eHGYrVMCOQa7SIKODNu6KUCNzYoDEx9kWzJOgoxnYksVBYyO9OvPojkjpcR6u0G7CXQnXgxDMvOy+1C07AWAZWiPB2YquwLJwXAIOAwGXFe6yA4wyGAbBN+B48FzHC+wo2bo8H0YN94nfDgxk0ut4HgfdZRcrQUJrJo2F/GanhKdS7nVuocmxE4FsSAGVkFnMnh+VLAmRyCpFRRIqBEYMIR8H7vPBTVzoJrzpIRx3LSw9QjVTKGSDiEnQ/+Ba7aOZhxziUyQckK5XLyYSRNVxwHUhkNFwpP0okpmcJrt/0Wrp88DbW7DFBnBCiZBuK26WT34EC9DqYXUBQ1Go3A5XSiqLQc3f7MRI+ODrZRdiUn3OkxDqDLzsbvfwz+hl1wz12CwooKJNR6DPR64GtrQu/mdbC97+swXvblw3VJ5TzHegSSMajCXgFoun/6UcxadTKKZs6RXvV3duCtR+5D6S+eRFFxIcrKykb0VvRRaIfc3iHARE1NNWL9fVj3+QthdTlROnse1NQzadiLlg2v4oTfPIKCpScP6YSQYdbe3oEiVRjbbrgGVStXo2zRMqhUarTv2IL6tS9Aa7Fj/vs+BKvNhsDujUj6etDS3I7a086DsaAELZvXo6+jE2fc9cqYOijZRjc99hc0PXgrVl71oRH92Pv6OkShwQk3/f2Qd5NaM22trYjF4ygrL4PNlid20+w/mR/ugnwBSwzU4BmjEJgh0EGnJ6YKMS2AwEjGgcoogI+ZdrvC/Ns/usTiMexraISGjm96AilmER8m2CI+NemM1hbbRmYNxzECP2THUGuGIAfHI6aDyVkpoivpn5kUUB7Dth1YKGq+b98+cWmaNWeW6NrkUlKJOKKeLpiKy3OpLnV4fcaYYstMcyLziiwkxoZ6RezzRNhIPCcXjATHKXyqlENHgFpqZNGVufY/vwS26CiU1ZhJdjUhcMvnYNCkUFo7E2qTBd4eD/r27YWqsAq262+HSnfkNiDG6gE3P5LyDE/uLhO4IKuVaZ5MCeZPhy+K7oHYhE/oMGuFodLVHzuktowwEHRMZ6JG3iQbPk7rCLgRjKF4diSRRmQCwEz21BmrcqaJj2yjzaSVuVJGwwZo90XHBKEmHMQJHsBnl3Mz/yQdLw+8HIdGh1kHb3DyDKrRusD7zVTNA2M5we4q1XOIgALO5BAkBZzJIUhKFSUCSgQmHIH47vXo+9nVqD7vStirM4tKlqxIryoZRdNrL8G7azNO+dRXobdaZUHEyRCnGmSXcM7BSShBmyzFmDngFMXbcP8dMF37E1jnr4LN7hIBVU6+CN4cqLvA83AXemDALwsMCobSucVgtop+AvP6c3HDmHAQDjigc91zaH7qHvTv3oxYwA+tsxDaeSdBf+pV0LqLMhahtBgfUzliqi1Qjj9mIpBOQY84imxabLx6Jk79/A0wmjJW1Fwsv3TLr+D+3t0wOguEzUGdFbomUU+Fi/+G+gYEAkH5bMHCBdj8o88g5evA3NPOGRGC1i1voaO+Hmfc8+rQ3/0DA9ixYxdCd3wH+WVlKJu/NHNdpEWDYddr69D15hos+MBnYDIbodfp0fPG82jYuhXW0irEkglEAiEs+e+/onTpqhFMk7Hiv+XnX0TPhpdQPGsONDo9+lqakYQKq377KAyukY5Sw88hoEFnF/oH+sVemmk3ZKwQoKK+VHdPjwgpFxQWoKSkeEzdG8a0v79fNGAIlJSUEeSx4a2NW0VnZsXyxQK+JJNp/Oelddizd5+MI6k00xPTOO201di7pwEtrR0CVBDYWbRoLlauWCL9X/vKG3IOOmARBHp57RtoaGgWQGzlyiVYvHCu6NZkwJsI/v38WixdsgDlZcUjxiZxeOrrQyQag9frRTQcwew5s0UL5kgWpmNRY4gaOwRoQqGwgE7U9jEYCdSYJwTUBKJJbFX0ZnK6ZbIgNWlRXWAa0iVhSu7O9uDQ8d7vnAN3ZQ1mnrgaRr0GicSgm6AKaH7jZUTTGtj+62Db9JwaMIVKZL7y3ZosxCHgjMsgLJBsIVuIgEMuJat3xw2dZArChhlP9JdtztgRHxl9FG4EEZykzh1/TwaYyfZ9OEBDUIb9o/U65zScJ1EcuKk38o6BM6I1o6YBxOGJpWj56TSi8Xc4C+PG1PTJgoiHsy3H+7kUcCaHO6yAMzkESamiRECJwKQiEN38Avy3fx22ipni4sKFpCqVwEBHGzy7t0DlKEC8tR6LrvgYLA4HONEQ1w9q0gzScZmPPXzziosZi0GNt+77E5yf+yVMtYtRUloGp3XQMeQQLeWCjUKa3FF357tFHPSdKqRlEyxqbm5FMhEHUjFo7SVI6GzigqIUJQJ8Fwg4tn73YpRUVKBq6XIJSnf9btStWwP7t++UfzNVh8wNpzMjeEudk507dsqiiIv2efPm4qmzi3HKJ74oeiMHlrV/+QNO+r8nkFczN/PuhULY/Mbr8PzwGpz+pe8MgSucEFPvljvhm2/7BQoWn4DSZaskJarl7Y1oWb8Ws667Ab6kBuZlZ2DGjBkTEt/tXv8fdK99EolwCK4lJ6Py0o+N+xCQIdTZ3gGb3Ybi4mJJDcqmHRHIoH4OhcDj8YS4HVFUd3gRF6xIRGJGtg3rk2lTXlmBcCiCO/7yN5Cl8rGPXoWCfJeIK9/yxzthNhlRVVUuYA/FfGfOqMF99z8MvV6Lyooy6PR6tHd04fTTVqO8rBR33vUPXHXlJSguKcDzz7+M/n7/UCpSU1MrTjl5JebMmQGdTosdO/fgvvsfETDnwgvOgtGoH1IQ93m9ItBLJg77yXQmatIcihU0bhAnUIFjKNOuyC5i2hyttg8Easg0YkzIDCKzhjo/wx2yuCAl62O4JfcEmvCurMrFI1N8spsbZExkWUeh5+6A6s0nMOPMiyUFiiwTbnRwQUwNEsZ79+P3wvjhH8KwdCQ4ezSCKWnMk2QlMD2nwKYDNVbEnp3j30AMbd5oTuk6WSFaxmO62EsT4Oa9ybJnJnsPqCvDlGyVKo2+QEJSuV0WHSxGjQAiLLwOGWrT9V1jO/lcH08MulA0DbNBmcON9Vwr4EwOb7wCzuQQJKWKEgElApOOQCocQOT5uxDf+CwSPa2AzgB91QLoT7wIhvmr4Lv5qyiprkThrPmw6NUZ618VZNeKtOIDxfg4SVUnIthwx69R+bsXYM5ziI2tmQuYHIrX60NjYyPsebS3rcnhiKlVoVUsC3cAszTj7BnJcKDTC39rdVqUV9Wixc+0rcnuM06trcrR0y8CJp0GxuZN2PujD6KwdrYI9ra//SbmfvdW+Ny1klpCC2W6+iTicXkXmMLX00Oray1qamqQZzbgn+dV4Nyv3ThqB9c/cDcWf/ePcC1aJZ83NzWhdfdOeH/1aZz5+a8LCJCxjk8Is407jFvvuRkqk0V0pHQ6PUL+flR96ZeYe8H7sHvnbqSQxsyZMycEzkw0+gQJmIZEfRumM7lczoNYOgRfCMi2t7VLChH1YAjGkNlC8IqsmlgsKuAN/830oNKyEvSueQx7X3wa3XEtempPxlnnnoXZs2tl0Utw5sQTlsqPCCar1KDOz+9//2csWjgbtbWVIt776uub4HY7sXz5Ytx738MCzhB8efChJ3HuOacJoENWxNpX1otg84knLoNOq8Vjjz8rzB+vtx9XXPEeuF0ZFy4W9pc23WQH5TnykJ9fIDEeroMz0ThOtv5oQA0BG4occ2lCVlFenn2EjTrTBrzBBOo6M+OiUqYegf4fvxcltTPgqJ49BM7wrHxkyBhhvHvefgP9eiesn/r11C84wTMQUBJG7CS/1sgAoZYcgQgCNNRta+2LHrZUmQl2J+fqqdCA3AS1JbeUw1xPTFt1xoEiwGa9VsYkhpabVgQ6shtc2fPxXesNHN40oFzbOl49spQIKtFharKFaeyT0SCa6PXIdCKLm+/UaOVv6wbw4DqftMVkUOOKk5z4yKkHb4ZM9Lq51ue8mfd++PyRfyMYOJX45nr9XOsp4EwOkVLAmRyCpFRRIqBE4PBHIJUQe8vQi/dDvf5RzDjnMplscCeFtNVYMiWU3ANTvrkY9Gx9Az2+AIq++CsUFxdJysLwndlDNZauKg0N+2C1WFBdUzWuHsZUO06rWPahttAkujbZ/ZSsTS3ZM329fSguKYLDZkHHzh1o6/QiZXFCW74/HWyq7VCOPzYjwMkWJ9y2pB+pzc8hFY/DtvRUeJMaSVtiGk9eng3NzS2iY2IymYTVwOeL7LCqqkp5N154/xLMOeVMuCpHApLJeBwv/eFXuOCxHdA78sVyesvmzfJetH3vKiw67yLYy6oQiSfFDYTATF97O+qeeRCFP3kUJm8L7DYr+oxu0bcpKSnBzp07hVFSU1srei2Hq0h6xKBuC8GIvj6ySNqELUPb6tHYI1y0EJzZV98gejEEZRKJTF+YvqTV6sR9iEK8jB3b2/bIbWh5/K/QuQqQCvoRjKUQ/+jPcN55Zwh4MhKc4c61CtFYHLfc8lesWLEICxbMQU9XN174z6uYMaNG/nbvvQ/jqqsuFabJmjWv45r3Xwq73SY6PgSXmMqUX+AGweNHH3sG55x1Kta9ugGLFs7F/PmzhoSMqTHT0d6OaCwm6WQc+1xu14Q1Xw7XPcmehzElyEWXLMabKWUsBMT4HDC9joWMyPru/Voph7sd78bz9X5tNWaeexlMznxYDWoBaIbuSzItC/P+xt3obO+E/Vv3H5MhIoOGgsgEaMgGaZum4EzkxXsRfeNxROvfhiqbzJVOQ1e7CMYTLobx7I8B2oMd8CZyU8gi4gI8myok+lgaNVxWrcSIsRpeyDLKCiBP5DrHSl3q64hW4REuBDn4/TeaDtG9awfwzOYgFq6shtNpRl9fEDs2NuHyFRZcfdKRTTnNdns0RyzOp+0mLXoPs0bPVEKtgDM5RE8BZ3IIklJFiYASgSMXgXQSvdefgMrVZ8NWOUs0GMiOkR36Ub5wE+EAdj9yJ/I/9SNUnnaBsAYmQumn3kNrSxsCwQDybHniUKMhKiRFJTvhDrsdWt3UJlDZgG1s9IsVak2BSRhBskAJh+Hx9Ip2AxeL3s3rkHr9CXS99jzyyqpEdyYS8CMRDsJ08vtguvRL0LhKjtw9UM48rSPA98Fu1sFuUkOfiqKzox2RaBQFBQXiRkTAggK+BATITKDmCQGDmbNmiDgty76HbkPjg3/Askuvgt5iHervtmefgKF6HpZ85xb5Gxf/dXV7UFpagsRbz2Pf/b/FvPMuhdHhFg2DoNeLrf96CpazPgj18rNFQyXf7UbjvkYUFhWgqLhYUqrIpiH4eThsl0V7KhQU8InAU0aE1iLuTAP+AQGEaF09GnuEVtgdHR3o6ugU8IVpXtTnoV4K2Sq0quY7z/cwK2r79PnlWHrFR9DpDaKqqgxbn3oYjbPPx0Vf+C+4XA784da70O8bkL4T4Fm9ajkWzJ+LP91+j/zd4bQjFo3JLubZ55wqaU333v8Irr7qUrHcfmP9Rrz/6kthzaZgDYoAs/2vvfYm2to7cf55Z2D79t2iYXPhBWfCYjbKfSZbhU5NoXBYHKnS6RSKiooEiJuoKO+ReOjJVOJ9orsT2US0E6cYs4BiqTQ8AzHs80SOxKXftef0/fASlM9biLyK2jHBmd7tb8ILM6yf/d0xGycBaGw6EYSNxpOS3pQVRD5cncqmQU3UpSn6+mMI/O2nMLkL4aqaCWtZNbRGszSLhgD+9n3wNu1DsKMRedd8B/rTPzCpJpM1w9Slzv6D07ooGl3ipFOlWmAhOlGRldLhi0ms+P4pZewI8N5zjjYZ7ZlLf96IU8+eC7vdNHQBny+E116qw+M3VL1jYWd/+N5MJ8cuBZzJ4XFQwJkcgqRUUSKgROCIRiD65rPw3/Y11Jx/BSzFY+vApGIRNLzwJDSLTkfpR76JIrcdTtv+L8NcGslFmTg3dXTKAoesAgJCLFwE8r+52OSiIlc2zvDrcvrjC2YcSHi+pt4w3BY9KtyGIWFPMmX2NTYhHosh+OxdCK97AjNPOg2lC5dBK/a7FHNMIOzrg2fnZnh2bkLeZ34D44kX59JFpc5xFoEMXVkNrSoBbbQf8aAPBYWFAswQWOAz7W3ag/6ebqgLK4W1wEX73LlzBIjIll23/hD1D9yK/FkLoNZq4W1phHvxaqz4yV1DdQiskJEzf/48YT3svfMmbL/953DUzBUGWP++nSi66no4rrwe/q7GEeAMmR8FBYWoq6sT0ONwgDMZod4BdHd3IxQIIp5ICOBDtyCm0BCkYUqT0XiwE5PExeuVlCYCF8UlJcKyofBu1jnpQECH/37idDfmX30dGls6xYmoe+M6bMpbhHM//w0sX74It99+nzBsKitLhSE0c2a1iA3/6U/3wGQyoKKiDFu37kRxcQFOXr0cGq0Gjzz6HD7wgcsRCkXwwgtrcc01l8FpzxM2T4+nDwMDAZSVFeOeex5GY1MzCvLdCARDCPgD+PznPoby8pIRSlTsm6+/X/qWSiYzAI3bLemRR7uwLbQcZyHYTYCG7SaQRpFmSf1CRtydaZ5MV1XK4YtA+JH/gXrvetSceu6Y4MyeZx6E4T1fgP6UKw66sIisDroHHb5WHZkzUYPLoU8gFQsjEFMhqjIgntYcNvFejrWcA4y2MTRWj8KP/Rah5+9G5cnnyAbToUqwvRGtr/8HhlWXwHjN6GmmhzqerCgBySPJEWALdYYqnEbkmTXCCuzoj4mOCx0v+Zss5GOx8H4QkDoamjmMG9kn3OCYSApenz+JT9zSiovemxHOH17++cgm3HN9BRyW/Wy2Y/E+HM42K+BMDtFUwJkcgqRUUSKgROCIRyD8ykMYuO3rKF55BvIXrITGMDIdwrt3Gzo2vgrd6svh+PAPRBiRO2glDoNYZ0+kcPFABg0XD8MLqfkUBY1EogLOcCHHxSC1POj2pFapZeedO/BjFYIznDhlS9dADEV5ehFpzBYuKslO8DzyB6R3voaFF1wKm2vkzj93OugkRSFFb0s9Gv/9COxf/AP0y86bSFeVusdTBOgMlIhAp0qiKN+BEhc1X1R468Zr0f3mGujMZqRUGlg/eIOwYSorKyTlhQBCtgTb9qF386tIxWNwzFkKx7xlIyK0ceMmzk6xdPnSIXAyHvLD8/YGBCMJaKoWoRcW6NUpJPqaoVGlRYi3ra0NJpMZ+UXFaGtuQkqth62gVJyX6LTC1Cy+p5wA51oyQGo/Oju6QMtq6sHQxtnn84loMYEnMnzYxwNBFoI6BAjYLgIHJWUlAl6Mp81CTZ/N//NfaF33LxTMmIO4rxd9zQ0Y+PAvkYAal112vgAo1JtZuXKxaMjwnLF4An/4Q0aLZuXKpdizp0Ecms4993Qk4jE88uiz+OhHrhJXo3vvfQinnHIilizRW52HAAAgAElEQVSeJ0Ds08+8IAzAiopSPP7Ec6iprhTwh6Haum1XRt9m5ZIM8DJs1TASoEmJVo7T6RzTkSrXuE+kHttABqCn2yOgF5lTBMoYf36Wffa44KFo6Z5BDa6JXEOpe+gIpCMB9H3zDJQvX4XShcvlu4bfQ3TY4vfHrtdeQb+nF44fPjHmibi7fqTciQ7n/WM7tVEvksE+AGoYLDZY8hwIpbTo94czlzqKjoeR5+5A+NnbMeOCK6G35qYto0/HsOPph2A97SqoLv7yhICAjDtT6qB073ybXlytqEXDEZZMGQI0vKccYw4XaYbsEo5LEwGvpnL/eS06T43nsDWVaxyOYy/6yT6ce+F8WKz7560BfwT/+ddO/PN71XIJfv9x+J5OLJbD0feJnkMBZ3KImALO5BAkpYoSASUCRyUCifa9kF2o156AqbQGOrMNyVgU4e5W6KvmwXjxF2FYdq60hV/azK8udxmHXBwO1chQRwv6d2+SVCFjYSkKlp+eOcmwkl0MMu2JAI7eoJff/OG3Kr9YCc7U1FTnzKpp6Y0Ka2Z44cKl7rlHUf/br2HlBz4Bi90+6qKRqV1cEDOFpb+5AdvXv4XYN56G2WxARX4mt5wZWRqVCpF4Ahm3ytwXv0flpioXOewR4B3mJJ27yL6//wLRzS9i8SVXyoKsZeN6NG3fiqLv3ytsEaa7kGEzHKA5VIN27tyFwIAfy1YsGzVNJhZPoak3ilgyiTxVQNKFaDUdDgZlUWRylSE80IukSg8Y7YBaI+8nfyiKTZtXpmmNV7KsF9pk07Ka/eCPWq0RXZNoJCLvJ1OcmDJzYCHwSlCH7kY8jtpUuaQqqjUatLZ2YO1PrkdRuAv2mpmYc913EDG78be/Pya6M08//QJWr16OlSsWQ6tRi25M1sVp1YnL5O8cKyjsa7NZMaO2Eg89/BSueN97UFtbjS1btmPbjt2iM6OCChaLCWeecQrq9jRI38479/Qhkd+33nobW7ftxOWXXSAaNQeu5Bin3r4+tLW0wp6Xh9KyMmGvHK1Clyvq/tDem/eB4ExJ6cGsw1AsKQ5NA+Fjcwf/aMVzstdJ1m9E/+8+A1tFDQqrZ8Bgy0PI60HXnjrRQ7J97a/QuEsne/rpdVx0APpUGJp0HOlEXNhzaY0e/YEQkmoDYHKKSPeRLonOfej95umYfeUnYco/OO04EQoglUxAa7JAPagzQ9aLxaBFxNeL9ffdBtf3H4WmauEhm0pgmwBLJJESMH60tBsu/Attekmh5ncDN4hooX04QQ2O27w+9V1G01050vE+WuenCxa1sXJNAyN49Ltn+/DqnigWrayB2aJHKBjDtjcbcPIsAz51dsYhMKsFdCyAoEcy1go4k0N0FXAmhyApVZQIKBE4uhGIhRFr2IK0vw8qo0WEcdXO4hFtIK7C3Osyp0F25ccqoc5W7Pjfb6J7wxo4qmZAqzcgPOBDoLsDsz9yPWZ9/FsjDs24pPhkN5g74lzgUpuCu++07eVia978eePuwGdPyrzv4awZ/p3gzMufu0D0K2pWrj4k0OMPRvBKhxH/17wYm/pscFhUSGkymhnvPykPHz3TJZPUWNAHlc4Eo9mKaGL62IYe3Qfn3XU1slB8N16A2SeuQmFVtWCNfLZe+esfMffH96JfZZJ/02qZAE0upaW5BW1t7aiuqUZRUeGozzkn/BR1NWjSkkKVjIUAtRbQ6AG9BUjGAJUG0DDFZj8QQ4CmwmWE06I9yFHkwLZROJeLfmrGULOE7BiKFI9V2v71ADxvvSxuVgUrz0Te6gvkeKYO0habrJvxCt93lVqD/gE/Ojq6UVtTAZ1WIyAuF0e76+oF5Glv70RhoRv5LiffZgFnCIzRAruwwI18txMEeWilTfAi3+3Ctu27UFjgFACFOkD1+5rR3e0RJlFNTSUqKsvR0twqrJOCAjJ8IEy9QCiMxsYWzJxRJSBYml7mBxTGaE/dHvkrBaCZjjYeQ2i8WOT6OZ2vaFXe0+2R+8Nnjfdr+PUV1kyu0ZxavXQ4gPCztyG2dQ1S/R5o3aXQrboUpnPGt6Sf2pUnd3RGWy6TRjKhkkrARmcidRR+b484rmXSk9XQ21xIGFxTdqcZzfnmoDHqT1+FOeZD6bKThj6K+X3wbHkVvoZdpC5BpdEiHgrBWlSKwgXLUbFkhYDTfL8bN25Alz+Gom/diYEw3eIOjoJ50MGSTBW6BB0qVFkQXNhFahW8wfiU45BtEUElig4TWDje3SSZOiaMoxzTmwiGEay6/d99+NtaL6xmHQLhOK462YXPnJsBZo5GIauJz9Z0Z+Yo4EwOT4MCzuQQJKWKEgElAtMuApx8kMpb4sjYa45W/E11WPfFi1E6bwFmnnzmiCoDXZ3Ys+4l2OYsxdIbbx3xGR1r4vGYLDDIOOACl+KbFF2tqChHUXHRpOMh4q17duGtT52GJR/+LExm85Ag6WgLqrt32/GtrYuwep4Rtc4o/L29KD7jUnh6g3h7YwvchgR+fbUOEb8XhrwCGG0OLhdlx+x4n0RN+iYcRwcO3HQNiosLUbpgyaC9qgov3fxLnPn3txBIa9Dc1AKn04EZM2fk1Gv/gB+7d+2GTq/HosULDwIOuUigpTbBmczzlQaSiQw4k0PKEp0jKt1GWIY5l43WsN7eXgFXbGSDlJYKMDFW2fjDT8FftwmFNTPkXe1q2AvbvBNg/8A3EU/EUVlVKQybcctg+8nUEeacgEFp6Rf/J/8frMPrZNh0+z9PpZJiI83UK4p+M0WSblBMR4rH4wL6BPx+1FRXwTHM9jsDX9HbZXB1NsyVakRMs9c7oCPJVArNjc2S7kWNHKY2OZyOURlF48ZgnAoEr8lKYnzIlKH+D/tKQFuYWqM4R3EsavREZAGqFCUC2QjwO9xh0UrqFZ+RibAxqENSYAai/j5xQOO7arZY5Pu0bd0LshkTbduDtN9LERmo7YXQVM6DbsFp0M/bD6aMdTf4mpOROiZ7Ih5D96fnYP6HvgStOTO2ePdsRctLT6JkxmyU1FTBYLYOgSnezja0N+yDMc+BxZdfI5pfqUQCL/7+5zjlgW2IGt2DAE1afmfTkDi3oSvTRPErHsexOlf2x6GeSoIPdESSVOuj4Io0Xd6QzGbHxFrDZ7hnIIlCu3bIAGJiZ5h8bQL9TPef7swcBZzJ4R4r4EwOQVKqKBFQIjDtIsBdgiK7HqUOw5hpEms/fTbyS8tRtXT5mO3f8OC9qHzvdah5/xfGrBOLxcR+OxqJilCqCIpOsnAxt+OZh9D+5x9h5nmXys45FzVMlxqeekJmzO4+Dc546TSct0SDykIjuD/fvn0Lqi67dujqL764C4sdA/jmBUY48ouhM5iEleALxWWSF42nkZzoDGOSfVMOO/oRiG78F/y3/xfKVp4q2gtdOzfCNnsZln7vD7JoqdtdJyK9lVUV0jgSL5hiQnvd0UoqMgBPezNSUGHFimXyLJGJFYmlMBBJyISfC6lgLDnhiSuvxx1pAqpFeQboB/URDmwHWSp0WOrp7hYR37EYPDyu6bE/o+mh27Dyyg+OOM0bD9wN54XXQrP0bJRVlMMlLJdDF76bZLrwugQhmC5Bxg11Yg7StAGkDhl1HA8IulC4OBGLQ280iKOSf9CNjceyTjyeEK0cW54Ns2bPOiQTaLy2Zj/ndSgMzBSpUDCISDgsWjwUY7bZbLmeJud6ZBQy1SwRTyDPYRenLC5iJPWTch/akYLEfF6ou9Xcqzg05Rzkd1HFUqdBNKk4vgSyAI2KluvUWxtbOJrgTJlTD4OKmnAJqGIhNN37G+x74i7klVXDVFgKnc0JrZHsQYApRiFfLwZaGwUUMV9wHYwXfmbSkY5uX4vovd/H7Isz405//Xa0vvIM5qxchTw3mWOZhb1KlRK2G98LjqV7396GSDSG5dd8XI7b/MRDqL72myg583IxEgjHk2jti04IqJp0J3I8kMxfzlMUcDXHgCnVDhkBBZzJ4QF5t4MzRBmpZs4vBaUoEVAicGxFgJobTJM4MG2Iveh6/Xns+O03sOoDmUnQWKWveR92vvwCznt425h1uFO8Z89e2T1fsHD+lIIkejP//Dva7vs1as44X5gJnLxld7qzi8BYNIpvb5qJt1W1WDFTL3oZnCC1vv0Wqi75KFSDIq8ezwD+9uA2bP5JCWZWFQ4yfTKic4FIAp39MWV8m9Idm/4HxzY/j+jzdyIV8sN+4vkofP/XYDWogMgAWlpaUFVFpoZbnof+UBKReBLe0BgshmgAiA5ApTOKfgjBFIIzXCjxe/Jw4HwGnQpuiw6FeXpxiRHyTSolu7zcmfUHQvB0tkGrSqO8onzIDny0O7Hh29fAaTWhdOFIp4zWzRvQHUzA8qEbMjoogyDCWHeTYChdqqihQwCCejZc9BGYYRqS05UR2s3alJMJQyYdtW/IjgmFgpKCxR18grk6rRZ2h13Ewzl+8G9JgjnxBPx+f8ZiurBAxMfJuMnYZCdlHDAa6OyWmy4PU9BooU7XJ6ZSkfVDcKusvBR5Nis0Wq20aaLOc+wfAZ9INAKD3iDpnDwHGU1Njc3g+ESmQlaQebTzc/d/IJQQ7QsCgkpRInBgBAiykElnGmSIMM2Jjz6fl67+2JiaKbSLLsjTo8CmQ+9Lj2LL/3wNhXMWoGrJSujzXMI24XgymiV2oKMZXds3yftq/eSvoJtxsMvOeHcq/MI90G54BBWnXohUIo5d9/8eM5cug6OQ6ddk1aUkxRKphHy/a3Q6GRP4Vm957XU4a2ej6oRTUf/KC4jPPQOFV18vwDfH2eHMmfHacTQ+z6RhTX9GxtGIhXKNqUdAAWdyiOG7HpxRq8SWTrF2zOFhUaooEZhmESA4U+40wmY6WHNm+2+/hVTnXsxYffq4rV7755txyh+fhbVi5qh1ubiq39sgKQsLF84fdaHDnWOf1yfpIEwtYJqChmq9gND+Q6GwgCvBUBCeTa+i688/FHqz2NDG45IeYB1cAPEYLhRPf/kMLJnvQIlTJxO9dCKBzt3bUHnJR4faSeen5/+9C99/jwUfOLN8RNtIse3sC6Cz148YdBlNEKUctxHgokanViOeSoEyTPpEAMG+TjiKyqEx5cmChxpIhyx0hErGAY3uiIlqcmHFtnLHnJR5MscJKGRp+HxXYgEvil1WlBbnw3AIptrrX7sCRYVuFM1dMKJbHdu3oKvPD8u1P5B3i3bbVotlzK7zPaLeDl3cnG4nbLY8BAMBcYuKRWMC0Kg1agFnCIIQuPF4PNDrdEilUzCbzMIk4bVErJjjgNUivwm8CDiTTMq73tXRJQANGTTRaGwInOHntJ6mLTdBnUMBNGTt9PR40N3VLWwZXkOr18Nqswlrh1o5ep1W0ifIoGFqG9sy2jk5rvEcbKNep4feYMg4MHk8MnaZjCYR+WUM/P6AaMxk6uokhSoj1HxwaikZVmTMHA0b3OP2pT7OO8bUJrdNh2J7xnUxC0lyTPAGE2jtG1vUlimSySd+i/an/or5514Ed3Xm+zubHkVgxn+I8c6z+220r3kS9i/9AYYTL5lQpENP3wbj9udRetI56N22HqHmOsxZviIDzPAnlZB3LasRldXEke92nw/b12/Aso9+Hm0bX0d/8WKY3/+dCV1/opUZ24xuzcTydAjOsxwut6eJtlupf/xFQAFncrin73ZwJocQKVWUCCgRmKYREHDGZYRtmE11tqlv3ngt7DqgbPFIq+DRurLhwXuw8Iab4V48ei46F1RcuDF9YM6cOYPgy8gzcZFVt3u37FTTgpssG4Iz1JvwDwRkkcPJWiIRh0EN1H3+DJz+xW+JaCp3qGnXnWe3i/4M6/l8/Vj+0oW49GT7EPhEIeOgP4DiUy8aujhTrV5aU4ePLUnhS5dVw2DY79TCBW9XVxe6ujyI6BxIGw5/msM0fTSUZnGBkIgCIS9gcgC6se3fj3awKFjJBdSYGhPpNNTpBKwmHSwmPQjm0IWErhgHlvp7fo2etU9h8UWXj/ho85MPo/Ccq6A95b3w9vahoKhQWB5ZEIE2w3yvCazotDpxSaKorsVmRW1tjQAZBEAG+gfg7fNKXYInBDIIqBIMoQ4OWTlcjBHAIJMkB8IL/j977wEnWVVtD6/KqaurujrHyTkwwJCjgiiKgooR9InhqajP8Hj612fWh5jz0wcmFBUUQQUUJUqOE5g80z2dc3dVV3Xl+H1rV1dPh+ru27ln5pzfb5ih+9S9565776lz1t57rVAwJA5LJH+o28JzMXOImTUsjWKJI0u5KAjMjBhmK9GymyQx5wr+gORIX28fEkPlV4zKc+6xFbrR5wsilYjBZgQSsagIW5IIoh4MtXdy5ZO8vsFgEIP+gJBSkvnD8VjMktFDTDgmHpdZPsSPcxPHQAw4JmbViMX3mBaOpdDmi01YPrfQz5w639JFgBnsdHHLR9B0DsTQOZC1hB7bMg/cjNA/f4XTrrwaNtfoskVSEJFYalJyhscLtDag6f4/wPXJ38Cy6QIhh/gOT0VGRB79PfRP/wHLLngVGu+7DRVVFSiurBZdKtLNusyQyyNLORlYyelIDZGYux97HHUXvhI9DUcQ33QJ7K/9yLzeIKtZj9QMyBliQUymwmNeB68OfkIhoMgZDbdTkTMaQFJdFAIKgSWJwGRlTXu/fQN0vUex4qypM2fobnP29/+MwhUb8l4nN2XcCLW0tIoYMEWBx0agudFpa21DT0+vbFxyzjLc/DHKXlxcLLoTjKwzs+bgjR+EHVGsOPN82QDSLpsRbrq18NgUZr30qYuxYZ0H1SUmIXv6m4/CvnwDnMvXDo+TZQz33fsSPnZeHG++qFbKInKLQUa/29s6kMmkEbcUI6pbOhv0JflAnWiD4q6ezknzmAUzX5Axy4yNxALLFlm+yPc9X3vig5fBlEmjau162QR1HD6AtNmOc354r7hJtbW2yjtFm+nCQqcQEfw5M2KEnGH2SyotJTvMXFm95ph4MkmcWDwm73CWnElmS4cyGSk/crndmgiZsePmfMEMIRIcI8kZzjOcQyT7jpoVQ6FrZuxky6MSEo3PCg8bhNThO19SUizH6QsDPYE4Csw6lBcakU7ExE48EBgUMonkDPuRoKFYss/nRzIRl3nJYDAiGs1m+dGhjj/jec0sayoskMyZfLblipiZr7fg5DkuCRpmwpCEdduydtBskURaSuOoWzTSFjp+8Bn4v/1OnHL1dfBUlI9zfyPxG4qlxRJ5qjbQeBBtzz0Gz9cfgcFeKGzEVOWbicPPI3zLx7DuyndKSdOGs86CrcApZaC8Fs5eJDbZmHHH91a0p6jJpAMOPPcCCtZtQ/eh/TC/+bMwb7tkqmFO6/czdsIacRZq5LBNR6h5WoNUnU9KBBQ5o+G2K3JGA0iqi0JAIbDkEGA5YnmhGeWu/ILAnQ/fjfpf3ITTxwiFjr2QQFcHdt17F151X/2E18gNn4irHq6XxdXGjetFA2Zsow5Dc3MrvF4vKioqhGjxBwLSraamRiLS3FCxBY68hEeuuwhnXvM+JE3MdtHJxnFY0+L/X8x9aXcNnkyuw7mbChDy9iEUCKD65VeNOm1v3yDuvnsv7vtAEqtW1omNLTdezNRpb29HKBiWKLw/44A3PLHA4pK7wWpAJz0CtG6Vch2DDhQOLSkwTWjBffiWr6Ln+Uck7F121iVY++5smQAzXki69Hb3CrHgKnJny5UG/JJlxo0Ts0+YuZZKkuhwYe26Y+TnQt8EkkBt7e2iI8NGMoUuTsyQY6kTSx+z1t5pIYd6enokqr1ixXLRhekdjIugqMNikKxCanlk3ZR8wyVaWaVSCCHFeYwZNSR4iDXLpLxen+jllJaUCJFDUjk3L02Fh8qYmQoh9fvJECApw+/1UqdZJAfYmAVDsdz+YFY/jeVK3s+9GqV1dSjbeJq41LFsJ0cm8DMkFMKxtGato9ZnHkG8qBaO93xT8w3q+8AmrLniGjT+7XdCzjicTpmr6PIk4x7B8NBynkGTXGbr3mefQ8GqTTj6r3+g7GcHReNrLpsiZ+YSTXWsuURAkTMa0FTkzNQgUUAxkQRKCsenVE/9adVDIaAQmA8EGF2r8VjgZO7+BO3ht21H7cbNqB4jFjqyO90SSi58LdZe96kJj8ONEDcsLc0tsrhav36tpPqPbVyMcRN05HA9li1fhoqKcolCs9nt47NWjt51Cw7/7CbUnXsxSupWSFmEfihaJRkAgRTOf+RCnLosA1esBRXnXQ6zu3iUne/f/7YHl9SF8LZT46itq0FZebkQQF2dXVLS5Ha7xfEmENeh3RcToWDVFALHAwIsf2KGCrUSSpwmVBdZYTeP1zaZ6lqkBKivD709faLvQnLDZrUKgUpyhiU8tKEmYUP9FJY1LWajY9ShgwdhMplRU1MtGjfUsaFNMDNqdDoWTmREw6qlpQ39fX2oqq5ESUkJ9HoDDneF5T2nmx3LRbhRy2Xq8DjiMpVMCjnD45GIIXHF8q2O9g7J1mGWkdvt0iRMnMOKmQ2cYyZyAltMTNW5jx8EbGYDaoos8BTQjviYMDZJGX8kicYH7obv9puwbsgpiYQISUgSOyMJGmpsDUamzpwhMslYBPtv+wGKv/kYDCU1msAK//4rsHTsQ9LbhYrKUpTX1gwTM7kD8D2lCDizaFj+xxJKtucfegj26pUIlayG493aCSFNA1OdFAJLGAFFzmi4OYqcmRikRDKDL9/Zg+eOhMBFYnWxBZ98XTFWVihRTQ2PluqiEJhzBLhMMwxFprhZq5zERpsn9+55Fk9cfznWvfw1qN1Gsb5jLR4O4eATj0JvL8SZ3/7TpGNl9L2trUMsdinyuXr1qlHaLiM/zCj1S7v3DOtGsOzBkEcsM/eZfb/7XzT85LOo3LIdNZu3wlWZXRjS7rOvqQF/3ZfE5+Lvxfq1xdh0Sh0KCphlk0FL6wAO7OnElvIEPvXyrNgoI+ClZWUS5W5vaxOb39q6Wtl8cYPbMRCTkofpigLO+Y1UB1QITAeBTBoOsw61xXYUFWS/f0kw8A8LCBiRFrcivX5CVyKWBNFdqaerWzLYWJ5YVVUlx2JUu72tHcHBIOqW1Ykz02I2kkUH9u2HzWFHaVUd7Mkg/PtfhNFuR8lpo8s0mdHX1Ngk73xtXZ2QLXzHSZJQo4cENrNogq31aPrjzfAdeAFmZxGqLnszql7xJiGDWW7BDSTnDIqal1eWo6ws6/ympTGzgRkzipjRgpbqowUBj8M0/OyO7E+y9vGPXJkVuV53ivyK5Ax1qUjOkIjMtaxjYUpzWU7r0w8hseYc2K/6+KRDJGFUQOG46CCaP3wOSutWIBHwYvOZ28d9LpVOSfkk5yaaBfCzgwM+7Hr8SaRSaZR86zHoPNl5SDWFwMmAgCJnNNxlRc5MDNKX/tiD7rgNW0+vk071h3vQ09SNX/+HNlZdA/yqi0JAIaARAbo6cCNRaDOA9pt0euGmY6o2cGAnXvr2x5Hw9sFdUQmD2YJYOIzugy9h1VXvwqZPfGvSQzCDhQKYjLyzXImEB4Ux6f6SrzHLZu+efbLhY1lTTV0tPEUTb/YGAwEceP5pxJ++B5Gd/0Kkpx1Giw3x0CCKNpyKkotfj9YVl+In/0rgcVZe0do4nsHKcj3ecirwynVZLQw2i9UirjEMNjL6ziwAZu/k9G+Ue8pUT4v6/ZJEIB6GIRVGkd0IhzUbeZbsj0RWxyFHyuQjZ0QzxWIRooHaThT2LnA6ULd8GQqdTikPYrYbs+Lo0LR8xTIhOhazkUg6uP+gvOvxFx5C+y++hNJ1W5GMReVd337Tb4f1sTg/8ZpYulVTWysELTNrWN4Ujacl4yi890k8+dErseLci+GprkU8HEbrnl0oXLsNp37xZ3KpLJui7TrPTftyl8ulCQKWj3ADTE0QlTGjCTLplEsImUrbRPsRT6yeZoNeyBk+vyOzYWhbfc9FpTj9vTcgpTdLyRN/T1KGawTzUPYMKRoGWIPxFOIas0UpDtx5cB9cX7rvGJjiXhcHdIasdhcg56pyW1BgMyL03P3Y8cX3QIcM1m/fjhIRCM82Zs0wa48ZasxMy80rOx9/AkG/H1tu+A661l+hmTyaqzvMMjBeA8krFaiZK1SPn+OIqyN1kPKIbC/EVShyRgPKipzJDxKjzJd96Sje+JbThu1w2fNf/9yPz1xZhC3L5rY+VMOtUl0UAguCAEkP1nUvtcboGL9QKt1mqUmfbmMWje/ADiRDg7BX1KJ0+0Wwlo6PWHHDx2g0N21s/JvuKty0MKJN0oUlShs3bcwbWebm6eCBg2I5S1KEkXiKdU7UuMk8fOiwlD9t2LgerNpIhYMwOosQicXQ090rpFCOgBmI6MS9qbqyBDabVfQkGPHncVhyRYcmRutYtkEnGepQjBQvbuyNoMsfny58qr9CYF4R4AaLREM+VxB9IgRT3A9DJiFjEGHeREL0UpgFQw0VboBkI5TO6qiQjMm+wxnZGLFEiO9IMBSS95EaLSRzxNq6qwt9fVlyY7J3dV4BGHFw4nD4UD28DfvR84334vSr3wFPTTZI1PTck+jr7cdpP3pgWGeD80Nrcys8Q2Qsr5ebfoqhcs58/JrTsWzrNlRu3DrqEp77w6+x5r2fRfUlbxgmZ4hhdQ3JmcJJL5fHZ9mIN5RAIJJCIJIVP1VNGwKKnJkcJ84HdGH0FJjkb2bG8GcD+3dgx+f/Dae++TrEhjaXJAi5ZifjZTboJNNdNFfoapbk79Ly91SNDmf7bv0uyn7VKF15j/TpOFKDvYDJDtiyQRYem3pOFa7sOqT5vtuw+8YPS/nh1vPPg7ukNDtPjcqaMYn72r6nn0Z/dxc2ffTrWPHG96G5Pwo6Ui0kSVfkMAqWfG8Xa4M+1b1Qv58/BJi9xTWkP7w4c7YiZzTcW0XO5Acpnsjg8q8exdVvPX3UxuaJB/fjhivc2LZcuZ5oeO7sxtYAACAASURBVLxUl+MQATomcKE99VJmYS9Ol4zCpEuhurQQ5UW0rD2WvjxXI+Gmjxudzo4uWVixcaNEdxZaXBuNJnF64aZuzZrVUrqUa9wIkiTh5k+i8wUFkrlSUloyLAI80Ti7urrQ2tomApxFHo/oS5AMCg6RQiRduLGU8QAiHFxZWSFkjNjhDg7KJpOCoRxHMpkS4oZuKznr4Ny5Gd32hRJiMar0Z+bqyVHHmS0CJF9JzJBcHNsoK1VsTcNmzBKmzArzefvhcDhQXFoipQIkTvv7+sVtiNostHjOZoxlo9cs24lEwjJvUIOJGWVsUu7U3iGE7MpVK+WYi9m4SROXtfYO9D74Rxj2PIJTXnkFaDojdrzUq/jlD7H+hw+jeuVy2bTyupn1Qkc4XhfLJ3KNwuPPffKtOPed/z7ustr3vYSBSAJn/M9vpkXOsLSE2TKd/ji8wSxhpppCYD4QYKkSXdr4h4GjvifvRdOt38Qpr32jWEMzu4x/Mys0lwWSy6RhNosetL0HwgmxPptyiHtv+yE8X3sQ+qIKITBsujhi/S1I6syweKpgNJmHgkQWFFr1Q3ORF4MN+9D6408j0t4AV0kxXB4PXMUlsLlc0KWT6GtrQ3tjM3RmG07/2m0oOfV8GQunu1ZvFF0DsTmzq2YGkcylEzA+1KEisUXBZM4oC0kMTXkDVId5R4BLZ2ZPReKLoz+oyBkNt1iRMxOD9OnfdWPQWIjNW7PR9eZmLxr2tuEP/1mrAVnVRSGgEJgzBDIZGGID0McDKHQ6UFriEfJDi63rdMbAjVpbW7vYZnNjR7KDpUkkOGx2G4wGI1rb2hGNROAp9qCutlbsaEnexOJx9Pb0IhKNwGwySRS+qMit6fTMxmlrbUfA74fVbkc0HBbxQKZBU7OGFrZSwiFLKci4LBYSLzMjqBgta+mPwhvKEj7KKlPTbVKdFgEBPvOFpjSKHTpYTdkyRpKRfEcpWMsSHL4nLD3saGuH1+cbLiFgaU5JiUcyaWhlOxgcFBtq/txut8uxwqEwmlta5OerJtGSWohL5ybJ7/cLWRQKh6Hb9ySSz/wVWy57DcLxbAkCyatdv/4hTrvlKZTVVgOZFFpb2qQ0i4LgJGhGErL9u5/C3ps+jDPe/M5xl9Bz5AA627twzvf/opmcYYYCRVmpazOwSJHXhbgX6hyLhwAJR2a9SDbMUKYKCYWyQjP6H74TnXf/FFsuv3J4gOzF0qUcQTMct0knYGBJEr/jWAKlH++wOPYqD9xxMwo/+ycYK5ajwGJEiQOIDPSgr88He2ERXEVFSKdSsBoyoJSczzcgVvVWqw3dv7kJoafuhc3hgC6TlncqnUlLVp+9pBy1r347NnzwS+OAZaCkbzAh79REhIrWu8FNNxszhfIdi2QXtag4j5AQZ4BmpEW51vOcbP0oOM35N5kvtfNkA2OW16vIGQ0AKnJmYpAGwil84fZetPYnYGRKJdL49OtLsFVlzWh4slQXhcDsEeDigSnKVqMOlkwMsdAAQsFBWIxGuD1uFBUVCVExV1k0jLB3tHeKPS2zTmgvW1NdJenKbMxS6ezslLICZtmwBIKbPhInJGkMeoOIiTJrhWMbm7UyGSIsT+KGk5syui3RZcliMcNRUDCt42hBnYvZ5r6o6FIw64CL4NkuCrWcV/VRCEwXAX0mAXMiAGMqwiC5tGhvByI7H4Up7ENhcSk8W89GydmvgLffK45LFAfmxojvJPWh6GA2USMZ0lB/VLLgVq1aOWdzyXSvk/2DoTBampoQDkdRVFyMEqsOj1y9Bae98Vq4l62WQzY8+RCCsQzO+eG9yKRTkjXDzDurzYq6utph0il3/kTAh7+/ZhUueP8nYHEUjBrWgUcfgGPL+Vj/3k9PSc7IBjiZhi+URG8ga2msmkJgPhDI2WKTOMgRNLTWri6yYODp+9D4y5uw7co3jTo1n89oPIVQ7Fg2QCqZAFJZXSoYjMjoptaS2vubH8Dz9Ydh8lSg2GHCijKrBGPaWtsQGByUoBDXCVwLsEyJmaokidu//WEY4iHUbD8XxiGNK306BV/TERz+14M47fP/h6qXXZUXLrqr2S0GdPhi4wIljL9wDeS0shQpm2lD1yqSVyPTm3n9zJgRvbkRWURjT1jkMEkfkg08LkmhwejilLfMx7MzX8cssBoEd6XRM3uEFTmjAcO5Imf4sp+oqXEtvXHEUxmsrqBLimoKAYXAQiHAL0QuylhqZTHpEI7ExfI26B9ANBaVhRJJEINBLyn/zKQhWaPVZWTkdYhGQyQi5QF0LOGCjiTLuvXrhgV1eQ5mufj9ASk9YKYNF2jMlrFarKisrkSxxzNjeLjQ4/FJzrA0Ya5Ip7ED4qKXujN9g3GZt7mwU9kzM75t6oPziIBFn4YxFYIlExc9iZ47f4Sue36B4vVb4fIUgwKhA10dEhXf/KkfwLn2FClh6unugd8/ICVMLAGcqA0M+HG0oUHKCalDs5itualFHOE8paVijW0xm9H5zz9g17dugNldDMRjsJRVYtuXboXeUynzYFdHu8x7lVWVohOTjxA+8MPPwLvjMWx42StgdWaFflt3Po+GZ5/AJb9/HhZP2ZTkDDd8uWwZVQ65mE/JyXFuEjT8TsppxdBem+SMoX0fdv73tTjn2veOA4ICwPFUWj6XyzKbTqJDOh7F3tu+j7JfHAVJERIZayrssrkJhULo6uwWYoYlzsys5fc1373Bh26H919345QrWGqVJS25Bsl9f/cdPYL9D9+PV91bf0wJemj0iVQaO5uDeb9/mQVDcspq1gtRRKdKXhud0XJargxgkbhhhiEFwPuCiWEtnnxPCsvDqOPD7CTqRbHMOUeAnRxPlrrKxUZAkTMa7sBckTOcyMYQuRrOrrooBBQCCoGJEdA//2cknrwT0c5GmByFKN1+IVa89aNI2pyS3UL3FbHR1WXFROlWRD0WmzVbjmTJo7ky0dky6Qx8AwOoP1IvWTO0n2a5BDUcxpI9PBeJGZI5zJZhRI1lEp5FtuDV+iyx1jyaSKFnMKs/o5pCYKkiQIcmbibo0Hb0J/+NvucfxuZLL4e1cHTJYOvuF1H/2AM47+aHEXOWoLO9Q97J6trqCXVkck5Nzc0tkqm2cuWKRYOBm7oD+w4gnU5h7fp1MgflGjNkDj37DExWO5yrNmX1IqJJxLztiEfDKK+qQXmZB2bjxO51+3/8ORy+7fsorFmOeCgIe9UynPLJ78G1NmtHLKWVLW2IDrk1MRsg17h56xiIiVW2agqBxUKAzk3VbjMefEU5Lnz/J2C2j9aHInGRSkMEgIWcGSqN0krQDLYcQfuRw3B/4a+SXUI3yFqPVfRu+J2fSCYRj8VE621kSfWDbzoFmy66BK7qrGh3vrbzL3/Esrd/DDWXjc74ae2Pyrs1dowsWXaY9ZIJNFlWK7NfiAv3YL2ByYkZjouED0knYsVMEJJZyVQ2OKOyZxfryV6c8zITleTeQmcDKXJGw/2eK3JGw6mWbBdRZNdlGWnVFAIKgSwCdCRY6El7JPaD3303dL1NqNuyFZ7KasTDQXQfrUfnnh0446bfwbHxDDDqLXXd6ZQsnrjBIGHChZPT6ZSsmhzJMtV95eeZMXPkSL3oyXCjNp2ypKmOv5R+z/IE3ltGwpnWzDaZgOBSGrsay8mFAKPCtcUWZJr24OmPXolzr/sgTNb8gvxNLzwLfyiMqo//EL3dPVLORMt7Ztbla7FYXMoUWQ5VWVWBysrKRQO3qz+A1oYjUsa4Zs3KUZs/Rrjp6EIR3uFlSjIGXaADZrMRVk8Vyj1OcbWhO9NEWunJSBihliMwOJwoqFk56lo5b7J0g9o9NbXV8AxlAHJVNBBKoM0bU6VMi/Z0qBPniAUSta1fvRaeQhvqtp42SnctV3pHMpHBYmal8H3RmhnS/NQDSG98GWxXfEgAz2XPrGX2zAQtFYvg3kuq8Ir//MKkN6nhqUehX7EVm67/8qh+zx0N5N17cNNMoeO53pVwQ56rdJBSqCELcmI0Uk+FeyIlFnxiv3d8DphBtdCZkIqc0fBcKXImOwFTlX0xN6IabpXqohBYMAQYjeF+hl/Yi/FehG/9NPQdh7D24ldJLTZF7HKt++A+HHj477j0zt0wu4qH7HczIujJkidqxnCjkStLqqioELJFS6kTLbPr6xtEs4IW2G7XsejxXIPPhdHM5HxnPxJa4PILmSnjJGoiibRs/JSt5uyxVUeYWwQYva4rtqLtJ59CursRq8+5cNITPPLjb2LLd+9Bf0Iv2SckXSgAnK9EkK5PLS0toh+xcsUKOAoWz6npxUPtSPg6UVxWhuV1VTAZj+lj7G4Jim31qJaIQBfsgs3ugMVVCrfTjkKbQSLj3FhNt0UjUbS2tYlTXE1NjehtcY5iORMzZpQr03QRVf3nAoGxluNCGux5CIO3fQFnvfU6IRdyTcpzUxnRY8llhmT11KYeSSIUwP7bfoDSH74IvbtsmJxh1syqMvuo84w8WjoRx18vKsVl/zVe6Hdkv4YnH4ZhzXZsfP/nh3/MwEhDTzjv+BgcE5JpkqFz38L9C0kVLbISOSKG2jTMvptsbcdj89wUDhbJHr1ONG2IZb51Qm4si7FenPrunlg9iDX/HK/rNUXOaHgeFTmjASTVRSFwkiFAQiQSS8Fs0osLgoa1zZwhlB7oQf8nzsH2d39MIuTUmTAZR0e+9z/yDzhPuQjr3vP/Rp2X9eBdnV3o7u4RMV3qwZBoqaqugqvQBf0EEfTcQbhJ6+vrQ2dHJ+x2B1atXimlTfPRaEQRS6RkwcPrm/52am5GxXvbORBHuy8q4jOsa2fjf0UsOJ0lcVRTCCw0Atx4lBaaUem2YMd/vBo1q1agdNW6SYfx4p9+hxXv/zKSNevR19cvAt3UkhmZBccsOc4VzJTrHhL/phiwFgJ3vjDYfagVobZDKE4Nwl5aCceytcP0bVNfZLyORDIBXdQHu6MAy+qqUVhgn5VGVTwWR6tkzkRQU1MNV5FbETPzdbPVcaeFQJZYPUZAkIAc+PJVqKiuxLJTt+c9FsmKnBMRy3WmIi9annoQycr1sL/jK8PH4/xDrZtSpwlOmxEOM3Vkxp/ukWvOwurtZ6B4eVa0O1/jvLT6vZ9F5cWvk1/zG/W5hsCEpUR0VKLWjD+cHJVZM5J8zWnQUGtGS0kSsySEoBlyaWJZU76WI3dFx8+oFwtzCZIZs0FsurVR34ekUI4gIJmUI314v+azEmGxs7qn9fDOQ2dePwOo+Vy2eO/MxqwL11JtipzRcGcUOaMBJNVFIaAQWDAEYi/+A5l7v4fTr3yTLGBymW0jB9DbcAhtDQ047yf/HDUu6sCQWPF6fWIpa7aYhaxhBL20rFQEM6ey32aZFDUowpEwVq9eJaLDc90i8RRIzrBcgNfIBRcXY/wzg6D3rIbHRVSrNybiwG6HUdJcufDilz9FGenk0DuYFQ1ktIbj05omPquBqQ+fsAjwGePCfqoFPJ83Zs2UF5rx9IdfjerldShdvX5SXF7402+x4aPfgHH1qWhtaYXDYceKMSWKLH/s6emFz+sTQqa8ohylpSXDx5VIe4ZWuQtHmT75nc+i984fwlm7EtEBL8zLN6L4/TcKQUNDgnH0aCYDXZoEulHmNmrm2O0zE0PnhVPzprOzS9yf6EJXUFSK7sGkCIaqphBYTAT4XZTTj8mNQ9+6B12fey3OfPt74aqszjs8yZ5hhkgymwE80XzTf3gPuvftRNFNj0BnMo87FkmHQrsRNUUW0aEZ2xrv+jla//RTbL/6mrzj6DqwF407n8c5v90pvyfpEY6nJWsmH2nE8zmsBqwss4uDE7+bOXbOmySqTUad6MXQMY0Zryzfmop80nL/stkv2e94Nk5/1PoqLzShwJoNUokrViItosQkjroDWavyXJvvrA4OjaRVJD4z8mG+ysW04LsQfXh9XEcGInPnwDXXZJgiZzQ8CYqc0QCS6qIQUAgsGALRp/8Mw8O/wCmvvkoWIfmav70Fh597Fhf9+snhX4u4p9eHjs5OmExm1NZWS7ScmzCWO3FVQXHfktKSSSPkOTttOr2sXrN6QjHR2QBCDQkuptJpYCCSgDeYRFmhCTUeq2j9LGRjuUTXQFxSZSpcZiFeGBmj1gdTuvlvZtaEYkmJzHPhmC9is5BjVuc6vhHgs8VNk5a0bG5GqtxmHPnRZ5BoPYC1579s3MXz3aegt06vx79+/HVc8oediOitaGlphdNZgOUjMmdoe885gW5OJDNKSkpQ4HIjGEvLZiSXpceMPW4KF6I1PXwP9n/ro1j98tfA4iyUbL+mJx9Bpno9yt/5GXD/k29jadanYUYC8XhsWJDcWeAUW+2Z6GUFg0G0t3eAGGVsxQhm8mv7LAQm6hwKgRwCucxSCv2OLFEyP/Vb9P3hu9j2uqvhLC2fEDBxOIpnCYWcxiQJEh7L33AATQ//GcWf+xOMq0+f8BjMRqA4cFnhePKGH3rxc9ch2noYa867CAUl2bIotpYdz+LQI/fj3O//Gfp15wq50T+YEKekiRozVUgG0Z2K37ktfVEJkhQXmOCyG4WYGQgn5RiS3ToGl5k+OVx7EGspTcpkYDUxe0eHwqG1wNj5kMTM0Z7IqNPlC+DkSqI45893IzkxWfCIgTCOYy7IrPm+lsU4Ptd3I7WHOAZmjzGgOFdNkTMakFTkjAaQVBeFgEJgwRBINOxE+H+vxznXvm9Ccqb5xWcQMRbgtC/+TMbFhRY3FqI3E42iqqoCpaWlsrBJJlPwer3oaO+QrBkKhNKJhBs6Rov5Jc0FmxAPRqOICtPSliTNho3r562sKQcoF4j720Owm/UoKTRLCvECBuxFy4Jki2TuWAyI8v/jadhMeokSclHI6FwsmUEwmo3GMGKnFjcL9kqc1Cfie1FdZIWp5wgef+/Lcc6/vR82V9EwJiRlorEoEvEEOve8iJjeii1f/CV8Ph96e3pRXOwR/Sg2vu8+H3WpKKRLArdGdGa40TnUGZZ3kJFiPvdFDqNkimlpTX/+JfwHd8BSWoXqV1wNZ90aLR8b7vPop96JgqgXVadsF+KYxIqvuxNHHrgHZ9xxAK0Do/WgKPrLTAI6WTkMCcRDfgSDg4jHEyhwOMQ1rsBZINc4HZKGBGxHdx+8ff1ImwsA62hHrGldlOqsEJhDBHJBi5H6Km67CZmHbkHTrd/AhktfjfJ1m/Kekd9VkUQKg5GUlPTkMgE6dj+Prhceg/tjP4N58wWTjpbERJ3HImWWE7VDv/omjv7uBzAVFMJktSDY3Qn3+tOw6cNfhXvDqfIxH+eajtCkpeIFVoNkC5KM4RwkJFI4Idm2/K7uDcQXVAswNwcXO00S5MplPVIzp9UbHYaDsyXJHY45t5nnz7i55zVxHcEpleTPfBE1NpNB7rVqM0OA5NV8l0QpckbDvVHkjAaQVBeFgEJgwRAgUeL/71dg+eatqNqQXWyN3CSRiHn6N7dgy6d+iPKzL5ENVzgcGbbWZmYMM2RGli/RlaW7q0s0KJyFTil5SiWTYhvL4wkxYzDIRo2kTWtru/w/yZmFaHRC4YKRkji0udS6KVyIsVEsmKKAXCAOstZ8yOVpbHRlIcaiznFyIsBoNaPILb/+Otr+cTs2vuxVcJSWybufSqayNtC7X0DfoX1Y9ZXbgMJSRMIRISaqqiql7IctHA6jra1dHImqq6ukfIeNZGObNyqZMiRnSHpoeQcpBvr4v78Cse5WJKMhGMxmRPx+nHXTb1F50Ws13SySwI/9v3egCFGsPut8pDNppFNpeLs7cfj+P2Pdrfvgi4x2UiGRyvePmW3ZDDcDouEg+vu9GBwcFFxchYXiVudwOGAymybUo+H7nBUezUgGXbc/AqSYSWcADBNvRDVd3Bx3avcmsK8liv7BpIjErygz49SVKrtnjmFesofTM5GNGadDNX7UgWGpUXTXQ3jpGx+X8qbaLafAXVkz7hpy+jMkB/xNR9C2ZwdgL4Ttum/CWDWxVkzuQMxQ8RQYsaZ8YuemXF//od0yHziqlsNaWjVqLHvbg0ISTdbcNiNWV9jHZdEe7AwLSaNF4HgubyLnQrpkcV4kKUwshWAZMhLItxbgZ5htZNRzTs0GfoghkxFJMJGkymVO8npE/0YiPoyWLUzG4lxipI6lHQFFzmjAarHJmVwEaKracw2XorooBBQCJwACImjW9AJaPvd6rHjZFajaehqsRr3oP4T6+3DosYfg3Hg61n3sW5LdQmKGUfJoJCKbEepH2GzjF+zMrGlrbRctGQlb6VhTPXoRwM2c1WoBXVyoT7Ny1Wi72fmCl+nJXJAtpMbFdK+FC7Kce1dTf0QWU5y/GYlkdCxXy019jJHlKjmnh5zIoJZSlumOTfU/sRHIRW65OWq6/UfY/39fhbNuBSxWG5LxOAK93TCVVKLobZ+EriSrP0GygS5NdB6y2azyM7/fL3pSdrsdK0fo0PC5DkSzxGOpk0Li2vDc+4NPo/P+36KotBx1q1fB7/PhwHPPweR04/K/N2o6SG9PDw789XcI/+V/sWz72YhFoigor0LXnh3QVa2G54PfQyAKWEwU2cxel0mvF1K52GmWCDs3QWypdBoBv19ImuBgUAgZatG4i1xyzcwMHOtaxY1SruSD89B8R001gTKmU0NXDP/3gA/722KorHDCYrMIKRfwhRCJJvCOC1x4/dnz56w3kzGrz8wfAjknIZYelrvM8s4adRkc+dU30Xj3z2G2WeGuWYYCVxHMdru8K5HBAPz9XviaG2BwelBwxQdQculbh0WDOdqczXQ+8oPnLHGasLJ0ZmQggxxcdxztjUyoB5IjhJmhQ0Ka6wHOTXxHOSfxu5XZKiw1nss9E0tZxOlqAtaH390kxliGzfmH2jf8w3mHHxmpS8Vxsj+zZXhvSHg7raOzgXkuzrWBcDYTl+RO/2AMwUBAgmOwFs7fwzPiyBwbx6vKnBYE7uGTKHJGA96LTc4w6hNPpbOsqWoKAYWAQmAIgcTh5xG67YuAvxsFJaVIxaMY7GjDmms/ivKrrxd9mWAwJDa4jAy7XW6UlpWI+G++xi/9cCiMwWBwOFvGoM+K+5FAyGpR9CAajUnWDbNvWAJ1ojYujnjdXJhNp3Hz1u2PS7YBI2mMYHPB5raZhlPHvWG6OWTndC442Uf8NpiePccLy+mMXfU9fhHwOEySPcOSo1Q0hIP33YHuQ3thcThRsuUMFG89W97rOLPhhkodKQZMwjZX2kNyhjo0FPmmg1NuY8B0e2aHuR0mzcQMP/vAG7cg6evFeVe8ZhjYw7t2oa+7F2d9924UbZxYwyL3AWbzNR5tQt833ot0bwusdjuCgUGYq1fhzB/9HTaXB419MZQ5zUiks7b3RbZsBJuZA9xgjH2DOSdyfvT6fDLnGU1GyRbkH7rYjW0sY2ztj8I3iQ7GYj05j+0L4Ut/6MIpp9Zi7frxuiL9vUEc2teGVcU6fOFNx7Q+Fmu86rzzjwDJ2mypUlrKcTkvMLMj91XWt+Nx9O98AoONBxEf6IfeYICluByFqzejZPvFsK7YjC5/XEp6KXpPTTU2IRaGCJGxV8HvSZ6DpUa5lhOnJVHB8XAvk+995HxEUoWtzRcF3ZXytZwT07ISq3wvk7TgGCkKzHOsqbDLu54jeLRm0GRLo445VkkGy1Cmbu77meMRB6ZU1p1xZDYMs3pJtkjCUoYOeiYpe2apMwkdZh1yPUH8+F3PvtSpqXCbNbtQhiNRHDpUj2giCRStmP+HCJCsQ2LOMqhMOvs8aXG9WpDBncAnUeSMhpu7EOTM2Ilh5LD40nOCmUsWWMNlqy4KAYXAEkdAl07ApAeKw+2wBjphKnCiYO02BEIREfNk1gxT9lmKVOh0wu6wz9gKl5u6UCiEluZW0a4hOVO3rFY2Mydqo84Gy6i4QJluI0HDhSg/y9pyOifkFq1cwDESxRKoXOPClYs9RgG58OsdjMtCTuvicrrjU/1PPAS4jih2mCQaazPp0N/fP6Qdk9WRYpbMVG1ggORMC5xOp5AzfC6ZNcJneDoaM7nzPPTmUxHtbccFrz1WwnRoxw709fThnB/cA/f6bVMNSUqQnvvzHfD94nPY9tqroYuH0d14FF09Xmy48Q4pv/JHM3DZjLKh8oWSot+gRTic5ZwkaXp7e4V8Xra8btycRgya+6PoHIhNOdaF7nC4I44P/LQVF75sLSoqJ4+mv/BUPbaUAx99zYk7Zy80/kv1fNxQ87nN6ZYwSFBVZJH3IpehOdXY+4IJHOkKT9Vt0t+TQOF8xFJIburpXuSyHyOJOE7+yTV+/z3fGJj0mOxPciOn/cFjMohCEmlZsVXIHxJL/A7V4prI7FaWFbENRrPaVSS0SDSR5GJjZg770Sqbe7H+UELmmZFNCBdb1iRAXByHSpxzls657BmnzYASlkA5TJqJGZ6HpamHDx1BNJGCsyqr2cV7zPFk9Ymz5VRz3Ygzr4vlVnSlFDFk1eYVAUXOaIB3IcgZMqmcRPIRMCpzRsNNUl0UAicZAvyi1Ef6oU/HUUPNiOLsxotR5vb2doneiP1tSQkMxvHWltOFixuXrq5useEmMcNI+6pVK0VU80RqI+1Ec+QMF1HTzZ4ZiQmzHrlI5gJHS2N0qrE3IotZLgqZxTybxu8XlXk5GwSPr8+y/K/ImkI04BOhbzaSM+Xlk2dNkAQRQqejUwgKigGTHMxaxI/WtdKKyMGf3Yi2u26Bw12I6uXLMOgPon7XDtjKqnHZ3fu0HgaP/+ZmxO79Cc5607Uyt3U3N+Lwow/g9J89Ns5dju8NS5Omk+9GAeSu7h4RRyZOFkvWBUY2RYk0WvqjS9Iy++O/6oLBU4LVa7OaQZM1Cr8/eN9efPVtpdhcN7PSk6nOoX6/NBE4ZvlslmwyLcTlXJAzPC8djZjdMraRJKrxWIQ04jvNjFH2a+47m79aeAAAIABJREFUJqCbD02SBcwOrBsiYna3DApJQefK4gKzXBtFeLV+5/F7mYETs0mPTl9MSqpItNAd0mE2CNGTc47ieUucZiFI6Cg1VkuG5FeFyyLBGJJDJKZYVpkjdPhzGhrw59OZn2QeikZx5Ei96G2dsm2rQMO5mWsLZuhw3mPGrvz/PJA0uXsxWTLB0nz6j79RKXJGwz1bCHJGwzBUF4WAQkAhIAgwOuw0pRH3dyMdj8rGi8KddGVp7+hAX2+fCHyy7IgaCrNtLHeiiCYdmiKRrIgoS6PWr18n5VInUqPzktS+D9l5MkbEBSRTkBeysYSEi9WewbjYiM+mUQeAUTvlHjUbFI+vz+qjXugiAzAyKuwsQFl5mWTDcBdE0iFrU5+Shb6ezAuAgD+Aru5upFOpIce2uXEieubjr4f/4E4glYTeYBRb6zO/cTtKT79IM6jPv7gHXZ+6HKvOPh8WdzGadz4P6+ZzcMYN3xolbK75gGM6spyrq7MboXBYnOpKS0tEg4bOUNzwtPti8+aeMtMxH+2K4z9/041Xvja7Ucs10b7IBbfHBLkPHuhCOQbx6deXzPS06nPHMQIstSlzWVBcYITZoJeMk4naXJAzk0HFc1MLhxkqnI8OdYamhSxtuyvdZrzUGhQClUEIEjbMEmKmGzNq5ksrheK9JJTGkk7i4Gg1CnnDUlASSXSvImHO8eX056Z1oUOd85EzY4/DSun+YFxKxHJBoZmca7LPMCuIZBMDWWpNMdfoZo+nyBkNuM43OUOWlyJ2qo5Pw81QXRQCJzkCjERR5NKSCsLb04VEPC5Rbm4muA7v7OgQa+ya2moUFs5cNI6EDLNlaL9LxyZuXgZ8AyKoyc1bYaETGzdtPKHvRlNfVKJoXABSz0OLO81cA0KiiKnlzKAx6HRIqdXQXEN8Ah6PYhN+yaorK3GjsrhQNmGxaFZrhoQt32E6M7H0keWOfKy6u7pFn6qsvBTl5eXTspieCsTOx+6D//BLsBSXoubSq0UQeDpt58FWBHc/gvhDtyHW0wHnGZfgzBu+IRkuc9VIQHd398A/4BfBdBJajgInOgIp9ASymhtLqf35uQDuP5TBtjOy2kDSqGlh1ElpZE7/YuSY/f4odjx5GHd8onYpXYoaywIiwM01v8+YEeowZ40E8rX5Jmdme8m0hN5Ybce+9tBwOQ/LkFaU2sSuumsgJqVHLC9e7K9NkjTlLgs8DpYH6WAYMgmYDgbU+jty5MiozJmJPs91Qm8ggS5/TLJ4ZttYmsVGUoaBI2YbkZjKV+LE54klVlown0poebbjPl4/r8gZDXduvskZ1ieypls5dGi4GaqLQuAkR4Cid3UUw0tF0N3ZKZa3qVQSdrtDslmoB1NQ4EBVddWMNy7coNHJhCURgUDWdpYbOrPZBIPRiHgsLuRM3bK6E/pu0L67OxCHy25ApSsrtLoYjQRNfXdYUpjno6Z8Ma5JnXNhEOBmwGNJY9DXh35vP1jsYzabxfGDxAyb2WIZJh5JypSUlswpMTMXV7qvqRfB7mYpBbDbbaJ3xUygsc5Ksz0XMenp6YW33ysYWV0liBkKEM5qlS6pdvM/vdg7aMfGTZWax8VruuuOnXjwSwvjsqd5YKrjgiFAopbvEb/PqtyWrJ6IYTxBs9TJGTocra1wYF97NnOGjesjlhYxkMHMUxIF3FstBc1OEjQu6tGY9KJpQ8wZnOffWnSAYrEYGuqPStAsV9Y09qE5+LOvofW+2xDz96No/amouuYGDNadJcGd2TSSecz84VqEWjoszZqInJlMpmPsGHgcSthQ00y1YwgockbD0zDf5IyGIaguCgGFgEJAEOCXebXHiiKrDpFQUFyA6MjEzQQ3FjarVUoSPMWeSRELtTcinYjDUb0CetMxd5J4IoH+vn5xZeJC3m6zw+ksEGHhnKAwFwfc4M31xmip3eJAhBa6KVnscSE73RrxubyeXAZNNlJFfbKsBggjVBLNUhp9cwn3CXMsI5IwRLxIhgfkWWFJoo7uYGaLlCRGwmGJhDJThFornDeW4nv9wqFOJH3tsDoKsHb1Mpnn5mucnPd8vgF0dPUimDIBVhegX9iyRi0P4K2PePF8rw2bt1Zp6S594vEU/v6X3fj75xbG7UXzwFTHBUOAawiSFnQLtJiokWIWzZWxOjRLnZwhsVTtsWDPUFnTSABzQr78vqQujJYsjgW7AUMnIpHkKTAK0UGNG2anTKYFxPUdXetY3pSPnHnh8+9GsqMBy7efA5vLhd76QzjwwD047aY/oKVs+6wuj+Oing8rPKi/k09omSQT9fFOtiqQHUcj6PAmUOw04Jx1jlnhnPuwImc0wKjIGQ0gjejCDQxfUqXoPT3cVG+FgFYE6JpSU2QV0iC74I6LEHAgEECR2z1OIHPkcQ//4iY03HmzRGr0RhPCfV2ou+xN2Pihr8DkKROSp7m5BVabVTRr3O4iGIY0KbSOT/WbHwQ4p3JhxE12JJ6B3aJHMplBd4B6GIqdmR/Uj/OjJiLQRXxAPAiL2YRCVyFMJiOsVhtoox0YCCCVTsnPaZ89TEBSUHcyQYoFhmV/iw+DXUdhdTixYe1KmE0zJ0vC7U1IxiMoXLFhwqvgu9bcGxZ3kkmFORYYh5Gne3TvIG59OoqzLlwr+hdaWldnAJ2HW/F/79dO6Gg5rupzfCFgNmazNZhxIiU3hVntFxL+udd+IJTEke7ZuTXNFyqcp1aX28QNcV9HaJwAbq4igWUz1J1ZzMwZWWvpsm6MEzUSMxQJpgYPyxLztcnIGd+e5/DCZ9+B8971wVEf7di3G50tbbB/5q7sWpGiNHkanah434lTLugzcv7n80HB5XbvxNpbxU4TQtHUSZPd2+1P4gt39CKUAJwuG8LBGGKRBD53dQk21lpn9egrckYDfIqc0QDSiC58sd12ClAuvRrt6V2J6q0QWFgE+CXOTJipojy0jC1zmSXiwi99vnNa9FCe+683IdnXhZVnnovCimwqfCIaQeNzT6Kn4Qi2f+cu+A0OEf+tra1FUdH0dCEWFi11NiKgxXpUIXUSI8BsmUQIunC/kHklJSWwWI5lyk2EjN5gkDLJudR0mc1d4L5mx86XkEmlsG7TRjhtdFOa3hEjXW148UvvwWDjIRipVWMwYcsN30HFuZeNO5AvlADLGoOzLAeY3gin1zsaT+N1X2vCq16zGfYCbdo7O59rxMUrMnjbBUXTO5nqfcIikHNU4vzAbA5xJhQyAWj3Tu6ctFigsAprZZlNrK9JoOYjX0g6UXtpsTM5KB5MXDmnTNaEoCk0y9rOnKfMbDJypvGuW+B9+E5suOTyUadIxmP414+/iTPv7ZCslqa+yLghcN1JxyyekxIb1CQikcTngHMsP8efMejO8uqJNGxIiJHsoxCxRq54sR6fOTnv9T/rhNHtxumn1Qxj0tjQi6MHOvC7j9UKmTXTpsgZDcg9tqd9UVlXDUNUXRQCCoETAAFmwvCLbaqsMy46mAbrsOjFccFpM0gN82Tt0C3/A++zD+CU11yVt1vTzhfQ294O14e/B5vdhhUrlkvpkmpLGwEuovKldS/tUavRLRwCtBTxCjlD6peky1RLxmz5kw4ej0d0pehYtBTai7v2IxENonrVRlQVOzQR0iPH/dj7Xg5PkQsrz8m6RPUcOYA9992NS+/cBVvp6EySo70RcTwhFku5ZPAXD3vxdDNw+jmrprxFnR1+vPR8I27/RK3oR6imECACJAXyZZiQoxGx4Myx5DEGjibLAFGIjkaAxAdJL/5Nc4GpGt9LZkXTxntsi8XiaGxsQixPWVPbP/+Iltu/j22vvXrUx0L9fXjxz7fjVffWg2Tu4e6wzGkk3nJZNCwBo6MUdWVY4jqWWKEeTHN/bEpdVK5LWf7E+ZIkTU4U+EQkava3RvHlP/Xj4ldtlnubIwBJZj3/xBG89QwLLt1Kd8SZNUXOaMDt+UOdYommmkJAIaAQmE8EaHnMuWYq0VdmzLCvy26SlOQJzBZGDfVvr6zD6W+8Bs7S8ryXwC/Sp359M+xv/SSWnX8Zamqq5/NS1bHnCAEulgPRJPa3T8+GdI5Orw5zHCCgS0ahi/pg0afhLLDDZJy8JIhOThQWZ1u+fBkKnAVL4ip37TmIWCiI1evXwVngEEeWqYim3MD9R/bguRuuHpf2v/+Bv8F98eux+s2jywFoxRuMJIUop97TUm4f+1UX4iYHtp4+sUB7Z6cfzzxRj8+/qRznrZ8bXYSljIka2/QQyG6s9SIcm9toioCtzSgEDf/N75pEKo3+YFZzJB9Jw81pzoEnny7J9EZ1/PfmWo2Cy8zwGYxOTc6QKKMGEEucJINpRKPWzNGGo2LQsGXrllG/S0Uj+MeV67Dp0lejdPV6+R2Jlv3/vAeOU87Hpuu/PNyf99AfSaGtPzpqbqPuEN2tZpNpRKKHWTi0MeezxHLrxSwpm68niCWltz0bx/bzVkugNCdoTHJq5442nF0Rw7UXzTw7UZEzGu7c43vb84ofafio6qIQUAgoBDQjQC2ZcCwtNdJaGpX/6SJUaDNMGkUONB7Asx97Pc571wfyHpbEDFNmDzz8D6TWno01135U9GZUOz4Q4OJnd0tQ83NzfFyVGuVcIcCUerIY3CjUeqySoj5Zo1sbHYt6urtRWVmJ8jxzAUVzE4kkMpnsXEV9ApPJJH/Pl1ZNe0cPOtpbkTQ6UF5RhbqyAhg16mF5X3oaL914Pc58y7+NuvQjjz0I65YLsO7dnxr1c4qBdwzEZJMxm83KXN3DsccZGa3l18VX/tiDQ11JLFtdjspqN6xWo0Suvf0htDX1ob3Vh09eVYrzNyhiZr7uyfF+3FwGDUXw2UjWkCjgZjvHEzALgsGjHn9c9M/Gbrz5PjJwRCKn2x+TdQlJHGZTcNYhecNj8HNTlW8f73hy/Ny4c8OuJWsmd72cr2s8o7Nn+C6TMD944BDcbhfWrF0zDp6uJ/+BHV98DzzLVsFst6OvtQVF607BGTf9blxfliZxTE190Tmd3xy8XiPFg01SbsZzDCVfnVD3WzJn7urHxa/cPApbXuszj9fjbWeY8YpTVObMSHB0GT7Fc9j2N/aK4KJqCgGFgEJgvhGQL7KMZn1H2XBx8VTkME2YQTNwcBde/Ow7cM4178k7/GQiiVAohOZnH4NhwznY9sEviJOLascHAnxeGJXbp7Jnjo8btkij5FxBpzfaa0/VBnwDONrYCJfLhZUrV4wiXLIbhRBaW9vEOYRkjNlsQllZ6bALlNFoEuHhuWzJZAr7DzUgHPTD4SzCmlW1sFI7RkNLJxP4+yvrcOob3g53Va18IpVI4Jnf/RzbPvd/KD09W+o0spGgafVGp7Wx0jCUWXfhdwTLWMfq4TxxMIx7Xghgb3NUMhwoFr683IqLNtrxxnNcKLCqUqZZg38SHYDZMiUFzNA1ilvhSF07brKYFTGQR0fFZABcNhN84aQEjvqD2SwKkpwsw+bftLlmCffYRl0Tfp+diNkWWh+dicgZrtEOHTwszpnrN6zLe7hEOIiuf92D6IAX8Yr12PSyS/L2e7YhMKekzGTXlsu6yrpKLu0yUa33iP0+cEsXCkpcWL3hWElsf3s/XtzRhts/VguzSWte5/izqswZDXdCCQJrAEl1UQgoBOYEAS6CWAs8le7MyJNRiI2RFueQe9PYgSQGB3D/FWvw8o9+Jm9UOxaLITgYRMMj92Pluz4p7k2qHV8I8Hl5oTFwfA1ajXZBEWAEt9JtAS1opxLT5UagtaUVyVRK9Ke4Ici1RCKBnu4edHR0Dv88EolkNQaQgQ46cYxjSdRct0AohsP1R5GMDMq4SkqKkcxknWe4eZysxLPlvt9i9zc/jrpTz4TBZEJ3wxGUnXs5tvznNyccJgU0OweOP3MDRsYtpiwuqikEZooAs2lY2kSChqTuKIJmBInC0qfJ3j1mA+9sHpwye6LCZZH1D7NyFrLlXKpIDJFA0Briz71dc5ERwFeV4yCBxbImumeNFAaeykqbeAlpRt3CdAat/VGsKrfDkkdceCHJGY6LpV1WEzOIJi/bJ55zgeVCPDud3iS+8IceRFI6OFwOREIxRIIRfP5NpdhcZ5vVEBQ5owE+Rc5oAOk475Jd2JGtz07MqikEFgsBRre5kJkOOcOxVhdlN12MPOVrz3/yLbCbDFix/cxRv+aGitHv7oZ6NDx8Hy67rx4W+9LQmFise3C8nZdTVu9gHA09450YjrdrUeOdPwQYkWW6eWmhaUoBceoa9Pd70dbaBperELV12WwTNhIx/Hkqlcbq1asky44Ob4l4AvFEAr29vTAajNh6ymhdhLm6sr0tPoS6m2C3WbB2zSoc7WfqfDaVnpsAklATcRKBwy+h47F7kQgNouyMl6E8j1PTyHEer+TMXGGtjnNyI8CsBwrFkqQRAwKWSA41ljd5gwno9cyUMYKuRNRJyeccyfUMbbn5mVQqI0QOM+60lnBP9y7w+FMJecce/S1Cf78Zye4WGJ1uFF/+LhS/5b8wyKwejaXlOV2YuRBJphhwSUHWhCGVTgvWzIrOrei0kDMjgzScA0l2sTSN4+R9ypG1LIOOM7sutbT2O7ln53jKnHq+PowObxLFToPoec0FH67IGQ1v/ETkzMiaXw2HUV2WMAK5yMBAmDWSSvx5Cd8qNbQJECCpw+wZt8OYVyQz2HIE/7ruQqw5/xLUbNs+6ij9rU3Ye/89cL/u37Hlmg8tGQFQdbO1IcCF4fNHVdaMNrRO3l7UmiFBw0w7LtqnWkQyo47ZMd5+LyzWbPlQVp8qAYoGOwudWL9+dHo9id5Dhw7DaDRi48YNc6Y/w/NlI9pZgcl9B+uRiASxbt1aFBQW4kh3RMqPSp1m0eHitU51fVqeBEXOaEFJ9VEIUKNGhwq3RUjSvAV0Q4RJXyABl80Aq8WAHU2BrE7VEIB8t3OCwrkNejYjJ0u4at20s+yP5ANFceXTYyaD0H0/QfSh32DF2ReisGYlBvu60bbjaWTKVsHxgR8syu3kdRfYDJI5E02mBYeaIovgKto9iQSaGpskmHbKtq3jxsgrpaHE3rasmPvIRoKGxDUzoATfoYBOuy8mhNlkZJboBM0Rh5MvMyZ3ayY7R+4ZOF6D59PlCxQ5o+EVnIic4YaeCtzH68Oi4dJPmi58cXIGcvyakOTsOZqMThoQ1YUuOgLcmFS5zbCas9aNY9vA/h3YdeMHocuk4a6oFIvc4IAffYf3ou4dNyC57RVSjkCnJj3DLCdgo/5O4Oh+WW0UrtgA98bTjvurVOTMcX8LF/QCKDxeV2ydMnuGg6IIZUtLq9i36vQUezTKvEGypqSkBM4xTk60e6WjSDQWxabNm2A2zV67KpFMwdvXi1A4gmgkilg8jkQ8Lhsvi9WKutpqIWgaeuOgmCn1t2o8FiGiZtsUOTNbBNXnFQJZBEgwlBWaYTHqJNOGhMmBzpDMQyznTiTT6A7EUeshcaxDmzcmmcD8vU4P2Ix6+T33XMfonMywKPjIciSufpjJI2VK6QyslqwbFWtm4vEkDl27BquveDvsJeVSRpNbLe27/WY4//NXMC2fn6y/mTwLuXJUtxVoa24eR85w/MSOWTMvtY4nZnLn5DWyrJVzf255SHvtPW1BceMKxVN59z3EnwROFvfZlR3xHmStvI9tsDhP8//C8TTiiZTcN7bsGjarUcPng/+vxfFqJhjP92dIjFF3SSu5qMgZDXckHzmTYxJZJkCGUxE0GoBcwl3IJnNi44vDSYo1m1PZGS/hy1FDO4kRoO4MNyZu+8SbIqr6DxzYgXQiBueytai46ArEMgYpVWBUpqKyAuXlZXMW9V4Kt6N/91PY+/1PI97fBVdF1ibc390BU6EHm/7jRpRuv3gpDHNGY1B6MzOC7aT8EJe7uXR5RlPnulGPpq2tHQM+H9atXwe73T6rUzC9/1B9CwZ9LJUyCGlssViQ0RvBzJ5kPIZMOiVixGXlZUikDQjFMyhxZcmZnD/ETB2kFDkzq9unPqwQmBIB7qfKCi3i7sRGAoHrmPaBGNZXOhAIJdATTEg5VHLILYFzGCu4WX20otQqpIE/mhK9Gv7bqM+++yRzciVK/DnPlWjeh8HvvQdb3/Qu6PR6pNNZcoa6OYcf/QfS57wZ1gvfPOW4F7IDCZpiuw4xX6cQ5Vu3bc1qfA3p/rBMSRywhkiNfHtSEl3MyllfZR9VfrarJThsBT3VNfEYc+20RfLlxrt68PDuQSHjNtbZ8MkrS7Chxib35nglZIZJsaHMI5spm82lhaBR5MxUTyKAfOQMmb1ILCUvgsNqQJj/VpkWGtBUXRQCCoH5RICLFqbClrnMecubJjo3v+gHBgbQ0twCo8kkYp7cWOU2NdmFQPYPI+fHU+t+5kE8/fE3YNOrrkL11tGZMh37dmP/P/6CM/7nN6i88DULelm5hdVUYoqTDYrH6A/GpaxDNYXAZAhw4auHTjLrSOAyej3XTXQRGpsQCUewectmGI2zmyva2jvQ0dYOg9mK9etWw25j1Dcb52aUtaPHi6C3F9FoRNZj1McpLSmBo8AhRA7JZr3eAIvFPKN5azHJmexmUqeCf3P9kKrjHRcIkKAhUVPfHRn1DkiJy1CEfCpdmZEXajakYdPFEWg8iN4br8Wpb303HAUFCCd1iA85RzU89FcYLr8e1jMXdi2g5YboM0mYo31AMoa1GzeJ4xWvn2Vk/nASLFEiOTVVI3x07eM6UUrFMsCe1qB8VgtxMNXxp/v7L9zRg96kFZu21cJg1KPhUDd6mntw60dqpnuoJdnfbtGDAu1cq/HfzFaa6rlV5IyGW6kEgTWANA9d5rLOcbrD01IDOd1jqv4KgZkgMJM00vJCs2y+Ror3aTm33x9Ac1MzuMEqKCiQaLS7yC0fZblCX18fkskkamtrNW26SOSk0/xSyoACoyR1qEWx0O2fV23EmnPOQ/naTXlP3dtwCPsfuh+v/MtB6M3arHlncw38YmaqNRdXtOqt9VhlgTWTxgw/umCophDQggAzQ7nhYXnBZO4qWo6Vrw+zWY4cqUcqmcKWrZtnXR75/Iu7kIzHsWLNepR5nBLdHts4xwT8AREiHhwMgtk7JpMJNpsVoVBY5p66ZXUoLS3VNG+NPH5LfxQdA7FFCb5x/qY+UE/g+HOLmunzoz6nEJgKAbfNCIfViFgyJRqRLJHJactM9FkRIA52IxMNwGA0ov87H4S7tBRlW88G9Nk1SbC9EY3/vAslP3oROptzqmEs/O8zaSAWAJJRoKBC5m/O5ywHYtO6ZzIZdVhdaofTdswenQRNjz8mznTMxF2oapCBcApv/XYLrrn2DLmGnFPpU48exIcuceKsNbPLvJzJ+nnhb+z4MypyRsNdUOSMBpBm0WUiIaoCq0Fq9BYjI4n1gZzsgzElDjyLW6s+OgcIUNiSivrTcW/il25NkVUW9tNpdGHp6elBcDAkjiwkUkjQkFTp93plA1RQ4MDadWthNk9cEiE1xckk/AN+dHf3iEZEKpmUz27YsD67ilig1vK336Htj/+Lba+7etIz7vnbX1B2+bVY8Yb3zNvIOJdxITkQTuJoT1hq5csKTaguss5oo8znorkvip5BtXmbt5t2gh2YtfucG4oK8guHz/ZypayptR1erxe1tTVSajSbduBwIwLePqxevRJFnqIpyZ5wOIyjRxsRCoZGlDQZsGrNKniK3HnJncnGRw2b1v7YvFj7at1MzQY/9VmFwImIQDldiNxmEcvtH0ygzRuddI1EPb5UdBCRgV54iovQs383ur/3EdjLa+AoKUM0FIJ395Mo+sB3YT7nDccVZFxNmYx00tKJILDWVu2xiHh6ziGJezGSNJ0+EtLxBcmioR319T/vxFVv3CbaQpFEWipRXniqHm8/w4KXb5m5cyiFj4lLJK4dE63YzXc/Rc5oQFiRMxpAmkWX6iIzOnzx48bbfhaXqj6qEFgwBCrdZsnIyGdrOdUgGInu7+tDY2PzqK4kXSgAunHTxryHyGXI+Lw+dHV3S2mD3qCH0WgSpwH+nva61IxYqLbrax+GJdSHZaefPekp23a/iEDKiO1f+eW8Dc0XSuBwdwQW1o8XmGA1G7LOFjPgqhjZ6gkk0Nirypnm7YadoAf2FJhQ57GKo9F8NBK7dGyiaOfmLZtmVE6UG5ff78fhQ0dQW1uNsvLyKckZfo6lTA0NRxEcDAJGCzIWN4pLPKgtcUikWWvjO9bSH5PMlWwGYE45dAYv7JiTMiuGY6HDlGoKAYXAzBAgSVPtNmN/R2hSncjiAjMSqbRkDFLbhmYumVgY0Sf+hFTLfhg8lTCffSUM5ctmNpDj9FNcf9DC22zQiU4hs2q6/XEpkVqoEqdrftCGFetrUFNXJCj6/RH88+/78fuP16HMNb0A43F6G8YNW5EzGu6kImc0gHQCdhFVcWQka0E1hcBSQGA6KZrUk2BpE7PAZtJY2jQYGEQmk5YNEb+oOzs6YTAaxCKXbCrfj5z+Azcvg4Egevt6xXqXZQWMmpdXlIvKPjdL3Ght27YNJtPMxjST63jhs/8Gt0WHqs3bJv1498F96Onz4axv3zmT02j6DGcSLgoD0SSqXJYZkTI8ETeJwWgSe9tDms6rOikERiKQy57xFEz9HnpfegaBpkOwuDwoO/sVMFisU4LJrLmO9g709fVjzdo1WUcnljjKV2lGE8GSO0lfb69o2LCUkvOJVhe5rq4udLR3ori4GL6MEw6bBQwE2ej8Mo3MPRLKg+EY2rp64Q+EAEshYHZMiYHqoBBQCJxcCAw5fg+tjU6ua5/N1b54NIzP/74HVVWFsr5sbPLig5d5cNVZrtkc9rj+rCJnNNw+Rc5oAEl1UQgoBOYdAZYpxZMZsYvV0qqLLJI9M429yISHDYVCQrCkU2lUVJQhGo2JlkNhIXUgDPAHAujp7pEoucfjQd2SkhZ4AAAgAElEQVTyOrHdZUsmktjz0h6pYz59+8JaVx+4+auIH3gGay68dFLIGp56FLrqddj8sa9rgXbR+hDDSCKDl1qUzsyi3YQT4MQehwl1JVbYJsgkifR24MXPX4dYTzsKyyoQC4cQaG/B1hu+g5pXvWVSBEjOtLe3o7enT7ReXC4XEvEYenv7EYtHsXr16lHZNJORJd1d3WhubsGy5ctQWlqimZyhdlZvbx88xR74E0YgnYQhGUF1dQWK3Cxvyp9Bk3V3ytLg/DdLOTs6OyULJ220ImMrVuTMCfD8q0tQCMw1AgVWIwosBnEXoiSDljadgFu+4w25TR/3lQeD4RSeOBhCPAmcusKKutJs2TzL1riApVX4ydQUOaPhbityRgNIs+wy2wlqlqdXH1cInJAIeBxGIWfoLjfbxlKFlpZWDPgGhg+Vs6nlD7jZoYgwN1DcEI10dEqmUqg/Ui+ZOLSAtEyiVzPbcY79vG/fC3juv96M89/7kUkj5k/e+lOc+vlbUHLaBXM9hDk7nhL/nTMoT/oDUdNNtGcc+bNnHnvPxSjyuLHq3GMW877WJuz88+04+9t3ouTU8yfEMB5PoKmpSTLoSLxwnpC/s+l24pxUXl6OcCQCq8WCmtrRrhy5/jxBQ30D+vv7sWnLZthtNk1ZL8zi27/vABLJBFatWoXW9m4M+n1AJo2q6io5t9k8WoCbnEwkEhZ7bs5d/Nvr9Qkpw7G7iooRMxUiEJ+8LCrR+BJif/spEm2HYChbBusl74B568tO+udNAaAQUAiMRoBljSwt9YVmVtpITZUKtwXJVBpd/qzuHDP+yTvHhtynFgJzZmLSrlxVGcwd2oqc0YDliUDOkM1lOi/T6RfypdUAr3ShIGbHQHRRxH+1jlH1UwgcbwhYjHpU0VZ7jpxZKPZJNxRufkjWsMzJYrXAarGikBa2E7ihMMOGIp0kdrZu3QyLderSiLnEeudXPoBkRz02XXZF3sMeeOjvSLsqcMb/3DqXp53zY9GOcZfKmJlzXE/GA1LzpMptAbWpxrbOx/+GIz/9PLZffe2437XufA7+aApnfuOOCWHj+05ig6VFrsJCJJIpGA0GJFNJ9Pb0jvqc2WQSwjbn4hYIDGLA5xMShT/buWMndHo9Nm/epNnpjec/eOCgrCdWrlqBpg4vAv09QDoBs8UMnU6PdCqFoiK3CJvHEwkkEkmEgkFxqss1g0EPl9uNysoK9MeM4mQyWUvufRTeb12H8nNfKdlG4b4udO58Gs43/z9YLnrbyfiYqWtWCJxQCLBMnASIEBE6ui6mEUtkEE+lJUM555C5EPsslouTXF9WYsWOJpVJeyI9aIqc0XA3TwRyRsNlqi4KAYXACYjATJ2bpoKCkWWWG3BDs2zZMsmWmahxAdPe3oGOjg6JWi9bVqcpAj7VGKbz++c+9TZEWg+jbstpcFXXyvkH2lvQumcXzOW1OPvbf1pQF6npjJ19VdbMdBFT/SdDYLLMmYM/vwmxfU9gzQXjSwHDPi9evPt2vPKew9MCmIRJW2ubuLdVVVbA4SwQooYkDssfS+kKZzSiva1dNjzUquI8sXPHLtEhoMubViFxEiyHDh6G0WRC3bJlaOrox2B/t5AzbCR7jKKjlZZz5RqPX1RUJFk1JG2chc7hc9IVjZbak7WBL1+JsqoqeNYf07cKdbWg8ZH7UPLjXVPixc0WBTkXYmM35WBUB4WAQmBCBEjSOCx60ZAb6ZDktBrhshvlZyxvImEz1xklzJihkK83nEBpgVlKmjqnmJvUrTy+EFDkjIb7tVjkzGAkDYtRB7Np9s4AGi5TdVEIKAROQARIzjAzjQLBM3EFmggS0WMIDOLwocNw2O1Yu34djMaJy6e4YWqoP4pAIACX24WVq1Yik0otaBZN2/13oOWeX2Ogfq8IlLpWbUTNa67FsivGZwiMvO5cacZEWEz1+9k+VhRj7htM4KhyZpotlOrzLEHUMR0+6+aWb06o//2P4H/yHmy45PJxePm72nHg0Yfw8jt2TAtLkjPMtOvs7ML69euE+ODPmF3T3t4pmSxsLI9klk0imZTMlnQ6I0LiDoddtKz6+r3weIokm2Vk6eTIweTIGWa+hNJ2JONhGNJRFFXUoaa8SFySROiXWYCpFBwFDhEwF+JmAoEuihm39Ecn3QR1/9synPK+z4zDZf8fbkHhf/8RxvIVk2LGU/PeLJRLyrRuoOqsEFAIiN0zdd8YLBnbqI/itBlRXmiCQZ8tV0plqF0FxJNp0K2RGl90RyIB67KbEE6kEAhPr6yJDpxcz1lMOiwvsQk5w/HsalbZMyfKI6rIGQ13cqHJmX/uGsSt/xqAL5hCPJ7GGesK8KFXFqGmeHSNtIahqy4KAYWAQkBE6igOXOQwzYk4cA5SboKYEePz+bB8+XLZNE3WKBTa2sLoeffwJog6NcuW14lezZJsOl12rLLIGu/cJr+b5PezvSaekhG4/e2h4170b7ZYqM/PDgEKVlJfkZv/ao8V1KTK1wJH9+Px912C8677EMyO0e8lSwBtG8/Gxuu/NK3BUEi8s7MTHR2dw+QMD8B3in/isZiUF5ktFsSizMprRiQcGfXO5UhQT3ExVqxYPqHrG8uijjz7BPp+fSMSbUfoKQf7y9+CMz5+I9yuwmmNe2RnkjO0mJ2o9X1gE9Ze+U6Yne5sl6G42t5bvwfPNx+H3lUy4WdzWTPc+CWSyiFyxjdJfVAhsEAIOK0GMAOR8xL/kIDhWqvClS0VZfaML5wENVlo5jAQToqNNwkblijzsyY9s2+Sk9qA57sco0GH2iKLaM6w8dwvqtKmBbrz838aRc5owHghyZnbnx7EXc/4sfm05Sgrd8rCpPFgBxoa+nDL+6vhcc5e2FPDJasuCgGFwAmGQKEtKwDKlNu5atSgoWUuSxNWrV6JwsKpNz4sI+jp6cXgYDbK09/XLwsb2uSWlZXC4VgCNrVDZIvsr7jwosJehvXl4x0Y6FTFTVgmnc5L3swUa7o9HOwMw20zojcYl+gbN3B6vU4EAFVTCEwXAUZ2uSGwmQwotBtRNMlccODmr6DrwTux5twLUVS7HBF/AC27nkfA68UFP390UkvtnOYMCZdc43vf7/WKcxs1Zqg1M1nj2ifrENco+lYUGqd4MMkduj+tWElyJv8x9u8/gOYvXIOKuhqsOvsi9HV2of7R+1F+1fuw+ZoPgxk1020kZljWlIefHT5U+LYvQN/4Ipa/7LXDP2t/4XGEMmYUfvwXU56SEXFu4rjpa+qLTtlfdVAIKAQWFgFmrHB5QBLVYjKI5ovHnp2HWOLEn/MdzjUSNPFURohwoVwzQDCWQm8gjkQqI9k0M6FimfHosBilvKmsMHv+Vm9MlTct7OMwb2dT5IwGaBeKnGE067Vfa8YFL1+HoiL7qJHt2tGCDUUJfPTyiXUdNFxK3i4UCmaaLycJ1RQCCoETEwEGcUucJtQVW4dF62Z7pdSdaWxskkj3xk0bJ4xkjzpPrmxgaEUSjUTQ1tYG34BfUoHtDgdWrlx+rNxpyNk2G4TOOb5QjG8oo2XI9nbcCkc+MOQDR5OYzBChwc+NOM7IbJhsBEyfJVuGIvr8Wc52N0fADLvJDP8u60gzbuc2ZgzZtdkES7Gche9QtD0cS+NARxCJFHUxMjAZ9bCajDAYGKFLIRZPqfKH2T7AJ9HnScrwe56aCOWFZnnGpyqYbvrLr9B4x//C33RIskFqLn0DNn7oKzDaJ85yIwlD4e8j9fWyERnZ+I6QUNlyypYpyZnc5/z+AOrrG7JliG6XOEC53e4JyRmeY+cDf0P39z6C8951PYwmI3yBEHoP70N/Tx/O+/F9sI5xatLyGFD/kwRN1xTaDsEffQCxwy/AXlqJ2EA/9J4KOP7jFhicxVOehgLu1W4LbBY99rWHpuyvOigEFAILiwDnTJYuMRNZVhg6SIkRG8kZ7uNGkTOxFOLJLDmTawy89AQSYrfNrJnpNp6T2ThFdpOMIxdL4h7uUFd4uodT/ZcgAoqc0XBTFoqcOdAWxVfv9uLSV28RASlhZ9MZsNbZ2xfCkZea8MvrqzSMeHpdcvuHySJC0zui6q0QUAgsRQT4hV5TZIGnYG5KJBnZPnzoiES0N2zaMPUlDxEqTU1t2LlrLwYHQ3C7C3H2WafCZrMiFAzhSP1RHDnSiGAoArfLibPOOg2r6LjS1IZ+rw+nnboF/x977wEYV3WmDT+aPiONeu/VsuSGO64UG9PBEEqAkEY2Ifn2y/YvyX6bTXY3m7LZ/LvsbrKBJCRLKAkkNINpBheawTbGTb33OpKmaLr0/c87GlmWJeuqunBfotgenXvKe+89c85znvd59XqtzI2HDh9DXl42Kipq0NjYIhoWYWO63iuv3Ch15eVmISMjRUAWXvfue4eQk5OFzPSUM8K8yILpG7Dj4MGPsH7dZdI3XtPR2YP9+9/H5etXITMjVa4hm8br9WPvvneRmZmO9PRUHDjwPgYGHKMMGn62adMafPTRSTQ0NEv/qJNRUlKI5ctK4fF4cKqsCpetWAKLxYT+fjs+PPQxWtu64BnSoqikBHHJqQgMAWaDDgGPC6eOHcPiZcugMVjgDQTVDHdTP3VqCQDc+KeNZG5jaNN8GcOXenttEpaUkZku2ZpGLSICWq1OUmlPZvVP/wy1T/83nK2NiMlbjIJPfw3G9TegqbFJxHsJvqSkJCMrO2vC7E0UGW74+BC6fvwVbP3Kn8v71md3o/PUYfTYnFj1gyck/FKjVc5CHnAHZOM1MBiA3T31ZirQVIZARz208anQF65W5GrOKWQyLUqNlBN1CnxOJUCsqGK1kOoB1QOKPEBmKg9PJtsLMWSJ7ymzNTHLXRh7DoMzYWbMWNmqiT7rdfpR3Tko4PVMWDMcDFl2XMcVJptHx6YmDVB0my+KQio4o+A2LRQ4U9nqxXf/0Isrrlsy+saSwk76WlenAzXHG/Do1zIU9FgtonpA9cCl7gGeghO4ZayxEuPJORcRFAjmictsjRulgf5+1NTUSaamgoL8KaskoNHXb8cLL7wGk8komzS32yN/XnvtVSLQuXv3HgklYgYXp8sFk8mEq6/ahMqqOgFo7v/M7bCYzfD5A3j0109h6xUb4bA70dHRKcKijU2tWHnZUkRFRWLVquV46qlnsWnjWqxezXS9Wvj9Qfznfz2KjRvWYM3qZaMhDqHwJS3eefcQdu16DTt3Xo81q5fLSf/Jk5X48U9+hltvuRY3XH81jAa9gDN1dc3yOft32WXL8ItfPoGSxYWIjrbKIo5hWiuWl+CRXz4hIqcEa7i5pKjp1VdthtlkxK6X38C999wGs8mEN/YcgMs1KJliBr0BdNvsWLtpI6xxCTAZdDj18cc48OZbuHL7NuQWl8DjJ3g/0+XdlLdLLXCJeCDMmokma2ZED2G+hhYCZ3rR1NSMvLwcEfE9wyYR3GWZql//C1pffRLFm69CbGYOeuqqUbF/DxY/+F3EbLxBgNJgcGhEwHfi8ExqYHW0d8D2yN8iRhtA7qq1cPX1oWzPbkTe/TeIXb0Vebm5iI6JVpwxTkhxDBsYCW2aS9+J1ow2QsJNs8hq1JKFB9GnqGhX2TNz6Wu1LtUDYz1ADT63Lyh6L/w7/+S/JzIyV/liEhQhcybZapDwQ9o5prQJ6+ohONMxKAxmruOUAL7hikJiwNoRNo4eGfEhBg+NoO7henuoTwCijDo4vFODyepTceF5QAVnFNyThQJn2JVbf9iItZsKkJhklZ4RmKHw06EP6rEsaRhf2zEiNKeg35+kIgzX4ARH+iCNae44yXKyUk31wKXogZGAHcVD4wKCm7S0WKPQbrXTXVFM0JLT4QT1HZjtZMmS0in7wtPqmtpG/PGPL+P+z9yBtLRkdHX34sMPj2LTpnV47/3DYJ3XbN+C2NgYtLZ24PEn/4htV22WsKfGxtazwJmrrtyEokX5EhJ14kQ5Dn7wkYAdzO5CgdH//M9HsWHD6hGgRQefz4///K9fnw3OaDTw+wN44snnJDyLfb315h1SD8GZ3z7+DFJTk/GZ+z6FhATOwxF46eU92H/gfWzYsAYrli/Bk089iwe+cA8yMlOhidDI5s/L9v7zV9KHtWtWyMbrD398CQkJcSgoyMWrr+6V/pIV9Morb+GWm3cgMysdA04PnnnuNeTm5yGnoEA0bV7b9ZIwDzRaDTZeeSX80MGvEJyb8uaoBS5ZD/BVt4oouAmxk4gAz9XgzwJnEqYO52Hbw0NBvHRVGi7/7FcQGX/6GltTPSre2YttTx8b7eL4jEphfZq+vn7Yenvh8XhlIzW46+fwl38IQ0w8DNc8gIgVVyPCbUNMpBHZOdnT1reaShB4Jj6UsAgyZlIssvELG5k6J1ucM6lSvUb1gOoBBR6QJdAwYDJoYDXqRvVibC4/bK6zQQ3OO9xbZMQa5M+ZLKHImqntcgt4YtBrEBgahm+CzE/n6j4B3UiTFqXpFtGhC9tYcIaf8VcGrUbWfWz3k2TNPT702IPISNAjOWbudBYXyocqOKPA0wsJzjx/2IXH9tqwbGUm0jLj4fH40VLdjo62Afz8K+mIMk1fyE7BEC/6IlzThE+3wpPSbCiDF71D1AGoHpjAA/yylvCGWKPoTsxkcRGulpmaKAbc09OLpOQk5ORkT+lzhg312vrx3AuvItoaiaKifOTn50i4j9lkxmO/fQaXX74SS0qLhWlCZtBPf/ZrFBXlSZmWlo4zwJlfPfokBJwpyhNWzIkTFSPgzE5YLCF2DVkyfp8fSckJAuDw5P3IRydw76d3SuhSWByUYExTc5uwV7ZdvRlvvHEA1+64EllZ6Th1qgr79r8Hg0GPVauWSRgSw5cIsnDBlpKShNLSYjz8yG+Rk5OJqEiLfH7FFRuQlpaCn/3s1yPgzGUSVvX0My/KNdTWefW1EDhz8mQ52to6ccvN12BYo0fbgA+2nl7xQ1x8nKQhPvjOe1i38XIcfOddrN+8GZGxCfD41dCmKR88tYCw5jLjTaAw+HzaTMEZZ3MN3v/Tm7Dp8w+e1b23HvoBrnulDjrzmWLhZJn19/fDZrNJtie+2zqdDjEx0RICZbefDjEc1ugEkLE7nBiw9SA+Lhbp6WnCzFNqHQM+ydaklK04Vb06TQQsRo2A5QTOxhqFRE+o4MxULlR/r3pg1h5gOCGz11kMoQMV6sbUd7vPAjQYzpQZP7u1E+vutPvQ2OMZ1YqZ7gAYUZEYpUfBmJAm1sG6KQpM436oY8ArIBDH9Eli2H7n6W4ca3Aj2mpEb58b16604uvXKzskmO69mK/yKjijwLMLCc6wO++Uu/DYATtq2wYFWd28xIqvbo9TMzUpuFdqEdUDqgfO7YGQoN3sMzc5nS6Ul1dICuyiooIJ9R/G90SyHiECFZU1qK1tBFNrDw66UVxciMWLC/HYY8/gqis3oKgwT0IYyBAh4JGcnChCvR0dXbj/M58aDWv65Qg4s6goVxglJ0+OAWdGQp8IzhC4SU+n5owWwWAA7753GHfecTPWr10h4EwoHbYGr72+TzQqNm9eh9df3y+aMxs3rkVlRa1oyyxfXiIAys03XSNaMe3tnTIerU6DxcVF+MUvH5dxxEST+RiB9etXIikxAf/1s1+Dma2SkxIlPCLg9+Oa7VdAq9MK+4bgzOHDH8Pj8QlrSKPVoccVkFScOq1Gwh4O7D0g/Vy5djXef/tdRFmtWLR0OTyBYVUYWH3pp/QAF/MMmyGNfj5tpuCM32XHqzcU4Ko//QY0ujHZTnp7cOjpx3Dj602j3Sbo0trcgkG3W0AYnh5Hx8QgNi4W0VariAATzGV4EzM9ERClPlZGZgZi4+LQ2tKCgYEB5OfnIS4uTrE7JGNTn3fGOhHjG+KhklmvQVK0QQDzsUYAiJoz7f0+xf1TC6oeUD2g3ANkvxh1ERJelGQ1wGw4PTcyw1LDOICG80yIfWxArEUvkQ3TNZvTj5ou96y+s8mwY5am8eBMGKAJ/QkcaQiFOH2S7P972YY6G7B8fWFIs3VoCIfersa2pWZ8ZlMoIuViMBWcUXCXFhqcUdAltYjqAdUDqgdm7AFiEdys5SSYJAvQTGxwcBDVVTUCbixdtnTqKkYyGzmdbtFdYehQe0cXTp2qRFNzK2695Trs2vW6iAMvXbpY6uXpz0P/8QssWlQo9be0tJ/BnFEKzlBfZu3aFaIfwwxT48OaCBoNDnqEZUNQKCkpXkAYnqo/8MA90u7u3W/izjtvxuuv7xOh4fcPHsGa1SvQ3NwmgE9xcdHpsKaM1FCGp4gI+Lw+/Md//UpAn/S0FFRW1qC4uAC33HIturt78eKu13HvPbfj1KkKNDe349ZbdsBgNMDpHUJZTStMRr0wcR7/zW8F8CGLhqKn1Om58fbbAT0ZQsE52zBOfSPVEheTB8iU4/Eps4UwU9tYGvx8jGOm4Az78vE/fQXetjos23GjdM3vcePE6y8jccO1WPzlb492t7a2TrI2MaU23werNUrAYQF0BQAOGQEazjV9tj5QiyY5JVl0oOrq6iV8Mr8gTzI/KTHOReF02krKn6tMKCtchGhWpMcZJTQxyXqmDpiqOzNbL6vXqx6Y3ANMjsBMtWSbcI406CIQH6k/A6BhOvsehw9RBi1EMSECsBi0snaaKQOxxzEiBjyLm8P1Gxl3iVEhQFerQSgD3zjzBoYw4Aqgtts9i9Yurkuv/149rr1xGSwEzzQRklyHmq0NpxovKs1WFZxR8NxNBc5QXHPA7RcKvmqqB1QPqB5YaA8wiwDnn8FJxOwm6g8XGRQHJaV+OqfpnOaY/rG6qQdDA62yMVq8uHjqIQs4o0VVdT2qqmpFpDc2LhodHd149NGncO+9twujprOzGzdev000WZqaWvHU757Dtqu3CC2XWZbuu+c2pCQnoqOrB08++Rxuv/0G5GSli0bMZMyZjRsp/ktx37M1Z8iqIThTVl4tmi/MvMSNHk9cqqrqcOedN4mGBX/3xS9+GocOfSyZl9ife+7eKSFSPp93AnCGbJyIkMbNiObMmtWX4eSpChw+fAy33Xa9AEIEpAjO9PX344UXXhXRYYZG9dvd+P2zr2DJkhLJIHFg79tITk2BdqRvjfUN2HbtDiSkZWDQF8pio5rqgfEeEK0pYyj1a9w8682w7dmAM7z+43/+KlrefA6WhGQ4O1tRcNuXsOQvfgSGUTKE0uvxSGiSx+1GRGQCNJZ4YZqNNY6Tc5tZzxCuYTQ1NaGnuwd5I0wZZphjprS8/FxEj80mdY7Hh5oNLTbvtObYie4FN4JGvQb+4JCIiqbGGGUuGas3Q+0IsubImFNDm9R3WvXA3HqAwAy1PAmORiAkxk3WDHX4wqHejb0EZvzyvZoWZ5I/Pb4heXdZPnpEDHi6PSMYRD2pToYtu2amA8O5ggBRdmIoFJIEnrHzx9g+EZw4NCISPN2+Xozlt3+nDnfcM5Ihb0RTyG734KN3qvC7v8w670Mi44rrZz4H5zIVnFFwq6YCZ/hSTOVoBc1cskV4UpcUrZfJ6EI2xpNyMcSFERdOqqkeuFg8wHeMonakcTLjgBLjIoRzVyRPgqw8CVIG0pBuT92Fju4+aBxtEk5A1ogSii/BGYIq+/a9L2E+BEAY2kSGyo03bJPPXn9jPwKBoCySKNCbmBgvGZB0ei0OHz4h2Z34O441KsqCHddcAWtUpAAsU4EzE2VrYggEcY1nn3tFwpi2blkv2jL87OXdb0ofmWXpzbfexpceuBdOh0tCrbZu3SBZmvYfOAiv1yM+eISaM7lZsEZZZMnEUKp161biV796UkSDCRAFgkH84Q8vIS09VVJ8v/rqW7jnHmagMuGtve+gq6tXxscpyO0fxpYrN+PQwUOwWKOxbNUqRGh1Mk+9v/+AMANWXb4B3iENAuqcpeSx/0SWSYjUi1aCxTi/ejNzAc6wDm9vJzw9HTCnZcMQHQeHw4H6ugYBaMLptLlZ0ukNCGhMiIqJgcUaI6GPBJqZeYUgCN8jgjC1NXUC0uTm5krIE//tD/iRl6cMnPEEhgSY4Sn6TDFQzrXUmOEJPfvGU13OueMZMxw/gRmedlMniCm1ldjFss5SMha1jOqB+fIA2TF8VwjOJEfrBWwZC8qE223p88r6yOsfwqA3lMGJ4U+zBWdYD+cQslq67T6wneka+06NqvTYs9ky4+siBvBB7cB0m7hoy//ZrzsRlRyLrILU0TGUH29GisGHv905LnPgeRglnz0l+j8qOKPg5owFZ5KjDUKT6hskoqrgYrWIeICLEqqST2SM4eRiZK6NEynb5CZOiYnsBJjGkufUqqkeuLg8wIU+Be3s7uC0Tnf53IswpUKQhvMeGTqt3Q64etsQ8HkQFZ+MmIQkAQ0Yuz2ZhdJVa9Da2omy8ipJnU3h3uXLSpCamiQhCQwnKiurgsPpQlxcLFasKEVne7swY1wuN6pr6kWnhqmyS0qKUFSQJ4wYpsHu6bGhra1DPmcqbn4JHjlyHBmZaUilbo0mlKZWPstIQ0pK4mj41LHjZchIT0VCfKxs6tjPzs4edHT2iOZNc1OLaM4QYDry0XEUFuQKcMTU3QRJEhLiJeuUw+kMrb4QSqXNFN4M3WLdqSmJMo6GxhYZe2ZmmrBwShYXSWpxMgKOfXwK3T026PR6pOUWIjUtBWWnKpCQnAydOUoWi1azHs6BPth6epCdnw9PAPD4Aup30sX1yi5Ib3lKTNYMNyWzEQBX2lmCJxTobahvRFZ2JlJSUpReOmk5hjH19vSKZgznBH6nNzQ0YNA1KO8438nIyEgkJCUiNiY6lOp+ZLB8NysrqgT4TUlNEQFh+4BdwpkyszJgsRBIPbcRmKH+y3QO4cKn2QRhCFwTMKJWRVigky3y84lOvHmyfqrVKZvI6bR5rnXWVGPkc8J5XV3XTuUp9fcXoweY/trjC8JqCh1uaAnOjNOZGbZG6v4AACAASURBVDsu7h2EeDEM+IeG0WX3waTTiNZL+J2erR+4l7R7ghgY9IMaN9SjUWJ8z1Njjcgak0Z7sus+aeBMVZsXf/mbDqRlxSE21gxHrwMuxyD+/QtpSIkOHUA6R8A2Jb6eSZk3T7pwpMYDl28YKbF6bFpkwIpc87SqUsEZBe4iOMOXmHF9zE/Phz2U6SQCZj3V9rUoa3MJaKPa2R7gAoQbNk5u9JVr3IsxHkmcq0UC12bhhQYnYx4sK0Es1XuoeuBi9ICcxJq0AkjOBOwcBWmMIcE7hmtOZgyjaep2Ydjdj4Gedlgio7C4pFjAFS4czmUh8d1xZYZ5rh1aDIV/N5oqfBjo7u4WMINj5MZseHhIQo0oGJyXmwOj0Sin5qzg9HXDZ7YTngzGti2fjVwU7jTB2eHhEZHgkDZEuNZw6JCAuGMg3NHUvvIVMPZ7IDzWUJ2jE9KI5oTUK2DwyO/CG8ohCOW5y87FWkjwl5f7AkFhyBh0pGWHmAGyeAwERbdC/Qa6GN/c+e0zQVuyZsjCWAjjc049qsrKagFNCwryFQEgE/WNwEp7ZzfaW9ug1emxpHSRvOtsg+GCBIJYhsBNT0+PVEGRbQIuiYkJoklDrSdmOuvo6BwtT8CIGebMZtMoiHOuzQ21JzoHpnfCLSfzVoOEV9E4L/IzJXY+0mgrPdFV0n+1jOqBC8ED3EuQ6cL1vy8QOqjVaCMEZCEoyh9qcSkJ6yajfjIwdTZj5X6S3+/8ITMvnG2JdbLfDFnvGzyd1pvf+dQJ5EEc12gcw0Tsu3CfPmngDMfdYw/g5aNOtNgCyEky4s71UTDqQ8LPBOd6nfMTxdE14Md3n+mBJ6BBcmY89EYdnHYP2pttWJVnxsN/kiFaQVXtbmFOnctUcEbBW3W4sh1u/5As+vmCkj3TPxg6peTLSv05hhKoJw6TOzMcLqRkAaCkjILbdkaRsUDNdK9Vy6seuFg8EBL7HJ6V/hXnNG78I40amesmykrAhUTfgAPNjY0YDgYkRS03Q/Nl3IDxhxYCI/yorqyGyWxCfn6+iONeSkYAu7zNJd83qqkemI0HuPHIiDMgzqwREdwBu13ADRHTjSNLTBlgMJ0+BANBdHV1oaWlVYAShg9ZIqdmqLANpqumDdr74ejrgt/rw1CEBjGJaSjISpK5aaxxLGzP7XELgEtWDDMzxcTGICsrU8Achk4SnOnq7JLQqOzsLBEHprbUuYwbGwnhHPBO+/CNQExajFGAsekY33iyH8tandO5TC2rekD1wDgPhMFQznB8lwnEECw1iRZVyAhuKAnJnm/nhsAZP+rGiPdyah7PnmNfI406xHIsJAkQ+J0C9HV4gzjZPPV8wsNz9yXMnpvIn3N5Xx/47zYkpsWhoCRdquUzR7kBf2AYxz6oQVrUML53d5IivEAFZxTcmQMnWs+gloaBBgWXqkVm6QHGZvuCKvA1Szeql6semLYHQosALdIoJDoubaTX4xWRTW6G0tJSkZySIuFBC2XckJ04cVJSUufk5EjGlrFZWhaqH/PVDmm3JxQspuarfbXeS8QDQ0FovP3QB5zg+n0syGkwGBAdY4XFrAw0EY9EAAaDETEx0VO+bwwj6u7uQWtLq2hK5eTmwBoVBY/XM6ozxexp442ApN3pQn11tZx0ayNjUZiTCpPRCIOeAp4Tm4A0Q0PwDLrBMCiGOTGsiuAMjQANQ60YcsXPk5KSJgRnnJ6AAEQub+hkk+uP6bKiw+GdTI9NjZnpGN/9qo5BCV9UTfWA6oHpe8Bq1gqT1GIMCffyfSbThKHbTFuvhCkz/VZndwVB2WBwWBgVPOy3uQLCpBlvAvrGGpEabZgSlAlfywOtegXsv4kOxukz9ofMSwrZTiZPMbvRX/xXP3dwAK+U+bF6U9EZRA2uo8PKGnt2H8d3PpWEZTkhIedzmQrOTOUhAAxrIvoVY9LJ4oThOSpLRoHj5qDIfLBoJuoWJ3MuwNw+dUE0B7dNreIS8cAoQBPLTC8U0iNzZRh2uwNVlVUSMsBT6MSkxAUfMTd+Lc0t0i61KKj5wv5cCqaCM5fCXbwAxjA8BL3fCRMGQ2K0BgNioq3Ssa6ubjidDBWcHqhKtgn1WsiU0xv08s5N9N4x5IjgbXdXF3ptfTDo9dBpmVUulFmMmk6sKy42FvHx8cKCo1EM/OSpcnjdbhQWFcAcGQWz0YAhnxsVj3wPPYf3wxifhJzb/wRpW244y8msu6KsQkL8mI3JbD4d609QmawasnhCoZCngROHO4AOu09CQiUEYoaLPPqZuhQMDWWq3uma3R3AqVbXdC9Ty6seUD0w4gGyYcJZKAnGUMuFzBS+lwQb5oEsOKe+59xDkJoAMUWDw1mduB/iuHKTzDBOE/TlnHakwT7tfob3YJzXghLyPe0qPhEXfP3RDsRkpyIjM07YWGFQfmxUTfmJViyK9uJ/XRs3pU9UcGZKF4XAGYpJLUrhl3yEIJtlra4Zf3mPb5JhAxRiYxaU82FEkclQGXCfjms8H/04X20SmBGRU+/QnN3T8zUWtV3VA3PtAQIypLvypCaWAA2G0NPdi/r6etmU8RS9sKhw2pu82faTLACX04mGhkYRAy4szD9jIzbb+s/n9So4cz69f2m1HWVgeI0ulDY2goBICDAgUOH1+TA8pHzdQfYJU74zdIjACjWgWKdoTel1IsLNOYF6MB6PW5gsDDkii0Y0+sxm+dPr9QqThX9nPaG6wiBRhAAoGRnpSM9IGwV+DjxwJSLNRqQVl8I90I+qt9/Csr/6V2TuuPOMG0Zwpry8AsNDw5I6m4LjY42gkQiTj+zQ+N3fbPOAqbJnA8qE22C1TOFNcIZhoePN3dkCnTUWekvUhA+aCs5cWu+fOprz4wFqi4TTZfNgKaz5dCGEMCn1CBkXZAC5fEPod/lFf4ZpvA16zaQMwnPV/X7NxZu1iaAaydnU45quhcGS+Tx8//S/NWPVpkWIjjaJVhDvE41fr/2DIa3a+toemAdt+O6dSVMOQQVnpnQRcLSqA4zZM+tDgpOhjXxwzsQXo0w6eP3B86YvQGSUE9Ynla7GF5dgsNKsTgoeGbWI6oELxgMhBJ+CeMo3YeM7zw2HQauBUTsEU9AOZ79N0lxHRkXC5/WhoLBAsicttHEjRvYMWQAMm4i/BMKbCNRXd7inlXFrof2utnfxeICCmMzWRKBgfIDNGSLVCobEE12COsx45PV5EQwMwR8IIMifoSEBYbgaZTmCIGONYIiB+i9+v4AxZotZNHAI0pDJotVoBewZ9PgRG2NFVlaGMH1oLW/8AY2P/wQrd949WmVPXTVqjxzCVU9+eEY7HNOpk2UiBp4/ATgzfph9Lr+IcI5PVKDAHZMWofAkwZn02NN6MwOVx3D0ew/C3dUGr6MfBZ/6Mpb91Y/PqmO+wJlAaxUCJ/Yh0NWMCIMR2qwSGFdfhwjTws/bs/Gteq3qASUe4FxClklKtF5S1of0+C5O48aeiQDCIsYzHcWpNhfsY8SFZ1rP+bgunNVuOtnrwv0MJ7tgHWSyzId99ZE2pBRlITsrRqIw5OBiJD2E7K2HgbJT7Si0DOLr10+d0lsFZxTcpbdPtk475lhBtVKErBmPPyhsHJUuptRrC1OOqDvvyUwmg4XpodqK6oGpPRA+KeIXE78smLJxphYR9EI72A2DZlhSTvO0vLWlDZmZmUhJTZ5ptbO6rrGhScRHCRDFxsYsOINnVp0fdzHvjKTRbZlavG8u21XrunQ9wIUp9QII0HCTMlsTbZdgUMAX/p0/Q0GGMDmExUb2TGRUlAArBqMBBgNTz2rQ0twqYrwUIk5LTwX1ZgjOUB+G4ExBfj64bOb3rcmgP0Pku+p//hWDR/dh0RXbR7sf8Hpw4Of/hpv2dZ4xJPatvKxCmDFh5sxgRwvK//s76D6yH9bsIiz+8t8h4bJNMhc29rgl7CGsCzBb//B6npxSDDhjjBjwW3evRubiEmRetgZ+jxsnX30RKdfdh8J7/nS0Sa43yGCmGPhc2ZCjF67ffBO+soOw5hbDFBWF4UAAzj4bXE1ViL7tz2G6+XQf5qpdtR7VA+fLA4wGSIjUI8Gql0N1bpRVA+q7PSJufjGaXqsREsFUWY4mG1sYoAnVMfM18GT1/2ZfPw43D2H5uoJJv0sOvFGG/31tLDYsmjqttgrOKHhKGdY0XxZK8Ty77Crz1bdPer1hoF0FzT7pT8KlMX7JYD2iID/jEQ0PQTscQHyUHjlJkXC73aisqEJCQoLoO8xH5pep+spT8kDAj6KiIsUZYaaq83z9XmXNnC/PX9rtEphNtOqFyTEfYpgMjervH0BNTa3MBQxHIiDDH5kTIiLgsDvg9XgQExsrwAs/Z8gThcV7enpHMyhxlhp/yN3+9m5U/vT/Yt3dnxu9Ue1lx9FaX4+tv9x7xs3r7OxGa0sL4hPikZ6eJiDR/vs3IC4tDZlLV8DW2opTLz2Nq39/FL2mNNF0mGvWME/pU2MMyEkM6ejY68rwwV/ejk2fe3C0r2T+NFZVYcvDb4x+xrWgzRlAe78XLt/06fvjn+Khvg4MfP8ORGflI2PVprMeco+tC80f7IO2YBUsXzybxbNQbwUzcHHzFb7vfoow88ByoTqgtnNJeSA5xoD0mNBcdxETZub8nlBk/Gij44J4r6jHxVAztz+oiPzA8gRWZsNwFA75GIHeuXQwQ6Y++x8tyCtJR37B2WFLFceboPUM4iefTVHUrArOKHDTfIIzCppXi5wHD0SatBLmNJ8xiudhWGqTqgdm7QFu9JKsBuQlmeB2e1BXWycn4szalJqWOuv6x1bAkAmf1yuhUz6/H36fT/QsqGuRlJQof1ZUVEgGGZ6Sm0zTS1s7p52dg8oYetbW70V7/9lZGuagerWKT7AHyAQlYMBMH1wUz6WFwRmyYJi5LTs786zq+X3KctoRzZtwAY/Hg4rySjndXrps6aTMtw//z6fh72pGcl4BPI5+1L67DxsfegHJ6646oy2m72ba7MzMdCQmJsFefhjH//nBM4CdU6+9iOG1tyLi6i8o2hhM11d0b3K0UcAZ2VC0NeLA57fgiq/+5WhV7aeOoafPjvU/+ePoZzwVbrd50TUiYDrddseXd/zoHkSZdUhbtfmcVVXuegLGHV+CadtnZ9sktNoImPQhPSIawzG8vuA59fzMBh0iTfpQWmNNhOhsuH0MlRuGL0CW1sxgGgI+el2IOUEwUFheQ8NSP/s1s1pn7SK1gnnyAHVmeMCRn2yWtNnnJZSJu//zfaJ7jj4crB04Z/fC6aY5hJmKoiu5vWEmt1KR4XCY0IUcyVDZ6sW3f9eJpOQoJKQnwGwxwDngQXtTN8z/vyTAD+9NhtWsTIBfBWcUPEXzBc5wImFIE1W5VbuwPKCGNF1Y90PtzYXjAS54uPApSrVIaENfXx/qauuFtbJkSemsO8rNWltbu4iGMlxiaCgUQsFFNf9k+9S3YLYV/gwMDCAzK2PS1Liz7tACVsBToeqOQbjnKS56AYeiNnUBeoCiigy1SYw6O4X1bLqrBJyZrH5umJsamwRQSUxMDGnNjKS/Hn9Nw3OPovfo2zDGpyD75vsRXbDkrGpZT1trG1JSkpGckgxHxUc49s8PYv3dn5PNucc/jIo3XoRv1S0w7XhgNsM+57U8tU+LC6W8pR361n1Afycyl6+Ep78fFXtfw2Xf/vkZGaeYKaqi3TUna0Lfybcx+JtvYvHOqQEXZ3sTmt55HfEPHZq1P4x6LaItBlQ32BFjNSA22gCnx3fO8HCmPDbotKiss6M0PxaD3gDqW50oyI4CWTT+wPQ1HgnMWEw69Pb50NDixKAngEiLHovzomE2a+H2BqRu1S5+D1B8lRJX1BTnfc+Knx+G4Lk8FRIZD+uSUmNkOETTCJts88Z9NkGFYaWS8btC+VzqC+mXDIehRWmKpUN1j4qdy+cjz/eYfgwMBtBt90hfKTQsQH3EMFzuEIDK95fvItdY3J9eSAw2RppwfDzEYr8J2IS1FPlvAj4zDXuaq7eA7KQ/HHTgUM0g+l1DSI7R4eqlFly3MpQlUamp4IwCT80XOKOGNClwvlpE9YDqgQvKA/wCZErKgmRzKK32wACqqqpFS2JR8aJZ97W+vgE9PT0wGU2iWaHX6WEw6mHQG0ZT97pcg+js7BImDQGbktLFsFqt5yWsatYDHqmAyyu7O4iyVlVvZq58qtZzpge4Rk+2GpAZbwRFa+fKZgPOsA8EZMl46bP1ITIyEhmZ6YiOjp7R+8y6qqtroInQjGrO7PvM5YhMSkVi8TLY2lrR8uazSPiXA9Cm5MyVC86qR3RnYo2i9RO2Uz/9NjrffgXGuATk3f01pF956+m92zDQN+hHZfvgnPTJ+T9/C6uzHSkrLldUX+ULjyHyK/8BXeFqReUnKxQGZ17e14LstCgsXRSLwAi4Ht6fcuMXFs3kQRg3gz7fEJ5/owk3XpEFvV6D5g4n8jKjJBZXTstlXxrakoYZEWM3sGFGjD8YZGCcMHFcgwF8eLxHsvYww43dFUCURYe1yxKh00cgGBwaEe5kUohhaYefaTUaYQDxP/k8yP8fls+lbZIjyAQL92UsEU10CgkoqeycWT1I07iY7xqN2SQJhkYaFzhdNpOqaDSoqWlET68Ny5cthtlskgOlQ4c+RlpaCjIyUiVTnt3uREVlLZaULhJh9I+OnkBTU6uspYqK8rB0aQkqK2tQXl4tbOGwcYTr169GV1cPmptbJSGDVqtBUVE+lpQWwcRQUY0GXq8P7x/8CEWFeUhNTYJOq4Xd4cTRj09h2bLFiImxwufnc69BRbMNjXV1yM0vgD8ixDTSIojy48eRmZMNS3S8COjOJ4NmGrdZWIh8+dgfvoYE4ghKMcteKHo2YsYsu+n0YyHKquCMAi/PFzijoGm1iOoB1QOqBy4oD4wNa6L4ZndXt2yseEqdnZ01q74yhW5FRaWk3M3KyhxNsRvWrwhrWDDDi83Wh+amZskUs7i0BFZr1Iw2c7Pq8BxeTDp2bacbTKOtmuqB+fIARYGz4k2INodSas+FzRacYR8IqpCF19bWIaLCzL4WHT19wNVht6OurkE2Qvn5+ZIVyt3Rgvd/8i24TrwLfVoBzJ/6axgWKwMtZuqfiTI2nasubjCoNcOwxrmwgX++A2n5+YjOKhitjpn72M5E1rD/FeCKz8C0+Y5ZNT8WnMlNt2JpUSxOVPfJ5tM24JMNVklhLOJjDPB4gyivG8CAww+TUYuK2gF86poc6HQRaOkaxOK8GDgG/aioG4BdymiwbFEc4qKNOFndL6BP34BXwJPCnGgkxRslHIrgidVkwMFjPXC4/Fi3PBHRUTr02Lx462AHNq5KFuDHOehHeS3r9gmrpqQwBlaLHoMUZZY2Q58vKYxFpEWH+hYHWjoGBVjKTLWgKJsAInC8qk+wo/D4FhfEICpSNxqaNSuHfoIvJtOP34s0ppGmDhNJIvGRFBkPaVNxe86MdGSqUZeEAsALrTNDUIBhcr9/+kU0NDbjM/d+CtlZ6fLZw4/8FpddthTr1qyA0WRAS0sHXnp5D3buvA6NjS0oK6sSIIdAy8CAAxs2rEEgEER9fSN6emyoqKxBaUkRoqKisHLlMry8ew+GgkEBfPigkzm8efN6FBflyeFVdU0DHn/8j1i5cimu2b4VkZFmtLZ24n9++wzuvutm5OZkCujItVRtUzte2b0HV+3YjoAuSvrQ3daM3c+/iMVLSrHy8ssRGNZdsAyzsWDNpfaaqOCMgjuqgjMKnHSJFSHyHkpfF6ILqqFnl9gNVoczYw+MBWe4iOju7pZ01snJSbKhmo3V1dUL2FNUVIi4+Lhzgi1M28usLD6fF4tLFsuJ+2wEiRWyjmczvEmvDbFmAihrnbssLfPSUbXSi94DpH8nRTPNs2HO2DNzAc7QsQRd7XYHaqprYDKbkJ2VhZjYGMXvNbWvGhsa4XS6kJmZIaLA1KWilbW5QEr/Qhh9TNF0MmcsBmUMJWZpq+oYHKXpz7af/d/7FNILCs4AZ7ihnUy/Zb7AmaLcaDz5Uh0S44ywRurR3j2InPQobFqVgmMVNlQ1DAjYwvCJmiYH7r0pH/0OH45V9OLWbdno7PGgptkuv++z+5GeZBbmyx9fb5QNelyMQQAai1mHLWtSMBwRyiBG3ZuX9rZgcX4s8rIiZaNsMujw8t4WAWYuK0nAB8e70dXrlvCnPrsXuRlWrC5NwJGyXvTZfeDBPIGjnIwoLCuKw6nafvTbvfAHhmF3+nDlulQBcx7fVYcEZkMbGV9WWiRWLUmALxiE3z/9kKzZ3vtL5XoynkJr8FAGNDIl4iw6ycIUTq1MUIzPAd+5hQZlwn7WaLTo6OzGiy+9LsDKysuWYtXKZTJvTQjO7N6DW2/egdde34fU1BRs2bJemC/vHzwiB1PLlpXAaNCjpbUdu3a9gZ07r0VqSrLU/fNHHsOK5aVYt3alACzPv/CqHExtZR0mI3a/8hZstn5J1nDbzutEm6+tbWJwprWtE7tefgM33bQD9mGLgDYfvvs2Bvr64fV4sXX7NugtVglvOt8yOuOfaYJxPGhgWFP/As3rC/leqeCMAm/PFzjDyYX0rAvtoVfgkku+CL8IQoJYoaFeKLS+S97x6gAveA+EMr8YkJ9kkkWw0+kUUWC93oBFxUXCdpmpHTt2gnxxlC4plVS75zK23djYhJ7uHhQVFSA6Rvkmbny9fM29PtLZIQKSC2lsm1oz9d1uUHNCNdUD8+2BEHtmblJrs69zBc5IXcPD6OrskrTcFBfOycmaVCR4vJ/IvGmob0R8fBzSRjI1hcsMuINo6HFjcJ6ZaZwfxwIzSqSXCZj0OgOo6ZqbkCaO2fGbbyHa1TGtsCbLlx+CvmjNrB6/8cwZgjOP76rFZYvjsbw4DuW1/WhodeG6zRl4eX8L8rOjUFIQg94+L1450Irbt+egT8AZG3Zuy0ZPv0dYLBQVbu92C6B42zU5ePaNRqQlmYUVQwDn4LFuXLs5HQajRtZrBq0Wu95qwWUl8chINcPrDyLKrMerB1qRnGAWbZvdB1qwemkCctIjpW6GVqUlWfD7V+oF7Im1Ekxyw2jQYOe2HAGPuvvc8HqD8vcbr8hEVmokfvtiLVaMjm8AdS12bN+QjqGIYXj9AXWNP80nKsFqgFkXAU8gpDOn02lgNWqFHcMffkcrea+m2eyMiovGi0aDA29/gMFBN5ISE1BT24BrrtmKqMjICcEZsl9uvfVaVFbWoaamHnl52SgsyEVMTLSEz0VboySErqW1A7teegM7b70OKSmJAl4//MjjWLHiNDjz7PO7ERsTja1bLofX58Pzz7+CDZevwaEjH2P50hKUlCxCV3cP/uexs5kzBGdeevkN3HrLdTBExaCpow/73tiD5atWouz4CRQWL0JKVq6knmbIH9lL1MO7EER5Oc9Gm3SIjdQJKNfvCsDmOh0GNqObeQFdpIIzCm7GfIEzF4Kot4Lhq0Um8AARff6nCsqpj8cnzQOMS46L1GFRqkWGTgZLe1s7urt75LQ6JVVZqsDxfuMi7MiRo4iKtKB4cbGiDVl3V4+k4mU41dhT8uncE4IjPFEnRZaMufCJ3HTqmE3ZMDDDk3PVVA8shAfmmj0zl+AMx89wyWNHj0Gr06G0tETo+kqsvb0dba3tyM3LRVxc7BlzCN/zijbXvJ+yMnSIjBn+KN1AhrK0+SSsaS6M7eqr3kXXI9/A4p33T1klBYEb33kNCQ8dnrLsVAUmAmfInNm4Mgn52VY0trpwsqoP12zMwEv7mrF1bTIS443w+Ybxwp4m3HBFlrBYCM7cclUWPq6woa17UNgttpEQptu25+DZPY1YlBuNJUWx6BvwYf+hTlyzKQ1Go0Y2jya9VpgzxfkxyM+KGmHO8LNW5GdakZ5swd4P2rFtQyqirXrRvWHfe/q8eObVeqQkmgWgoS8T40zITInEO0c7BRwiU6OqwS5gEMGZJ3bVYcOY8R2vtGHHpnRh8XhUcGaqR+as31OniZnlqNdMsIJrDr5X5yX70hS9JzDj8fgkpGndupVIS03Gs8/txhVbNyAjMw2//OUTZ4U1EZy57bYbYDaZ8OGho6CGHrViDAY91q9bieSkBGi0IXDmpZf2YOet1wo4QxbWw794HO5BN5JTEmUPwnDQK67YIBozx0+Uo7a2Adu3b5VwKerTbNu2RdiIjz32DO4aF9Y0Cs7ceq0kVHj74DEJi1q3aSPqqmtg6+3FynXrENQYRZSbKe8ZSnihEAq4VqMYNAXueaDe6wqgY47m0Gk/tHN8gQrOKHDofIEzCpq+JIoQhIq16NF3AaOa3JQFhnjKcVq9X9gzkgry7BjtsCjcTFM8XhI3Vh3EJ84DfCf4rvD5L04LgTNh9kxNda2EFpE9M9YCwaCcAk0VcmS32yVMiTTfrGxlp+XtjQ1o67YhNzdHwqBI852O8c1m2mqOgSLHPJVbaCMwxJAL1VQPLKQH5pI9oxSc6XzvNbTt+QMcdRWATov4ktXIvOEziC1ZedbQG+obJMQxMSlJaPsMczpX6KLf50d9fT0GBuwiTD6RXk35PIMznOPiIvXCSlIazsSBM6SxptM9p5lGOJd1/tOdiLEYkDpFKu2ql56EcfsXYdz+uVk/gkrBmRu2ZgpzJi8rCqUFMQKKvPr2GOZMpQ03bs3Err0tyM+KFBDmZFU/6locuPnKbDy3pxFk5UwEzlCMl4LAh473oHfAhw0rEgWA6bZ5sO+DTly5Lk00b17c24TVSxKRkxGJHptH2JMp8Wa88FaThCUV5VhF2JffX+1dbrz7cRd2bEqT8Jrn32rGppXJyEyxqODMDJ6a8L6AwCQPKGjUjInnZtuqh8U4d5pYM+ie4ksY0lTf0Ixf/OoJZGSkwRoVhZOnKrB50zpceeVGPPHEsyLEu3b1ac2Zl3e/KcwZg8EgANmmgQAAIABJREFUh1EMw6yta8SxY6eQk5OBzRvXiVYWw5omAmd8Xp+I/dbVNaGwMBc33XgNzBYTnnrqOTQ3tyE9PQUOhwvdPb344hfukdDOxx//wznAmeuQmBCHx598HvWNLYhPTAb1//psNtz8qdthTUiC20dQ5uy9EL9H3L7zl3WYAA3nuhgy3Sw62AbnF6Dhc8s53uacX5aOCs4oeAVVcEaBk85RhCcPFOyi6veFanpdBKMpBKAJG09HCBGP+eiM7ofjWy8UFPlC9a3ar0vHAzw1tJpCi6Ywc4Z/Z9rr2to6ySBQUlIsiw5+kQ8ODopYsMVsFmYLMy9pdVpZLDCmuX+gf/QUxmF3wGazobh40Tl1Jry2LlQ9+iPJuOJ3OTAcDCCmZBWK7vtzpF95s1CL9XqdhEVNBQgxVrnL7hOBQYYihATmFta4MWOGlrFzz8L2QG3tk+gBsj+TrJNrz3h62tH4wm/QX/6RpGiNK1mN3Nu+CENc0qi7yHbjqS9DGz1uN3p7bRKKlJ2deZZLD//d59Ffdhjpi0sQk5qB4aEgbM0NaDn+MXJv+wJKv/aPZ1zD0+GGxiapl6ArwyUZqhQbG3MWCEtghumze202AWkzMtJlDhpvPQ4fmm3eeVuLhDM0pccpZ83wve+2+9DQ45nzxzDY24aB79+JmJxCZKzaeFb9nr5uNB3cD23+CkQ+8K9z0r4ScOZEZZ/oyZTX9aOsph/RUXpJhVzXPFZzxoabr8rCoZM96OxxC4vF7vQLWHLbthw8/+bk4IzHFwDTcw+6h/DBsW7JMswMUC53AHHRBqxfngSLWYsPjvWgoycUtuT2BJGXacWK4njRomnrIltHC402AksK4qT9tz5oF+FihtVUN9pxzcZ05KRF4YldtSpzZppPT3hfQHYM9YD4/ZscbRBQcy4zyU2zW9MqzvXFMCLwyitvobGpFbGx0bK2kTnRNYi777oF+/a/B6PBgKuv2oSoqEgc/fgkjh0rw403bsdHH51AdnaGsF4oYP7qa3sxYHfgphu2CyA9GThzmYQ1XYbyihp8dPQkrr/uKun3M8/sktAoas/Q6uubRM+G4sG///0LuOuuW5CXmymZ7Mj4aZWwqdexc+f1sl57+ukXYY22wjesk3+3NrfgsrWrUbC4FN5gSPR4vBl1GtnfUbh5ooPsqRxKYIV7rHBK7KnKT/Z7zr0kAZBJw/DwLodPdIhmW+/49rjvS4sxzplw+2TjUcEZBU/CXIIzRBln+hAr6KpaZIE9oIamLbDD1ebOqwfC9GLGHheNhDWxQ4yF7uzoQkdHB7JzspGYlCiATVNjE2y9NtlYWSxm8JSJGy0uHvwi/mmXhXO4Dv515coVk+rN9Jd9hPf/+g6kLipF5rKVGDYY4bI74GxrQuuxQ4jedDNib/2ytMHU2hTDm2iTxvbYFjdFNH6pkza90MZFCeOkmaVJ1bVaaO+r7XFhnBBlQHyUTvQEwkZ2y5F/+hrSV65HfEqqfNzb0YaOE0ew5u8fRupICmiKTtbXNci7TqCGmxV5/xMTznDukb+9D8GBHizdfv1ZTvcNunBs9wtI2XIDFj/43dHfc3PATY7f55OMJJ1d3ZLVxGQySXrYKGsUDHqDhD0wBXd/fz/i4uORmpIiLJuJgFmGu1R2DM6bMDA3A+lMnx1/On32VE8ZwxlruwblZHo+bGigB67/+RZ8FR/AmlsMc1QUhgIBuPptcDaUw7rzz2G+5etz1nQYnKltciAx1oSEWCOOVdqQkWIR9orDGUBXrwfFedECtJyq6RfRXQrr8l6uXJwAtzeA1q5BFOfFYMDhG9WcoeCu0aDF0sI4lNf3I8ZqQHysQbRimtpcIvQbxBBcnoCEp0ZS6HfAL79zewKINOskq5PZHEq17PMOCchC0IdixYvyoqUMQZzqhtDnbK8kPwax0QZUNgyIvg0BGn4XFuVEIyHGKKFX6SnmMeNzIzczSnRu1LCmqR8tsnHzk82hFNhTFz8vJZhFURsRAfMYgW8CHA7HIJ586jlceeUG0Y3hWofzFj9jmBMPiY4dOzmStp2prr0oLMzH6lXLcOSj42hpaZe5k+ZwOLFq1TIR/DUajVOCM5wjn3v+VSQlJUgdvH77tq2IiY5ChCYCH3x4FNXV9Vi+vBRP/e55ZKSnSiptzo25udnCvtnz5tuiaVNVVYfOzm7J8NQ5qBFAvvzECTQ3NGD9li3QGCzwBk4LAxOUYaIU0XfSaQSYmckahocEPOCeCx0b9iPKpJX7RFDGGxhSDMTzYI7XKyERMCMYtXfm01RwRoF35xKc4WKIqQxn8hAr6KpaRPWA6gHVA/PqgYlSxHKRwIVBZUUlEhITkJKSjPaOTgz09yMhPgE6vQ5ej0e0JJhRxeMJaStwgxXeyDU2NgvII8yZGKYoPXuZ9uZdlyGrdBkyV6yW63lizphrhk75XE5UvP4iEnY+CPPaHdJWBjO2xMeNZmwZ6xhuhvyiTaCBQbvwS0JSuVv7vLKAUIWA5/WRVSufxAN8xRhKQH2UZGtI18XRWIU3P70Gq+64H4n5Z4YodtdU4NiLT2P77z6CJSMXDocD5eUVkuaV2dq0mhBoMlbMu+Pd11D2b3+Dy+/74qT3wW3vx3uP/hTbnjoMS/rpjG+cKzo7O2EfcEhbGq1WTqG5ESEAGwpjHIbb7RFAODU1VQCcczHmmno96LT7ZnTKO9WDxNNbgjNkzig1svcYbjXf5m+uQODEPgS7WxBhMEKbVQLj6usQYY6a06YJihCgIfOY4UDc9HDjxTUvwWj+OzTbknVA3sEYiwhl3SFwLps1+V8IvQ+XC9fL+phCOzg8JEAJf8+SPv8Q/MHQJpLhR2S5SNrlkd8zFD18ms7fs79yyDbSJuscm/1H8nWyH8PD8lyxbLgvMj5NiFEwfnzsPsGZidgGc+rwi6wy+i/SqIPLGxBAmOsJZo9jSMrCfwtP7Twya9lHMnp4//mOhx7IUDpq16AH5eXVWFycj0iLeeR3Gpw6VSmhlWSt1Dc0oaKiFn6/T/69dEmxMGOoM1NWXiUptYPBIWRkpGLZ0sWwWExSN0OTqmvqUbyoQA63+AySbZOSkoS0tGQBgpqaWtE/4JCnm8yd9LTkkTByDewOJ6qq64RJeOJEOfr7B0ZDk3JyMlFYmCdhUMXFBWhuaoXJbERGWgqa+7wIDkdg0DWIxvp65ObnY1hrENAzvHflexq8wBLaSGp13peRP4WNPMwI2ogpQ0Z5LeeCmbB/pn6Kpl9CBWcU+GwuwRkFzalFLkIPEEXmi01WlGqqBy5lD/B0qzDFDIvhzJhwnqKXlZULZdZoMopoHUXmUlKTBRyhcDA3VQRUamrrEAwEsGjRIsTFx4q7KCjcWN8As8Uigp5cjIzdZDU8/2u07/o1Vtx0+6h7uVgZkoXxkNTdW1+DxmNHsfKnr6O5uRmRkVHIzMqQ0/bxxlMffokvhAAwwZdens6aQhknKGPV3OvBgHthUvteys+jOrbZeYAnwRTgZIgT7dgP/hSagW4UrN8wYcXV778NbWoulv7lTwQwqSgPAbL5+XkTlmc4k1U/hKzlq87Z0bK9ryNu3Q4UfObPpRxPmFubW9E30A+zySwhAZbISNmQEHglo4bsO4ZUMSSSulPsRzh19mSNkanSwMxo85C1iZs4gjNpsWeHVE3Wn4UCZ2b3lKhXqx6YGw+Ew5lk3ok1QqvVCBvlQgRmOGJ+d4uuyQhj5nQ/maUpBPqFgUbRZBEQj0BO6HP+z+Vk+vUhxMaYQ2Cj4I38v9Dvw9Bh6ONQKnhZ+wjoGAIxTxcPtRjWf2EfTsOFwxge4vUhFqNcLx0Z6fVYDYZw/06vpkJg6PCQZLSzuYIy5m6HTxgyBBkJNl4MMg68X/whCCugS0TERRc2roIzCuYbFZxR4KRPeBEis0Rs5zq+8RPuVnX4F5gHJMuL1YDsRONZmRPIemEKXIYqOV0uWVQULSpEdHT0GaMgiMIQKI/Xg+ysLNGgofFz6ka0trYhJiYGqWkp8mcYoDn0zXsRF2lA+tLLzumVfT/9V2x9/H009ToFtMnLyxUh0YUwCoq7fKEFDP8epr6SKkumDIGZMI2XWjOqqR443x4g2JoZZxTNB9qbd63Ekqt2IDo1bcKu9bc1o+r9d3Hl4wcVgTN771uPxZu3is7Muazl48Nw6iKx6tsPCxuuualFwpmSkpMQFxcnoZDhEEVuTChCHBwagtPhRH19AxISEpCekTZpSGS4bTInGNpEUGSujWuAhCidgF1kJCkxFZxR4iW1zKXiAWIJlHfgpnlx2sJ8L8+F78JqlEpBpJd3n8Rvn/gQb79TDYfdA61OIwdJy5Zl4q47VuJLD2yBxaIsC91c9H+6dTBRAoWZT7U6JeSSwDMZxhdKKu1zjUeYMxcQC2a6vmd5FZxR4DUVnFHgJLWI6gHVA5e8B8gQ48YjJebsk2FumAjQUOW/qbFZTreXLC2dUPOF5QKB4KhwXdhxDGPo6uoWkIcbMYY8MVyC4QzvPLgDOcWLkJBbeE4/v/fYI1j746fRDbP0JT8/XyjEC2E8YWKYEoEXLm5UsHYhvK62MRsPCDgTb0J8pE6qeX1nCVbefAci48/UjQm34ejqxMk3X8G2pz9WBM7su38jFl2+AbHpWefsZvPRDzFoikPJX/4ETU3NGOgfQHJKsmRvo/7CZBYMBHHy5Ckpk5efe86yrIOgaU2XW97R+bDxTKRztcHQnR6HH3Xd7vnoilqn6oELzgMSSqnXCpljRdbCfC8vpBMqKjvwv7/+DJpa+pG/qAA5eRmIibNKFxjG1N7SicaaRjTUt+JHP9iJz312YobiQvZ5ora4fkmy6nFyBJzhoVJYYHeyJCnnu8+XUvsqOKPgbioFZ7jIYVjLxUD7UjBstYjqAdUDqgfO8ABV+XnKzqwKExlPl5ihqbK8UrQfFpcsnjJj0vh6CNxQ3LO9rQPBYECyPJnNZtQ/9DeI0fiQtXLdOe/Kmw99H9e+UIFO+6CESsXFxkiog9FkQlxc7KQCwbO51YzDZkrsPldA2Mc8aXJ45mfzN5t+qteqHhjvgfHgzId/fSdiY6zIXLp8Qmc1Hz8KhzeANd9/QhE4c/Sfvgyjz4XcVWvP6fyTe3Yj8YrbEFixXd7/lNQU0ZAxGqcOEaqoqJQwSjL1zpVumx2ghgS1npQIP87kaZlOaBNDJurnKcRqJn1Xr1E9MN8eCIU1aZGVYETiCFtvvttcqPoPvF2NT935CC5buwyr1i09Z7NtLZ14b9+HuP++Nfju39+4UF1U3M6gb0iYvkwZTY0up+jNKL5cLTiFB/i9y3XiZPqzKjij4BFSCs7wQeapqQrOKHCqWkT1gOqBi84D5wJnyJRhGAKzM3FzlZ6ejvSM9BmNkSyc/r5+tLd3wOfzSgy39/jbcLz0C6y7835otCFxvvHWduJjdLS1YfPPX4fd7kBTY6NoV4gonE6H9HMIBM+koyJAGRhCvysgqRtVYd+ZeFG95nx6YDw40/ne6zj+o69j/T2fh854plYTMyt98NRvsOo7jyBp7VWKwJmeo+/gyLe/gE2f+wo0uhA7Z7w5Ojtw8PGHseV3R1Hd0iU6VDk5OVOyYML1dHZ2oaW5BWkZaUhOSpJ3fTKr6XSj1+mbt43GdMAZgrkV7fMvBnw+ny+1bdUD4z3AvdKKbKuw1ygEfClYQ0MvNmz+F6zfshbFpfmKhuQe9OC1F9/C1/90C/7XV69QdM35KMT7RK0uHjjZ3cE5yax0PsZxIbVJFrovODleoIIzCu6WUnBGQVVqEdUDqgdUD1y0HpgInKGGA9kyvb29cNjtko0pNjZWgJmJhHiVDj6UAcoh4IrP64Pd4UDzD7+M2EgTCrdsk6wtITG8kPW3t+DoHx/Huh/9DklrrhQNG2YnYJYosnHYv3im2k1LnRP2DEF4Llh6nD5hzczXSbxSf6nlVA/MxAPjwRnWUfbv30D727tRsH4TEguKRE6ys6YSdQffQfq221H6p9+TppQIArPciR99HY7Ko1hyzQ3Qm0Yymox01t7ZgZOvvYD0m78I7aZbBZQtLi5CTGysYtYdwwWqKqsElGFo02TzDoHU6s75C2nikJSCMwxp6nL4RZxYNdUDnxQP8Cub2nFFKWaJNOD8cynY7Xc8jD6XHus2nlsTb/xYuztteOo3L6DsxHeRlzdxKOmF4B/OV9SbqekcFMYHjSmlfcyYplJq5vwWqeCMApeq4IwCJ6lFFtwDJA5YTbp5i51f8AGpDV7wHmAaydQYIzLjT2tAEIxpaWlFn61PtF0o4ksRYHM4reQcjIqsnMFBN7qbalH9g69CH/QhbXEpopPTMBzwo7e+GvXv78fKb/0Xcm757GiLIhxKkMfuQGNjE2LjYiRUIiwsOtOuEZihkGd7v1eyvqiLk5l6Ur3ufHuAYAKzCzGd9lguWuueP6L2qf+AreyoZP1IWLIKBff+GdKv2jnaZYIzZWUViI2NQXHxonMOpeyhb6Jh12+RVroC0ckpGCLTrrMdLUc/QOZnvwHL1tvgdA2KxlRmZsY52S8TNVRVWY1B9yAWLSqCxWI5qwhp+t1232j2kfnyO7OEhOfIMdjxGc2RcUdgt7HHrbLt5utGqPVekB7g+8G5JtqsRYz50mDNfPhhAz519y9x7xdPZ5KcjvPfP3AEK5fE4qF/v3M6l52XstUdg7C5Qim1yf6gzt5koTnnpYOXSKMqOKPgRqrgjAInqUVm5AGKbJHiOZNwCIIzTGfMLDCqqR5YCA8YdKGNB0WBw+bxeFFXVweP2yMpsLlR02g089IdpuNmuFLdH36Bvvd2I9DbDp0lUpgyBXc9iOjc4gnb7ezoRFtbO9LS05CUlDhlut2JKiEzZuwPN1eMw1ZN9cDF7AF+j8Ra9MhKMCFyJF2s0vEQnDl1sgwms0lSWZMxN94IjvK95Y+3tQ7d+1+Eo+4koNUjtnQVLGuuQbPNJfNGdEyMsNuU6MyE2yEw2m0PwNHTDKfDIaybMDgTCA4LGOMNMBXsMPoH/bKZmG8jGyA11og4iw4EtMdaYGgYDncAnXY/+lz++e6KWr/qgQvKA+FDxdQYAxIuEc2Zv/k/f8QHH/dhw5ZVM/J1n82OXX94Fe3NP5zR9Qt5EUOc6rrcwqLhPEeBdc5p58OYkYkrzfPV/nyOWQVnFHhXBWcUOEktMiMP8BTBqIsAT/VUUz1woXuAJyVkzYwVBGba29raOvh9fhEAZsrb+TaGUQ0M2IUR43Q6ERMbg6yszEkZMfV19ejttSEtLQ3JKUlTptudqP8UxePJOzd6aham+b7Dav0L6YGJQpuUtB8GZ3Q6LaKirMjOyTqDtcLQQpbp6e6R0EKT2SwZ2AieUDOKvyew29tjQ+mSEkRFRSkOZarr8uGbT7Xj5UM2OYWnFsLWYh1+8tlspCZYRJibhx4EZwjIMM31MP9bgH0EN6AmvVb0NOIj9YgyakVfgKAMv+u5sVGBGSVPmFrmUvGAvBM6jTz7XPfmJ5klVfOlYJdv/DEKlpQiMzttxsP53W+ewysvfQ2lJTOvY8aNT/NChmO29HpgNmrg8gQXBPCeqIuc0/lcXYrMZRWcUfBQquCMAiepRVQPqB645D3AGOPsBBPix5x4EZyprq4Bdz1Lli6ZN9bMeOdyY+d0umRzx41faWnJhOEMPLGvqa6F3W6X31NzhlmbziUaOtGNpK5MS59HNoGqqR64lDwwG3CmvKwCer0O1J5i2uuMzIxR1/Ddq6urFy2qyMgoAVIZ8mixmKHRaiW0iRnVjCajvL8TiXxP5OeTzW5s/8dqrFiahoLiJOi0QP+AA+UVNjQ3DuCXX81CVqJeEjScz4U7N6EEZshw9QeHJATSFxgGiYVk8qimeuCT4gFuohlCSaYF/86Qpvxks4TGXOyWmfu3uOXO62CNnnlq8FeeewM/+ZdbcM32kgveHZy5TrU4RxmJaljT3N8yFZxR4FMVnFHgJLWI6gHVA5e8BwScSTTJaXDYKNjLDVjA70fpktIZhQzN1HEU+W1qbIYl0iJhFUbj2awdatXUkdnj98tmkGm5s3OyEWWd3kKKJ90tfd4ZhSDOdHzqdaoHFsIDswFnKsor5Z0iQEqQpaRksXSZYI3dPoDamjpERUVK9ra+/n4Mugbh8Xrk9wQvdDo9MjLTJwyJmmzsV/xjDSwJ8SgtTYHT5ZS2g8Eh0cxpaXFhoGsAD30hdSFcp7ahekD1wAw8wHc/L9GEpGjDDK6+sC7JyPkWbr3r+lmBM68+vwc//uHN2HHNhQ/O0Ptddh9abF4BwFWbew+o4IwCn6rgjAInqUVUD8yxB3jKQkFFNQvOHDt2FtVRH4naFIljmDMEZ+rrG0RzhqEJsxXbVdo9igRXV1WDmjc5uTmIiYmekLXD0/r6ugaYTUYEh4bgcrqQm5+H+Pg4pU1JuaZeD1r7vNO6Ri2seuBi8IBeq0FytF6EOsdrpJyr/+FsTQRHg4GgALNLlpZKuBJ/197WIUBMTk424uLiBEThPOH2eMD3V6vVQK83iN6MUitvdWPHP9fhnntWCxPH7fZI5rZAMCj1G8xRePGFk3jo86nITrr4N35K/aKWUz1wMXggHF5INhk1Z8bq110M/Z+oj2vX/wiLL1uO9MyUGQ/h9//zPF564UEsXZI+4zoW8sIQe8Yl6bVVm3sPqOCMAp+OB2cihoNY/ptPnXGlI3MVXtxswzB8o58bI5KwyPQPClpQi6geUD0w3gMqOHPhPRM8YScVmVT9sDGsicwUH5kzpQsHzjgdTgmnslpDWhcTgULcAHZ2doGCwCmpKbIh7O7uRk5ODhIS4qflYBWcmZa71MIXmQesZh2y402i36LUwuAMBYGZ7p4gTXpaGtxut7BkODdQ5ykpOQnaORIJ3/3RAL79bC+uvmYxbH190ERoYI22SlvuQbfo2uzdV4cHr4jE+uLpseOUjlstp3pA9cDMPCBsOW2EhDVRu85qUj7fzKzF+b/qz/78GZyocmLthhUzasze78AfntiF7o5/ndH15+uiU60uNVvsPDlfBWcUOHYicGb1z64+40rbom0CzviHe0Y/j9QUnHdwprOlHkaTBbGJM0d0FbhILaJ6QJEHyLygsLsqqKrIXRdUIS6qkqx65CSYQJV8GjOxDLrdaKhrAFNqFy0qFFHP+TaezDc3t6CnuxvZOTmS4YWn8GONJ/Q2mw3dPT3QaXXIzMrEwMAAursIzmQjITFBscYF61XBmfm+q2r959MDMwltGgVnTCZ4PG5hwVB/xufzw2A0ICEhYU6BGfrnnQoHHny0HdfduBQ2W5+895xzyKDxejzCntu7twHfvMGCZQWxQMTFr2lxPp8LtW3VA3PpAa4cDHqNHPAsSj075f1ctrVQdb39Tg0++4Xf4q7P3jqjJj949yiK8814+Gf3zuj683WRCs7Mn+dVcEaBb+cCnOntbMHhvS9h6fqrkJEXSvdae/IIak4ewhW33I+3X34SW2++T4CUubKu1gZUfPQuFq/aDL/PM9ou6688+h7sfSEgKbOgFAkpGTh+8E2sufKmuWperUf1wFkeIDjDbBlqnOrF93AY9Rpkxp2ZqYk6LmSmEPCgmGd+fh6iY6LnfXAu1yBqqmvAkKqUlGRERkaOCvyyHz6/D/YBB+wDAzBZzBJSwZN7io/6A37kZGdLhiclAqQMqyOYyBjrboea+nbeb67awHnxAOfm9DgjUqahAREGZyiEaTKZJWMbQ5sI0FijoxEdbZ1zgXAK/KZ+6ThuvGkJTMYheL0+GPR6CWmScCpnEPv2N+DFv0pGhMGsgjPn5WlSG1U9MLkHJJ22UYfSzEjRiboU7Pobf4qA1opVa5dOazj9fQ48+ehz+OD9b1wUmZrGDk4FZ6Z1q6dVWAVnFLhrrsCZUx/shznSirXbbpFW39n9O/g8bmy6/i64XXbEJoZSqLU3Vou4ZlpOIQYddgwNBRAZEw+f24XutiYkpGbBGhsPn9eNlppyxCWnIy4pFYPOAXS1NiI+OR2R1hgBZqiiTTDo0FsvYu3Vt8jvaIfe2oVFK9bC6/Gi4qN3BBga6O1CVEwcXM4BmC1WuJ12RMcnSXn2c3iYCyE3oqyx0Gh1CjynFlE9oHrgUvHAeHCGrBluzqjnwtNrsleSk5Og089/ekym0m5taRXtiqFgSJCO6XwJ/PHk3O/3yek9hUgJ3PBzp9MhIqSJSYlITEyEwaCsnwRn+MOUvD0qOHOpPM7qOMZ5IMSMMyAn0Shpp5VYGJyJT4gXkW2uW5gFjQAN38OJzNPbifrnfoXuD/Yg4LAjMiMHqVfdhpybPqOkSSnz45e68au9NmzeWgi9bgiBIIGZYbjdQXz4QTNuWxOF2y8nSKxsHIobVguqHlA9MCceIBicGW8SNu6lYGXl7di4+ce49uYrkFuQpWhI1Ol69cU9+Nx9q/E3f71D0TUXUiEVnJm/u6GCMwp8OxE4s+iFvzjjSn9kIl7bevZipMj4d1KOzJmm6lNwOwdw2ZbrMWjvQ3drIzpa6rDx2jvw7itPY8vN9+Hogd0wGM2IjIlDUloWDu/bjazCUkRFx6Gu/COkZhWio7kGyy/fjtpTR2C2RCE6IVl+f+y9N5CaXYjutkbkl65ES205MAzEp6Sj5uRhFC5dg4Kla6Q/h/bugiUqGgG/D0npOUhMzcKHb72AFRuvwUcHXkFGfjHa6qqwdP2VcPTb0FB5HOl5RWirrxR2TWT09MQ0FbhZLaJ6QPXABeoB7tUY9pCbaB6NESdrpqO9Q9goWVmZEiY02YZsPoZFMVCemvt9BGJ8IgxMrQuNViOADLdlZMbYHQ4RK2X63ti4OGHRKAVmxvZbDWuaj7uo1nmheIChinEWHTLjjZL6meArdaTIhjGbTRNmYQuDM3z3yZqbytr378KRf/gTpC9ZiaT8AuhNkXDZutFeWQZYrFj3o9/BEJNZJIWlAAAd60lEQVQwVTXy+x8+34nvP9uORQXxMJkN8LndKK/px+euTsR9W+afvaeok2oh1QOqByb0ANcUzPo4n6FNDGv+/BcfwBt73pQ+vLXndWy4/PIz+vO73z+NLzzwpTN+//7Bg7h6ewgsCV9TVV2N+z/7eRw/cQJ//3f/F9/65jdG62H5ffv2Y8WKG3Hn3b/AVTs2IL8oBa+99D2ULL0WxaXbpWxbywnse+MhXHfL36OrvRVHD72H22+9Df/+b3fMy1Pygx/+CM+/8CJ+8cjPkZmRIQdoY23s2L/0wBfxLz/8gWTeU2rNNg86B3zwBykPPH3zehmK6pYLX/j9Y7jrc1+B0WiafkVjrqis7sEP/+2dM+q4fG0mvnDfShgMF4++kQrOKHgMxoMzQQB/1npm+FGqYQjPWs4UCWbVH0U+IS2EwZmE1Ez4PINw9PWiYMkaHDnw8ig4s3LLdTh1aD823/Bpucbe34MT77+JTdffjZMH9yI2ORWZ+SVorDyOQacdLke/hEERiGmqPglLVAxyipejpa4C/d3tMEVaqQqBwiVr8NrvH8a1n35wdLQMsTJHRgEaLVx2G5atvxpH9r8s4EzZ4bexfvtO1JZ9hOGhIQGRlqzbiui4JHyw5wUsWbtVGDaqqR5QPfDJ8AAF/Cjel51gEtCD4QMD/QNobmmBXq9HYWGB/Hm+jBtJCoIy3Imn9kajQfrHVNs8UWdmprj4OFl4zBRAUsGZ83V31XYXwgNkzlgMGsmgkmjVI+DzCvBK7SYyYyigPT4McDrgzEDlMez9/BasuuN+JOYXnTWkmrffhN3tw+b/fk3xcJu6fXj92ADa+wNIj9Njx4po9Lt9cHq5SlNN9YDqgQvVA2FwpijVMi/8NgIz3/mHf8Q//dM/IjU1XVi2f/EXf4H77r0Ha1evErewzMOP/AL/5xvfhMfrxc9+9jN89cGv4Pvf/z7+X3tnAhZl2b3xG2YDhn0VRcENcMHUNM0lRa3Atcy+FnNL+74STMs0l3JN868JLrlk4i6aVtaXmpq59mW5looLqMi+yjIww8zAwP86zzSIJjo6gGjnua66BN9n+83M6zv3c59zRo16CxKpFFFRUZj28UdYsXw5+vTpi+YtWyIyMhKhISHwa+AjxiABqHOXLpj28TT8cuQCwsZ8BbVWDQ+Pq+jUsSmGjxyPqI2xOHNyO6RlCVi6ZD527IhD//5PoGULH6gKCqHRG4RYVVWNDqoWLV6CMe+Oxd59+9Cgvg86dugAQ4kxNJsEpegtW7Fo0WIo7e2xefNmIcj/a9BAlBrMu39SuPfldA0KteZdf/ve9u/egaaNG6FDx6fFXzXwdEBcSh5yCy2rihlY3wVqlR57j1xF2FCjIUFXbMDFxByLx66q1+de47A4cy9CAO4kzjx77daklz0cSrDLpgtsytLKR1RJWuGUcov42STOBHUIxrE92yGRydEp5GUc/G59uTjTLrgfjv/8PZ7p+zrkNrZQ5WQh5uRhPP3cIMQcPwSJVIbAtp2FgEOijG/gE0iKPY+U65eE+6VErxc5bSifDOmYlJyPPmxNgtpj79aVt4gz5JxpGvSUSBR86PsNaNMlBOd+PyDEmYunf8FTPQYIwUen1eBGeipatO8KB2c3HP1hM9o805vFGTPeN3wJE3hcCNwe0kRCSML1BJGEs169uiLpZ21pVJEp50YOkpNTRAUnOtWnE6MHccuY9kT30yQupV1bXmJeRzURoDzf5JpxUpTBoMlFTna2CI2m8EBKom1nZzyUoucKyvdE4mdqaho8PNzh5+d311Udn/gKHGRl8G3XqdLrTn69GY2GToDP8/8qn4cqMNFctna2UCgUd80TRWGHJKJyTrNqeoPwsEygCglQaFM9Vxt4VkNo0w87d6F58+b4dsd3mDZ9OsgZMmXyJGzavAXvvTcO0r+KGtD3KqlMjoy0VKxc9SVGjRqFqKjVmDBxIgwlJYiIiERYeBgc7ZWQyhVCuIiMiEC//gPEodTsWbNQx9sbWp0e48aOha5ILQh98eVP+GHnN2jb1g8hIf0QsfAQftyzHWFhPTFy5FCkpaYhPS0Rzz3bC0OGj8SBAz9j8uQpmPD+WCGqkOPlvXFjxX33dhcPOWJmfTIHrYKCsHHDOvg3bQqTC8b0u9OnzwhH0PBhw5CUlITs7GxER0ejkV8Dsb6lny9Dn7790Kx5cxTrisS+MrJuoH79+tiwfp3oaxqrvo9P+ZrCRr+DlJQUpKalYXXUGsz+bBk69+qP83+cwLvDB4qxl6z7Fk2bBWHb+i9wZP9uvDL8baQlJ2LtcmM1qhGjP8CAV4ZizuQxKCrIxbyFi/HNd7uEc+bozz9i7pR30di/OabNXw4nF1dx3YlfD5eP3bJ1+3u+C1PTCxF/9QbGjngKB88kYdGyY7h2PRcmF018Qi527YuFWl2MviEBOHchHWfPZ6JpY1c08nNB9PZz6PNcUwx6oQUqunHefKMNunbyvef8ll7A4owZBKtSnGnT5Xmc+/0gHJ3d4RsQdIs4Q3lfrpw7IUKHZApbdAp9Gcf3f4+nn38JalWuyBNjLZGQV184Wy6cOAJtkRou7nXQwL+lSDhsfKIB2vfqj5Rrl43OmZbt8fv+70QOme4vDBWX0LXFeh0UtsZKTuTIobCmVp164dKp/+GpnjfFGUdnN1w68xvq1G+IrLQktO7yPOwdnc0gx5cwASbwOBCwlVuLMruu9jLxxUyVrxJlrClEyNevQXky3oe9V3L03MjORnp6plhKPZ+6cHZ2fmC3zF+3UxQUGZCcq0W+puRhb5HnZwLVTsCqWANp0Q0o5BLIpNZQF6rh7OIsqiKR86y01CB+p1IVCMdcHW8vUZmpslZWasB/u7qhx7uTIZErKr0u5exp5OlK0X7uJqjVasRFL0X+hVMoc/KAV69BaNS+MxTU/w6pZEhAPZdUCDW7Zqr9/cETMIGqIqCQWqOljxJy6f1VVaPPOQnJlaXHWrN2HYJaPYGsrCy8+OKLyMnNFc7ZPT/uRkhIqCjnXdEhQoJHj5490aJFSyxbtgwTJkwQ35EiFy1CePgYODk6CNeJKYRp+syZ+OXoUfy8fz9ee30wdv+4G+PGjYO+SCPQkKNm1eo18K5bFwEBgVAXapGenox8VT56h4YiMzMDCQmJQmym++mQocOwaNEi9AgOxoYNG/DWW2/Bw9MTU6ZMwexZM8Xh/NSpU4UAtCV6Mz6cNBl2SqWY68L581gdtRqzZ3+C5JQU4faZ8MF4rFi5EmFh4diz50f4+TVE586dRSoLckWSOGMSmOhnU7saf130v32sefP+T6zJ189P7HPIkDfQtu2TWLhwIUL7DcSsOfMw79O58HKxE+v895jxWLJ4McaFv4OmTRoiPTsPdTw9oFWrhENpdPhYRG3cio5tmqNZs0BELFqKF14YgBWr1mDunE9QkJOB1auj8NLgkYj8bB6WRi5Abs4N7N69G68O+zcuJeXe9S1YUZyJXHccgY3c8NKzATj5ZyquJuWhVAJcis3G9DFdceJsGjZ+ew6fftgdKzeeQQMfR3Rq54PIL3/HxHc6IWLt7xgU0gxPP2HM2XoyNgMFRdVbHILFGTPuMFUhzpgxTa29hBIPUx4cXVERju3djq59XxM3Cm5MgAk8/gQo3IFyUVBIEzloqCoKlbBOTUsXuWY8PGqPa4YewJISkyCxlsDTy1OEM1GCUkuaSmtAcg4LM5Yw5L6PGAGDHvIyLbxc7GEnBzLTM0SCbUNpKSg3DSXYpv/ZKe3g7u4GJ2dnUQ2tsqZJS8LhEV3R7T/j7goiLzkBcadPoePKn/DLf56DlUEPV++60KkLkXbmNwTO3IjG3UP/FkJJyzG5Zshqz40JMIFHgwAZWOq52IhcV+Y0kyij0paI/Hckbtwp7Tc5Z1q2aoVt27ZhxoyZeLZXTyyKjMS27duF8CKTSoQ4Q+E/EydNxuuvvYruwT2RlZWJ5ctXYOLEiX8TZyj0Jz4+XjhxrK0lmDF9mnCwmNrRI0fQrm1r8aNJnBnwwgAcPHhQHGqFhoRiz5496N27d7k4Q+JRSGgomvr7w6ArggHWWPjZZxgdNlrcd0n0Gf/BBCGoLF6yBH379ceJ48cxdNgwMQ/lxKGWlJKKIUOGQJWXJ1wuI0eNRNTq1UKc2b17Fxo1bizy7RTrtOL628UZ4hAXFwe1RlP5WOHhUMjlQpAJH/MuXJyd8PHs+Wjf9gn8eS4Gkz/8ANfS8rF+9Qq8NKA3tm7/Bu+PfRfF1jY4dPgoRrxirAb8r8HDsXzpYnyxLhpPBgWivl9jrFy5AqHPBiM+IQkjhg/F2bg0bNvwBd4cPgRr1m/Ex1Mm4dfTF3DsyM+YOOEDIZDcrVUUZybNP4Bd++LKL39jUBC6dfBFfFIeBg9ogY07Y2BtAIYNDMLsZf/DK70D4e5qh8ioExg/8in8EZeFGQsOIS2jsNxNY8571ZJrWJwxg96dxJnXE42KpakF2RpEWJOV1c0HA52VV3lYkxnT1NpLKBlwUlyMqAZFoVCNWhjjNbkxASbw+BOgEyaqqODjYiNOm4whTYnQ63Vo3KSJSLRbGxrlm0lMoHXpUc+nHlxcnO+YxPR+1lpSWobEbC0yVPr76cbXMoFHngCdZIv8M/ZSWBmMybYpCbgQZgDx2SInjVJ5a/69O228WFOAH0Maotd7xgIJlbWM2BikJqfD5okuyN+/Dc1DBkBhoxBzXTtxDBlpGeiwdCecnJzKw5tYmHnk32q8gX84AbrXtKqvhExyb/dMnqYEjrZS/BWVhFKq0HgHdYbEkZmfzMGsmTPh6eklcspQzhkSYbp2fQbFeqr0aBAiRWhoKFoEtUKpoQSqvFzM+XSeyDlDLpO169Zj9uzZOHHiOOKvXcPQYcPFvccUvqSwVYKSBZOjg8Yndw0JICZxJjw8XDhJyOITERGBlSuMuWsqOmfoHjbwpZexfetm1Knjhd9+Py7cOiUlekybPgNz58wVuUoph86nn86Ds7OTEIfirlwR8z7/3HNYu3YtZsyYgatXYrF+wyYx59KlSxEWFnZHcYYcQFu3fY3PFswX3Cks6tdjx/DOO+8gOnpLpWPJZVLMnDVbuGjqetfBhzPm4e1Rw7E4MgLTZ83GH1ezELV0PhZ8Ogtr1qxFeHgYzsUmYNeuXfho8kSospKFM2fKR9PwxZrNaBMUCB/fRkKcGfzqIGzetAmTpk7D/l//xIFd2zF10gSs+nI1Jk2cgKOnYnDq10P3Lc6Qc6bbk/XR7SljSBe1w8cTcTk+By/3aYav9lwU4gz9+ZNlv2DogCAo7GRYtfkUxo/sCJVWD1uFFB5Otvh87Ql0D24MjY6dM/d727IqI4myCtvt4kwVDs1DMQEmwARqPQEKa6rvaiO+rIlwg7grsFEoENgssFasnU71k5OSkK9SwcvTU9iBZTLLHDO0sRx1MZJzdBwqUSteZV5ETROwlUvEiba7veVO2cNvdkODAH94+beodBsxe3fCunUw8i79AVdpMZp07CqEGRFKmZeP42uXoNM3l2+pDJddWIyEbC3YMVPT7w6ejwlUDQEKTfJzt0EdJ/PcM+bOmqdSYfiIkdi715hk/OCBn9Gte7AQYUhAqViBif6e3DXr1kQh9spVBPfoiVatWmHL5s3wa9RQhBN9uTqqfOqKlZ9oHKoI9d777/8trIkcOF9/vV2EMH308cdYuGAB+vbrVy7ODBw4EO+PH49Vq1aJvDgUPkRhVaNHjxahVCSYdA/uIeY9dPAAWrQMwuDXX8e+n34SOWG2REcjsHkzbNq0CcOGDS//Ha15wfz5wjkTE3MeY8eOuyXnDI23/Zsd5Q4cmpuSA1Oo1KaNG8XvTeNXHMskzpyPicG+ffvw2ZIv8PZbI7D/wGG80OdZsc5N3+xGn15dMXvuPIx7dwyyCw34bM7HiN6wBj1C+qNJ44aYNnUKjvx2Cp9On4R5C5dgz969mD51Er7a/jXC/jMS/s1aYMWX6xHQqD4iFi/BlA8nPrA4QzlnVq0+gfOXs8T6KG+Mp4eyXJC5lzizeO0JbPtvjOgbPqo9grs0hEpTvQd27Jwx41PO4owZkPgSJsAEHisCJalXoP1pHfRnD6AkOwVWEikcfZvCo1t/lLR+FgqlAwIC/e+aoLMmgGg0GpEAOCMjEzK5DH5+vnBwcLB4XeyaqYlXj+eozQToRJuqtHk7y8sTaD7oelMP7EDMksloP+gNyKlS5G0t/eJ5xB07jMYLfkDS1sWwy7yKlr1CQQm+KZQy/UocEk4eQ7fokyI5MJ1e0yncn4kFKNJzKNODvi7cjwk8bAIkzrjZy9HUy3wXrkZfCluZdaU5Z0x7ohQMMpGnymivMTlbTH9PSX4pIXB5KysT4UyU39OUvoEcNCToUC7QihXrKo5F41AfU84ZGs+UbJhcOlKZMZk5OW7ktnbCtSNCsqysUVKsKx+bhGhDsV70pXlpDpnCpnwt9DP1rbgnUx4ZuY2dMS8pIPqKNcttxJ9N+zFda9pvxT40tyk5cGVjFajyEREZifAxY+Du5i64UnUlcsxQlSRvV2NUSVqOGhm5GjSt54zEzAJRLalZA1coZBIUl5SipLRU/N5JqYCnsy1yVFrhTqFqTb5ejnCxV4hk9HRNka6kvJKTs70Cbo62lYY1nYu5Ge7UsVVdNKzrhC17LiKwoSu6t2sAuczIJym9ACq1Do5KBXYciEXPDr7lf34tpBniU/ORklmAZ55sgFMX0vBkc2+4ORnLfP9yNhXFZdX7bw6LM2bclVicMQMSX8IEmMBjQ0CzdzUKomfDq3VnuDVtBqWLu8g9UZiRhpSLZ5GdEA/PEdPQ7uXhFiXbJWBZBTdPICjBn1Jh/MfTnEZlshOuX0d2NpXMLhXVmShxqaenpwi3ur30773GLNAaxAOBUi4BxbSza+ZexPjvH3cC9goJfN1tRCiBpe3i6rlI+u86NOn4DLwCmsHKWgJtQT5Szp5Cwunj6LDgK0gbtULs6ePImjsCDdp1grNfE6gyUpF06jf4vDoWLV57R9xzSJi5UViM61lFKDZUqVna0m1yfybABO6DAOkmPq42qOeiMLustjG8SQLryjIC38f8NXkpHfoYSstAiZArNor3MJSV3VEEp7vbnfLq1OS6TXNReOvipZ+LsCtbpRIxifm1ylm8adtZ5N7QlItx1cHo7TfbQSY3/zn1QdbA4owZ1FicMQMSX8IEmMBjQUCzNwr6vV/CL7gvbFw8QAmBlQprUIgDCSDaIq0QaOIP7Ebn5T/Co03nB943PXTEpWvElyxqrkopGnrYml25gUp5X758WSQnlcuNJ1PkpKFEwC6urqI6A5XQNkekobCI69laIc54Oytwo6CYc8088CvLHR8XAhTSSAk73R1kVfIFIe3wD7gSvRg3zh6HzM54yur9TD8EjJoMZb2G4h5DIQCpZ36Dbs8aqK+eh8KtDur3Hwr/18aU55Gie0Y8CzOPy9uM9/EPJkD6Sl1nBbyc5H8TLR43LLqSUhSXlMHe5tYv9yTYkHBzu2hD+68sr87DYkMuHHLkZOWpEZumEvupTY3cOrZyabUpWpT0uJCrNd33S845Z+4bGXdgAkyACQCG9Gu4MbE7/F9+CzYungJJRXGGwgsKCwvFFyhNcjxSYmMRvPl3i9DRg8eVDA2K9AYxDp2ekcXZnAMxCme6fj1BiDFu7u6QSiUiKXBeeips7Ozg7OkND093IdLcS6BJz9cjNU8nrNL04EQnc4Va45q4MYF/KgEKbSJhhsKb6LNRVa20pBgGdQFkTq5/G1Kv04vPtVanFWKMv3/TWyo00VeBMwlkla9ea3lV7ZXHYQJMoHIC5ApxspPA2c4YQvlPbUKgMZSJqpiPQotJUUNVVFIrl1qdTqOakKLYOWPG24qdM2ZA4kuYABN45AkUbpoBZdZleLfvXr4XkzhjI7MWlZAKCgqFG8XR0REnvt4E/7emwbt7f4v2TgJNrvpm9ntXJbld7j1kelo6UlJSRXUmWXYi4r9ajvRj+1BmKEZZaRmsbJVw7RiCgGHvw9W3SaUhWPSP7bXMIrEGcgiRi0bLX/zu/QLwFf8IAvTZp7CDqnLPmAONBBq1Ri1EGaVSeUt1phx1CeIzNRzOZA5IvoYJPCIE7BQStKpvXyUOvdq8ZXLP6EvKRCnwio4ZCs+k/FkUrnV7q02hTbQ2cvlcTFXzAVY1vdFYnDEDLIszZkDiS5gAE3jkCeRM6Aq/Tj1g51H3b+KMQmoMGdJqdeLLkq2tDRJO/gqdgxdaT1r6UPYeGxuHAlUBbM7uR/ymCDTs0AVujQNQJpGLBHiF2RnIuBSD7EvnEDg+Ag17vwqpVHqLi4Yeesghk3hDKx6U6D8WZh7Ky8mT1lIC5J7xcJDD01EGEmoeVqPPaq66BFczNeKEmRsTYAKPDwE6kGnr62B2WHNN7pyeC0g4qVgVztraCnKplXC6SMw5TfprwQXaElB+OwrlIpGGnjfuJMhU3F9tC23KUumRlKMDCU2WNFPOIAon53aTAIszZrwbWJwxAxJfwgSYwCNPIPPNRmgx5D1IKlQvMDlnKP+ZRlMEvU4He3t7KGwUyL56GcnXk9Dp8501vneq4nIh5iIKDn0D9cGv0LrvS1C6uol1GEoMwiVD4VdF2iJkx1/Blf070WTSCvh17wMbG5tyFw09GFHiXyqbTQ9g3JgAE/g7gYfhnqm4ChZm+F3JBB5vAmSW9fe2Azlna0MzhRmRAEHCDBUvIFHF1KTWVnC0k8LFTgoHW6lFYZ8kTpDgTEL4o9DOJxfewuJB1yyTWIOqRJEThxuLM/f1HmBx5r5w8cVMgAk8ogQyRwWgxWujIVEYSwZSI3HGjhICS62h1elQWFAAhUIBRydHZMTGICM9Gx0jd9T4jtVqNS4d/w1JH72Epwb/G87eN90+t3ypKy2DTq9HasyfSIw5h4AF36FuvbootZZTHmEU6gwibpoeuiqeitX4hnhCJlCLCZS7Z5xksHkIXyByNSW4kq7hh/ha/B7hpTEBSwiQOOPtooCv283nD0vGM6cviQIkvNzuxCtDmXC1aPQG5GtK7uqmtbYG3JQyuFKuvAqTWltBuGrov4q/p+cMCmGqWJnSGNJkqJKqeObs25Jr6FmJ3IvEjVv1EGDnjBlcWZwxAxJfwgSYwCNPQL1+Ktx96sOmjm/5Xsh2SglyXe1l0Gm1yMzIhFyhgFcdL6SeOgppozZo0Gdwje+dwpn+3LoKyvSLCAjuLcKY7tbI8XNu5zZIOr0I/+6hyC5WwFBqJezE5Jrh5L81/hLyhI8YAZN7xsOh5k+2T8arOMfMI/Z+4eUygfsl4GgrRYt6xipuNdHocOZ6VlGVuEBuXy8J2lSBiqo/SiqoM9mFxcgpLIZ/Hbua2GKVz3EuuZCfl6qc6q0DsjhTzYB5eCbABJgAE2ACTIAJMAEmwASYABNgAkyACTwMAju//xZ9Bwx8GFOjyktpP5Rd8KRMgAkwASbABJgAE2ACTIAJMAEmwASYABOwgACLMxbA465MgAkwASbABJgAE2ACTIAJMAEmwASYABOwlACLM5YS5P5MgAkwASbABJgAE2ACTIAJMAEmwASYABOwgACLMxbA465MgAkwASbABJgAE2ACTIAJMAEmwASYABOwlACLM5YS5P5MgAkwASbABJgAE2ACTIAJMAEmwASYABOwgACLMxbA465MgAkwASbABJgAE2ACTIAJMAEmwASYABOwlACLM5YS5P5MgAkwASbABJgAE2ACTIAJMAEmwASYABOwgACLMxbA465MgAkwASbABJgAE2ACTIAJMAEmwASYABOwlACLM5YS5P5MgAkwASbABJgAE2ACTIAJMAEmwASYABOwgACLMxbA465MgAkwASbABJgAE2ACTIAJMAEmwASYABOwlACLM5YS5P5MgAkwASbABJgAE2ACTIAJMAEmwASYABOwgACLMxbA465MgAkwASbABJgAE2ACTIAJMAEmwASYABOwlACLM5YS5P5MgAkwASbABJgAE2ACTIAJMAEmwASYABOwgACLMxbA465MgAkwASbABJgAE2ACTIAJMAEmwASYABOwlACLM5YS5P5MgAkwASbABJgAE2ACTIAJMAEmwASYABOwgACLMxbA465MgAkwASbABJgAE2ACTIAJMAEmwASYABOwlACLM5YS5P5MgAkwASbABJgAE2ACTIAJMAEmwASYABOwgMDDFGf+H5sW96zeSSo3AAAAAElFTkSuQmCC&quot;"/>
    <we:property name="snapshotTimestamp" value="&quot;1715501960296&quot;"/>
    <we:property name="snapshotAltText" value="&quot;World Economic Classfication, gdp_ppp_2022 and GDP_Ratio by country_name and un_class_2014&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e04e28dc-917c-4238-8d51-71a129e479a4}">
  <we:reference id="WA200003233" version="2.0.0.3" store="en-US" storeType="OMEX"/>
  <we:alternateReferences/>
  <we:properties>
    <we:property name="Microsoft.Office.CampaignId" value="&quot;none&quot;"/>
    <we:property name="artifactName" value="&quot;UN Gang of 7&quot;"/>
    <we:property name="artifactViewState" value="&quot;publicSnapshot&quot;"/>
    <we:property name="backgroundColor" value="&quot;#FFF&quot;"/>
    <we:property name="bookmark" value="&quot;H4sIAAAAAAAAA+1aWW/bOBD+K4Fe8mIsROruW5I6wCK9kBYtFovAGJFDh60sGhKVxhv4v+9QttNcjpxu11ER+8XmcDSc45sZivSVJ3U9LWD2DibovfIOjfk2gerbHvMGXrmkvX9/8vbg9GT07uDtkMhmarUpa+/VlWehGqP9rOsGCieBiH+fDTwoig8wdiMFRY0Db4pVbUoo9D+4YKYpWzU4H3h4OS1MBU7kRwsWndgLYqcxrc3+CGhFEFZf4EcUdkE9xamp7Go88OrFr1al23NOWLvgkSkt6JIEO1okYhXlOUZZGPBAoVJh6uhKF3bJks+Gl9OK7Lla+eG4nZQBBxX4vo9ZEEuBmKmEVLCzqeM5IgvGptICCiIuxDlpn1cW8YF3XJlJK3fp8+/EOSyttjMafDFVIfeGwpRmosXeUQF1rRXJaw3cu+DE/Kldy5+Tp7+cY4WtMDJQ6pXN74x1X84CrOsl8c/yNq1ePlc0k/I+90fTVAJPUf0YtLrOKWYfKkMRbfVtypFwOo64z0KaJJ0+Q9G0SCDpbzQ5gHzhXODI9MT+vmM7m7vP2QIAN5bdSJ0neKtD3YF3br4fVUhhk86lg6tVJA/kBZSCqHc1PBiPKxzDytXDbaovTFPaajZqEenmjptyCfTovjHOu7Uux8Uy6X5kwwJBJM5pe3QOlXV5nX+lrHHgp+dMJbE6nLUQea2rVToRfIe/iTccFBeFgx75eqNCLHN0tjn8fx3eXEiWFdcJnhjp4nCupcSSpmk28aM4CGQUQRjJMItAJmLD0pTKjHHkacxCyCM/yAXwF1ya9ERdO58H/a9N9/R94cWpaGoKEMqjXZXaNvK6yxRLEymjTLFchsB4EAHL1pepB0vQVpPrk7FQjFq+F59Z0pSN3eXTtsDWnUwQcp6yABh1fhUlIc+43+dkwmY0wUlO+4ddKu1SaWtQ604kHjKVSAw5gFJcyixleZ8TaZzsMmiXQVvA2FmbHlHEkxjDjNoM4zlmaSKwz+mhGixGtOJo6eZdsuySZeuI6+46GIdpFMpMxmHCWZJHSsnOtLoB12c7izkoWz3foLKL8E+mUOl6BYbV6EQ7PlJpxfjfQbT+1OY7QmHPRxWU3+5gxHfDUz0+b3V44PSGvXHxuMn0uEVh7y3i0cKkB4+jnjOVO2xaV6OfsZfcKz491HGDftfZInKoftsG8SiqetEf7qCouzcoTFhOryUiyDENMAHMmGN9NIYWL21uLu+G8PGVhGABBKGQTPpZqgImk0dO5G7faQoeYsxzQJUKCOkrE727OPhf7ghuvV52Xw/8hfX1DcHW7wfWn7qwfpSvjUtsL7fqT2ppm99eHO7qcZ/qcYxJ4DMeKpEFKZepn0W9Pmr9FVuCutCCqsZNAHoTrMbtu78EC62t08WiGusfrrtqjV2zOd0/hFqLfW+5PZ2vgcN1Te3ry1vM/TSJIMuFShIuCSGbtk0/wiTlEecJxJKrNI/jl9E2f+ZqfVX02wY6WMP0Gi+wMFNC86NsQwffFdOzNOPOy/pdVv785bLwA8k5gmQsZ2mYZxDGnZtmPQHy3ZO2zDFGkodSxUkmc0QEHkad60DrxMPGWlM+Zbl2xYdibRpbT0HgByjxgZhTrKGUKDvi3v7TcmEWqavzogso7v+X1yiZz/8FYoC6hQoqAAA=&quot;"/>
    <we:property name="creatorSessionId" value="&quot;243ebe62-eb14-4c1e-8fdb-67a16c4c6ea5&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aWW/bOBD+K4Fe8mIsROruW5I6wCK9kBYtFovAGJFDh60sGhKVxhv4v+9QttNcjpxu11ER+8XmcDSc45sZivSVJ3U9LWD2DibovfIOjfk2gerbHvMGXrmkvX9/8vbg9GT07uDtkMhmarUpa+/VlWehGqP9rOsGCieBiH+fDTwoig8wdiMFRY0Db4pVbUoo9D+4YKYpWzU4H3h4OS1MBU7kRwsWndgLYqcxrc3+CGhFEFZf4EcUdkE9xamp7Go88OrFr1al23NOWLvgkSkt6JIEO1okYhXlOUZZGPBAoVJh6uhKF3bJks+Gl9OK7Lla+eG4nZQBBxX4vo9ZEEuBmKmEVLCzqeM5IgvGptICCiIuxDlpn1cW8YF3XJlJK3fp8+/EOSyttjMafDFVIfeGwpRmosXeUQF1rRXJaw3cu+DE/Kldy5+Tp7+cY4WtMDJQ6pXN74x1X84CrOsl8c/yNq1ePlc0k/I+90fTVAJPUf0YtLrOKWYfKkMRbfVtypFwOo64z0KaJJ0+Q9G0SCDpbzQ5gHzhXODI9MT+vmM7m7vP2QIAN5bdSJ0neKtD3YF3br4fVUhhk86lg6tVJA/kBZSCqHc1PBiPKxzDytXDbaovTFPaajZqEenmjptyCfTovjHOu7Uux8Uy6X5kwwJBJM5pe3QOlXV5nX+lrHHgp+dMJbE6nLUQea2rVToRfIe/iTccFBeFgx75eqNCLHN0tjn8fx3eXEiWFdcJnhjp4nCupcSSpmk28aM4CGQUQRjJMItAJmLD0pTKjHHkacxCyCM/yAXwF1ya9ERdO58H/a9N9/R94cWpaGoKEMqjXZXaNvK6yxRLEymjTLFchsB4EAHL1pepB0vQVpPrk7FQjFq+F59Z0pSN3eXTtsDWnUwQcp6yABh1fhUlIc+43+dkwmY0wUlO+4ddKu1SaWtQ604kHjKVSAw5gFJcyixleZ8TaZzsMmiXQVvA2FmbHlHEkxjDjNoM4zlmaSKwz+mhGixGtOJo6eZdsuySZeuI6+46GIdpFMpMxmHCWZJHSsnOtLoB12c7izkoWz3foLKL8E+mUOl6BYbV6EQ7PlJpxfjfQbT+1OY7QmHPRxWU3+5gxHfDUz0+b3V44PSGvXHxuMn0uEVh7y3i0cKkB4+jnjOVO2xaV6OfsZfcKz491HGDftfZInKoftsG8SiqetEf7qCouzcoTFhOryUiyDENMAHMmGN9NIYWL21uLu+G8PGVhGABBKGQTPpZqgImk0dO5G7faQoeYsxzQJUKCOkrE727OPhf7ghuvV52Xw/8hfX1DcHW7wfWn7qwfpSvjUtsL7fqT2ppm99eHO7qcZ/qcYxJ4DMeKpEFKZepn0W9Pmr9FVuCutCCqsZNAHoTrMbtu78EC62t08WiGusfrrtqjV2zOd0/hFqLfW+5PZ2vgcN1Te3ry1vM/TSJIMuFShIuCSGbtk0/wiTlEecJxJKrNI/jl9E2f+ZqfVX02wY6WMP0Gi+wMFNC86NsQwffFdOzNOPOy/pdVv785bLwA8k5gmQsZ2mYZxDGnZtmPQHy3ZO2zDFGkodSxUkmc0QEHkad60DrxMPGWlM+Zbl2xYdibRpbT0HgByjxgZhTrKGUKDvi3v7TcmEWqavzogso7v+X1yiZz/8FYoC6hQoqAAA=&quot;"/>
    <we:property name="isFiltersActionButtonVisible" value="true"/>
    <we:property name="isFooterCollapsed" value="true"/>
    <we:property name="isVisualContainerHeaderHidden" value="false"/>
    <we:property name="pageDisplayName" value="&quot;International Trade And Economic&quot;"/>
    <we:property name="pageName" value="&quot;ReportSection&quot;"/>
    <we:property name="reportEmbeddedTime" value="&quot;2024-05-11T20:50:37.657Z&quot;"/>
    <we:property name="reportName" value="&quot;World Economic Classfication&quot;"/>
    <we:property name="reportState" value="&quot;CONNECTED&quot;"/>
    <we:property name="reportUrl" value="&quot;/groups/me/reports/21d9d671-0ec6-46d9-bb7f-237855515df9/ReportSection?ctid=aadc0e0a-65ee-471a-99a1-9f86faecbaed&amp;pbi_source=shareVisual&amp;visual=241f7de42aaff2dd981b&amp;height=204.04&amp;width=235.56&amp;bookmarkGuid=1ae0d8b0-7d21-4a2e-a913-d5ef5d90b3dc&amp;fromEntryPoint=sharevisual&quot;"/>
    <we:property name="snapshotLastRefreshTime" value="&quot;5/12/24, 1:25 AM&quot;"/>
    <we:property name="snapshot" value="&quot;data:image/png;base64,iVBORw0KGgoAAAANSUhEUgAAATkAAACbCAYAAAAZQuygAAAAAXNSR0IArs4c6QAAIABJREFUeF7tnQ1UVNe1x/+AOgoyimYUdSLqoMYxJmKSFmpfoUkqL31KrcnUNEGNARNFkxchbfxIA9oqpgmQJn40TzFRsamlGgpJLabLStsUmhqJUceojIoOio6KjoJeFX3rDCAzOMD9mpl7Z/Zdy2Ui52Pv3z7+Peeefc4Nun379m3QQwSIABHwIIFP/rQNE380xYM9tN90EImcT7hTp0QgoAiQyAVUuMlZIhB4BEjkAi/m5DERCCgCJHIBFW5ylggEHgESucCLOXlMBAKKAIlcQIWbnCUCgUeARC7wYk4eE4GAIkAiF1DhJmeJQOARIJELvJiTx0QgoAiQyAVUuMlZIhB4BEjkAi/m5DERCCgCJHIBFW5ylggEHgESucCLOXlMBAKKAIlcQIWbnCUCgUeARC7wYk4eE4GAIiBV5Oz7CpG3hYNpThwsBatgjV+IObE6XgzpqiVemKgQESACUghIETnb7nwsWboLhheS0a9sFYq1c5GTkQh9KD+L5Bc5zobKnbtQZdegX0wC4kdoWy3hrKj4rBwn6zW4NzYRsVGA9fNSlFs59HsgEfGjnMoC4KrLsaPCgmthBsQ9GtexUw02WA5XwWK1AeH3wmA0wqDT8KOgsFL2GjPMlQdwMnQ0EuON0Ia4Gmg/ugtl/7HC3ni34d00eox+NAHGCIU5ReYENAGxImerWI1Fy/dg3BwTNDtWYVdkOpa/kgC9gL/a8oucvRJrnjMhb58GE94qRc5kPe7YU1eOFU9Pw/qjOphWFWPZY0BZZhJmbbEBo1KwMX8hnGegtrIsTE4tgG1QMjYWZrn8zEk5YS1bhUUvr0ZFg/M40iA2NReZLyXCwFPxfT8KOVi3Z2P6ywWwMmPis7D93eQ29nOwfrIQT8wvBufO4JAELPvzKpiGCRgFvnecLPBzAmJEzr4vHxmZexCXkYzwkmyURKYjZ04ChM5dvC9ypmlYX+1G5ADEvFKItbNj7sxc+Igcd7QYi55OR0ld0yjRDjNCW2OGtVkBYjMKsXJWa5uKHksNFmyen4glOwFExWHSj1MwP7Xtv1rOImdA7IRosPmvvaoUFUcZgCTkFGdj0iASOUXHOsCMEyNyXHUpVixYBzyVjriTq7G6OhHLlyTD6Lrg65SkokQOiMH8wnzMGdvkRaci12hH5W+TMfUdMzDMhGVvpiNprA6aBivK3kvDrHVmQJOIZcW56pjZNJix/sUkrKhwMwu+E0onkZuQje25Jhi62FC21IRZv7NCOzEXRSuSBE3nOx0lVIAISCQgRuRYl2wSs/TVTeg2PR3jDq1Gfl0SchaZYBAgdAoTOQDjF6Lo3RSHWncqcmzmk5aIJZ8DMYuKsXGm0WlpXInN72xCuV2LuBnpeHasBtad+VjxZi52OGY8BsSMj0PS1FQ8Nb5pSW2vyMbUafmwwIDYWA4VFVYgMgaTnk5F2rTEVrCcDRVbVyH/98UoO2iHZlQcjLXlqKwDYpeUYu0zhlY7nAeH3YKyrZtQ8HEpyg5yMMYnIuknqXjqMQO0sLUu3VvquF2uAlydFdZaOxCqgz5KB9SUYpFpLkpszTPkCfx2nSSOW6pOBHgTECtyrAP7wUIsee0P0L2QjtGVucjnpiFnURLv11DKEzloEL+kECunGmH/Zyfv5OxmrJ/LZj5A/K9KsXJqO+LC/kU4XIAMUxZ2uLy3YwiNmPNhPuaP1zmJ3N2xM8xch40Z7H0AB8uWdEx+vdTtO7F2Ra7RhrI3kzHrA0ubxvUwvVuANyZoUNHyfrITkXNtgINlazomLygFF5WMtR9lIZ40jvdfPiroHQJSRK5J6IqRv1ODpJ9Ew7L1T7g0PhWmMfymc4oROf30XCzQFWJeTjmgTcSyj7KRcDq3440HNyKHffmYPiUblXdip8WkvGLkTNSD7Ur+cYcNhtjR0N2sQmlOOtbsBrSTc1H0qyRoK1tmclpMyMhGyvh+sP09FxnvlINrWfZGWu/MHnVPLMTy5+OgObQJi14vdGwWxC8pxUo3Mzn2EnXelGxUsHePM7ORFqvBno0LseZzDhiThi356TDYSrH61blYf5C9n1yHzImjYYjSuZ8VtvjHZrMvJ2JJGWBI3YQtr8bdtRvrnWFMvRCB9glIFTkpbBUjcoaZm7BxVi+U/CwJKz4HdBOzkfPYAWTM72B3VaDIARxs1VbYGtiuBAfLx5nI+MAMxC5E0fsp0H/dLHKRyVi7rWlGxLGl4I/noqTOiPmFBZgzaA+WTEnF5loDnt9UiAWxWuDOu7T2RI6DdWs6Hl1QCoxNx5b8NMRoAe5gAWYlZaECccj8dB2e1Vt4vJNzDTcTz1kOUTdizkcFmP8wv3/dpAwaqksEhBIgkdtiAxO5La/Fgc3E5pnYjEcD43gDzJ+bgfZSSNwtV1m+nNUG7sIB5P9sIUpqtTC9W4xl4+3YnJmCJZ/Y7o5PByKH2lIsnjIXhba7RW7OpkLMd4hc666o++UqB8sHqXhieTk0zZsFjjyfmlIsNjm1PcIqTOTYxst7yZi6ygw8nI6i99ME7zwJHaxUngiIIeBfIuc0q4l5rRgbU1s3A7iaYixKSkeJXY/nP2SzoNY8uRaR08KOyg/mYuqb5a0s2xM5J3G5u6+WGRibcW2G6egCPJG5C2DiGZ+I0cP1CD9RiPU7bB3O5GQTud+l4onMcpfcN666GBlJ6djRYMT8bYWYYxA4k7OVY0UyyzsEYn9RjLXTnTZexIxEqkMEPETAv0Su0Y6Kt02Yvs7iSPBduyYd8Sxni806Nqdj+i93gQtNRE5xLibp7Xd2FO+IHMvuZzO0l5uWrY6nPZFzTiGJSERmfjaeZS8jG+0wb5yLycvZ+70k5HycAe2GZzFroxW6Z9ah6I0E6EI4mD9IxuTllcJEbpgFeckmrDmowYRfFSOHbXbYypGXMg1rDrb/Ts62MwuTXyyALSQBmR/n4tlRmtYNA50JKwuzMCFCmMjdaVOTgGXFlADsob+f1KwMBPxL5NjbroMFmGfKQpkjIVeP2EdHQ3N6lyNtgj3GuZuw8aU4l7QJF5FjOvdVy7K1A5FrzqNpTQbWISY+GvaKcliak4GNszdh7SvjYNuY2iR60CHm0XHQ4Swqd1bCsXgVslwdA1S8l4zpbInoSD42AEctsDcPhPY2HlBXibwZTBxZQQNix2tQ+bnZsUOrn74OWxYlQMfxyZNr7oizouT1JGQU2aF5Ihfb36LcOBn+LlITHiLgdyLHXupbd+QiY26+0y5nEz3Dk9mOZD5H1jJLq2hOm2grci6zsQ6PdQG2fcUoWJmNNTtd37fFzFyF5a80H+uylWNN+jTkse3Nto8QkWOJynZzu+/3Okplse8rRt7SdGz+qtUA4zPZyJxnQgxL++CVDNxUlztaiIykhdjBaWHKK8YbE52Oz3looFKzREAsAT8UuWYUDVaY/7MHB2qaElejY+IQE+W6+2evscBq56CJ0MMQ2WZnkLPDWm2FvYsW+ih9x6kRnB2W3buwx2rHdWihHzkOsWP00Dgfbr9ThkN3XTSMQ9gWJ9eUVKvXQVNvg6XGBk7j1F+jHVaLFXZooNMboHOcg+VgO2yG2VKFsw0a9Aq3oTgrGztszZscT+jbHwsNVlT+sxxVdUCvqDjEPuLkVyMHm5Xt/gLaSD30ER0czbJbYamxgwvRQhelF3yeT+xgpXpEQAwB/xU5MTSUXoe97yvKxryl5TA+Mw1x9wInd67C+jJ70/u/bdmYFEXnRpUeRrLPuwRI5LzLW1pvnA1l76Q0nYtt88S+VoiVM1VyGYA0ClSbCAgiQCInCJdCCt++jdsupgQhKEghtpEZREBhBEjkFBYQMocIEAF5CZDIycuTWiMCREBhBEjkFBYQMocIEAF5CZDIycuTWiMCREBhBEjkFBYQMocIEAF5CZDIycuTWiMCREBhBEjkFBYQMocIEAF5CZDIycuTWiMCREBhBEjkFBYQMocIEAF5CZDIycuTWiMCREBhBDwicuwex5xKxGWktfPh+SYI8n/jQWFwyRwiQAR8T0A2keNsMB+0Qz/GAI21EBkvlSPxvY4vxSCR8338yQIi4PcE5BI5xz2Kr+5B0ntZiL9ZTCLn9yOHHCQCKiEgReTYF/Py1liR9PMUGGoLMO/VAzCtIZFTSejJTCIQGAQkidzBfMx67SRS8rMQW0ciFxgjxqte3sbtWxxu37ru+GVuaET3rlqEhgQjNCTE8bsmONirFlFn6iNAIqe+mPmlxYfqr2AYTqPxxgU03qjDrevncaux3sXXA4hG2sleLn8WFhKC+8NDcX/PMAwP7YHosB6IDu3hl4zIKXEEpIgc6iwo+48dxvgYaKtpJicuAgFc61B9A3ZfuoLdly5jt/0yPhlYCdy+0S4RM6Ixp43IuSs8uLsG4yN64bsRWsfv9AQ2AUki54SObTwsWnwASXlZiOVodzWwR1UH3ttvNuIT23lst13AvsuuM7WiITWIaKyVLHLODbQI3g91fTAmPIziEoAE5BI5Z3RcNYlcAA6ljl0+dvUaPjl7Hp/aLqCWu+62cPZAO74TckRWkXNujAnd5P734Fu9wik+AUTAEyLHPg1asrUKhieTmj5x2s5DeXIBMNDOXb+BfGst/lhrw43brl+maOv+D8Kv4fXeBzwmci0NJ/TpjWcH9sMjJHYBMAIBj4gcT3IkcjxBqbXYn86eR/7J0zhxjePlQregW/hMvxfALbfl+b6T49UZgBR9JF64dwDt0PIFptJyJHIqDZySzT5cfxVrrafx2bk6wWb+dehxdL153isixzphu7JM6L7XhzYoBAdLJRVI5FQSKLWYyTYV8o7V4PyN9ndJO/Llw6iLGHrL4jWRa+lo+qD+SB+iVwtmslMAARI5AbCoaMcE8o5bsaHmjCRMaf2uY6pmn9dFjnXI3tGtGT0cXegjtpJiqLTKJHJKi4gK7bE0XMXbx6wov2iXbH3/rrfwh8hKn4gc6zS8Swg2PnAfhvboLtkXakAZBEjklBEH1VrBBO7nh46B/S7X8/chh3G78fJdzcm98dCRvb8fOwr3hYXK5RK140MCJHI+hK/2rj0hcIxJ0dBziLhZ7VORY51vjTHCQEfE1D5MKYVE9RH0kQOeEjjmTraew3eC9vtc5LoHB2Pzg/eR0PlojMnVLc3k5CIZQO1cbbyF2QeOYO/lKx7xekIvYLH2S5+LHDOAzeR+PXIoCZ1HIu2dRknkvMPZr3pZZjmBwlqbx3xilyftivoat2+5pqF4852cs3PxfXrhN6OiPeYvNexZAvxFzood7/wB7Z+5cbZzNEyvJKKzpCM68eDZ2HqkdSZuTOQ8/ZSOvIbwIA7BIWEICumB4OBQmK+H4kZw67nTLy5dxr8vXvbYjNLZx/8dMggzB0V62m1q3wME+ItcJVYMN2E9LxtSsOXIQsR0UpZEjhdM5RRiy1O2TGXLVbkfXbeueLL/PTD2DBN8+oCdj2VXNbFrm/5Rdwln2rkAQIrNXYOCsPb+ERir7SmlGarrAwL8RQ7g6uxwPoRoLZmLyb80YO0X6XcErenPjCRyPoilx7ucc+CILLlwzob27toFT0fq8GSkDkzopD6Xbt5Eydnzjl+H6uVLa2F2sWRhJnT0qIuAEJFr65ltayrGLzC4CJq7P2uPCM3kVDRWPLFMZdcePTeoP4Z4KPF2ZfUprLOelpXy/CF6zBjUX9Y2qTHPEiCR8yxfv2idnUOd8fUhWHneJtKZ02zHct7ggfh+396dFZX887/XXcJvjtfIlqzct2tXbHhgJPTdNZJtowa8Q4BEzjucVd2LHGdSWwD8uP89mBc1EEwsvPWwq57mH7TIJnSmSB0WGwZ7y3zqRyIBKSIHzg57gwbaiNZ/1LiaSlQe18I43oAO7st0WE3LVYnB80b1qoareKrSLEtXbJnHlnu+el48cNixGyvHww7yx/XubIjL0RO1IZWAJJGT2DmJnESA3qi+6sQprD0p/b3Wj/r1xZLhQ7xhcod9ZFUdR9EZ9/fVCTFuwj0R+PXIYUKqUFkfEeAvcpVYPyUTxe3a+SNkbktBDGwoeTEBi5CNne8nQdeBXyRyPgo6327ZdeVPVh7Aiav8bvZtr93vRGix2jicb7ceLzf/Gwv+dv6ipH6Cg4LwcYwRUR7aNJFkHFV2ISBE5DrOk2vJjbNgfWIiVmAhtpemwEAip94Rxz488/qR45IcGKDphtWjhyvq6iJ27vaF/UdEX+zZAuSlqEGOK9TpUTYB/iInwI9GDvabGmg72X+imZwApr4o+pK5ypFcK+XJuc+Ax7ywiyrUxo/PnMOSqrtvOhHSzqieofjowVFCqlBZHxDwiMjx9INEjicoXxS70tiIH3zxNa7eEn+6geXBZUVH+cJ8Xn0uOHQMfzl3gVfZ9grRBoQkfF6pzF/khJxdZaZ3fn6VRM4rIRbXyb8u2pF2oP1voHbWKjvJ8OGYkR5L9O2sfz4//6a+Ac99fQjXJAg5LVn5kPZtGf4iJ+TsKvOp8/OrJHK+jX2HvUvdVU0e2B+vDvVdughftL89cQq/lbB7/HjfCLx9H+2y8uXti3L8Re7us6sd2+uaP+euLImcLyLOs89n936DA1fqeZa+u9i6+0fgYRV8vJnN5p7+6qBoPwdquuHPD48RXZ8qep6AEJGT2xoSObmJytQeW77Flrv/mAyfLti3TAsevI9PUUWUYTerVEj4CM9njzwgy+UCioDhh0bIIXJCDuU7IySRU+iAOnilAT/dK352w9Iq2LsqtTwFp844vjYm9llpjMZ3I+jj1GL5ebqeIJGzlWPz2kKU7q6Cy7fnbBaYazUwjNFDNzkPG6d3lB3X6hGJnKejK7L9P9suYNHhYyJrA/93/wh8SwVL1RYHzVca8IwEUc8Yqse0gXQziegB4+GK/EXOjpKXxyFjeycGxWZj5yZTp7cCs1ZI5DwcXLHNS910+Gr8Q2K79lm9xN37RF+2OaX/PXhDwakyPoOqkI75i1zT7uqOmeuwZc44OOf5ul6e2fmGQ4vrJHIKGQRtzXj1m6P46/k6UdaNCOuBP4w1iqrry0pSEp9jtD3xwZiRvjSf+u6AAH+Rs2DzlEQUTipF0UzX5Si9k/OzITbj62+w97K4ndWJur741QjfH8QXGpI3jhxH8VlxB/dZTuCubz0otEsq7yUC/EWujUGcHVwXLTQh4g2lmZx4dh6tya5WYlcsiXlm3zsAswcPFFPVp3Wk3pmnxiW6T4F7sXOhImf9JAsZSwtQ2byY0Y5NwvzFWXh2rPCrtUjkvBhoIV39cPc+nBL5MRi1ipzUpGASOSEjzLtlhYicfXs6xr9cDC7CAGOEDeajgGEYYDmqw5zCYswfK+xGaBI578aad28J/96Lizdv8i7vXJBEThQ2quRBAvxFzobC1DgsvpSOog1pMJqzMeKnwJYj6eCWJ2J6bTp2v5vU6W3Azq6QyHkwsFKafuRfe8DukhPzpOojMU9FOXItPtJMTky01VGHv8g17a5a3irH2sk6YHeLyC1EjPN/C3CbRE4ALG8WTfhiLy7eEDeTU2s6xVvHTmLzqbOiMdNyVTQ6j1cUInJ5D5rAvV+FBbFwETnDJ3Px8NujUbQrDUJyB0jkPB5ecR3M3HcIlfYroip/v09v5I3ilw0uqgMPVWLJzywJWsxDu6tiqHmvDn+Rs2PH/HFYHVOKInaiwTF724NJz3RH2e/KocsoxvbZQiRObcnA+zdg5lvHMSUnE5PuaQ3Qqc+WYNuATMy7X0zQzFg5Ixv42SaX+l9umIaVO5vae6jlZ+f+isUZG3CqTTd3fi6m+3bqLK2qxrYz50S1ODIsFFvGqu8iSSnnVylPTtRQ8Vol/iIHcPsKsXq3Hskz46BziFw+AC1inslGzhuJ0AtMJ1HXTG7/BizedhynMB7L3ngcLUkSYkWuScgex0OP/hV4yEnkmJhuG9TUh0PYajBlwwzcdYaA/Ww1MNfJFrlGzaZTZ5Aj4Sxn6SNj0L9bN7nM8Uo73634CuyiUDGPWpfoYnxVYx0hIufiH7vi3M5BoxWfK6c6kZv55SOYh2yUO4mSWJFrgcnErm17q5CGZT9g3wCyoWTpaiDNdfbI6ratJ2XwXbt2DQ319ahvaEDXLl1Q1T0U88xVopv85fAhmNSvr+j63q5YftGOORIuCKWzq96OmLD+RIucsG7cllalyH3wP6dcZldtRc55qQnDDJdZnzsKd4lV25mc29maGSuXnsIUN7O4c+ds+Oc//iEoPN26dUNoaBhCw0LRr18/hA/S47EvvhbUhnPh/76nD1aMHCq6vrcrSt1ZpVtIvB0xYf3xFzm+nyTk3786RW6GEUzYFp8y4YPm/255J+cQOCx0/Dl7nMu1h8XdjMxRr4DNpB7HPDdLVfbz1tkef+BCSk76cj9OXhP3KcLuwcEoGjcakRrlL1nZEnXqVwdRI9JXxvQf3x6L8C4CX9YICQaVlURAiMjx+yQhf3NUK3LOy8iHKls2HtjS8s8Y+Ibz+zO2sfAfxLl7p9bMqa3Isf/fNjC3ebnK6hciymWzw10//KHzLbn48DF8KnK3kfWxYNi9eHpAP77d+azcR6fP4s2jJ0X3P7pnGDar6IJQ0Y6quCJ/kXPvJGczozgnG189motlEzr6lPTd9VUscgCal5Xz4j5HuWN3VQ6Ru1sU75q1sQ2HTwdiWfNs0VNjb0PNGbDznGIfY89Q/E4Fn+tj98ix++TEPtMH9Uf6EOV/y0Ksf/5QT6rIORhwu7Ak0QyTX+fJMVH78pE7S1Hmt2PWVR2NAVOaUkikL1eZUKajIq5lJtf0/9VTWndfvbFUZb5JfRnP2viFIQpPRjrl2yjsb8zW2nP4pUXat1d/M8qA+D69FeYZmeNMQBaRA3tftwcx21IQIwCvumdyzNHm3LUBd/LcmkRpm6WZgpiNBzTlzn3Z3MTA5BbBa/oDOXdVO4sVuwKdXYUu9hkZ1sNxS3CvLl3ENuHRelJncRFdu6B43P30Ps6jUZLeuBCR46orUWm9Bt2YOBjYpSONHGzVVnCRBuhDhduiLpET7p/qa+Rba/FedY0kP0yROiw2DJbUhicqv33sJAokHONiNinVN0/wUnOb/EXOhpIX47Aoch12L0mAptGKwrRELN7JAaFGLPh9MZ4XmOdOIqfwkVN99Rp+XGnGLZGH9VvcU1renBzLVObbb0cPR2xv4XeMKTzsfmcef5FrOqDPrTuAzHgNuM+z8PBzhTBOTYH+0GqU6Fdhd14i3ULibyPk54eOYsc5cVehO7NQyvu5PfYreH7fIclheiA8DBsfUM9nFyU7rOIGhIocNrED+s0ftTmdhZ2FydCVZWFMqgZbjiz043dyKg6yFNP/WXdJ0ukH577fHz0c3/bhzKfuxk18/4u9UnDcqct2VNnOKj3KJ8Bf5JoO6Gc0pGPlhLNYsaAAhrw9WDlRC45ETvmBlmKhXLM5ZsO7o6LxvT7e/0ap1M8OOvOL6tEdH44ZCbbxQI/yCfAXOYDbnY3JP82HY+9wWBq2FKcjposVhS8mYHE4LVeVH22RFn5pv4IUGZZ4Ld2/MkSP57w4C/qwphbvHJe2geKy9I6OwpP9lZsaIzLMfltNiMgxCPajlTCf1kD/sBF6Ybed38WQNh5UNKyyqqpRJPL6JXdusnvnZg8eAHY1k6eeb+ob8KH1DP5yTtw9ce7sGh+hxSrjcE+ZTO16gIBQkZPTBBI5OWl6uK1D9Vfxwv7DuCTy2w/uzGPnPadG9sOkfn3AloByPewcasnZ8/iw5gyu3bolV7OOdlje37d6hcvaJjXmWQIkcp7l61etbzltQ/bRE7L7xA70s6uZHuvbW1JKxv4r9fj07AWHwIm9G64j5+gIl+yh90qDJHJewew/nSw8fAzbJRzc74zEfWGhSOjTC0NCu2NUWGinM7zD9VfxxSU7dl24hN2XLnfWvOifP9Ir3JEXFxIUJLoNqugbAiRyvuGu2l7Z9Uuz9h9Grcjvsgp1vEtQEPp07YKIrl1djk9dbbyFow1XcVXm5Wh7y2omcOzGEXrUR4BETn0x87nFbCbHZnSB8rxuGIynIoVdsRMobNTgJ4mcGqKkQBs31pxBroSrmBTokluTXooahBR9pFrMJTvdECCRo2EhmoDUa8NFd+yliq8Nuxc/VcHFn17CodpuSORUGzplGO6vQkcCp4zxJYcVJHJyUAzwNj47V4efHTrqNxRm3zsAswe3fHTSb9wKWEdI5AI29PI6ztI3UvcflrdRH7S2fMRQ/FDXxwc9U5eeIkAi5ymyAdjugSsNeP3wMRy7ek113keH9kBmdBTGhFOaiOqC14nBJHL+FlEf+8OOVK0+cUrSl7687QI7bfHqUL1ir2n3Ng9/649Ezt8iqhB/CmttDrFjd7gp9enbtSvmRg3EFLpRRKkhksUuEjlZMFIj7ghUNVzFqhOn8LfzFxUH6PG+EUgbPBDDQuW7GEBxTpJBDgIkcjQQPE6Afd7wT2fOy3rlkVijH+4Vjom6PphMszexCFVXj0ROdSFTr8F7L19xiN3fLlz0+jI28Z4ITOzXF/8V4f1bidUbMf+wnETOP+KoKi/YNUhsdldRZ3f8fsoDh/3ZbSFM0MZpe+KhXuEY3dNzl3OqCn4AGksiF4BBV5LL7HOH/750GewbDOxD1uYr9aJEr2twEO7vGeb4FRehxUPantAEByvJVbLFRwRI5HwEnrptn4Dt+g2wTYuz3A2cvX4dZ683/X791m2EhYQgNCQYoSEhCAsJxqDuGoewjQjrQUiJgFsCJHI0MIgAEfBrAiRyfh1eco4IEAESORoDRIAI+DUBEjm/Di85RwSIAIkcjQEiQAT8mgCJnF+Hl5wjAkSARI7GABEgAn5NgETOr8NLzhEBIkAiR2OACBABvyZAIufX4SXniAARIJGjMUAEiIBfEyCR8+vwknNEgAiQyNEYIAJEwK8JkMgffOGaAAAApklEQVT5dXjJOSJABEjkaAwQASLg1wRI5Pw6vOQcESACJHI0BogAEfBrAiRyfh1eco4IEAESORoDRIAI+DUBEjm/Di85RwSIAIkcjQEiQAT8mgCJnF+Hl5wjAkSARI7GABEgAn5NgETOr8NLzhEBIkAiR2OACBABvyZAIufX4SXniAARIJGjMUAEiIBfEyCR8+vwknNEgAiQyNEYIAJEwK8J+FLk/h+qa2ggmgJxhgAAAABJRU5ErkJggg==&quot;"/>
    <we:property name="snapshotTimestamp" value="&quot;1715500312149&quot;"/>
    <we:property name="snapshotAltText" value="&quot;World Economic Classfication, UN Gang of 7&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2ec89a6c-5c4c-4aef-bd70-5323374ee89e}">
  <we:reference id="WA200003233" version="2.0.0.3" store="en-US" storeType="OMEX"/>
  <we:alternateReferences/>
  <we:properties>
    <we:property name="Microsoft.Office.CampaignId" value="&quot;none&quot;"/>
    <we:property name="artifactName" value="&quot;Total_Class&quot;"/>
    <we:property name="artifactViewState" value="&quot;publicSnapshot&quot;"/>
    <we:property name="backgroundColor" value="&quot;#FFF&quot;"/>
    <we:property name="bookmark" value="&quot;H4sIAAAAAAAAA+1aWW/bOBD+K4Fe8mIsROruW5I6wCK9kBYtFovAGJFDh60sGhKVxhv4v+9QttNcjpxu11ER+8XmcDSc45sZivSVJ3U9LWD2DibovfIOjfk2gerbHvMGXrmkvX9/8vbg9GT07uDtkMhmarUpa+/VlWehGqP9rOsGCieBiH+fDTwoig8wdiMFRY0Db4pVbUoo9D+4YKYpWzU4H3h4OS1MBU7kRwsWndgLYqcxrc3+CGhFEFZf4EcUdkE9xamp7Go88OrFr1al23NOWLvgkSkt6JIEO1okYhXlOUZZGPBAoVJh6uhKF3bJks+Gl9OK7Lla+eG4nZQBBxX4vo9ZEEuBmKmEVLCzqeM5IgvGptICCiIuxDlpn1cW8YF3XJlJK3fp8+/EOSyttjMafDFVIfeGwpRmosXeUQF1rRXJaw3cu+DE/Kldy5+Tp7+cY4WtMDJQ6pXN74x1X84CrOsl8c/yNq1ePlc0k/I+90fTVAJPUf0YtLrOKWYfKkMRbfVtypFwOo64z0KaJJ0+Q9G0SCDpbzQ5gHzhXODI9MT+vmM7m7vP2QIAN5bdSJ0neKtD3YF3br4fVUhhk86lg6tVJA/kBZSCqHc1PBiPKxzDytXDbaovTFPaajZqEenmjptyCfTovjHOu7Uux8Uy6X5kwwJBJM5pe3QOlXV5nX+lrHHgp+dMJbE6nLUQea2rVToRfIe/iTccFBeFgx75eqNCLHN0tjn8fx3eXEiWFdcJnhjp4nCupcSSpmk28aM4CGQUQRjJMItAJmLD0pTKjHHkacxCyCM/yAXwF1ya9ERdO58H/a9N9/R94cWpaGoKEMqjXZXaNvK6yxRLEymjTLFchsB4EAHL1pepB0vQVpPrk7FQjFq+F59Z0pSN3eXTtsB21iYMhJynLABG3V1FScgz7vc5YbAZTXCS0x5hly67dNka1Lo7Dw+ZSiSGHEApLmWWsrzPiTROdhm0y6AtYKw7daKIJzGGGbUgxnPM0kRgn1NHNViMaMXRMgS7RNol0tYR151WGIdpFMpMxmHCWZJHSsnOtLoB12c7izkoWz3foLKL8E+mUOl6BYbV6EQ7PlJpxfjfQbT+1OY7QmHPRxWU3+5gxHfDUz0+b3V44PSGvXHxuMn0uEVh7y3i0cKkB4+jnjOVO2xaV6OfsZfcKz491HGDftfZInKoftsG8SiqetEf7qCouzcoTFhOrywiyDENMAHMmGN9NIYWL21uLu+G8PGVhGABBKGQTPpZqgImk0dO5G7faQoeYsxzQJUKCOkrE727OPhf7ghuvXp2Xw/8hfX1DcHW7wfWn8iwfpSvjUtsL7fqT2ppm99eHO7qcZ/qcYxJ4DMeKpEFKZepn0W9Pob9FVuCutCCqsZNAHoTrMbtu78EC62t08WiGusfrrtqjV2zOd0/hFqLfW+5PZ2vgcN1Te3ry1vM/TSJIMuFShIuCSGbtk0/wiTlEecJxJKrNI/jl9E2f+ZqfVX02wY6WMP0Gi+wMFNC86NsQwffFdOzNOPOy/pdVv785bLwA8k5gmQsZ2mYZxDGnZtmPQHy3ZO2zDFGkodSxUkmc0QEHkad60DrxMPGWlM+Zbl2xYdibRpbT0HgByjxgZhTrKGUKDvi3v7TcmEWqavzogso7v+X1yiZz/8FnspbXgoqAAA=&quot;"/>
    <we:property name="creatorSessionId" value="&quot;bb24b2b8-2265-4806-a7ce-337947b4c2b7&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aWW/bOBD+K4Fe8mIsROruW5I6wCK9kBYtFovAGJFDh60sGhKVxhv4v+9QttNcjpxu11ER+8XmcDSc45sZivSVJ3U9LWD2DibovfIOjfk2gerbHvMGXrmkvX9/8vbg9GT07uDtkMhmarUpa+/VlWehGqP9rOsGCieBiH+fDTwoig8wdiMFRY0Db4pVbUoo9D+4YKYpWzU4H3h4OS1MBU7kRwsWndgLYqcxrc3+CGhFEFZf4EcUdkE9xamp7Go88OrFr1al23NOWLvgkSkt6JIEO1okYhXlOUZZGPBAoVJh6uhKF3bJks+Gl9OK7Lla+eG4nZQBBxX4vo9ZEEuBmKmEVLCzqeM5IgvGptICCiIuxDlpn1cW8YF3XJlJK3fp8+/EOSyttjMafDFVIfeGwpRmosXeUQF1rRXJaw3cu+DE/Kldy5+Tp7+cY4WtMDJQ6pXN74x1X84CrOsl8c/yNq1ePlc0k/I+90fTVAJPUf0YtLrOKWYfKkMRbfVtypFwOo64z0KaJJ0+Q9G0SCDpbzQ5gHzhXODI9MT+vmM7m7vP2QIAN5bdSJ0neKtD3YF3br4fVUhhk86lg6tVJA/kBZSCqHc1PBiPKxzDytXDbaovTFPaajZqEenmjptyCfTovjHOu7Uux8Uy6X5kwwJBJM5pe3QOlXV5nX+lrHHgp+dMJbE6nLUQea2rVToRfIe/iTccFBeFgx75eqNCLHN0tjn8fx3eXEiWFdcJnhjp4nCupcSSpmk28aM4CGQUQRjJMItAJmLD0pTKjHHkacxCyCM/yAXwF1ya9ERdO58H/a9N9/R94cWpaGoKEMqjXZXaNvK6yxRLEymjTLFchsB4EAHL1pepB0vQVpPrk7FQjFq+F59Z0pSN3eXTtsB21iYMhJynLABG3V1FScgz7vc5YbAZTXCS0x5hly67dNka1Lo7Dw+ZSiSGHEApLmWWsrzPiTROdhm0y6AtYKw7daKIJzGGGbUgxnPM0kRgn1NHNViMaMXRMgS7RNol0tYR151WGIdpFMpMxmHCWZJHSsnOtLoB12c7izkoWz3foLKL8E+mUOl6BYbV6EQ7PlJpxfjfQbT+1OY7QmHPRxWU3+5gxHfDUz0+b3V44PSGvXHxuMn0uEVh7y3i0cKkB4+jnjOVO2xaV6OfsZfcKz491HGDftfZInKoftsG8SiqetEf7qCouzcoTFhOrywiyDENMAHMmGN9NIYWL21uLu+G8PGVhGABBKGQTPpZqgImk0dO5G7faQoeYsxzQJUKCOkrE727OPhf7ghuvXp2Xw/8hfX1DcHW7wfWn8iwfpSvjUtsL7fqT2ppm99eHO7qcZ/qcYxJ4DMeKpEFKZepn0W9Pob9FVuCutCCqsZNAHoTrMbtu78EC62t08WiGusfrrtqjV2zOd0/hFqLfW+5PZ2vgcN1Te3ry1vM/TSJIMuFShIuCSGbtk0/wiTlEecJxJKrNI/jl9E2f+ZqfVX02wY6WMP0Gi+wMFNC86NsQwffFdOzNOPOy/pdVv785bLwA8k5gmQsZ2mYZxDGnZtmPQHy3ZO2zDFGkodSxUkmc0QEHkad60DrxMPGWlM+Zbl2xYdibRpbT0HgByjxgZhTrKGUKDvi3v7TcmEWqavzogso7v+X1yiZz/8FnspbXgoqAAA=&quot;"/>
    <we:property name="isFiltersActionButtonVisible" value="true"/>
    <we:property name="isFooterCollapsed" value="true"/>
    <we:property name="isVisualContainerHeaderHidden" value="false"/>
    <we:property name="pageDisplayName" value="&quot;International Trade And Economic&quot;"/>
    <we:property name="pageName" value="&quot;ReportSection&quot;"/>
    <we:property name="reportEmbeddedTime" value="&quot;2024-05-11T20:51:54.887Z&quot;"/>
    <we:property name="reportName" value="&quot;World Economic Classfication&quot;"/>
    <we:property name="reportState" value="&quot;CONNECTED&quot;"/>
    <we:property name="reportUrl" value="&quot;/groups/me/reports/21d9d671-0ec6-46d9-bb7f-237855515df9/ReportSection?ctid=aadc0e0a-65ee-471a-99a1-9f86faecbaed&amp;pbi_source=shareVisual&amp;visual=187dd59f1bd4a1235a19&amp;height=204.04&amp;width=253.80&amp;bookmarkGuid=60fa52e8-6deb-44fb-a079-fae4fd7c715a&amp;fromEntryPoint=sharevisual&quot;"/>
    <we:property name="snapshotLastRefreshTime" value="&quot;5/12/24, 1:25 AM&quot;"/>
    <we:property name="snapshot" value="&quot;data:image/png;base64,iVBORw0KGgoAAAANSUhEUgAAASkAAAClCAYAAAAAnAuVAAAAAXNSR0IArs4c6QAAIABJREFUeF7tnQ1cVGW+x38yyCjgKOoo4pgvo5ajbqBuQd4Ntk/BtpvktpGVqOvbpmi7CbWJ3k1wU+y2YreC2nzp+tZedzYzqFyoXOneLlbmmMhoKCo6KDoiOiJwgIH7eQZQ3uecOWdezvB/Ph8/KvO8/P+//zNfnvOc56VXY2NjIyiRAqQAKdCNAp98vBePPf6EWzTqRZByi+7UKCkgKwUIUrIKFxlLCvQ8BQhSPS/m5DEpICsFCFKyChcZSwr0PAUIUj0v5uQxKSArBQhSsgoXGUsK9DwFCFI9L+bkMSkgKwUIUrIKFxlLCvQ8BQhSPS/m5DEpICsFCFKyChcZSwr0PAUIUj0v5uQxKSArBQhSsgoXGUsK9DwFCFI9L+bkMSkgKwUIUrIKFxlLCvQ8BQhSPS/m5DEpICsFxELKUqDHpj0c4pZGoHhXBkyRyVgarualAR3VwksmykQK9GwFxEDKfHgrUtcehPZ38RiSl4Es1TJsTIqBxp+fppJDynw0BweNZtR22b4SqvERiJ6mgZKfjcJyVRXjUO4RFHNK6CJjEBYsoBWrBaaiYhRfuAAL1NCMnQjdGNUdO60WGPNyUFgG9A+LQfQElTDbKDcpIFMFHIWU+VAmVq0/gilL46DMzcDB4ESsfyEKGgFfS8khZdwSh5mvGboNhXbJTux5IQIqRTfZODNMJWZYoIJ6pAZqvk6V5WD1E8ugN+uwQr8LS0P5gYQ7k4MNLy7D7oK2NqmjE7F+1UJEDlcCXDH0iTFYnQuE/ykHm+dqnQNamXZkMtt7FXAEUpaCrUhacwQRSfHol52G7OBEbFwaxf+73Cynx0KKO7MLy3+ZgjxrFNZ8moHZ43lSyhFIWYzYlhiLDXnNqqh10CmMMJY1/V/1aAr2vBoPrZIg5b1fQ/KsOwUcgRRXkoMNK7cATyYi4kImMktisD41Hjp+44bb5kgOqdaOcmf0WB6bjDwuDCuzdmHBBJ6gAeBKSJnzUjBr0S6YoMOCNzcgIVoHFSwozk7D4pf0MEGNuIwsrIu00EiKvss9UgFHIMWE4s5kYe2LO+E3NxFTfszE1opYbFwVB60AULkJUhzY3NWu3Xpk5+bDHBSG6EefQnx8LMLYY1VFPlJ/PQe7S+/0h7BVWdgxXweuKAtbN6bjnQMmAGpowyMQPXMO4h8LaxpGCh1JWS0wvBWPWRlGKKPTsD897s7zMmdG3vvp0Bs5aB5ahhWPAlmdPO5Z7Nlki5YZhs/1+Mc/PkbW18VQhcYgOioCEfdHITJMAyV79K0wIvfDv0OflYW8E2xOLQqRD0Yg4t+iED5GQFR75NeInHamAo5CitlkOaFH6st/h/p3iZhoSMdWbg42roqF1l0T53xGUtyJXVj+dAryqtrJOj0Ze95ciDBrF5CayWHb7+Ow6VDHcIS/rMfb88OgMguck7JacOiNOMx9txiq32Rg/7oYqLuaK+tsTqrCgHfs2cQVI/u1BCR9UNzRcGUU1ujT8aTqCDa9sAjbjnbS1UITsee9BIQFObMbUt2kQNcKiIFUE6iysPWAErFPjUXxhx/jxvRFiJvM7xev60dSnBm562Ox/AMzEByDlavioCnLwab1ehRDhRmvZ2H9DBVMeVuQ9FwmjNBh6ZupiJ2mg5YNlSqMyP4wH5gQAa3qBgr/kYbVHxiBkfHY8bcUhFtdDCkWATs2hd1seexVIfKFFCycPhbKW6dxcE8WuMdSsCJaA0tuMh5dpodFGYYFf1qGGN0QcKaD0H94AVF/TMEMvnNy9E0jBZyggFhIiTHJ9ZCqMGBDfBy2FakQ92YWXnlUA6XVjLz1cVi8wwT1s1uw75UoqEq6njjnzMUwXeXAMUIbdyJppR5m/xhszErHDOVBYW/3xI6kmtXvzqZo5CApNhG5VYB2ZgLip42FWjMWOp0WmqCmeTrzgRTMfG4XzFAjeskiRGo1GDJqLHQTtILfhojpEFSWFOhMgZ4FKfNBpD6xCLvLtFi6U48V4WzIZ4Hx3YWYudEA5WPp2L8hFurSTiBlNePQ+8lY/NpBG6DaJHdBio9NGgsOvZWAuRntl2ZoMfv1TKycqYWywoBtL8VjQ147z4JjsSYzBbN5Do3pK0YKOEOBHgapfKTGsUlxDRZs0WNlpBpoNXndMi/U2UjKcjgTc59Jh5EtC5gchcjJOmh8Ddi2Ix+co5CCBYZ3F2LWRgMQnYYDAifOOT42jWRrrMww7NcjK68QppIjyCswN/UlVSw27k3DDJaneeI855gJpmMHYWh5cTA9Bfsy46HjOdHojE5KdfZsBXoWpKqKsTshBqlfA9q5W7Djj1FQW/KxaeEcvHMCCEvSY/OSMCg7rJMCTJ8k49EVWeAmJGDP9kTbRLLlcDpmPZOJYochBdxZgqBB3Otb8Qob2VhbL0FQYcabWdj4EKBPjGq1mFMDMx+bgi3Iez8DxvGLsOChppX2bHlGUmwycrnmRafDi7F787+genIRZoxvmlA05yZj5jI9zMPjsUOfAp5bnXr2t4m8d4oCPQtS4FC8LxkzX8qyPbKpQyOgMec3jRoUUVjzUQZmT1CCK83Bql8vQ3ZFk+ZsCULG5H9i0TNsMh3QhMdAp+JgOnQQRguAFkipjmDD03Ow7UxTOe2indjzop3V7e0Wc2rDo6C6dBCGkuZ4hydiz5sJCFOZkbs6Fss/bB4FhSZi9/M1WLewG5s+SoXmwArMei2/qTKlBrqRFhiLmNEAxsRj8+Y5uPKXOKze3/yzYB10ViOMLYOtmenY92qsoK0ETumpVGmPVaCHQQpAlQl5H6Rh1Ws5aP4eAuoYrHg1GQsim9cMsTVKbyzE4i0MSU2Q2vGsCnkbE7D8/aaftUktkNJwMGxehlkbm6DAC1JsZFNqQNa29Vi7w9BmvkszMwVvr4qHrvn1vzkvDYsXbbWBEqGJ2PdOLEzvdW9TJJeDzPUp2PZ1M4RaDJ8QhzWvJGL2NBVMB7Ziw9p05LZaG8ayaR5NxPqXFyKcrR+jRAq4SQGvhRSbh2naf6eEWqOFut2ciuXEQeQdM6NGqcbE6RHQtd+gx1lgKjHBYlVCOVjTtAQBHMwn8nGIlQtQY6JuBJQcB06hgmakBiqWhW0UZuU4QBmkgTaY33qMO3WbUOOrwojJEQgbr263P4+DpdQEk4WDUqmGZqQaSgUPm5jdRUdgKDDBzAGq4LEICw9ruxOcs6C4IB/G4mbNtBEID9N0v8fRTZ2Wmu1ZCngvpDwgjpaCXdi0LR9maxfG+GsR+/wyRNNIxQOiRSZ4qgIEKSdG5upXa/Hr3+3G1S7bCMefPnoPzwrYV+hEc6lqUsAjFSBIeWRYyChSgBRoUYAgRX2BFCAFPFoBgpRHh4eMIwVIAYIU9QFSgBTwaAUIUh4dHjKOFCAFCFLUB0gBUsCjFSBIeXR4yDhSgBQgSFEfIAVIAY9WgCDl0eEh40gBUoAgRX2AFCAFPFoBgpRHh4eMIwVIAadAypyPTRsNiEhK6PasNKeecU6hJQVIAe9QQDJIcWYYT1igmayF0qRH0vP5iHmr+WTaLqQiSHlHHyIvSAGnKiAVpGwn0r54BLFvpSCyPosg5dSoUeWkQA9SQAyk2Cm7m94xIfaPC6Et24XlLxYi7h2CVA/qPuQqKeB8BURB6sRWLH75AhZuTUF4BUFK8mhd/DwVq/OnY90rDyOkq9qPb8f8179o/vRhLN8+D1Pb5DXi7XlpwEs7sXyS5CZShaSA0xUgSDldYkcbMCN77WcoGfkFMLVrwFw8bgQm6WwQs0HtYhzen6ezNfr99jl4+8DDmPpQ93U4aiGVIwVcoYAYSKGiGHnfWaCLDGu69Jce9yQM2dUvsPrTEKyb+h3mf//T2+DptgVWJhNY1m7kxWCV3w3oJLSaqiIFJFdAFKRaWcMmzletLkTsphSEc/R2T3Sg2Kho77A1WD6JPa59h4gOj3Edm2BlMpCAdY+o23zYHaQuXryIM8WnBdl7b2gY+vXrJ6hMS2Zr7VWwPw3WSjQ21AINdWhsbPrzVvkgXG4chH6+CgQoFPBX+GCInx+0/n2g9e+LoN6+DrVJheStgFSQaq0CV0KQEtkr2oKp+5EQeyxMxN5iICQ+vQOgWh77uhpJVVdX49atSt72Xi67bMt/3/3h9ss0WlFXdRb13EUbmNif7tLOah22XO3bZRYGKQarnwX1x339+2FCIF2rbD8I8s/hDEjBYkT2h6eh/U0sdN1c6ETrpLrqP2wyvPUjXvv/d1Guq4l2KR/3rFYrcnNzEBERgQEDmi8EbGNPI+prSlF76xTqq87ZRkh8kz1Ita9H00eJaf374d+CVHh4UGe28G2Z8nmyAk6BFE+HCVJdCNU04d3+w87e3LXPw0ZVmUDCGswYfOczKSHFai05dw7nz5fgZw9G3m6ksYEDd7MAtZUn0Git5tkF2mbbUT0RW6/2cajs+IC+iBk8EDGDg8DgRcl7FCBIeVwsO5+DYqDZG9L+cc6M748DUyc1z0GxEdfe4R2WLEgNqcbGRhgLCzFBpwMaq8FZfkBd5Uk0NtaLUlPoSKqzxvr4+CB2yCDEhwzFXX0JVqIC4iGFCVIeEojbZnT1aNcNgO6MujofbUkNKWZro7UKNde/Q+2tHyVTUApItRjT39cX8SFDMDtkqG0CnpJ8FSBIyTd2brO89mYham581/R2TsIkJaRazBrr3xdzhw+1ja4oyVMBgpQ84+YWqxvqKlBV/i+7b+kcNc4ZkGqxhUFqyV0hCFH6OWoelXOTAgQpNwkvt2brbp1CVXkegAanme5MSDGjGaAYqGhU5bQQOqVigpRTZPWmShtQfe1r21s7ZydnQ6rF/qeHDcHKMSOc7Q7VL5ECBCmJhPTGahobanDL/E9YuSsucc9VkGLOhA9Q4d2J41ziFzUiTgGClDj9vLY0Wx3OAMXe4rkquRJSzKdgpR/+OW2yq9yjdhxUgCDloHDeXMxaa0bl5Sy2zsClbroaUsy5QF8F/vf+UJf6SY0JU4A/pEzIfePvKORV/UTEvRADjZ28tOKcl5iuzdRQfwOVZR9JvryAjxfugBSz68GB/fHmhLF8TKQ8blCAP6QM2DAuDtt42bgQe04lI4wgxUstj8nUYK3CrbK9YH+7I7kLUsxXtpYqcZS936vuUIXa5A8pgKuwgGslmSl7GWb+WYvN3ybeBlLTz3QEKdl1rUarbQRlrbvmNtPdCSnm9JIRw2xLFCh5lgJCINXecvOHizB9pbYNkDr7WVce0+OeB/WF6mtfobbypFstcjekmPMb7h6NXwwe6FYdqPG2ChCkqEeg9lYRqssPukQJH99AKPzU8FEEoJdvIHwUgWA/Y39XNipRUVePa3V1qKivb/53Pb69bsG3N266xL5BvXsjY+JY3BNAZ1W5RHAejRCkeIjkzVnY4x17zHPmm7xevXzh6z8afgHj4dtnuENyXq2tw1cVN/DVtRs4eO26Q3XwLTRVFYiMiePATlSg5H4FxEAKnAWWKiVUQXdOxOBKDTCcU0E3XYtuzruzOU6Pe26O/0WuFo0VeQisPesUSxTKYPgFjEPvgHFgoJIqXajhoC8zY0fpZamq7FDPQk0wnh/pGFCdZlQPrVgUpERqRpASKaDY4pvOmWxf9DRNLR5Q/CjZsoNePn7wH/yIw6Mmvn4dum7BFlMZDjvhUZCNonb85B6ww/QouVcB/pAyYNsTa5DVpbmPY83ehQiDGdnPRWEV0nDgr7FoeyNA28IEKTfGvrDyFuYX/IjahkabFVMCfZCqLoWq/qIoqxR+g+E/ONo2z+SqtM1UZoNVlVXaxaePDxmE1HGjXOUGtdOFAkIg1f06qZa1UcXYFhODDUjG/pyF0HajPEHKjd1yddFZfGruuNzg5ZAGPNr7JHo1CD8C2C9Qh75BDwC9XD+Xc/JWFVJOlYD9LWXK1I3DA0H2Zi6kbJHqaq8Af0gJ0M7KwVKvhMrO4a0EKQGaSpn1fypu4Hlj19dYjVT6YMOwqwix8purYvNNfQdFobf/GCnNFFxXaQ2H1afO4aiF/+039hqJGjgAb0zo7netvRroc7EKOAVSPI0iSPEUSups/37qHD65Um632gVDfDDb/yR8rd2//g8YOgO+ymF263NFBraEIbnoLNh8lVTpvUnjbVdoUXKPAvwhJWTvHvPF/v49gpQbYn6+msNvDIWoa2yai7KXAhS9kD7cgntwGmjseOBdn/7ToOw/xV41Lv2ca2jAyqKz+Fe5NEsVfqkeiPXjR7vUB2rsjgL8ISVk7x6r3/7+PYKUG3ri5guXkHFe+OT4jIG+SOh3Cv4Nd+ax2JqngCG/coMX9pu8UV+PBQVFKK4SPrfWWe07f3IPJvcLsN8w5ZBcAf6Q6rh3r3tj2q6f6iwvQUrycNqv8EmDEacd/OL2ArB+eDUiFEVQKPogMPhJsOUGnpr2m6/ZHv2kSLNDhuCl0XSapxRaCq1DCKSE1m0vP0HKnkISf84mlH9bIP4Kqp8G+mDx8IG4b/BIiS2Uvro/nTqHbB7zb/ZaHhfQF/pQnb1s9LkTFJACUkI2Fbd2gSDlhIB2V+X7pWX4z3OloluV0/lLJdU1tse+8jr+1713JdBHUyZidF/HblgWLXoPrkAQpMz52L1Zj5zDp9Hm1Ym5GMYyJbSTNVDP3IQdc/m9sSVIubjjPVdYhG+ui9+oyw6IY6CSS/rbpSt47cwF0eauHHMXnh7W3fpk0U1QBZ0owB9SFmT/fgqS9tuRMTwNB3bG2T2Vk9VCkHJhl6yyNuCBQwbRLcppFNXi7M16Kx4/chzX6sRdA//QoAFIv4ffb2DRQlMFtxXgD6mmt3u587dgz9IpaL1Os+3hd/YnzFsaJ0i5sCPaW8DJ1xS5jaJa/Eo5XYJ9l6/ydbPTfEG9ffGv++4VVQcVFq4Af0gVY/cTMdDPyMG++W1/mdCclHDdXV5ie+llsA3FYtIDA1TIlOk1UAfKryPxZLEY921ls6dOwog+dvZSiG6FKmitAH9ItdONs4DzVUGpcFxPGkk5rp3gkq+cOocskW+55Hy8bn1jIx4/Ugi2dUZMWjd+NH6lppM7xWgotKxQSJk+SUHS2l0wVDS1pAqNxYrVKZgdKnwPJkFKaLRE5J/9w0mwkw/EJDaKYqMpuSY2ec4m0cWkWcPUSB5zl5gqqKxABYRAyrI/EdN/nwUuSAtdkBnGM4B2DFB8Ro2l+iysCBU2CiZICQyWmOwR+QZUN3Tc1iKkzv8ND0WgQsTYWUhjTsj78ZVyrDl1TlTNYapAvD/5blF1UGFhCvCHlBn6RRFYfSMR+7YnQGdMw/hngD2nEsGtj8HcskQcfjPW7mmcra0jSAmLlcO52abbn3/7g8PlWUG2JYRtDZFzKrh5C3OOibtsgh2C93da1OnSbsAfUk1v94pfz8fmmWrgcAukkhHW+t8CrCdICRBLTFZ2xtLTR0+IqQLxIUPx4mh530vHNlWzESWbn3I0hSj98Bldze6ofA6VEwKpTffGgfvraawMRxtIaT9Zhml/mYh9BxMgZN8AQcqhkAkvxC4ueOGEuDdbfxg1HPOHBwtv3MNKxB014tQtxzcdq3x98dX9tAzBlWHlDykLcldMQWZYDvaxFeW20dMRzHi2D/I+yIc6KQv7lwhBFC3mdFmc91wyI+3MeVHtscliNmks97Sq6Cw+6+REUr5+KXr1wvcPeNbRNHxtl2s+/pACuAI9Mg9rED8/AmobpLay93sIezYNG1+JgUbglCqNpFzUaxw9nqW1eWvHjULskEEusth5zbxVUoqtpjJRDRydPlVUeSosTAEhkGpTMzsi2MJBqXJ8rRRBSlisHM79wcUr+I+z4vauvX7PGDwyKMhhGzyloBQrzwlSro2mw5CSwEyClAQi8qni48vlWHNa3Kv3DN04TPeCCwnY2e5si5CYRJASo57wsvwhxfdKK/42EKT4ayUq5xflFXjx5BlRdfznBC0iBw4QVYcnFJ79wwkUVoq7UYYg5dpICoEUvyut+NtPkOKvlaic+dctWFp4SlQd3nKj7y8OF6CMq3VYi94+vfBdBE2cOyygAwX5Q6rzyjmzEVkb03D0oXSsixb28ocg5UDAHCnCzvn+jcHoSNHbZdhtKezWFLmnn/7fEd6XUHTm6/A+Snw6dZLcZZCV/WIhZXOWO4jUGCPiaJ2U58Y+9OvvRRnXV+GD/7k/FL692Enn8kzf3LiJ544XiTKetsWIks+hwpJACmy+6gjCbNes8080kuKvleicbCQl9uYUtmeNfUnlmlJPl+AjkWdKxQwOwmt3u/cSVLnq76jdQiDFlRhgMNVAPTkCWrYX3srBXGICF6yFxl+4BQQp4Zo5XOKlH8/g86vNZ1c4WEvSaA3mhAx1sLT7i0V/dwxXasWddc78ZzpQcp0C/CFlRvZzEVgVvAWHU6OgtJqgT4jB6gMc4K/Dyv/OwoIJwuwmSAnTS1Tud89fxLsXLomq495+Adgu003Gedeu4w8itwYx8eg8KVFdyKHC/CHVtMGY21KINZFKcF+nYNpv9dDNWgjNj5nI1mTg8KYYOgXBoSi4oNA31y14TuQbPmbmX+4Zg4dluKhzw5nz+O9LZtFKs+OD2THClFyngFBIYSfbYNx8KcOlFBzQx0Odl4LJi5TYcyqZ5qRcFzphLbEbfSO/EXdcC2sxauAAvDFBXpcRnK/hMO/YSbAja8SkqapAbKWzpMRI6FBZ/pBq2mCcVJWIt6OvYMPKXdBuOoK3H1OBI0g5pL3LC0lxOiczmn1R2RdWLmld8Xnoy8SPopbdFYLFI4bJxW2vsZM/pADucBpmPrMVtjM/xiRgT1YiwnxN0D8XhdX96HHP4zvFq8Xn8Q8Jvqy/HjoYa8Z6/u3FLCBSPeayutihf+zwP0quVUAIpJhlljMGGC8poZmmg0bYacEdHKOJc9fGGlJsj2kxOXXcKDwug1MRlhlP42uRe/WYz95wMqmLu5tkzQmFlGQN0+WgUkrJv66njhpRJOLQt5aWAn0V+ChsItR+vfk37uKcbE0UWxslRZLzTTlS+O/OOghS7lTfDW2zs5TYmUpSpJ/0C8AOD12ScOzmLSw+XgRO5OUTLTrRo54UPcaxOghSjukm21KmGg5PGoyokejL64kjjGt1dXjq6AlcFblwsyXI9Kjn3u5OkHKv/m5p/c/FJfiwTNyV460N97Sr158wFOJMVY1k2r46bhQek8H8m2QOe1hFBCkPC4grzDFWVuHZH8TdHtPezpVjRuDpYUNcYX63bcw79iN+uFkpmR0/C+qPt3RjJauPKhKuAEFKuGZeUULq0RQTZXbIECSN0sDHDSclMPD+rrAIlfVWSePz7sRxCJfxrc2SiuGmyghSbhLe3c06YzTFfLp/gAovjByOCYEObDl3UJQ3zpnwX6WXHSzddTE5rQeT3HkPqpAg5UHBcLUp6edM2OGELzcbSc0KVtuuwBrVt4/T3LpQw+H1sxfw1TVxZ5Z3ZuCA3r74r8l3O9V+pwnjZRUTpLwsoELcsTY2YknhKXx346aQYrzzBigUeGqY2gasYKUf73L2Mv5fhQVfXqvAgfLrovfjddXWC6OG47decBmqPS3l8DlBSg5RcqKNhZW3bKC6KfFcTmuTB/n1RmRQf4SqAm3zO0McWAB6troGX5Zfx4HyCrBHVWcmZicbRVHyDAUIUp4RB7dawfbzsX19rkq6QH/c319luyKrr0IBf4UP+vr4wF+hADum2FJfb1sVz/6wK9GLqqokWSXP1z92ygM77YGSZyhAkPKMOLjdirWnS7BX5NG6bndCAgO85Tp5CaTwmCoIUh4TCvcbItW+Pvd74pgFbA6KzUVR8iwFCFKeFQ+3WnO9rh5R34o/GM+tTjjYOHsLuW/KRAdLUzFnKkCQcqa6Mqz7qKUSvy34UYaWO24yXfjpuHauKEmQcoXKMmtDistE5eIyWw/18ZSJ6O9L55Z7aswIUp4aGTfbxUDFDowTcyW5m12w2zy7jThTNxYjnbjg1K4RlMGuAgQpuxL13AwMVCuLztqWAXhbYmuhVo25C+MD+nqba17nD0HK60IqrUPm2jr8x9kLoi8WldYqcbU9M2wI/jBqOPr4+IiriEq7RAGClEtkln8jGecvYrPIy0XdrcLA3r74wyiNLM5md7dWntQ+QcqTouHhtnxqvoa/nr8Ido+d3NLPBw7A0rtC6PFOboEDQJCSYdDcaTI7kpedk/63S1fcaQbvtvv5KrBkRIjtrCtK8lSAICXPuLndanZNFIPVEYt0p2BK7RQbPS25axjuDnDd2VZS+0D10UiK+oBIBXKuViDn6jXbsSmekn4xeCAeHzoIE32A8vJyjB49WhLTLn6eitW7Tt+p66FkvD9P12ndtrz507HulYcR0jrH1S+wOmk7LrKfaec1f27E2/PS8H1zvqkv7cTySZKY7BWV0EjKK8LofidOVFaBAevL8gqww+hcndhj3SODgmxwurdf0xXw1dXV+PKLz/HII9FQ9hF/+B4DTwYSsO4RddfuNUMIDz0MlAzHstaQsn1Wiie2z8PUNuAy4nvoMHUwgK7yuFpQD2qPIOVBwfAGU9hBel9V3LCdlpl37Tqu1dU7zS1Fr154MKg/HhzYH5EDB4C9vWufCgqOocHagHtDQ0XbwQtSLa0w2GSiDaS+3z4H+VPtjZLMyF6bCSSswQwGLUo0cU59wHkKsIP0vrlhwfGbt3C8ssr2t9j7/tiFpOwPm2diCzJH9FF260BtbS2++DwXYVOmoncnEOuq8MCBg+DTbh2VOEgx+HwGRJzD3uZHxpD49I6jsk7g5rwIyaNmGknJI05eYyV7LGQXlF6urUUZV2f7u6KT0VagQoGhyt4Y6ueHoUo/DPXrDXZJp9KBBZhnz55FqemCIA3vuz8cfn5tjzxuPyfVKWS6HEk1zzvdnsdi/9dj5MamEdPtum/PUwky16szE6S8OrzknJQGF/kmAAABr0lEQVQKiBtJtYUSs6vTxz/bnNTXCG+Gl5T2y7UugpRcI0d2u1wBcZDqONfU1RyVoHZcroLrGyRIuV5zalGmCgiCRydzS7ZHuotxTcsWWr3FG3bcCEzSNS9V6DjikqlckplNkJJMSqrI2xXosE6qu/mjLibA2ejp7QNMqbF4ouWR7vh2zH/9i9vy0Tqptj2JIOXt3yzyjxSQuQIEKZkHkMwnBbxdAYKUt0eY/CMFZK4AQUrmASTzSQFvV4Ag5e0RJv9IAZkrQJCSeQDJfFLA2xUgSHl7hMk/UkDmChCkZB5AMp8U8HYFCFLeHmHyjxSQuQIEKZkHkMwnBbxdAYKUt0eY/CMFZK4AQUrmASTzSQFvV4Ag5e0RJv9IAZkrQJCSeQDJfFLA2xUgSHl7hMk/UkDmChCkZB5AMp8U8HYFCFLeHmHyjxSQuQIEKZkHkMwnBbxdAYKUt0eY/CMFZK4AQUrmASTzSQFvV4Ag5e0RJv9IAZkrQJCSeQDJfFLA2xUgSHl7hMk/UkDmChCkZB5AMp8U8HYFCFLeHmHyjxSQuQIEKZkHkMwnBbxdAXdC6v8BjHDMAk8EMzwAAAAASUVORK5CYII=&quot;"/>
    <we:property name="snapshotTimestamp" value="&quot;1715500325581&quot;"/>
    <we:property name="snapshotAltText" value="&quot;World Economic Classfication, Total_Class&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1386ae13-9d32-463b-b6fb-e64c2b32b73d}">
  <we:reference id="WA200003233" version="2.0.0.3" store="en-US" storeType="OMEX"/>
  <we:alternateReferences/>
  <we:properties>
    <we:property name="Microsoft.Office.CampaignId" value="&quot;none&quot;"/>
    <we:property name="artifactName" value="&quot;fuel_exp_country&quot;"/>
    <we:property name="artifactViewState" value="&quot;publicSnapshot&quot;"/>
    <we:property name="backgroundColor" value="&quot;#FFF&quot;"/>
    <we:property name="bookmark" value="&quot;H4sIAAAAAAAAA+1a227bOBD9lUAveTEWInXvW5I6wCJtGiRFi8UiMEbk0GEri4ZEJfEG/vcdynaamyOn23VcxH6xSY6GczlnSJG+8aSuxwVMjmGE3jtv35jvI6i+7zCv55Xzvk+fjj7unR4Njvc+9qnbjK02Ze29u/EsVEO0X3TdQOE0UOff5z0PiuIEhq6loKix542xqk0Jhf4HZ8I0ZKsGpz0Pr8eFqcCpPLNg0am9JHFq09zsj4BmBGH1JZ6hsLPeUxybyi7aPa+e/WpNuj/mlLUTHpjSgi5JseuLRKyiPMcoCwMeKFQqTF2/0oWdi+ST/vW4In9uFnE4bAdlwEEFvu9jFsRSIGYqIRPsZOxkDsiDoam0gII6Z+qcti8Lj3jPO6zMqNU7j/kVSfZLq+2EGl9NVcidvjClGWmxc1BAXWtF+loHdy45CX9u5/KnFOmvF1hhq4wclHrh87Gx7st5gHU97/yzvN9Xz58rmlH5WPrMNJXAU1Q/Gq2tU8rZSWUoo629TTkQzsYB91lIg2TTFyiaFgmk/YOmAFAsXAhcNz2xu+vEzqfucz4DwJ1pVzLnBdHqMLfnXZirgwopbdKFtHezyOSevIRSUO9DC/eGwwqHsAh1f53mC9OUtpoMWkS6scOmnAM9euyMi26ty2ExJ90PNswQROqctQcXUFnH6/wbscaBn54zlcRqf9JC5L2uFnQi+PZ/k2g4KM4KBz3y7U6FmHN0sjr8fx3eXErmFdcpHhnp8nChpcSShmk08aM4CGQUQRjJMItAJmLF0pTKjHHkacxCyCM/yAXwN1ya9EjdBp8Hm1+bHtn7xotT0dSUIJQH2yq1buR1lymWJlJGmWK5DIHxIAKWLS9TT5agtZLrs7FQDFq5N88sacrGbvm0LrB1kwlCzlMWAKOVX0VJyDPubzKZsBmMcJTT/mFLpS2V1ga1biLxkKlEYsgBlOJSZinLN5lIw2TLoC2D1oCxbupEEU9iDDNaghjPMUsTgZtMHdVgMaAZB/MUbIm0JdLaEXfeUgfjMI1Cmck4TDhL8kgp2UmdO5B8tbOYvbK18wMqO0vxaAyVrhcJX7SOtJMjkxaC/x0oy09trhAKezGooPz+AAe+a57q4UVrwxOnN+yDK2V3hZ73KNx4j3g0c+nJ46jXpGuHT8vq8CuuF48KzAbauMKa1rkM5FD9tovAs6jaiDXgAYq6t1UKE5bTa4kIckwDTAAz5kSfzaHFa5ub64cpfH4mIVgAQSgkk36WqoDJ5JkTuft3moKHGPMcUKUCQvrKxMZdHPwvdwT3Xi+7rwf+wvr2hmDt9wPLT13YZpSvlUvsRm7HX7SkrX57sb+tx5tUj2NMAp/xUIksSLlM/Sza6KPWX7ElqAstqGrcBaA3wmrYvt9LsND6Op5NqrH+Ebqb1tklm9Pdfai12PXm29PpEjjc1tTXeUHrAgTGMffTJIIsFypJuCSErLps+hEmKY84TyCWXKV5HL+NZfNnrtYXRb9dQHtLhN7jJRZmTGh+Vqzv4LsQepXFuPOyfsvKn79cFn4gOUeQjOUsDfMMwrhz06xHQLF70ZY5xkjyUKo4yWSOiMDDqHMeaIO431hrypdM1874VK5NY+sxCDyBEp/IOeUaSomyI+/tPy1nbpG5Oi+6gOL+f3mLkun0X72OghEKKgAA&quot;"/>
    <we:property name="creatorSessionId" value="&quot;8846b843-57b9-4f1f-be7b-9acf7682a04d&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a227bOBD9lUAveTEWInXvW5I6wCJtGiRFi8UiMEbk0GEri4ZEJfEG/vcdynaamyOn23VcxH6xSY6GczlnSJG+8aSuxwVMjmGE3jtv35jvI6i+7zCv55Xzvk+fjj7unR4Njvc+9qnbjK02Ze29u/EsVEO0X3TdQOE0UOff5z0PiuIEhq6loKix542xqk0Jhf4HZ8I0ZKsGpz0Pr8eFqcCpPLNg0am9JHFq09zsj4BmBGH1JZ6hsLPeUxybyi7aPa+e/WpNuj/mlLUTHpjSgi5JseuLRKyiPMcoCwMeKFQqTF2/0oWdi+ST/vW4In9uFnE4bAdlwEEFvu9jFsRSIGYqIRPsZOxkDsiDoam0gII6Z+qcti8Lj3jPO6zMqNU7j/kVSfZLq+2EGl9NVcidvjClGWmxc1BAXWtF+loHdy45CX9u5/KnFOmvF1hhq4wclHrh87Gx7st5gHU97/yzvN9Xz58rmlH5WPrMNJXAU1Q/Gq2tU8rZSWUoo629TTkQzsYB91lIg2TTFyiaFgmk/YOmAFAsXAhcNz2xu+vEzqfucz4DwJ1pVzLnBdHqMLfnXZirgwopbdKFtHezyOSevIRSUO9DC/eGwwqHsAh1f53mC9OUtpoMWkS6scOmnAM9euyMi26ty2ExJ90PNswQROqctQcXUFnH6/wbscaBn54zlcRqf9JC5L2uFnQi+PZ/k2g4KM4KBz3y7U6FmHN0sjr8fx3eXErmFdcpHhnp8nChpcSShmk08aM4CGQUQRjJMItAJmLF0pTKjHHkacxCyCM/yAXwN1ya9EjdBp8Hm1+bHtn7xotT0dSUIJQH2yq1buR1lymWJlJGmWK5DIHxIAKWLS9TT5agtZLrs7FQDFq5N88sacrGbvm0LrB1kwlCzlMWAKOVX0VJyDPubzKZsBmMcJTT/mFLpS2V1ga1biLxkKlEYsgBlOJSZinLN5lIw2TLoC2D1oCxbupEEU9iDDNaghjPMUsTgZtMHdVgMaAZB/MUbIm0JdLaEXfeUgfjMI1Cmck4TDhL8kgp2UmdO5B8tbOYvbK18wMqO0vxaAyVrhcJX7SOtJMjkxaC/x0oy09trhAKezGooPz+AAe+a57q4UVrwxOnN+yDK2V3hZ73KNx4j3g0c+nJ46jXpGuHT8vq8CuuF48KzAbauMKa1rkM5FD9tovAs6jaiDXgAYq6t1UKE5bTa4kIckwDTAAz5kSfzaHFa5ub64cpfH4mIVgAQSgkk36WqoDJ5JkTuft3moKHGPMcUKUCQvrKxMZdHPwvdwT3Xi+7rwf+wvr2hmDt9wPLT13YZpSvlUvsRm7HX7SkrX57sb+tx5tUj2NMAp/xUIksSLlM/Sza6KPWX7ElqAstqGrcBaA3wmrYvt9LsND6Op5NqrH+Ebqb1tklm9Pdfai12PXm29PpEjjc1tTXeUHrAgTGMffTJIIsFypJuCSErLps+hEmKY84TyCWXKV5HL+NZfNnrtYXRb9dQHtLhN7jJRZmTGh+Vqzv4LsQepXFuPOyfsvKn79cFn4gOUeQjOUsDfMMwrhz06xHQLF70ZY5xkjyUKo4yWSOiMDDqHMeaIO431hrypdM1874VK5NY+sxCDyBEp/IOeUaSomyI+/tPy1nbpG5Oi+6gOL+f3mLkun0X72OghEKKgAA&quot;"/>
    <we:property name="isFiltersActionButtonVisible" value="true"/>
    <we:property name="isVisualContainerHeaderHidden" value="false"/>
    <we:property name="pageDisplayName" value="&quot;International Trade And Economic&quot;"/>
    <we:property name="pageName" value="&quot;ReportSection&quot;"/>
    <we:property name="reportEmbeddedTime" value="&quot;2024-05-12T08:03:56.642Z&quot;"/>
    <we:property name="reportName" value="&quot;World Economic Classfication&quot;"/>
    <we:property name="reportState" value="&quot;CONNECTED&quot;"/>
    <we:property name="reportUrl" value="&quot;/groups/me/reports/21d9d671-0ec6-46d9-bb7f-237855515df9/ReportSection?ctid=aadc0e0a-65ee-471a-99a1-9f86faecbaed&amp;pbi_source=shareVisual&amp;visual=55276e4963312be987ce&amp;height=204.04&amp;width=225.60&amp;bookmarkGuid=624ba97e-9c50-446b-ae3a-64f3c3979952&amp;fromEntryPoint=sharevisual&quot;"/>
    <we:property name="snapshot" value="&quot;data:image/png;base64,iVBORw0KGgoAAAANSUhEUgAAASkAAADECAYAAADDNNdqAAAAAXNSR0IArs4c6QAAIABJREFUeF7tnQtYVNXax/9cx+so6ijiGOaQ5agpoh3QSjOTbpJZHM9R1BSsROtL6AJyUrSj2NdR+0qwjlKp2Ik4mgcrD2YqloGljHnBS2KSo6KjooOim+v3rBmQ4Tp7ZvaePcO863l4UFjrfd/1W3v+rLX2urhVV1dXgxIRIAJEoAUCX/9nM55+ZqIkjNxIpCThTk6JgFMRIJFyquaiYImA6xEgkXK9NqcaEwGnIkAi5VTNRcESAdcjQCLlem1ONSYCTkWARMqpmouCJQKuR4BEyvXanGpMBJyKAImUUzUXBUsEXI8AiZTrtTnVmAg4FQESKadqLgqWCLgeARIp12tzqjERcCoCJFJO1VwULBFwPQIkUq7X5lRjIuBUBEiknKq5KFgi4HoESKRcr82pxkTAqQjYKlL6wxlYmc4hfHYICtKSoR0Vj9nBCl4M6KgWXpgoExFwbQK2iJRufyoWLd4N1YsR6J6djEz5HCyPDYWyHT+mookUV6yFtkgPzkMOpb8Schm/gMzm0utQcE4HTlZj18NsCcpABIiAjQSsFSldbgrmL83D0NnhkG1Pxm7fGCx9bTSUFuiBKCLFnczA/BfisVUHwCcMq75KwrheFkTVAlB9bhImTU1FQa8IrM9IBM8eo41N1IqLczpoC3XQQw6FvxIKYZqpFQNzzapZI1L6w6mIXZiHkNgIdNyahK2+MVg+e7TFz5gIIsUh/9MITFiqMbYmiZRDP9XcyTTMfSoR2R6jseTbZIT3JZVy6AaTKDhrRIorzMKyuLXA8zEIOZuClMJQLF0UAbXcskoIL1KVeuS+H45pHxVAMXkttiwYDYWAQzLqSVnWwOZyk0iZI0S/ZwSsESlWjjudicWvb4D3tBgMPZGC1OIwLJ8fDpUFQiW4SGk3zcETcVngatuW9aQ+m4SjcVOw+pgCUz7OxMIxCqBSh+yFYZiVroN6TgbWvxIIuQfAFeXg36tSkLYzBwVXFVA/GobIuXMwvr+xVtaKVIt2dTlY+dJUrD4MKCYlI/3tUChlHAq2xGPSG5nQIxDz/rUaow7OxoR3NYBvCEbJc5B9ElAMCsX4KVGInmCMn0/SH8tE6uoN2JqtgVamQvC4ZxAxKRyjBilg6MfoC5C9aQPSvspC9jEO6lGhCPtzFJ5/VAW5Bwftlhg88UYWuOB4bPk4Eup2AHcsFdPCkqBpF4rlmSsw3leLjJhQJGwHFGMiME6Wh+07tVCMDEP4rDl4fpgCsuIcLHp2Kjaeq4s6eH4m1kyWIbO27KhwBHO7sTVXB9mgcLz2THtk/v0zHEMIFn6zFlP6GXteuuxETIhKg04RhlUZwg3v+fCkPOITsFakDI/zsQwseutLKF6MwQDNCqRyU7F8fhhUUk2c2yRSXAEyEsKR8LW+PvW+EVizLhGjfK0UqVLzdnV7V2DWCynIhxJTktMwLyAPiyJiDPNqwbEZWDVLDS0bxjKRapQUCP8gAwueUBpFpoXEnduNZTOjsPF0w0xMCFMxO5BD9rsRmPVpQYMMxrjiximgs1CkGoXTLhQLv0jCFN+jZkWqflkFwpcmwPfL1/DhQSD47UysmaaGjP3BWRyOWZ9rRek9i/8RJA/mCNgiUkahykTqThnC/hyAgk3/wfWRUQgfxK87JXhPitPlI3N5JBI26SAbF481c0Oh9tEh9cVwsz0p7sdETIpKgxZqzHwvHqE+BUiLTzQKxVuZWBWlBqyYOGd/5c3ZlbMP2j8iMWttPtBOjWBlPnJPAgiOQfoH0Qj04ZC/tlakjPGF9eGQvWoOVmZzkD29AtuWhbX81oINhT+MwLTkfEAWgpmLIhHqz0GzPhm7/WOwdO5oyE+mYu7EJOQCCIxKQvRwGfLWx2P1Xg4YEoP01EgodlrWk8KgCCyJfQYBOIp/L0xERiGMvddoFXQ/rkXsS0yc1Zj9wSKEDVNDJa/rhWFIJJbHPg4ldxanSgIQ+oSqTqxHxmNLSiTU+t1ICI9CRpESM9dmIG4Uv/Uv5j4Y9HvHIWCrSNlSE8FFCk3NSek1WDndjEhFq5D/oXEuC/5hmDdtKOSeHM5uT8Yne/XAqERs+yACikMWvt0ziaclu4auZ9FuLIuMwidMnAwpEPMyUjF7CFP8OpGSjUvCthXhBkHSbY/HhDkZ0PWPRnpaDAJb+uNQXMtBhnF/z8TySSpjz4vjwHnKIGNDuU0xGBOXZRCkLanRhklGNpSbFcaEiw2xkjEqP96i4V7woiysmayCrFIPzUcRmPR+PuQTkrFtWSjkBU1MnLMebc1w705Zk6eMO5aGWWGJhnjiMpMx7mwSJtUwWL8uBsE+tjySVNYRCZBIsb/qLyqQnRCK2K/vzGY1GPJFYv0X8VCfsFCkOC22xpm3a/xgcdBuS8SkVzPAVk+o52zA+ldCauaaTETKpNek25mICS+lQdevRqRa+IBy5zIxPywGW/WBiNuchpmDGg4O2ZvRKExYmgNTIeTOZWH+s3OwtViNeZvTML7ASpGCHvkfRWLCco2h57fzH2FWiRTY8HleGBJ2cgh+LRnjzyQiYYsO6tcysP5l/nNzjvhhpJiaJkAiZRh6KJG7IBRzN+kBuRqjgntDZjIRLVOMRuT/hEOZb6FIVeqwPcG8XcNrUU6L7e9EYG661thSg6Kx/uOYmrVYZkSK9aTWxSCwpV5EURYSJs5Bhk6F2RsyMC+4YbeLQ8HnUXhiYc6dniPr4XGFGYgNi8f20kDEZaZi3AmJRYqJ+aaY+i9IwIQ3FTN5zjOQGDgXgdYvUjfzsToyDCsPAqPezsQqNtmqz8fql8Kwcn/N/Mgramg3RmHCOzlAv0is/yzeIA5ckQbZGiBwTKBhEZjlb/c45K83b5f1otjbvGlvZBp6UbVJNW0t1r/JFqCZzEkNi8GWj9lQTI/8tXMw4d0cwORNW7OPX2kBNs4Lw6KdHJSTVmANe8Mh06Pgx93Q9h6NUX3lhrdkhvkz2WgszFiBKf1lKEiPwYS/ZYFThBvenKkPxWPCqxnQ+0dgTRp7oWDSA2zi7V7dkK2JnlRhGuY+mYhsmKyTMjPcM/Q5Wa/w2RhsLa6p7chEbEuJ4P3Gxrk+ohRt6xcp6JH7j3BMW8veWCkQOFIJ3V4Navord5YgyIqysDic9TTYQ6GAOlgJfa4xnzpqLda8Nhqyk6mYNTEJxndsCoQnZ2LJuJYnatlwyZxdOeut/DUe2/VA8PwMLO2fg9ipK6BhPlZmYMHTChTcmThnvmVQ9gK054zDU/bqftUMNcy9r2DDw0kvsZcDAPwDoS7VIJ/VVxGKhansjVsBVkaGG5ZDgC1PGCaDZm++YUmHasZarH9rNFisc8Pikc0Bsn4hCPQ4itxjNW9ELRWpotqhpPGD2HAJQlNzUoaMrIe6MAxz01nwDebY6DPd6gi0fpGqWf+U8spUrD7YuP1M10np9qdh2euJ2GqydgftRiNu3QrMZBPY+gJs/Fs4Fm1jH0p+IsU8tmi3rxYb3wg39HBYjyg9ORKB7dmbuEhMS9YAPqFYkpaEAXsim1yCoJq8Aqve4rnuo1KP/C0rEBuXBtNFBqoJiVg+PwJqH0B/OBMpS+Pxyf66+bnAaUlY+HI41EyPK2t6fXH1e30GshaKlKJCh+z3a95qWiJSjOn2eDwxJwP6Wp/+5hZgtLrPrstUqHWJFFsTUVQAXTEHyJVQ9TLpW5RqocnNw6lSOQJUAYYhlJ71BnyUUPmaPOCcHgXH8lBwCVD0DoCqn7L+QslSHQq0OnCVMsh7qaA0132pfZSas8s2LRfV2OumhLJ2A5uJH5mPAtzXRpGSjUvEmlkqcGe00PsMQHCw2uL9SJxeiwJNHo5eBnqrQxDYv2YhZ22sjFV2Dk7pgU7+IQge3oABOOhP5iH7sA4y395QKdnYWA8OtRu6OegKtdCVAnKTOnG6AmgvN2gbTg9toRb6Shlk3ZRQKdBk2fqfSPamMBKTlmugeC4Z6YvYAliX+cy6XEVbnUjZrwVZj2IFUnZq61a4N3Au6xWK6Fd49nJaDLzpifO6IvaMxX6Em/KkP7kbWXt249/vp0HDmewikDYs8i4iARIpa+FWluDwZ7MR9fGJ5i30n421q2ZiUEdrndSWK8OJDS9j2oeH4T3uHaQveBx+3iY27RqLrXWxpXwZzn/7N0xK3IUyAN4PvYkN74SjD88tDrZ4prLSESCRko49eSYCRIAHARIpHpAoCxEgAtIRIJGSjj15JgJEgAcBEikekCgLESAC0hEgkZKOPXkmAkSABwESKR6QKAsRIALSESCRko49eSYCRIAHARIpHpAoCxEgAtIRIJGSjj15JgJEgAcBEikekCgLESAC0hEgkZKOPXkmAkSABwFRRIrd0rRcg5DY6BYv+RX+jHMeFaYsRIAIOBcBwUSK0yH/mB7KQSrItBmIfSUHoR8mYXwLx/yQSDnXs0LREgFJCAglUtzpDMS+noewDxMxqiKTREqS1iSnRKAVErBFpNjJuCtXaxH2ZiRURWmY+/pRhK8mkWqFjwlViQhIR8AmkWJXsr11FpGpiQguJpGSrhXJMxFoxQRIpFpx41LViEBrIGCLSKG4ANm/6KEeFQg5u52Ihnut4ZGgOhABxyJgk0iZVIVNnM9POIqwlYkI5ujtnmO1MkVDBJyYgFAiZYrAcOktLUFw4qeCQicCDkRADJGCPh9bN52C6rkwGG4QbybROikHehAoFCLgqAREESmelW1FIqXD1sUxKJy4AXMH1tae/SwFiF6I8d14EmmQ7fx3i5CQdsr4U9V0LFkwFn41eQ6sm4pVO2sLBGDicuv9WBcdlSIC9iFAIiUU5yPrMOPAcHw6XW20eHkHEr7xw5La/1vh58CRfAQNNNpjorTZbwWWPMauEbZdAK0Ix7Yi1ZWoLLuMqqpbqK7iar7KjN8rjf9/rbA7OsnawbeNDF29vdHF28vwpWzbBne1awsPNzfbYqDSTkmAREqwZqsvHExUcoJMe1Y2OqongszXt/BbMB1BNpoVp3g1KsuuorJMh8qySzXfiwFUteju4WN3o7jSo9k8TKz827U1fN3bsQMeVnSBqj1duidOGzqOVRIpAdvCMDw7H45PnzqPhBRgTs3wzHRo5hdR2xvKx6rpSThg8G9+uFZf9EzLAnU261dGqz2LGyU3eNfQy8sLqoAA3vlNM1ZXlaH85m8oLz2NCu6CVTbMiVRTRvu0b4vR3bpimE8nw5df2zZW+aZCjkuARErQtmHi8QswZgdQ04uqLy51va0gzSIkI7pm+NZcEHViFPRGc70yYx408XutVosbJSW8a6g9p4VaPQB+frUzX+aLVtzWouzGSZTf+h2orjRfoIUc1ohUQ3OP+yrwRA8F2Pe2Hs33ymwKlArblQCJlMC4Db2pnJE1k9zGCfXNBfWdGAQH6zDjvR1oXnzqlzH0xhBfN+dl8mvm07zgma/o1atX8fO+XIx9bBw8PT2bLVBVoUfZjROGnlNVJf+emrkIhBCpWh+92rYxCBUTrAe6dDbnmn7vwARIpIRunEZzRy2/4TMOBc0P9wBjLy1kXeN5KKFEiqE4eFADD3d3DLp/cCMyVZWluH1tn0GcxEhCipRpfE/37I4X774LQzq3sCBGjAqRTUEIkEgJgtHESIO3fC31gGpLNS0y+ThwRI2gmiUNd+a7Gr0tZOKVAX+BliCUl5fju++2Y8SIEejc2ccQYnV1BTj9QZTpDxn+LVYSS6RYvO5ubnjx7t6YdfddUMi8xaoC2RWBAImU0FAbLkUwLBcwHfKNxdx109GzhTVQxpAalDNdJ8WWN8Suw/ma2PkOGflW9cL584bhnqJ7d5TdPIHb135BdWUp3+JW5xNTpGqDYksZZt3dG9P9lVbHSQXtS4BEyr68ncYbW9N068ouVJazpQP2SfYQqdqajFF0xdyAPoY3gpQcmwB/kdJi+/tf4iiv6gxA+GuhMPenqhWtOOdFxWkycSWHcPvaz0B1y+uahK6QPUWqdgj4isrfIFYyd3ehq0P2BCLAX6Q0WHZPOD7h5TcS6b/FI9BMXhIpXjDtl4mt+i69/D3YsgIpkr1FqraOgzvL8YqqD8b1sHL/khSwXMgnf5ECuGI9OBM22q1zMOEdFdb8HHNHkIw/U5NIOdszVMEVofTyDrvMPTXHRiqRqo3n7f4Bhol1So5FwBKRahi5blMURsap6glSUz9rrsbUk3KIZ6Eat68fAHddw97jSRqR1CLFKj+jjxKL1P0k5UDO6xMgkXLpJ6IKN3XbUXHrD4eg4AgixUCwRaD/HDrIIZhQEACJlMs+BY4lUKwZHEWkWCwjuvrgiz+Zm1Z12YfHrhW3RaTA6aEvlUHuI7sTM3dOA80ZOdQjVTC3vJeGe3ZtahNn1VW4edlxelC1kTmSSLGYHuvRDalB90vVSuS3hoBNImUjRRIpGwFaVZwJlO6/kr3BaylmRxMpFuvzvXyxYnDNGWFWAadCthLgL1IafDJxITKbdfgMFm6ORCBbKP3SaMxHEnZ+HAZ2QltziUTK1taztHx1JW7qshxSoBxtuGeKNlzZE8vv728pbcovEAFLRKrldVK1a6MK8EloKJYhHtuyIqEikRKopQQww5YYsPOeHDU5Yk+qlhXbpJwSeOdsaEdF2Crj4i9SFlS/koO+QgZ53VRVk4WpJ2UBU1uzlt04jltX99hqRtTyjixSrOJsZfqb/fqKyoCMNyYgikjxBE0ixROUrdmqyq+hpGiTzYfS2RqHufKOLlIs/v8brMazvXzNVYV+LyAB/iJlyd49FqD5/XskUgI2ZHOmqqvLcePCZlRVXLeDNx4u3Dzg6d0dHrIecHNvAzd3b7i5e8HNzRtZ12Uous3d+bpg8u+yKvvuI2yuJuxiiA3Dh2BQp448KktZhCDAX6Qs2bvHIjO/f49ESogWNGOj9PJ3KC/93Q6emnfh4d0dXu37wlPmC/Zva1LulWv4uugSvrlwEVfKyq0xIVgZdtLnhuGD6XhiwYi2bIi/SDXeu9ey5frrp5rKSyIlciOXlRzFreK9Intp2ry7pxxe7QPg3f5euHsK2+v4/tJlfHfxMrIu6iQTrGiVP+Lubem9kCTYW6VTS0RKaAAkUkITNbHHjvotOf8vu89DuXu0h6zzcHi3F3//W0lFBb46dxGpZ87i95viH8pn2lxe7m74KmQY7qdhn4hPsdG0ECJlyaZi0wqRSInYvKVXdol2FnmT3WI3T3jL74dMPgRubs1f4iBGlYvLyrH2zFmk/n4WpZW23VhjSXxhfj2wasgAS4pQXisIWCRSuhxsXJOBrP2noDf1pStAfpEMqkFKKCasxPpp/HrBJFJWNBifIuxUzRtFm/lkFSSPp6wn2nZ7BO4eHQSxZ62R4yU3sPb3s/hSa929f9b4/WjoQDzpa908mzX+XLEMf5HSY+urQxG7zQyl4CTs3BBu9lROZoVESqQn7ubFrVZf0GlZSG5o0ykIsk5sI67jXIGerbuKJcdPgYmW2CnIpxO+CnHMe6TFrru97PMXKePbve0z1iJ99lCYrtOsf/id+Qnz2rqRSInQyuW3ClGqyxLBcn2Tbh7t0L7bOHjIHLMXweaoXv01H79eq9fpF4XLsoH3YfJd/C9UFSWIVmyUv0gVYOPEUGSMz8KWGfWHczQn5TAPSDVKzqeDXd4pZnL36owO3cfDzaOtmG5sts3WWb168Cj2Xb1ms62WDLA1U9+MHC6qD1c2zl+kGlDi9OA85ZDZcJE19aQEfvI+PXUEz7bJg1vVbYEt15kzCFSPMMNCTGdI18rLMVdzFHsuXxU1XOpNiYfXUpHSfp2I2MVp0NRcdCQfEoZ5CYmYMsTc6VGN60AiJXC7Prw7B7cqyzH/rmo83PYcPKuEnZNxNoGqxXu7sgpzDx7B9ouXBSZeZ456U6KhtWgJgn5bDEa+mgnORwW1jw75pwFVX6DgtAKzMzIxb4iZHcUNqkEiJWC77rh0GTP3H7pjsY27O/7Wxx2PdyiCrMr24Q7bvtKhZzjYOihnTZP2aZBzRbx7BKk3Jc6Twb8npUNGVAgSrsdgy7poqPOT0O+vQPpvMeCWhmJaUQz2fxBm9jRO01qQSAnYpmzuZcv5i01afN3fC+GdLqFd1RWrPbbv/iQ825i7StFq83Yp+PPVa/jLPg0qqsW5cGJkVx/8i44cFrwt+YuU8e1ewXs5WDNBAeyvFal4BJr+24IISaQsgNVS1osch1G7c80uZIzq5Y0Xul5Bp6qmxaw5HzL5YLTp/CeBopXWTHJBId49USBaEFtGBGFoZ7oVWUjAlojUysHh4D4+hbhg1BMp1ddzMOwfA7BldzQsOWeVREqgllxXqMXbR0/ytvZcdy/M6XEdimq26LHlXgU7raBDj/EAWs8Nv9N/+RW7dNb3KlsC/XLfuzD/vgDebUEZzRPgL1J6bJ83FCmBWdjCVpQbek95GD+5DbI/z4EiNhPbXrZEomgxp/nW4Znj5bwj+LboEs/cddlG+3jhLeVNKKFt5kp1N3T0+4vgG4QtDlTgAoeul2DSvjzcrBB+C02fdm3x/ahgeLk5zuJWgfHZ3Rx/kQK4wxlI2a9ExIwQKAwilQpAjsDJSVi+IBRKC5cjUE9KgOZm8ytDd/wI9qrd2jS4owcW+XMIcNOiurrijhm2Sbht19HWmnXocmz7zOJjv4kSY3LgQIzv6ZiLXEWpsMhGLRGpeqGwI4L1HGRy69dKkUgJ0LjsnKU/78sTwBLQu40b3utbhYGeZ1FdVY6OvSY79du8lqDcqqzEo3v2QXtL+DVlf+3th3cH3SdIm5ARYU5BsJYjiZS15EzKrfztd7AvIZPcoxoLAzohXDVMSLMOZ2vp8VP46LTwtzf379gBWQ894HD1ddaA+Pek+F5pxZ8EiRR/Vs3mDPtpPw6KsD/th9Eh8G/n2NtebMX363U9xu/db6uZJsvvf/RBdJd5i2Lb1YxaIlL8rrTiT5BEij+rJnOys5Puy8q20Urj4l29vaAZ+5Dgdh3R4Av7f8XOS8K/6VsTNAihPVq6dtIRaThmTPxFqun4OV0+Mpcn4eCYFVgyzrI2IZGy8Zk4UHwdz+YcsNFK4+LT/JX4+wDxT9YUPHArDGZoLyD20DErSrZchI4XFg6prSJliITbjUWh+QindVLCNQwfS2l/nMP8Iyf4ZLUoDzsfiZ2T5ApJrAn0kC6dkR481BUQil5HQUQKbL4qD4GGa9b5J+pJ8WfVZE4mUEyohEyuNNSr5dbSliJr2d7ToT2+f7h1rNK3loFQ5SwRKa5QA432NhSDQqBihx5UctAVasH5qqBsZ3lEJFKWM6tXgg312JBPyORKQ71abmJslfHx9sKvLjKvJ+Tz15Qt/iKlw9aXQjDfdy32LxoNWaUWGdGhSNjJAe3UiPsiEzP7WxYtiZRlvBrlZpPmQl88wOaimFC5Ump4goRQdT/zxCNwp5XnNuPkL1LGDcbc2qNYOEoGbm8ihr2QAfWkSChPpGCrMhn7V4bSKQg2twhPA+yMpH5Zu3nm5p8tNeh+PNajG/8CrSAn26A9/Hvh7yekZQjCPByWihQ2sA3GNZcyXEjEzowIKLITMShKhvTf4mlOSphmMW/lalk5huz4wXxGC3N8++BwDJQLe5mnhSFIkj1k1084J/Dq8/8++ADUcmlv0JEEpsBO+YuUcYNxbGkMVo27hGVxaVCtzMOqp+XgSKQEbhUe5th2jhG7fuKR07IsmrEPoqu36y1CZAcGsmGfkImdLcXOmKJkGwH+IgVw+5Mw4a+pMBzG0zca6ZkxCPTUIuOl0UjoSMM921rCwtInSm7isR/2WViq5eze7u449Xjr3FBsDpQY24tccehsjrM1v7dEpJh9/WkN8i/IoBymhtKy04IbhUcT59a0WE0ZzTU9nvlJ2C0dbBsM2w7jiinpeAFWny4UtOofDBmACX49BLXpisYsFSkhGZFI2UCTHYX7fK4wpx/UhuHKCxAX5J/EZ2e0NrRI46LLBt2Hyb3pPj5boZJI2UpQovJH9CV48sdfBPV+X8cO2O6iu/ffPHwcX5w9LyjPBf3vQdTdvQW16YrGSKSctNVP3yzF6OxcQaPv0UaGX8aMFNSmsxgTY9X56/364tWAPs6CwGHjJJFy2KZpOTB2O++fdgq7tseVJ85nHTiMrIs6QZ+GRHU/zOzjWgtjBQVYY4xESgyqdrB5vbwCg77bI7in46Gj0M7DwoOgBY/C/gan/nIQ2TphbzlODhyA8T1p4tzW1iSRspWgROXLq6qh+u8uwb3nPDICvdo6xxXqQlY+9IefcaxE2Bufv/zTUAR37SxkmC5pi0TKiZud9aRYj0rI5IorzsXaFrPz4WAEdLBi672QDdoKbJFIOXEjPr13Pw5d1wtag5TAgXjaxW46+VJ7Aa+LcPDd4cceQicvL0HbxxWNkUg5cavP0RzB1guW37fXUpUf76HAP4MGOTEVy0N/7dd8bD5XZHnBFkp08PRE/riHBbXpqsZIpJy45f/3xGmsKjgjeA0Ojn0IXbxdpwfw4O4c/FF6S1COD3Xrgo0PDBHUpqsaI5Fy4pZPP3sBbxwW/nxudmccuzvOFRK7aYfduCN0+p+APojt11dosy5pj0TKiZtdyItBTTGMUnTBhuGu0QsQ6ybjz4YNxpjuXZ346XKc0EmkHKctrIqEHXzHDsATOrnKWUhP7f0Fh6+XCIqPncapefRBsCOEKdlOgETKdoaSWngp7zC2FQm7UppVaN49dxu+WnP6/I/ziDtyXPAqDvXphC0hQYLbdVWDJFJO3vIbCs8h4ajw11r5eHkhc+SwVn2LsRi9KPY40XyUsB8qEilhedrd2jH9DYT++LMofmf26Y1E9T2i2JbaqFi9KFavTSFDMdyHVpoL1cYkUkKRlNDOo3v24bcbNwWPgM2tZI4Iwv2d2AVmrSuJ1Yty5eNuxHpCSKTEImtHu38/dgr//P0PUTzWpdwqAAAJTUlEQVQ+18sXKwerRbEtlVExe1Ev3n0X/tY/QKqqtUq/JFKtoFn3F1/HxJwDotWELUpkixNbQzqqL8Hknw+iuKxclOqkPTAED7cSVqIAssIoiZQV0ByxyKTcPORcvSZKaI9174bUYfeLYtueRiuqq/Hn3DwwURcjseur2NINSsISIJESlqdk1j49o8XC/JOi+Z/YyxfvO/mw741Dx5CuvSAao7f7B2DW3XeJZt9VDZNItZKWZyd1jtmTi5sVlaLViF0qwC4XcMb00ek/sPT4KdFCZ0cvZz34gEvteRQNZgPDJFL2Im0HP2xhIpsUFjM547KE7RcvI+rAITGxIFrlj7h7VaL6cFXjJFKtqOXZ9g72al3s5EwfyHWFWrx9VLxhMGPt5e5mmIu6p0N7sdG7pH0SqVbW7PboTTFk7FV73H0qeLq5OSxBsbYMNazw1Lt6YcnAex2Wg7MHRiLl7C3YIH579aaYW3aZaNx9AQjs7FiLPXVcGV7MO4wDIr3FM0Xe0dMTmSOGQUXHBIv2SSKREg2tdIbt1ZtiNWzv6YH4e1WY5u8YVzftuXwVcYePQ3vrtl0agPbpiY+ZREp8xnb3kK+/gck/a3BVpAWLTVVokrKnYfjX1dvb7vVlDtllCuylQXJBIcqqhD+6pqlK+bdri/+MGEZv9ERucRIpkQFLZZ5dGc6uDrdn6i/vgGf9fA0XOSjtdC1WrTgxgWL/tmdapO6HGXT5p+jISaRERyydg/lHTiDtj3N2D6Cth4dBqJ7y7S7a6ZRSihMD+mC3LviczjC3y7NFImUXzNI40ZdXGIZ9hwQ+edKS2gzuJMdTPbsb9v7179ge7GQFa1PRbQ77rl5D7tVr2HHxst17TrVxy7088fkDgbi/U0drq0LlLCBAImUBLGfM+uPlq4YNtY6Q2Jswtpbono7t0L9jBwyUd8QAeUfD5Htzae+VYvx0pRh7Lxcj75o4e+4sZbN04L2IuKuXpcUov5UESKSsBOdMxVIKCrHsRIEzheywsf6ltx/+10m3BjksVDOBkUg5a8tZGPfLeUfwbZGwF4laGILTZ2enHLBhnivdSegIjUYi5QitYKcYRuz6yW7rh+xUJbu5YcLEztViw1NK9iVAImVf3pJ6Yyuxg77/UdIYnNX55pAgDPPp5KzhO3XcJFJO3XyWB/9L8XU8J+IpnpZH5PglWtPJpI5Pu3GEJFLO2Go2xnzyxk2M3bPPRiuuUTxp4L2YQm/yJG1sEilJ8UvnnAnVlH0HJVtrJF3N+Xtm50OxY2koSUuAREpa/pJ6Z0IVnXcE7Dul+gRoLZTjPBEkUo7TFpJEcqb0Fhbn/4Ydly5L4t/RnHbw9EDSwPvwjF8PRwvNZeMhkXLZpm/Qczh+CuwccFdObB3UYnU/PNCFbh92pOeARMqRWkPiWL7UXjD0qvQVFRJHYn/3bCU5m4OihZr2Z2/OI4mUOUIu9nu2P+69E6fB9sy5QmKbhZk40V48x21tEinHbRtJI2NDv1WnzrTqXhU7boUJFJ1mIOmjZtY5iZRZRK6b4VjJDYNQbb3Quvb8sRM12dVc7MC6Mo6Dt0zmuo3sBDUnkXKCRpI6RDZXxa6GYpc8OHNiR8XM7KPEjD69DXNPly5dxNEjRzD6kTFws+GcqzomOmxdHIPN/vH4dLraBFU+Vi0+j4kLxsLPCoDnv1uEhJyRWGJS3vCztLrLToPe2IC5A5nxmhhqDr2o+7kVjh2kCImUgzSEM4TBjujdePac04kVuxfvL0o/Q++p4a0uP/7wA3r27AlVQIAATcAEIgW5OIWeE2tFg5m1UqQu70BC7DpgzFigsBfmmIjUgXVTkRNk6sMYPvv5KtSIpKH8OUxcNx1BAtROKhMkUlKRd2K/ziJW7Orz53r5Gr6au7jz5s2b2L1rJ8Y8OhZt27a1sVWMIoWJI5G7GSaiYqVI1UbDxCbF1B4To0U4/9RCjO9mGnKN/+i6nzcnZjZW1K7FSaTsirt1OftvkQ7bLurAvt+qrHSYyrH1TkZx6slrScGJE8dx5coVjBgx0sY61ImE3zdTsdlvBZY8pmjck6rpIZ2v8WZ2SNZIpOoP6TCmdniZj1XTM+C/vL5I1cVhY/UkKk4iJRH41uT23K3bBqFigvXz1WuSVO0RRVeEdPUxHKdi6ZEqVVVV2LXze5SU8J9z69ChA8Y+Nq5BXU17MqaCYdKTMgjUXgTfEZLGwtIIYBM9qbo8RsHKDTEKIus51RPH6Um4EFErlpI0jc1OSaRsRkgGTAmcunETB6/pcfC63vBdrEsg2K3JQT6dDBc8BHfpDHZDjfSpwXDryDrMODAcn05H3cT5kXVIuPBkTQ/LGDGbBE9GdL2f1atLiyIF4I4fNlnPRC8JBwwGxmJixBkU9lxYM6kuPSFrIiCRsoYaleFNgKuqgqZYj8LSWzVfpSgsvY3C0lJcL296ZXsbD3e08/AwfLFLGtj3bjJvQw8pqHMngzh5CPI2jnc1eGZsOCdk7OUUTowHNte83RNdpExDbTxHxbMiDpWNRMqhmoOCcW4CTYiCoRe0F8BI40S6SMO9wnpvE+t6aAnnwxssh3A+wiRSztdmFLHDEmi652JYFlA4vW6dExuevbfjTi0snzg3HdIBfiZzTvXWT92ZUHdYYLwCI5HihYkyEQEiIBUBEimpyJNfIkAEeBEgkeKFiTIRASIgFQESKanIk18iQAR4ESCR4oWJMhEBIiAVARIpqciTXyJABHgRIJHihYkyEQEiIBUBEimpyJNfIkAEeBEgkeKFiTIRASIgFQESKanIk18iQAR4ESCR4oWJMhEBIiAVARIpqciTXyJABHgRIJHihYkyEQEiIBUBEimpyJNfIkAEeBEgkeKFiTIRASIgFQESKanIk18iQAR4ESCR4oWJMhEBIiAVARIpqciTXyJABHgRIJHihYkyEQEiIBUBEimpyJNfIkAEeBEgkeKFiTIRASIgFQESKanIk18iQAR4ESCR4oWJMhEBIiAVARIpqciTXyJABHgRIJHihYkyEQEiIBUBEimpyJNfIkAEeBEgkeKFiTIRASIgFQESKanIk18iQAR4ESCR4oWJMhEBIiAVARIpqciTXyJABHgRIJHihYkyEQEiIBUBEimpyJNfIkAEeBEgkeKFiTIRASIgFQESKanIk18iQAR4EZBSpP4f6qcF8GUOpR4AAAAASUVORK5CYII=&quot;"/>
    <we:property name="snapshotAltText" value="&quot;World Economic Classfication, fuel_exp_country&quot;"/>
    <we:property name="snapshotLastRefreshTime" value="&quot;5/12/24, 1:25 AM&quot;"/>
    <we:property name="snapshotTimestamp" value="&quot;1715501193400&quot;"/>
    <we:property name="isFooterCollapsed" value="true"/>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9b4ebae0-5094-4c03-a779-2a13c029f515}">
  <we:reference id="WA200003233" version="2.0.0.3" store="en-US" storeType="OMEX"/>
  <we:alternateReferences/>
  <we:properties>
    <we:property name="Microsoft.Office.CampaignId" value="&quot;none&quot;"/>
    <we:property name="artifactName" value="&quot;wealth_rank and fuel exp by country Rank Till 25&quot;"/>
    <we:property name="artifactViewState" value="&quot;publicSnapshot&quot;"/>
    <we:property name="backgroundColor" value="&quot;#FFF&quot;"/>
    <we:property name="bookmark" value="&quot;H4sIAAAAAAAAA+1aW0/jOBT+KygvvFSr2LFzmTdgQFotGiEYMVqtUHViHxcPaVwlDtBF/Pexk5Z7SZmdLR1RXsD2yfG5fN85ic1NIHU9KWD6BcYYfAp2jbkYQ3WxRYJBUHZznKokpIKljOSpyqVKU+5WzcRqU9bBp5vAQjVCe6rrBgqvyE3+czYIoCiOYORHCooaB8EEq9qUUOh/sRN2S7Zq8HYQ4PWkMBV4lScWLHq1l07cjZ0J5I/I7QjC6ks8QWG72WOcmMrOx4Og7v5qTXq85pW1G+6Z0oIunWI/x0WseJ4jz1hEI4VKsdTPK13YmUg+3b+eVM6fm3k4DtpFGVFQURiGmEWxFIiZSpwJdjrxMnvOg5GptIDCTXbqvLbTuUd0EBxUZtzqnYX+yknul1bbqRt8M1Uht/aFKc1Yi629AupaK6evdXDrkjrhr+1e4a2L9LdzrLBV5hyUeu7zF2P9L+8B1vVs8s/y8Vw9e65oxuVz6RPTVAKPUd0PWltvXc6OKuMy2trblEPhbRzSkDC36Gw6haJpkeC0H2oXABcLHwI/7Z7Y3vZiZ7f+56wDwINtlzLnDdHqMXcQnJurvQpd2qQP6eBmnskdeQmlcLNPLdwZjSocwTzU+6s0X5imtNV02CLSrx005Qzo/LkzPrq1LkfFjHT3bOgQ5NR5a/fOobKe1/l3xxoPfvecqSRWu9MWIp91NaeTg+/+bxIND8WucLhHvj+oEDOOTpeH/6/Dm0/JrPB6xWMjfR7OtZRYumW3moQ8jiLJOTAuWcZBJmLJ0pTKjFCkaUwY5DyMcgH0A5cmPVZ3wafR+temZ/Z+8OJUNLVLEMq9TZVaNfL6yxRJEyl5pkguGRAacSDZ4jL1YglaKbm+GgvFsJX78MySpmzshk+rAls/mYBRmpIIiOv8iieMZjRcZzJhMxzjOHfvDxsqbai0Mqj1E4kyohKJjAIoRaXMUpKvM5FGyYZBGwatAGP91OGcJjGyzLUgQnPM0kTgOlNHNVgM3Y7DWQo2RNoQaeWI66cVxizlTGYyZgklSc6Vkr20egDXdzun2SlbOw9R2S794wlUup6DYT76S3s5Z9Jc8L+DaPGJzhVCYc+HFZQXTzAS+uGxHp23NrxwskMOfT4eCr3uEVt7jyjvXHrxqOo9qdzj06Ia/Y695FnxWUMbl+h3vS0ih+q3bRCvomot+sMTFJ215UZhQnL3WSKiHNMIE8CM+G1ezZPFa5ub66dper3TCEEiiJiQRIZZqiIik1dO5B7faQrKMKY5oEoFMPcrE2t3cfC/3BE8+rzsvx74G+u7G4KV3w8sPnUh61Gili6ja/k6/qa2tfztxe6m5q6y5vZVyRiTKCSUKZFFKZVpmPG1Pmr9FW2/LrRwVeMhAIMxVqP2+16ChdbXSbepxvo+dDetswteQLd3odZiO5i9gt4ugMNdTV3XD7SYhmnCIcuFShIqHUKWbZshxySlnNIEYklVmsfxx2ibP3O1Pi/6bQMdLBD6jJdYmIlD86ti+x6+c6F3aca9l/UbVv785bIII0kpgiQkJynLM2Bx70uzHoOL3ZtemWPkkjKp4iSTOSICZbx3H2iDuNtYa8q3bNfu+FKuTWPrCQg8ghJfyLnLNZQSZU/e2/+07Nxy5uq86APK3QPdp8rtDwYra3MSKgAA&quot;"/>
    <we:property name="creatorSessionId" value="&quot;92eb32c6-988c-4623-a661-2059e5f6ab2f&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abU8bORD+K2i/8CU6rb3v/QY0SCdaiqBqdTqhaNYeB7ebdbTrBXIo//3Gm4TyFjb0eiEV4UuwPTuel+eZ2di58aSuxwVMjmGE3jtv35jvI6i+7zCv55XzuU+fjj7unR4Njvc+9mnajK02Ze29u/EsVEO0X3TdQOE00OTf5z0PiuIEhm6koKix542xqk0Jhf4HZ8K0ZKsGpz0Pr8eFqcCpPLNg0am9JHEa097sj4B2BGH1JZ6hsLPZUxybyi7GPa+e/deadH/NKWs3PDClBV2SYjcXiVhFeY5RFgY8UKhUmLp5pQs7F8kn/etxRf7cLOJw2C7KgIMKfN/HLIilQMxUQibYydjJHJAHQ1NpAQVNztQ5bV8WHvGed1iZUat3HvMrkuyXVtsJDb6aqpA7fWFKM9Ji56CAutaK9LUO7lxyEv7c7uVPKdJfL7DCVhk5KPXC52Nj3YfzAOt6PvlneX+unj9XNKPysfSZaSqBp6h+DFpbp5Szk8pQRlt7m3IgnI0D7rOQFsmmL1A0LRJI+wdNAaBYuBC4aXpid9eJnU/d3/kMAHe2XcmcF0Srw9yed2GuDiqktEkX0t7NIpN78hJKQbMPLdwbDiscwiLU/XWaL0xT2moyaBHp1g6bcg706LEzLrq1LofFnHQ/2DBDEKlz1h5cQGUdr/NvxBoHfnrOVBKr/UkLkfe6WtCJ4Nv/TaLhoDgrHPTItzsVYs7Ryerw/3V4cymZV1yneGSky8OFlhJLWqbVxI/iIJBRBGEkwywCmYgVS1MqM8aRpzELIY/8IBfA33Bp0iN1G3webH5temTvGy9ORVNTglAebKvUupHXXaZYmkgZZYrlMgTGgwhYtrxMPVmC1kquz8ZCMWjl3jyzpCkbu+XTusDWTSYIOU9ZAIw6v4qSkGfc32QyYTMY4Sin94ctlbZUWhvUuonEQ6YSiSEHUIpLmaUs32QiDZMtg7YMWgPGuqkTRTyJMcyoBTGeY5YmAjeZOqrBYkA7DuYp2BJpS6S1I66bVhiHaRTKTMZhwlmSR0rJTlrdgeurndPsla2dH1DZWfpHY6h0vQDDYnSknRyZtBD87yBafqJzhVDYi0EF5fcHGPHd8FQPL1obnjjZYR9cPu4KPe9RuPEe8Wjm0pNHVa9J5Q6fltXoV+wlj4rPBtq4Qr/rbBE5VL9tg3gWVRvRHx6g6LwtNwoTltPXEhHkmAaYAGbMbfNsnixe29xcP0zT851GCBZAEArJpJ+lKmAyeeZE7v6dpuAhxjwHVKmAkD4ysXEXB//LHcG9r5fd1wN/YX17Q7D2+4Hlpy5sM0rUymV0I1/HX9S2Vr+92N/W3HXW3K4qGWMS+IyHSmRBymXqZ9FGH7X+irZfF1pQ1bgLQG+E1bD9fi/BQuvreLapxvpH6G5aZ5e8gO7uQ63Frjd/BZ0ugcNtTd3UL2gx99MkgiwXKkm4JISs2jb9CJOUR5wnEEuu0jyO30bb/Jmr9UXRbxtob4nQe7zEwowJzc+K9R18F0Kv0ow7L+u3rPz5y2XhB5JzBMlYztIwzyCMO1+a9Qgodi96ZY4xkjyUKk4ymSMi8DDq3AfaIO431pryJdu1Oz6Va9PYegwCT6DEJ3JOuYZSouzIe/tLy5lbZK7Oiy6guN9f3qJkOv0XJk6e5QoqAAA=&quot;"/>
    <we:property name="isFiltersActionButtonVisible" value="true"/>
    <we:property name="isVisualContainerHeaderHidden" value="false"/>
    <we:property name="pageDisplayName" value="&quot;International Trade And Economic&quot;"/>
    <we:property name="pageName" value="&quot;ReportSection&quot;"/>
    <we:property name="reportEmbeddedTime" value="&quot;2024-05-11T20:56:49.584Z&quot;"/>
    <we:property name="reportName" value="&quot;World Economic Classfication&quot;"/>
    <we:property name="reportState" value="&quot;CONNECTED&quot;"/>
    <we:property name="reportUrl" value="&quot;/groups/me/reports/21d9d671-0ec6-46d9-bb7f-237855515df9/ReportSection?ctid=aadc0e0a-65ee-471a-99a1-9f86faecbaed&amp;pbi_source=shareVisual&amp;visual=e64854d9d647217b5ffd&amp;height=267.08&amp;width=489.36&amp;bookmarkGuid=af83a46f-35d8-4766-949a-17a11e3b1c7b&amp;fromEntryPoint=sharevisual&quot;"/>
    <we:property name="snapshotLastRefreshTime" value="&quot;5/12/24, 1:25 AM&quot;"/>
    <we:property name="snapshot" value="&quot;data:image/png;base64,iVBORw0KGgoAAAANSUhEUgAAAvkAAAG7CAYAAABZxIqCAAAAAXNSR0IArs4c6QAAIABJREFUeF7s3X98VPd95/u3Y7dy7VRpWibFY7n4etR0rdh1VCVbqHuLlxUQ1xF1SVUaW6Bi7KYGbTcWZW1ZKT/cypBlkXOzAjdrYyqQm3CVUBclcQGVwt3mwt1EUVxjZZvV5IZGyGyG1hu1dTJNbO/jzDln5szRjOaH5ozmnPPSXwad8z3f7/N7hN/nO5/v0VVvvfXWW+ILAQQQQAABBBBAAAEEAiNwFSE/MHPJQBBAAAEEEEAAAQQQSAkQ8rkREEAAAQQQQAABBBAImAAhP2ATynAQQAABBBBAAAEEECDkcw8ggAACCCCAAAIIIBAwAUJ+wCaU4SCAAAIIIIAAAgggQMjnHkAAAQQQQAABBBBAIGAChPyATSjDQQABBBBAAAEEEECAkM89gAACCCCAAAIIIIBAwAQI+QGbUIaDAAIIIIAAAggggAAhn3sAAQQQQAABBBBAAIGACRDyAzahDAcBBBBAAAEEEEAAAUI+9wACCCCAAAIIIIAAAgETIOQHbEIZDgIIIIAAAggggAAChHzuAQQQQAABBBBAAAEEAiZAyA/YhDIcBBBAAAEEEEAAAQQI+dwDCCCAAAIIIIAAAggETCBYIf+NGU3FpzSjOkUaYopcN8dszSQUv5RQsq5eDUsaVH91rc5sUomLU0q8LtUvalBDpG7hO5qc0dTFIpyTCU1dTGjmjTrV3xhTQ32lul6DJu6hlXIvVool4O0kX5vS1OUZJV3jrLsuooYlEXnyk1HyvxP2venupbPTdapfHJESzp+hHPd0qffQzJTGx1/RVLJeDT/3HjUtqc8ySV6Oa+q15Cw/XV3Ev5cBv7cYHgIIIBBEgWCF/Msn1Lt2i4YTTXpkeEgPv9dMlTOX4pqaSaquvkGxG62/O79b69YfVPzGDj0zvFPLIzU6vcm4hrtXq/ektPQPTuiZDTFvwkwJw09eOqHHf32LRl5r0iPHhvXw7Tni1Wvjem5bh/acNcJOgx74k2E9dmeFkGvQZBZfnnuxBGb/HGo/zKlekSUN8uY5NKmpz3VrxWMncrssWaPH/qhH9y+tbNifKfXfCePe/L3V6j091/RFdP+ebv3Lvp7Mv1W3Jmb/nBd9DyUVP9qjdR87rhnHZZvu69e+R9coZix2vDGj8U90aN0fT+ToWLMeOz6kB2715DHJP/cxPUUAAQQCJhD8kP9GQuc/3q4Nh6bUsPGIXnh0WWrVvuT/eS/UxNdgoC0m5M+c79e69QcUV72aVq3R/b/brfbbK7SUX4MmYQ75yW8MqeuenTp79V3a8cX9uv8WL8JigZBvTMDidg18ZqdW3Vi565f878QChPyZlw+qa+1unTcMbmlW8xvjGr9o/KFebXuP68l7G1RnhPz/3KF1+yek65q0/JdvUp396eV1Ma15eItWLamc20L9c8l1EUAAAQQyAoR8VvJL/nkoJuQnTvfo3o8MK3HrZh0d6lZzhfJ9qrOE/JLnzMsTqh7y39utFw5uVpN1TyUvndFTv/OgnvuGtPyPTmhgXeU+7So55Lugp17s0b2/N6yZd1s/B+/MMxO57umiVvKTmni2Q/d+fFx6b7eO/pfNaq5P6PwnNmnDH0+obtVuvdjfroZrMiv5kXXP6oVddylSsyWKXt6ttI0AAgiER6DiIX/i0Hrd++Q56c4evXBgk5quk5LfHNbWX+/ReNt+vbBrdep/LjNfOaANH+7XxHWr1fdn/WpfklT85LN66rnjOvu1KdXdskyr2zfp4fvuUoNVWz/zjeM6+B/79fTZKUkRxZYu06p716vjg81micCs/ynWKf6nW3T3jjOZGY2065lju9X8LatcR01q3/gefefscZ1PNmlV+4PavH61YsWE0vT16tR87xrVjw/r7EUp9sEe7fj9djX87ZD2fLxfJ79pLKrF1HznMq1Z96B+486GVMlNOkDM1Ycc//PXpRPa8ztb9Pw3JL27QwP/pWf26mUyofNH+7Vn37AmXpfqbmzW0uUfUEdnu5bfYgzOEQ5uWaMHliZ1/vNnlFhyl9o2bNHmtqb0PoXk5XN6/umDGn7hjOKvN2j53Y2Kv3hGU8pdrpP8+kFtWLNb42n1Bj1w8I+17C836qE/TSj2u0d09KPGJypJTb3Qrbu3nVByaY9e+JR5vxilBXPeCyWEfKPvn336gIZOnVP8HyJq+rfGpwpbzE8VEuf01EfW6+mXpci6fh39gzVqqEsq/kKP1m0zSh+a9cinn9byrz1shqjFy7S8/pzOfkOK3L5abfc/qM33Nufez+G4N5aua1ckfkInv1Gv5pW/pk0Pb9LyJdLEoQfNn5XbN+vowW41GwHQWHH94w6t+8SEtGKnXnyqwyy3cH3NfP24Dj59RCNnxzVVF9PSFb+m9vvbtep2s1wleemcPjs4pOMvntH4TIOW3m1+v+12o2Qqt3t63q5brX3H+9VWd8Yqf6vT0vs6FPnmCZ2cqFPz3b+pTQ93aLmxYv7aOe369fV6/lKmg82PH9fh++p03Coziyxv19LkGY2cT6ju9rX67ff+nT515Csljtuxku8K+XojobNPtuuhw1Nq+uiwDv9us+r/YVzDf9yvjx8+lyphidx6l+5avUb337dGTYaz4x6KrOjQqute0clTcUXuXKP2h7boN95nOs4K+T85o4nD3Vr35BklVafljw9p34Y894CkvCHf/W9V2eU6SU2dP6Fz30zq2luWadVS49+WZObfveU79eInOxSrc5Tr3NmtgY0xJV+TGpqXqXlJMf/Yhed/iowUAQQQCIpAxUO+8dHxQ2t3a7xutfqO96v9Fin+uW7d+9gJJSPtGhjerVU3JjMBZ8VuvfjJdtV/pV8P/fYBuStGl//BcQ1saFLda+N6enO7nvrKbPqljw5rYGOz6hPumvxiQv7s9mIbn9XhrXcVri1O/4/a1Ub9avX2NevLj+7Rydfd7Tfp4T85qEfujDhC/hx9UHZN/kDbjD5r17pH1qjvT3aq/d3u/0knNfX5nVr3yLAS7qaXtGtg0ChpUGYFcNblI2p/aljbP9iguuSURh5bo62fd1b72id4E/ITXypwLxQb8l+Pa/ixdvW+6Or7LR16ZnCnli+WMtdq0P37h/TIz31VH/9wt4YTUvPWYT3zUJOmDlkrpbmcPjms7XebD21ZX/nuDeOg93XrhU9tVuzykLrW7NTZN5r08KeH9Mj76qXXxvXUpnY9/XKdVu05rn0fmr0qPfPykLZ+eKdS2x2yvoyHkoN6OBbP/bNSv1p9w+bPZK6Hq/whP8c/d+/r1tEDm9WswiE/++yI1v6H31Ri337915LGPUfIv3xOe35nvZ77umV2b73O/6cOPfRsfFbH6+/eraN72hW7OvNzNeug6+7Sjs/06/5b610hv0ex8d16aMuQjJabtxzRwMPL5vx3wvuQn2NuXpvQc9vaU/thmh89rmcebFK9s1wn65QGtf3RAe34jcxDfVD+58Y4EEAAgbALVDzka2ZcT/92u556uV7tnzyu7cuTOr5tjXpPGokkonYjFDn+bvmuExq4V/rs763WrrNS/aoe7XvoFzRz4kltfdZYPXXU2b42oZHPnZNuXaZY/Xf1ymd3qvdP49KSTTr86R4tfWP2xtvk5XF99uObtevzCUU+uFP7fucuNb27QfqyvZIf0apHd2rTL75Lib/sV9f+c5K9klmoRtUR5GLrdmrHb7xHenVSiXfepVVLI0p+84w+ezKh2NL3KPLDSR3f163nviLV39uvF/7IWPkvog+LpzIb8rbuV9vUbvUenZLqlumxP9mvB4xgmPMrqakvDWskHtHS5pukV8/oQE+/zs5IKfP7GhS3P+a/bpke7uvW6obv6vxzPdrzYkKyVtZjiePauqZbJ1+PqO0Pdqvj56WJz/Zr11HjcSzPxtvXExo/ulMbnjyh5OJ29T31oJbF6hX/xJrCK/mK6/lC98Iih8kcm5ETZ3dq3YNDqU8cHtjbo9XvjGvoYzs1clmO8JPQ2f+0SQ89a9YqNzdMaNz4hMQOse90fOKhJt2/t0ftNyd1dmCLnjqbVN3d/Xpxr/EJwBwh/72btO/RDygS/7/1+MeGNaVmPXbsoB54t7HZ0vzZaNoyrMP/rlka79eGDx/QxDvXaN+f7Vabu77csWpt3AMP7Nqk1UuSGj+8X2eWdOvJh5cp+aL1UK2Y2v+gW6t+Mq7hJ/t1MiE1bHhWRx9fpuTI7E9Q5gr5sQ/t1GO/9Quq+9afa8+2g5pQRPd/6rh2LK9T/Oyz2voR4wG9SQ9/cpfWvK9JsfrMHOl9m7Tv3/+aGpKTmvzHm7R6Rb1OWP8mFD1u49OHuTbeGvy3bNIzgz2phzclExr//LDG65q1NHatEl8+osf/8LgSxj1rbMp3rJzrvZvU99FfU6Ne0Wd39Gj4otT0u8M6/NHmzL8Txn386E0aeaxf55NSw339OvzomvSnjPn+R1L1kJ+c0sn/uEldh+NSZI32fXq32ox/x9whv75BkZkpcxGg7i71Hd+vdk/2UoT9f7GMHwEEEFg4gcqHfMf/TBqMFfFfT2hXe0961THyof06/DvScx3GW3DMtzrcX2cEyR6dTNZp6YZurY4ZZQCvaOgTw4obYeJZI0yYb2ZJJuKaumK+Bm7mb45o68eGlZhVXuB4u04JG2+Tl47r8TXdGpkxwuuQHi60UbRgzazzdXpJxf9sh7YemkiVMr14YJMifzP7DT+z+pAKgubbdTJfMT3wqYN6ZEWOFWTnYcarLi9NacbASn5HZz/+YOqTEDNYZVao6z7Yrxf3mEE1cXa31j14UFNLOnR4eKeaLh7QhvZ+TRifwhzbrVWLjVKQwm/XSZzs0b1bHDX51yd09onCIT92ebjwvbB0pvAbh96Y0flPtGvDHxsPgWv0yIZfUP01SX375H4996UZ6c6devGAVQpz+Yz2bDJrus0va0U89QDlCPmrduu0Ud9sOJ3eqXs/MpR/z0H63nC8WWhmXE91tOvpr9er7ZPHte/uiKZe6NHd244reetmHT64XjrckepzZF2mtC3rnwdjpb/TaKNOy3cd18B91kp/MqnkNXWqU0Ind6xR19GEYhuP6PCjyxRJlUVZ1zFKg/5kiyKnSwn5jp+n1zMPYebDYkzKtfF2zk9bHP0pdtwFQn7d0k168vEtarvV8dBrvP7yckLJNyT9wzkd2Lw79bCaeji5M9c9NKPx/WapVP29+/XintWqSy8GZGahbtVOHd3dkd4TMNc/31UN+W8kNfHZbm342AnNGAsqe4e0/V77kyCjDK1fB04ndG3TGj284S5FZqy9DF+vU9veE+YG3YX7fxFXRgABBBCosEDlQ76zjvXWDu1YPaVdnzijhg92qOn/G9LJH67WYw/X6+CTw0q8z6zDbvimFSTzDC61me436jX+TI8e2mfUwrq+KhTyjVr33vbZr+DMaz5XyJ+Z0PM7NqU+QZj1Ze1XaMgR8mf1wbni6Gio+aPDesaoPc6zeS75zePa8++6zbp919dcIX/mS7t1728f1NSNdsjv17oPH1Dc2stgrJJ6GfIbvlHEvXCv0vXeeV8rmiozWq2tn8/zvvJbNunwZ3q0NLURMqmpF3dq3e+Z5U1Nv3tEh1N7Bszv2Rsbsx6G7JB/yyYd/UyPWU/v/Mp1b7w+oec2r9GeL0mr9pzRvg81yJjvJ1L3XEwP7N2i5NPdev6bDbr/2eH0g62z2eyHwByvLzXGvW21tr6YVKo2fmNTKrglvrRb6+x5/bMeNZwtM+Q73h6zdNcJPVNWyDfvoVLGnZojeyW//i490HWXbqpL6tun9+s54+MpY9PpQWPTqTWfp/dr6+YDGjcCftbXXCF/9lxnPm1zNOJcIS/wD3I1Q37ifL+61h9I7YVZunVYAw/l//ch1e03Ehr5/btSPyNGWc/hB817hS8EEEAAgWAIeBLyjQ2Nuz68Xs+nXuNmfBkro3vUdHKzHjqUqZNt2mpukqt7+aDWrd2dqsdvWLra3BiX/qrXez7UrfuvHzY36hp7WG+/S0sb6pRMfFVnv5LIlNekNwqWt5JfuZDv2PimOjXdeVfqF0HNTJzQecOk7JAf0fK7GzT+4ri1KfSgHs5VrmMEvY+t0dYXjFr0Bi1d9R7Va0bxvzyn+Btzr+QvdMiPxQvfCw8XtZKf0Mne1er63IxU36TlSx2vDDQqFCJ3adO/bzdXY40Shz/sUJdRBmV83b5Zhz/VraWpD48KhPx8b03JFfJnJvTcR9Zoz1fqtGrvCe1LvdrQ+ISjXQ/9qXVt45Lv3qTDf9JjXd/1D0263ZgePjKsR5a6yrXemNLI75sPN/bPl3FE+pOH1MNN94KH/NRm2VLG7Qz5jo23ya8P6aE1O3XeLgU09kckzmhXx4N63tjwvrhZy3/+XapLflvnz06kVrjzr+QXCPm3r9byfz6hs9+UIh/q19FdOcq0XNNVrZCfvHhcT3R2a/iS1LCuX4cfd5USGb9Yy/gFdsk6RW6MKWLcFIT8YPxfnFEggAACeQS8Cfmp/4GbpRmpL3vFfsJ+d7rxl47Nhsb/lNsf1POX6rTqj45rn/EKPOMNK399RlM33KXl767T1Od7dPcjZlnD0UHzTSTpd7HPuZI/o/MfX1Pce/IrtZLvqJtuuO9ZHd1uvK7OUfZRZshPbQTdEEmFo62fM+rmu3X0k5tnryIbZSG/bW7eTH8Mn7RrpO3679zlOrNC/uUD2rDWeLhapseO7dcDt9dr5msH9VC78fac/L8Ma3a5zozO/6d2bXg2rvoP9usFozzomkRqg6Txd/YegKZ/LnQv1KdC+XD3XQV+QVhSE4cf1L1/eC4rNBt7NM6OS80rrDcyGW8ieaFHG7YZ9dqZr9iGZ3X4Pxibrx3zZtTpf8pYLXZsHHe+Fcj5Q+Yo1zE29D62qkG6eFyPrzXKwbJX6tOr7Nb5dp16zk9pjHKZR1Zr12kzzD3z+JrUm1Pi589oKnKXlseUeR/6ezfr6H/pVvN1mYcY45WKL+xtV91Z69WOSzr0zJCxCdnxacZcP0+5VvK/OaSuX92ps3K8J7+IzdEljTtPyM96WLD+nTE2ND90jxH8l2nH8Wd1v/FLni4bbwp6UMOJMkO+tUdi+asH9dCH+zXufKiY438vxYd8o3zIdU8XLAe0Lmw8PHabG211Z7eOPpXr34QJPb1pjZ76WuY1o6m3dHVu0fMXKdchISCAAAJBFPAm5Bsrh3ZNtvHR8ePH9YxRNpCuJ7ZWK4escgmjjv+ZTVq3z3rp4i3NWlo3ofNfT0r1q7VjaLfavvusNqw3376TWu2vN14dd0YTxmK1HUrqv6o9v7VezxkreJJiDx7R0d9/j+LOtt2v0HS+J79SId9Y/bVfj6iImlf8giL6jsZPj5tBssyQb5emyHglaXuPTs5I6TcLOct2jBC8bbV6XzT8rFXsmVd08ry5WlxKuc7Sa+y3vRhn1qnhlnpNfdOOwyWE/HrzdYJ2SUzD+5YpMnVO45etHys7LBuv+itwL9z/7qRO9q5Rl/Ggk3qINN9WY7833f5BzZSEGH8TUdPSBs2cH5eh0PTgs3rmo3ep/uKwtn7Ysnx8WE/eek5b11shLvWGoUhmg3Kq4To13ChNXTLLgIx7e2Bjk2Ztf3a/XWdxTJHLcXP+jXvuM+bbfVJfr53TU53r9fTXjT8065Hhg+nf1pzrHx1jVX7dR4wNxZKWNKvp9XFNGA2/c7V2HNytNg1nfjnSkmYtrZ/S+ZeNA+rV9tRxPfnBBhn3UNcac69M3buXqbnuFZ1/2XoLUakhP71Hw+yt+xWaeUuqShp3/rfrZH4ZVETt+4e1/ecntee3jEUDc2zLY/WaiZ/R+W+Ym//LWsm3/534ycw76HVjuwaen/uXbxUd8m/PcU9/vFnHH3L/e2aXkdl3xozGn92kdcYrXnN9pR9CzU8X791hljvWLYmp7mLc/A2571yjvs/sZuNtbkH+FgEEEPCtgGchP1W33b5FIwnHapprU+7RRx2/kOX1uE7+58fUZbxRx/EVu2+/nnl0tRquntLJfZvVZWxcdX/ZoaQhqfFntmjdvnOpI8yQvyy1MfDxjp2pUKyqhHzjKeecnu5er6dSv4bS9TXPkG+8B3vi8Bbd+4dnpKuX6bFhc4Xd+WW8ZvHxTTt18rXZly8p5EfmeB1nKSv5dlnMk5vUZbwRyf3lXBEvdC9cZ24QfuhB4y0v+UO+8a3EV4a05/d3asTxHnddd5ceO9ivB949pee3tWvX6WTqk4Sj+zep+XrjPfWbtO4T46kHzL5P79Z7/p9N5nvyXV+xdf0aMFbSc7zHPvM7G9xnNemBTx3I3jRtbBK2PuVIf6KRq027qTdmNDHSr8e3DWW9cjZ27049+XiHmuuN0qxntavngM6n3x4aU9sf7NRj6+xXPiYV/1yPNjyW/QlG6hIlhvy6ZEJnP2G9och+qHe8Jz9vyC9p3HO8QjOZ0Mk/NDcbp/z2d6ju9E49tM14k5H7a54h3yjhunxGuzrNcqCG+/br8OOrZ79dybps0SH/vfWz7+kDHUoenf3vWdYnPIah9Ullzv8LOX+uZiY0vGOTerP2CTWo/akh83W5ORvgLxFAAAEE/CrgWcjXG+abZWZUr8iSSGaD6MyU4peSqlvUoIbUb7DK/pq5PKGJv/m2Zq5/l2LvblIs65ikEl8/p/N/k9D3r4/oPU03qc54q8jV9WpY0qB6o7l07alU984GxRab4Td5Oa6p16xjYw2q/+eE4pcSStZZ5xor4cbbaFJ9rlOkIabIXEHLaNS4VnyO45Mzin/ljL46ldS1kUY13WyUmiSl6yJqaIiorqg+2G/okeqdZnZf36izxpnjf9EzUxr/0jlNztTpHbFGxX6yLnV508XY02C+qUjXNahhSb35P3njjSRuFyWV+MZXdf7lKX3/6no1/lxj6hdZGb8MKK9Tap5njOJ3NSyJqM7+pMEwGz+n8SmpvqFRsRsMdoeJ4xOJQvfCzKUpTc0kVee+hvumMubh619V/DtS5KZGxd7dYN6P6bev1GXbvp5QfMp4K4thG1Hy82bIN96q8sxDMSW/NaWZ+vdo6Z1N+d+R7rg36q+v08y3X0nd9xFjP4n79xrkeGNNMYEraRiPf1WvXJFualqm5lvNX+BkfyUvT+j8+Vf0nWSdbmrOcV0lNfONr+rsywnVLb5JsYZI6mcgKetn4ppc93cR9+OiBsUiSv38J1533bfOuSlx3MnXpjR1Occ9ZfzoWt9LXl2nyJJYal6Sl8Z1/suT+s4b9bqpqTFVMmfMaf2NMTXU5x5H+meivkENN9arLufPgzRj/Xsi5789Of4vkLfPOf/tSGrWPS27lj773zPnpWYuxVM/B7m+Zv1spK4bVzw+qe/M5Lsv/Pq/M/qNAAIIIOAU8C7k+9zZWAl/6rlzSsx6O4c1sOtiav93W8zf+slXgAVyb7ytzICN32VwQif/+rgOPHtGM/Wrte9Yv/le80B/hXXcgZ5UBocAAgggUGMChPw8E3Llr/v0mw9/WlfyTtgv6vE/O6Dfagx6IKuxO7bq3Unqvx/apN/s/5rqfvXjeuGJe1Sx57o3rui/7v4NbTlq3mV3dD2vAw/eoR/P81rUqg/dqwuGddxeedIuAggggAACOQQI+dwWCCCAAAIIIIAAAggETICQH7AJZTgIIIAAAggggAACCBDyuQcQQAABBBBAAAEEEAiYACE/YBPKcBBAAAEEEEAAAQQQIORzDyCAAAIIIIAAAgggEDABQn7AJpThIIAAAggggAACCCBAyOceQAABBBBAAAEEEEAgYAKE/IBNKMNBAAEEEEAAAQQQQICQzz2AAAIIIIAAAggggEDABAj5AZtQhoMAAggggAACCCCAACGfewABBBBAAAEEEEAAgYAJEPIDNqEMBwEEEEAAAQQQQAABQj73AAIIIIAAAggggAACARMg5AdsQhkOAggggAACCCCAQO0KvPnmm/r+97+vH/7wh6lOXnPNNaqrq9PVV19d0U4T8ivKSWMIIIAAAggggAACCOQWMAL+P/3TP+mtt96adcDb3/72igZ9Qj53IQIIIIAAAggggAACVRB4/fXX9YMf/CDnlYwV/euvv75ivSDkV4yShhBAAAEEEEAAAQQQyC8wMzOTcxXfPuMd73hHxfgI+RWjpCEEEEAAAQQQQAABBPILfPe7352Th5DP3YMAAggggAACCCCAgM8ECPk+mzC6iwACCCCAAAIIIIBAIQFCfiEhvo8AAggggAACCCCAgM8ECPk+mzC66w+Bb73+PQ393SV/dJZeIoBA4ASi19bpgZtvCty4GBACCBQvQMgv3oojEShawAj5v3LmXNHHcyACCCBQSYGdTT9LyK8kKG0h4EMBQr4PJ40u174AIb/254geIhBkAUJ+kGeXsSFQnAAhvzgnjkKgJAFCfklcHIwAAhUWIORXGJTmEPChACHfh5MWzC4nNPJEt47FM6Nr2XZEXbdVerT2dVrVNdiplko3b7VHyPcIlmYRQKAoAUJ+UUwchECgBQj5gZ5evwzODt6NWrtvh9oWSboyqpHLrWoj5PtlEuknAgjUkAAhv4Ymg64gsEAChPwFgueyToEJDXTu1lisU33bWxX1FIeVfE95aRwBBGpCgJBfE9NAJxBYUAFC/oLyc3FTwFmq4yqjuTCojXtHFe3oV9/KiMYG12vgtGSW8lgPByt6dKizSbKOtVXT5T5XRtW7dVDTWdyO6+Q5z7xWo6KxSU1bZUR2PwrNHOU6hYT4PgIIeClAyPdSl7YR8IcAId8f8xSCXlqB3R6pvapvB/RUkJe54i+Zob/5pVR4v8EI/DIfBsxg71yt/1VNp2r9rVCfDvzWn62AP/u8TinXA4WKq+Un5IfglmWICNSwACG/hieHriFQJQFCfpWguUyRAo5Vd3PVXOaGXHWqb7O0f+sl3bBiVGMXO9W39pJ6934rVccf/YLLAiMMAAAgAElEQVS5wp/91ai1vXfqfN+gpu3V/vSnBmZYt4P8rPPSbdr7BHLsG5hjSIT8IuebwxBAwBMBQr4nrDSKgK8ECPm+mq6QdDZr9b5J06d2qXdIalkhjaldfdFh9Q7drBY77G9v1atWaU16465N5WorUxrkDPmODb8OYrtcx2yTkB+Su49hIhAIAUJ+IKaRQSAwLwFC/rz4OLkyAhMaGJS6jLp6yQr1k+k6fLPW/lup2ngty5TpGDX2do28+SAwKTlX7E8l1LbSLvHJXa5zQ97zmqz6f1byKzPHtIIAAtUUIORXU5trIVCbAoT82pyXkPXKVY9vjD4d1o0/2N+3A7f7zyZXOujbejk35NobaTO19fnOYyU/ZLchw0UgQAKE/ABNJkNBoEwBQn6ZcJyGwFwC1ORzfyCAwEIKEPIXUp9rI1AbAoT82pgHehEwAUJ+wCaU4SDgMwFCvs8mjO4i4IEAId8DVJpEgJDPPYAAAgspQMhfSH2ujUBtCBDya2Me6EXABIyQ/3/9j/8/YKNiOAgg4BeB29/x43rg5pv80l36iQACHggQ8j1ApUkEEEAAAQQQQAABBBZSgJC/kPpcGwEEEEAAAQQQQAABDwQI+R6g0iQCCCCAAAIIIIAAAgspQMhfSH2ujQACCCCAAAIIIICABwKEfA9QaRIBY+Ptp//O+J28fCGAAALFCyy5/sd0303R4k/gSAQQQCCPACGfWwMBDwR4haYHqDSJQAgE9tz+rwj5IZhnhohANQQI+dVQ5hqhEyDkh27KGTACFREg5FeEkUYQQEASIZ/bAAEPBAj5HqDSJAIhECDkh2CSGSICVRIg5FcJmsvMFpg+tUu9Q5NZ34h29KtvZWRuriuj6t06qOkVPTrU2TT3sRcGtXHvqFTMsRWcJEJ+BTFpCoEQCRDyQzTZDBUBjwUI+R4D03x+ATvkt2w7oq7bpLHB9Ro4Ldl/zntmGSG/qIeHCk4WIb+CmDSFQIgECPkhmmyGioDHAoR8j4FpvviQ7w79FQn5CzQBhPwFgueyCPhcgJDv8wmk+wjUkAAhv4YmI2xdyQ71CY080a1j8VZ1DXaqJYVh/50lE+tU3/ZWRd0r+fafswCtdqxyHXMlP6GBzt0as9vRRPaf7WNjjZqO22VErWpZMaqx02bjxX4iQMgP293MeBGojAAhvzKOtIIAAmy85R5YQIFcNfmZUh0r4MsK9s6w3vySoyY/kv1wkA785Yd8u37fLh/KekCQ8yEkPx4hfwFvLC6NgI8FCPk+njy6jkCNCbCSX2MTEqbuuMtz7D+nQrUd5N0gxgbae6YzId/536lNuK5PBMpZybc2/2bvEcj1SQMhP0z3K2NFoBoChPxqKHMNBMIhQMgPxzzX5Chn1eA7y3BmhXfHEOY8jpBfk5NNpxBAoCgBQn5RTByEAAJFCBDyi0DiEG8E5lzJt+vn1ai1+3aobZGkC6MaWdyqNjlfoSmzrt4uo5mzXEe5S3vsGv2sVf+I620/rOR7cxfQKgIIOAUI+dwPCCBQKQFCfqUkaadkgVw1+dnvs7c2xqZbtgJ/Vshvkux34aeOa1Q0NqlpewOvK7hnHRtrVDQ+qWlCfslzxwkIIOCNACHfG1daRSCMAoT8MM56oMfs2rC7QGNl4+0CwXNZBHwuQMj3+QTSfQRqSICQX0OTQVfmL5C1ebfQb86d/+XytkDI9xCXphEIsAAhP8CTy9AQqLIAIb/K4Fyu8gL2W3Dslot9l33le5JpkZDvpS5tIxBcAUJ+cOeWkSFQbQFCfrXFuV4oBIyQv+8b3wzFWBkkAghUTmDZT71T990UrVyDtIQAAqEVIOSHduoZOAIIIIAAAggggEBQBQj5QZ1ZxoUAAggggAACCCAQWgFCfminnoEjgAACCCCAAAIIBFWAkB/UmWVcCCCAAAIIIIAAAqEVIOSHduoZuJcCxsbb4alXvbwEbSOAQA0JxK6/TmtvXFxDPaIrCCAQdgFCftjvAMbviQCv0PSElUYRqFmBT9zRRMiv2dmhYwiEU4CQH855Z9QeCxDyPQameQRqTICQX2MTQncQQECEfG4CBDwQIOR7gEqTCNSwACG/hieHriEQUgFCfkgn3h/DntBA526NSarab7G9MKiNe0elFT061NlUNhMhv2w6TkTAlwKEfF9OG51GINAChPxAT6/PB2cHbmMYsU71bW/VvH4P5JVR9W4dlDr61bcykhvHuuZ8HyoI+T6/9+g+AiUKEPJLBONwBBDwXICQ7zkxFyhXYGxwvQZOt6plxajGTjdq7b4daltUbmvS9Kld6h2arMqnAoT88ueJMxHwowAh34+zRp8RCLYAIT/Y8+vj0VmlOkbZTMuXUyU0mdX1hEae6NaxeKu6BjvVIvefM2U+KYAVPeqLDqcCfvrL+GRgs7R/66CmY42Kxic1bfzd2kvqdVzLfNDInFbsCj8h38e3Hl1HoAwBQn4ZaJyCAAKeChDyPeWl8bIFrLKZlm1H1HWbFdrTJTtzhfxf1XTqAWD2yv+slXyrfGda9sOCpLzlOu5rzj0yQn7ZM8+JCPhSgJDvy2mj0wgEWoCQH+jp9e/g3Cvo5kjs4D73Sr4cq+/Olfe8Id+5yTZHyM/uS3FlQ4R8/9579ByBcgQI+eWocQ4CCHgpQMj3Upe2yxOwV9gdm22zA7oKlOtkVuRTHbDakbsm375OvpDf/FJqo6690m8+PBDyy5tUzkIg2AKE/GDPL6NDwI8ChHw/zlrA+5xzg6wr+L+aFbjtGnxH2U3KyPX37lX6QiH/hi869gLYDxaE/IDffgwPgbIECPllsXESAgh4KEDI9xCXpssRsEtxJLMe327D/nsrZMt8HeZ06tuNisYmNZ3aiGvX5NvnOUN5pu3U6r698TZvuY4d7J3XIOSXM6ucg0DQBQj5QZ9hxoeA/wQI+f6bM3rsAwFq8n0wSXQRgQoKEPIriElTCCBQEQFCfkUYaQSBbAFCPncEAuESIOSHa74ZLQJ+ECDk+2GW6KPvBAj5vpsyOozAvAQI+fPi42QEEPBAgJDvASpNImCE/L1/GwcCAQRCIvBv37VIa29cHJLRMkwEEPCDACHfD7NEHxFAAAEEEEAAAQQQKEGAkF8CFocigAACCCCAAAIIIOAHAUK+H2aJPiKAAAIIIIAAAgggUIIAIb8ELA5FAAEEEEAAAQQQQMAPAoR8P8wSffSdgLHx9nNTr/qu33QYgbAJNNX/uO5eHAnbsBkvAgiEQICQH4JJZojVF+AVmtU354oIlCPwqV+4nZBfDhznIIBAzQsQ8mt+iuigHwUI+X6cNfocRgFCfhhnnTEjEA4BQn445plRVlmAkF9lcC6HQJkChPwy4TgNAQRqXoCQX/NTVHwHxwbXa+B0o9bu26G2RdZ5Fwa1ce+otKJHhzqbim9snke6+zJ9apd6hyYltaprsFMt82y/uNMTGnmiW8ccv5OqZdsRdd2WOdvsp6RYp/q2typqf+vKqHq3Dmo660LF952QX9wMcRQCCy1AyF/oGeD6CCDglQAh3yvZBWi3ZkO+7MBcfEieP58d8B0PPVdGNXK5VW3pkD+hgc7dGktdzPVwZId8++GoxIclQv78Z5AWEKiGACG/GspcAwEEFkKAkL8Q6h5ds1ZDfvQL5mq5exXdIwarWSvAu1fonRe1gnvLilaNnR5VtKNffSutt2y4Q76KaM/RNiHf29mldQQqJUDIr5Qk7SCAQK0JEPJrbUbm0Z/iQr67hCV7pTtVohJrVDQ+aZWqOFbfSyhhSfel42YdG8pRLmSvjNvjTZcTZVbgo7FJTVulNs4HhHSJjcMqK6Cn/t45ztyfIJjtGN97v84ZK/rOB4I8K/mzr5N7wgj587iRORWBKgoQ8quIzaUQQKCqAoT8qnJ7e7Fc4Td9RStEZz8IuEpa7LIaK+zKqqM3g62s+nYrMKcD/1wBOjPerFX8OUthItZ1rIcPV5+i1sOBHbbtMecO385yHHfdvfW9nC6SZj3QlFZqRMj39l6ndQQqJUDIr5Qk7SCAQK0JEPJrbUbm0Z/CK/kya9AdK9b2hthUCF9s1c7nqkO/Z9rciDprxX2ukN+otfZKvmPDbdY1U/XxzlKYOzSW2ixrt2sHdfPPcm8udoX+nHyOwJ5+GHB/kmCdmP6+80HEHnsJm4YJ+fO4kTkVgSoKEPKriM2lEECgqgKE/Kpye3uxmgz5+3bIrsm33/BT9ZBvsGd9euD6tMB4E5H9ffsByPVpg91nynW8vYdpHYFqCxDyqy3O9RBAoFoChPxqSVfhOoVDfpNyl+u4SnByvlHG+hTAXs0uqlzHrvfPlM3M9YlBzrIge5Xfuu4NWSVEEWs8yt40m7Ke0MCg1GW9NjQrpDe/ZH4qkbUpN0/pUvqTi+xPFAq9ApSV/Crc8FwCgQoIEPIrgEgTCCBQkwKE/JqclvI6VUzIz96Qalwnx8bbfK+NzCpxaZS5MbZAuY79zv70udb1Llvv77eHmrcMyB2uszcOR2ONmo5P5g756ddjWhexrpF+Z7/rdwfkfBBwHJPe81DE7xwg5Jd3D3MWAtUWIORXW5zrIYBAtQQI+dWSDtx1rLAt1y+RqvY47ddgun7JVbW74b4eIX+hZ4DrI1CcACG/OCeOQgAB/wkQ8v03ZzXR41Jr1L3pdGklNN70IXerhPxqanMtBMoXIOSXb8eZCCBQ2wKE/Nqen5rqnfsVncVuQq3oIOb5asuK9mWOxgj51ZLmOgjMT4CQPz8/zkYAgdoVIOTX7tzQMx8LGCF/z3+3fpOXj8dB1xEIusCvRX9ady+2ftN10AfL+BBAIFQChPxQTTeDRQABBBBAAAEEEAiDACE/DLPMGBFAAAEEEEAAAQRCJUDID9V0M1gEEEAAAQQQQACBMAgQ8sMwy4wRAQQQQAABBBBAIFQChPxQTTeDrZaAsfH2hUuXq3U5roNA6ATu+Il6/ZvIT4Vu3AwYAQQQKFaAkF+sFMchUIIAr9AsAYtDEShDYPD9dxDyy3DjFAQQCI8AIT88c81IqyhAyK8iNpcKpQAhP5TTzqARQKAEAUJ+CVgcikCxAoT8YqU4DoHyBAj55blxFgIIhEeAkB+eufbPSO3faruiR4c6m0rv93zPz3nFhEae6NaxeKu6BjvVUqBXhPzSp40zEChFgJBfihbHIoBAGAUI+WGc9Vof83xD+nzPJ+TX+h1C/xAQIZ+bAAEEEJhbgJDPHVJ7AvMN6fM9n5Bfe/cEPULAJUDI55ZAAAEECPncA34TyBHSxwbXa+C0NZBYp/q2tyoqu4TG9feu86dP7VLv0GRGwS4Dso+LNSoan9R06ghHOY79/Sw/ynX8djvR32AKEPKDOa+MCgEEKifASn7lLGmpUgKukG4H/JZtR9R1m30RK+DLCvwXBrVx76iiHf3qa35JvVsHNZ2jpt9sq1Fr9+1Qm0bN46yHBlkPA6k2Viq7Bj8d+An5lZpm2kFgPgKE/PnocS4CCIRBgJAfhln22xizQr400LlbY+nVe2swOVfZJRnB/p7pWSHfvZqfemBYbIV8+2HAelDI3QYbb/12G9HfYAsQ8oM9v4wOAQTmL0DIn78hLVRaoJSQn+sNPLnOl7l63zJulu4Q8is9abSHQHUFCPnV9eZqCCDgPwFCvv/mLPg9zgrpEatsRmYwT5frTJgr/FZ4b1sk6cKoRha3ZspwcqzqZ5X+zLWS32l9gmDX6FOuE/z7jhH6SoCQ76vporMIILAAAoT8BUDnkgUEZm28zbPBVnbQt9tz1dpbq/zOTbvRWKOm40Ws5Bvv57fLd1LNNyoam9Q078nn9kWgJgQI+TUxDXQCAQRqWICQX8OTQ9f8K8Avw/Lv3NFzfwgQ8v0xT/QSAQQWToCQv3D2XDnAAoT8AE8uQ6sJAUJ+TUwDnUAAgRoWIOTX8OTQNf8KEPL9O3f03B8ChHx/zBO9RACBhRMg5C+cPVcOsIAR8vu+7vgFXAEeK0NDYCEE7vuZqP5N5KcW4tJcEwEEEPCFACHfF9NEJxFAAAEEEEAAAQQQKF6AkF+8FUcigAACCCCAAAIIIOALAUK+L6aJTiKAAAIIIIAAAgggULwAIb94K45EAAEEEEAAAQQQQMAXAoR8X0wTnfSbwJs/nNEPXo/7rdv0FwHPBa7+0Z/WNddGPb8OF0AAAQTCLkDID/sdwPg9ETBC/j9Of8aTtmkUAT8LXP+uDxLy/TyB9B0BBHwjQMj3zVTRUT8JEPL9NFv0tZoChPxqanMtBBAIswAhP8yzz9g9EyDke0ZLwz4XIOT7fALpPgII+EaAkF9jUzU2uF4Dp7M71bLtiLpuq2JHr4yqd+ugpmOd6tveqqzqWft7Wd1p1Np9O9S2qIp9LOVSFwa1ce+ooh396lsZKeXMso8l5JdNx4kBFyDkB3yCGR4CCNSMACG/ZqbC7IgZ8u3QnNDIE906Fq9yiLaD/IoeHepsyhaa9T27j1LVH0aKnTtCfrFSHIeA5wKEfM+JuQACCCCQEiDk19iNkB3y3aG/Bjqb8wFgQgOduzWWa+W/BrosQn4tzAJ9QCAlQMjnRkAAAQSqI0DIr45z0VfJDvmu8Jwuo2lUND6ZKqf56LIv6RNDk+lV9OlTu9Rr/3mxXXZjHZ/qRau6BjvVYvUouzzI+l5JK/lGQ65PHGRdNz1q+5qZ46KxSU2nPqFo18WtzgcE15itgG43ZX5aYB1j/6X1iYO71CldnpMV8hPmA0m6b45PSezjYo2ajk9aR7SqZcWoxqwSqmJLfijXKfqW58CQCRDyQzbhDBcBBBZMgJC/YPS5Lzy7Jt8RQtP18JmgnhXqb5Nyh3yztl7WA4AdVM1r5Qj290ybNflFleuY43B/ApEeXVbAllV+5CztcX8K4PjzZmn/rL0BxZQw2cdYY8u3ku9+mLEfKFwPDaaX/XCQ/ZCU7/Yh5NfYDxbdqRkBQn7NTAUdQQCBgAsQ8mtsgnOX61ih2F6Zd4TvokK+fXxWiJVrRduCMEpu7HBddMh3hWqjKfcG3VRbESvkO4PyHCF/e1TH0qvumYcd54OQe2U9+yHJOueye+Ot65MAu8zI9TBgt2V+epBjjHPcO4T8GvvBojs1I0DIr5mpoCMIIBBwAUJ+jU3wrBVxZ/BsfmnWCvu8Q/5cb9ApNuS73sbzqvWGoFQAz+pzqSHffLNPzlDvLONxPphY5UhybmB2hPwtOpAqZ1JqbNaDDiG/xn4K6E6QBQj5QZ5dxoYAArUkQMivpdnIUfaStZqcYyXfval0zuOzVvLtwO0onbkyqpHLrWrLdR3bKe/bddxvBMoulTFDda6Q71ohz/f6Tlcpjdkde0W+VV3bpIH0azLtsqDZK/lrp7szby+y9w4Q8mvsp4DuBFmAkB/k2WVsCCBQSwKE/FqaDdeqtd21dElKzg2xmVdYGsdHrU2jqRITd1ifFZSzzzXOz3me0yjne/JddepZq+zWpt+8IV+yH1RSl4llNhWny4bs66fC+B0aS71W1P5L98OF8feNymzs3aE2Z7mO/cmC+1rG7wOgXKfGfhroThAFCPlBnFXGhAACtShAyK/FWaFPvhegJt/3U8gAPBIg5HsES7MIIICAS8AO+e94xztm2Rjfy/X35SJe9dZbb71V7smch4CfBAj5fpot+lpNAUJ+NbW5FgIIhFnADvJ/8Rd/kcXwgQ98oOIshPyKk9JgrQoQ8mt1ZujXQgsQ8hd6Brg+AgiEScAd8O2xVzroE/LDdFeFfKxGyP/+a+dCrsDwEZgt8KM/fruuudZ4bxZfCCCAAAJeCxDyvRamfQQQQAABBBBAAAEEqiiQL+B7sZrPSn4VJ5ZLIYAAAggggAACCIRXgJAf3rln5AgggAACCCCAAAIBFSDkB3RiGRYCCCCAAAIIIIBAeAUI+eGde0buocC3Xv+evvjqdzy8Ak0jUF2BZT/1TjX/RH11L8rVEEAAAQTKFiDkl03HiQjkFzBC/q+c4e063CPBEfjzX3ofIT8408lIEEAgBAKE/BBMMkOsvgAhv/rmXNFbAUK+t760jgACCFRagJBfaVHaQ0ASIZ/bIGgChPygzSjjQQCBoAsQ8oM+w/Me34QGOndrTFK0o199KyNmixcGtXHvqLSiR4c6m0q7ypVR9W4d1HQ557quNDa4XgOnG7V23w61LSqtG3mPrkD/CPkVmguaqRkBQn7NTAUdQQABBIoSIOQXxRTmgzIhX2pV12CnWkoN+VZolv2QUIEQbc8IIT/M9yZjr6YAIb+a2lwLAQQQmL8AIX/+hgFvwRnylVm5L2Elf/rULvUOTWY+CSDkB/yeYXhBFCDkB3FWGRMCCARZgJAf5NmtyNiskB/r1Nolgzpml8ZczlGuYwd/67ot245o7atmwE9/xTrVt1nab5TrxBoVjU9qOvVNx6cESmjkiW4di1tnGedsb1XUaj8aa9R0fDL1wNGl3Y5yHdcDiTJlPPaKfzQ2qWmrXWf5kf0gkkVmlxPlGFfXbXPjUq5TkZuPRmpIgJBfQ5NBVxBAAIEiBAj5RSCF+5BMyO/bHtUxoz7fCN1rL6nXWZNvBWEj2HfdZod0M7jfkG8l3x3eU+U8MgO+XMHe+N4NXzT3AdjnScpbruP6tMA8TjL7Zz8MWA8WrmPTgd8I+fdMm/sHHNcs5n4g5BejxDF+EiDk+2m26CsCCCAgEfK5CwoIOEN+q2QF9paOTr06lNk8a4fo7MbMlfSW8QLlOs7SHztUu3tlBO6WL6dCvnMFfnbId63mW+H81awNuvZDSHb/zAcASVmhX+mNx3J8MlDotiHkFxLi+34TIOT7bcboLwIIhF2AkB/2O6Dg+LNDftRdSmOVtMy1AbZgTX6ukJ/rzTt2uY7jLT/O69oPE+Ybf6xwPu+Qb745yPkQk/WWoTx+hPyCNxYH+EyAkO+zCaO7CCAQegFCfuhvgUIA7pDveH2mcaoVxrNKXFKv1Exo5FRCbSub0q/bTIdj98bbrE289sq547WYF0Y1srhVbdY+gHwr+dEvOF6nKes1nUWEfLvd/GOxjErYbEzIL3Rf8X2/CRDy/TZj9BcBBMIuQMgP+x1QcPw5Qr5zZdux4j5r82r6e46NtM6Nt+6Nrenj82ygLRDy2+xgb4zJ3tRbTMhflL1Snz7XWZNvOxVZm0/IL3hjcYDPBAj5PpswuosAAqEXIOSH/hYAwAsBQr4XqrS5kAKE/IXU59oIIIBA6QKE/NLNOAOBggKE/IJEHOAzAUK+zyaM7iKAQOgFCPmhvwUA8EKAkO+FKm0upAAhfyH1uTYCCCBQugAhv3QzzkCgoIAR8ne88o2Cx3EAAn4R+OjP/h9q/ol6v3SXfiKAAAKhFyDkh/4WAAABBBBAAAEEEEAgaAKE/KDNKONBAAEEEEAAAQQQCL0AIT/0twAACCCAAAIIIIAAAkETIOQHbUYZDwIIIIAAAggggEDoBQj5ob8FAPBCwNh4e+JywoumaROBkgR+ZdFP6tb6t5d0DgcjgAACCPhfgJDv/zlkBDUowCs0a3BSQtqlE7/8rwn5IZ17ho0AAuEWIOSHe/4ZvUcChHyPYGm2ZAFCfslknIAAAggEQoCQH4hpZBC1JkDIr7UZCW9/CPnhnXtGjgAC4RYg5Id7/qs3+iuj6t06qOmsKzZq7b4daltUvW6UdCW7zyt6dKizqaRTCfklcXGwhwKEfA9xaRoBBBCoYQFCfg1PTqC6NiswJzTyRLeOxaWWbUfUdVsNjpaQX4OTQpdKFSDklyrG8QgggEAwBAj5wZjH2h9FzsA8oYHO3RqLdapve6uitTYKQn6tzQj9KUOAkF8GGqcggAACARAg5AdgEn0xhJyB2V7Nz5TtjA2u18Bpe0St6hrsVIsyx0Vjk5qOm9+3PwEwz2mU83ta0aqW06MaSx3pKAuaVTaU7xqNWtt7p873DWo6Va4TSX/yEO3oV9/KyJzslOv44q4MRScJ+aGYZgaJAAIIzBIg5HNTVEcgz6q4HdCN2vzoF4ywboXurOPtgG2FdVn1/dYnAK9aDwZm6Lc+HbCD/eVBbdw7KuWqq79gfs8M7ZpdPuToQ190WL1Dk9axcwd8A5SQX53biqsUFiDkFzbiCAQQQCCIAoT8IM5qLY5pzpV8I9i/X+eM0h1331NB/g6Nper37VV3O8ibf5a1km9u4s3+Xkuu67pX87NW6u1rSLKPizUqGp/UdAllRYT8WrwJw9knQn44551RI4AAAoR87oHqCMwVtlPhOapjeevz7XKd+Yd8uxwotXrf/JL5xp9iQ74cDwAF1Aj51bmtuEphAUJ+YSOOQAABBIIoQMgP4qzW4pjyvl3HrpfP8badK6MaudyqttsqFfLtsh8rrFvlOmYpj+t7hqGzzy1fzl/2k8ObkF+LN2E4+0TID+e8M2oEEECAkM89UB2BnO/Jd6+MZ4K+3Smzzr5SIb9JsoO9cQG7DKeYkN/ZpPSm4CLem0/Ir85txVUKCxDyCxtxBAIIIBBEAUJ+EGeVMS24ACF/waeADlgChHxuBQQQQCCcAoT8cM47o/ZYgJDvMTDNFy1AyC+aigMRQACBQAkQ8gM1nQymVgQI+bUyE/SDkM89gAACCIRTgJAfznln1B4LGCH/Yxf+1uOr0DwChQV6/1Wjbq1/e+EDOQIBBBBAIFAChPxATSeDQQABBBBAAAEEEEBAIuRzFyCAAAIIIIAAAgggEDABQn7AJpThIIAAAggggAACCCBAyOceQAABBBBAAAEEEEAgYAKE/IBNKMOpDQFj4+3o/7xSG52hF74UWPGun9It11/ny77TaQQQQACBhRcg5C/8HNCDAArwCs0ATmqVh3Rm+VJCfpXNuRwCCCAQJAFCfpBmk7HUjAAhv2amwrcdIeT7duroOAIIIFATAoT8mpgGOhE0AUJ+0Ga0+uMh5FffnCsigAACQRIg5AdpNuczlguD2rh3VFrRo0OdTWZLV0bVu//8xVsAACAASURBVHVQ086/y3cN+9hYp/q2tyo6j76MDa7XwOlGrd23Q22L3A0lNPJEt47FM3/fsu2Ium6bxwU9OJWQ7wFqyJok5IdswhkuAgggUGEBQn6FQX3bXKVCvv1AYIV+dfSrb2WkJJb8Id8O+I4HgCujGrncqrbbpOlTu9Q7pDwPB64uzKN/xQyGkF+MEsfMJUDI5/5AAAEEEJiPACF/PnpBOne+Id9lYQbuSUUrGvInNNC5W2M5Py3I8QAwx/zMp3/FTDshvxgljiHkcw8ggAACCHglQMj3StZv7RYR8u0V9mhsUtNWuUw6xDtKe/qiw6mAn/6yQ7l9jPWNzAOAFd6zzHKV6zhLdVrVNdipltQ5s0t4Um03v2SWG6XbNc+5wXoAmdU/28D6RroMKN/fzzHHhHy//QDUXn9Zya+9OaFHCCCAgJ8ECPl+mi0v+1p0yJfM8GsHcytsu+r3Z62Uu8pjnCU50S84a/DtdvPV5LseCNKr+gVW8q3x2Q8Ws/pnfd8cm91Wq7r23ahjxoNCiXsNCPle3qzhaJuQH455ZpQIIICAVwKEfK9k/dZu0SHfDt+uUK3sTbruEG3/2c3Ssq1H2ptdgjP3xlurBcenAmZwl7Uh1/Vw4Pr0wN5Y7O6feU1374y22nVx626Npb6V78Fj9mQT8v32A1B7/SXk196c0CMEEEDATwKEfD/Nlpd9zfUmHdfqd3b4Li/kz34Tzuw6+6JCvmGR1efIrJBvB/es0h1rY3DukJ8/xDsfAorZZ0DI9/JmDUfbhPxwzDOjRAABBLwSIOR7Jeu7dh0lKlatuztslxLy5XpAsP8sR9nL2KlR3bDyDo2lXolpB+y5ynUmNDAodVmv+Jw7qLvG4/6kIk/5TuYVogmNnEqobaX1OlFjPnN92pFnngn5vvsBqLkOE/JrbkroEAIIIOArAUK+r6bL6866N7Bmr2yXFPKdm2HtYO/awJoO/FklNY0yN/bmWlXPsUE313v9JfOtPjd80Xz3v/EVa1Q0Pul4579jrFb/5N6Qa7R9z3T25t0ia/MJ+V7fq8Fvn5Af/DlmhAgggICXAoR8L3VpO7QChPzQTn3FBk7IrxglDSGAAAKhFCDkh3LaGbTXAoR8r4WD3z4hP/hzzAgRQAABLwUI+V7q0nZoBQj5oZ36ig2ckF8xShpCAAEEQilAyA/ltDNorwWMkN/z8n/3+jK0H2CBvtt+Trdcf12AR8jQEEAAAQS8FCDke6lL2wgggAACCCCAAAIILIAAIX8B0LkkAggggAACCCCAAAJeChDyvdSlbQQQQAABBBBAAAEEFkCAkL8A6FwSAQQQQAABBBBAAAEvBQj5XurSdmgFjI23f/Wdvw/t+MM88NWLI4peWxdmAsaOAAIIIFADAoT8GpgEuhA8AV6hGbw5LXZE51fcScgvFovjEEAAAQQ8EyDke0ZLw2EWIOSHd/YJ+eGde0aOAAII1JIAIb+WZoO+BEaAkB+YqSx5IIT8ksk4AQEEEEDAAwFCvgeowW5yQgOduzWWHmSj1u7bobZFxY16bHC9Bk5LLduOqOu24s4p+agro+rdOqjpFT061NlU8um5T0ho5IluHYu3qmuwUy0FWiXkV4jdh80Q8n04aXQZAQQQCKAAIT+Ak+rdkOyA7wi6F0Y1sri1xJCfeTCYPrVLvUMq6UGh4PgI+QWJOMA7AUK+d7a0jAACCCBQvAAhv3grjqx4eLZXx0v7NKDgRFS8n8YVWckv6M4BKQFCPjcCAggggEAtCBDya2EWfNMHR6lOrFN921sVtfpuluHYYd214n9hUBv3jqZKdJaN2cdtlg4Y5S+ZwUc7+rV2ujtVzuP8skt77FIf83vWpwl2oI81Khqf1LTRr83Sfke5jvlpwWSmSbuMx32us13jv+3vZ/WGch3f3K4L1FFC/gLBc1kEEEAAgSwBQj43RGkC7uBrBWY7SKcCucxQL5mhv2XcCNk3p2rZlfUwMMdKvvVgIOth4tXUea5gb1z7nmmz/t4O/c5wnqMmP+thRFbtvnUNWQ8DxsNG30pl1+Cnx03IL+2GCd/RhPzwzTkjRgABBGpRgJBfi7Pihz7ZIVzWJtrFZmBWR7+26IB6p29Wy+lRvWqvzl80V/7NsG6v+OcL+fYnAe5PBlwwOVbtU0fkKNdxr+anHkasPqc36Npjcj48pB8UKNfxw21ZC30k5NfCLNAHBBBAAAFCPvdA+QJWKM5a+VarWjQqre3XkmPdOrakNR32+1ZGlF3Wkzvk22U5ZrsRSVbod5UI5Qv02SFf1tuAnJ8qTJpv9yHklz/3nJlXgJDPzYEAAgggUAsChPxamAW/9OHKqAbG71BXKnjLCuyZ12GmwvlFozZeWpou0zFq4TMba7NDvt2GY+Otq0zHrPm3HwYcr968MqqRy61qcwd190q+Xc5jrchnvcJzrpDfaT8cuEqEnGVBc8wbr9D0y01d+X4S8itvSosIIIAAAqULEPJLNwvvGTk2omZW2yW5A3qOwO4O+c7NrdGOh3XD0NOOd/Cb1ObG20zQtycg52q8O+R3NqUfRoxvRWONmo4XsZJvvF/fUZJkPKhEY5Oa5j354b3/ixw5Ib9IKA5DAAEEEPBUgJDvKS+Nh1WAlfywzjyv0AzvzDNyBBBAoLYECPm1NR/0JiAChPyATGQZw2Alvww0TkEAAQQQqLgAIb/ipDSIgETID+9dQMgP79wzcgQQQKCWBAj5tTQb9CUwAkbIf/Rvvh6Y8TCQ4gWeeu97FL22rvgTOBIBBBBAAAEPBAj5HqDSJAIIIIAAAggggAACCylAyF9Ifa6NAAIIIIAAAggggIAHAoR8D1BpEgEEEEAAAQQQQACBhRQg5C+kPtdGAAEEEEAAAQQQQMADAUK+B6g0icCbP5zRD7/3bSB8JPAj18d01duu9VGP6SoCCCCAAAL5BQj53B0IeCBghPx/nP6MBy3TpFcC9Q0bCPle4dIuAggggEDVBQj5VSfngmEQIOT7b5YJ+f6bM3qMAAIIIMBKPvcAAlUVIORXlbsiFyPkV4SRRhBAAAEEakQgGCv5Fwa1ce+otKJHhzqbTNoro+rdOqhp59/lQ891fpkTNDa4XgOnG7V23w61LcrdiHmMpFin+ra3KlrWtRIaeaJbx+Kt6hrsVMucbUxooHO3xpzHlHFtu98t246o67ayOl3Zk6x5i3b0q++GLxZ9D+T1t+8ZZy+N+6fly6m2Sxk3Ib+yU12N1gj51VDmGggggAAC1RIg5BvSzrC4MpJ+QJARHo0/l/BVOOQ7A/fcDwNzX7aMkF9GsHf2ofDY5uqxNe5iHrqK8rbGv8R6sCv6QW8O/zkeDKdP7VLv0M1FPFCZnSfkFzWJNXUQIb+mpoPOIIAAAgjMU4CQnwPQDHSTSq0QVzrkW2G0ZUWrxk6PlnUNs8vVD/nzutcq+GlJqh+2o/2pQrEhfy7/uT79sb5X7IMfIX9ed8uCnEzIXxB2LooAAggg4JFAaEK+vQodjU1qOm5qpkO8YyV/iw6kAn76y179tkOk9Y1M6UaOUhjlX6E3+2GU2Lxf54wSGufqut2PWKOm45Nm+dE902bZUbpDdnmOHfIblXNMWTeM1cccK/m5XLSiVS2nR63ynsxYslbyZZVDxRoVjU9q2mh7s7Q/V19ddpI1Bld5TOahymWaY/U/42iVKhUZ8uf0n7PEy/XJQYEfSEK+R/9iedgsId9DXJpGAAEEEKi6QMhCvqy6ajtEWmHTVa4zayU/a9U4ewVdWTX4drv5Qn52ycqs8hc7qOYrq8nqp6yafHtMmdA/ez9AjgcRKzhn19m7+n85e69DzpBvB3b3resugXKHcNfKeKbtzdIBY69BEfsaLjr2NBQV8gv456jJd36ak+qj85pz/LgS8qv+b9m8L0jInzchDSCAAAII1JBAyEK+HRxdgdgKs3agc4f89EbNrIkz2mrXxa3Zq/Fz1q3PWtHO/4lCVpmQO3ymAnpk1sZbu9+zN4gWXsk3HwxcDz+ule2cId+9yp6zr03p8hp7c7TdV/fPgtH3ZWPWxmTnpy2uA2cF7mJCfiH/Apu1Cfk19C+XB10h5HuASpMIIIAAAgsmEIyQnyucuVaSs8N3OSE/18ry7PCcP+TnWGm3++0qCZq1enzaKi1qfsnxxqDaC/n2w1Cq/1l9zR/y876xxhnI85YZOd4sVPAesD/5cMyj27+Ych0V90YkVvIX7N+0si9MyC+bjhMRQAABBGpQIBghP8cmVHfYLiXku9+2k151Tq9aJzRyKqG2lXbQtoPjHOU67kCZuhnmftiYtbk2a7XavnaeEqSsm60aK/mujcB5ynPSrzTNUZo0dmpUN6x0vlLU9cmCc0zujbeF7oH0HgJnSHf528fkegMQG29r8J+vynaJkF9ZT1pDAAEEEFhYgYCEfGdgtkGzV95LCvnpwJh5l72sN+6kp8sOglnlKfYm2Nmr/rMfFMyWskqDrHe9Z73VJ2tF29rkmlWu47yBCuwFyLrXzFXw3HsKXBtjs+r3rWvkCsR5+2r+7oJM2VP2Xoh0t1Ir9ndoLPX+/9zzmBlCrldy2qF99rlF+dufPjidrE8RzPnnFZoL+8+Vt1cn5HvrS+sIIIAAAtUVCFDIry4cV6sBAffmXq+6NOtTg8IXolynsFGtHUHIr7UZoT8IIIAAAvMRIOTPR49zEcgjQMj3361ByPffnNFjBBBAAIH8AoR87g4EPBAg5HuA6nGThHyPgWkeAQQQQKCqAoT8qnJzsbAIGCH/e39/JizDDcQ4r4us0lVvuzYQY2EQCCCAAAIIEPK5BxBAAAEEEEAAAQQQCJgAIT9gE8pwEEAAAQQQQAABBBAg5HMPIIAAAggggAACCCAQMAFCfsAmlOEggAACCCCAAAIIIEDI5x5AwAMBY+PtD79/yYOWadIt8CPX/6yuuuoaYBBAAAEEEEDAIUDI53ZAwAMBXqHpAWqeJutveoCQXz1uroQAAggg4BMBQr5PJopu+kuAkF+9+SLkV8+aKyGAAAII+EeAkO+fuaKnPhIg5Fdvsgj51bPmSggggAAC/hEg5PtnruhpDoHpU7vUOzSZ+c6KHh3qbFpwK0J+9aaAkF89a66EAAIIIOAfAUK+f+aKnroExgbXa+C01LLtiLpuk3RlVL1bBzVdZNA3z29V12CnWiqsS8ivMOgczRHyq2fNlRBAAAEE/CNAyPfPXNFTp0CeQG8G90at3bdDbYvmIpvQQOdujYmQ7/cbi5Dv9xmk/wgggAACXggQ8r1QpU3PBewynfQqvn3FC4PauHdU0Y5+9a2MyF7tt79t/n3CCviZbhrtrH01T+mP/UARa1Q0PqnpWKf6trcqOscoWcn3/BZIX4CQXz1rroQAAggg4B8BQr5/5oqeOgSKDfmZUxIaeaJbx+L2yv3cK/lZnwjIKgMqYdWfkF+925WQXz1rroQAAggg4B8BQr5/5oqelhnys1fz7VKe3CHfvZE39UnB4tJq/Y1uEvKrd7sS8qtnzZUQQAABBPwjQMj3z1zRU6dAMTX5rhV4ZdXru0O+/WfzIaBl3CzdIeTX/m1HyK/9OaKHCCCAAALVFyDkV9+cK1ZIoODbdbLq82WV69gr+a7yHddDQ1bbrORXaMa8aYaQ740rrSKAAAII+FuAkO/v+Qt972e9J98QSW+MtYO88ZeNisYmNR13vHnHeggwvmus2C8bM1/JaXxFY42ajrOS74cbjJDvh1mijwgggAAC1RYg5FdbnOt5KpCpvy/mNZredYWafO9s3S0T8qtnzZUQQAABBPwjQMj3z1zRUx8JEPKrN1mE/OpZcyUEEEAAAf8IEPL9M1f01EcChPzqTRYhv3rWXAkBBBBAwD8ChHz/zBU99ZGAEfJf//u/8lGP/dvV6991j6666hr/DoCeI4AAAggg4IEAId8DVJpEAAEEEEAAAQQQQGAhBQj5C6nPtRFAAAEEEEAAAQQQ8ECAkO8BKk0igAACCCCAAAIIILCQAoT8hdTn2ggggAACCCCAAAIIeCBAyPcAlSYR+Nbr39P5v38NiDkE1t0U1VUIIYAAAggggIAnAoR8T1hpNOwCRsj/lTPnws4w5/gv/uoKQj53CAIIIIAAAh4JEPI9gqXZcAsQ8gvPPyG/sBFHIIAAAgggUK4AIb9cOc5DYA4BQn7h24OQX9iIIxBAAAEEEChXgJBfrhznVU7gyqh6tw5qWlLLtiPqus1sevrULvUOTSra0a++lZHKXa8KLRHyCyMT8gsbcQQCCCCAAALlChDyy5XjvMoJOEK+Yp3q296qKCG/cr412hIhv0Ynhm4hgAACCARCgJAfiGn0+SCcIV9Kr9yzku/zeS3QfUJ+sOeX0SGAAAIILKwAIX9h/bm6IWCH/BWdWntxUMfireoa7NQNs8p1Ehp5olvH4jZbo9bu26G2RZIuDGrj3lFFY42ajk9KK3rUpd0aOG0fM6GBzt0ak9l2i3V8qjxocaZcyGw5z/XT/ezRoc6mOeeOcp3CtzYhv7ARRyCAAAIIIFCuACG/XDnOq5yAMzzfM23W56/oUV90OKsmf2xwvSO024HfCvGXzZCfq9wnFeRlfV/m8S3jRr3/zWbgd47Eflgw9gE0v2T2xSohkvXQ4dw3kA+BkF/49iDkFzbiCAQQQAABBMoVIOSXK8d5lRNwrZCnw3zHzTo2NGqV7yTMlfgcNfvOEJ+1SddqVx392qID6p2+WS2nR/VqR7/WTndr4GKm/j/9aYI9qhXman3mwWKzdMD4FMH6JKDA6An5hW8PQn5hI45AAAEEEECgXAFCfrlynFc5gVllMHZpjXkJM7iXEfJlrfarVS0aldb2a8mxbh1b0poO+8Zbe8wgb13HXr23Qn66DKijUzcMDaYeEIp50w8hv/DtQcgvbMQRCCCAAAIIlCtAyC9XjvMqJ5Cj1t3edJsJ+XYYt2vs7XKd7Bp79+s2UwH+YqOicWlpukxnUrLKdtoW5W7HqOk36+6dDxyOPQCs5M97/gn58yakAQQQQAABBPIKEPK5ORZeIOeG1swm20xwL2LjrXul3aqxT9fqu/9sjN7+O+O/Y8YDwWRqT4C9udZe6XfW+xdCYyW/kJBEyC9sxBEIIIAAAgiUK0DIL1eO88Ij4KjtL6ZUx4Ah5Be+PQj5hY04AgEEEEAAgXIFCPnlynFeaATMlfziNtzaKIT8wrcHIb+wEUcggAACCCBQrgAhv1w5zgu+QLqMp/hafEJ+8bcFIb94K45EAAEEEECgVAFCfqliHI9AEQLGSv7vfe2VIo4M7yF//kvv01XhHT4jRwABBBBAwFMBQr6nvDSOAAIIIIAAAggggED1BQj51TfniggggAACCCCAAAIIeCpAyPeUl8YRQAABBBBAAAEEEKi+ACG/+uZcEQEEEEAAAQQQQAABTwUI+Z7y0nhYBYyNt//tH/5XIIf/mw03BHJcDAoBBBBAAIEgCRDygzSbjKVmBIL6nvy6t71N/+MDd9WMMx1BAAEEEEAAgdwChHzuDAQ8ECDke4BKkwgggAACCCBQtAAhv2gqDkSgeAFCfvFWHIkAAggggAAClRcg5FfelBYrIXBlVL1bBzW9okeHOptKa3E+5+a9UkIjT3TrWLxVXYOdainQI0J+aVPG0QgggAACCCBQWQFCfmU9aa1SAvMJ6vM5l5A/5wxSk1+pG5x2EEAAAQQQ8FaAkO+tL62XKzCfoD6fcwn5hPxy71nOQwABBBBAoIYECPk1NBl0xSHgCupjg+s1cLpR0dikpuNSy7Yj6rpNMv/ePs8qpXGdO31ql3qHJjON2yVA9nGxRkXjk5pOHeEox7G/nzUxlOvwdh1+UhFAAAEEEKh9AUJ+7c9ROHuYM+RL0Y5+9a2MpEzMgJ8j2N8znbee335YWLtvh9pk1f3HOtW3vVWyHgbMayi7Bj8d+An5hPxw/kgyagQQQAABfwkQ8v01X+HpbZ6V/FQ4X2QwTGigc7fG3CJGYN8s7Xdt2nWv5qc+CVjs2tx7YVAb945Kxkr/rAcFNt4a1NTkh+dHkJEigAACCPhbgJDv7/kLbu+LDfnWKnzUKZF1rqyHgUYZDwgt42bpDiG/vFuHkF+eG2chgAACCCBQbQFCfrXFuV5xAgVDvr2ynqnP15VRjVxuVZtzhd61Im/X8BcM+Z32w4GrHMhZsz/HSHiFZnHTzFEIIIAAAggg4I0AId8bV1qdr0DBkG9cIBP07cvlCu/OzbnRWKOm40Ws5Bvv5rfLd1KN25t+qcmnJn++NzfnI4AAAggg4L0AId97Y64QQgFW8kM46QwZAQQQQACBGhIg5NfQZNCV4AgQ8oMzl4wEAQQQQAABPwoQ8v04a/S55gUI+TU/RXQQAQQQQACBQAsQ8gM9vQxuoQSMkL/5qxcW6vKeXveLv/x+T9uncQQQQAABBBCYvwAhf/6GtIAAAggggAACCCCAQE0JEPJrajroDAIIIIAAAggggAAC8xcg5M/fkBYQQAABBBBAAAEEEKgpAUJ+TU0HnUEAAQQQQAABBBBAYP4ChPz5G9ICArMEjI23Y699t6ZkPnTj4prqD51BAAEEEEAAAe8ECPne2dJyiAVq7RWa7/iRa/Tyyl8J8YwwdAQQQAABBMIlQMgP13wz2ioJEPKrBM1lEEAAAQQQQCCnACGfGwMBDwQI+R6g0iQCCCCAAAIIFC1AyC+aigOLFZg+tUu9Q5OZw1f06FBnk3RhUBv3jkr2n4tt0IfHEfJ9OGl0GQEEEEAAgQAJEPIDNJm1MBQ74Ec7+tW3MiIpoZFTCbWtzIT8zPdqocfe9IGQ740rrSKAAAIIIIBAcQKE/OKcOKpIgbHB9Ro43ai1+3aobVGRJwXwMEJ+ACeVISGAAAIIIOAjAUK+jybLD111luq0bDuirtscvbbKdVIr+c0vqXfroKZjjYrGJzWdOqxVXYOdakn994QGOndrLGvQ9sOD+3uZhwr7ISMam9R03DrZWR5klwzZ7Tq+5z7X7H9CI09065jdVqxTfdtbFS0wGYR8P9yt9BEBBBBAAIHgChDygzu3CzYyMyzbl3es6ucM+WZollXHb5fyZH8iYIf6HJ8QXBk1HxassG5fO7sdKRXYF2cf694j4D43VWpkBHxZwd7Z/1QpUv4vQv6C3X5cGAEEEEAAAQQkEfK5DTwScKyA26vfuUJ+zk25MlfxHavms8uAXKv51rGvusuFHNfcogOpDcGZTxisNvKdaz9AuIWK2DhMyPfotqJZBBBAAAEEEChKgJBfFBMHlSdgB32rDKdCIb9l3Hp7TypsZz8QeBLyiwj1bh9Cfnl3DGchgAACCCCAQGUECPmVcaQVS2BscFDqtOrq7ZXwklfyI1YdvLsG3/xz9AuOzb2ySnCyVuMls1xH2e3Yx7o+PchdImQMKEeZ0IVRjSxuLbipmJDPjwQCCCCAAAIILKQAIX8h9QN47ex6fGOAjs20Ra/kN0lZpTKNMjfSWqHfDutG8/bGXVfId9JmbQAuYuNt9puB8m/ynWv6CPkBvLkZEgIIIIAAAj4SIOT7aLLC3FXz4cH59p3cGrXyCk9CfpjvVsaOAAIIIIDAwgsQ8hd+DuhBIYESflMuIT835jt+5Bq9vPJXCknzfQQQQAABBBAIiAAhPyATGbRhON+3nxpbkZtfCfmE/KD9LDAeBBBAAAEEyhEg5JejxjkIFBAwynU+8tWXa8rpxC//65rqD51BAAEEEEAAAe8ECPne2dIyAggggAACCCCAAAILIkDIXxB2LooAAggggAACCCCAgHcChHzvbGkZAQQQQAABBBBAAIEFESDkLwg7F0UAAQQQQAABBBBAwDsBQr53trQcYgFj4+1L/2umIgK/Fv3pirRDIwgggAACCCAQHgFCfnjmmpFWUaBSvwzrp6+t05dX3FnFnnMpBBBAAAEEEAiCACE/CLPIGGpOgJBfc1NChxBAAAEEEAiVACE/VNPNYKslQMivljTXQQABBBBAAIFcAoR87oucAvZvnG3ZdkRdt9UKUkIjT3TrWLxVXYOdaqmVbuXoByG/hieHriGAAAIIIBACAUJ+CCa5nCES8stRy5xDyJ+fH2cjgAACCCCAwPwECPnz8wvs2YT8+U0tIX9+fpyNAAIIIIAAAvMTIOTPzy+wZ+cL+e6/d/552dh6DZyWoh396lsZ0dig+We75Mf+s4lmldxcGVXv1kFNxxoVjU9qOvW9RrWskMZOT5qHrujRoc4mSXa5TqOisUlNx81v29cz/tvujz0xme9NaKBzt8Zinerb3qqosv/8aqqvmXZTfV5s9S1rlosrFSLkB/ZHg4EhgAACCCDgCwFCvi+mqfqdLCfkd93mqJnfd6OObR2UsgK/K9gb4f2eaSvkm+Fbp3apd2jSCvYRqwa/UWv37VDbIrt9+8EhE/pT3788qI17R9Oh3x6DGfQTRYR85wODq/7ffhixH04KTAkhv/r3LFdEAAEEEEAAgYwAIZ+7IadAeSFfUjoMS3KvmruvZHx/s7TfWMm3Vuuzg7n9aYA75GdW02d/kmAf6+hLqm0VEfLznev8FIGVfH5kEEAAAQQQQKD2BQj5tT9HC9LDioT89Kq3u1TGMST7oYCQn3Oe+WVYC3L7c1EEEEAAAQR8L0DI9/0UejOAvBtvL2SXxGTX3TtKXLZJA3tHXWU3mfp8Y8V/5HKr2uy695JCvt2O9fBgP0y4+pY9hjzlN9anDXZNvlkWZJi62qZcx5sbjVYRQAABBBBAwBMBQr4nrP5v1L2B1RiRWdsuq07eHGM01qjp+KRatvVryTHjHfazjzM33mbq6W2drM2tJYb8jLCjxGbOjbeSrIeA1Ln2Rt+8Id91vOxNuZTr+P/uZgQIIIAAAggEX4CQH/w5ZoQVEbAeUmS/nWfuRtl4WxF0GkEAAQQQQACBMgUI+WXCcVq4BNwbgguNnpBfSIjvI4AAAggggICXAoR8XBTzVwAACDZJREFUL3Vp29cC2e/1z34ff6GBEfILCfF9BBBAAAEEEPBSgJDvpS5th1bACPkPjf1NRcZ/6v/8xYq0QyMIIIAAAgggEB4BQn545pqRIoAAAggggAACCIREgJAfkolmmAgggAACCCCAAALhESDkh2euGSkCCCCAAAIIIIBASAQI+SGZaIaJAAIIIIAAAgggEB4BQn545pqRIoAAAggggAACCIREgJAfkolmmAgggAACCCCAAALhEsgX9D/wgQ9UFOKqt956662KtkhjCCCAAAIIIIAAAgggkFOAkM+NgQACCCCAAAIIIIBAgATefPNNve1tb5M76Fd6Fd8gYyU/QDcOQ0EAAQQQQAABBBCobQGjiOaqq67yvJOEfM+JuQACCCCAAAIIIIAAAtUVIORX15urIYAAAggggAACCCDguQAh33NiLoAAAggggAACCCCAQHUFCPnV9eZqCCCAAAIIIIAAAgh4LkDI95yYCyCAAAIIIIAAAgggUF0BQn51vbkaAggggAACCCCAAAKeCxDyPSfmAggggAACCCCAAAIIVFeAkF9db66GAAIIIIAAAggggIDnAoR8z4m5AAIIIIAAAggggAAC1RUg5FfXm6shgAACCCCAAAIIIOC5ACHfc2IugAACCGQL/MO//EDXXX21rr36bTVB89ab39dVV/2IdNXVNdEfOoEAAgggMH8BQv78DWkBAQQQKCjw/Tfe1J6/jeu5b307fez73/kT+sgtP6NVP72o4PmVPuCtN/9F3//ul/Uv//hKuulrro2q7sfv0DU/dlOlL0d7CCCAAAJVFiDkVxmcyyGAQPgEXvuXH+j+//Y1XZj5x5yD39H0s9p0syNYXxjUxr2jatl2RF23OU+Z0EDnl7VssFMt82B8841/1j9/54t68wev5Wzlx37yl/Wjb29Kf29scL2ORfvVtzKSOf7KqHq3XtLaefZlHsPgVAQQQACBOQQI+dweCCCAgMcCXV97Rcen/+ecVxm583264x315jFGyD/2LUXjN7tCdGVC/uuJE/rB9y7O2Z+339Cuq3/kneYxOQK9EfzPtbgfQjyGpHkEEEAAgaIFCPlFU3EgAgggULrA1Pe+r1/6q/+34IkdP3Ojnrzt5zIhf+z96osOq3e6XYc67VX1HCE/FcAHNW1dIdrhWnF3XdlYvf/HV4cL9qeu/ud17U8sTR+XtZpvXPOAtGV7q6KSjO8NnDYPzbp+Vt9a1cWqf0F3DkAAAQQqJUDIr5Qk7SCAAAI5BE5/5+/12195qaDN7e/4cX3hzvdnhfxDnRGNPNGti2vtFXN3yP/f7d27j0xRHAfwn7WxxDMeEW8SUaxChYZEhHIbjUah0eiUKiERCdHhL9CIUEuITuOR0EgUhMIjWSJINpbskrvmde/OumvNOZtsPtPtzpn53vuZKb5z5pw7xd8XIlrLeoYr4yfH/hx5FSMf79UeT//Auli8dqg9rmM2Pzpm8d/dPdvxQaQzvzi2m7Hl8pkYyr/loPb8DCBAgMBcF1Dy5/or7PwIEJhVgfvDn+L4o5mW/MHKUplyyS8X7MZpFkt9nuzumP0vn/6MS35jxv52HIp4s6Exiz+5yBfHdDVOxvnDUfuBY1ZfGOEECBCY4wJK/hx/gZ0eAQKzK/D++2jsvf+g9iCOb9kY53buqMzk/1mm0y7zUdp42y7UlQ2xHUtpqsHjP7/Et/c3ao9nYNmuWLhib3lcY/lNtJYE/fkm4Un12Q6ebnzIaN8/eRNx7SEYQIAAAQL/IaDk/weehxIgQGA6AqeePY9bbz/8deidfXticNmSriU/orkM5nTEpfbVdWYyk18EFMt1ihn9v92Wrj8aff3LK0OK47gWcbK5BGe6G4Et3ZnO+8QYAgQI9FJAye+lpuciQIBAF4GRsbE49vBpPP78patPseG22HjbunVbctPaxNqxgbXxv3X/sCa/yCh+/Kq4hObYj49dj2fRqgOxYHHjW4XSiGrJb2y6jebM/VQvf/1eAW8cAgQIEOitgJLfW0/PRoAAgSkFLr54FVdevm7df2DNqjixbVPsX72y/Jgp1tVPzNxf31q+Sk3l6jrTXhbza3zix7BGv7b3C/Qv2hzFMp1i02332+SS3/yW4fbL5iO2x5GJzbblpTx1V/3xtiFAgACB3goo+b319GwECBCoFRgdH4+Bvr7acdkG/BqLmDc/W5wgAgQIEEgvoOSnN5ZAgAABAgQIECBAIKuAkp+VWxgBAgQIECBAgACB9AJKfnpjCQQIECBAgAABAgSyCij5WbmFESBAgAABAgQIEEgvoOSnN5ZAgAABAgQIECBAIKuAkp+VWxgBAgQIECBAgACB9AJKfnpjCQQIECBAgAABAgSyCij5WbmFESBAgAABAgQIEEgvoOSnN5ZAgAABAgQIECBAIKuAkp+VWxgBAgQIECBAgACB9AJKfnpjCQQIECBAgAABAgSyCij5WbmFESBAgAABAgQIEEgvoOSnN5ZAgAABAgQIECBAIKuAkp+VWxgBAgQIECBAgACB9AJKfnpjCQQIECBAgAABAgSyCij5WbmFESBAgAABAgQIEEgvoOSnN5ZAgAABAgQIECBAIKuAkp+VWxgBAgQIECBAgACB9AJKfnpjCQQIECBAgAABAgSyCij5WbmFESBAgAABAgQIEEgvoOSnN5ZAgAABAgQIECBAIKuAkp+VWxgBAgQIECBAgACB9AJKfnpjCQQIECBAgAABAgSyCij5WbmFESBAgAABAgQIEEgvoOSnN5ZAgAABAgQIECBAIKuAkp+VWxgBAgQIECBAgACB9AK/AR3Nz9vXgcJ/AAAAAElFTkSuQmCC&quot;"/>
    <we:property name="snapshotTimestamp" value="&quot;1715500209954&quot;"/>
    <we:property name="snapshotAltText" value="&quot;World Economic Classfication, wealth_rank and fuel exp by country Rank Till 25&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43bdb6f9-d3d6-4d5a-bc7f-3d9227635bc1}">
  <we:reference id="WA200003233" version="2.0.0.3" store="en-US" storeType="OMEX"/>
  <we:alternateReferences/>
  <we:properties>
    <we:property name="Microsoft.Office.CampaignId" value="&quot;none&quot;"/>
    <we:property name="artifactName" value="&quot;wealth_rank by countries memb of EU&quot;"/>
    <we:property name="artifactViewState" value="&quot;publicSnapshot&quot;"/>
    <we:property name="backgroundColor" value="&quot;#FFF&quot;"/>
    <we:property name="bookmark" value="&quot;H4sIAAAAAAAAA+1aW0/jOBT+KygvvFSr2LnPGzBFWjE3wYjRaoWqE/u4eCaNq8QBuqj/fY/TlntJmZ0tHVFeiu2T43P5vnNSu9ee1PW4gMknGKH3zts35scIqh87zOt55Xzu8+ejj3vHR4NPex/7NG3GVpuy9t5dexaqIdpTXTdQOA00+fdZz4Oi+AJDN1JQ1NjzxljVpoRC/4MzYVqyVYPTnodX48JU4FSeWLDo1F6QOI1pb/ZHQDuCsPoCT1DY2ewxjk1lF+OeV8/+a026v+aUtRsemNKCLkmxm4tErKI8xygLAx4oVCpM3bzShZ2L5JP+1bgif64XcThsF2XAQQW+72MWxFIgZiohE+xk7GQOyIOhqbSAgiZn6py204VHvOcdVmbU6p3H/JIk+6XVdkKDb6Yq5E5fmNKMtNg5KKCutSJ9rYM7F5yEv7Z7+VOK9LdzrLBVRg5KvfD5k7Huw3mAdT2f/LO8P1fPnyuaUflY+sQ0lcBjVLeD1tYp5exLZSijrb1NORDOxgH3WUiLZNMpFE2LBNL+QVMAKBYuBG6antjddWJnU/d3NgPAnW1XMucF0eowt+edm8uDCilt0oW0d73I5J68gFLQ7EML94bDCoewCHV/neYL05S2mgxaRLq1w6acAz167IyLbq3LYTEn3S0bZggidc7ag3OorON1/p1Y48BPz5lKYrU/aSHyXlcLOhF8+79JNBwUZ4WDHvl+p0LMOTpZHf6/Dm8uJfOK6xSPjHR5ONdSYknLtJr4URwEMoogjGSYRSATsWJpSmXGOPI0ZiHkkR/kAvgbLk16pG6Cz4PNr02P7H3jxaloakoQyoNtlVo38rrLFEsTKaNMsVyGwHgQAcuWl6knS9BayfXVWCgGrdybZ5Y0ZWO3fFoX2LrJBCHnKQuAUedXURLyjPubTCZsBiMc5fT+sKXSlkprg1o3kXjIVCIx5ABKcSmzlOWbTKRhsmXQlkFrwFg3daKIJzGGGbUgxnPM0kTgJlNHNVgMaMfBPAVbIm2JtHbEddMK4zCNQpnJOEw4S/JIKdlJqztwfbVzmr2ytfMDKjtL/2gMla4XYFiMjrSTI5MWgv8dRMtPdC4RCns+qKD88QAjvhse6+F5a8MTJzvsg8vHXaHnPQo33iMezVx68qjqNanc4dOyGv2KveRR8dlAG1fod50tIofqt20Qz6JqI/rDAxR19waFCcvpK4sIckwDTAAz5kSfzaHFK5ubq4cpfH4nIVgAQSgkk36WqoDJ5JnTuvv3nYKHGPMcUKUCQvrIxMZdKvwv9wf3vnp2Xx38hfXN7cHa7w6Wn8iwzShfK5fYjXxVf1FLW/1mY39bj9dZj916jEngMx4qkQUpl6mfRRt91Por2n5daEGV4S7IvBFWw/b7vQQLra/j2aYa69smct06u+QFdHcfai12vfkr6HRJym/q5qZ+QYu5nyYRZLlQScIlIWTV1uhHmKQ84jyBWHKV5nH8Nlrjz1ytLwp72yR7S4Te4wUWZkxoflas7+C7EHqVhtt5Wb9l5c9fLgs/kJwjSMZyloZ5BmHc+WKsR0Cxe9FrcYyR5KFUcZLJHBGBh1HnPtAGcb+x1pQv2a7d8alcm8bWYxD4BUp8IueUayglyo68t7+0nLlF5uq86AKK+/3lDUqm038B8kPK3goqAAA=&quot;"/>
    <we:property name="creatorSessionId" value="&quot;6ca2336f-c39e-42d2-ad7c-afb3167f8628&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aW0/jOBT+KygvvFSr2LnPGzBFWjE3wYjRaoWqE/u4eCaNq8QBuqj/fY/TlntJmZ0tHVFeiu2T43P5vnNSu9ee1PW4gMknGKH3zts35scIqh87zOt55Xzu8+ejj3vHR4NPex/7NG3GVpuy9t5dexaqIdpTXTdQOA00+fdZz4Oi+AJDN1JQ1NjzxljVpoRC/4MzYVqyVYPTnodX48JU4FSeWLDo1F6QOI1pb/ZHQDuCsPoCT1DY2ewxjk1lF+OeV8/+a026v+aUtRsemNKCLkmxm4tErKI8xygLAx4oVCpM3bzShZ2L5JP+1bgif64XcThsF2XAQQW+72MWxFIgZiohE+xk7GQOyIOhqbSAgiZn6py204VHvOcdVmbU6p3H/JIk+6XVdkKDb6Yq5E5fmNKMtNg5KKCutSJ9rYM7F5yEv7Z7+VOK9LdzrLBVRg5KvfD5k7Huw3mAdT2f/LO8P1fPnyuaUflY+sQ0lcBjVLeD1tYp5exLZSijrb1NORDOxgH3WUiLZNMpFE2LBNL+QVMAKBYuBG6antjddWJnU/d3NgPAnW1XMucF0eowt+edm8uDCilt0oW0d73I5J68gFLQ7EML94bDCoewCHV/neYL05S2mgxaRLq1w6acAz167IyLbq3LYTEn3S0bZggidc7ag3OorON1/p1Y48BPz5lKYrU/aSHyXlcLOhF8+79JNBwUZ4WDHvl+p0LMOTpZHf6/Dm8uJfOK6xSPjHR5ONdSYknLtJr4URwEMoogjGSYRSATsWJpSmXGOPI0ZiHkkR/kAvgbLk16pG6Cz4PNr02P7H3jxaloakoQyoNtlVo38rrLFEsTKaNMsVyGwHgQAcuWl6knS9BayfXVWCgGrdybZ5Y0ZWO3fFoX2LrJBCHnKQuAUedXURLyjPubTCZsBiMc5fT+sKXSlkprg1o3kXjIVCIx5ABKcSmzlOWbTKRhsmXQlkFrwFg3daKIJzGGGbUgxnPM0kTgJlNHNVgMaMfBPAVbIm2JtHbEddMK4zCNQpnJOEw4S/JIKdlJqztwfbVzmr2ytfMDKjtL/2gMla4XYFiMjrSTI5MWgv8dRMtPdC4RCns+qKD88QAjvhse6+F5a8MTJzvsg8vHXaHnPQo33iMezVx68qjqNanc4dOyGv2KveRR8dlAG1fod50tIofqt20Qz6JqI/rDAxR19waFCcvpK4sIckwDTAAz5kSfzaHFK5ubq4cpfH4nIVgAQSgkk36WqoDJ5JnTuvv3nYKHGPMcUKUCQvrIxMZdKvwv9wf3vnp2Xx38hfXN7cHa7w6Wn8iwzShfK5fYjXxVf1FLW/1mY39bj9dZj916jEngMx4qkQUpl6mfRRt91Por2n5daEGV4S7IvBFWw/b7vQQLra/j2aYa69smct06u+QFdHcfai12vfkr6HRJym/q5qZ+QYu5nyYRZLlQScIlIWTV1uhHmKQ84jyBWHKV5nH8Nlrjz1ytLwp72yR7S4Te4wUWZkxoflas7+C7EHqVhtt5Wb9l5c9fLgs/kJwjSMZyloZ5BmHc+WKsR0Cxe9FrcYyR5KFUcZLJHBGBh1HnPtAGcb+x1pQv2a7d8alcm8bWYxD4BUp8IueUayglyo68t7+0nLlF5uq86AKK+/3lDUqm038B8kPK3goqAAA=&quot;"/>
    <we:property name="isFiltersActionButtonVisible" value="true"/>
    <we:property name="isFooterCollapsed" value="false"/>
    <we:property name="isVisualContainerHeaderHidden" value="false"/>
    <we:property name="pageDisplayName" value="&quot;International Trade And Economic&quot;"/>
    <we:property name="pageName" value="&quot;ReportSection&quot;"/>
    <we:property name="reportEmbeddedTime" value="&quot;2024-05-11T21:06:31.120Z&quot;"/>
    <we:property name="reportName" value="&quot;World Economic Classfication&quot;"/>
    <we:property name="reportState" value="&quot;CONNECTED&quot;"/>
    <we:property name="reportUrl" value="&quot;/groups/me/reports/21d9d671-0ec6-46d9-bb7f-237855515df9/ReportSection?ctid=aadc0e0a-65ee-471a-99a1-9f86faecbaed&amp;pbi_source=shareVisual&amp;visual=cc13a34cd1d098f31d79&amp;height=278.69&amp;width=489.36&amp;bookmarkGuid=e910dc11-f16b-446e-a29e-0dbb9cfc2610&amp;fromEntryPoint=sharevisual&quot;"/>
    <we:property name="snapshotLastRefreshTime" value="&quot;5/12/24, 1:25 AM&quot;"/>
    <we:property name="snapshot" value="&quot;data:image/png;base64,iVBORw0KGgoAAAANSUhEUgAAA/IAAAGXCAYAAAAQxGv4AAAAAXNSR0IArs4c6QAAIABJREFUeF7s3X90XXWd//sXg2MUNXyZ1eMqIVqHk+G7CDgaIuu2i7Uuvf2m7aCk1mjEkZRYCmpLxq8kdmjIDP0xhuB0UhynLeMXSie0qDVaMUGZtpleetd1tfcrIf6A8B3N4StjCL1zeodrZg3XMyNy1z5775N9Ts7J2ef3/vHMP5pk78/+fB7vHeB1Pp/92Re98cYbb4gvBBBAAAEEEEAAAQQQQAABBBBwLfDkd4/r5g93uD6+nAdeRJAvJydtIYAAAggggAACCCCAAAIIhEGAIB+GKjNGBBBAAAEEEEAAAQQQQACBwAgQ5ANTSgaCAAIIIIAAAggggAACCCAQBgGCfBiqzBgRQAABBBBAAAEEEEAAAQQCI0CQD0wpGQgCCCCAAAIIIIAAAggggEAYBAjyYagyY0QAAQQQQAABBBBAAAEEEAiMAEE+MKVkIAgggAACCCCAAAIIIIAAAmEQIMiHocqMEQEEEEAAAQQQQAABBBBAIDACBPnAlJKBIIAAAggggAACCCCAAAIIhEGAIB+GKjNGBBBAAAEEEEAAAQQQQACBwAgQ5ANTSgaCAAIIIIAAAggggAACCCAQBgGCfBiqzBgRQAABBBBAAAEEEEAAAQQCI0CQD0wpGQgCCCCAAAIIIIAAAggggEAYBAjyYagyY0QAAQQQQAABBBBAAAEEEAiMAEE+MKVkIAgggAACCCCAAAIIIIAAAmEQKDXIz/90VA8eS6hz6yrFjh7Q7I392roy4oruojfeeOMNV0dyEAIIIIAAAggggAACCCCAAAIIJAVKCfLxZw5p956nFf10l9555oDG6u/ScN96NV7iDjdYQf71ec3GZjWvOkUao4oshTAfV+zluBJ19Wpc0aj6i92BVf+ohOIvzSr+mlS/rFGNkTp3XfDN+NwNp6xHFXKflPXCHmqsCgbzL8c0O59Q3SURNa6IKPPOTbw6q9nz80rkYqmLKLoiosR5q536RkWvqE872ryGVHdZo6LLXf5teKgMdAUBBBBAAAEEEEDAvwLFBvn4uYO69/5ndd3WTtWdPKCnl/fq/s+vVmMB/zkbrCB//oQGOu7SaLxZd48e1db3m//RnwoUjiAwf25It2w6pNgVXXp4dJdudLeCofp3WSKm0d71GjgprfzzE3r4tuiiQJStU74ZXxlE7UCoOisw5vtQJsd9Uoau+KeJihokNPvUkG773FHNGiI37tJTX+lSNO2DtYRmv92rNTtO5Da7cosee/wOJR7q1J2PzSryyUf0xH2rFbHr+3pcJ3esVs8TCTV/dlSPfb7Fwx/I+efWoKcIIIAAAggggAAC7gSKCfLzPz2kvp3PalVfl94xPqTx5b0a3rpabudr7Z4FP8i/Hte5L3XqtsOzatx8RE/csyr5H/u+CboE+bx/RbNP9mrj3WOaf3+vnji0Tc3pk7aLz69oiM3bXW8cUEmDxKz14VNCWrFK7R/ZorvvyPyEsVxBfr16nphX82eP6LHPm3/bfCGAAAIIIIAAAgggUA2BYoJ84qUTemDHI9LHerXqlwd18KX1un93V/4MkzEggjwz8tW4xyt6jYKDfEV745PGKxnkX5vWo5/ZoAfO1Wnd3hMa3tiYZRWJI8gv9QHM63GduX+pGXmCvE/uOLqJAAIIIIAAAggETqCYIG8gJF4c054vHNGbb+vVdf94UIde3aDhezsVzTch6RAse5CfPrxJG+8/K93QrycOblHzJUZHR9X3kX5NtR/QE7vXJ5fGzj9zULf98T5NX7Jeg9/Zp84VCcVOPqIHHx3TmR/Nqu7KVVrfuUVbP7k69cD//M/GdOgv9+mhM8aC3YiiK1dp3cZN6rq5xVyKsCic1Cn2tbt0086nF4Yc6dTDx4fU8gtrab2a1bn5Gv3zmTGdSzRrXecd2rZpvTvE1PXq1LJxg+qnRnXmJSl6c792fqFTjf94VA98aZ9OviipPqqWG1Zpwy136GM3WMHGcf7KT3Yp8uIJnZyuU8tNH9eWrV268Yo6KcuMvF4+oQc+fZce/5mkq7q0/7/1a51xrOMrteLAGN9t1+iXZ8Y09ZvmpNe22zcoWjer0e3rNfBUQo23PaJj91pLll+L6fFt67X7B1JL36gevjPLcuXXZnXu2AEd/M7TOvfCvBrfv1rrPtKlrptXqTF58yUU/9EJHR05ovHTU4pf1qJ17R9X1yc2qMXopxHO9mzQnV+LK/rZIzqWnElNaPaJXt20/YQSK/v1xFe3qPEn+WuU+OlB3dKxT9OpsUe19eujurvxrPWYRZbadC/X+Lb/uvgRjJ+O6uD+Ixo/M63470V149pN2ra1Uy2OZ6/nX3xa498Y1eiTJzSdiGrlmtVafcMq3XjDKkWzrIdJq8Pma/TL06M691Kj2u/dpS031Cn2f5zQibExnXw5ohuN2tyZcb0l+5TQ9CNd2vilKenKDbp9ZUJnvn1CsfrVuntXr9a985c6d+KExr57QtOXXKcNn3D8PTnvvVs6FYmd0Mmf1atl7Ye1ZesW3bhiiQd05mM68+0jOvqdEzrzQkLNN67Xho/foY/9l6jqFdeZnRt057H4wt2Yb2k9QT5w/1JjQAgggAACCCCAQBgEig3yhs38C6Pafc83Ffl0r66Z2qdDiU0avndDxuOouRXLHuSNNf93dgxpqm69Bsf2qfNKKfbtXm3ccUKJSKf2jw5p3RUJTR++wwz8a4b01Fc6Vf/MPt35qYOOQGZ2+sY/H9P+25pV9+qUHtrWqQefWTyYlfeMav/mFtXHM5+RdxPkF7cX3fyIHutz8ZxCKgxltFG/XgODLfrhPQ/o5GuZ7Tdr698d0t03RBwfPGQp0Ad6dezgNrVckv6M/P72eX1re5ceOJOQIhs0+He71HnV4o9uFgJklvHdcUSPfeE6JZ7qN5ekG6sSvrFLNy6XEi8c1Z0bdumcWrTj+CHd/t6MthNxnfnLLt35WGxRw5GN+3TsixsUefGoejp3yehi2pfx4c5Xtqj5bYUG+dw1qv9ZviC/uDY7v7xW0/d8IS3IJ14+oT3dd2n0pfTj7TEZG08YO0v2bRnSuUU1lZL3zD2O57etZpaqQ7Y/y7p1u3RsyFxak79PjiDv8p+UqQ9nUn8r2e+9J76a4xEF40OYL3XpzsOZ9W/UrQeOasd/qdO5QoP8lV0aHvy4om9z9OViaxPKNzEj77K0HIYAAggggAACCCBQZYFSgrzR1fkXxnTodJ02fLxJsW9/V7+64Q51ZuavHGMqe5DX/JQe+lSnHvxpvTq/Mqb7bkxobPsGDZw0Ul1EnV8ZTfvZjbtPaP9G6VufW6/dZ6T6df0avvM6zZ+4X32PTEnLO7X/G7vMGedXpzX+7bPS1asUrf+Vnv/WLg18LSat2KLHvt6vla8v3uwucX5K3/rSNu1+Mq7Izbs0/OnVar6qUfqhPdsb0bp7dmnL//JOxf9hn3oOnJUuWa/hsX1qX2pW0gB1BPnoLbu082PXSK/MKH7Zaq1bGVHixaf1rZNxRVdeo8hvZjQ23KtHn5HqN+7TE1/coMZX7f5K0Y/u0o5PXKe6X3xXD2w/pGlFdOtXx7TzhvmFze76Dqh9dkgDx2alulXa8XcHdPsHsq+/cAbI6C1D2vmxJsW/v1N9h6clYxOxb/RrZeKEBjrv0uh561pr6hc+YMk6iyolfnZUd37ICPpS48392nHLdap/+bt6cGReGwZ36darEjp5/wb1fC0uLV+vHfd2qvH8CT14/6hiqlf7g2O6/6Y6nStoRn6JGkXiOve1XbrtS09LyUC4SSubo4rMO2wza/OeZ7XHuSnie6Wpv+3SLV+elq7o1ODgx/Wu89/V7h1HFVNUt//dUe1YWadzf9Wp2x6JSVd3aWfPerVc/hbFn/mmjk5fo7vv7VLzZYv/yhbqENG6PmMW/p2aPXm/+v52Knlw8yd3acdHrpGmv6l7d45qVs3a+vWjurvFRZ9uqF+Ykb9klbYObtP6xoTOPHSXHjxt/L2ZM/9dH6jT7BND6nvMGJ+1uWPqb0XS+7do+J4/UiT2Td37Z0YfcnyIY/zD5qeH1NMxlKx/y+YhbVtZp2cf69dDP0hI7+3VsUPbFI2f0MEv3KVHX5BWfv4R7bj5muTu8+lz/Hmekbf/BhvnWVpf5X8hcTkEEEAAAQQQQAABdwKlBnl3V8l+VPmD/OvzmvqbLt1yYFqNxizlR+La3dmfmp2NfPSAHvu09GiXsbt8i3aMHdWtdWPq29Cvk4k6rbytV+ujRmh/Xke/bIS/iG59ZEw7rW3lE/GYZi8kkq+smv/JEfX92aji9n/01z29eNf6Aja7S7w8pns39Gp8vll3Hz+qrfk+Dcn7nLH96jijtwnFvmMF6Rv69dTBLYqmwqZjl31jabv1oUbyQ46PSmPWrvULJYzq9q8e0t1rsj17bB6VCpCXbdD+7xirIOoWZtsvXq2d3z+gW1fM68yeTt35NWNH8AN64vPv0vjnrGebHxjT8Eczd8h3LH83Pgw42q+V1m7/iYRUZyS1V6f0QFenHv2Z9UHOTY2qSy6lN6+TXMZ/zzWaHixgab1jH4NsNcr6jPxStcn83ZWz5jPdz0iRNdu05cZ3qi7xzzr76EGdPC81f35Uj90ZVeygeV+rfpVu37pe0eWNarrqGjVHI6rLsclatk0Vk4+aJO938/6//eo6GR+APdjVqYdeiKjzwJgGV8bz9+mzzZo9bC6tr7t5n556YEPylRXxk/3aeNeo4ldt0bGj/Wq5zPEBTN1qDY4dUOcl9t9Ko27/u1HtMFaIpPpQr/avjGn4psaMf2pkf659YRXHKu383iO6tTFW2DPy2f7ZRJAv5Z/rnIsAAggggAACCCBQBYFgBXlniDRmLtfPaveXn1bjzV1q/r+O6uRv1mvH1nodun9U8Q9Yz0K/eFC3dTqfc05Xv/GLJ7T/Y/Waerhfdw4/vfi902UK8saz58kZ6ozX1+W8B5YKi/PTenznluRKgEVf9v4B2YK88Uz859Zr4LS0cvcJPZw1yEstnx/Vw5/N/bqtrAHyJeMDk16dfG0hQMZ/MKTbPnVIseWdGrwnom/dfVBT9Rs0fHwoy4qEeXPmenha9R89oKcGzf0O0r7iT2t3xx16/Lz1rHpyxYBx3hbdMjyluo0HdHrwuqKDfLYalRzkr3heuzs36fGXs1faHmt9bFT3fqpf4xklrV/Tq4e/uE0tWV5h6LYOmStZBj/wSxd9Wq14tiB/epc2fuao4ldu0bFvZAT5i1dr8PvOIO/8EGlaj27boAd+IK174GkNfzTzg6KEYofv0E33n1XduiE9ta8z+cGB8QjAvR+5S+OvGh+AjWprtMAgX9LSel4/V4V/R3EJBBBAAAEEEEAAgSwCgQvyip/V7j/epMdTzxu36O6vP6Dmk9vSnq1t7hvVY59tUd1PD+mWjqHk8/GNK9dnLFGu1zUf7dWtbxs1N8cz9o1772qtbKxTIv6szjwTX1gKX+KMfPmCfMKxyV6dmm9YndwEbn76hM4ZJkUH+YhuvKlRU09NaV6G6SFtzbe03jmbnZoJXqUdY4+YM8GvTunBbmMmeOHONFZNJDclXLTf2cIz2c4glx7kz1oB1DHTa6zS+HKXbvlb6wOAPR4L8iue1wOf2KRHjU0Jr1qldWnbRdbp0pZNuuc280OT5GZ3oyd09p9mFfuHs4q9bo4+OWuf5YOVooP8yl+66FOOGflig/y8tdv8M7l2mzfu6zt0086zae+GTzg/IDp+VLcXGuSX3OxuYYXPonvOsXql5Z4xPXZHc5bd8fl3DgIIIIAAAggggAAClREIXpB37EqeJLNn3qf36ZZNB2Vuk2U9C2wEUWMWt/MOPf5yndZ9cUzDt0RV9/q8Yv/n05q9fLVuvKpOs0/266a7x5S4epuOjfQmlwvPn7PaW3JGfl7nvrTB3XvkyzUj73hlVuMnH9Gx+4xN0BwbkxUZ5JMbld0WSS5T7/t2XFrZq2Nf2Za0yPxKBcj69RocNTYdrFPcDnjGjPvYkNqTO8jPa+phc7bc/LKfl88yvSwpNYOvVbr7yD5tNfYCiE/pzDNSy5oWRV5f2PU+uYz+T1crMn9WD27ZlPywoKVvTA/f2ahp63nz+pv36QljSfib4jr3V13mM+iZu9Y7XxGYpUazT/Vq4+cy3iNfyNL6q+c1vmOD+p6cl/EhxrHd65MzzfMvnNCZf7lG66y3DBg7Sx4ckzZ8utP8sOn1+dRz8/UbD+ipBxavUCg6yK+Riz45PlhxLq0vKMhbm9Sta5ReGtO9HcajJY269ZHR1OMsznsrdQ8Zj2d8Z59uvbouYzPLXVp3WYEz8ksFeeOesx8V0Crt+Po+3f4B495MKP6DA+r51EFNqVG3PzKqHdbjN5X5xzStIoAAAggggAACCCCQLhC8IJ/2H9/SynvH9PBmc+f51OzvVdYz1lYgSguTV7ZoZd20zr2QkOrXa+fRIbX/6hHdtsnc1T45a1+f0Oy5pzU9r4UZ+fpnF2YxJUXvOKJjX7hGMWdQzXz9XJ6QuOTNmjMsOnblV0Qta65TRP+sKeNVbEaDRQb5lX9+Qg/fFpWMmfXOfp2cl1I79mcscc/cLT1yZaPiLxqv7ZPqbhrSU3vNZdHGV+pNA8Y3Gc++L/6EYFqP925Ibkwo1av5/RHFfhRLPu7QfMcjevjzqzT/pPWWAuNjgfevUmP8rKaMZetG+Bs7oFuND2ae6tctnxtNejR+YJUis2c1dd66WoFB3vhw4ZZPHZI5uszXzzmWjtuDyVK3+Jkh3XbHIfNDpkuatfIPEzp3zviuUZ17D+me62f0Jceu9pGrm1X3wrR1TSm5n8EnM/cUcOxV4FwZkeURh0VL629qVL4+3bexUTHr9XNpz8gXFOQtlOVRRc7HzPvT8RaDRfV3/g3XRbXyA3Wa+sF0sv7GnhjHjJ37EwW+Rz7XH5m9KaOcb6yoU/SG1Yq+PqOTyfoYr7bo1xP7tiR3+ucLAQQQQAABBBBAAIFqCQQyyCefm+28S+PxVdo59khy5i45++vYCC/5H/12AH0tppN/s0M9xk71jq/oJw/o4XvWq/HiWZ0c3qYeY9f1zK/UxlgJTT18l24ZPmtGumSQXyX97Kju7dqVDL6qSpA3Psk4q4d6N+lBY3vvzK8Sg3ydEpp+7C5t/IunpYtXacfogUWvicv52rMrOzX80C61X+lYNz8/rYc+syH5ar/mu0b12J/kfvbeGEri5bN6dI+xM7oBan0Zu6bvHdK2dY2qe21WZ742pHu/dMIMhsbX8vW6e3e/brc36EvM6uT9W9RjvHUg86vAIG88HvDQ5zot6+KCvHFvTj+xT33JneodX+/fpsf+5i6tvGxe5742pN33j6X/XvW68a4h7fj0+qzvfCx6Rt7YaC5fn5YrtWt9yUE+NeRm3f7Vg0tvpPjTMT24p1eP/2jBqfmTQ7q/p1PNxmT5a2UO8sbqm5+N6Ut/0qtR4/EH59d7u7T/r/q1znk/Z/mT40cIIIAAAggggAACCJRbIJBBXq+bO7bPq16RFZHk88XJr/lZxV5OqG5ZoxoXP4St+fPTmv7JLzX/tncqelWzomnHJBR/4azO/SSuX78tomua36W6REIJ+53TRjZ9fV6zxnWNXdQva1R0uTlNlzgf0+yr1rHRRtX/W1yxl+NK1Fnvqzb6l7DOVZ0ijVFFLslTauNaMWOMOY5PzCv2zNN6djaht0Sa1Pwe4+XgCemSiBobjddxZTvf3uleqk8aKekYf83+3grgdl9fr7PGmfFA+7w1vovrVV83r3hsRjPz9brmhlVqznBf2KysRXePHtLW97uY2jTqG5vW1PSMEpc0qWVlS3IfAOdX/IWnzVrVRbJeN1mrqbOampXqG5sUvdwogcOnkBol76t5JS62alG3RG2WqFvCaOenz2s2Ua/GqPHatPr0567nZzX1zLOaOT8v1UX0rpZVWnnlEl52HfLdZ9bfS9xYhLK8UY2XLdRzqT7Zb3FQfaOiV1j9sC3qIuZr35L3dlyzL8Wtv8dGRd604FP/tjrN//L55N9lxNh/4ioX9X9tVlNnzmpmXrp0xSqtvL5x4W/cGMusdc9mjMV5fyRendXs+fnFm1faBzn7b/zMqNtPn9XUP5r/XGlsvk4tzY7rlvufzLSHAAIIIIAAAggggMASAsEM8n4vefysHv3rUT1rBMtsXxfX67pbenW7/f41P443EdfUqRN6+h8e0UNPzi4s+c/3AYYfx0qfEUAAAQQQQAABBBBAAIEyChDky4hZrqYS//Sk/uxjX9D3/jVXi2/Whx74vr744dzvci9XXyrWzvyP9Nfdn9BX/4dxhSv1qa8+pj/9X5dV7HI0jAACCCCAAAIIIIAAAggERYAgH5RKMg4EEEAAAQQQQAABBBBAAIFQCBDkQ1FmBokAAggggAACCCCAAAIIIBAUAYJ8UCrJOBBAAAEEEEAAAQQQQAABBEIhQJAPRZkZJAIIIIAAAggggAACCCCAQFAECPJBqSTjQAABBBBAAAEEEEAAAQQQCIUAQT4UZWaQCCCAAAIIIIAAAggggAACQREgyAelkowDAQQQQAABBBBAAAEEEEAgFAIE+VCUmUEigAACCCCAAAIIIIAAAggERYAgH5RKMg4EEEAAAQQQQAABBBBAAIFQCBDkQ1FmBokAAggggAACCCCAAAIIIBAUAYJ8UCrJOBBAAAEEEEAAAQQQQAABBEIhUJEgHz+rB4entKpvm1ZGcjNe9MYbb7wRCmUGiQACCCCAAAIIIIAAAggggECZBMoW5BNxTb8wr8b3RlU3O6q+Pzmr9X8zpPYVdTl7SpAvUxFpBgEEEEAAAQQQQAABBBBAIDwC5QryiRdH1feFZ7Xhb3bpxt+MEeTDcwsxUgQQQAABBBBAAAEEEEAAgWoKlBLkEy+f0IMPzWrDn25R9PxR9XzheXU+RJCvZv24FgIIIIAAAggggAACCCCAQI0Ffvvb3yqRSOg3v/lNsicXX3yx6urqkv9bia+SgvwLh3TnPb/UlkO7tPJVgnwl6kObCCCAAAIIIIAAAggggAACHhYwQvy//du/yfhf59dFF12kt73tbRUJ8wR5D98QdA0BBBBAAAEEEEAAAQQQQMDbAq+99pr+4z/+I2sn3/SmNyXDfLm/SgnyejWmMz+cV/ONLap/iRn5cteG9hBAAAEEEEAAAQQQQAABBDwuMD8/r6VeyHbppZeWfQQlBXlHb4zN7u4deF4bHtyllQl2rS97oWgQAQQQQAABBBBAAAEEEEDAewK/+tWvluxUfX29jGX25fwqV5B39inxEkG+nDWiLQQQQAABBBBAAAEEEEAAAY8KBCXIa35a49+eUfSjG9Rcnxub98h79EakWwgggAACCCCAAAIIIIAAAu4EAhPk3Q1XBHmXUByGAAIIIIAAAggggAACCCDgTQGCvDfrQq9cCtz9QszlkRyGAAIIIIAAAghIDW95s7b//rugQAABBHwtQJD3dfno/Icmn9PLv04AgQACCCCAAAIIuBK4teGdBHlXUhyEAAJeFiDIe7k69C2vAEE+LxEHIIAAAggggIBDgCDP7YAAAkEQIMgHoYrWGCZHNmn/6SZ1DO9U+zJ7YHGN7+nV8VjmzxcGnv28CsJcmNBA34jmot0avK9NDSVciiBfAh6nIoAAAgggEEIBgnwIi86QEQigAEE+QEVdOsi3qWekW62SzOMyv88d9MtOZAf5Nf063N1cUvME+ZL4OBkBBBBAAIHQCRDkQ1dyBoxAIAUI8gEqq7uZ9Wnt7x7SpGoY5MtoTpAvIyZNIYAAAgggEAIBgnwIiswQEQiBAEE+QEXOPyN/vc4mQ/zCV+v2I1o1aS7Jb4jOaM7aBL6ha58G10Y0d2q3Bo7OyDiu51ot+t685kJ79nl6bkSb906oIdqkudiMeYC9lD5jRt6+RqqVAmbqCfIBuoEZCgIIIIAAAlUQIMhXAZlLIIBAxQUI8hUnrt4F8gd5Y2l9rhl5WWHdfqbenLG/PE+QXxhd+nmtVpCXFcrtwJ/8QGC59Yx8lsDublXBwlUJ8tW7v7gSAggggAACQRAgyAehiowBAQQI8gG6B0oL8vYz8umb47VOLT0jb/Clz8pb7Zy3ZuQzZvaTM/YtPzY3u3ME+cxZeXsFQL7yEOTzCfF7BBBAAAEEEHAKEOS5HxBAIAgC3g7yszr55W/qeVfQ16jz8+vVmOfYi9544403XLXnw4OqHuTtmXXreXs5d813HeRlPbNvfgCQ+cFBvjIQ5PMJ8XsEEEAAAQQQIMhzDyCAQNAEvB3kp/TAH3TqUVfoW3Ts5/1qIcjnev2cvbldxhL41Ix69hn59oxAnrZEXs5Zd6W/5s5tkP/QXNrsfFr71+avPEE+vxFHIIAAAggggMCCADPy3A0IIBAEAW8HeSnx6rwSDujZ8bu08S+ievi/96ZCu/mzZoJ85sZzhlvr9n1acdx4j/zCLvX2RnTm7xc2uzPfP5/53nn7e7MK9uZ15tJ35+/szfIKX1rv7Hd6+/n/xAjy+Y04AgEEEEAAAQQI8twDCCAQLAGvB/lM7fi379ANO6JpoT3bz3JVKdBL64N1a7obDUHenRNHIYAAAggggIApwIw8dwICCARBgCAfhCqGeAwE+RAXn6EjgAACCCBQhABBvgg0TkEAAc8JEOQ9VxI6VIgAQb4QLY5FAAEEEEAAAYI89wACCARBwG9BXol5zb9Wp/rL6lL8iZenNPWLejXfEFV9nqKwtD4Id61jDAT5gBWU4SCAAAIIIFBhAYJ8hYFpHgEEqiLguyBfogpBvkRAr53+0D/Nea1L9AcBBBBAAAEEPC6w9d0NHu8h3UMAAQSWFvB2kJ/Sox07NZZzCB/WzuNb1KK4xj+zWvdqSKe/ukGRJYZMkOcvAgEEEEAAAQQQQAABBBBAwNcCXg/yS79H3n53fEyPrl+vB9Svp05sUZQg7+sWeb3WAAAgAElEQVR7ks4jgAACCCCAAAIIIIAAAggsIeDtIF9A6V5PaP43dapfeHQ+68nMyBdgyqEIIIAAAggggAACCCCAAALeEwhMkHdJS5B3CeWXwy78+3/4pav0EwEEEEAAAQQyBJa9+XcxQQABBBAoQsDbQX5WJ7/8TT3velzXqPPz69W4xPEEedeY/jiQXev9USd6iQACCCCAQKbAjivfpU9c/k5gEEAAAQSKEPB2kJ/S0s/IZw7YfmY+NwRBvoibxMunEOS9XB36hgACCCCAQG4Bgjx3BwIIIFC8gLeDvJR4dV4J18NLf798ttMI8q4x/XEgQd4fdaKXCCCAAAIIZAoQ5LknEEAAgeIFvB7kix9Z9jMJ8jlE507t1sDRmYXfRrs1eF+bvP6WVYJ8uf9EaA8BBBBAAIHqCBDkq+PMVRBAIJgCfg3y8W/foRt2RHXs5/1qKaA0BPksWJMjm7T/tNS6/Yh6rjUPmDw1ocvXEuQLuLc4FAEEEEAAAQQKECDIF4DFoQgggECGgOeDfPysHn94VCeemdG8s+/xmKbP1yn63kZFNj6ox25b6u3xCycS5DP/BJ4b0ea9E2ro2qfBtRHf/YEwI++7ktFhBBBAAAEEkgIEeW4EBBBAoHgBbwf5eY1/7jr1PZVnfCuHdPpI55K71dstEOQzLM3Z+CZ1DO9U+7KMX1ohX2v6dbi7WdK09ncPadJYdr9NOtA3orlokxpiM5pLnrrQjt1uQ3RGczFjtr9f2mudm1yy72jL+b3dhdQ1ly4+Qb74P37ORAABBBBAoJYCBPla6nNtBBDwu4C3g7y5a/3JzY/o2NbrVOfAnh2/Sxv/IqqH/3uvWpR/kzuCfI47dckgb4dttalnpFutztn7lh9rwAjy9u8uTJjfW8/Wv2It11+Y6c8R3JPHv0+Te3p1PJbjA4Ul/soI8n7/RxD9RwABBBAIqwBBPqyVZ9wIIFAOAW8H+Zge71iv0fYTemJz+tJ5npEvR/WNZ+GXmpGXZG+CZzw/v2rSMXsvK7inZs7jGk+GcTP0a1G7SwX5NtnB3xhWIcv8CfJluhFoBgEEEEAAgSoLEOSrDM7lEEAgUALeDvIZ1Il5Jd5Ur7qLiy8BS+sz7OygnjM82zPta7rV8dKIjq+wltmnfm4vuy8tyCd3x7eX8hv/3+Wu+QT54v8YOBMBBBBAAIFaChDka6nPtRFAwO8Cfgjys0/uUt+eo5p61dSuf/8G3T2wS7e+v75gfoL8IjI7gOfatX7h98apqZ3t7SCfsezefp5+8Ux/etBvzViKv/CaO2vm3m43T4kJ8gX/DXACAggggAACnhAgyHuiDHQCAQR8KuD1ID//VK9u+NyYEpdF1XxZXNMvStErpdiLEW0dHdPd73c+OZ+/CAT5HEb2K+hSv3bMiC+8Y956Vt44KBXkHQ06zsm6ZD9txt3aJC/tGXm7LffPyhPk89/0HIEAAggggIAXBQjyXqwKfUIAAb8IeDvIxzV6xyoN/KpXT4xsU/P0kK76Y+nYz3uVuH+9bjvfq2e+skGFzMsT5Iu6M61ZcudO8ouW1hfVcMknEeRLJqQBBBBAAAEEaiJAkK8JOxdFAIGACHg7yJu71sf2ntXDGyPSM3aQ71eL8/8XUAuCfAFY9qHmjLzSX1FHkC9CklMQQAABBBBAwBYgyHMvIIAAAsULeD3IP/i+TiW+OqMdK5UW5KNP3qUP/NU1euLpbTJecO72iyDvVso4zrF8PvVsvH0+Qb4QSY5FAAEEEEAAgQwBgjy3BAIIIFC8gLeD/LxO3n2dDrac0BO3Ra0g/6zaP/kWnfnaWUX6xvTUZwuJ8RJBvvh7xZNnsrTek2WhUwgggAACCOQVIMjnJeIABBBAIKeAt4O8lPjpqA4+06iuzasUSS6nP2TsW6+WTw5p+L71aizwVXQE+YD9MVz49/8I2IgYDgIIIIAAAuERWPbm3w3PYBkpAgggUEYBrwf5tKG+ntD8fEJ19cW/S54gX8abh6YQQAABBBBAAAEEEEAAAQSqL+CrIF8GHoJ8GRBpAgEEEEAAAQQQQAABBBBAoHYC3g7yU3q0Y6fGcvJ8WDuPb1FLAXwE+QKwOBQBBBBAAAEEEEAAAQQQQMB7Al4P8sbr5x7NybZFx37eT5D33m1VvR797T/NVe9iXAkBBBBAAAEE0gRWvPUtuinye6gggAACCFRZwNtBPjtGIj6tseEh/WjNPg2uixQkxox8QVzeP5hd671fI3qIAAIIIBBcgaGrfp8gH9zyMjIEEPCwgB+DfJIz8bR2r59WJ++R9/DdVYWuEeSrgMwlEEAAAQQQyCFAkOfWQAABBGoj4NsgL+P5+WfVwjPytblxvHJVgrxXKkE/EEAAAQTCKECQD2PVGTMCCHhBwOtBPvHSlKZmf63Ie1cpWi/p9YTiL80qsTyqxksKF6zw0vpp7e8e0qSjX63bj6jn2sI7mvWMCxMa6BvR3Jp+He5uXrpR+9i0o9rUM9Kt1jJ1Z1Ezz41o894JNXTt0+DazGce4hrf06vjMasP1rFyM5Yl+kuQr1QxaRcBBBBAAIH8AgT5/EYcgQACCFRCwNtBPq7xz6zSvcsf0TO7V6vu9VmNbluvgdMJ6ZJm7fjGmG6/ujCVygV5OzhHuzV4X5sajH5dmND4+Ta11zLI20G5TMF5Se4ignz20O++qAR591YciQACCCCAQLkFCPLlFqU9BBBAwJ2At4P8lIxd6xOPPK+dN9Yp8YNd+sCnRtV8yxY1/uNBjTce0DMPrpcxUe/2q0JBPmO22W1vCj2umBn51Iy3tVrA+UFDodfPd3whQT5fWy5/T5B3CcVhCCCAAAIIVECAIF8BVJpEAAEEXAj4IcjryIx2rJzX+OeuU98ru3R6tEuRM7v03jvqPPL6uTwBe3Jkk/afTq9Gasm9PVNu/XphKb794YD1CyOQf2jOXFofbVJDbEbmi9dyLJfP7NOikJ3Rvh3wUysLnNdoUsfwTrUvy/zAIvty+YZok+ZiM1bH7f7lODa1DD/LePM9PiCJIO/ir5xDEEAAAQQQqJAAQb5CsDSLAAII5BHwdpCf18m7r1Pfa73av+6f9cCOo4o++Kz231yvhJ+CfKoGdmi3Q7P1vRnenUH3g5pLPk9uB2irhczl+0vNgC96Rt4Z+K1ryXoMwNlOy4/NDwvsDwjSrvk+TTqfc1eO594zxmc+Bx/J+oy8ubRe1u8yxuviz5cg7wKJQxBAAAEEEKiQAEG+QrA0iwACCPg6yEuJZ4a08Y8PKWaM48ptOjbWq5Y3zWr0M6s18A6vLK13teTd3ghvIaxmm6mXmtQxcIPODWbZ1C7HLHvWDeOcx9oz+ZnhPPPmcM76p5bkZ/uAwe0su3M5f8aHANk+PChi4zuCPP+MQwABBBBAoHYCBPna2XNlBBAIt4C3Z+TN2sy/OKXpV+rU+IFmNdaVVq8KPSNvh/Tcu8Lbod25uZv5syyz0Lk+GCg2yHc3a+7Ubg0cnTF3lLdn3bMF50XXJsiXdstxNgIIIIAAAsEVIMgHt7aMDAEEvC3ghyBfTsEKBXlJmcvmjV7bu9bLfC2bMjaas8P1wox6XOOn4mpfK+s1djmW1rvZiX5RIHd+2HC9ziZfk+do/7kJjS9vU7usV9zZs/cZu92nf/iQ8QFGhoGcHx6kls+nv37O/GAjnn28LirPjLwLJA5BAAEEEECgQgIE+QrB0iwCCCCQR4AgX85bJMu721u390t7098tb1zS3tQuFebtfmTuMu/8ub1EvqggL6WW8ifPtz8ssC9ghfpUkHfAZLxSz3yG3vhqUkN0RnOZ74Z3mmZdot+t1kXP99sfClgnu1xmT5Av5w1MWwgggAACCBQmQJAvzIujEUAAgXIJEOTLJRmUdlw97++dwRLkvVMLeoIAAgggED4Bgnz4as6IEUDAGwIEeW/UwTu9IMh7pxb0BAEEEEAAAY8LEOQ9XiC6hwACgRUgyAe2tEUOjCBfJBynIYAAAgggED4Bgnz4as6IEUDAGwIEeW/UgV4UKfD5F5JvJuQLAQQQQAABBGogsH7ZZbop8ns1uDKXRAABBMItQJAPd/0ZPQIIIIAAAggggAACCCCAgM8ECPI+KxjdRQABBBBAAAEEEEAAAQQQCLcAQT7c9Wf0CCCAAAIIIIAAAggggAACPhMgyPusYHQXAQQQQAABBBBAAAEEEEAg3AIE+XDX3/ejN94j/+vf/tY347hI0huS7P81Op75s1zfF3JspdsvpC/O4uQba6WOdXrY16h2X5a6SbPdF7mOX+r+yDynUsfmM/TNH2SOjrqpRyG2ubwKuSey3cOl1MHNGAtpv9p/T0v13wt9ydeHSv8z2mjf+HL++2apPu1uWqEbLrvU73+69B8BBBAIlQBBPlTlDt5gjSD/8q8TwRsYI0IAAQQQQKBKAgeamwjyVbLmMggggEC5BAjy5ZKknZoIEORrws5FEUAAAQQCJECQD1AxGQoCCIRGgCAf9FI/N6LNeycWRhnt1uB9bWqwft7QtU+DayPVVbgwoYG+Ec3ZfSnh6gT5EvA4FQEEEEAAAUkEeW4DBBBAwH8CBHn/1cx9j+0Qv6Zfh7ubk+dNnprQ5Ws9EuQd/XI/qPQjCfLFynEeAggggAACpgBBnjsBAQQQ8J8AQd5/NXPd47lTuzVwdEat24+o59qM02o5I+96BPkPJMjnN+IIBBBAAAEElhIgyHN/IIAAAv4TIMj7r2bue+xYVr9oCf2iID+t/d1Dmky13qaekW61yv65/b00ObJJ+083qWN4p9qXxTW+p1fHY9aJmUv3o02ai82Yv7R/Zy+tt2bk7Q8cUpcuYKaeIO/+duBIBBBAAAEEsgkQ5LkvEEAAAf8JEOT9V7OCepwZklOz82lBXlYYzx7eL0+b2beCfTKUv0+TRohXlufuL/+++Wy+FcrN8C9zdcBy6xn5LIE9/UOC/EMlyOc34ggEEEAAAQSWEiDIc38ggAAC/hMgyPuvZkX12A7SkhXWnUG+5cfm5nPOZ+mds+4yg7eMjfGsgJ4WyDN7ZLTT+sNkkLdXAtgfKCS/z3K9nB845BktQb6o24GTEEAAAQQQSAkQ5LkZEEAAAf8JEOT9V7Oie5w2233e3M0+V7DOunxe3epYMaLjp60PAzKWyKd1LGPpfu4gL2tJv7lUv3Vqief6s4ycIF/07cCJCCCAAAIIJAUI8twICCCAgP8ECPL+q5nrHs+dGtFkS7falxmnZDzr7mZpveP1cGkz5qmZe7tN+3l5Sc9NaHx5m9qdHxSsjShnkP/QXNpqgLQl+Jkb9BHkXdeeAxFAAAEEEHArQJB3K8VxCCCAgHcECPLeqUXZe7JoEzk5A7djRj75Hvlcm91Z3bJn32U9554K2ZnnWddwG+S7m63N88zrNFib42XdaZ8gX/Z7hAYRQAABBBAgyHMPIIAAAv4TIMj7r2b02CHA0npuBwQQQAABBEoTIMiX5sfZCCCAQC0ECPK1UOeaZRMgyJeNkoYQQAABBEIqQJAPaeEZNgII+FqAIO/r8tF5gjz3AAIIIIAAAqUJEORL8+NsBBBAoBYCBPlaqHPNsgkQ5MtGSUMIIIAAAiEVIMiHtPAMGwEEfC1AkPd1+ej8D179FQgIIIAAAgggUKLADZddWmILnI4AAgggUE0Bgnw1tbkWAggggAACCCCAAAIIIIAAAiUKEORLBOR0BBBAAAEEEEAAAQQQQAABBKopQJCvpjbXQgABBBBAAAEEEEAAAQQQQKBEAYJ8iYCcXluB//1f/t/adoCrI4AAAgggUCaB6Fvfqne/ta5MrdEMAggggECQBQjyQa5uCMbGrvUhKDJDRAABBEIiMHbdtQT5kNSaYSKAAAKlChDkSxXk/JoKEORrys/FEUAAAQTKKECQLyMmTSGAAAIBFyDIB7zAQR8eQT7oFWZ8CCCAQHgECPLhqTUjRQABBEoVIMiXKhja86e1v3tIk9FuDd7XpoZCHC5MaKBvRHNr+nW4u7mQMxcdS5AviY+TEUAAAQQ8JECQ91Ax6AoCCCDgcQGCvMcL5N3uLQ7ykyObtP90m3pGutW6VMcJ8t4tKz1DAAEEEKiZAEG+ZvRcGAEEEPCdAEHedyXzSoczg7z1vQjyXqkQ/UAAAQQQ8JcAQd5f9aK3CCCAQC0FCPK11Pf1tZ1BvkHHjWX2jvG0bj+ijld2a+DozMJP7aX0zhn51h9q894JKbXMvrAl+yyt9/VNROcRQAABBBwCBHluBwQQQAABtwIEebdSHJchUNiMvLnsvkkdwzvVLucz8jKftbdn8p8bSQb7hq59GlwbyatOkM9LxAEIIIAAAj4RIMj7pFB0EwEEEPCAAEHeA0XwZxfcBfm5U+mz8sZMfc/y9M3u7GOM362adAT+ZfllCPL5jTgCAQQQQMAfAgR5f9SJXiKAAAJeECDIe6EKvuxDviBvPzNvzsK3TpmBPluQV2qpfbc6XhrR8RXud7MnyPvy5qHTCCCAAAJZBAjy3BYIIIAAAm4FCPJupTguQyAzyMc1vqdXx2PWZncZO9ObS+uVPcjLPte8RDLsX+sOnCDvzomjEEAAAQS8L0CQ936N6CECCCDgFQGCvFcq4bt+ZNmUznq+3Q7j5jJ5c2AN0SbNxXLMyEtaWILvYtd7hxVB3nc3Dh1GAAEEEMghQJDn1kAAAQQQcCtAkHcrxXEVFrA+GEjtXu/ucgR5d04chQACCCDgfQGCvPdrRA8RQAABrwgQ5L1SiZD3w5yRl7mrvYtN7mwugnzIbxyGjwACCARIgCAfoGIyFAQQQKDCAgT5CgPTfB4B+1n6Ap+NJ8hzZyGAAAIIBE2AIB+0ijIeBBBAoHICBPnK2dJyFQSMGfnfvvFGFa7EJRBAAAEEEKiswFevuUrvfmtdZS9C6wgggAACgRAgyAeijAwCAQQQQAABBBBAAAEEEEAgLAIE+bBUmnEigAACCCCAAAIIIIAAAggEQoAgH4gyMggEEEAAAQQQQAABBBBAAIGwCBDkw1JpxokAAggggAACCCCAAAIIIBAIAYJ8IMoY3kHcNf3z8A6ekSOAAAIBFzjQ/AcBHyHDQwABBBBAoDgBgnxxbpzlEQHeI++RQtANBBBAoMwCjW+p05Ot15a5VZpDAAEEEEAgGAIE+WDUMbSjIMiHtvQMHAEEAi5AkA94gRkeAggggEBJAgT5kviCc/Lcqd0aODqTNqDW7UfU4/HJEIJ8cO5BRoIAAgg4BQjy3A8IIIAAAgjkFiDIc3ckBewg74fw7iwZQZ4bGAEEEAimAEE+mHVlVAgggAAC5REgyJfH0fetEOR9X0IGgAACCARKgCAfqHIyGAQQQACBMgsQ5MsM6tfmcgb5CxMa6BvRXLRJDbEZzUW7NbhNOmD8LDXYNvWMdKtVcY3v6dXxWJMaojOai5kHpM3yPzeizXsnrDOb1DG8U+3LpMmRTdp/2m7Qbi+/JjPy+Y04AgEEEPCjAEHej1WjzwgggAAC1RIgyFdL2uPXWfyMvBWm7SCvHOHaCuYNXfs0uFapIJ8M6LI/BOjW4H1tarBD/Jp+He5uTomYIT7jehnH5OIjyHv8xqJ7CCCAQJECBPki4TgNAQQQQCAUAgT5UJQ5/yDzzshnButUwLfaTv4+YgV5O/RPa3/3kCatDwGUDOwLs/DmmfYxGX00Zv6N8J+n6wT5/LXlCAQQQMCPAgR5P1aNPiOAAAIIVEuAIF8taY9fp5Agby+DT87Ct/zYXHpfapB3GdwzGQnyHr+x6B4CCCBQpABBvkg4TkMAAQQQCIUAQT4UZc4/SPdB3n4O3pp1T1suv/SM/OX2K+7SZvft9hzP0l+Y0Pj5NrW7ePUdQT5/bTkCAQQQ8KMAQd6PVaPPCCCAAALVEiDIV0va49dxH+QlOTesszfBczEj3+p4zZ3JYS+zXwjzNpPb1+AR5D1+Y9E9BBBAoEgBgnyRcJyGAAIIIBAKAYJ8KMoc3EES5INbW0aGAALhFiDIh7v+jB4BBBBAYGkBgjx3iK8FCPK+Lh+dRwABBHIKEOS5ORBAAAEEEMgtQJDn7vC1AEHe1+Wj8wgggABBnnsAAQQQQACBIgQI8kWgcYp3BAjy3qkFPUEAAQTKKcCMfDk1aQsBBBBAIGgCBPmgVTRk43l09nzIRsxwEUAAgfAI3N64PDyDZaQIIIAAAggUIECQLwCLQxFAAAEEEEAAAQQQQAABBBCotQBBvtYV4PoIIIAAAggggAACCCCAAAIIFCBAkC8Ai0MRQAABBBBAAAEEEEAAAQQQqLUAQb7WFeD6JQnMJf69pPM5GQEEEECgsgINdW+u7AVoHQEEEEAAgRAKEORDWPQgDZld64NUTcaCAAJBE2h++yX62vuuDtqwGA8CCCCAAAI1FyDI17wEdKAUAYJ8KXqciwACCFRWgCBfWV9aRwABBBAIrwBBPry1D8TICfKBKCODQACBgAoQ5ANaWIaFAAIIIFBzAYJ8zUvg3Q5MjmzS/tNG/5rUMbxT7cvsvk5rf/eQJo1vo90avK9NDTmHEdf4nl4dj7WpZ6RbrWUeLkG+zKA0hwACCJRRgCBfRkyaQgABBBBAwCFAkOd2yCmwEOSlhq59GlwbMY99bkSb906Y/7+IIG+2W55gT5DnBkYAAQS8K0CQ925t6BkCCCCAgL8FCPL+rl9Fe28G7iY1RGc0p4WZ9+TPX2pSQ2xGcwUHeXs2nyBf0eLROAIIIOABAYK8B4pAFxBAAAEEAilAkA9kWcszKHvmvKPrFzp+VNbyeiuIr2lT6+kJTdpB/sKEBvpGNJe6tB3UnUvrr9dZe0m+dVzr9iPqeGW3Bo7OLHR6Tb8Odze7GgQz8q6YOAgBBBCoiQBBvibsXBQBBBBAIAQCBPkQFLnYIaaWwA9foeN9I5KxvP7y7yeX1bdu75f2Di0EeedFrKX35nJ8ZTwjv/SMvL0KIP2Z/NwjIMgXW13OQwABBCovQJCvvDFXQAABBBAIp0BmkL/00kvl/Fl9fb0uuuiisuI8+d3juvnDHWVt021jF73xxhtvuD047MctPMv+Qc0ZG9apWx0rRnQ8+Xy7NbvuXFqfOSufnFmPuAryc6fSZ+WNmfqea/NXgCCf34gjEEAAgVoJEORrJc91EUAAAQSCLmCEdiO8219///d/rz/6oz9Kfmv8jiAf9DtgifE5N6W7PBm0ZT4vv8II6DJ3rreC/CvWDvfJWfiWH5vL7F0FeXuG3twZv3XKDPQE+RDfeAwdAQQCI0CQD0wpGQgCCCCAgEcFjADv/LLDvDF/zYy8R4tW6W6l7S7vmG03Q7YVwJNB/n2adL5izt7VPmuQz3gdnd2u9Vy8vVM+Qb7S1aV9BBBAoPICBPnKG3MFBBBAAIHwCmSGeFvCCPME+fDeF0p/TVzm++CdQb5NDWmvpLN2tM8a5NNfX2cE9lWT9vvqjRn/Js3FmJEP8W3H0BFAIEACBPkAFZOhIIAAAgh4TmCpIF+JzvKMfCVUQ9omz8iHtPAMGwEEfCFAkPdFmegkAggggIBPBXIFeWM49hL7cg6NIF9OzZC3RZAP+Q3A8BFAwNMCBHlPl4fOIYAAAgj4XIAg7/MChrn7BPkwV5+xI4CA1wUI8l6vEP1DAAEEEPCzAEHez9ULed8J8iG/ARg+Agh4WoAg7+ny0DkEEEAAAZ8LEOR9XsAwd3/+N6+HefiMHQEEEPC8QP2bLvZ8H+kgAggggAACfhQgyPuxavQZAQQQQAABBBBAAAEEEEAgtAIE+dCWnoEjgAACCCCAAAIIIIAAAgj4UYAg78eq0WcEEEAAAQQQQAABBBBAAIHQChDkQ1t6/w/8r1962f+DYAQIIICAS4H/uuIKl0dyGAIIIIAAAggEXYAgH/QKB3h87Fof4OIyNAQQSBPoXB7RQPTdqCCAAAIIIIAAAkkBgjw3gm8FCPK+LR0dRwCBAgUI8gWCcTgCCCCAAAIBFyDIB7zAQR4eQT7I1WVsCCDgFCDIcz8ggAACCCCAgFOAIB+6+2Fa+7uHNOkcd7Rbg/e16ZWRTdp/WmrdfkQ91y4FE9f4nl4dj7WpZ6RbrWUynExev0kdwzvVvix/owT5/EYcgQACwRAgyAejjowCAQQQQACBcgkQ5Msl6Zt2rCBvhfcGR7/dB2mCvG/KTUcRQCAQAgT5QJSRQSCAAAIIIFA2AYJ82Sj90lDuIO9+BAR591YciQACCJQuQJAv3ZAWEEAAAQQQCJIAQT5I1XQ1Fpcz8udHtHnvhBqiTZqLzZgtp2bxM4L8hQkN9I1oLnV9e8m9fVyTGqIzmouZByws3c+yzF8srXdVRg5CAIFQCRDkQ1VuBosAAggggEBeAYJ8XqKgHbA4PDd07dPg2ojSltZbQV5r+nW4u9n6nR3Cl5iRf876ACDZpqxn6a1wLivwpz2Tbwd3u18E+aDdcYwHAQRKFyDIl25ICwgggAACCARJgCAfpGq6GkuBM/JWyJ87tVsDR2dkhn47oDs2u8uclU9+ABDJ2BTPDuvGedfrrLHpnuNZfffP6JsDZbM7VwXnIAQQCIAAQT4ARWQICCCAAAIIlFGAIF9GTH80Vf4gL2u3+2TIb/mxucyeIO+P24FeIoCALwQI8r4oE51EAAEEEECgagIE+apRe+VC5Q7yH9Sc81V01tJ6c0n+UjPy9nksrffKnUE/EEDAuwIEee/Whp4hgAACCCBQCwGCfC3Ua3rNcgf5brXa4d0YV7RJDbEZFzPy3WpNW45vb4jHM/I1vT24OAIIeFKAIO/JstApBBBAAAEEaiZAkK8ZPRcuVYBn5EsV5HwEEPCLAEHeL5WinwgggAACCFRHgCBfHWeuUgEBgnwFUGkSAQQ8KUCQ92RZ6BQCCCCAAAI1EyDI14yeC5cqQJAvVZDzEUDALwIEeb9Uin4igAACCCBQHQGCfHWcuUoFBO75xxcr0CpNIoAAAt4TqH/TmzQQfbf3OmiG7WoAACAASURBVEaPEEAAAQQQQKAmAgT5mrBzUQQQQAABBBBAAAEEEEAAAQSKEyDIF+fGWQgggAACCCCAAAIIIIAAAgjURIAgXxN2LooAAggggAACCCCAAAIIIIBAcQIE+eLcOAsBBBBAAAEEEEAAAQQQQACBmggQ5GvCzkXLIWDsWj//m9+UoynaQAABnwns+YP36H/7vf/ks17TXQQQQAABBBBAoDwCBPnyONJKDQR4/VwN0LkkAh4RePDqKEHeI7WgGwgggAACCCBQfQGCfPXNuWKZBAjyZYKkGQR8KECQ92HR6DICCCCAAAIIlE2AIF82Su80NDmySftPO/vTpp6RbrV6p4tl6QlBviyMNIKALwUI8r4sG51GAAEEEEAAgTIJEOTLBOmNZqa1v3tIk0oP7pMjI1I3Qd4bNaIXCCBQDgGCfDkUaQMBBBBAAAEE/CpAkPdr5bL025yJb1LH8E61LwvQwHIMhRn54NeYESKQS4Agz72BAAIIIIAAAmEWIMgHpvrWbHy0W4P3takh17guTGigb0Rz1u8buvZpcG1E9ocADdEZzcWk1u1HtGrS/GDA/lnylDVtaj09ocnkNwsfGsyd2q2BozMLV13Tr8PdzZLiGt/Tq+Ox9HaM9ns0os17J6TUsS7HYF2FIB+Ym5eBIFCwAEG+YDJOQAABBBBAAIEACRDkA1PMjBD8nBWSrfElg/NyM8QrI7wbM/gN3zOfq7eDvXGa/ax98txr7WX7Vng/nxnCFyDTVwYsBPnkSgFZHyQkP3Bo0HHnowBWn519WKo8BPnA3LwMBIGCBQjyBZNxAgIIIIAAAggESIAgH5hiZp/NtmfKjTDe8UrGrLkj5Nuz785l+emBPOP5e3tmPzWbLmXOypsfANhB3n5uP72dy62ZfOcKALePBhDkA3PzMhAEChYgyBdMxgkIIIAAAgggECABgnxgipkx8209I58tyJsBO33g2Z6vdx/kZW2yZ87Wt06ZHxi4CfKtqQ8EutXx0oiOr7CX5OcvDEE+vxFHIBBUAYJ8UCvLuBBAAAEEEEDAjQBB3o2SX46xQ7HjOXlnkE89k+74/eSpCV2+tk2vZNkoz3WQ/9Cc+dy9NTufviR/6Rn51tQz9CZytg8ZcvET5P1yY9JPBMovQJAvvyktIoAAAggggIB/BAjy/qmVy57aS9edhzteR5fx7LysUF9SkO9uTj1Pb1y1IdqkuZjLGXk5l+QX9r57grzLW4LDEAigAEE+gEVlSAgggAACCCDgWoAg75qKAysnYH344Hje3s21CPJulDgGgWAKEOSDWVdGhQACCCCAAALuBAjy7pw4qoIC5vJ/JZ+vb7ee7XdzOYK8GyWOQSCYAgT5YNaVUSGAAAIIIICAOwGCvDsnjqqEgOOd9oU8G293hSBfiaLQJgL+ECDI+6NO9BIBBBBAAAEEKiNAkK+MK61WQYAgXwVkLoGARwUI8h4tDN1CAAEEEEAAgaoIEOSrwsxFKiHww1/9ayWapU0EEPCJwPWXvsMnPaWbCCCAAAIIIIBAeQUI8uX1pDUEEEAAAQQQQAABBBBAAAEEKipAkK8oL40jgAACCCCAAAIIIIAAAgggUF4Bgnx5PWkNAQQQQAABBBBAAAEEEEAAgYoKEOQrykvjlRT4+wv/UsnmaRsBBCos8M43v1nX1b+9wleheQQQQAABBBBAIHgCBPng1TQ0I2LX+tCUmoEGVODR9/5ngnxAa8uwEEAAAQQQQKCyAgT5yvrSegUFCPIVxKVpBKogQJCvAjKXQAABBBBAAIFAChDkA1nWcAyKIB+OOjPK4AoQ5INbW0aGAAIIIIAAApUVIMhX1tdTrc+d2q2BozMLfVrTr8PdzWXv4+TIJu0/3aSO4Z1qX1b25lMNEuQrZ0vLCFRDgCBfDWWugQACCCCAAAJBFCDIB7GqWcZkh/iGrn0aXBuRFNf4qbja1xLkQ3ILMEwEPCdAkPdcSegQAggggAACCPhEgCDvk0KV2s1qzZIb/azWtZiRL/Wu4HwEaitAkK+tP1dHAAEEEEAAAf8KEOT9W7uCeu5cVt+6/Yh6rrVOvzChgb4RzVnL7NNn7qXxPb06rm4N3temBvtY69SF2f1p7e8e0mRajxxL63Od99yINu+dUEO0SXMxa8l/1LqWi9ER5F0gcQgCHhYgyHu4OHQNAQQQQAABBDwtQJD3dHnK2zlzptxu0w7aVghPBuj3adII7jFJyWCvZEB/xViO3/LjZOCXtTTfOeve8D3nM/F2qLfal/lBQbbz2s+bQd68VrM1ky+lfdCwBAFBvrz3B60hUG0Bgny1xbkeAggggAACCARFgCAflEq6HkfcnGU3wro1+/1KMuC3qWfkep3tHpXWSJOn36Oe4St0vG9El28/oo5XMjbKs67Xur1f2jukScdMujPkt07lOu+IemTNyFsfDix+jn/pQRHkXRedAxHwpABB3pNloVMIIIAAAggg4AMBgrwPilT+Ltph3gjv3Wq1lri3rmnT5EtXaLDjZQ3s/YVa7UA/0q3LrR3vF8+WO2f029SQ8Yy8HeSzzrLbS+sJ8uUvMS0i4AMBgrwPikQXEUAAAQQQQMCTAgR5T5al/J2aHBmRurvVajRtP7Nuz6Jb38t4Vn1FZ2pJffKZd/sVdVbotmfxk4H91IQuX2svx89Yqi/re3v5vHPGPnlemxoI8uUvNC0i4CMBgryPikVXEUAAAQQQQMBTAgR5T5Wjcp1Jfz7euI41G5+85MJye3PmPPN7q192mLe7mfFBwFzy501qiM5oLubY7C7XeQT5yhWclhHwgQBB3gdFoosIIIAAAggg4EkBgrwny0Kn3AjwjLwbJY5BwLsCBHnv1oaeIYAAAggggIC3BQjy3q4PvVtCgCDP7YGAvwUI8v6uH71HAAEEEEAAgdoJEORrZ8+VSxQgyJcIyOkI1FiAIF/jAnB5BBBAAAEEEPCtAEHet6Wj4xuffR4EBBDwscB9TSt0Xf3bfTwCuo4AAggggAACCNRGgCBfG3euigACCCCAAAIIIIAAAggggEBRAgT5otg4CQEEEEAAAQQQQAABBBBAAIHaCBDka+POVRFAAAEEEEAAAQQQQAABBBAoSoAgXxQbJyGAAAIIIIAAAggggAACCCBQGwGCfG3cuWoZBO547mdlaIUmEECgFIEdV75LTZe8tZQmOBcBBBBAAAEEEECgQAGCfIFgHO4dAV4/551a0JPwCnyrpZkgH97yM3IEEEAAAQQQqJEAQb5G8Fy2dAGCfOmGtIBAqQIE+VIFOR8BBBBAAAEEEChcgCBfuJl/zrgwoYG+Ec05exzt1uB9bWpYchRxje/p1fFYm3pGutW61LH2NVy1W146gnx5PWkNgWIECPLFqHEOAggggAACCCBQmgBBvjQ/b59th+w1/Trc3Sw9N6LNeyck+/ucvS8iyOdts/xUBPnym9IiAoUKEOQLFeN4BBBAAAEEEECgdAGCfOmG3m0hM8hnfl+OIF/D0RPka4jPpRGwBAjy3AoIIIAAAggggED1BQjy1Tev3hUzgvvcqd0aODqj1u1H1HOt2Y3JkU3af9rukr2UPnNGflr7u4c0mdbzJnUM71S7rOX7yRn5SMaS/Ix2Usvwm9QQm7GW/DepdY00eXrGbL2AmX2CfPVuJa6EQC4Bgjz3BgIIIIAAAgggUH0Bgnz1zat3xWzPyDuCshnirfCeFvrTA7mSx1nBfZkd6ksJ8uZz+rI+WDDDu31N+zr5mQjy+Y04AoFKCxDkKy1M+wgggAACCCCAwGIBgnyQ74pcS+uTG9M16PiiWXZJyd+9T5Opze6u11njOMdmduYHACUEeevDBHuFQEPXPg2ujVirAwjyQb4lGVvwBAjywaspI0IAAQQQQAAB7wsQ5L1fo+J7uOiZeOdS98UBfeFCSx9HkC++JJyJQNAECPJBqyjjQQABBBBAAAE/CBDk/VClYvu45Iy8PeuuhWfmL0xo/Hyb2q91BvkPai45O+9maX1zxqy6vQw/2/L9ZjEjX2xhOQ8B7wgQ5L1TC3qCAAIIIIAAAuERIMgHudbZnpGX893wdmBfQDA3wsuxSV3ysCY1RGc0Zwf7tM3umqW0a9rHEuSDfJsxtnALEOTDXX9GjwACCCCAAAK1ESDI18bd11dN2ySvhiNhs7sa4nNpBCwBgjy3AgIIIIAAAgggUH0Bgnz1zf19xedGtHnvREGviavUgAnylZKlXQTcCxDk3VtxJAIIIIAAAgggUC4Bgny5JAPcjv0se2qIBbzrvZIsBPlK6tI2Au4ECPLunDgKAQQQQAABBBAopwBBvpyatFVVAYJ8Vbm5GAJZBQjy3BgIIIAAAggggED1BQjy1TfnimUSODr3f5epJZpBAIFiBVb+p3o1XfLWYk/nPAQQQAABBBBAAIEiBAjyRaBxCgIIIIAAAggggAACCCCAAAK1EiDI10qe6yKAAAIIIIAAAggggAACCCBQhABBvgg0TkEAAQQQQAABBBBAAAEEEECgVgIE+VrJc92SBf7n//frktugAQQQkN5+8cWKvPl3oUAAAQQQQAABBBDwiQBB3ieFopuLBdi1nrsCgfIInLr+Dwny5aGkFQQQQAABBBBAoCoCBPmqMHORSggQ5CuhSpthFCDIh7HqjBkBBBBAAAEE/CxAkPdz9ULed4J8yG8Ahl82AYJ82ShpCAEEEEAAAQQQqIoAQb4qzN69yOTIJu0/LSnarcH72tRQ6a5emNBA34jmynA9gnyli0X7YREgyIel0owTAQQQQAABBIIiQJAPSiWLGse09ncPaTJ5bpM6hneqfVlRDVknWe2t6dfh7ubsDdlBfqljXHaBIO8SisMQyCNAkOcWQQABBBBAAAEE/CVAkPdXvcrb2+dGtHnvhFrXtGny9IQauvZpcG2k+GtY7akMId1NJwjybpQ4BoH8AgT5/EYcgQACCCCAAAIIeEmAIO+lalS5L+ay+jb1jFyvs8bMvGO5+9yp3Ro4OqPW7UfUc62U/n1c43t6dTxmddg4r+NlDeydcIzAaPeDmkse16SG6IzmYk3qGLhB5wZHNGeFfbvd1IkFfAhAkK/yDcPlAitAkA9saRkYAggggAACCARUgCAf0MLmH1b6Mngz1C8sr18qyK+aNJ+rt0N+6lqLZuQXAn/q2CWW1mf2Id8YCPL5hPg9Au4ECPLunDgKAQQQQAABBBDwigBB3iuVqHY/7NCdcV17ef1SQb7jFXO2PvnlnEHPGeSN2flutRrHZwnymbPyiz4gyGFDkK/2TcP1gipAkA9qZRkXAggggAACCARVgCAf1MouOS57ptyxwV3GbvJacmm9I5Anr2MF9YKDvKzN9sx+tE6lL+fPVxqCfD4hfo+AOwGCvDsnjkIAAQQQQAABBLwiQJD3SiWq2Y+sr4DLCPfnzY3w7Bl6+zV16bPlGefIerVcapbe/n2OGfkPzZmvorOOz36N3DAE+WreNFwryAIE+SBXl7EhgAACCCCAQBAFCPJBrGqeMaWWsmdsLGf/3AzvStvQriHapLmYufmd/Yy8fRlnuE+9lz45S29vdpd7af3C8ZLzGsYGe/m+CPL5hPg9Au4ECPLunDgKAQQQQAABBBDwigBB3iuVoB8FCxDkCybjBASyChDkuTEQQAABBBBAAAF/CRDk/VUveusQIMhzOyBQHgGCfHkcaQUBBBBAAAEEEKiWAEG+WtJcp+wCBPmyk9JgSAUI8iEtPMNGAAEEEEAAAd8KEOR9Wzo6TpDnHkCgPAIE+fI40goCCCCAAAIIIFAtAYJ8taS5TtkFEr/9bdnbpEEEwipQ9zu/E9ahM24EEEAAAQQQQMB3AgR535WMDiOAAAIIIIAAAggggAACCIRZgCAf5uozdgQQQAABBBBAAAEEEEAAAd8JEOR9VzI6jAACCCCAAAIIIIAAAgggEGYBgnyYq+/zsf/l//ylz0dA970q8Ke//y6vdo1+IYAAAggggAACCCAggjw3gW8F2LXet6XzdMf/4JK3arSl2dN9pHMIIIAAAggggAAC4RYgyIe7/r4ePUHe1+XzbOcJ8p4tDR1DAAEEEEAAAQQQsAQI8twKvhUgyPu2dJ7uOEHe0+WhcwgggAACCCCAAAISS+u9cBdMjmzS/tOSot0avK9NDclOTWt/95Am1aaekW61FtTRuMb39Op4rJhzMy703Ig2751QQ9c+Da6NFNSL3AeXp38E+TKVg2bSBAjy3BAIIIAAAggggAACXhdgRt4DFUoFeUmt24+o59pCg7wV+tf063C38WxveYJykoYg74E7hC5UU4AgX01troUAAggggAACCCBQjABBvhi1Mp/jDPJKzcAXMCNvhW0R5MtcGZoLowBBPoxVZ8wIIIAAAggggIC/BAjyHqiXGeSb1NH1Hh0/ai9jjy9eWm8HdqvPydl7mUvfF76M5fQf1FxyaX2TGqIzmouZv12Y7ZeyfnhwYUIDfSOaizapITajOWOpf8fLGnAsrU8/TwtL7u2Z+2iT5mIz5gWdjwrYbad520v/7Q8trF+mPpBYujgsrffAzRvALhDkA1hUhoQAAggggAACCARMgCDvgYKmgvzwTjV8zwr1w516qc/xjLwVlM0wnrF0PueMfJM6hneqfZkVlK1g/UrygwMrRNsB2wjPH5ozg7zzufycS+uX7oMd+LP2NxXq0z90MPvqviAEefdWHOlegCDv3oojEUAAAQQQQAABBGojQJCvjXvaVZ1Bvl3WrPiabnW8NJLasE72hnhpZ1pB/bw1K59zab1zmf71OpvcRC/jywj526QDRpB3zohnCfLps/LpfbA3xZs7tVsDR2fMGfuWH5sfEOTon3NshWyqR5D3wM0bwC4Q5ANYVIaEAAIIIIAAAggETIAg74GCpgX5ZZIdgs2umTPnZti1Z9gzOp33GfksQT5th3yrPefsfHLTvIzN7uxAnq1P1ocJxQT55I78zscGsvUtS50I8h64eQPYBYJ8AIvKkBBAAAEEEEAAgYAJEOQ9UNDMIL/w6rmFIH+5NcOdtqHdqbja1zZLiwJ45q71ziBvPz/veGb+woTGz7epfbm9GsDe/T4jyF/+fcer6GS94s7FjPzajOf905bWO1+tV8AGf5II8h64eQPYBYJ8AIvKkBBAAAEEEEAAgYAJEOQ9UNDFQd45Q73wLvj0mXppIdQ7N69zPneeuZmc/b0d9BcGn3yWPV+QX2uHd+M8eyM9N0E+kj7jnjrX2Ve7LzlWHTAj74E7NRxdIMiHo86MEgEEEEAAAQQQ8LMAQd7P1Qt535mRD/kNUKHhE+QrBEuzCCCAAAIIIIAAAmUTIMiXjZKGqi1AkK+2eDiuR5APR50ZJQIIIIAAAggg4GcBgryfqxfyvhPkQ34DVGj4BPkKwdIsAggggAACCCCAQNkECPJlo6Shagv8+c9/Ue1Lcr2QCPzFH7wnJCNlmAgggAACCCCAAAJ+FCDI+7Fq9BkBBBBAAAEEEEAAAQQQQCC0AgT50JaegSOAAAIIIIAAAggggAACCPhRgCDvx6rRZwQQQAABBBBAAAEEEEAAgdAKEORDW3oGjgACCCCAAAIIIIAAAggg4EcBgrwfq0afkwLGrvXxf/93NBBYJPDed7xdh669ChkEEEAAAQQQQAABBAIpQJAPZFnDMShePxeOOhczytZL30GQLwaOcxBAAAEEEEAAAQR8IUCQ90WZ6GQ2AYI890UuAYI89wYCCCCAAAIIIIBAkAUI8oGp7rT2dw9pMmM8rduPqOdarw4yrvE9vToea1PPSLdaC+wmQb5AsBAdTpAPUbEZKgIIIIAAAgggEEIBgnxgim4F+Wi3Bu9rU4OkyZFN2n9aaujap8G1EQ+OlCDvwaIEoksE+UCUkUEggAACCCCAAAII5BAgyAfm1lgc5KXSgnLlaUrrHzPyla+QX69AkPdr5eg3AggggAACCCCAgBsBgrwbJV8cky3IL8zKp5bYPzeizXsnUiOyf27O3jepITqjuZj569RMvnVOQ7RJc7EZ69w2ta6Z0OTpjGOVucS/SR3DO9W+zO7LwjVat+/TiuMLS+svP7VbA0dnJMeqgqXoCfK+uDFr0kmCfE3YuSgCCCCAAAIIIIBAlQQI8lWCrvxlsgf5OSscJwO7zBBvhvf02XBZy/DN39lh3Hp23Q7/a/p1uLs5Y8l+3Ho2P8tz7hcmNNA3orms5xlL/R19GL5Cx41jXYZ4w5MgX/m7yq9XIMj7tXL0GwEEEEAAAQQQQMCNAEHejZIvjllqRt6cFW/4nvnMfPqX83f27LkdsK3vz5sfANgz9Paz99k+EDA3rMuYlbfC+SvWrL89Q78Q5O1Z+oXZezfkBHk3SuE8hiAfzrozagQQQAABBBBAICwCBPnAVDpbkE+fWTdn3bOHZXtpvRmyiw/yqeXxyVl4mbP1roO8rNUC7opCkHfnFMajCPJhrDpjRgABBBBAAAEEwiNAkA9MrXPvWm8/B28vs5e11D05I34qrva19nL50mfk0z4skLW0Pm+QN5blX6+zydfnuX8VHUE+MDdv2QdCkC87KQ0igAACCCCAAAIIeEiAIO+hYpTWlWzvkV88+54K8/bF0p5fLz3It9rPxRvtR5vUEJtJPfeee2l9xrP4LsM8Qb60OybIZxPkg1xdxoYAAggggAACCCBAkOce8K0AQd63pat4xwnyFSfmAggggAACCCCAAAI1FCDI1xCfS5cmQJAvzS/IZxPkg1xdxoYAAggggAACCCBAkOce8K0AQd63pat4xwnyFSfmAggggAACCCCAAAI1FCDI1xCfS5cmQJAvzS/IZxPkg1xdxoYAAggggAACCCBAkOce8K3AT/7133zbdzpeeYE/fMfbKn8RroAAAggggAACCCCAQA0ECPI1QOeSCCCAAAIIIIAAAggggAACCBQrQJAvVo7zEEAAAQQQQAABBBBAAAEEEKiBAEG+BuhcEgEEEEAAAQQQQAABBBBAAIFiBQjyxcpxXs0FvvvP/0/N+1BoB976O7+jdcsuK/Q0jkcAAQQQQAABBBBAAAEEUgIEeW4G3wr4cdf6v/zPVxLkfXvH0XEEEEAAAQQQQAABBLwhQJD3Rh3oRRECBPki0DgFAQQQQAABBBBAAAEEfC9AkPd9CcM7AIJ8eGvPyBFAAAEEEEAAAQQQCLMAQT601Z/W/u4hTUa7NXhfmxoKcohrfE+vjsfa1DPSrdaCzs198OTIJu0/3aSO4Z1qX5a/UYJ8fiOOQAABBBBAAAEEEEAAgeAJEOSDV1OXIyLIu4Qq62E8I19WThpDAAEEEEAAAQQQQCCUAgT5UJbdGDRBvhalJ8jXQp1rIoAAAggggAACCCAQLAGCfLDqWcBoMoL8cyPavHdCDdEmzcVmpDX9OtzdLHO5u92svZQ+Y2n9hQkN9I1oLnX1zOOa1BCd0VzMPKB1+xH1XOv4MCGt1yytL6CIHIoAAggggAACCCCAAAIhFCDIh7Do5pCzB3k5npk3Q7wVyu2wngz4kdzPyNsfCHTt0+BaWcdZ4VxW4Leu8UraM/FWf0SQD+0tycARQAABBBBAAAEEEEDAlQBB3hVTEA/KMSOfDOCRhaCfOfRkCH+fJjM3u8uclc8a+O2wbnw4cL3OZmy2x2Z3QbzPGBMCCCCAAAIIIIAAAgiUW4AgX25R37TnMshn3dU+fWm9rOX3DcaHAC0/NpfZE+Sz3gk8I++bPxA6igACCCCAAAIIIICAZwUI8p4tTaU7li/I22Hd8Uz7hQmNn29T+7XOIP9BzTln562l9eYz9plL8J0z8vZ59lJ6ltZXuuK0jwACCCCAAAIIIIAAAsEQIMgHo45FjCJfkDeaXAjz9gXMjeoyNruzw7txULRJDbEZFzPy3WpNW45vb4jHM/JFFJNTEEAAAQQQQAABBBBAIEQCBPkQFTtoQ/3Q5HN6+dcJXw2LpfW+KhedRQABBBBAAAEEEEDAkwIEeU+WhU65ESDIu1HiGAQQQAABBBBAAAEEEAiaAEE+aBUN0XgI8iEqNkNFAAEEEEAAAQQQQACBlABBnpvBtwK3/OgF3/V9S+NyrVt2me/6TYcRQAABBBBAAAEEEEDAOwIEee/Ugp4ggAACCCCAAAIIIIAAAgggkFeAIJ+XiAMQQAABBBBAAAEEEEAAAQQQ8I4AQd47taAnCCCAAAIIIIAAAggggAACCOQVIMjnJeIABBBAAAEEEEAAAQQQQAABBLwjQJD3Ti3oSYECm37yPwo8Y+Hwe698t65++yVFn8+JCCCAAAIIIIAAAggggECtBAjytZLnuiULlPL6ua+/72qCfMkVoAEEEEAAAQQQQAABBBCohQBBvhbqXLMsAgT5sjDSCAIIIIAAAggggAACCPhMgCBfq4JdmNBA34jm1vTrcHdzrXqx6LqTI5u0/3STOoZ3qn2ZZ7qVtSMEeW/Xh94hgAACCCCAAAIIIIBAZQQI8pVxzd8qQT6/UZ4jCPIlE9IAAggggAACCCCAAAII+FCAIF+rohHkS5YnyJdMSAMIIIAAAggggAACCCDgQwGCfK2KlivIPzeizXsn1NC1T4NrI5Lz+8u/n/ydot0avK9NDdbvZC/Pt7+3xtS6/Yh6ro1rfE+vjsea1BCd0VzM/GXDmjbp9ITmkt+1qWekW62S7KX1zmNT7RuHZlxj4Xf2dey2Mr63xxFt0lxsRuZ50v7uIU2m1cD9sn6CfK1uXq6LAAIIIIAAAggggAACtRQgyNdKv5ggvzaiuVO7NXB0Rq3b92nF8V4dV3qoTw/vRqj+oOasIJ987l3Ws/lWeL/cas/+4MAM8kp9kGB/n2x3ecZz/WkfJESsDwyWDvKpDyEcHxqYz+NPW6GeIF+rW5LrIoAAAggggAACCCCAgD8ECPK1qlORQV6yZ7qNji+EXjtwpw/H+P026aAxI28FbPu6GbP66UHeEaYdKwLu+v/bu4Mcp2EoDMBmS+cEcwNgPxVthAAABFZJREFUwSVA6gKExG04A3tOgZCQ2HEGzgHSrLsuShu3k8xEiTx+YzX9tm38HH/O5q/tNH3rf0ToVvq7nvrwfaj1Nv05/GAwsyKfdxoM2r5Ltw+C/fzEWJGfN3IFAQIECBAgQIAAAQLrExDkW81plSCf0nEF/rwl/uHb5kdb3AX5w4z7H/lWD75+CRAgQIAAAQIECBB4qoAg/1TB0vZTQX70ed5Kn1fMz1vrv6T0tTtfflwBz1vkB2fWf9+lj+9HW94XBfm8tT6dztcPtuWPzuQ/vpqft8r3K/Tjs/+nnQV59d/W+tJHSTsCBAgQIECAAAECBK5LQJBvNd85UN/vv9/u/rc/p959ddu/HK4Ly3lrez5nnvrz7Tm855B/KnkI3GVB/v5t5VX/w2eTL7tLKQ3GlF+uNxXkp653Rr7VI6lfAgQIECBAgAABAgQuQ0CQv4x5uoq7PJ7zP79Bf27QzsjPCfmeAAECBAgQIECAAIE1Cgjya5zVSxzT+K/0FoxBkF+A5BICBAgQIECAAAECBFYnIMivbkovZ0CPHwV4vXgAgvxiKhcSIECAAAECBAgQILAiAUF+RZN5bUMR5K9txo2XAAECBAgQIECAAIFOQJD3HFyswPd/d8X3/uZmk17dvCxuryEBAgQIECBAgAABAgRaCQjyreT1S4AAAQIECBAgQIAAAQIECgQE+QI0TQgQIECAAAECBAgQIECAQCsBQb6VvH4JECBAgAABAgQIECBAgECBgCBfgKYJAQIECBAgQIAAAQIECBBoJSDIt5LXLwECBAgQIECAAAECBAgQKBCYCvLb7bag2nyTXz9/pA+fPs9fGHDFi/1+vw+oqyQBAgQIECBAgAABAgQIEHg2AUH+2ah1RIAAAQIECBAgQIAAAQIE6giMw3zUanx3t1bk68yZKgQIECBAgAABAgQIECBwxQK73W4w+s1mE6YhyIfRKkyAAAECBAgQIECAAAECBOoLCPL1TVUkQIAAAQIECBAgQIAAAQJhAoJ8GK3CBAgQIECAAAECBAgQIECgvoAgX99URQIECBAgQIAAAQIECBAgECYgyIfRKkyAAAECBAgQIECAAAECBOoLCPL1TVUkQIAAAQIECBAgQIAAAQJhAoJ8GK3CBAgQIECAAAECBAgQIECgvoAgX99URQIECBAgQIAAAQIECBAgECYgyIfRKkyAAAECBAgQIECAAAECBOoLCPL1TVUkQIAAAQIECBAgQIAAAQJhAoJ8GK3CBAgQIECAAAECBAgQIECgvoAgX99URQIECBAgQIAAAQIECBAgECYgyIfRKkyAAAECBAgQIECAAAECBOoLCPL1TVUkQIAAAQIECBAgQIAAAQJhAoJ8GK3CBAgQIECAAAECBAgQIECgvoAgX99URQIECBAgQIAAAQIECBAgECYgyIfRKkyAAAECBAgQIECAAAECBOoLCPL1TVUkQIAAAQIECBAgQIAAAQJhAi2D/H9NzLne6xhFsQAAAABJRU5ErkJggg==&quot;"/>
    <we:property name="snapshotTimestamp" value="&quot;1715501255637&quot;"/>
    <we:property name="snapshotAltText" value="&quot;World Economic Classfication, wealth_rank by countries memb of EU&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0d682a26-af68-476a-a1b0-b466c766ab83}">
  <we:reference id="WA200003233" version="2.0.0.3" store="en-US" storeType="OMEX"/>
  <we:alternateReferences/>
  <we:properties>
    <we:property name="Microsoft.Office.CampaignId" value="&quot;none&quot;"/>
    <we:property name="artifactName" value="&quot;imf_class_2023&quot;"/>
    <we:property name="artifactViewState" value="&quot;publicSnapshot&quot;"/>
    <we:property name="backgroundColor" value="&quot;#FFF&quot;"/>
    <we:property name="bookmark" value="&quot;H4sIAAAAAAAAA+1aWW/bOBD+K4Fe8mIsROruW5I6wCK9kBYtFovAGJFDh60sGhKVxhv4v3co22kuR85u11ER+8XmcDSc45sZivSVJ3U9LWD2DibovfIOjfk2gerbHvMGXrmkvX9/8vbg9GT07uDtkMhmarUpa+/VlWehGqP9rOsGCieBiH+fDTwoig8wdiMFRY0Db4pVbUoo9D+4YKYpWzU4H3h4OS1MBU7kRwsWndgLYqcxrc3+CGhFEFZf4EcUdkE9xamp7Go88OrFr1al23NOWLvgkSkt6JIEO1okYhXlOUZZGPBAoVJh6uhKF3bJks+Gl9OK7Lla+eG4nZQBBxX4vo9ZEEuBmKmEVLCzqeM5IgvGptICCiIuxDlpn1cW8YF3XJlJK3fp8+/EOSyttjMafDFVIfeGwpRmosXeUQF1rRXJaw3cu+DE/Kldy5+Tp7+cY4WtMDJQ6pXN74x1X84CrOsl8c/yNq1ePlc0k/I+90fTVAJPUf0ctLrOKWYfKkMRbfVtypFwOo64z0KaJJ0+Q9G0SCDpbzQ5gHzhXODI9MT+vmM7m7vP2QIAN5bdSJ0neKtD3YF3br4fVUhhk86lg6tVJA/kBZSCqHc1PBiPKxzDytXDbaovTFPaajZqEenmjptyCfTovjHOu7Uux8Uy6X5mwwJBJM5pe3QOlXV5nX+lrHHgp+dMJbE6nLUQea2rVToRfIe/iTccFBeFgx75eqNCLHN0tjn8fx3eXEiWFdcJnhjp4nCupcSSpmk28aM4CGQUQRjJMItAJmLD0pTKjHHkacxCyCM/yAXwF1ya9ERdO58H/a9N9/R94cWpaGoKEMqjXZXaNvLO2lLE0kTKKFMslyEwHkTAsvWl6MEys9UE+mQsFKOW78VnjzRlY3c5sy2wdfd1CDlPWQCMuruKkpBn3O9zMmEzmuAkpz3CLpV2qbQ1qHUnEg+ZSiSGHEApLmWWsrzPiTROdhm0y6AtYKw7daKIJzGGGbUgxnPM0kRgn1NHNViMaMXRMgS7RNol0tYR151WGIdpFMpMxmHCWZJHSsnOtLoB12c7izkoWz3foLKL8E+mUOl6BYbV6EQ7PlJpxfjfQbT+1OY7QmHPRxWU3+5gxHfDUz0+b3V44PSGvXHxuMn0uEVh7y3i0cKkB4+jnjOVO2xaV6OfsZfcKz491HGDftfZInKoftsG8SiqetEf7qCouzcoTFhOrywiyDENMAHMmGN9NIYWL21uLu+G8PGVhGABBKGQTPpZqgImk0dO627faQoeYsxzQJUKCOkrE727OPhf7ghuvXp2Xw/8hfX1DcHW7wfWn8iwfpSvjUtsL7fqT2ppm99eHO7qcZ/qcYxJ4DMeKpEFKZepn0W9Pob9FVuCutCCqsZNAHoTrMbtu78EC62t08WiGuufrrtqjV2zOd0/hFqLfW+5PZ2vgcN1Te3ry1vM/TSJIMuFShIuCSGbtk0/wiTlEecJxJKrNI/jl9E2/83V+qrotw10sIbpNV5gYaaE5kfZhg6+K6Znacadl/W7rFx/udy5lfUDyTmCZCxnaZhnEMadm2Y9AfLdk7bMMUaSh1LFSSZzRAQeRp3rQOvEw8ZaUz5luXbFh2JtGltPQeAHKPGBmFOsoZQoO+Le/tNyYRapq/OiCyju/5fXKJnPfwBz3dbYCioAAA==&quot;"/>
    <we:property name="creatorSessionId" value="&quot;8265ea70-4118-4e21-a696-a0d5b37a72c6&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aWW/bOBD+K4Fe8mIsROruW5I6wCK9kBYtFovAGJFDh60sGhKVxhv4v3co22kuR85u11ER+8XmcDSc45sZivSVJ3U9LWD2DibovfIOjfk2gerbHvMGXrmkvX9/8vbg9GT07uDtkMhmarUpa+/VlWehGqP9rOsGCieBiH+fDTwoig8wdiMFRY0Db4pVbUoo9D+4YKYpWzU4H3h4OS1MBU7kRwsWndgLYqcxrc3+CGhFEFZf4EcUdkE9xamp7Go88OrFr1al23NOWLvgkSkt6JIEO1okYhXlOUZZGPBAoVJh6uhKF3bJks+Gl9OK7Lla+eG4nZQBBxX4vo9ZEEuBmKmEVLCzqeM5IgvGptICCiIuxDlpn1cW8YF3XJlJK3fp8+/EOSyttjMafDFVIfeGwpRmosXeUQF1rRXJaw3cu+DE/Kldy5+Tp7+cY4WtMDJQ6pXN74x1X84CrOsl8c/yNq1ePlc0k/I+90fTVAJPUf0ctLrOKWYfKkMRbfVtypFwOo64z0KaJJ0+Q9G0SCDpbzQ5gHzhXODI9MT+vmM7m7vP2QIAN5bdSJ0neKtD3YF3br4fVUhhk86lg6tVJA/kBZSCqHc1PBiPKxzDytXDbaovTFPaajZqEenmjptyCfTovjHOu7Uux8Uy6X5mwwJBJM5pe3QOlXV5nX+lrHHgp+dMJbE6nLUQea2rVToRfIe/iTccFBeFgx75eqNCLHN0tjn8fx3eXEiWFdcJnhjp4nCupcSSpmk28aM4CGQUQRjJMItAJmLD0pTKjHHkacxCyCM/yAXwF1ya9ERdO58H/a9N9/R94cWpaGoKEMqjXZXaNvLO2lLE0kTKKFMslyEwHkTAsvWl6MEys9UE+mQsFKOW78VnjzRlY3c5sy2wdfd1CDlPWQCMuruKkpBn3O9zMmEzmuAkpz3CLpV2qbQ1qHUnEg+ZSiSGHEApLmWWsrzPiTROdhm0y6AtYKw7daKIJzGGGbUgxnPM0kRgn1NHNViMaMXRMgS7RNol0tYR151WGIdpFMpMxmHCWZJHSsnOtLoB12c7izkoWz3foLKL8E+mUOl6BYbV6EQ7PlJpxfjfQbT+1OY7QmHPRxWU3+5gxHfDUz0+b3V44PSGvXHxuMn0uEVh7y3i0cKkB4+jnjOVO2xaV6OfsZfcKz491HGDftfZInKoftsG8SiqetEf7qCouzcoTFhOrywiyDENMAHMmGN9NIYWL21uLu+G8PGVhGABBKGQTPpZqgImk0dO627faQoeYsxzQJUKCOkrE727OPhf7ghuvXp2Xw/8hfX1DcHW7wfWn8iwfpSvjUtsL7fqT2ppm99eHO7qcZ/qcYxJ4DMeKpEFKZepn0W9Pob9FVuCutCCqsZNAHoTrMbtu78EC62t08WiGuufrrtqjV2zOd0/hFqLfW+5PZ2vgcN1Te3ry1vM/TSJIMuFShIuCSGbtk0/wiTlEecJxJKrNI/jl9E2/83V+qrotw10sIbpNV5gYaaE5kfZhg6+K6Znacadl/W7rFx/udy5lfUDyTmCZCxnaZhnEMadm2Y9AfLdk7bMMUaSh1LFSSZzRAQeRp3rQOvEw8ZaUz5luXbFh2JtGltPQeAHKPGBmFOsoZQoO+Le/tNyYRapq/OiCyju/5fXKJnPfwBz3dbYCioAAA==&quot;"/>
    <we:property name="isFiltersActionButtonVisible" value="true"/>
    <we:property name="isFooterCollapsed" value="false"/>
    <we:property name="isVisualContainerHeaderHidden" value="false"/>
    <we:property name="pageDisplayName" value="&quot;International Trade And Economic&quot;"/>
    <we:property name="pageName" value="&quot;ReportSection&quot;"/>
    <we:property name="reportEmbeddedTime" value="&quot;2024-05-11T21:21:00.538Z&quot;"/>
    <we:property name="reportName" value="&quot;World Economic Classfication&quot;"/>
    <we:property name="reportState" value="&quot;CONNECTED&quot;"/>
    <we:property name="reportUrl" value="&quot;/groups/me/reports/21d9d671-0ec6-46d9-bb7f-237855515df9/ReportSection?ctid=aadc0e0a-65ee-471a-99a1-9f86faecbaed&amp;pbi_source=shareVisual&amp;visual=705633d55a45d495ad7c&amp;height=265.42&amp;width=449.55&amp;bookmarkGuid=c8266272-64f6-48d9-93e7-396f86c4b852&amp;fromEntryPoint=sharevisual&quot;"/>
    <we:property name="snapshotLastRefreshTime" value="&quot;5/12/24, 1:25 AM&quot;"/>
    <we:property name="snapshot" value="&quot;data:image/png;base64,iVBORw0KGgoAAAANSUhEUgAAAlMAAAGrCAYAAADkaBIBAAAAAXNSR0IArs4c6QAAIABJREFUeF7tnX9wlPd9598Zp92Mb6LGN1aGEN2443UzEzmeWrYzheHuYHyumUyNQkl1tIkMscFNDNRjS/EFTGuEUyx6LtBrAF/KjxYbp6WqHSLcMlAfBzPNmWmwldaxPGlZz/mydjzdTH3du9JuGo6bR9qVdlcrtPvVfvT9frUv/vKP5/v5fJ7X+4v00vM8++h9V65cuSL+QAACEIAABCAAgYgJvPjNF3TPp1d5OYP3IVNeuNMUAhCAAAQgAIEmEkCmmgiTUhCAAAQgAAEItB4BZKr1MueMIQABCEAAAhBoIgFkqokwKQUBCEAAAhCAQOsRQKZaL3POGAIQgAAEIACBJhJAppoIk1IQgAAEIAABCLQeAWSq9TLnjCEAAQhAAAIQaCIBZKqJMCkFAQhAAAIQgEDrEUCmWi9zzhgCEIAABCAAgSYSQKaaCJNSEIAABCAAAQi0HgFkqvUy54whAAEIQAACEGgiAWSqiTApBQEIQAACEIBA6xFAplovc84YAhCAAAQgAIEmEkCmmgiTUhCAAAQgAAEItB4BZKr1MueMIQABCEAAAhBoIoHZylT+tSHtOVZQz4OLlTm6T9mlW/Tgova6JnzflStXrtR1JAdBAAIQgAAEIACBQAnMRqZyFw5p+xNnlf7VXn343D4Nt23Urv7l6ri2vpM1kKmCcm9llbsktV3foY72VH2TXOWo/NsZZfMFpa5tV8cN7ZpVxct5ZTNZ5ZVSe0da7XWCmvVJNFig8PaoRl6/qHzq3yjd2al0DY75t0c1+r2LyhXa1JG+WZ3pdqWuqWpUyCvz2qvK5Apq67hZnZ0daqs+5nJB2dFXNZrNT39Mg/NzOAQgAAEIQGAuCbjKVO78fj325Ku67cEepU7v09kFfXry4WXqaEA2mi9ThYyG+pZr62lp0W+c0oE16VnIT0HZk4Na89BRZZNElg7o5O/2Kj0bAXr3lLau2qihXKceGTqqB29tm8usZ+5VyOr0k+u06euZsmM7tGL7fm1b3VkUoYKyZ3Zr0xcOabTsqEVfHtLe+7omZCn/nUPa1Duo84XJg1KLNmjvzo1a+tHxXZJ/7ai2bxjQiXfLjllSPGZBAztp5jPjCAhAAAIQgIAZAReZyr92SP3bXtXi/l598MSgTizo064Hl6nR60Bhy1QhWxSzgnTDYq34xXV6ZH1jtjgltaBlqqDM81u0cvOwEv/puLVLqTdGlEn+5Zpl2vaN3frcx9tU+Jsh9fds0elLkq7tUPpfZZXJJWfaoc/tG9K2u9ul917WnnX36unXkmM61ZXOaeS1sYPUseagjj22TO0/zurE5m71v5gfO2bRJ1PKnBtRclTnF5/VMw8vnnoVy+yvAYUhAAEIQAAC7gRcZKrw1int3HxQ+qU+Lf7+fu1/a7me3N6rzgavszRfptw5TF15aVSHv9CtnedTuvupU9q1smMWV7mK5UOWqTJ5TN93UM/0L1P7pREdfqhHO89LXV8e1jPr08p+faM+te2sdEefju3foK5URiee6FX/8zm1r96n49uXK/XtQa2+95AyqWXaNpRIWGrsKt/qh44q196jvS8Mamn+qDZ1D+jc5S49MnRID96aUvb4Fq18dFj5G9fpmT/aokXXNTNQakEAAhCAAARsCLjIVDJJ4c1hPfGlZ/WTa/p02/f269B73dr1WI/SDQhV82Vqym2+DmUO9mrlb41IN3br/kUFnXv+lDJty/TIQJ/u/vD3df7UKQ1/85RGr71N3b+8Tg9+Nrn6lNO5bd164Nj41ZSxP/Xe5ruU1flj+7T/G2d1/o28Om5dprt/sVe99yxWx6Vat/mS22aHtPO3duv0m5La0upasljdq9frl5aUCdx7ozr9/B9raHhY595IqfPOZVq6ZLEW/9tlWnRjkXo9x0y3jwo5jZw5q9F8Sh2fXKalSc1CTqd/fbk2Hc+rs39IzzyQ1uhv92jNwczkFaZrCso+36dPbT6lwpIBndzfq/Z3z+rct7P657abtezOrrFLlvnv7Neant0ava5be78xqLs/mFfm7ZwK17Sp44YOtSXHnC9K2IJeHXhhQEvr+yCDzd8MqkIAAhCAAATqJOAqU0n5/BtD2v7lP1b7r/bp5pHdOlS4V7se6677saK5lak6gXT1D+nA/R0aecJBpgo5nfvPvXrgmfJnjsYbt6/crWO/ltLTv1z5zFThb46qv2dg/LZZxZ9OPfgHh/TIknYV3j6rPQ+v1+Hv1DiJ4hWizkszH9PV4JWe5JbeY5/fohO5tO7/g6PavEg692SPHngmq/R9z+rYl5NbcYWxK0qfenRYhTu26PjX1k29RHk5p/Nf3aA1+0aUuntQx5/qqdgkhXczyrz7fZ17uk97zuTV/pndOra9u6EH8OqMl8MgAAEIQAACTScwG5kaF6phHTqTUvd/vEmZ57+pf1iyXj231Hd5am5l6trFenDHBi3vKOjc0xu158zYk0Fa8diAeu9IbjENqv+ZUemjvTowNKCu905p/5c26vAb0qKHD2rzPTcrPcOn+RIxeuAXBnQ+qXzPFm1efZva3v6m9hzJq3vHgD7X/nLNB9Dzb57Vn5zOKb3oZrX/+KKGd/Xp8AWpbeVuHf/NbqXObNGnHhpSPtWl+7dv1PKPfViF7FkNPf99LXtsQCtuTCl3cuZjGto9uZe156F79fQFKXXngI7v6VU6uWLXsEwVlDm+RWseHVZOad1/8Kg2l19yupzXyFd7tXpf8XH2tuXa8Ye71fMxHkBvKC8OhgAEIAABbwRmK1OzGXxOZSp1z26d3Dl+tSN3eotWbhxS7mPrdOzoFiVXbCZEKLVMO4b3qWdBpsFnppIrNH361KOnVEie+Tm6RaX3bRUKUipxg2mfmSq90iERvIIy39im/t8flZZs0cn969R2fkArv3BUObXr7i+u19J0hz780zep8+Ppiaf+c2dmPqbusApZnfhKr/qPZaW25dr2B4P6XGLIlxuXqfyF4qf6Lkud9x3U3v6qh/irZUrS2NXBByY/GVj33BwIAQhAAAIQ8ECgNWWqJB43rtOxP6qSqWuWacefuchUXiP/tVerd42q7TP7dHLHcrVXv1OplkzlR/XctnXa/mLZ81mljbBki47vX6fOwogOP9qrnefK3jOQHPPRbu14ekA9H2+T3qvjmHo22OW8Rp/p0+onz6qgTt3/tf165M7is1sNylTh7VPaef9GPfem1Hb3gJ4ZvNqnFJIrWANa8+iQcqXnqoqvUKhnbI6BAAQgAAEI+CKATDVNpgoaLT7snjwXdHJ3z9RnfqbIVEqZ0qfjlFLnkmXqaJPyo6d0/i2NXZkak6nk3VbFh8tP/XVW2b8+q5G3i1um/MH4eo6ZYaflzg3qgfXJO6TadPf2o3py4v1Ski7ndf6qD6CXzZtI4q/3avvJvPTxdTrwe31aWvbuqMJ7WWXfTV6LMPky1MJbw+rv7tPpS13aPHxU93+cW32+vjDQFwIQgAAE6ieATDVNpqTctwa15vOHlNFiPfLs7rHfq1PIjejcBakr+VTbe1Wf5rulMPEMUsdnD+rY48vUfs2klE3I1D+O6LkD/11tv7ReKz42/kBa9vQWrU5uVd6wTs/84RYtUh3HzPDpuMkHzqXO9Qd14OHql4cVJuXv1j4d+70N6ro2edFnrzZ9PTvxaoR2TT5wruuWa8eRwfGrZ2V/ElarP39I2bJnpBKRW73+kLLXLteu4d1acQMyVf9fZY6EAAQgAAFfBJCpJsqUkqsxfd3afi6Js02dt7Yr853M2Eswx+RkbUqH1t6rw8krECSl1x/WE9cf0Od2vpx83k9dd96mdv2dRs6Mv7xyTKZ+e5le39GjrcnLLZM/CzrVeXlUo8W7gmOffPvyzXr5iRmOmenTcZcyGnq0W1tPV91KLO7M9Bef1bGHFyuVOapNqwY0fsexXR1tOWXHRmtXz74h7bi7o0wqa2zr1HLtGN6tng++qp3r7h17wF+ptLpuzGvkjfGTKj1438jr9H39BaIvBCAAAQhAAJlqpkwlj4+//bIOP5F8WrAoP8keSz5J+NSgNvyHNo0e2KjVuxJ5SmTqWR37vPTcl+7VnuQjgNV/xm7z9art/CHt3LZbp8t+7UpyaPKJwSe/1KtFH9X4u6queswMV3nyI3p6XY/21Hr9QjJrUabakgfk/9s+7fz1/Tr3Xmng5FORg9r82cVjD8RnT/Zp5UPDKiMweWYlmboxNf5ujV/dUvHrZHTrOh34nb6JXznDX1EIQAACEIBA6ATml0xp6i86LuQyyv6wILV1KP3R4q2mfFaZt/MqpNrHX3eQPCheyCn7Vk55tan9hg61v7+gXLb4S5MXdKjjugZuOV0uKJcZ1cjoRRWuvUldi7rGnoUa+5P8suO3ssonn/C7rkPpBcnLMfPKXDirV7MFfaD9JnX+dPLfCuPPE3WU5kt+afDLejWT04+SX5ScXqxFXVW/OHjsFwvPcMx0OzKZOfkl0UnfGn8mZi3+v8K7ozp//nVlCyl1dC3T0uLtx+R/l56Hqlmp7CWdY8fmsspkLo69wDO14DZ13TH5CcXQ//IwHwQgAAEIQCAhMM9kyjDU3Ms6/F+G9GpiQbX+XNOm21b36f7S+xAMR2m4dCGrcwf3aeh7Na8VJffZ1L7oXj2ymtcRNMyWBRCAAAQg0PIEkKk6t0Dhf72o3+h5VH/6f6ZbkNIv7HxRX+luwu/wq3Omug+7lNEfPnSPfvN/TL+i45e/pue2/ntdX/06h7qbcCAEIAABCECgNQkgU62ZO2cNAQhAAAIQgECTCCBTTQJJGQhAAAIQgAAEWpMAMtWauXPWEIAABCAAAQg0iQAy1SSQlIEABCAAAQhAoDUJIFOtmTtnDQEIQAACEIBAkwggU00CSRkIQAACEIAABFqTADLVmrlz1hCAAAQgAAEINIkAMtUkkJSBAAQgAAEIQKA1CSBTrZk7Zw0BCEAAAhCAQJMIIFNNAkkZCEAAAhCAAARakwAy1Zq5c9YQgAAEIAABCDSJgIlM5V7Wnl0jWty/QVf7tb/vu3LlypUmnQdlIAABCEAAAhCAgBcCTZOpQk6jb+TVcUtaqeyQ+n/tZS3/6qBW3JCa9ryQKS+R0xQCEIAABCAAgWYSaJZMFd4cUv+XXlX3Vwe09MfDyFQzQ6IWBCAAAQhAAALhEpiNTBXePqU9T2fV/Z/WKf3uUW360uvqeRqZCjdtJoMABCAAAQhAoOkEZiVTbxzSA1/+vtYdGtCi95CppodDQQhAAAIQgAAEwieATIWfERNCAAIQgAAEIBAwgdnIlN7L6Ny38+pc2qW2t7gyFXDMjAYBCEAAAhCAgBWBWclU2VDJA+iPbX1d3XsGtKjAp/ms8qIuBCAAAQhAAAKBEWiWTJWfVuEtZCqwmBkHAhCAAAQgAAErAhYypfyoTjx/UenPdKuzbfrJec+UVarUhQAEIAABCEBgzgiYyFSd0yNTdYLiMAhAAAIQgAAEwiWATIWbzbyb7J0/366tRy9K6bXa8fhdWljjDF85cq/2npFuf/RZbfpE8YDvHtF9T700cfTC3t3a8fPt844PJwQBCEAAAnESQKbizC2uqX/4krb2H9E7pamnk6my4yZlalR71w7qlaozrpCtuGgwLQQgAAEIzDMCyNQ8CzTI0ylK0kd61+oHR4/onZoyldOJJ/r0Qmb8DCpk6oi0aW3n2H8vXd3i6lSQSTMUBCAAgZYkgEy1ZOyeTrp05amGTI1LknT7ndIrZy5W3uYrGxeZ8pQdbSEAAQhAYFoCyBSbY+4ITCdTxWeikqtNG7V/7LmqmrfxJm4D3qRVu7ZpxfVzNzqdIAABCEAAAtMRQKbYG3NHoKZMFZ+JKl6tUvEh9SkyVfYQOs9LzV1kdIIABCAAgZkJIFMzM+KIZhGoIVMTn/Cr0aP0XNTkMVyRalYU1IEABCAAgeYRQKaax5JKMxFwkamuvyp+EvAubTqyVrfP1IP/DwEIQAACEJhjAsjUHANv6XZXeQC9xKV0FWriVl7VO6ZKx/FpvpbeSZw8BCAAgaAI1C9TWZ3+nT/W63VNf7N6Hl6ujhmO5Q3odcGcRwc5yNR0twGRqXm0LzgVCEAAApETqF+mRrTzZ3p0uK7zXadjf7tFXchUXbQ4CAIQgAAEIACBiAnUL1NS4b28CmXnmj2xUSu/ktaBv+ybEKfx/9aJTEW8JxgdAhCAAAQgAIEGCDQiU9Vlc8+v15LN6QpxqvXfphuH23wNBMWhEIAABCAAAQiESQCZCjMXpoIABCAAAQhAIBICyFQkQTEmBCAAAQhAAAJhEpiNTKmQV/5SSm3XpSZOrvD2iEb+Z5s6l6TVNsMpc5svzD3BVBCAAAQgAAEINEBgVjLVQJ9ahyJTswTIcghAAAIQgAAE/BOoX6ZGdHjVNg1PO/Knte2FdepSTie+sEyPaVBnvtat9qucIjLlP38mgAAEIAABCEBglgQakamrv2eq9G6pjA4vX66d2qKTp9YpjUzNMiGWQwACEIAABCAQNIH6ZaqB07hcUP7HKbVNPkpVczFXphpgWn7o//6Xf3FcyTLfBD70Ez/hewT6QwACEIBAkwmYyFSdMyJTdYKqPuznznxLP/jn8venOhZi2ZwSeH7x7frkdT81pz1pBgEIQAAC9gTql6lGfjdfMvfMv58PmXLMF5lyBOd5GTLlOQDaQwACEDAiUL9MNfK7+ZJhZ/79fMiUY6jIlCM4z8uQKc8B0B4CEICAEYH6ZWrq7+a7+kiV75+qdSwy5RgqMuUIzvMyZMpzALSHAAQgYESgEZlq9gjIlCNRZMoRnOdlyJTnAGgPAQhAwIhAM2SqkV9uXH4ayJRjqMiUIzjPy5ApzwHQHgIQgIARgYZkKveynjswpFMXLipfPk8uo9F3U0rf0qH2lXv0zJqrvV1qciEy5RgqMuUIzvMyZMpzALSHAAQgYESgfpnK68RDt6n/5AyDLBrUmWd71FHHvMhUHZBqHYJMOYLzvAyZ8hwA7SEAAQgYEahfpsY/zXf6voM69uBtKn8fZ/bERq38SloH/rJPXZr5wfPSqSBTjqEiU47gPC9DpjwHQHsIQAACRgTql6mMnlu1XEMrTun4fZW38Xhmyiic6coiU3MMvEntkKkmgaQMBCAAgcAI1C9TVYMX8iq8v02pa9xPiCtTjuyQKUdwnpchU54DoD0EIAABIwKNylT2xQH1P3FUI++ND9R2a7ce2Tqgz93a1vCEyFTDyMYXIFOO4DwvQ6Y8B0B7CEAAAkYEGpGp/Mk+LXloWIXr0uq8LqfRN6X0jVLmzXY9ODSsR26d4TcbV50DMuUYKjLlCM7zMmTKcwC0hwAEIGBEoH6Zymlo/WJt/Yc+HT+yQZ2jg/rYr0jH/rZPhSeXa827fbrwu91q5PoUMuUYKjLlCM7zMmTKcwC0hwAEIGBEoH6ZGv80X+apl3VgZbt0oSRTW9RV/s8NzIlMNQCr/FBkyhGc52XIlOcAaA8BCEDAiEAjMrXnZ3tU+NpFbV6kCplKv7hRd/z2zTp+doM6G5gTmWoAFjLlCCugZchUQGEwCgQgAIEmEqhfpvI6/cht2t91SseTN5yPXY16VSs++wGd+/rLau8f1skvNqJSEjLlGCRXphzBeV6GTHkOgPYQgAAEjAjUL1NS4bUh7b/Qod77Fqt9TKYOJZ/nU9dnB7Xr8eXqaPA1CciUY6jIlCM4z8uQKc8B0B4CEICAEYFGZKpihMsF5fMFpdrc3zWFTDmGikw5gvO8DJnyHADtIQABCBgRcJapJsyDTDlCRKYcwXlehkx5DoD2EIAABIwI1C9TIzq8apuGp53j09r2wjp1NTAnMtUArPJDkSlHcJ6XIVOeA6A9BCAAASMCjchU8mqEw9POsU7H/nYLMmWUU0VZZGouKDe/BzLVfKZUhAAEIBACgfplqva0hdyohncN6jt37taOu9sbOiWuTDWEa/JgZMoRnOdlyJTnAGgPAQhAwIjAbGVqbKzCWW1fPqoe3jNllFJVWWRqbjg3uwsy1Wyi1IMABCAQBoGmyJSS56leVRfPTM1NqMjU3HBudhdkqtlEqQcBCEAgDAKNyFThrRGNZP9Z7bcsVjr5JXyXC8q9lVVhQVod1zZ+Ptzma5zZ2ApkyhGc52XIlOcAaA8BCEDAiED9MpXTiS8s1mMLDurC9mVKXc5qaMNybT1TkK7t1OY/Gtb9H29sSGSqMV4TRyNTjuA8L0OmPAdAewhAAAJGBOqXqfFfdFw4+Lq2LU2p8K0B3fH5IXWuXqeO7+3XiY59urBnuZILVvX+QabqJVV1HDLlCM7zMmTKcwC0hwAEIGBEoFGZ0rPJLzrO68RDt6n/BwM6M9Sr9nMDumV9ilcjGGU0pSwyNVekm9sHmWouT6pBAAIQCIVA/TI1/ouO+y/1ae/df6edm48qvedV7b2nTQVkam7jRKbmlnezuiFTzSJJHQhAAAJhEahfpqTChUGt/JVDyiSncOMGHRvuU9f7sxr6wjJt/SC3+eYsWWRqzlA3tREy1VScFIMABCAQDIFGZCoZOv/miEZ/kFLHHZ3qSM3uNHhmypEfMuUIzvMyZMpzALSHAAQgYESgUZlq5hjIlCNNZMoRnOdlyJTnAGgPAQhAwIgAMmUE1rIsMmVJ1642MmXHlsoQgAAEfBJApnzSd+yNTDmC87wMmfIcAO0hAAEIGBFApozAWpZFpizp2tVGpuzYUhkCEICATwLIlE/6jr2RKUdwnpchU54DoD0EIAABIwLIlBFYy7LIlCVdu9rIlB1bKkMAAhDwSQCZ8knfsTcy5QjO8zJkynMAtIcABCBgRACZMgJrWRaZsqRrVxuZsmNLZQhAAAI+CSBTPuk79kamHMF5XoZMeQ6A9hCAAASMCCBTRmAtyyJTlnTtaiNTdmypDAEIQMAnAWTKJ33H3siUIzjPy5ApzwHQHgIQgIARAWTKCKxlWWTKkq5dbWTKji2VIQABCPgkgEz5pO/YG5lyBOd5GTLlOQDaQwACEDAigEwZgbUsi0xZ0rWrjUzZsaUyBCAAAZ8EkCmf9B17I1OO4DwvQ6Y8B0B7CEAAAkYEkCkjsJZlkSlLuna1kSk7tlSGAAQg4JMAMuWTvmNvZMoRnOdlyJTnAGgPAQhAwIgAMmUE1rIsMmVJ1642MmXHlsoQgAAEfBJApnzSd+yNTDmC87wMmfIcAO0hAAEIGBFApozAWpZFpizp2tVGpuzYUhkCEICATwLIlE/6jr2RKUdwnpchU54DoD0EIAABIwLIlBFYy7LIlCVdu9rIlB1bKkMAAhDwSQCZ8knfsTcy5QjO8zJkynMAtIcABCBgRACZMgJrWRaZsqRrVxuZsmNLZQhAAAI+CSBTPuk79kamHMF5XoZMeQ6A9hCAAASMCCBTRmAtyyJTlnTtaiNTdmypDAEIQMAnAWTKJ33H3siUIzjPy5ApzwHQHgIQgIARAWTKCKxlWWTKkq5dbWTKji2VIQABCPgkgEz5pO/YG5lyBOd5GTLlOQDaQwACEDAigEwZgbUsi0xZ0rWrjUzZsaUyBCAAAZ8EkCmf9B17I1OO4DwvQ6Y8B0B7CEAAAkYEkCkjsJZlkSlLuna1kSk7tlSGAAQg4JMAMuWTvmNvZMoRnOdlyJTnAGgPAQhAwIgAMmUE1rIsMmVJ1642MmXHlsoQgAAEfBJApnzSd+yNTDmC87wMmfIcAO0hAAEIGBFApozAWpZFpizp2tVGpuzYUhkCEICATwLIlE/6jr2RKUdwnpchU54DoD0EIAABIwLIlBFYy7LIlCVdu9rIlB1bKkMAAhDwSQCZ8knfsTcy5QjO8zJkynMAtIcABCBgRACZMgJrWRaZsqRrVxuZsmNLZQhAAAI+CSBTPuk79kamHMF5XoZMeQ6A9hCAAASMCCBTRmAtyyJTlnTtaiNTdmypDAEIQMAnAWTKJ33H3siUIzjPy5ApzwHQHgIQgIARAWTKCKxlWWTKkq5dbWTKji2VIQABCPgkgEz5pO/YG5lyBOd5GTLlOQDaQwACEDAigEwZgbUsi0xZ0rWrjUzZsaUyBCAAAZ8EkCmf9B17I1OO4DwvQ6Y8B0B7CEAAAkYEkCkjsJZlkSlLuna1kSk7tlSGAAQg4JMAMuWTvmNvZMoRnOdlyJTnAGgPAQhAwIgAMmUE1rIsMmVJ1642MmXHlsoQgAAEfBJApnzSd+yNTDmC87wMmfIcAO0hAAEIGBFApozAWpZFpizp2tVGpuzYUhkCEICATwLIlE/6jr2RKUdwnpchU54DoD0EIAABIwLIlBFYy7LIlCVdu9rIlB1bKkMAAhDwSQCZ8knfsTcy5QjO8zJkynMAtIcABCBgRACZMgJrWRaZsqRrVxuZsmNLZQhAAAI+CSBTPuk79kamHMF5XoZMeQ6A9hCAAASMCCBTRmAtyyJTlnTtaiNTdmypDAEIQMAnAWTKJ33H3siUIzjPy5ApzwHQHgIQgIARAWTKCKxlWWTKkq5dbWTKji2VIQABCPgkgEz5pO/YG5lyBOd5GTLlOQDaQwACEDAigEwZgbUsi0xZ0rWrjUzZsaUyBCAAAZ8EkCmf9B17I1OO4DwvQ6Y8B0B7CEAAAkYEkCkjsJZlkSlLuna1kSk7tlSGAAQg4JMAMuWTvmNvZMoRnOdlyJTnAGgPAQhAwIgAMmUE1rIsMmVJ1642MmXHlsoQgAAEfBJApnzSd+yNTDmC87wMmfIcAO0hAAEIGBFApozAWpZFpizp2tVGpuzYUhkCEICATwLIlE/6jr2RKUdwnpchU54DoD0EIAABIwLIlBFYy7LIlCVdu9rIlB1bKkMAAhDwSQCZ8knfsTcy5QjO8zJkynMAtIcABCBgRACZMgJrWRaZsqRrVxuZsmNLZQhAAAI+CSBTPuk79kamHMF5XoZMeQ6A9hCAAASMCCBTRmAtyyJTlnTtaiNTdmypDAEIQMDCW5cLAAAbuUlEQVQnAWTKJ33H3siUIzjPy5ApzwHQHgIQgIARAWTKCKxlWWTKkq5dbWTKji2VIQABCPgkgEz5pO/YG5lyBOd5GTLlOQDaQwACEDAigEwZgbUsi0xZ0rWrjUzZsaUyBCAAAZ8EkCmf9B17I1OO4DwvQ6Y8B0B7CEAAAkYEkCkjsJZlkSlLuna1kSk7tlSGAAQg4JMAMuWTvmNvZMoRnOdlyJTnAGgPAQhAwIgAMmUE1rIsMmVJ1642MmXHlsoQgAAEfBJApnzSd+yNTDmC87wMmfIcAO0hAAEIGBFApozAWpZFpizp2tVGpuzYUhkCEICATwLIlE/6jr2RKUdwnpchU54DoD0EIAABIwLIlBFYy7LIlCVdu9rIlB1bKkMAAhDwSQCZ8knfsTcy5QjO8zJkynMAtIcABCBgRACZMgJrWRaZsqRrVxuZsmNLZQhAAAI+CSBTPuk79kamHMF5XoZMeQ6A9hCAAASMCCBTRmAtyyJTlnTtaiNTdmypDAEIQMAnAWTKJ33H3siUIzjPy5ApzwHQHgIQgIARAWTKCKxlWWTKkq5dbWTKji2VIQABCPgkgEz5pO/YG5lyBOd5GTLlOQDaQwACEDAigEwZgbUsi0xZ0rWrjUzZsaUyBCAAAZ8EkCmf9B17I1OO4DwvQ6Y8B0B7CEAAAkYEkCkjsJZlkSlLuna1kSk7tlSGAAQg4JMAMuWTvmNvZMoRnOdlyJTnAGgPAQhAwIgAMmUE1rIsMmVJ1642MmXHlsoQgAAEfBJApnzSd+yNTDmC87wMmfIcAO0hAAEIGBFApozAWpZFpizp2tVGpuzYUhkCEICATwLIlE/6jr2RKUdwnpchU54DoD0EIAABIwLIlBFYy7LIlCVdu9rIlB1bKkMAAhDwSQCZ8knfsTcy5QjO8zJkynMAtIcABCBgRACZMgJrWRaZsqRrVxuZsmNLZQhAAAI+CSBTPuk79kamHMF5XoZMeQ6A9hCAAASMCCBTRmAtyyJTlnTtaiNTdmypDAEIQMAnAWTKJ33H3siUIzjPy5ApzwHQHgIQgIARAWTKCKxlWWTKkq5dbWTKji2VIQABCPgkgEz5pO/YG5lyBOd5GTLlOQDaQwACEDAigEwZgbUsi0xZ0rWrjUzZsaUyBCAAAZ8EkCmf9B17I1OO4DwvQ6Y8B0B7CEAAAkYEkCkjsJZlkSlLuna1kSk7tlSGAAQg4JMAMuWTvmNvZMoRnOdlyJTnAGgPAQhAwIgAMmUE1rIsMmVJ1642MmXHlsoQgAAEfBJApnzSd+yNTDmC87wMmfIcAO0hAAEIGBFApozAWpZFpizp2tVGpuzYUhkCEICATwLIlE/6jr2RKUdwnpchU54DoD0EIAABIwLIlBFYy7LIlCVdu9rIlB1bKkMAAhDwSQCZ8knfsTcy5QjO8zJkynMAtIcABCBgRACZMgJrWRaZsqRrVxuZsmNLZQhAAAI+CSBTPuk79kamHMF5XoZMeQ6A9hCAAASMCCBTRmAtyyJTlnTtaiNTdmypDAEIQMAnAWTKJ33H3siUIzjPy5ApzwHQHgIQgIARAWTKCKxlWWTKkq5dbWTKji2VIQABCPgkgEz5pO/YG5lyBOd5GTLlOQDaQwACEDAigEwZgbUsi0xZ0rWrjUzZsaUyBCAAAZ8EkCmf9B17I1OO4DwvQ6Y8B0B7CEAAAkYEkCkjsJZlkSlLuna1kSk7tlSGAAQg4JMAMuWTvmNvZMoRnOdlyJTnAGgPAQhAwIgAMmUE1rIsMmVJ1642MmXHlsoQgAAEfBJApnzSd+yNTDmC87wMmfIcAO0hAAEIGBFApozAWpZFpizp2tVGpuzYUhkCEICATwLIlE/6jr2RKUdwnpchU54DoD0EIAABIwLIlBFYy7LIlCVdu9rIlB1bKkMAAhDwSQCZ8knfsTcy5QjO8zJkynMAtIcABCBgRACZMgJrWRaZsqRrVxuZsmNLZQhAAAI+CSBTPuk79kamHMF5XoZMeQ6A9hCAAASMCCBTRmAtyyJTlnTtaiNTdmypDAEIQMAnAWTKJ33H3siUIzjPy5ApzwHQHgIQgIARAWTKCKxlWWTKkq5dbWTKji2VIQABCPgkgEz5pO/YG5lyBOd5GTLlOQDaQwACEDAigEwZgbUsi0xZ0rWrjUzZsaUyBCAAAZ8EkCmf9B17I1OO4DwvQ6Y8B0B7CEAAAkYEkCkjsJZlkSlLuna1kSk7tlSGAAQg4JMAMuWTvmNvZMoRnOdlyJTnAGgPAQhAwIgAMmUE1rIsMmVJ1642MmXHlsoQgAAEfBJApnzSd+yNTDmC87wMmfIcAO0hAAEIGBFApozAWpZFpizp2tVGpuzYUhkCEICATwLIlE/6jr2RKUdwnpchU80MIKcTT/TphUx5zbu06cha3V76T989ovueeqn4b1X/r5mjUAsCEGh5AshUhFsAmYowNEnIVDNzm0GmKkSq2De9Vjsev0sLmzkGtSAAAQhIQqYi3AbIVIShIVNNDq0oUzds0e+v7ZxS+5Uj92rvGen2R5/Vpk+Mau/aQb2im7Rq1zatuL7Jo1AOAhBoeQLIVIRbAJmKMDRkqsmhFQXpzloyVZKnyVt7Jbla2LtbO36+vcmzUA4CEGh1AshUhDsAmYowNGSqyaGVhGmy7PhVqOTfp8rUO3++XVuPXhQy1eQYKAcBCIwRQKYi3AjIVIShIVNNDm2qTGniNh4y1WTYlIMABGYggExFuEWQqQhDQ6ZMQ6u8jZcrPiM19Tbf5NUr03EoDgEItBgBZCrCwJGpCENDpkxDq3zgfPKTfjyAboqd4hCAQJEAMhXhVkCmIgwNmWpuaD98SVv7j+idiqqTV6JKz0hV/G9ejdDcDKgGAQhMEECmItwMyFSEoSFTzQ1tikxNfSlnhVAhUs3lTzUIQKCCADIV4YZApiIMDZmKMzSmhgAEIFAHAWSqDkihHYJMhZZIffPwBvT6OHEUBCAAgdgIIFOxJSYJmYowNK5MxRkaU0MAAhCogwAyVQek0A5BpkJLpL55uDJVHyeOggAEIBAbAWQqtsS4MhVhYuMjI1PRRsfgEIAABK5KAJmKcINwZSrC0JCpOENjaghAAAJ1EECm6oAU2iHIVGiJ1DcPV6bq48RREIAABGIjgEzFlhi3+SJMjNt80YbG4BCAAATqIIBM1QEptEO4MhVaIvXNw5Wp+jhxFAQgAIHYCCBTsSXGlakIE+PKVLShMTgEIACBOgggU3VACu0QrkyFlkh984R0Zeqf/v4v9C//+Df1Dc5RwRD4yQ/erA986OeCmYdBIACBcQLIVIQ7AZmKMLTAPs2XyNSP/u9onCBbeOpU288iUy2cP6ceLgFkKtxspp0MmYowNGQqztACmxqZCiwQxoFAkQAyFeFWQKYiDA2ZijO0wKZGpgILhHEggEzFuweQqTizC+2ZKW7zxbePkKn4MmPi1iDAlakIc0amIgyNK1NxhhbY1MhUYIEwDgS4MhXvHkCm4syOK1Nx5hbS1MhUSGkwCwQmCXBlKsLdgExFGBpXpuIMLbCpkanAAmEcCHBlKt49gEzFmR1XpuLMLaSpkamQ0mAWCHBlKuo9gEzFGR8yFWduIU2NTIWUBrNAAJmKeg8gU3HGh0zFmVtIUyNTIaXBLBBApqLeA8hUnPEhU3HmFtLUyFRIaTALBJCpqPcAMhVnfMhUnLmFNDUyFVIazAIBZCrqPYBMxRkfMhVnbiFNjUyFlAazQACZinoPIFNxxodMxZlbSFMjUyGlwSwQQKai3gPIVJzxIVNx5hbS1MhUSGkwCwSQqaj3ADIVZ3zIVJy5hTQ1MhVSGswCAWQq6j2ATMUZHzIVZ24hTY1MhZQGs0AAmYp6DyBTccaHTMWZW0hTI1MhpcEsEECmot4DyFSc8SFTceYW0tTIVEhpMAsEkKmo9wAyFWd8yFScuYU0NTIVUhrMAgFkKuo9gEzFGR8yFWduIU2NTIWUBrNAAJmKeg8gU3HGh0zFmVtIUyNTIaXBLBBApqLeA8hUnPEhU3HmFtLUyFRIaTALBJCpqPcAMhVnfMhUnLmFNDUyFVIazAIBZCrqPYBMxRkfMhVnbiFNjUyFlAazQACZinoPIFNxxodMxZlbSFMjUyGlwSwQQKai3gPIVJzxIVNx5hbS1MhUSGkwCwSQqaj3ADIVZ3zIVJy5hTQ1MhVSGswCAWQq6j2ATMUZHzIVZ24hTY1MhZQGs0AAmYp6DyBTccaHTMWZW0hTI1MhpcEsEECmot4DyFSc8SFTceYW0tTIVEhpMAsEkKmo9wAyFWd8yFScuYU0NTIVUhrMAgFkKuo9gEzFGR8yFWduIU2NTIWUBrNAAJmKeg8gU3HGh0zFmVtIUyNTIaXBLBBApqLeA8hUnPEhU3HmFtLUyFRIaTALBJCpqPcAMhVnfMhUnLmFNDUyFVIazAIBZCrqPYBMxRkfMhVnbiFNjUyFlAazQACZinoPIFNxxodMxZlbSFMjUyGlwSwQQKai3gPIVJzxIVNx5hbS1MhUSGkwCwSQqaj3ADIVZ3zIVJy5hTQ1MhVSGswCAWQq6j2ATMUZHzIVZ24hTY1MhZQGs0AAmYp6DyBTccaHTMWZW0hTI1MhpcEsEECmot4DyFSc8SFTceYW0tTIVEhpMAsEkKmo9wAyFWd8yFScuYU0NTIVUhrMAgFkKuo9gEzFGR8yFWduIU2NTIWUBrNAAJmKeg8gU3HGh0zFmVtIUyNTIaXBLBBApqLeA8hUnPEhU3HmFtLUyFRIaTALBJCpqPcAMhVnfMhUnLmFNDUyFVIazAIBZCrqPYBMxRkfMhVnbiFNjUyFlAazQACZinoPIFNxxodMxZlbSFMjUyGlwSwQQKai3gPIVJzxIVNx5hbS1MhUSGkwCwSQqaj3ADIVZ3zIVJy5hTQ1MhVSGswCAWQq6j2ATMUZHzIVZ24hTY1MhZQGs0AAmYp6DyBTccaHTMWZW0hTI1MhpcEsEECmot4DyFSc8SFTceYW0tTIVEhpMAsEkKmo9wAyFWd8yFScuYU0NTIVUhrMAgFkKuo9gEzFGR8yFWduIU2NTIWUBrNAAJmKeg8gU3HGh0zFmVtIUyNTIaXBLBBApqLeA8hUnPEhU3HmFtLUyFRIaTALBJCpqPcAMhVnfMhUnLmFNDUyFVIazAIBZCrqPYBMxRkfMhVnbiFNjUyFlAazQACZinoPIFNxxodMxZlbSFMjUyGlwSwQQKai3gPIVJzxIVNx5hbS1MhUSGkwCwSQqaj3ADIVZ3zIVJy5hTQ1MhVSGswCAWQq6j2ATMUZHzIVZ24hTY1MhZQGs0AAmYp6DyBTccaHTMWZW0hTI1MhpcEsEECmot4DyFSc8SFTceYW0tTIVEhpMAsEkKmo9wAyFWd8yFScuYU0NTIVUhrMAgFkKuo9gEzFGR8yFWduIU2NTIWUBrNAAJmKeg8gU3HGh0zFmVtIUyNTIaXBLBBApqLeA8hUnPEhU3HmFtLUyFRIaTALBJCpqPcAMhVnfMhUnLmFNDUyFVIazAIBZCrqPYBMxRkfMhVnbiFNjUyFlAazQACZinoPIFNxxodMxZlbSFMjUyGlwSwQQKai3gPIVJzxIVNx5hbS1MhUSGkwCwSQqaj3ADIVZ3zIVJy5hTQ1MhVSGswCAWQq6j2ATMUZHzIVZ24hTY1MhZQGs0AAmYp6DyBTccaHTMWZW0hTI1MhpcEsEECmot4DyFSc8SFTceYW0tTIVEhpMAsEkKmo9wAyFWd8yFScuYU0NTIVUhrMAgFkKuo9gEzFGR8yFWduIU2NTIWUBrNAAJmKeg8gU3HGh0zFmVtIUyNTIaXBLBBApqLeA8hUnPEhU3HmFtLUyFRIaTALBJCpqPcAMhVnfMhUnLmFNDUyFVIazAIBZCrqPYBMxRkfMhVnbiFNjUyFlAazQACZinoPIFNxxodMxZlbSFMjUyGlwSwQQKai3gPIVJzxIVNx5hbS1MjUXKQxqr1rB/WKpNsffVabPjEXPekRO4EXv/mC7vn0Ki+n8b4rV65c8dI58qbIVJwBIlNx5hbS1MiUbRqvHLlXe89M9kCmbHnPp+rIVIRpIlMRhiYJmYozt5CmRqZs0xiTqbfWatUNR/TCGa5M2dKeX9WRqQjzRKYiDA2ZijO0wKZGpuYmkNIVKq5MzQ3v+dAFmYowRWQqwtCQqThDC2xqZGpuAkGm5obzfOqCTEWYJjIVYWjIVJyhBTY1MjU3gSBTc8N5PnVBpiJME5mKMDRkKs7QApsamZqbQJCpueE8n7ogUxGmiUxFGBoyFWdogU2NTM1NIMjU3HCeT12QqQjTRKYiDA2ZijO0wKZGpuYmEGRqbjjPpy7IVIRpIlMRhoZMxRlaYFMjU3MTCDI1N5znUxdkKsI0kakIQ0Om4gwtsKmRqcACYRwIFAkgUxFuBWQqwtCQqThDC2xqZCqwQBgHAshUvHsAmYozO96AHmduIU2NTIWUBrNAYJIAV6Yi3A3IVIShcWUqztACmxqZCiwQxoEAV6bi3QPIVJzZcWUqztxCmhqZCikNZoEAV6ai3gPIVJzxIVNx5hbS1MhUSGkwCwSQqaj3ADIVZ3zIVJy5hTQ1MhVSGswCAWQq6j2ATMUZHzIVZ24hTY1MhZQGs0AAmYp6DyBTccaHTMWZW0hTI1MhpcEsEECmot4DyFSc8SFTceYW0tQhydSP3vxr/b9//IeQ8DBLnQQ+cMu/q/NIDquXAK9GqJdUQMchUwGF0cAoyFQDsDi0JoHQZCr/J7tJKjIC1/zrj+i69YORTR3+uMhU+BlNmXDFty5EODUjP975M/rkdT8VBIh/+vu/0OUf5YKYhSHqJ/D+DyzUBz70c/UvMDwyuTJ16S++YdiB0lYEPrRmm1Xplq2LTLVs9Jw4BCAAAQhAAALNIIBMNYMiNSAAAQhAAAIQaFkCyFTLRs+JQwACEIAABCDQDALIVDMoUgMCEIAABCAAgZYlgEy1bPScOAQgAAEIQAACzSCATDWDIjUgAAEIQAACEGhZAshUy0bPiUMAAhCAAAQg0AwCyFQzKLZSjR++pK39R/RO+TnfuUW/v7bTE4WcTjzRpxcyN2nVrm1acb2nMWjbMIF3/ny7th69KOkubTqyVrdPV6G057zus6udXmkPznAeDRNiQYnAK0fu1d4zVTws98N3j+i+p17Swt7d2vHz7bMIgq9Ps4AX1VJkKqq4Ahg2uG9sfCMLYFc4jFDKbXzp7Y8+q02fmKZMcHuuek72oMMGaGjJuEyV/cBUlB2l12rH43dpYUPV6ji46TKFaNdBPepDkKmo4/MwfPDf2DwwoWXjBIr7SHfeJZ15Se9c7SpD8HsOmWp8AzS2YopMSSpd2byqiDfWZvLopsmU6wCsi40AMhVbYr7nnfYb2+Tl7IXpi3onMz7owtI3y7F/q/zprPLSffH/leqnb9LCzEW9U/zJ8wc1LvOPX4JX8TZfcX3pi2D6Jr2TSW4hSeU/vU7eWioDaXm7wHdegfYfz0FatWuDtD+5TVu5N6bN6fZvj91+0URmo9q7dlCvJPtkg7Sv4hb0ZM3SN+OKvVl+C6d0pWOM1+QVkJp7NDmk1u3umW5XBppFDGPVkimVMpvYC5VXO8f/3i/UC8n+KMumslatNXdp4RSZKu6zCVhl+7XW15yJfpWireIVtun2IV+fYtiNtWdEpuLNzs/kNb6JVEpN8RuRSs9WjX/R+Ujx+ZjSMwjjX9CqBCr5ovgL7xSfyarxxar4za/0De5qMlX6Zls6duyn1wXFmYpffCe+cCFTc7yXit9gNH6LRsW9MXGFoUrYK3Nqry3P1c+2VH0zrNgHnyh9Y6wU8ElBG8cx7R5dWzXDxN8JbuVYbaSaMlWxT4qZFPdUuQxt1P6xZ/PG91eZfD/+s3oled6yxpodH/mzsmemqn5g0zT7p3TLsULyKvfKuEyVbmtX1bnqvvf1TKpVovOvLjI1/zK1PaMZr0xVX2EqPtNQ8c0tN341oXrS8qsLZYIz3fMSV70yVfzmWvpGnBxb+UW17OoCMmW7Z6qr17yqo4mrTVNu39T8JpNc1dqmhX9aJuW1rhgVs619NWJc/MdrVH+AofpKRPEkau5RbvNZb6CrXZka+zrQ9VdTPxiTDFX2A5qS44qSVPHDVfXwyZriFdCK2tN9TXq3+mH1GsJWvPJaujI1/mGZyofTbx8Z/0DGdD9UWDOm/uwIIFOz49d6q5spU7UeHq1RH5maX9us8ipRcm6VP6GXrmJO+02l9LxV71p95OgRvVIhTBr/BFbpm+tsZaquPYpMWe/QWjJ1tavOlfNMXglddcMRvVDrinj1p5HLf/ir2kuTVy2LAo5MWccfRX1kKoqYAhqyKTJVumxe9imuH76kE+/epRVVt+KSMy+/upR8TLme23yl24kVa4s/lZZu53Cbz8e+qrq1URyh4hujxn/Snz6nWp8ErBKaqudprnZlqnRFoPI232SPcqkb26PVtwm5zWe+kab9NF/1s3Nlz7vpuy/pxIK7xl6XUvEsUj1rKgRpmtt81bf1iv9eum1d68r51a5MrSj25OuT+XYyaYBMmWCdx0Vr3aIZ+yJSfP6g9CDxxIPktW7zJe9tqXrws/Tx+BoyVX3swuLD5Y3e5isXsbGESg+5c5tv7jbsdB9pryk/pVtrxQ8jlOVU8x1V5Q+RV2V7NZma8s124hvyNHs0eYVD1QPr4w8U88yU1Uaq9Z6pqe+Aqr41W3brtuzrVuWn/6ZZM93VpokTnPpMZ8W5T3kofvz4q8rU9aXn9Kbf91Z8qTt7AsjU7BlSYa4JFL+Rzfoj0RO3i2b7Yr65BkA/CEAgGAJWr1Hg61MwEdczCDJVDyWOCYhA7dtEjQ/Im4kbZ8YKCEBgCgETmeLrU2w7DZmKLbFWnHfKrUXX2ylXuQ3Qilw5ZwhAYPYEmiZTfH2afRj+KiBT/tjTGQIQgAAEIACBeUAAmZoHIXIKEIAABCAAAQj4I4BM+WNPZwhAAAIQgAAE5gEBZGoehMgpQAACEIAABCDgjwAy5Y89nSEAAQhAAAIQmAcEkKl5ECKnAAEIQAACEICAPwLIlD/2dIYABCAAAQhAYB4QQKbmQYicAgQgAAEIQAAC/gggU/7Y0xkCEIAABCAAgXlAAJmaByFyChCAAAQgAAEI+COATPljT2cIQAACEIAABOYBAWRqHoTIKUAAAhCAAAQg4I8AMuWPPZ0hAAEIQAACEJgHBJCpeRAipwABCEAAAhCAgD8CyJQ/9nSGAAQgAAEIQGAeEECm5kGInAIEIAABCEAAAv4IIFP+2NMZAhCAAAQgAIF5QACZmgchcgoQgAAEIAABCPgjgEz5Y09nCEAAAhCAAATmAQFkah6EyClAAAIQgAAEIOCPADLljz2dIQABCEAAAhCYBwSQqXkQIqcAAQhAAAIQgIA/AsiUP/Z0hgAEIAABCEBgHhBApuZBiJwCBCAAAQhAAAL+CPiUqf8PCE5wHJTRMOsAAAAASUVORK5CYII=&quot;"/>
    <we:property name="snapshotTimestamp" value="&quot;1715501300323&quot;"/>
    <we:property name="snapshotAltText" value="&quot;World Economic Classfication, imf_class_2023&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f841585c-5fd4-4466-bc87-5f8580664f1f}">
  <we:reference id="WA200003233" version="2.0.0.3" store="en-US" storeType="OMEX"/>
  <we:alternateReferences/>
  <we:properties>
    <we:property name="Microsoft.Office.CampaignId" value="&quot;none&quot;"/>
    <we:property name="artifactName" value="&quot;un_class_2014&quot;"/>
    <we:property name="artifactViewState" value="&quot;publicSnapshot&quot;"/>
    <we:property name="backgroundColor" value="&quot;#FFF&quot;"/>
    <we:property name="bookmark" value="&quot;H4sIAAAAAAAAA+1aW0/jOBT+KygvvFSr2LnPG3SKtIJhEIwYrVaoOrGPi4ckrhIH6KL+97XTlnubMjtbMqK8FDsnx+fyfee4du8cLqtxBpNjyNH55OwrdZVDebVDnJ5TzOe+fj38snd6ODze+zIw02qspSoq59Odo6EcoT6XVQ2Z1WAm/77oOZBlJzCyIwFZhT1njGWlCsjkPzgTNo90WeO05+DtOFMlWJVnGjRatddG3IzN2uQPz6wITMtrPEOmZ7OnOFalXox7TjX7rzHp6TOrrFmwrwoNsjCK7VzAQhGkKQaJ71FPoBB+bOeFzPRcJJ0Mbsel8eduEYeD5iH3KAjPdV1MvJAzxERExgQ9GVuZvvFgpErJIDOTM3VW2/nCI9pzDkqVN3rnMb8xkoNCSz0xg++qzPjOgKlC5ZLt9DOoKimMvsbBnWtqhL81a7lTE+nvl1hio8w4yOXC52Ol7Yf1AKtqPvln8XSumr+X1XnxUvpM1SXDUxQPg8bWqcnZSalMRht762LIrI1D6hLfPDQ2nUNWN0gw2o+kCYCJhQ2BnTZv7O5asYup/buYAeDRsmuZ84ZotZjbcy7VTb9EkzZuQ9q7W2Ryj19Dwczscwv3RqMSR7AI9WCT5jNVF7qcDBtE2mcHdTEHevDSGRvdShajbE66BzbMEGTUWWv7l1Bqy+v0h2GNBb95T5Ucy/1JA5HPslzQycB38JtEw0JxVjjMKz8eVYg5Ryfrw//X4c3CvudEbhB6Hg8C8APuJwHwiK1ZfmKeEIo0DokPaeB6KQP6gcuPzMV9gKnX/frzwt4PXoCyujIJQt7fVqJNI88mZ775s5pzxW1GLiXnWDhNmSJxxHmQCJJyHwj1AiDJ8jL1agnaKLm+KQ3ZsJH78Mziqqj1lk+bAls7mcCnNCYeENP5RRD5NKFul8mE9TDHPDX7hy2VtlTaGNTaiUR9IiKOPgUQgnKexCTtMpFG0ZZBWwZtAGPt1AkCGoXoJ6YFEZpiEkcMu0wdUWM2NCsO5ynYEmlLpI0jrp1WGPpx4POEh35ESZQGQvBWWj2C67ud0+wVjZ1HKPQs/fkYSlktwLAYHUorZ0xaCP53EC0/0blByPTlsITi6hlGXDs8laPLxoZXTnbIkc3HY6HVHvmd94gGM5dePap6Tyq3+LSsRr9jL3lRfDpo4xr9rrVFpFD+tg1iJao60R+eoai9NwiMSGq+sjAvxdjDCDAhVnRlDjXe6lTdPk/h6pUYIx54PuOEu0ksPMKjFad1T+80GfUxpCmgiBn45iNhnbtU+F/uD5589Wy/OvgLq/vbg43fHSw/kSHdKF9rl9hObtXf1NLWv9nY39bjLtXjECPPJdQXLPFiymM3CTp9DPsrtgRVJpmpGo8B6ORYjprv/hw0NL6OZ4tKrB5Cd9c4u2RzursPlWS7znx7Ol0Ch/ua2tUvbyF14yiAJGUiiig3CFm3bboBRjENKI0g5FTEaRh+jLb5M9fui6LfNNDeEqHPeI2ZGhs0rxQbWPguhN6lGbde5G9Z+fMXz8z1OKUInJCUxH6agB+2bpplDiZ2b9oyhxhw6nMRRglPERGoH7SuA00Q92utVfGW5ZoVX8u1qnU1BoYnUOArOTe5hoIjb8l780vLmVvGXJlmbUCxv7+8R8l0+i+JcqldCioAAA==&quot;"/>
    <we:property name="creatorSessionId" value="&quot;acde798c-240d-48a6-a1ea-fe021bb279a7&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1aW0/jOBT+KygvvFSr2LnPG3SKtIJhEIwYrVaoOrGPi4ckrhIH6KL+97XTlnubMjtbMqK8FDsnx+fyfee4du8cLqtxBpNjyNH55OwrdZVDebVDnJ5TzOe+fj38snd6ODze+zIw02qspSoq59Odo6EcoT6XVQ2Z1WAm/77oOZBlJzCyIwFZhT1njGWlCsjkPzgTNo90WeO05+DtOFMlWJVnGjRatddG3IzN2uQPz6wITMtrPEOmZ7OnOFalXox7TjX7rzHp6TOrrFmwrwoNsjCK7VzAQhGkKQaJ71FPoBB+bOeFzPRcJJ0Mbsel8eduEYeD5iH3KAjPdV1MvJAzxERExgQ9GVuZvvFgpErJIDOTM3VW2/nCI9pzDkqVN3rnMb8xkoNCSz0xg++qzPjOgKlC5ZLt9DOoKimMvsbBnWtqhL81a7lTE+nvl1hio8w4yOXC52Ol7Yf1AKtqPvln8XSumr+X1XnxUvpM1SXDUxQPg8bWqcnZSalMRht762LIrI1D6hLfPDQ2nUNWN0gw2o+kCYCJhQ2BnTZv7O5asYup/buYAeDRsmuZ84ZotZjbcy7VTb9EkzZuQ9q7W2Ryj19Dwczscwv3RqMSR7AI9WCT5jNVF7qcDBtE2mcHdTEHevDSGRvdShajbE66BzbMEGTUWWv7l1Bqy+v0h2GNBb95T5Ucy/1JA5HPslzQycB38JtEw0JxVjjMKz8eVYg5Ryfrw//X4c3CvudEbhB6Hg8C8APuJwHwiK1ZfmKeEIo0DokPaeB6KQP6gcuPzMV9gKnX/frzwt4PXoCyujIJQt7fVqJNI88mZ775s5pzxW1GLiXnWDhNmSJxxHmQCJJyHwj1AiDJ8jL1agnaKLm+KQ3ZsJH78Mziqqj1lk+bAls7mcCnNCYeENP5RRD5NKFul8mE9TDHPDX7hy2VtlTaGNTaiUR9IiKOPgUQgnKexCTtMpFG0ZZBWwZtAGPt1AkCGoXoJ6YFEZpiEkcMu0wdUWM2NCsO5ynYEmlLpI0jrp1WGPpx4POEh35ESZQGQvBWWj2C67ud0+wVjZ1HKPQs/fkYSlktwLAYHUorZ0xaCP53EC0/0blByPTlsITi6hlGXDs8laPLxoZXTnbIkc3HY6HVHvmd94gGM5dePap6Tyq3+LSsRr9jL3lRfDpo4xr9rrVFpFD+tg1iJao60R+eoai9NwiMSGq+sjAvxdjDCDAhVnRlDjXe6lTdPk/h6pUYIx54PuOEu0ksPMKjFad1T+80GfUxpCmgiBn45iNhnbtU+F/uD5589Wy/OvgLq/vbg43fHSw/kSHdKF9rl9hObtXf1NLWv9nY39bjLtXjECPPJdQXLPFiymM3CTp9DPsrtgRVJpmpGo8B6ORYjprv/hw0NL6OZ4tKrB5Cd9c4u2RzursPlWS7znx7Ol0Ch/ua2tUvbyF14yiAJGUiiig3CFm3bboBRjENKI0g5FTEaRh+jLb5M9fui6LfNNDeEqHPeI2ZGhs0rxQbWPguhN6lGbde5G9Z+fMXz8z1OKUInJCUxH6agB+2bpplDiZ2b9oyhxhw6nMRRglPERGoH7SuA00Q92utVfGW5ZoVX8u1qnU1BoYnUOArOTe5hoIjb8l780vLmVvGXJlmbUCxv7+8R8l0+i+JcqldCioAAA==&quot;"/>
    <we:property name="isFiltersActionButtonVisible" value="true"/>
    <we:property name="isFooterCollapsed" value="false"/>
    <we:property name="isVisualContainerHeaderHidden" value="false"/>
    <we:property name="pageDisplayName" value="&quot;International Trade And Economic&quot;"/>
    <we:property name="pageName" value="&quot;ReportSection&quot;"/>
    <we:property name="reportEmbeddedTime" value="&quot;2024-05-11T21:22:10.975Z&quot;"/>
    <we:property name="reportName" value="&quot;World Economic Classfication&quot;"/>
    <we:property name="reportState" value="&quot;CONNECTED&quot;"/>
    <we:property name="reportUrl" value="&quot;/groups/me/reports/21d9d671-0ec6-46d9-bb7f-237855515df9/ReportSection?ctid=aadc0e0a-65ee-471a-99a1-9f86faecbaed&amp;pbi_source=shareVisual&amp;visual=5c6f5bbe594323feff48&amp;height=278.69&amp;width=441.26&amp;bookmarkGuid=2857f476-8160-4d4e-90fa-ba865b6eb03e&amp;fromEntryPoint=sharevisual&quot;"/>
    <we:property name="snapshotLastRefreshTime" value="&quot;5/12/24, 1:25 AM&quot;"/>
    <we:property name="snapshot" value="&quot;data:image/png;base64,iVBORw0KGgoAAAANSUhEUgAAAjcAAAG9CAYAAADp61eNAAAAAXNSR0IArs4c6QAAIABJREFUeF7tnX9wlPd959+e5KqM22qajpUjjjrpZWlmrMRXC+emaNw5GA8247ugcCQ6LrEwscFxDCRjS3ED5mrAqQ0dH9BLATdnQ4qNMyU6u1T4zgOhFP7IwLVgtXUsT1PkqRuZeLLuud2bMtm7MNzsL7Fa7Yp9nu+z+3y++r74yzb7fJ/P83o9ll56nmdX1125cuWK+AMBCEAAAhCAAAQSJPDyn7ykT39mRYIrNr/UdcRN87B4JQQgAAEIQAACzREgbprjxKsgAAEIQAACEPCEAHHjiSjGhAAEIAABCECgOQLETXOceBUEIAABCEAAAp4QIG48EcWYEIAABCAAAQg0R4C4aY4Tr4IABCAAAQhAwBMCxI0nohgTAhCAAAQgAIHmCBA3zXHiVRCAAAQgAAEIeEKAuPFEFGNCAAIQgAAEINAcAeKmOU68CgIQgAAEIAABTwgQN56IYkwIQAACEIAABJojQNw0x4lXQQACEIAABCDgCQHixhNRjAkBCEAAAhCAQHMEiJvmOPEqCEAAAhCAAAQ8IUDceCKKMSEAAQhAAAIQaI6Aa9zkXhvR7sN5DTzYp4lDezW5aJMeXNjV1M6vu3LlypWmXsmLIAABCEAAAhCAQJMEXOIme26/tj1+SpkvDepDp/dqtHO9dg4vVff1ze18bsfNpQmdPf6qJvId6lm0VL3zOpqj0uZX5d8Z19hfX1Cu41eU6elRpmvmnLm3xzX+NxeUzXeqO/MJ9WS61PG+mYPm3jyl038xqZ/+fEZ9d/Spu8EhZ187plOvZaXOjPpu72v6hGkzGnYHAQhAAAKeEogbN9mz+/Tok69qwYMD6ji+V6fmDenJhxY3/H5WD8/cjpt3jmnzivUayfbo4ZFDevCWTlunSH5Sx59cow3fmaiaq1vLtu3WlpW96izGS16TJ3dpwwP7NV71qoXDI9pzf+U1ki7nNH5ku4Y3jqi42kcG9dwfb9XCD9Y55NyYnn5gQLvPSZm1z+vw1/rK+7KFh2kgAAEIQMBfAnHiJvfafg1veVV9w4P6xaPbdXTekHY+uFh1fuafFQxxk9p5k9fEi5u0fOOo8pK6bulV5w/HNHGpMFCftozu1d03dSr/wxEND2zS8cJ/v75bmZ+f1ES28Jpu3b33kLbc2V08gvybIxru36TjhcWuETeTxzdp5foRZTsWa8tLe3X3x21e0UpNDTuGAAQgAAFnAnHiJv/WMe3Y+Kz0uSH1/Wif9r21VE9uG1RPxGsTxI2zvpgL5Cc1MrRUm4/nlbn3WT03vFhdl8Z14OF+7fi+1Pv1UT23NqPJ76zXXVtOSbcM6fB/W6fejgkdfXxQwy9m1fXZvTryxFJ1va8cNw8+L82Xjh8fb3zlJjeuA18t7aP7nmd1+NHFxe35AwEIQAACEEiSQJy4Kf2wPqrHv/a8fu6eIS34m33a/16/dj46oEyEwEk+bnJj2j04oKff6NLA3lE9cWeXdDmr04/36/7vZJX58vM6/NACTX57UMt/d0ya16eFnWd09odS181Ltezu9Vq3vKfp2yT57JhG/2CvXjh+RuPvdKrn9qXqX7lKn1uUUWe23m2pwm2e/drxu7t0/E0Vnznpva1P/SvX6nO3dWvqGsZ74zr+4nc1Mjqq028UntlZrEX/tk99v7lYCz9WIlx4vuXoH41o5OVjGs9ntPD2xVp8W58W3tannmtdQ8tnNXbylMZzHer+N4u1qLBmflJHN/Zr+OWceh4a0XP3ZzS+e0D3PDtRFSJ5TR4Z0l2PHFN+4SYd+dYa9RQesLqU1WS+Ux3ju7Tyi/s12eC2VPb0dq1cu1+T6tPGl/bqvpsjnC1JnvWsBQEIQAACc5pA3Lgpfn99Y0Tbvv5ddX1pSJ8Y26X9+VXa+Wi/Mqk9UBw1bmao7dLAU4f02PLM1dBopD97RrvXrdLTfznzBYt+e1R77vyRHq955ib/w0MaHthaus0z7U+PHvzD/Xr4ti7l3z6l3Q+t1YE661auoHRP7Nfwmu06O2MdKXPPs3rut6LfIyzca9wwsF1nL2d03x8e0saF0uknB3T/c5PK3Pu8Dn+98GxMXpMvb9JdD48q/6khHfnWummX67Lf3944bi5NaOSR/uLVosJVn8PblkZ6QGtO/1/IwUEAAhCAQKIEXOKmFDij2n+yQ/3/cb4mXvwT/dNtazXQ5A/k6V+56ejVfb8zpP5fzevsgU3a8UpWKlyR2LvmGvfYqr7Jq1OL1m/VmsW/ouypvdr3xgJt2bZGC3Wq7gPFhSsu//14VpmFn1DXzy7o2M4hPX1O6ly+S0d+p18dpzfprvUjyhVm++31WtrzIeUnT2nkxR9p8W9t1bJMXmf/S+mKim4a1JYNS9X74Q8oO/YnOjQ2Xw8/Nqieeg/yznbaZM/o6a+uKj7kq0Vb9co3B5XpyCYaN7mzu3TPqn0aV48efHaTPvT8Km07LS3adkx7vtBETCZ62rMYBCAAAQjMZQKucePCJvW46fj0Lr2yo794BWHaVYeRrZr1s3qqbnV1fXaXDm8rraHLeeXVUXqbdMN3S+WVfWtS2UuFp2/zmvjjLRr+9ngpqr61Rl1nt2r5A4eUVZfu/PJaLcp060O/Ol89N2VKT2xfzmns9we1cu+41Nmn+x5cqsy8bs3/eOO3aM8qqXA76huDGj48KXUu1pY/3KW7C3VaOMakrtxU3fLqvGu7Dv/2Ap3dtJS4cfm/h20hAAEIQKAhAeKmHDe5s9u1ctV+Tcwb1DMvbdWi2T6I8NKEXvhq+Zvz7xzTnpV1rjzUi5vcuF7YskbbXi6+5Wj6n8ozLPkxHXhkUDtOV956VH7ZvH5t2be1GB6FdzE9+sVNOlqzTOeiIe3Zvm72MKvea+Et3C8MaeU3TimvjO771n49fHv52Z8E4yZ3bp/u//wujRX2Ubjl1Zu7yo8rN3x5ggAEIACBhAkQN3HipurdRqV3FvXMfEZnRtx0aKLy7iOVPtjvE7/WrV/8+xEdOF6+HVZ5QLf8QPGxv57U5F+f0tjbZeu3bdWRfYPFh3iLDxSPHNOZv5/UxJ+e0cTl0mt61o/oua9UfQbNLCdM4QHf+9cWPsOmU3duO6QnV1Y9TH05N3X76+o7mxo8UFzeR91nbvJZHf9GvzYcLpRY6eHo7vflNH7yjCYL231sse77yiY9/GluTSX8/zbLQQACEAiWwByLm3E9/UB/8dmRhY+O6pl7e9RRePvx+n7tOKsZ75aqvi0V6cqNchr7gzVauXNMummNnnl6SIs+0qHcG6d0+n/P152Fdz7Vxs3N+anbPF1feFZHHiu8DTqv8cI7t54cm7ot1fPPY3rhmT9T5+fWatnHS+8myh7fpOWFz4YpvAtpZKt63h3RvlGp/0sDpedrCiHyewO65w8m1PnpXTpSDrbZzurC290eHRwqXv3pWfusnnmo9iHk/NUYq7wV/PrCB/8NasN3JtW1cq+ObCu9Fbzyp27cFK5yrVuqbd9vPE3v8Iie+XKveO9UsF+HOHAIQAACiRKYW3FTdbVB6lLvbd3Kfn+sdIVAScaNlH9rVI9+vhQH6sio92NZjb2RK37A3cBT+/XYop9o939apQOFt3wX9r32gB6/4RndveNM4WPz1Hv7AnXpJxo7Oabi3aXCbandi/X64wPa/EphHUnzetRzeVzj5dtPhYeOv/tgh/Z/ab1G3iq9pOumHnW8MT51jE09oFv1zqV6Z1Plk4M7Jg5pw4qtKt0h61L3B7OafK/0zwPfHNETd5U+xG/WuCnc+vrTYxp7t+o2W/4nOnNgn46/I3XdNaSN9w3ozlu6rv0OtURPfRaDAAQgAIG5SmBuxU3hEd13zmjfV+q/Rbv2c27iX7kpnQ7Zc4e042tbdbRy26jwH28e1M4dQ1qWkcaeWa+VOwsxU/5VA1+UXvjaKu0+W+d0Kj5zM6jOs/u14/FdOl69ZiGZ7hrSk19fo4U35HT2O9u17cnR0q86mPpTeNfWdm380tJrvxc/N66n1/Rrd723m1dmLfxahMIDz3+6Vzv+8z6dLkZN4U+3lj26XRu/0DfjI6lnfSt49ajVzyzxzM1c/drCcUEAAhBIjcCci5siyUuTGjv7qi5c6tT8zHx1XZ9X7pLU8cEuZeZ1Kp+d0GThSsL13er+aGfpikEuq4m3s8p3dKr7o91Nf5Cf8jlNvPGqxiey6vjIAi3szaiz8ml8l3OafGtSuXxh393FfRdff+6UXp3M6wNd89Xzq4X/VpilS93d5V9IWXjNa2eKa+bUoa5Mnxb21syUm9TYuVd14Z2c1NGlX+ntm/qAv2ueTZfL79gq7LfOn6lZy39X+OWaZ8++rsl8h7r/dZ8W3tTgKkvTDCvvGJM6b+hW97U+dPCaB8QLIAABCEAAAlcJzM24cTSce+2Qdh84o2z5Id0Zy12fUf9X1uvOjxj8vUjZMzrwX0f0aqGo6v15X6cWfG5I990229vBHAGyOQQgAAEIQCBFAsRNHfjvnt6qz6wtfNZMoz+FXy75rO6+yV7cFJ8FWjGko+XHdmYeQYfufOqYdi6v+nUPKZ6A7BoCEIAABCCQNAHiJmmirAcBCEAAAhCAQKoEiJtU8bNzCEAAAhCAAASSJkDcJE2U9SAAAQhAAAIQSJUAcZMqfnYOAQhAAAIQgEDSBIibpImyHgQgAAEIQAACqRIgblLFz84hAAEIQAACEEiaAHGTNFHWgwAEIAABCEAgVQLETar42TkEIAABCEAAAkkTIG6SJsp6EIAABCAAAQikSoC4SRU/O4cABCAAAQhAIGkCxE3SRFkPAhCAAAQgAIFUCbQkbrJntHvnmPqG12nhLL+e8borV65cSfXo2TkEIAABCEAAAnOOQGJxk89q/I2cum/OqGNyRMNfOaOlv79dyz7a+HdLEjdz7nTigCAAAQhAAALpE0gqbvJvjmj4a6+q//e3atHPRomb9NUyAQQgAAEIQCBMAi5xk3/7mHY/Pan+31qjzDuHtOFrr2vgaeImzDOJo4YABCAAAQgYIeAUN2/s1/1f/5HW7N+qhe8RN0aUMgYEIAABCEAgbALETdj+OXoIQAACEIDAnCPgEjd6b0Kn/yKnnkW96nyLKzdz7uTggCAAAQhAAAI+EnCKm6oDLjxQ/Ojm19W/e6sW5nm3lI/nAjNDAAIQgAAE5gSBpOKmGkb+LeJmTpwcbgeR1dHHh/SSVuuJx5boxmmL1f+78wdXac/J8gtv36Rvr+5xG4GtIQABCEAgSAKtiBvlxnX0xQvKfLZfPZ2NsfI5N3P2lBvXntXbdb5wfJnauKn/dxe/t02bD13QrY88rw06qHufOqEbB3fpiTtm+RjIOcuPA4MABCAAARcCLYmbJgcibpoE5dfLSldlzn50iXTyhC5Oi5tGf1e+kjOxRBsOrtatKgfQjDDyiwTTQgACEIBAOgSIm3S4z/29vntCm4cP1sRN+bBn/F1tzNTGztzHxRFCAAIQgEByBIib5FiyUjUB4obzAQIQgAAEUiJA3KQEfs7vlriZ84o5QAhAAAJWCRA3Vs34PlekuOGZG991Mz8EIAABSwSIG0s25tIskeJGqvduqeI7pz45l6BwLBCAAAQg0A4CxE07KIe4j4hxI1Wu3pRg8TbwEE8ajhkCEIBAMgSIm2Q4sgoEIAABCEAAAkYIEDdGRDAGBCAAAQhAAALJECBukuHIKhCAAAQgAAEIGCHQfNxM6vjvfVevNzX3JzTw0FJ1X+O1fEJxUzB5EQQgAAEIQAACUQg0Hzdj2vFrAzrQ1OJrdPhvN6mXuGmKFi+CAAQgAAEIQCBBAs3HjZR/L6d81b4nj67X8m9k9MyfD02FTOm/9RA3CTpiKQhAAAIQgAAEIhCIEje1y2ZfXKvbNmamhUy9/9ZoHG5LRRDFSyEAAQhAAAIQaI4AcdMcJ14FAQhAAAIQgIAnBIgbT0QxJgQgAAEIQAACzRFwiRvlc8pd6lDnBzumdpZ/e0xjf9epntsy6rzGCNyWas5R8VVv/vOlCK/mpWkQ+NjPX5/GbtknBCAAAQjUEHCKG0eaxE0EgP/qlT/T5StXImzBS9tJYGThAv3GL/9SO3fJviAAAQhAoAGB5uNmTAdWbNFoQ5Kf0ZaX1qi38CuCHlisR7VdJ7/Vr65ZyBM3EU5L4iYCrBReStykAJ1dQgACEEggbmb/nJvKZ9tM6MDSpdqhTXrl2BpliJtkzj3iJhmOrVqFuGkVWdaFAAQgEJ1A81duIqx9Oa/czzrUefVRnLobc+UmAlPiJgKsFF5K3KQAnV1CAAIQcL5ykzxC4iYCU+ImAqwUXkrcpACdXUIAAhBwjpsov1uqsLNr/34p4ibCaUncRICVwkuJmxSgs0sIQAACznET5XdLFXZ27d8vRdxEOC2JmwiwUngpcZMCdHYJAQhAwDluZv5uqdmhTv/8m3qvJW4inJbETQRYKbyUuEkBOruEAAQgkEDcJA2RuIlAlLiJACuFlxI3KUBnlxCAAARaGDdRfllm9RjETYTTkriJACuFlxI3KUBnlxCAAASSiJvsGb3wzIiOnbugXPV62QmNv9OhzM3d6lq+W8/dM9un21zdkLiJcFoSNxFgpfBS4iYF6OwSAhCAgHPc5HT0qws0/Mo1UC7crpPPD6i7CeLETROQKi8hbiLASuGlxE0K0NklBCAAAee4Kb1b6vi9z+rwgwtU/fl8k0fXa/k3Mnrmz4fUq2s/SFwZhbiJcFoSNxFgpfBS4iYF6OwSAhCAgHPcTOiFFUs1suyYjtw7/bYTz9y04fQibtoA2WEXxI0DPDaFAAQgkDCB2L9+IZ9T/v2d6nhf/IG4chOBHXETAVYKLyVuUoDOLiEAAQg4X7kpLTD58lYNP35IY++V/r3zln49vHmr7r6lMzJj4iYCMuImAqwUXkrcpACdXUIAAhBIIG5yrwzptq+OKv/BjHo+mNX4m1LmY9LEm116cGRUD99yjd+UWTMDcRPhtCRuIsBK4aXETQrQ2SUEIAAB57jJamRtnzb/05COHFynnvHt+vjnpcN/O6T8k0t1zztDOvfNfkW5fkPcRDgtiZsIsFJ4KXGTAnR2CQEIQMA5bkrvlpp46oyeWd4lnavEzSb1Vv9zBNLETQRYxE0EWCm8lLhJATq7hAAEIJBA3Oz+9QHlv3VBGxdqWtxkXl6vT/2XT+jIqXXqiUCauIkAi7iJACuFlxI3KUBnlxCAAASc4yan4w8v0L7eYzpS+ATi4tWaV7XsCx/Q6e+cUdfwqF75cpS0kYibCKclcRMBVgovJW5SgM4uIQABCDjHjZR/bUT7znVr8N4+dRXjZn/h/VLq/cJ27Xxsqbojvi2cuIlwWhI3EWCl8FLiJgXo7BICEIBAAnEzbYnLeeVyeXV0xv+sG+ImwmlJ3ESAlcJLiZsUoLNLCEAAAknHTQJEiZsIEImbCLBSeClxkwJ0dgkBCEDAOW7GdGDFFo02JPkZbXlpjXojkCZuIsAibiLASuGlxE0K0NklBCAAgQTipvBW8AMNSa7R4b/dRNy06kwjblpFNpl1iZtkOLIKBCAAgSQIxP7dUuWd57PjGt25XX95+y49cWdXpJG4chMBF3ETAVYKLyVuUoDOLiEAAQg4X7mZBWH+lLYtHdcAn3PTuvOMuGkd2yRWJm6SoMgaEIAABJIh4HrlpjRF4XmcV9XLMzfJSKm3CnHTOrZJrEzcJEGRNSAAAQgkQyBK3OTfGtPY5E/VdXOfMoVfInU5r+xbk8rPy6j7+ujzcFsqAjPiJgKsFF5K3KQAnV1CAAIQaECg+bjJ6ugDfXp03rM6t22xOi5PamTdUm0+mZeu79HGPxrVfTdFw0zcROBF3ESAlcJLiZsUoLNLCEAAAs5xU/rFmflnX9eWRR3Kf3+rPvXFEfWsXKPuv9mno917dW73Un4reKvONOKmVWSTWZe4SYYjq0AAAhBIgkDzV25KcaPnC784M6ejX12g4R9v1cmRQXWd3qqb13bwVvAkhDRag7hpJV33tYkbd4asAAEIQCApAs3HTekXZw5fGtKeO3+iHRsPKbP7Ve35dKfyxE1SOhqvQ9y0nrHLHogbF3psCwEIQCBZAs3HjZQ/t13LP79fE4URPrZOh0eH1Pv+SY08sFibf5HbUsmaqVmNuGkpXufFiRtnhCwAAQhAIDECUeKmsNPcm2Ma/3GHuj/Vo+4OtzF4oDgCP+ImAqwUXkrcpACdXUIAAhBoQCBq3CQJkriJQJO4iQArhZcSNylAZ5cQgAAEiBu/zwHixrY/4sa2H6aDAATCIsCV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wvIUSAAAbEUlEQVR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W0/TAcBCIRFgLjxxDdxY1sUcWPbD9NBAAJhESBuPPFN3NgWRdzY9sN0EIBAWASIG098Eze2RRE3tv0wHQQgEBYB4sYT38SNbVHEjYOfd09o8/BBXawskVmtJx5bohvL/37xe9u0+dCF0r/V/J3DXtkUAhCYwwSIG0/kEje2RRE3Dn7ePaGj7yzRsk9KlZC5cXCXnrijS/rBQd371AmV/j2rPau36/ztm/Tt1T0OO2RTCEBgrhMgbjwxTNzYFkXcJOSnchWnHDDnD67SnpPztWLnFi27Qar994T2yjIQgMAcI0DceCKUuLEtirhJxk/lys2tjzyvDZ+cGTOluJEqf5/MXlkFAhCYawSIG0+MEje2RRE3bn4q0SJdvUpTWHH6barybSkRN2602RoCc58AceOJY+LGtijiJiE/5WdsVPVczdXwqexjegAltGeWgQAE5hAB4sYTmcSNbVHETVJ+xksPDTd4V1QxdN6a/m6qpPbMOhCAwNwhQNx44pK4sS2KuInv5+L3TujHdyzRrYUl6ly5mVp52junuuLvkC0hAIE5T4C48UQxcWNbFHET38+0z7EpLFN91abmM3Cm3iIef3dsCQEIBECAuPFEMnFjWxRxY9sP00EAAmERIG488U3c2BZF3Nj2w3QQgEBYBIgbT3wTN7ZFETe2/TAdBCAQFgHixhPfxI1tUcSNbT9MBwEIhEWAuPHEN3FjWxRxY9sP00EAAmERIG488U3c2BZF3Nj2w3QQgEBYBIgbT3wTN7ZFETe2/TAdBCAQFgHixhPfxI1tUcSNbT9MBwEIhEWAuPHEN3FjWxRxY9sP00EAAmERIG488U3c2BZlIW7yub/S//0/r9sGFfB0173/F/QL/7I/YAIcOgTaR4C4aR9rpz0RN074Wr6xlbj56T/+r5YfKzuIR+B9HfOIm3jo2AoCkQkQN5GRpbMBcZMO92b3Stw0Syrc1xE34brnyNtPgLhpP/NYeyRuYmFr20bETdtQe7sj4sZbdQzuIQHixhNpxI1tUcSNbT8WpiNuLFhghlAIEDeemCZubIsibmz7sTAdcWPBAjOEQoC48cQ0cWNbFHFj24+F6YgbCxaYIRQCxI0npokb26KIG9t+LExH3FiwwAyhECBuPDFN3NgWRdzY9mNhOuLGggVmCIUAceOJaeLGtijixrYfC9MRNxYsMEMoBIgbT0wTN7ZFETe2/ViYjrixYIEZQiFA3HhimrixLYq4se3HwnTEjQULzBAKAeLGE9PEjW1RxI1tPxamI24sWGCGUAgQN56YJm5siyJubPuxMB1xY8ECM4RCgLjxxDRxY1sUcWPbj4XpiBsLFpghFALEjSemiRvboogb234sTEfcWLDADKEQIG48MU3c2BZF3Nj2Y2E64saCBWYIhQBx44lp4sa2KOLGth8L0xE3FiwwQygEiBtPTBM3tkURN7b9WJiOuLFggRlCIUDceGKauLEtirix7cfCdMSNBQvMEAoB4sYT08SNbVHEjW0/FqYjbixYYIZQCBA3npgmbmyLIm5s+7EwHXFjwQIzhEKAuPHENHFjWxRxY9uPhemIGwsWmCEUAsSNJ6aJG9uiiBvbfixMR9xYsMAMoRAgbjwxTdzYFkXc2PZjYTrixoIFZgiFAHHjiWnixrYo4sa2HwvTETcWLDBDKASIG09MEze2RRE3tv1YmI64sWCBGUIhQNx4Ypq4sS2KuLHtx8J0xI0FC8wQCgHixhPTxI1tUcSNbT8WpiNuLFhghlAIEDeemCZubIsibmz7sTAdcWPBAjOEQoC48cQ0cWNbFHFj24+F6YgbCxaYIRQCxI0npokb26KIG9t+LExH3FiwwAyhECBuPDFN3NgWRdzY9mNhOuLGggVmCIUAceOJaeLGtijixrYfC9MRNxYsMEMoBIgbT0wTN7ZFETe2/ViYjrixYIEZQiFA3HhimrixLYq4se3HwnTEjQULzBAKAeLGE9PEjW1RxI1tPxamI24sWGCGUAgQN56YJm5siyJubPuxMB1xY8ECM4RCgLjxxDRxY1sUcWPbj4XpiBsLFpghFALEjSemiRvboogb234sTEfcWLDADKEQIG48MU3c2BZF3Nj2Y2E64saCBWYIhQBx44lp4sa2KOLGth8L0xE3FiwwQygEiBtPTBM3tkURN7b9WJiOuLFggRlCIUDceGKauLEtirix7cfCdMSNBQvMEAoB4sYT08SNbVHEjW0/FqYjbixYYIZQCBA3npgmbmyLIm5s+7EwHXGTkIUfHNS9T53QrY88rw2frKyZ1dHHh/TSRPnfb9+kb6/uSWiHLOMjAeLGE2vEjW1RxI1tPxamI27cLVz83jZtPnShuFB13Jw/uEp7Ti7RhoOrdeu7J7R5+KA0uEtP3NHlvlNW8JIAceOJNuLGtijixrYfC9MRN44WildspFtvP6HzJ6vjpnzVRqv1xGNLdKPGtWf1dp3n6o0jcL83J2488Ufc2BZF3Nj2Y2E64iYZC6WrNNOv3FSu6Nw4uEsrLg5pz8n5WrFzi5bdkMw+WcU/AsSNJ86IG9uiiBvbfixMR9wkY6Fe3Khytaayi0zlKk4y+2QV/wgQN544I25siyJubPuxMB1xk4yFmXFTvg2l6c/cXOS2VDLAPV2FuPFEHHFjWxRxY9uPhemIm2QszIib8gPEV2OmJnaS2S2reEaAuPFEGHFjWxRxY9uPhemIm2QscOUmGY5zfRXixhPDxI1tUcSNbT8WpiNukrHAMzfJcJzrqxA3nhgmbmyLIm5s+7EwHXFjwQIzhEKAuPHENHFjWxRxY9uPhemIGwsWmCEUAsSNJ6aJG9uiiBvbfixMR9xYsMAMoRAgbjwxTdzYFkXc2PZjYTrixoIFZgiFAHHjiWnixrYo4sa2HwvTETcWLDBDKASIG09MEze2RRE3tv1YmI64sWCBGUIhQNx4Ypq4sS2KuLHtx8J0xI0FC8wQCgHixhPTxI1tUcSNbT8WpiNuLFhghlAIEDeemCZubIsibmz7sTAdcWPBAjOEQoC48cQ0cWNbFHFj24+F6azEzT8e3GIBBzM0IHD9b/4H/VzmFvg4EiBuHAG2a3Pipl2k4+2HuInHLaStrMTNP3xzva789J9DQu/VsXZ+9iHiJgFjxE0CENuxBHHTDsrx90HcxGcXypbETSim3Y6TuHHjV9mauEmGY8tXIW5ajthpB8SNE74gNiZugtDsfJDEjTPC4gLETTIcW74KcdNyxE47IG6c8AWxMXEThGbngyRunBESN8kgbM8qxE17OMfdC3ETl1w42xE34bh2OVLixoXe1W25cpMMx5avQty0HLHTDogbJ3xBbEzcBKHZ+SCJG2eEXLlJBmF7ViFu2sM57l6Im7jkwtmOuAnHtcuREjcu9Lhykwy9Nq5C3LQRdoxdETcxoAW2CXETmPCYh0vcxARXsxm3pZLh2PJViJuWI3baAXHjhC+IjYmbIDQ7HyRx44yQ21LJIGzPKsRNezjH3QtxE5dcONsRN+G4djlS4saFHrelkqHXxlWImzbCjrEr4iYGtMA2IW4CEx7zcImbmOC4LZUMuHavQty0m3i0/RE30XiF+GriJkTr0Y+ZuInOrN4WPHOTDMeWr0LctByx0w6IGyd8QWxM3ASh2fkgiRtnhMUFiJtkOLZ8FeKm5YiddkDcOOELYmPiJgjNzgdJ3DgjJG6SQdieVYib9nCOuxfiJi65cLYjbsJx7XKkxI0LvavbcuUmGY4tX4W4aTlipx0QN074gtiYuAlCs/NBEjfOCLlykwzC9qxC3LSHc9y9EDdxyYWzHXETjmuXIyVuXOhx5SYZem1chbhpI+wYuyJuYkALbBPiJjDhMQ+XuIkJrmYzbkslw7HlqxA3LUfstAPixglfEBsTN0Fodj5I4sYZIbelkkHYnlWIm/ZwjrsX4iYuuXC2I27Cce1ypMSNCz1uSyVDr42rEDdthB1jV8RNDGiBbULcBCY85uESNzHBcVsqGXDtXoW4aTfxaPsjbqLxCvHVxE2I1qMfM3ETnVm9LXjmJhmOLV+FuGk5YqcdEDdO+ILYmLgJQrPzQRI3zgiLCxA3yXBs+SrETcsRO+2AuHHCF8TGxE0Qmp0PkrhxRkjcJIOwPasQN+3hHHcvxE1ccuFsR9yE49rlSIkbF3pXt+XKTTIcW74KcdNyxE47IG6c8AWxMXEThGbngyRunBFy5SYZhO1ZhbhpD+e4eyFu4pILZzviJhzXLkdK3LjQ48pNMvTauApx00bYMXZF3MSAFtgmxE1gwmMeLnETE1zNZtyWSoZjy1chblqO2GkHxI0TviA2Jm6C0Ox8kMSNM0JuSyWDsD2rEDft4Rx3L8RNXHLhbEfchOPa5UiJGxd63JZKhl4bVyFu2gg7xq6ImxjQAtuEuAlMeMzDJW5iguO2VDLg2r0KcdNu4tH2R9xE4xXiq4mbEK1HP2biJjqzelvwzE0yHFu+CnHTcsROOyBunPAFsTFxE4Rm54MkbpwRFhcgbpLh2PJViJuWI3baAXHjhC+IjYmbIDQ7HyRx44yQuEkGYXtWIW7awznuXoibuOTC2Y64Cce1y5ESNy70rm7LlZtkOLZ8FeKm5YiddkDcOOELYmPiJgjNzgdJ3Dgj5MpNMgjbswpx0x7OcfdC3MQlF852xE04rl2OlLhxoceVm2TotXEV4qaNsGPsiriJAS2wTYibwITHPFziJia4ms24LZUMx5avQty0HLHTDogbJ3xBbEzcBKHZ+SCJG2eE3JZKBmF7ViFu2sM57l6Im7jkwtmOuAnHtcuREjcu9LgtlQy9Nq5C3LQRdoxdETcxoAW2CXETmPCYh0vcxATHbalkwLV7FeKm3cSj7Y+4icYrxFcTNyFaj37MxE10ZvW24JmbZDi2fBXipuWInXZA3DjhC2Jj4iYIzc4HSdw4IywuQNwkw7HlqxA3LUfstAPixglfEBsTN0Fodj5I4sYZIXGTDML2rELctIdz3L0QN3HJhbMdcROOa5cjJW5c6F3dlis3yXBs+SrETcsRO+2AuHHCF8TGxE0Qmp0PkrhxRsiVm2QQtmcV4qY9nOPuhbiJSy6c7YibcFy7HClx40KPKzfJ0GvjKsRNG2HH2BVxEwNaYJsQN4EJj3m4xE1McDWbcVsqGY4tX4W4aTlipx0QN074gtiYuAlCs/NBEjfOCLktlQzC9qxC3LSHc9y9EDdxyYWzHXETjmuXIyVuXOhxWyoZem1chbhpI+wYuyJuYkALbBPiJjDhMQ+XuIkJjttSyYBr9yrETbuJR9sfcRONV4ivJm5CtB79mImb6MzqbcEzN8lwbPkqxE3LETvtgLhxwhfExsRNEJqdD5K4cUZYXIC4SYZjy1f5/j+81/J9sIP4BN5/3XX6jV/+pfgLJLDlz376dgKrsEQrCbz/Ax9p5fJNrf3/3hpv6nW8KD0C/+KjPentfI7smbiZIyI5DAhAAAIQgAAESgSIG84ECEAAAhCAAATmFAHiZk7p5GAgAAEIQAACECBuOAcgAAEIQAACEJhTBIibOaWTg4EABCAAAQhAgLjhHIAABCAAAQhAYE4RIG7mlM54B3Pxe9u0+dCF6RtnVuuJx5boxnhLzr7Vuye0efigLt6+Sd9e7fKWx6yOPj6klybma8XOLVp2QyuGZc3pBMa1Z/V2na/Bcusjz2vDJ1vD6vzBVdpzsr2O09hna+iluWr9c6U4kfP/+9c4rsrXmIZfx/jakeaZ0Y59EzftoGx8H5W4mfoGVfnCoCXacHC1bk16/sTjpkVzJn3cc2K98jesqm8apRCQbhzcpSfu6Er8KNMIjTT2mTg4QwtWzpFWRvC0w53xNaZ83k5FVSVu+Nph6DRJdBTiJlGcfi42I24Kh/GDg7r3qROt+YaVWNz4ydvvqWfGjdTabxRphEYa+/T7vJh9+rbHTe045a9nLb9iNJclenZsxI1nwloxbt24mXFZt/INrDxB8Sf3X9f5mttCtWtVvqiVtir/lDQjbmrWVtUtiEpkZebr4kTl1lnlp62ab6r1Xlt9WXrqilQ1RX5yi3ZO1YsbacY3rxrWxas6H/6fxWC++g2mZq1629zRVV575jkxNXfVLY5KlNyYuaCLE+VXVN8CabAPqd4tlPbeCovmwa9XNzw/MvN148QFXSz8f7pO2lu4XT11aLX/n89XtderV4Fq3BV8//uLV2993/oXpfNu2rr/TheLX7uu/v9fe3t+6krk1NfC8qzVX8v80hDUtMRNULrrH2zduKl8sa+OGJWfw6m+qlP+hlX6QqDyMzClLxgq3q6oEzTVX3hW99R886q5F/5O6QqSKpEy7Sewrmn7u7Xmp7PpX1BrQqjVt97m7HlVP26mnUPzSs9UqXyb6upVkHXSvqpvKNXnUe9fNdhmi278H1XP3Kjmea0GzivfmKadAw3nqtnHDZVvlsRNUqdx4/ht8MPFtCvHla8rZR+Vc6DBD1jFmWt/gJpx5abBD0blc7ZyPhfPo/K5WQywx5ZI5WcUW3UbNinmoa9D3IR+Bkia9cpN9U9BtayKPxGr9IBp1etK39SydR88LUZK5Se06u2rrrBMm0e1t8eqv7lWrhyVv0DW3Eqr+wWKe+6OZ/xsV25K33xuHavzgLqkwk/aK35c+DsVX1eKlpK7D9d7qL28Td/5q3FTWXvGT+3l8+fHtQ8fV50T67Vv5oPzxX1skp7arvMzniMibhxPlqnNG8ZN7YPFtVdXi39f80PM1FW26h+iSruacbWlsv414qb0g1iV7+o4qvlhrHLLnltcSZ0drVmHuGkNV69WrRc3s4fB9MMrfeFaohWDf6eXyt+4llV++q33boVpP1WV44i48eScqRc3lSsd00Ol7sOjZfcaXK0PHzpYiuLVPfUDu0yk+vmXJOJm5lyNHpImbpI6KZuJm2kPpleuljQRN8U3PFTipfDPM36A6rn69w1+uCFukjJtZx3ixo6L1CZp+G6pqeCoc5n+Byd0dN6S0tuva7+wFN9CfvU5mup3YR19Z4mWlW8PVN4KPv3hzfqXiyu3paZfEp5+G6xyW6ry09u0QJu6klRzm6xV7whLzWard9z43VJTnivnQ/WVkO+d0IfvmH5eFCZtZptpV2Ma3JaqvQ01/TZpOVJqb3FKOl+cq/bZMW5LJX0WXTtuGvx/32zcFAeuiuydH9FL1R830fA5v9mv+hbPz5qvV1y5SfrsaM16xE1ruHq1at3PuZnxORS1D1xW/1R79e+m34eufVC4/M2s9otFVQiVwM3y8GjhrxvdWprttlThLcrVEabKw4k8UBztZG3ywdtprMs/TZc/N+nq+VbDvsE2jW41Tc0944Hi6Uc07UpNo7mm3Q6pnBtcuYl2bjR+9bXjpvaHpPLDu9eMm8qDwZV91zyXU/fcKJx3MR4obniLKylKrJMkAeImSZqslTyBlr0lvRxelYekk5+cFVMgwFu4U4DOLiFgkABxY1AKI1URaFHcTL9llfwHz+EwHQLETTrc2SsErBEgbqwZYZ7pBBKMm+mfudO6T9RFYXoEiJv02LNnCFgiQNxYssEsEIAABCAAAQg4EyBunBGyAAQgAAEIQAAClggQN5ZsMAsEIAABCEAAAs4EiBtnhCwAAQhAAAIQgIAlAsSNJRvMAgEIQAACEICAMwHixhkhC0AAAhCAAAQgYIkAcWPJBrNAAAIQgAAEIOBMgLhxRsgCEIAABCAAAQhYIkDcWLLBLBCAAAQgAAEIOBMgbpwRsgAEIAABCEAAApYIEDeWbDALBCAAAQhAAALOBIgbZ4QsAAEIQAACEICAJQLEjSUbzAIBCEAAAhCAgDMB4sYZIQtAAAIQgAAEIGCJAHFjyQazQAACEIAABCDgTIC4cUbIAhCAAAQgAAEIWCJA3FiywSwQgAAEIAABCDgTIG6cEbIABCAAAQhAAAKWCBA3lmwwCwQgAAEIQAACzgSIG2eELAABCEAAAhCAgCUCxI0lG8wCAQhAAAIQgIAzAeLGGSELQAACEIAABCBgiQBxY8kGs0AAAhCAAAQg4EyAuHFGyAIQgAAEIAABCFgiQNxYssEsEIAABCAAAQg4E0gzbv4/bGitBAF9lqkAAAAASUVORK5CYII=&quot;"/>
    <we:property name="snapshotTimestamp" value="&quot;1715501358405&quot;"/>
    <we:property name="snapshotAltText" value="&quot;World Economic Classfication, un_class_2014&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e5411936-c559-4930-aadc-7cbfc86a872d}">
  <we:reference id="WA200003233" version="2.0.0.3" store="en-US" storeType="OMEX"/>
  <we:alternateReferences/>
  <we:properties>
    <we:property name="Microsoft.Office.CampaignId" value="&quot;none&quot;"/>
    <we:property name="artifactName" value="&quot;Avg_GDP, First imf_class_2023 and First un_class_2014 by country_name and wealth_rank&quot;"/>
    <we:property name="artifactViewState" value="&quot;publicSnapshot&quot;"/>
    <we:property name="backgroundColor" value="&quot;#FFF&quot;"/>
    <we:property name="bookmark" value="&quot;H4sIAAAAAAAAA9VWyW7bMBD9FYOXXoxCq5fcHMcJijQLkiI5FIExEkc2E0oUKMqJa/jfO6TkpnWzFm2KXARqOJx573HI4YpxUZUSlseQI9thu0rd5KBvOj7rsqK1nZwcHo3ODqfHo6MJmVVphCoqtrNiBvQMzYWoapA2Ahm/XnUZSHkKM/uXgaywy0rUlSpAim/YONOU0TWuuwzvSqk02JDnBgzasAtyp3/K7X8MKSOkRizwHFPTWM+wVNq0//1+HA/5MEm9jPMkDHh/kNCaqpl1MJ/3J6dMSEN57TBZTu5KTVxWGw323WQUBZhEEGe9IYRZmg0BB5TKLEvrMyb0M6VFCpI5XhqrhsaKjZWsczea/GI/V7VO8QwzN1UYYZYU6VJpyTuTVBUqF2lnLIEWZBTYMeosArYm5U61Il3dApFn09R6TQMvCN3sXN2ONRIkznbidXeLie/5gwEpAP0k8pN+3E959BiTRhgL8GKzL0GX7WuVO4Xayrklz1cQ6LIvLpe3pnq5nKNGF2ysCi5MK86nLcGq1uUFUjY/DtaWVHXxQyk/oklKfwGydqVL0T8L4kq0LVtrphUf9nCBUpWimH2wC67W9Fm/8Q5vw97eYAto4Y4WSWhAFG0p83gYQehh6uMwDAOIeon3eLX//0pOVV0YvZy6at2m6dk6bjGO+AKKlKzbAEezmcYZbIpo8pboR4vZ9GDv1Jn366K9r7w/4vGPod4iSDOfaihu3p/OD9x393KH747O74f7STb2rFd0G8m2mbqW6UbNncqMRsyhtL06uaauZ4/5etNGKe/1T73xQKu6fPnF+tdOtr1FuyyEwTDiftzreV4/DUKMvNSmeZIeOPS7tTEEcItj+5yxa3LFrfdccI4Fc+l62ONJLwiwHw9iH/1gmPSeTVfSU+YYFoKKQ+nX5HMp771ZjvRasgNVm6qEFE+haNpe2cgk0PlRYULB7V67sWu9D/Ql97ZqeBFekUh8ZoF9cTW4rPjr75nBq/r8CQAA&quot;"/>
    <we:property name="creatorSessionId" value="&quot;f16226c4-cc9f-4a3a-831d-deecdc440915&quot;"/>
    <we:property name="creatorTenantId" value="&quot;aadc0e0a-65ee-471a-99a1-9f86faecbaed&quot;"/>
    <we:property name="creatorUserId" value="&quot;10032000B64C9062&quot;"/>
    <we:property name="datasetId" value="&quot;30d6b7e2-ce62-433b-a784-d1ec0258a14f&quot;"/>
    <we:property name="embedUrl" value="&quot;/reportEmbed?reportId=21d9d671-0ec6-46d9-bb7f-237855515df9&amp;config=eyJjbHVzdGVyVXJsIjoiaHR0cHM6Ly9XQUJJLU5PUlRILUVVUk9QRS1JLVBSSU1BUlktcmVkaXJlY3QuYW5hbHlzaXMud2luZG93cy5uZXQiLCJlbWJlZEZlYXR1cmVzIjp7InVzYWdlTWV0cmljc1ZOZXh0Ijp0cnVlfX0%3D&amp;disableSensitivityBanner=true&quot;"/>
    <we:property name="initialStateBookmark" value="&quot;H4sIAAAAAAAAA9VWyW7bMBD9FYOXXoxCq5fcHMcJijQLkiI5FIExEkc2E0oUKMqJa/jfO6TkpnWzFm2KXARqOJx573HI4YpxUZUSlseQI9thu0rd5KBvOj7rsqK1nZwcHo3ODqfHo6MJmVVphCoqtrNiBvQMzYWoapA2Ahm/XnUZSHkKM/uXgaywy0rUlSpAim/YONOU0TWuuwzvSqk02JDnBgzasAtyp3/K7X8MKSOkRizwHFPTWM+wVNq0//1+HA/5MEm9jPMkDHh/kNCaqpl1MJ/3J6dMSEN57TBZTu5KTVxWGw323WQUBZhEEGe9IYRZmg0BB5TKLEvrMyb0M6VFCpI5XhqrhsaKjZWsczea/GI/V7VO8QwzN1UYYZYU6VJpyTuTVBUqF2lnLIEWZBTYMeosArYm5U61Il3dApFn09R6TQMvCN3sXN2ONRIkznbidXeLie/5gwEpAP0k8pN+3E959BiTRhgL8GKzL0GX7WuVO4Xayrklz1cQ6LIvLpe3pnq5nKNGF2ysCi5MK86nLcGq1uUFUjY/DtaWVHXxQyk/oklKfwGydqVL0T8L4kq0LVtrphUf9nCBUpWimH2wC67W9Fm/8Q5vw97eYAto4Y4WSWhAFG0p83gYQehh6uMwDAOIeon3eLX//0pOVV0YvZy6at2m6dk6bjGO+AKKlKzbAEezmcYZbIpo8pboR4vZ9GDv1Jn366K9r7w/4vGPod4iSDOfaihu3p/OD9x393KH747O74f7STb2rFd0G8m2mbqW6UbNncqMRsyhtL06uaauZ4/5etNGKe/1T73xQKu6fPnF+tdOtr1FuyyEwTDiftzreV4/DUKMvNSmeZIeOPS7tTEEcItj+5yxa3LFrfdccI4Fc+l62ONJLwiwHw9iH/1gmPSeTVfSU+YYFoKKQ+nX5HMp771ZjvRasgNVm6qEFE+haNpe2cgk0PlRYULB7V67sWu9D/Ql97ZqeBFekUh8ZoF9cTW4rPjr75nBq/r8CQAA&quot;"/>
    <we:property name="isFiltersActionButtonVisible" value="true"/>
    <we:property name="isFooterCollapsed" value="false"/>
    <we:property name="isVisualContainerHeaderHidden" value="false"/>
    <we:property name="pageDisplayName" value="&quot;Drill Throw&quot;"/>
    <we:property name="pageName" value="&quot;ReportSection77559d9bc0fddb32d78b&quot;"/>
    <we:property name="reportEmbeddedTime" value="&quot;2024-05-11T21:24:12.516Z&quot;"/>
    <we:property name="reportName" value="&quot;World Economic Classfication&quot;"/>
    <we:property name="reportState" value="&quot;CONNECTED&quot;"/>
    <we:property name="reportUrl" value="&quot;/groups/me/reports/21d9d671-0ec6-46d9-bb7f-237855515df9/ReportSection77559d9bc0fddb32d78b?ctid=aadc0e0a-65ee-471a-99a1-9f86faecbaed&amp;pbi_source=shareVisual&amp;visual=d594a30ec1e9332a46b0&amp;height=649.06&amp;width=1025.05&amp;bookmarkGuid=3220445f-e769-43c2-a751-bf81bd3426ee&amp;fromEntryPoint=sharevisual&quot;"/>
    <we:property name="snapshotLastRefreshTime" value="&quot;5/12/24, 1:25 AM&quot;"/>
    <we:property name="snapshot" value="&quot;data:image/png;base64,iVBORw0KGgoAAAANSUhEUgAABIAAAAHNCAYAAABmVgBPAAAAAXNSR0IArs4c6QAAIABJREFUeF7snXtgFOW5/7+oNQoaiTWKGrUSpWUplVDqIcXTpGiJWIkoRlQiVRIvgFoJWAiiBEWBKsGfClZJ8ALYYrxg8IjhKA1taTiWEvrjR2KRYMEo0ViDK6CrxPzOO5fd2cns7jub2ft3/4HNvvNevs8zszOffZ7n7dXV1dUFvqgAFaACVIAKUAEqQAWoABWgAlSAClABKkAFIqrA66+9gsuvuCqiYwTqvBcBUEx056BUgApQASpABagAFaACVIAKUAEqQAWoQIopQACUYgbncqkAFaACVIAKUAEqQAWoABWgAlSAClCB1FMg/gHQYTfcHiAtPR1pR6eegWKyYmoeE9lTdVBPhxueo9OQnp4WWALFJ9OQnhG4jcfthqczeBt43HAf5vUkVX0tpuuW8b1OD9ziC693OoKdDjFdBwenAlSAClABKkAFqAAVSFgF4hYAuZtrsOS+BVi93a2Jm4bMkcW46+ZSFA3LjG/B96zC+Csr0HgYmPT73Zg1LMR0PQ2Yd+ENWD1yKbYuKUB6jFYnNF80swI1zR5tBunIub4cD80sQnZv7U9tNbj5P8uxyTzH3pnIu6USD92Wi0wd1Nlpa7XmQMfrbUtrsGtmFmpKc3EPFmBzVRGi6RmNi87D+KoSrHmvHDk9tVlHPeZdW4rVe4C8hQ1YPq7nK3F0fj1dn9XxH9bhnsllXn9L61eIWdULMGGAAfIcbsKKKcVYuFm7DmTkYlZ1FSYNDtYmB5MeXoZZeQYNO1uxYe4UTF/TBMW7e7tQtHAZHhydFYmVSfTZHtpvty7AgOuqA/al+glC9yMxm4Ruol0n4NB547wWHjRVlWLiogaoXpyOnNJKPDEj33etBNC6vhy3z6pB02HRJg2u8ZV4Yl4Bskw/fLibV2H2ryqwoSPU94sHm+YOxc1ri7C8oQJ5+jXcYoFxf61w3ijsMeYKSFwDYzlH7forcw+XMOdP3F8rY2lwjk0FqAAVSB0F4hMANS/D6MJKtGTkYtLMEuT3S0P73jrUPLoKjTkLsH5ZUbeb4ngyWeOjgzB+aS6mPVWCUTm5yM4IPjv3+jIMu7MWQAEWv7MUY0K0j8hau2kOfPCXaiyqaoBnpEFz7Qai/aZK3wN2Rwvq334Rq19vAkZWYuNThSqI0dq2jCzGmIEGrNXRiNUvNCCztAZrZ+YgYExHoON1AVzXYNqodDS+UIV6/Bwl1+c4A88kb/xaN1SipmkQiu4qQE8xQvvaUoy4ezcmzF+AwouGIufMINEwkg4Q1zelnkYsKSzCkyjC3JmFyEYL1i2qQE1bMZ5/pwLDleW7sWFaLm7f6MLkB8uQ27sF6x5dgJq9RYY27Vh3az6mb9HaZLSj4YlyPLnVhblv1WDCOapYTb8rwNjFQNG8cow5x23ZRlJWh5pJPPxofpgzdgqGn9l92FMvKsWEYXDc/9tfLsWIWcCDf65CUT+HlhvJbuL8oUac2yPvboBr6gJM+0km2v9WidlLG+GaV48112tXDu36i3EVmDUmG+7tyzDv0QZkG9t4r6kVaB+YhabmluA/MOxdhfGXVAD31mHNxOygFojra4WjviNx3jk6HjsLrECc28LqPiDAvUHCnD9xfq3k2UIFqAAVoALRUSAuAZAKUPK7w5BOkQaSjvQgv2RGR7bgo9i7GXBj3Z1DMX1/DnK2NyJzyTY8cXm0Y4DEg/ZQ3L6xuNsvxa1rSjFyTgMmPLsNc0ekeaGO1a/tatvdmPZKPSYP9gEgq7Ytzxdh9AMnBX/IjNXNiiQActLXIvHQbc8PnVyNRF9bFmDADXU+XxGHbF2AwddVY4IeNddei5t/Wga38SF4VzXG/nIBsh/bhsWj04EPazAxvxzpxvOmm980YcV1s1CbNw9rb9NitWLlW15pJB5+YuCHYnqR8EUJjwi/ScxtGWzqrai5IR/3ZFRi62OFGqDubnvlO+8ZI9j0YNOsQbh5SxnW1k+BSx+ivQHrdp2HMWlVSnRY4OgED7Y8MBQTXyrAE/WVGBXiR4W4vlaE7xkWR0qcd46Ox84IgOLIB+L6WhlHOnEqVIAKUIEkVyAOAZC4cR2EiW+bbnwtDOHeugrVfwHyJxUjR2cm7kasXvFHZF5ZhlHi13/tPS66BjltdahZXw/3+YUonlCEnJM9aN1Sg1Vr69CEHBRNKvWPVAlg/PatNVi1phabDmejcPQ1uHq0C+lamL6Y07xFFVi3PQdjpuaiQJ9HIEfSvpDTH2tA4ZZc3NxUgY01xUpEiae5FsvqdmNQYRlG9fd1oK7bg9xrSzBc+4Xe3VyL6hU1aIQLBWNLMfzQStRKR6c0YuH5RVhx00rsmp3rP1NPKxq3fgB8T4tKCXYDYf4sWFuZh1upmxV3twgIPTKn4Mo0bHmiGvXIwZjxN/hSBzvb0bi2FrUbX0NL71zkD89H3kgtUkv4ywMPYd7aRiiRF78QUUbW8T3dIoD21mHJqzsx6LIbkL61CjUbWpE+qgglY/ORleZG0/oa1Kx/De2nXIPiycVe22FvHeY9tACrNwJ5EwuRP1pEdshBQM/eery0uhZ1Wz3IviwfhZcXIUfzCcuHus52bFmzEnWb69GIocgbIY7JR7ZpOPeeeqz7g9bvz3Ix9OJ8jHJl+epwdbrRsqkWNevrsOVwNvJGDEVBXgFcPYlcal6GkYWVGKUDICsf6WzAwh/cgC331mFtoKgGdx2m/3gq3MFSgjz1mPfDUjSZIyxM56k4r156tR71W9uROSwfw0cV+qegWtn8ogIUXVMIl5+mHrS8vgqrxPXnzAIUXjsUnzxUGDx1UeYcgdn/fe8LXbtRs3wlWk+5BkW/KkRef21CbY2oef01bHqjBWliTXn5KBierV7DpH2x+3knpFOvTZm+qDhpfUJ903rQurEGqzR/Kxx5BcaMzVFTqAJcJ0LaTgwZ7FqgT0mmTajp+32uAfcv9LRVayjRuuYGjJyTjeX/rwJ55oDAUL6hRf+031WLjVO9+CjgLPVrxfN/vRQfrF6Jde+lo2BcKa4emaVGaHqasO7JN7H7+1dg2mhDNJH2/er5yQ2YNCJQ2moQ22kzCvadCrRiw6MvYqcS8em7FivX3099kZ/69bjw2nRsWVGDug/TkW/6fm7dUIF5D63CJuRjwth8FOr3DrqfXnwN0v6nUrmvyBlzA4rHZqHl+ZVoOPrnKJlojDDV5nTepZhyuStwFKu2Ppm5KedPONcbme8Ygy9vWSO+m5qAAQUommT4HgrgHWHNyZFrYDu2PLMSDWn+0b3KNaY9188PVX3PQ8HkQri0c6V98ypUK/d26j3RBJN/is9XbWjAph1Azs9ykV9ouEYKLcznWJB7A+/58+d8tATwvZCXiIA+qF7nQs1XyscsrpWeHTVY9vYHOO6sSzFhnMuZKOqQi2UDKkAFqAAViKUCcQiAgNYXijBybhNyplZh8eRcZAXIhrH8pVr7gsvWHyK191t6p8GTlgVXFtC6owXu3jnIy2nBpsY0uLIz0d7ShPbD2Zj0+1rMGhY4/ab15VKMnlUP9HMhO6MdLc3tgCFFqn19OSbOrUFLRzqyB2eh6L5aTBoS2MTqWs/CE3+vRF5jBQaX7vSlrmi1gTbdYryJ1x4eWg2gaHslxhYtQ0vvTLiy09X1KUPK1qfRAJBSUydENRuHAJBnYzkG37oTc+tqMcEAt/yUkgJAFr+mK7V50pDWOw1Z2cLgTcC4lVgzIxfpnkYsvLIIK/akIXNgNjKh2tDTuxBPvFWJUajDPcXlqNnjRnp/F7KK5mFtqbUm3QCLdsMoxkV6ttc/PP1zkZe2DZvajP6XjwffqEKRSO3ZXo2xd1SiqQ3KnPInV+PB0aFrAHm2LsDY66o1u+s+nIO5dTWKpt0BUDs23F2A29dC8c20I9ra+5dgzavlyNEi63Qf92Rkw5WVBk9rE1o6ANf0Wqy5zYW0zlbUTCnAPRs9qkZ9PJrPuTDtlRpMNtbnkb66ebDloQJMXJOLJ/68AKMEq7B8yA3tq2ok2geY9V91mDTAegKizeg5n2OWIU3M3NKzoxoTixegKd2F7ExoOqQhb2Edlo/THkQD2nwK1tSWIUe7lKgRb41IM1w3lFpEeUFqV4V6yFcmbPZ/7f3f0pCGdGQr17YWuGbXYfn4LJh9Bu0taGrzIO3ypdi4pACZ0r5oDS3Ua3K2ry6WpD7B3cSDxkWFGF/V4q/fkAqsrylGtuVDjYTtDoe4FohTUKaNtI9rDT+swc355WidWYf1pQKmBNMyQCpeUN8QehVgfNUg6ZRi9VohrpkeRePMDnHOpyHv4XosHyuE0COKirFmWzly9B88lPTlD/zSLf3lCGE7UfsoxHcqYH3OK3N+z3f++NYApJ+TjcwO1bezp9Zg7V1qqnFjVSFuf7wJ7RDflfmY8tQCjBLLM/hpWr9sZKEVTSjC8zXlyHpdfEebolUVWL0UeXpkbAgfkJlbz643Ib5jxPxMvoy9QgcXpj1Xg8lDrO95ejannl8Dm36Xj7GL8w0QVIuY/r9lWPv2FLgUP9TOnxP1Goomn4PwA8B11yqsmar6QfuGMoyeWgso31+wvv8zn2Ptge8NZOwb8jIRxAezt4Ser9QczNdKcS26rBxbhldg7ZJiX63HkJNlAypABagAFUhkBeISAMFUsDVdPECPLkTxtb7oBuVr36pWRQAA1HL9Uqy5r0D9xXhXNcb/cgEa88qxtrJE/aX+cAMWXnYDVuQEKcSsRRY03rQSa2fmKr+YqzevDbjacCMoH07fgtVXFWDe4CrsmJePNB34TK7FxtvUX20bFw3C+PVTfTc7HbW4/cIytHsjFzQg1FiC598ox3DxEN9ei+mXlGHd4R4AIO3XKK9z67++hgGAPPfW4okxvl9uPa11eHRGOWrSfRDL8iTS4Z14aDbzENdULJ9foAAccxFoVf98zH2rSq0B0+mBB2lK9Ipaa+cTzKqtxaSB2qgdTWhsz0aOXnxY6sHbArBox+XNrsXiiWpUmHtjBUbcugqZRv/THgBbpvvsbDvtprMJT15ciCVpBnjjbsKWPZkYPkQVy9oPPXB3iJ2y1LV7NlVgWOkqDH+4QXvQa8SSC4rw5Oil2PpggRoV0ulBa2MTkJOj1t7aXonBRctQuHQbHlRIjeioFY3NQM6Q8KohqfOowXALuOKf5hICAIkC7AUVcAeqL+UtrOzC5N+vwrRQkVZuN9x90jUdWrD62gLM2zUFa/5Rphb+1m0+rx7LtXou7s0LMPbGauToaWpowpP5hVjyo0psXlKoXoP21mL6r8qw7rzQAEiFbKYz5DIdTAYAQLtL8HxtOYYL83j9X9RLysX09nKsrSnRHp4A945GtGfneG/+5XzRHgDKC6pPiK/QHcsw8qpKpBls6m5uQMspucgRrh7omhTCdjLXApk2tm4AOjUfchuhq8MASPuOaCqtwfqZOWiqKsS8N67A3FdKAharV68VWZjwVA3mjswE9Hm2GyJxlRTNVZjw+53axgZ6+nKQ63go20l9p9oBQMbrvhtbFhVi4jNDlR9Y1EtVgBQwi/PYI3YfFbTAwr+aluZj7NP5hlpkwb2g+3eS1dxECJDk9SaM7xj1xya370cu/Z7nR8b0RIt1yM4pEtdAxX+WYkzNTkwTP6R5N4ZIwyTdD80Rn1r0m+87QPtx4Rl/ICp2n0zL0L6/DtdjXm4pVg+vxGa9hqHtGkChfC/ElSKYD4qv2BDzlfIxoy+PblV/DBM/FBp+ALJ1PWNjKkAFqAAVSEgF4hMAaVJ6PmzChk0vou4PddgkojSQjlEP1+KJsepDph0A5F+HxuqGUqI2gPIFXYdptfWYrMMDLSVl9dQa7LhLjRSRBkBaykte1U7MVWL8tV9Z3zYAH+UG6EUUaXV13K9PxbBpMPyyqz2wj/dP39ry0HmY+EwPAJB5ByI9OigMANRtxzCxx83AEjxRXQ7jRk3dzqAeASDrtasFt+uQd28NHhqbjUyrvZZ7CID8gIWlXt39T+6h26CQBmGu9vpO9+uPlB9a1MtRYEVaMZY/XYbhWem+tC99CM1v0yZWYfntucgKsjW71FXR+yukoYC4Aa5IAyD9F274//LsNwcFbG5D68ZVWOcptn3jGyjqK6jNLVPSZK831VqUlU0AZLkrnl7rKx9zVy3AmAGZlluNy/miPQAU+pwI7ClqTbgi61QocZhUpGD367LMtUCmjZSPK430yARgck0tpnmjLpwFQAqceDTTG5Ujcx2waqOmoKX56rRp0HnZ6BrsEJGiGmhCkLp1IW0n9Z1qBwD5X/e7+3JwAGRdU0kDXYc1WKvpUFMkl14X6J5A5jwL63qj3oWoad3eqF4N/rrLsVZsoqE5bcuaIoxfPMgAyEJ7c1hzCvca2NmIhUOLsGW6mvKraPaHoZjmWoplvVcpfih+PBhc2ur1UxXafo5Zr1Tjau9CV2H8dZVweaG8eZ0WfmEbAIXyPTkAJLPrmBXItDqHu/mYfq2cvQCuVyvwZHMBnngndI2w0F7BFlSAClABKpBICsQ1APIT0t2E1XcXYd5G3+4+0QZA1jds3W9OZW64xdrUG/WhWFzv26LXvbkCI6dtMxTHVaOEFv6HuOnOVgtGH22MUgpycyy9RXmwqArTZ2EAIL8dwwT8OX0QcvR6JMHOFqkHu0ARQAHgV2cr1k0rxPT12rbiSEPmsAJMmVmBCUO0XwMTAAB5Nldg8I0teLB+pZpGZvGy8kP3dlGjaik2bBVA1fcybj3v2VqJ8SXLtO2oAWRkY9S4csyaka/tvudB46NFmLhU21JdbGzdvwBXzyzHrJE2I4C80MbiV0g7KWB6WtqWXF9qXTDfOlyPey4oRYMhCqtb885WbHpkARa+XKekwPleBt+ymqNULSx5ABT8gSBABJAlAALwYS1uv7JM2UJcefXORM6oqZh1r6+OmsyDafC0pe4pYOEDIK0m3K4F2LjS9+DqZyur64SM7WSuBTJtJL/x9WhRvyg35VgHAZAGZTZNXImt9+aqaU9KdE/wHwOkHh6V3fTyMfbJAiUNLHu9+DEiLQg8CG07ue/UWAMgQAWBbhUytGs/yhh/CArhA1L6yviszPVGmYtZMy0K8UOrieYH3ozBqTlZfpdLXAP1H8X2VmBzVT7qS3Px0sh6rBmwEoNLgOe3lQOPDML4reXe2olq2lirpUW833NaPZ9lGxrRftj4RWiIyIwnACQxXykf80ZQie/1dKR3eJDjTfOUvJCxGRWgAlSACiS8AokDgITUpi/kaAMgKDsXNZjq1oQJgLRftlYYbz4M7pRmuIFXQrcXDcWaN87DsvwKZPnVHXAQAFkVgdZ2WUrTC+qGAYCsdgGTOnMiAYC0gT17m9DY+gk+aK7HhudqsKkt13cTnAAASD0XVmGyHhpvIWi3G0L94XDYFDw0+xrkZaUDbbW4vbACXvvq/Xja0bJjN9rbWlC/6TW8tLYRnlLtl39dQ1E/ZtcnaN1bj/pXa7Buu8cXli9j4FDQRoty8u4KJvrUije3zK/H8+N12OSLrAhVw8s3Le3h42hDyL9pziqgTUPRvApMGjkImWlA4xNDcfPzCQyAxBpFSl/TNrS2t6JpUx2q19aj/Se+B5/4AkAawHjBkHZn9q1AKTqhbCdzLbDRJpjL67WXYJmaqEVndPqnA7Y8X4jRD+Ti+XfLMVyrueMdI8A1qul3BRi7GJj2+xpM0Go1qz5bjOXvlCMvQLSe1MOjGFxJr1mAnN/XIft3+bj/HB9oslq/0m8w20l9p8YeAEFLz269rx5Tdhf4AQeZS52Mvo5dbywBkHa9+6wEi6fnwz+j+jhkDcuxrLXo2JzCBkBqmvLgUjeeqM1FTeGLyBd127JEZFAxUF2Dk2YUom6Sb1MA9fr1CSYtKUe+afe7NGUzC4/6Q9qmHEx+cB6KRmQhHa1Yd2ch5qXFIwDSItBCzFfGx7wpdL1FDcKlOK+mEOOfOQuL66owRts8Qsaf2YYKUAEqQAUSW4E4BEAeNL5QA1xu2NlL09i7zbj2y5u3PsN/1XqLvarFhWt82+NKpuAErA1gtO+eVRhbUIFM4+5CWs2RdMPfZH5xFREcw26swah7q1Bk2FRFDNeythTzNhi2BFbWUIH2gVlo2ptrqjtg9SuatoXwy7IpYHqBz+7RE2rx2nZf2lsQKNP6QilGzt0t1VbqtIkEAOpsRUtrFrJFbSD9pTyEGLZUTgQApNf5uGkl1s9Wf+lXXp0AtIdFqVB9M+AT8Qh7WpB2jrYrlNKptpW1fnPc2Y6WvWnINkZxWfQT3MYS0EZLG2iZXYe1N2kniVZTxJc26avD1T2yQpuBvp38vXVYo+8cpkUA1RpSN/3na/3rdLfUSqlf5NUH2A3GHZn0Gk4SNYAcjQDa24LWrGwtkktdsXlNsgBIrye0vqYE2YrPWVx3pPQJ7ilq2utOTFpZh1nDNU8Xfi5elruASdpO5log0ybUxcyb4rgA60X6jRnm6JE1i3Ox/B8LkKcUY9ce+lorsP6VYpi+IgIUSNfWbZVzq8wx8PeBfq0wwial/lxVsQlAtWJ1UT4WelzIam7B8BBFkEPaTuo7Va9LVoUdC/PVa11nC1YUFWDhyeYi0KHScMJJAVN9e8sDQzHxL9lwtTUhbWY91mg1v0KZX3we+uFc0melzyerH6YGYfwLBXii3pDyY/i+6L4OJ+cU5jVQkV7dsXFL/2y0nFWKzVVFCsAScGp8bRoy93hQZIzG0mpVjXqsAYtHG7Zi9K7VCiiavuPEuHETASQ339A+ZpEuq9U+emnkUmxeUsAdwGROZrahAlSACiSBAnEHgDw7lmH8VZVoQjpyxhahYHguMj3bsPNv9Vj9ehMw0lAnRA9n7V+AybcU4byOWlQ/XqukrngfmpwEQBA1NHJx+8ZsjLmjFEX92rHq8QXY0FaM5Q2+NK7QAMiDTXMH4ea1JX47qnj9SXvI9RWR1R4G1gNZFtv6ChA28u4GZI8vx7TR6Wh5qQpLXhfpObIASKSGqLtBbIILY8Zfg/wfATvffjGg5i0jizFmoO/mSqQWrd7sRrbxF+5QAEfbQhgXBdj2PNTximB2UsDase7OfEzflI68sVNROCpb2fa65tFV2OIp9oE17aHEM6oEo664IeA28FKARdL/5B66jVcckYZViPFLW+G6vAwlV2eiXdi9aRAWP7cAo/oBav0NF8ZMzUXBlWUYBfHrfQXc4yowa8JQZLp3Y9PyCizZ7IYeGu/ZvgxjiyrRPqQQE64tRG5GOxrWrcSK15vgUgqPZ6JxaSHGP9qOnLHFuHp0Lk7taEDtc9VY1+xLzwx1bXRvKMeIqTXwDCzEZFPa2CAxVwXQifNkKG5+IQujZk5FsX6+eUqwpq5c3WFrVzVG/3IBWjJzMeEa4zbNwKlev9LO29d9/dQ8XanOV9sxrft8dSjqwuQHZ6PgHKB9x4tYsqgGTcbi6lIPZG5smJWL21/Wxh8INGq6R2wXMKsUsPZa3H5JGTal5+PqyYXKmlo21GDJCw3wGCIO1V/ca5AzvgSFYvvkAIWyVZ+tR/aoKZg07jx8sc7iuiOlTwhv8TRiSWERnmxzea+7wn5Nrko8v7AAmRrgU65JeVeg5HoXmsTD+kvBbCdzLZBpE8rTW7CioAALRXH264uQY4xIONWwvbX2Q0LTsBLcd3MusGUp7n+mEcONPzYYhwoAqT1uNzw6HNPay0cAidpshZh2SxEy21Zh2aI6JepPFJI27hGlQp064EzjTkwBdAhlO6nvVH1Xs3bkjC9H8cg07Hx+AVZsdvvtoif1AKxcU8R3bw6KbroCV+vbwMtAf+17uRUF0rur6aqEnpuT1xsFOZlqAAHQfUyzcbZHvW43/aQKa+7NtXj4d3JOYV4DFQG12mWvw/s9pfxZt4fww/opULfNUOGgWqxfu17096jfYU1DsfwPFRieoULMee4izJ15A3IyP0fLn5Zh3qMNcBt3ZdQiUF1jp2D4L65R7wMC3BuEtm+o60SgXS/FcXLzlZqDxf2ISG8ccWcdrq7aptWilJgrm1ABKkAFqEBCKxB3AEhRs60BKxZXotqQn53WLwejflWGWTflqrvoaK/2TQtw+93VaOwA0vrlY9r0XNTfvQAu0zbwjhSBFmMebsHqe4qx8HW1hkr6kGLMfLAcRfoOUjI1F/RUHFNKjXdRenSAYXcO9aGs3r8AtfcAD5qqpuLmx+vRfjgNrvEVKDxSjoXSEUBaR3vrsfChcqzeqNWH6Z2JvOsXYK639otxFw5/v1dqwNwxFVNGq7tfqXYUkUvlCJgC1tPPlUHsACDRvBGrn3gIy9bquf+iBlAR7ppntGE7NswpwfQ1TcoD0C5R8NTiFVsAJG5027Hld+WY/rSwu8jpz8GYu2Zj7vgc1QYf1mL6teVY1yZSs3YrO/e0ri/H7bMExBD1X1woumkodi5dZYhq86B1YzUWLqrChj1anSRRA+hXFZh7m3buHW7FpmcWYOFzvto4wv4l8yoweXjo7esVq2nwwEpXv4iXwy2oeWga7he20M63uY9UYIwewWUuVm7o0FjXSJy3NYtmYdELjRCrUq4Vj1dikl73yWoih5uwYkoxFooHTTH2iDJcnV6JFettpoAp1w1jX+nIub4Yrh3LsNoQwdBtCjIPpYG2gQ9QA6h9u3iwX4qX9BpQogbQ2DI8NLPItwWwpwkrblXX7aeheYKd7dj0yBRMrxKapiFzZBlm/aQe0xe5um0DH34NIP1C34An55RhmXZtSh9SiGn36HW7PGhcWoybH230PcDJ2E7mWiDTJugtgPYgbtXG+LApzoktyzD9zkpsEfWZxLX3jmVYfJN2LpuPl/IN9aDQP0jobYowayFQe796fUgfUY7nl5XApUQkGV5atF+rxY8RllK0B7Od3Heq//euOH8qUHhMGebttRsBBHiaq3HzrxZgS4eh9o2MntqGDytGh9g1S+a7wmqT4K0uAAAgAElEQVQTCxmflQaq1mlz7u3VmH5HJTa1qRXgrO5f/Kbv5JzCuQZqk+m++YX4/lN3wrQsxu1uxIq7p2CJfi+TkYMJMxdi1rhsFWZ+WId7JpehplnoIO6ZSpDTZLoei/pfM4owW9zrGYppW90bSMGXoNeJYABIbr5ScwhQL63m1nzcI3aO1HeSDTVXfk4FqAAVoAIJrUBPAZB7Rw2WrPGgaHIuWlYtRWteufQzYK+urq6uhFYvbicvU1wxDiYvbkZ+tRslNdp21XEwJU6BClABKkAFAiugpi/vxCxRi8WYSpvsomn1j1wh0t6SXQaujwpQASpABagAFUhsBXoCgNq3VmPe/fXIvqUYp25aitr0qVg8vQBZ5h8MA0hEAOSU77TX48kV7cibVIjsPm60vFSO8Q/Uayk76WjZvBPtgcbqcxZyhmT5hfg7Na2Q/bhb0XpMlrTDhOwvaRq449dmEhq7dzWgKaDDBS44KtE1mySbAp5WNG79wG9HOr8lZg7C8AGGOh5xtf7EPk/DktLTgtVTCzDv8wrvrkth9ZNoB3W6sWlRIW5ek2+qwQfwepdoxoz+fOkj0decI1IBKkAFqEBgBcIFQCJaffZD2zB0chHSNixFfb8yPHRXvuVGEoFGJwByyDNb107Flb/ZoKS26K/00ZV4tXIMso5uxIqrKrAu0FiuqVg+fxROcWgu7MYJBRLbZo1VV+D+NwLpMAiTn3oIo+QyxZwQk33EswLtG3DPrUvRFGiOl1Xg1VLrFMzYLyuxz1Pb+v19Ib5/XTWAbEx+8TXcNcRYGch2b4lzQFsNbvnZbGxCGvJ++0c8Pdb/4sXrXeKYMlYzpY/ESnmOSwWoABWgAlYKhAOA3DuqMX3uNuROL8aJ6xZgXb8yLJ6cr+ySbOdFAGRHLbalAlSAClABKkAFqAAVoAJUgApQASpABahAmAqEA4A8e+uwcFYVcHUZcj9YhmV7C/DQvGK4bAbqEwCFaTQeRgWoABWgAlSAClABKkAFqAAVoAJUgApQATsKhAOARP+ePbW4f8ZKHDuxDEP/uQzVHYVYPLsI2TYgEAGQHUuxLRWgAlSAClABKkAFqAAVoAJUgApQASpABcJUIFwAJIZzN9dg3swXkXlLGQY1VqLacwMWzy707SYcYk4EQGEajYdRASpABagAFaACVIAKUAEqQAWoABWgAlTAjgI9AUAqBKpF9cY0FF5zHlpefg2fjyhF0WC5MCBLAMR94e2Yj22pQGQV6OrqQq/IDsHeqUDkFRB+3IueHHmhk2cE5V6EPpM8BnVoJbyKOCQkAN7vy2vZBd6LWaklfKgX71K7SdPVJXThy6uAcg+YwnpYLL6nAKgnaloCINdTPemSx1IBKuCkAmee8C0uvPthJ7tkX1QgqgqccEofXPMf7+HbgwejOi4HS2wFPD/8MSpOn5LYi+DsHVUgO/0bLNr3uKN9pnJnW39yAQrPsrl9TAoKltbrKEz7zj7sOtSYgqsPvuSsI6Pw2F/Poi4mBW4/7Xjs+MvH1EVT4N6c7XD97b7U1GPMfUDebd3WHpcAqO1QatqIq6YC8abAj0/7Fj+5+2G4938Rb1PjfKiAlAKnDzoN1+buxtd790m1ZyMqIBTozPsF5pw2BZ9/ST2ogKrAhad/g0V7HwMIkx1xia0jL8LFZx4D97dHHOkvWTvpe9QxmHfcfrzzeX2yLjHsdf0QRXiw/kwc/ObbsPtIxgMf7H8iNr/ZiiOdjLMT9l2S3wTXxilA5zfJaO7Aa+p1FFC8lAAotazO1VKBnitAANRzDdlDbBUgAIqt/ok6OgFQoloucvMmAHJWWwIgOT0JgALrRABkrQ0BkL8uBECMAJK72rIVFaACigIEQHSERFeAACjRLRib+RMAxUb3eB6VAMhZ6xAAyelJAEQAJOcpvlYEQARAigKMALJ76rA9FaACBED0gWRQgAAoGawY/TUQAEVf83gfkQDIWQsRAMnpSQBEACTnKQRAgXRiBBAjgOyeQ2xPBVJaAUYApbT5k2LxBEBJYcaoL4IAKOqSx/2ABEDOmogASE5PAiACIDlPIQAiADIpwAggu6cO21MBKiAUIACiHyS6AgRAiW7B2MyfACg2usfzqARAzlqHAEhOTwIgAiA5TyEAIgAiALJ7rrA9FaACFgoQANEtEl0BAqBEt2Bs5k8AFBvd43lUAiBnrUMAJKcnARABkJynEAARABEA2T1X2J4KUAECIPpAEipAAJSERo3CkgiAoiBygg1BAOSswQiA5PQkACIAkvMUAiACoBQDQI/dCBQDOPlZu6cI21MBKhBMgfiJALoSc7oGwV02H48toc2ogLwC8QCATn54FU5BDXbd/Rpw1f0YcFt/fPW7Yux7RX4d4bWciv4bcnEk4Fji80uAuiuxZ3F4IyTrUQRAyWrZ8NcVHQBUCMwdCNQtAraEP1fLI6fOBdAILK11uOPwuktkADT9zDw8kvYFZuzZhkhfOpMNAF12TiWuT/sAL+xagjfCcx3vUdHZBv4MNN15Ivb/+Z+4uLGHEwYw/arvYw4+RcYr/+55ZwF6iM9dwLKx/MnTgIa/4ubnLSZ+8SC8fHUf7H7pHcx821lpwi8CXQVUjQPWZAD/bTGnX7wNjB8a+HNnl2G/t6SoAfRj4P084CR9+Z8R+Nj3BB5BBewpEBgAXYQ7O/KB+6MFZAiA7FmOrXUFggIgBcYMxtF64w/eQnPJUsfF8wNAkr2fXv0q+mbswMdX3YfPJI/p3iwUAAq746Q/UAYAPXsHcI5RiQ7g56uSXpqUXWBgAJQLzBwF4H1gkdWTjYA6OcC/NgDPNYTQL4IAKM4sJwOAqs6+GCXHdEQFtASW52y83f98nH7wbbg+ib6IMgBIgSq9e3snd/jwy7hlr9UTq+T8T56Gp087Ce80V6BK8hBvs9MrsKpvP7+jPjpwG36z325HodsHBkAC2vTFQEMXzU1NcL0Vus/uLZIJAKkQ5uy2j1Ewr6X7UhUIcxI+CwRpwpEv0DETc1A35Gs8XbYTLzvZr0VfIQGQAnJG+o48vBG482JAeH8wABThefe4+4QHQBr8+ccmYOzfVTkeKwL+WQM4f6veY7nZARVIGgUIgJLGlCm7kIAAyCIS5/SH74fn7p4AF2uZbQMgMbfiDBxBBo6s6kmkEAFQuI4fFAANAdb9J/DvZuBGwwNFZTGwZRXwYriD8ri4ViA4APoZgOOAd+cBr5mW8auZwPeOIwAyyRISAPUdio6Tj8V+pGH/Z5tw8YFYuUc8A6BfYPaAcXDhn34RNaXZFUBLGPBGl7inAKh3C4pbVqq99aSvECYPDoCOx18fa0Gp6CPnHHT85zF4WX9vy5WSDQB9Fyd/Cez+r+6RNtPm/hSX9gP2pRIAmtEB/AD+UTw3NQFwAc8QANk6VSQb9+rq6uoyt3U9BbQdMv1VAKDhwCNLrYGPSAEbcwg4twaYWgQ80AcQP8IVn6z28ycDOBLvt5QBA7QhVu0Eik/3RRMpx5/lG39VJXCn9lYc17YTuGCQFonkAe41zskUpfT5B+qclJcOsT4AfnYWsGsnMLxOm68+HqOaJF2HzaKlgDwAEhE6P4b6m89X2KWlak1ono8h+/fg85/3R78De/Bqxgpg4xxc+fPjtCW0o6HX/8Fq74Ks+wEYARQtmyfbOEEBUDHwaaAIG1N0kMeQJiWic45vMqRNTX8cA13v+qKHjMce3IEDLf1xol8KWAa+GHUHAv0gqgOjT1HkSx3TDCM+O+3kPTiUMRh9TmjFgVF3wCP+dkEfrYX6N7VvDQDV7cFxBVqk00FjVJEJEAVZc7L5Raj1BANAIvLnsz8DZdsD93J3MTCozQCILgH+2E+NEKq8BTh5j+EzDSj96XHgYe3/J2hd7zVAJtHnzw4B72UCOWlqgzfEMVpb8fllGdobD/Dk04RRoexs5/OQAKjtIHDCB6YUKxHRcxbwL2HRP/kigHQopEzgU2Ce/nOmKQJo+ESg4FzfNLdrgEmkcx00RhSZjhOfn6IdpkcemY8xtvkqUPSSHYXstQ0FgESa1Ry8j/k4V/k348N93gGUFKyjv8DGYzIw8qhDqN69RXnQVyKGjlWbNbs/AtJPwl+1z8TfjJ8f+PI9b5/i7+M6P8K2tDMw8ijRUu9zIJrOO8MXSfKtGo0EZfxP0GtfMyBA1SnH4mU3UJKuXoeNfaufZ6CvNvtmt71IomARQErkzzGNPthiZQIFwHwfenyQOTqoNPt3yNc0Uz77eoRfBI/e3j/KqA31gaKDRASQEQBBQKrRwKdleOgzQGrOkq4kDYBghjj+EUIHWj/2pmSJFK1H+nyFjb37YGSaB9WPfYmfihSwpq8w1NVHtaPnEGY8tdeb/qcck6XHEotjNPAk2irwyXdcdftxGGdMATN+LnzHMBfFZ29woUS7rps/CyRT4BQwEQGUjs92fQfnoRXjlnzk60JE//wS2P35STj5fV+alg6FlIZffu6L2NHav+CN4DkDiyqzAA0sieMucn+OzwachLOV477CpU9+F5+99A7e+dGFuGXAMd6xFeD0oYg+OhZ/mdyIJVDn2aT8X32J/lwB5nVw17/812ISJmAEkBL5czpQ6gogpQaANm8DRmgRQt7oIAB+x1u0basG5igIUosmKvGN8+4M4JEIJ5AmfAQQgLVT1Rsfqzo/3QCQGbCc6gM1op9+u1X4Il4KDDKAl7U3Av/9rAqazLWFlLYG6GP1OTSwI/r2G0sDQDBCoQLgs/N8czOuQ/Lax2ZUIKIKyAEgkQ52KdJfnYP5k/ynIwBQ7g+MkOci3Nk8ADsHroBI8VU+x99x+8BXAZj6mTYJD1eeiO0KICIAiqihk7jzwClgV+DsV25Enw7rtK+TH34cJzTcodbpEYCnAF6wEhwAWUMV/ONZQw2gYABIzKsIEJE/EClq/m0VAHQBcMhb1+cKnF39YxwsUSOXlNQx6GtSa/ykGaBP9899NYKCrTmJXcRyaQEBkAA5/UPDlWAA6Jorgcl9fOli4v0NAMa8Coj/D39fg0tirIE+yKMDnkYNPinv4evn2WLgRi0FTUCm89vVPvlyRoGQAGjTn4C8nwGbDPV7BOg5oRk4KJJRdACUC0w9H1iqpYv51eYxgZxfTQX+uVStB3TFVGAIVFgk/v+DL3wpZ+J9lgaf9DHNtX78AFCh4MMarNJS2NpkUtSc0VL0EhwAiaibcwER+QMNsBhAjgKAjgc2fuqLDFKhkAZlvLDHB4f8P/eP6lHB0BFvf8p7fKQCHnSPAPLrSwc8X2vtlfcnYps2t+lnDsdlh7aoEUynDkdXOrzASkbNwABIjf7p+0Ww9Kob8NuBIwBvCpb/MQFhTLeonV9gdvYPsb1FrdujQCNstgZPZgAk3p/4uTdCKSYA6JJsdJ3+JXqt1IDHJdloQouaEqYAmOOwTavxo8IcYKO35o8GiwzQR4EyOKD19128fcMJeGOlCoT8PzOBJw32wAt51L7hTU/7Lt6+9TSc3qKmq6kw6gvfvGUcBkAoANQ02Q2XBWC5yP0v/CX9ewbQko3lc4GblXQxAXi+h/M+0GCLBAC6tN+XeNMLcQTUUQGQUuPHnAKmpJ/JAaBx0y7ELen/tk5js9AoIAAS0T99XzZAGvPBAuqUAH4pYSXA5l7AM1YAKEhbb1SRflwUagclAwASJlGAi4jqMUXKWEUAeUGRBl7WiUgeE3BRzCz+ZogA8jO96TMlAsgYTWTo+59a5JEfoDIeb5yHNogZRgWdi+RJz2ZUwEkF5ACQCnKG7H8Td4/8i9/wgf7ubbTi13gid58KgMT/r/xCiRJS678Z6wwRADlp11TqK1QRaAWIiCjMoPV/BEj5Ab7UImuCASA1QqfBr5ZQ9yLQQQCQgE0jOrTaPyqkOmazL9rIqn8/e/pFI1mkgClRPvr4wVLE/NecSj4j1hoUAGmRPLomxlpAekROMAAkHuLXXQis1CJ0BKzBO9YRRaLvnVqUjx4B5IU6QWCUESqlmu0itd7QAGgR8H0N+CjwRYAVDQiJvxsjgIyTNMIbBKsBpEUTKdFCxv+LYL+5QKsWHWSGQ/pY3aKGDJMQ0CjQ/CIkaFAAJEDJCV9rtX9CABhlfiJS51TsNwAh9W96BFD3z/UIIxFZpEYA+SKCFFAjO74eAeQFVMFSxoxzkhM2OADyRdZY9WYJW4yAxgRnvH2EStvqFuVjGN1cA+hrf1AUPQBkrAHUaQA6ZqUEdDkFeEct8twdulikgAVLKTPAJiuAYywCbQl4jLBK/D/7iF+0kYzXhAZAjYASoaNHzvgibsTfjZE2xvEEeLlejxySAEC+/kUvzgGgbvAohChBARDmB4nEsUgBm98FHNCid6wigIwFo41t/W/UgMfmAOsCFJeWMbJMm2QBQPpaFRDUxzpyRk8BM4IYAW7e0QGQGfaYAZB4P8igqgE2dQNAWgSR6FsAoBkwpHyJLoypawEA0M+0MG7viOa0MhkDsw0ViJACsgBIj94Z0Bf48o8+EGQJgATouSnTN+N3tQgg89+1Fm3PiMgiAqAImTjpuw0FgHQBuhdd1qJnvAr5UqtCASDvjl/asXYAkOj7xM+0aCFxvCm9zBIAKRFKWT5bemGWFeAxgh3z54HXnPSOYlpgOBFAZlgTKAVMDOWFPv97q2CEQeIzc3FpI1QSkdBeAGQCSUpkkcENDrYyAshJv5UCQFsMYMYclWMELEo0j56jJbLA9N25zABIKyDtXYghXcwLfUwwSLTVU8yMqV1mAOSXhgbJGkXOKRoMAFkCmeM+1yJyAHO0jz/s0edoBkCGVC69iRa10208pf4QMF/Z5UsmAuhYvGxKNfvpV3qqlymNzJteJqdlTyKABGwZi/X+BaEF3DkFWKvtwuVN7eo01BGyAkAhwI53NUY4pPRzFv71sZr+JV7RA0CGGkDwj6yB9n6k9xnMB4ikAJCSUmboX4Aal+GBrkONDrLa8csMgLrtCCbg0oXAfC3FzJteZko7C+Y9MgBoiQHgwAB2zKlWSrSNIV3Lm24VSwAEwDsvY1paAFF6FgFk2gVMRA3p0CgUADK2xXTgsUfgzcXEgcjvHpZsAEjYV0TPiJBYURQ6aASQAdJYRQD5ASNzhJBMBJBWmwhhRgDpa5D7GmArKhBdBeQBkD4v/zSubgDIHOVjjgDSo4G6LZMAKLqWT57RZAEQYEi9esUKjIQfAeQHdfwicMw6mwGM/vkhb8pXNwDkFzFkBkYBIoC8tY+Mnwdfc/J4hNxKwqkBZAcA4RJg3YmAKJOqp3/p8MdYXyhoBJABACFIWpncitkqlAJyAEiDL2gG+g30pYMZI2yCpW/5RQBZwaCzfPWCRH2gHx8AWs/ypX+ZF2FMBzMCIHOaWFxFAJmBib4oX4qWNQAyRQD5ReYEj7yJHAAyRx45GQEUGqaEjAAy+ItfWzMAMkcKhYoAMtQAMs8hNgDIuP06/NKsVBgURgSQDmnMUTohIoBEiti4Q2rNoZARQAb72EkHkwJA3ro6HwO5vno7RgBkTrWKmwgggy4y6WA9rgFkjOoJCwCJNKZHgEYtdUyBQYwA8vu6siwCXaCmP+t1e7wFlbV0LGkApMEgY50eYw0gc/SQZQ0gY72gqcAFn2hRP1qEz8chagApqWjaipXxDPWJQt188HMqEG0F7AMg/3QwMwC6WBSAPn2nVvPHXANILQANJeLHvFICoGjbPlnGCwiApj+O/rgDe/QafMZdwcy1d0w1gPwhjAZt9Kgb8+5iWmFlmRpAgdK7jADJ3Mb83rIGkDciSE0pO65FjzAyQJ8Qa04Wf5BdRzAApEfa6LV49D6NsMZc50eJ6jFtE/+sSP0CsPNprZCzsRi0+MCiBlCgCKBztALRenQQawDJWlq+nTQA0gs3G6NvjIDFDF8C1QCCKAB9og/4GGsAKdMWKWZDgYMnAH831B0yLskIm4wAyC8aKL5qAHWHO+qCjJDGqo1/3R694LOpQLS3ro+/3SMGgL421S9ytAaQWINa4+cMU5qVdxcwrQD0gQA1gPxUMEIeEwAyQxtbNYCUItC+WkWBQZNYSw4OKNFCMvWNAPki0MYIIKu6PKYaQH51d7QaQFpUjx49NLTdGuL41QAy1RfSC0J7awBpNYH2B6gB5GcfG+lgsgBISaXKPR4wbAtvBEBqIWc9TcxUA8iU0qVG5ADbtRo//seKldhJAVPHOnm7Voxam6fl7mQS28kH3QZepGn1a/YvBB1sF7CwANBA/+3klcgh1gAKDYD0ItCG6Drjzl52AJAOj07SRjXvAqYUm9bG2fWZuluYnk6mpIBpu3gph5t37TLtAqbv9KW0tUgBE3/21jXS5uN3jPx9CVtSgYgoIAeA1Kgfkf6lvPSULq3Is39tIP+2be+2ox+0GkDiWKXwc38cr69G2znsbRaBjoh9U6HTkEWg9e2W4IuyEbqoxZa1nbU+aIXnLHhrAKm7a10C9auiFQfqgL7GXcCMKVnSu4B1r/fjtY8BQCk7fvnVGNKKWWvr8HzQijToO5JpgOcfHehzgZYb5FfryD/qJ/iaU8FbfGsMug28aGbarUv8ybhjl3jvVxuoGbjMVDvIXMRZHOOXxtUB7M0IUgPIlAJmHG9vB/BdY7pYapkvIquVBkBidGNNHvHeL8JGAy76ZpiffiqKkGkFmc1FoLUt5EUfop3IGvPuGKb122+/rxi0PpbYdl55mVLGvDuHGVPLvlKa4aBhl7KIKOjfqXUKWJD6OQZ40mwq+Kz2rB6r7uJltQuY/+eAf9FnvxpAfilgevHmPkCwXcACpICpBau1HY++PoTmY+G3M1koqYPtAqYeq20Fr29CBeAjL/DRt2H37QJm/CzYzl767mDqLmBQt5vXxvjo6zacAcNW78ZFWEUHKelj/xtl8nEZtp9o2LnMDzQ5DYCMNYBMu2sZU7Y8HjTjGOwPVQOo9QhGZmkPiF4YJBauwiU9nay5w4OB8C847U0P8xxCqF3Amr0wSKtHFGh3sSCOIw2AlMLOvp27RJf+KWAC2pyGs5WxjmBfG3Cy27d7mDE97OCuj7H7rO+adgEz7s5lAkBaUekhx2vbzvvtAqYViRZwSrzaPsabOM1bm8g/Lc1YaNpalKAASByibAWvP8SI8fTduyxqAIUFgBYDAiqNEJsBADgsisufzhpARnNZRgCFujr24HMRhdOtdk+A/qxqAPVgaB5KBeJegcAAKO6nzglSAUUB+RQwCkYFfAqEBEAOiNWtULQDfbKLyCkQGABFbsyQPccgdSvknCQbhNoGXrKbwM3MEKfHHcamg9AAKDbziodRA0cAxcPsYjeHwAAodnOK5cghAVAsJxfJsaNdA6i9AUsWNyJ3+hQMN5R6NS+xV1dXV5f5j1EFQFpUzj+MO3sFMQQBUCS9lH3HowIEQPFoFc7JjgIEQHbUYltdgYgDIFP0DpWPfwXiDwBZFH+Ofxm9M4wsAFKjfYZ6DDt7JZA2xqkSAAU2HAGQtTYEQP66EADd1s1RXn/tFVx+xVU9vyp62tHU7EbW4GyktdZg+h0NKHh8AcacY97lyjdUTACQUvPHsFw7KVcEQD33E/aQWAoQACWWvTjb7goQANErwlEgkgBI1OfJSQPMNYTCmSePiZ4CcQWARIqZSAfbrm39Hj0ZHBvJaQCk1AA61jA9bYcvxyYco44IgAiA7LoeARABkKJAFCKAPHtqMH3GNhQ+XoG8I7XxC4DsnkRsTwVSWQECoFS2fnKsnQAoOewY7VVEEgBFey0czxkF4goAObOkmPbiNACK6WIiODgBEAGQXfciACIAiiQA8nxYhyVPtqLwNyXIbluF22fsRNGTBEB2z1O2pwJxqwABUNyahhOTVIAASFIoNvNTgACIDmFWgADIWZ8gAJLTkwCIAEjOU3ytCIAIgCIKgJqrcfPMD1BSXYHhHQRAds9PtqcCca8AAVDcm4gTDKEAARBdJBwFCIDCUS25jyEActa+BEByehIAEQDJeQoBUCCdWAPI2RpAHgIgu6ck21OBxFKAACix7MXZdleAAIheEY4CBEDhqJbcxxAAOWtfAiA5PQmACIDkPIUAiADIpECkagB1tGDT39xw5eUgfS8jgOyen2xPBeJeAQKguDcRJxhCAQIgukg4ChAAhaNach9DAOSsfQmA5PQkACIAkvMUAiACoCgBIMMwogj07Ht2onBJBYZ74ngXMLsnEdtTgVRWgAAola2fHGsnAEoOO0Z7FQRA0VY8/scjAHLWRgRAcnoSABEAyXkKARABUPQBkHFEz14CILvnKttTgbhUgAAoLs3CSdlQgADIhlhs6lWAAIjOYFaAAMhZnyAAktOTAIgASM5TCIAIgGILgOBuwrqXdyN7XCFc6YG9tldXV1eX+WPXU0DbIbuuzvZUgApEQgECoEioyj6jqQABUDTVTp6xCICSx5ZOrYQAyCkl1X4IgOT0JAAiAJLzFAIgAqAYAyBJRyUAkhSKzahArBQgAIqV8hzXKQUIgJxSMrX6IQBKLXvLrJYASEYl+TYEQHJaEQARAMl5CgEQARABkN1zhe2pABWwUIAAiG6R6AoQACW6BWMzfwKg2Ogez6MSADlrHQIgOT0JgAiA5DyFAIgAiADI7rnC9lSAChAA0QeSUAECoCQ0ahSWRAAUBZETbAgCIGcNRgAkpycBEAGQnKcQABEAEQDZPVfYngpQAQIg+kASKkAAlIRGjcKSCICiIHKCDUEA5KzBCIDk9CQAIgCS8xQCIAIgAiC75wrbUwEqQABEH0hCBQiAktCoUVgSAVAURE6wIQiAnDUYAZCcngRABEBynkIARABEAGT3XGF7KkAFCIDoA0moAAFQEho1CksiAIqCyAk2BAGQswYjAJLTkwCIAEjOUwiACIAIgOyeK2xPBagAARB9IAkVIABKQqNGYUkEQFEQOcGGIABy1mAEQHJ6EgARAMl5CgEQARABkN1zhe2pADqnfzAAACAASURBVBUgAKIPJKECBEBJaNQoLIkAKAoiJ9gQBEDOGowASE5PAiACIDlPIQAiACIAsnuusD0VoAIEQPSBJFSAACgJjRqFJREARUHkBBuCAMhZgxEAyelJAEQAJOcpBEAEQARAds8VtqcCVIAAiD6QhAoQACWhUaOwJAKgKIicYEMQADlrMAIgOT0JgAiA5DyFAIgAKBIAqBUbHn0RO6WccBCK7ipAVoi2vbq6urrMbVxPAW2HpEZhIypABSKswI9P+xY/ufthuPd/EeGR2D0ViIwCBECR0TXZeyUASnYL218fAZB9zYIdQQAkpycBEAGQnKcQABEARQIANWLh+UVYIeWEJVjzXjlyCICk1GIjKhC3ChAAxa1pODFJBQiAJIViMz8FCIDoEGYFCICc9QkCIDk9CYAIgOQ8hQCIACgSAAjwdLjhMXTdum4qxj6QjeXvlHlhj/o3FwGQ3ZOV7alAPCpAABSPVuGc7ChAAGRHLbbVFSAAoi8QAEXWBwiA5PQlACIAkvMUAiACoMgAILOu7S+XYsSsbD/YY/W3QPZgCpjdM5rtqUCUFSAAirLgHM5xBQiAHJc0JTokAEoJM9taJCOAbMkVsjEBUEiJlAYEQARAcp5CAEQARABk91xheypABSwUIACiWyS6AgRAiW7B2MyfACg2usfzqARAzlqHAEhOTwIgAiA5TyEAIgAiALJ7rrA9FaACBED0gSRUgAAoCY0ahSURAEVB5AQbggDIWYMRAMnpSQBEACTnKQRABEDRAUDwuOE+nIb0jDTvgJ4PG9H4r3S4RmQjPYTDMgXM7hnN9lQgygowAijKgnM4xxUgAHJc0pTokAAoJcxsa5EEQLbkCtmYACikREoDAiACIDlPIQAiAIoSALLrkOZpcRv4HirIw6lAhBUgAIqwwOw+4goQAEVc4qQcgAAoKc3ao0URAPVIvm4HEwDJ6UkARAAk5ykEQARAkQBAjVhx1VzUBnTCKzD3lRLkoB3rbs3HbCzAxqcKkRnEaRkBZPeMZnsqEGUFCICiLDiHc1wBAiDHJU2JDgmAUsLMthZJAGRLrpCNCYBCSqQ0IAAiAJLzFAIgAqDIAKCF5xdhRUAnLNF2A2vBioICLEQ51teVIJsAyO5py/ZUIH4UIACKH1twJuEpQAAUnm6pfhQBUKp7QPf1EwA56xMEQHJ6EgARAMl5CgEQAVAkAJAN7+v0wH0kDem+0kCWBzMCyIambEoFYqEAAVAsVOeYTipAAOSkmqnTFwFQ6thadqUEQLJKybUjAJLTiQCIAEjOUwiACIBiDIAkHZUASFIoNqMCsVKAAChWynNcpxQgAHJKydTqhwAotewts1oCIBmV5NsQAMlpRQBEACTnKQRABECRAECt2PDoi9gp7YSDUHRXAbKCtCcAkhaTDalAbBQgAIqN7hzVOQUIgJzTMpV6IgBKJWvLrZUASE4n2VYEQHJKEQARAMl5CgEQAVAkAFAjgtcAMquu1wQK7LUEQHbPaLanAlFWgAAoyoJzOMcVIAByXNKU6JAAKCXMbGuRBEC25ArZmAAopERKAwIgAiA5TyEAIgCKBAACPB1ueKSdMA3pGcGLABEASYvJhlQgNgoQAMVGd47qnAIEQM5pmUo9EQClkrXl1koAJKeTbCsCIDmlCIAIgOQ8hQCIACgyAMiu/4VqTwAUSiF+TgVirAABUIwNwOF7rAABUI8lTMkOCIBS0uxBF00A5KxPEADJ6UkARAAk5ykEQARA0QVA7S+XYsSsbG0beHkvJQCS14otqUBMFCAAionsHNRBBQiAHBQzhboiAEohY0sulQBIUijJZgRAckIRABEAyXkKARABUIQAUHsDVi+vQd3W3XAbh2hvQVNbGrIHZyFz7BI8PzFbylUJgKRkYiMqEDsFCIBipz1HdkYBAiBndEy1XgiAUs3ioddLABRaIzstCIDk1CIAIgCS8xQCIAKgSAAgN9bdORTT14fwwuELsHFlUdDdv/QeCIDsntFsTwWirAABUJQF53COK0AA5LikKdEhAVBKmNnWIgmAbMkVsjEBUEiJlAYEQARAcp5CAEQAFAkApO4CtuGmKqyZPBTG8s6t66Zi7APZWP5OGXIQuvgzAZDdM5ntqUCMFCAAipHwHNYxBQiAHJMypToiAEopc0stlgBISibpRgRAclIRABEAyXkKARABUCQAUAtWX1WAmjF1WHuTf4oXawDZPTPZngokiAIEQAliKE4zoAIEQHSOcBQgAApHteQ+hgDIWfsSAMnpSQBEACTnKQRABECRAECmPj1ueI5JR9rRdr3S154pYOFrxyOpQFQUIACKiswcJIIKEABFUNwk7poAKImNG+bSCIDCFC7AYQRAcnoSABEAyXkKARABUOQAUOvrFZh+/yo0dqhjpA8pxLR7KjBhSLpd9wQBkG3JeAAViK4CBEDR1ZujOa8AAZDzmqZCjwRAqWBle2skALKnV6jWBEChFFI/JwAiAJLzFAIgAqDIACD3+jKMuLMWnoxsuDLa0bQHyO4PtOzJxOSaWkwbYqwMFNpbCYBCa8QWVCCmChAAxVR+Du6AAgRADoiYgl0QAKWg0UMsmQDIWZ8gAJLTkwCIAEjOUwiACIAiAYDaUVOai3s+L8Pa56bA1bQAA64D1rxXBs9DBZjYVoatjxXCThwQAZDdM5rtqUCUFSAAirLgHM5xBQiAHJc0JTokAEoJM9taJAGQLblCNiYACimR0oAAiABIzlMIgAiAIgGA1F3AWh5uwPKxmcBWHQCVI8f4fxtOSgBkQyw2pQKxUIAAKBaqc0wnFSAAclLN1OmLACh1bC27UgIgWaXk2hEAyelEAEQAJOcpBEAEQJEBQEsuKILnqd2YNRx+ACj79akY9sggrK2fApcNJyUAsiEWm1KBWChAABQL1TmmkwoQADmpZur0RQCUOraWXSkBkKxScu0IgOR0IgAiAJLzFAIgAqBIACA3NkwbimU5dVg7MVsDQNsw5vrjsOmFBmROr8X62+zgH7AItN0Tmu2pQLQVIACKtuIcz2kFCICcVjQ1+iMASg0721klAZAdtUK3JQAKrZFoQQBEACTnKQRABECRAECAZ0cNlm3NQvFNuchU0r6qxT5gyLl+ARbfV4Asm1vCMwLI7hnN9lQgygoQAEVZcA7nuAIEQI5LmhIdEgClhJltLZIAyJZcIRsTAIWUSGlAAEQAJOcpBEAEQJEBQH69dnrgdnuQlp6ONJvgR++HAMjuGc32VCDKChAARVlwDue4AgRAjkuaEh0SAKWEmW0tkgDIllwhGxMAhZSIACiERD9EER6sPxMHv/lWTswUafVg/xOx+c1WHOnsSpEVB1/mkvwmuDZOATq/SS09eh0FFC8F8m7rtu7XX3sFl19xVUz0IACKiewclArIK0AAJK8VW8anAgRA8WmXeJ8VAVC8Wyj68yMAclZzAiA5PRkBFFgnAiBrbQiA/HUhAOoJAGrEiqvmojbgaXgF5r5Sghy5y5nSigDIhlhsSgVioQABUCxU55hOKkAA5KSaqdOXFAC6BPjjQOCNx4GHTdJU3gKc3w6MeTV1NEv2lRIAOWthAiA5PQmACIDkPMXXigCIAEglLU5EAKnbwK8I6IQlWPNeOQGQ3ZOU7alAPCtAABTP1uHcZBQgAJJRiW3MCsgAIAF5ctIsAJAGhg62EgAlk2cRADlrTQIgOT0JgAiA5DyFACiQTowA6kkEkLWqnvYm1C5egO0jK/HgqExbLsoIIFtysTEViL4CBEDR15wjOqsAAZCzeqZKbyEB0CXAuhOBf2cBO00RQAIMoR04HwRAyeQvBEDOWpMASE5PAiACIDlPIQAiADIp4EgEUBDv89RjXkETiuqnwM5G8ARAds9otqcCUVaAACjKgnM4xxUgAHJc0pToMBQAevYOFfwM0v7VU8CuuRK4AcBKqP8yBSx53IUAyFlbEgDJ6UkARAAk5ykEQARAUQZAEPWBtiGHNYDsnqJsTwXiWwECoPi2D2cXWgECoNAasUV3BYIBoLuLgUFtwI1vAToIUgDQEGDdhcDKpwFoIIgAKHm8iwDIWVsSAMnpSQBEACTnKQRABECRAUCevY1obP0KmYNzkZ0OoNOD9r2t8PTLRlZvu97JItD2FeMRVCDKChAARVlwDue4AgRAjkuaEh0GAkB6hI8OdowAyPh/c7uUEC3JF0kA5KyBCYDk9CQAIgCS8xQCIAKgSACgdqy7NRez+1Vh67x8pHW2omZKAe7Z6AF6uzDrD7WYNNCehzIFzJ5ebE0Foq4AAVDUJeeADitAAOSwoCnSXSAAJCDPORYafHgAOLOvxQcdwM9XpYhoSb5MAiBnDUwAJKcnARABkJynEAARAEUCAKm7gHmqdmJuXho8mysw7MYauMaXIOufy7Auaym2LimACAySfREAySrFdlQgRgoQAMVIeA7rmAIEQI5JmVIdhaoBpIvhlwJmUIgRQMnnLgRAztqUAEhOTwIgAiA5TyEAIgCKHADCyt2YNdyNdXcOxfT9FdhYU4zMTRUYXJrGbeDtnqBsTwXiXQECoHi3EOcXSgECoFAK8XMrBQiA6BdmBQiAnPUJAiA5PQmACIDkPIUAiAAoEgDIjQ3ThmL64TI8MeoTLJy1CtlLtuGJy9PhIQCye2qyPRVIDAUIgBLDTpxlYAUIgOgd4SggC4DC6ZvHJKYCBEDO2o0ASE5PAiACIDlPIQAiAIoEAAI8Wxdg7HXVaBHd95+CNbVlyDmmFTW35uOeE5kCZvf8ZHsqEPcKEADFvYk4wRAKEADRRcJRgAAoHNWS+xgCIGftSwAkpycBEAGQnKcQABEARQYAiV7dexrRtD8NWcNcyEqz65H+7VkDqGf68WgqEHEFCIAiLjEHiLACBEARFjhJuycASlLD9mBZBEA9EM/iUAIgOT0JgAiA5DyFAIgAKHIAyK4PBmtPAOSkmuyLCkRAAQKgCIjKLqOqAAFQVOVOmsEIgJLGlI4thADIMSmVjgiA5PQkACIAkvMUAiACIAIgu+cK21MBKmChAAEQ3SLRFSAASnQLxmb+aVdejk8GD43N4Bw1LhU4/pijcMHmt4CDB+Nyfok2KQIgOYsRABEAyXkKARABEAGQ3XOF7akAFSAAog8koQIEQElo1CgsKeOS4eh3dgtw5KsojMYhEkKBkwcAzccTADlkLAIgOSEJgAiA5DyFAIgAiADI7rnC9lSAChAA0QeSUAECoCQ0ahSW1Dd/GE7vvxfwfBGF0ThEQiiQOYgAyEFDEQDJiUkARAAk5ykEQARABEB2zxW2pwJUgACIPpCEChAAJaFRo7AkAqAoiJxoQxAAOWoxAiA5OQmACIDkPIUAiACIAMjuucL2VIAKEADRB5JQAQKgJDRqFJZEABQFkRNtiGAA6Fczge8d51vR9nnAa/rbQmBujvbmU2De0kRbeUTmGwoAVZ19MUqOVYdudr8N1yfA9DPz8Mjxx6h//LYDM/Zsw+KIzC5+Og0NgG7AbweOwBnKlNtQ31yBKgCXnVOJ63v39i7kowO34Tf742ddTszkhyjCg/Vn4uA333bv7pJsdLm0/ao7DqDXyo/UNsa/w4Pqx1pQ6sRk4qiPB/ufiM1vtuJIZ5flrKbN/Sku7ad+tK/hr7j5eQATc1CXe7zW/ku8ObkRS+JoTT2ZypL8Jrg2TgE6v/HvZn4XoOng/eDwRuDOi4GbmoARA7U/NwOlrp5MITbH9joKKF4K5N3WbfzXX3sFl19xVUzmxV3AYiI7B6UC8gqwCLS8VmwZnwoQAMWnXeJ9VgRA8W6hGMwvGACaOhdoNUIffX4C/gwE6hYBW2Iw5zgeMhgAEvBnXOd7yPhwn98Kqk4diNJPmpW/BWoTx0sOa2rBAZCAPzk48HEZHvrMv/vS7N9hwOHkgz7GVQYGQGeg6c4Tsf/P/8TFjd/F27eehtNbmuB6C6i66hw0v7JXBYcCBmUfwYyntPdhWSj+DgoGgAT8ucj9L4xbogExbfrTpg3CviU78bJ4L2DQkK/xdJn2Pv6WaGtGAQGQuRcBhFp6Ac8AmPE28MjFagsBg3L2q2AokV4EQIlkLc6VCsSPAgRA8WMLziQ8BQiAwtMt1Y8iAEp1D7BYf1AANBP4uwXkEZFB+BPwXAMFNSkQEAD1HYqOk4H5oaJ7Th2OruM+R699KhBK1lcwACSifMZiPW7Z+9/dll+aXYlTO7qDoWTSKSAAyjkHHRcC8zWwM/2q72MOPkXGK//2X76pXbJoExAAXTwIL/8SeCEU2JFtlyCCSQGgX7wNjIE15An2WTxrQAAUz9bh3KhA/CpAABS/tuHM5BQgAJLTia38FSAAokd0UyAgAMoFZo4C9AywTxuBpbXq4VNnqruGfe8U9b3xsxSXOCAAOnU4Or7zNfYfnwE1AeMQqndv6ZamIyKAfvqVmhqWzK9gAEiBPEfccPXW8li+3ozilpUAfoHZA8bBdbSmjPfvyaWUfATQKcA7IhrItH4RAXT6l770sCSRJyAAmpiDl7/7NT4bcBLOVtYaINVLRACd60bBvJakUEQKAM3oAP6doUb/mF8iAij7r8CcBEsWJABKCv/lIqhA1BUgAIq65BzQYQUIgBwWNEW6IwBKEUPbWaZUEWgNBrVtAJ773+crAYbwPrBIFNnQPnvXKlXMzkSSo20gAKTW+QE2froJFx/Q6v4c/YkW6TMQTeedoYAhvS5QcqgReBWBAZAGefBPvLBrCd7QoE/fL8xpX2q773letowUSmT9gtYAEtE9/9kHfYWvNKnpX/4vY5pYIqvQfe6BANC4aRfilgHA9pfewcy3AeV9+r9NoCcby5/8Lj7T2iSDMqEBUBVQ9dMAdX7EZ+OANRlA90C7+JaHACi+7cPZUYF4VYAAKF4tw3nJKkAAJKsU2xkVIACiP3RTQAoAAbhiKpD1AbC0XQVARuDDlDCvrEEBkBf4AAiQEqYUicZHKZwCpoIdI/AJmBJ2egVW9W7RooOS59wOCIBMtX2qbnBh3KGPfSlgSiFoJGUBaGHdoADICHzMqV5KIWgkVQFooUdIACQifL5bDTxiKimvFIJGYhaAFgsnAEqeix1XQgWiqQABUDTV5liRUIAAKBKqJn+fgQHQL4HrigFtdyJFic//CKx9OvlFSfUV2gZAtYC5ODQBUEgABHNtn4A1gUQ00En4q0V6WDK5avAUMP9CzwRAquUF8PnpfkPUj7HWT5KmfRl9PlgKmF9qlxEAJVnal1GPkABofgewyRThk6hpX8aFEwAl01cB10IFoqcAAVD0tOZIkVGAACgyuiZ7r8EB0FXAP0qAJqGCBoQ+WwXU/Veyy5La65MCQKY0LxEN9IMvtBQw7ghmdKDAu4AJsHMq9mspYL7dvvqg6tRmlGo1f5RUMWOkUJJ6Z9BdwERkz4mfaylggXYE6x4plCxSBYoAEkWfH8n8yru7l/K+zxfotdKDt2/ti/efSr6t36UAEPzTu3w7ggGLKk9DW1nybP0uD4Cs0r+mA4+VAHcm4NbvBEDJcnnjOqhA7BQgAIqd9hzZGQUIgJzRMdV6kQdAAEY8AmTuUqOACqqBfr01uT4Enpuh/f8W4Ff/Aex+HzhvkPo3v8gh8fnPfTK3GYCS6PP4/60jc/wgNfLo653A7xt9kUjK+/m+YwPOIdWs6PB6AwIgAXZyfIP9S9T/Mez6JaJ+vqdViN7O+j+6UMG2gVfSvk7JUOq34Gs9zetsvN3/fIw8Suvh2w7MCLVTmMMuEIvugm8DD4ion+t7q9ecjw7o9X8EDBqBM7QJHz6cfPV/xNKC1QASUUAlGZoAnkMaDBJ1f/pqxcV1a3Zio7JdfCysG5kxg20DDxH1c/VJOEEM3faxVv9HgKHTtMLQ+pyOeGsFRWaW0es1aASQ5Q5fAgqVmCZ4IPHqADECKHpOxpGoQDIpQACUTNZMzbUQAKWm3Xu66vAA0IfA2BxgrQZjxv4egJ4epgEeL6zR3u++DtisQSTMUP/vmgP85Fzgb1qUkQJ0/jfYSHmvp6Ad9n/vjUD6ZZA59FSVFD9eKgIoxTWysfygAMhGP8neNBQASvb1B1tf0CLQKSxMUACUgrqETAFLVk0IgJLVslwXFYisAgRAkdWXvUdeAQKgyGucjCPIAyATyDGKYYwMghYBpEMd0U4Aoi+tUscE5DGkmSkRQP/jqzMU6n3AOSSjpaK4JgIgR8UmAJKTkwAosE4EQNbaEAD560IAdFs3R3n9tVdw+RVXyV2EHG7Vq6urq8vcp+spoO2QwyOxOypABcJSgAAoLNl4UBwpQAAUR8ZIoKnYKgKtR/GI9Qnoc96ZvpV607wsAJAAOXhFqx1kLi6tR/hATSuzA4ACziGBDBCPUyUActQqBEBychIAEQDJeYqvFQEQAZCiACOA7J46bE8FqIBQIDAAugh3dlyKAUqCPvDlH9/E3SP/YhJNbXNWo9Vn1JcKREcBAqDo6Jxso8hHABlWLsDL2Qd89XhCRQB5ARDUej77tHQwpbB0mBFAQeeQbFaK8noIgBwVnABITk4CIAIgOU8hAAqkEyOAGAFk9xxieyqQ0goEBkBXYsKKV7F6kpDnSszpGgR32Xw8tsQg14pf44mbMgPAoZSWlYuPogIEQFEUO4mGCgsAmSN1utUA+g9fXR+hlRcAnakWiNbTw6xqAMlGAAWdQxIZKBZLOe0C4J/HA199FYvRk27MbRddiNFnHINvur4Ne23HiV+4AXzVgz7CHjxKB4o1zjmuDf9wN+A7vb6jjPpN1zdRGj02w8iu8/yuMVj05zPQ2T2hJDYTlxz1uKN7qX7b2S0RRrKH4M1mnXUC/uetjxzpS6aTY7+jnodffxP+uSwzTrht5ufuxMA/TZc//DvHAZ3fAN92yh8Try2LFgH/eXO32TEFLF4NxnlRgThQQDYFbELzfJzbMAfzFSAkXiL658dA44k4C/UW0UFxsDhOISUUIABKCTM7vsiwAJC+JbzYqUu8Pv8QgLY7mFUNIGMKmDFt62txXIZvq3lbKWCmVDK/OTguU0p1eOTUXGxdd15KrTmSi/28Vxe+OVYFGuG+vjr1EP7nwkZE5jE63Fk5f9yRzsPoc9QxOOw+F4fdA4EkX/FRh75A17/3oivEOg9+cxS+o2yNmFivrBN64er03fg2Qo779VedOOFYfbu8yGtzdO8T8V//73REbEE9XMKxX3fgOBt6nH/kBJx+RMCfCBmoh+uxc3jvrONx9pybuh1CAGRHRbalAimmgBwAEhFAZ+P9Xv8HqzV9Lt44B5eiHm8iX/m3e3pYignJ5cZMAQKgmEmf0AMHBkAJvSxOvgcKHOk7CL+/9WR8+TELVfZARkcPPXlSP/x2yG9x4MsDjvYbr51dkX0fltWegMOeI/E6RUfmdeOwk/HKcy/AffCwI/3FWyfXjfwhZnzzexxxfxpvUwtrPr3PG4b56/rjs487wjo+3g4qLx0Lz6N/QldnfEY0Set1VC8MWjoBZ9+WRwAkLRobUgEqEKQGEAAtxQtoR4MB/mDaJDx8H/BmxgpAA0EEQHSmWClAABQr5RN7XAKgxLZfJGZPABQJVXvWJwFQz/SL16MJgOLVMtbzIgCKU3sRAMWpYTgtKhDnCshHAP0YeEakgPlHA+mRQARAcW7oJJ5eMAB0evWr6HuWtvgP3kJzyVKfEtMfx8CCLPW9+bMk1otLUxUgAKInmBUgAIo/nyAAij+bODEjAiAnVIxeHwRA0dPa1kgEQLbkYmMqQAU0BeQAkBYNlLsPr+4fhCt/flx3/d79O24f+Cp1pQJRVyAwAJqKsx9uxb67X1PmJGDQiZ89i13i/VX3Y8BtGfhi1B3Yjytw9is34pjNV2LP4qhPnwPGSAECoBgJH8fDEgDFn3EIgOLPJk7MiADICRWj1wcBUPS0tjUSAZAtudiYClCBUABoxZWYMOlVreaPut17+qvGItBqB4wAoivFWgHZFLCTH16FU1CjACDj/5X5i2gg17v+EUKxXhjHj6gCBEARlTchOycAij+zEQDFn02cmBEBkBMqRq8PAqDoaW1rJAIgW3KxMRWgAqEAkKjzU9kfx2vtvvzjm5aFngmA6EqxVkAWAIkIoOOb1Cgf4/+V+YuIoGLg06vuw2exXhDHj4oCBEBRkTmhBiEAij9zEQDFn02cmBEBkBMqRq8PAqDoaW1rJAIgW3KxMRWgAqEAEBWiAgmigBQAEhE+IzrwsQZ4CIASxLgRnCYBUATFTdCuCYDiz3AEQPFnEydmRADkhIrR64MAKHpa2xqJAMiWXGxMBagAARB9IEkUCAWAlELQ8C8ATQCUJMbvwTIIgHogXpIeSgAUf4YlAIo/mzgxIwIgJ1SMXh8EQNHT2tZIBEC25GJjKkAFCIDoA0miQKhdwPS0L+NyWQMoSYzfg2UQAPVAvCQ9NL4A0KW4pmsw8MzDeHFSKMHttA3VV3x9TgDkkD0u+wU6Jh6Pl6+tRalDXfakm1gAoKq3XkUJ3kKvSwy7gfZkEUGOvW7kDzHjm9/jiPvTCI0Q3W4JgKKrt/RoBEDSUrEhFaACBgWkdwGjalQgThUICIBEXZ9ffoxdxq3f9TVwF7A4tWb0pkUAFD2tE2WkwADoJ7i8Ix9n9PVfyQEpOJMoq7cxzxWTcMtN3/U7IFJaBAZAt+D5X9+L4Wm+abj3PYBhf3habiHD/oCtI09D3W9/jnvkjohKqyuy78Oy2hNw2HPEejwF5PSD0RUP7Pw7Mh5oCj6/hAFAU9H0/iUYaFxNSwSgTcn96JiTgZfPvSMiQCwoACqsxY8n/QxH62tsXYl3br/DAf+6HT9YPR/f2dIXOx53oDtDF4EB0Bj8du84YNGN+M0yZ8e07G3KXLzy0LnYPbtn45WXjoXn0T+hq/Nb/2FW3I/RN51u+Nth/Lvs13hnSRTWFs4QBEDhqMZjqAAVuLDftxg2azEOth+iGFQgIRU47funxByV3AAAIABJREFU4JqfvIev9+7zn7+o+1OQ5f+3gzu8dYBEFNBpF/RRPu/8h7Y9fEIqwEmHowABUDiqJfcxwQFQLnD/Y3jd+yCgRt30fXcHnh74ZnILY16dAEC5H/nWPW08bqzsgz29VuBPDisRHAD9Gtg8CBO3ikEfxvrfXIb2jfr7EBNJRAB0WyG68o/HxufX4OI39PXloqkScJU1BF9wQgGgH+CvEQIzXpFiBYAU+HMBDq04B+/WqrM594FafHlvIdp6fO4kPwAqe6cGrr8VoXRqz8QKCoByW7B+4HPqAAoQAlp73YcdPRsyMkcTAEVGV/ZKBZJdgUu/14kHd7+T7Mvk+pJYgaN7fwffbH8eX+/7IIlXyaU5rQABkNOKJn5/9gCQWK+AQANwuMwHhn608U4M/7keluLBR4bPftZ8N/rv34fDPz9bjeBQ4BFUkOR9r8Mk/77VY3fg05zBWiTSv/GuF7iEmMeBfdiSsQb/V5mvNhaAr/9Yj2dH/k0xXPD+TbY1AyCICCkzIHPGH+QBkBoRlLnrLIxer42tQJ4RSNfeeiOERv8Ruwaf552g/vdJ1+7ErLO11v/+AwZUv4fnf22GTNcCO/QxBHQahm0ORhEFjACSBDjT7x2PRwYdq63tc1TrKV/68fVASf5J6ucf7UYvIzgyRRf5RRZZHC8VeRTADQKngIkIoCAASAE3mg+7d6B6Z3+MQw0yrn8N019YhTna/5VhRds7gfkX3IfFAEQK2LhPnkVG6yXoKvL9OHSg4VnleCdfASOABAAaD3w4IRDweRyD197g3YEXftFB4rMLcXDsf+B9bbLnPnEAJ/xTRPyYjjv0J+wLOIb9lcpGAF297lncctr72H7aDzHkpA/xZt+7UKlE7fwQJ2jD7lvtAzgC6Fz08Ubs/tFIDFHcUjvGaopKPxn4i+jT/hL8jpAGQBiFCzt+CdyvRQH9f/bOO0Cq8nr/z1IXWBZ2EZYiiICANBsgdgEVO4piw9jQqNFoLESjqLGk+NXYjZooltjQoAEVRQUUCwhYUQRFRJAOu7CwLHXn93tvmbn3Tntn5vb77D9x5r7vec95zt01+eSc815zHY66rycaKtZWJsCQ8n0LVE9vgVaDm2Lz05fg184PoivewvtD3lXPFmtuBX4q+0c8fwWGARAAFSwhDVCBSCowoG0MT02chF2VtZGMn0EHX4GGnVugFu8kVwAFPzRG4KACBEAOihtQ07kDIB2caCBFaY1CAsxYKmMEZOnZUwc3Oowxf07M/EkGQD17JoCSYgt69ZF5rQKh9lutQR/g8GlnYsOQ8fhm3EU4A+PUmUKKbxVYpwEq1bd09i0JtQIg8fnUmvh5dqZfGgAJ2HMI8M8Hz8I4xQEBZ4ywxgKIrBVAAgp1X42/x/erUQgo9Ds8qLaW9X8Zbx/SF61Xa5/FnvZz0f2pMbaFnA4AKWCnbKkZ2CSd2gtT7+uAyde+pwKP+36D0dAgjw534tCnF6Y+dQD2X6K3jx2E+S93Az74D3o9Lgyrz9vN0T5b9yufy/GFqRpJXob8AJCAQwdh5V3nYuhTGuAZ2xfQAI40ABKwx6sKIKhVOqVVqdq+1GfNFo/F57c8oogpAE95lf45EwASq72vAFIA0GHAV4YWrdPfeAAD3/6D2iL26AN4dxRUMARAAKBju9fE1yufMQ3HDHws6WVS4dJnKZ/Jv3nqyvwA0Pk4LLY/tuktYaI66NSNWCCAjgaGMP3VOPDZcxoBkCkvvZ4AVrHbJNd3leupgCMKEAA5IiuNuqgAAZCLYofoKAKgECXTplDyAUACtuyPmXhmCJQ5QU1fNw9tFmCl7Uz1O7XKxlp1k+5zqgqgxFqYoItxrWw1jnmd1Tez/RQAyDgDyME2uFxmAP0Ur8xRwc2NzSab4YwR2FgBULqWMAMYwlnfYSTmoXWFCpqUzxt7JyqObHgPMwGgsZiXmPVjrNapWYXrR6vQx/QjWsa6r1WhUaoKIvF8QK2yF6kAU8b9FkCUY+yZAZB5BtD3r56KXn+EUuFzb5uZpiHORugTDACkCiXATmtRhGSs8Pn9Zxg4aLW5csdUMRQQAJQR0lyOJzf0wHwDADp09XMYcdIbqjACEJ1YhX/tcTv+a3mnBAA6BxMSa3N854zLZQGQgDg991uqQB6If273RaI9DAIIdcUG0R6mVQCtNrSKEQBZEkQAVMAby61UwGYFCIBsFpTmXFeAAMh1yUNxIAFQKNJoaxD5AKAE4EkNXhKAaI69AEhU8NwKfBFv7dJb0QQMao9VKefxWIdZmyt+jHBKqRCK208BgPQZQJZKIlsTAkC6AgjAX0Yvw7AadRC0qXJHd8pYJZQK+MRbwxbh1Xhbl97m9RI6Xn02lj1o/E9je5g9kedcASTAzmnAXToAUuYEaS1ewiW94icVADLsFQDIBJjEXqPtFPtFhdHBP+gVQ7nFn08FUBLggQqF9LavIAEgXS0FBJVp7VoCAPWYbRkIbYQ+QQVAAvoMQaf4K5Jo81JbwAwASLR53QC8mAIAJa3N7ZUzrZYeAr1hgVrhI6CdAECDm1pO1YZEQ20BIwBS5SmKxWIxa34IgAp4Y7mVCtisAAGQzYLSnOsKNN67FWoxFTvXr3f9bB4YXAWa798DbTv8AGzbFNwg6LmtCuQMgEwtXipcca0CKCMAMs8lUkWy+pelAkgWAAFQWs7a/eDIMOxcABAMFT45VwAZ3yRLO5gAS/uveBloDxz31BgFNCmfu3fEq5aWsUJfyJxnABkhjaGiR6kGkqkA0iqEUraYZdnvBQCyVgDF5/rkMgPI0xYw6xsi2rbGAOP3wII9wlgBJODPgaiMt4RlqQDKAIC8qAAyZiuposf4kBVAphebAKjQfxNwPxVwWAECIIcFpnnHFWjcrzVu6v4LUFTk+Fk8IDwKdC1tiJvFnUUEQOFJaoGR5ASAFPjTCVsMV8GrA6A3Z5wBZFsLWFoApLaa9WyrD37WZwBtRE/jwOoUM4DyqgBKBZdMYMzanpYMyTKlLRcAZKwAEvN6xADotfG2sCwzgIxOWKqDlGqiCgCG2T9zu7dJfNZmBcVbzowAKcfbxjJdA6/M9GlvGOwsfLZU8RjnBKWaAYT4lfGWmT9aS9nKjDOAmmCCPlRamzHkZgWQOrenC75IMwMI//cwYsOqcL0y9Hk4pn59AYZgnvbZMAQ6JQAyzhdS97aboraeGSGT7J+YtEOgf/8Z+uLAxDXtplvB1EHOjealmwFkmfEjKoaG9kDtVP3a9+QZQMYZQm3v/AWdyiapFUap2s0yBJfbEGjDnB7r4OYUM4BkK4CsM4BMn42tYxLDomVbwEySKJCnE6pTXQufAgApN4jpM4KUYdIj0QqJiiLZdynjOg6BtkVGGqECkVOAAChyKQ9dwKIFbNReC7Bw9ZrQxcaAnFNg1D574Z5GswiAnJM4cJYzA6Ajtdu39LCMt3AlQjXfAmZeY+sMoAwASHijDnXW/NJn9ChDqlupX25Yjw0owRbtavukGUA5VAAp9hTbJeqtZzBeC+8kALoFg/QL14QPys1dhoHMllvAjDOCxHIBjEa2ApRbwDaebbgZrBqzjNfJK3b6Yn78O+uAacvMIYcAkKKztcUL2w3XwqtzeYY0U1P8/YqN2BvmGUBffNcEQ7RbwpJu8bLcAvZ9HAZpoOk8twCQeQYQqhMQR4E8+g1ellvAoEMf5SK3Gkx7dTH2H5biFjDtxi8BdkZ3BdRbwHY3DJh2EADpQ6C1HAEbUW24Eh4w3+a1ywCDlKRq0Ef551//g7X4jXYLmPa7rj/XbgFrYhgi7QkAAqAOhtYC/mE5lnZH+hlAGSqAYHnmOgBS/s6Ja+HbJf7gL/hYnQmUCgDp0Ee54nEL1j+9FKWn8hawwP0XAzpMBcKoAAFQGLMarZgIgKKVb7uiJQCyS8nw2EkPgMITY9AiSV8BFLRI5PzNVAEkZyEYq9LPAMrN/1RzgXKz4MzqtBVAzhznuNX0FUCOH206QMwB6jUncY18vqenrQDK16BX+1gB5JXyPJcKBFsBAqBg54/eAwRAfAvyUYAAKB/Vwr2HAMh/+SUA8l9O7PCIAMgOFd2z4RcApFQB/XVPLDJcM5+PCgRA+agmv4czgOS14koq4IkCgQBApw1Gx8vKsP3x17B6gicyOXOoElcTbDl6Mji+OH+JCYDy1y7KOwmAopz91LETAPnvnSAA8l9O7PCIAMgOFd2z4RsAZFPIBEA2CZnGDAGQs/rSOhUoWIH0AKgnKl7fF8UliSPqvvoKy8YsKPhMew0MRPv3uqChyeh2bA0CLCIAsuVVIACyRcbIGSEAilzKswZMAJRVItcXEAC5LrkrB9oFgFxxNo9D2AKWh2gubiEAclZsAiBn9aV1KlCwApkBUC/geb3qRoCW3bHLd2BF+LUbthmraBSwUgH4ElgZUkYAVPD7KwwQANkiY+SMEABFLuVZAyYAyiqR6wsIgFyX3JUDCYBckdm2Q1gBZJuU9hriDCB79aQ1KhAVBeQBkFoRVP+Tl7HiXgAavNj+VTGK922EHVNexuaKEWiB+YkqIbHmXGDjqdNRDQ0gTalCo2EVqCcEXrYYv1w0OyG1Bm6UZ6jGZh3qZAQlKQCQ2G7dY7INxV8lDt2vr7aieN9SKFVOs9oZ/BZrROxWGKZXHSWqjUrvGYGyfRup8RhiazXuLJR01MLcvBpVih7JPpr2p4hf1xpQz6wdpJ8XkIonh36pCIAcEjbkZgmAQp7gPMIjAMpDNIe3EAA5LLBH5gmAPBI+z2MJgPIUzultBEBOK0z7VCCcCkgDIBPM0eGFucpGAIzMAKgLGsYBiNq6BSuI0SuMrj8eexxSq8KSfACQAm0SwKr0nuPRZNZkdYaQsD0MGmDSWsiMMMoaqwkAWUCY/loY/TW9KgPRfhywQgFd6t5Gi7RWOlNcPVExrh1qL1LhkAKNoAEyS0WTDor0ljzlc7eqBFgK56uaNioCoIgl3KZwCYBsEjJEZgiA/JdMAiD/5cQOjwiA7FDRPRsEQO5pndNJBEA5ycXFVIAKaArkMgMoUTWTosIGQHYAZG4hE5Cj6XoVhigQo9WvhoogQ2VPXgBIhSiN5+uVPsaUG6uGUrS2ZQRAql3d77hVyXYuk0aZ9gig1GudqkfKaibD8GjJs8P60hMAhTWzzsZFAOSsvkG0TgDkv6wRAPkvJ3Z4RABkh4ru2SAAck/rnE4iAMpJLi6mAlRACgAZ254s4CMFdMgVABnXm9uf9PRorU3IdFtWmhawjG1bwr7eYpY7ANIrecSAbNNgbKWyqNTcvqaBsXhrGAx7rBrG92vx61VJBEAZf1/TA6DD8Mpdx+NQ/IQ7xj6Jx5OsnIYP/9EfFYsmo+djH/njb8KZ12DFwDZxX6pT+HbZ5bfh1m7VeOm6+3GdyWs1nr2M362Zi/Z3h+nqPPvSRABkn5ZhsUQA5L9MEgD5Lyd2eEQAZIeK7tkgAHJP65xOIgDKSS4upgJUIA8ApLROpatKyaMCyAqATO1jxgzlUwFkasmyQp7CKoASrmVvB4OlsiltBZC1hYwVQNK/o5kB0BD0QzFWz/sTjhhvNqmClGKkgizSh9u5UIE/MICdw/DK5W1wxmNGgCMgTydgTRtgiTUm9dncOBhSAVhFitjtdDuotgiAgpo55/wmAHJO23wtEwDlq5y/9xEA+Ts/Vu8IgHyaLwIgnyaGblEBnysgPQNIm0sTb31KBWVMEEO7Rh760OPkSptkGFKG7aluGcsVACmVNMWJq+BTVtoYZwBZbzcz+6pWJyHl1fLZ2sFgahdLPwNohwUUJc8AytDyxRYwjNprARauXmP5bRMAZAiwvBqHli61VMKosGT1olL0w7REBdDhF2PB8K4QdVzi58fZRsiiVRQ1UZ/FwVHGPcA/bvgbzo4X9axJUbmjHSYAUGern5aQ9DVLOqVYawVAgIBcfzDG5/O/R266RwDkptrBOIsAyH95IgDyX07s8IgAyA4V3bNBAOSe1jmdRACUk1xcTAWogKZALjOATLd2pYQOGvQpEca3Y6u48esQyy1gBsCT1DIm2wJlyp42xNn4nfGmLe178w1d1djREdrV8amvtzeur/tqMbZ32x14/jWsnmCM0XDbl8l3461cRv+2Y8cyoP567aY06xDo1/eFaCsTPzuWVaMhOANI5hc1WwUQ3p0GHDMEePd2nDFDtahU/5R+izuq+5gAyWWXX4Mh392vrjNV5Kjwp99yvV3sNLxy+Rqc8dhHSL9HO6fD8kQLmrDZd1PeLWkCJvVXKn8E7OmD1RMTMQFWAJRqjYyi0VhDABSNPOcSJQFQLmq5s5YAyB2d3T6FAMhtxQs7jwCoMP0c200A5Ji0NEwFQq1AegAU6rAZXIgUyA6Abse03irwUefhaJVB76rfp6+QMQAVUeVzDPBAyllCRjGNECYVgEmcrcMocyoSVUZJrWlKpVFzvKW1eAkYdEK1cX6RdQZQhmqjEOU/31AIgPJVLrz7CID8l1sCIP/lxA6PCIDsUNE9GwRA7mmd00kEQDnJxcVUgApoChAA8VUIugIyAOiMGQYwY2i1Sm6RSgNRMrZnpQMvyS1ZQutEFU8m5TUQtCkxxFmvWooPdU6CUsbzrBVLQc+y/f4TANmvadAtEgD5L4MEQP7LiR0eEQDZoaJ7NgiA3NM6p5MIgHKSi4upABUgAOI7EBIF5ACQPg/nW3zToU+8HcwMgKwVOxZolLJ1K8MepSXL2qaVrQLImJRkoHOoNn/IuCoxp8gCnCwVQyFJt21hEADZJmVoDBEA+S+VBED+y4kdHhEA2aGiezYIgNzTOqeTCIBykouLqQAVIADiOxASBWQBEPRhzbWJa+FNAMgKTEwzgKxXxmszgL7rYWrLMs8N0gZANzdcQ59hBpBplpDIjfH8NPvMVUGph0AnWt9CknCbwiAAsknIEJkhAPJfMgmA/JcTOzwiALJDRfdsEAC5p3VOJxEA5SQXF1MBKkAAxHcgJApIA6AU7VfWFjD9anhFmjVr8GMbGK5VN7d66ZU3mfdYbgEzwKdk+dPP8Eme96PtVqBVB3yjDINO1XJmBVchSboNYRAA2SBiyEwQAPkvoQRA/suJHR4RANmhons2CIDc0zqnkwiAcpKLi6kAFSAA4jsQEgXSA6CQBMgwHFGAAMgRWQNtlADIf+kjAPJfTuzwiADIDhXds0EA5J7WOZ1EAJSTXFxMBagAARDfgZAoQAAUkkS6HAYBkMuCB+A4AiD/JYkAyH85scMjAiA7VHTPBgGQe1rndBIBUE5ycTEVoAIEQHwHQqIAAVBIEulyGARALgsegOMIgPyXJAIg/+XEDo8IgOxQ0T0bBEDuaZ3TSQRAOcnFxVSAChAA8R0IiQIEQCFJpMthEAC5LHgAjiMA8l+SCID8lxM7PCIAskNF92wQALmndU4nEQDlJBcXUwEqQADEdyAkChAAhSSRLodBAOSy4AE4jgDIf0kiAPJfTuzwiADIDhXds0EA5J7WOZ1EAJSTXFxMBagAARDfgZAoQAAUkkS6HAYBkMuCB+A4AiD/JYkAyH85scMjAiA7VHTPBgGQe1rndBIBUE5ycTEVoAIEQHwHQqIAAVBIEulyGARALgsegOMIgPyXJAIg/+XEDo8IgOxQ0T0bBEDuaZ3TSQRAOcnFxVSAChAA8R0IiQIEQCFJpMthEAC5LHgAjiMA8l+SCID8lxM7PCIAskNF92wQALmndU4nEQDlJBcXUwEqQADEdyAkChAAhSSRLodBAOSy4AE4jgDIf0kiAPJfTuzwiADIDhXds0EA5J7WOZ1EAJSTXFxMBagAARDfgZAoQAAUkkS6HAYBkMuCB+A4AiD/JYkAyH85scMjAiA7VHTPBgGQe1rndBIBUE5ycTEVoAIEQHwHQqIAAVBIEulyGARALgsegOMIgPyXJAIg/+XEDo8IgOxQ0T0bBEDuaZ3TSQRAOcnFxVSAChAA8R0IiQIEQCFJpMthEAC5LHgAjiMA8l+SCID8lxM7PCIAskNF92wQALmndU4nEQDlJBcXUwEqQADEdyAkChAAhSSRLodBAOSy4AE4LhsA6jftKgwa3FiJZPv0D/DMkDkABuDEqiPRvqUa4Ian78ErFwUg2IC4SAAUkETl6CYBUI6CebycAMjjBKQ7ngDIp4mhW1TA5woMaBvDUxMnYVdlrc89pXtUILUCBEB8M/JRQAoAHXIv0A3As9cnjjjlJaCF9nHR2cAn+ZzOPX5UIBMAUuBPux/wr73fMbl++Pdj0BPz1O+vORMX3NcMi4vGYYYfAwygTwRAAUyahMsEQBIi+WgJAZCPkmF0hQDIp4mhW1TA5woQAPk8QXQvqwIEQFkl4oIUCmQHQCcAZ58LNFqeAEACCHXaALx0F9BrLDCgpRkOUelAK5AeAB2LM2LtsSoJ7Ijqn4OAOx7Cm/eroQsg1HYmq4DsehEIgOxS0l92CID8lY9s3hAAZVPIo+cEQB4Jz2OpQMAVIAAKeALpPgiA+BLko0BWACRgT8kGoK0B8gx7CsBrwJS3AAhANAL4ejQwPx8PuMdvCqQFQKKy57fAuradtFavbVhxrYA+Agx1xxblnxMAqMtKvT3MbxEGzx8CoODlTMZjAiAZlfyzhgDIP7kweUIA5NPE0C0q4HMFCIB8niC6l1UBAqCsEnFBCgUyA6DfAud3B579QftPrQXMWgG0D9RqIP6EQoG0AGjcRfjtha0S833E51NrMKtsPFp+PwYJ4COAUF80jc8HCoUsngZBAOSp/I4dTgDkmLSOGCYAckTWwo0SABWuIS1QgSgqQAAUxayHK2YCoHDl061oMgIgMednrZjvo4MgwwwgUQXUtikAQ2uYW07zHEcVyAiANODzjeKBsSVMhT7qDOj1WDG9BE2XPMRB0DZligDIJiF9ZoYAyGcJyeIOAZBP8xUGAPTQBcC55ZrAlUD5Mz4Vm25RgRApQAAUomRGNBQCoIgmvsCw0wIgU5uXBQAJMFT7vNYCJp4dCMxhC1iBqfDN9owtYLcCX5SNRzIAMrqfPBPIN8EF1BECoIAmLovbBEDByisBkE/zFQYA9L+RwCmvqgILGHRSDbCn9tmnstMtKhB4BQiAAp/CyAdAABT5VyAvAVIDIAF1BqewtwWY8xkwQLSFWaqB4jOB8nKDm3ykQPoh0OpV701fV4c7p7sRLN33PgoxcK4QAAUuZVIOEwBJyeSbRQRAvkmF2ZEwACBjRFeMBMR/xSIA8ukLR7dCowABUGhSGdlACIAim/qCAs86BFqxbqwA0m4Fq9QrgLTPS3kVfEGJ8NHmTNfAq21fWqvXhqXK/B9RDaRAn8GN1SgWaNfB+yimoLtCABT0DKb2nwAoWHklAPJpvsIGgEQF0MCVwKApPhWcblGBkChAABSSREY4DAKgCCe/gNBzB0A6EDJUCK3SYVABjnCrbxTIDIB842akHCEACme6CYCClVcCIJ/mK1QAaBhQ2Q245VHgUZ/qTbeoQFgUIAAKSyajGwcBUHRzX0jkcgCokBO4N2gKEAD5L2MEQP7LiR0eEQDZoaJ7NgiA3NM6p5PCAoCUQdD/fwYQB0DnlH4upgJ5K0AAlLd03OgTBQiAfJKIgLlBABSwhLngLgGQCyLneAQBUI6CBWQ5AVBAEqW5SQDk03yFAQCx7cunLxfdCrUCBEChTm8kgiMAikSabQ+SAMh2SQNvkADIfykkAPJfTuzwiADIDhXds0EA5J7WOZ0UeAB0APBzX2BPXv2eU965mAoUqgABUKEKcr/XChAAeZ2BYJ5PABTMvDnp9c6KAzHxhpZOHkHbOSrQYEgT/KXLXdhQuyHHncFcPrzrrfjnpBJs2bYzmAFIek0AJCmUT5YRAPkkEVY3Ag+AxNyf3paotnEOkE9fN7oVIgUIgEKUzIiGQgAU0cQXGPZlg/rh1sZfFmiF28OkwM7Ge2HzlfXCFFLgY1lzeGOcu+/dBECBz6Q5AAKgYCWUAMin+Qo8APKprnSLCoRdAQKgsGc4/PERAIU/x05EeMUBB+Lob7o6YZo2A6pAcdN66PjPj1C3uiagEYTP7cqLKjCKACh0iSUAClZKCYB8mi8CIJ8mhm5RAZ8rQADk8wTRvawKEABllYgLUigwsue+GPnVXtixKdytFky+vALlXZuh02MEQPKKOb+SAMh5jb04gQDIC9XzP5MAKH/tHN1JAOSovDROBUKrAAFQaFMbmcAIgCKTalsDJQCyVc5QGCMA8l8aCYD8lxM7PCIAskNF92wQALmndU4nEQDlJBcXUwEqoClAAMRXIegKEAAFPYPe+E8A5I3ufj6VAMh/2SEA8l9O7PCIAMgOFd2zQQDkntY5nRQkADTmmeU5xcbFVIAKOKdAyyb1cP5rs7Grsta5Q2iZCjioAAGQg+KG2DQBUIiTm2doBEB5CufgNgIgB8X10DQBkIfi53E0AVAeormxJUgAqPfB47GxepsbsvAMKkAFsijQp3s5nmy4iwCIb0pgFSAACmzqPHWcAMhT+X15OAGQ/9JCAOS/nNjhEQGQHSq6Z4MAyD2tczopaABo1ZotOcXHxVSACjijwIB+rQmAnJGWVl1SgADIJaFDdgwBUMgSakM4BEA2iGiziYwAqP/LmDvkEJSKM7d9gr8/eBbGaef/ZfQyjGylfvhpXkcc97bNjjlkbnjXW/HPSSXYsi15OP11t5yJe3s3Uk9esQhF187UvOiFqU8dgCHNxMftmPbceAyd7JCDNpnNCID+72HERu6uJe99FB31KDD6DlSN7YuWlvO/f/VU9PqjTU7ZaObsIX1w/Y6XsLN6XbLV33+GgUN7qN/XzMDSUSdjlfjnkyfhgIsOR33lwUZUj9sDCybZ6FQBpjICoN/dhtf+2gclitvf4l973I7/Gs46/Y1n8Nt+Pyd9X4A7BW/908WnYNsDMxDbVWexdQwGVo1EK+1F2/z0JfhS3lceAAAgAElEQVToIm3JNdfhqPt6oqG+Y8HHeHvvZwv2pSADBEAFycfNVCCyChAARTb1oQmcACg0qXQ1EAIgV+UOxGEEQP5LU3oA9Fs8d/UtaP2DCncE8BlWcyf6v/wvXHTWd7ix2WR0f2oMoECiCkz5v8G42X/hJXmUFgBddjJiRwJPnTUJF0MFPu3m/Ae9HgeevO83OK3qc5TdOR8Q6wbU4vrR7+EfPo43PQC6AvN/Pggr7zoXQ58ajqlfX4B2U1JAHgGErgLu2udWX8aZFgApkGcf1GhwZ89HNqC8aiw+v+URtL1zEprccjJ+jsOgClSecqD62eOf9ADoJPzfL+eh/M2RuPgK4NrZr+LQ1c9hxElvABoYwg/LgYoqvGgBQ16GlA4A9f3+39gdGthRgE8LrC66FfOEs+PuwHEH/eQ99DEKRwDk5WvEs6lAcBUgAApu7ui5qgABEN+EfBQgAMpHtXDv8RoAlXx/HRpjHtbv/W64hc4huvQA6B68/cf++EIHO8dNxw/t56L7Uz/iuauvBj7pjfPmqgcJOLT/imBUAaUDQKL6ZyzmqZBH/AjQ030tiq4F5r/cGp8qYEj8CDjUF5jg7yqgtADIAnaue/F5jMWrKDtnoumtefL913HwF/6s/hGOpgVAovqnx2zMvvL3ajwCCJ0JLNergOJRPoy+/xuIzb4HQJfjyQ09ML/lH3Cf8P3RB/DugIU4ZuBjiXwJEHQDAgCARPXPCcAdV2P2/ar7Agi1nKlVAY27A0d1/hjvD/HR32cCoBz+bcKlVIAKxBUgAOLLEHQFCICCnkFv/CcA8kZ3P5+aHgD1R2nVEWiIpdhS9iqSr0w4Bi1jfVFv+oeoHKJRBz8HGiDfcqkAUiGPBQwBSkXQ7/CgUh3k9590AMhU5aMDIFHpMwEYexpwl6HiR6w9+Ae1OsivP/IVQCOBh0Q1kDGSKzD/6wo85dPqn0wAqO2dv6BT2SQzALooRaVPWjDkTUZzqQDqNUetBor/BAYAnY/DYvtj27VmAFSx8lUF+uw57UH0HNxUC2slftUrg7xJiXoqAZCX6vNsKhBcBQiAgps7eq4qQADENyEfBdIDoD1x4HPl2Pbi5/jqHYPlY3visFOAJZctwLJ8DuQe3yuQGQANQgM0Rt3r/8AGfSaEFlGTaVei6eDGiBEA2Z7jzEOgBew5C10BVC9V27+AcAIga2uXgDyjW6wKIQCCad5Pqhk/6aqCbH/5CjCYuQUsAXwUINR3FdaaKn2uRM8X7kLDWS0x7+ECnLBxa+Yh0KIKaAg6Adj8kdb+ZTw7MABIrfjRgQ8ggNChaDxdBUDGHwUG7bcUC8r+4W2LHgGQjW85TVGBCClAABShZIc0VAKgkCbW4bAIgBwWOIDmswEgfFmDhu2WW1q0RPVPB9RNb4YGmGWoAFKrgtSBrtuw49pHUC3aCq4ZifL7KrBT/zzuQrS6ENhW9DTw/XVotNJYRWS0Aex6WoNPio1OKNI0DjN4SguALLN9EnN/YG4NC0kFkEi1An3aq0n//rtVaFe2GWXvl6AqTBVAYgD0sCpcr1X3iFav09Y8Y2gBE3OBjsLP+/xea3nz5x+aTEOgVejTQnF817wZ2N4FWGsaBJ2YEeSX6NICIGXOTxk+1lrAlIHPFZ8FtAVMqK1CH2WgNVZi/fQWaLzk6sQg6HhCxLqu2OB1FRABkF9+RegHFQiWAgRAwcoXvU1WgACIb0U+ChQKgHrePRCtN1Rj+96laLqlGosu24b2z5Vg43nzsEBzSKxp8eNsfPak+kXHPx2AbnurSGDn92uxaY9y4H9qpZF41hnL8dHflPtgAEvFkXEvUIuV2jmqH0sT+5CmgikfkSK2JysAumMWcOsg4A4N5gBQqn/a/YAtK7ujSRwAqS1j9fRqIQXYlGB70dPYbNizfu9K0zoxAygBgFT4AwP0Ke37KqovsnwPy1khy1k6AJTc1qVX/ryEjiGcAWRNa2ImUItQzQBKmu1jHfYsPp+9GmXiZjAf/2S8Bczot3EmkM/avoxupgNAAvicgwnq0GflxzITSHwVoAog8yuVPBMo8ZwAKNOvX1EsFotZF/Q+eDx4DbyP/2rRtUgpQAAUqXSHMlgCoFCm1fGg7ABA7dolQAwU8JIBAF3cF4P778AirYVMBTpAldZqlhkAtcW+d7fE+hvU9jMBfdphLabf8DNgsat83muz+ow/OSmQHQA9gh0nqcBHHdQs4IsKhMT3cQAkqnpO3WyYF5RYp1QB6fssFUUmACRsHGStNkoAJ9Og6DRrcwrep4vTVgCJoc99gVeNQ6C7r1augkcYbwEz5uf4o1F1XhNM0AY/h+kWMNHedW/vxfEKIOVzm5nqVfAAgtD+JfyUA0Bi0PPJ2BG/EewXNH7XP1e/ywAgZejzKOAd4xDoE6vMV74HFAApbV7tvkh561emZ67+KQ1NBdCFx2Lxze2gFsaJn+346C8v4JSn5eR8cMqFOGntHHQ591u5DVxFBSKuAAFQxF+AEIRPABSCJHoQgh0AKLnyJh0Aaot9H++ExnMT1UCA+K6DdAWQSSIT5DGDJ2vVkQfSBvZIGQBUfb/a8rVTVPMYwIuoBDIBoAvLk3SIt3CJJ4bWL1EVJH6MAMhkz2Ap5feiwuhWoDblgOrApkNxPNMMIKXtq1OpFuCiBAyCekX8oMbiUTVmTUvcCOZ3NdJeA69An7ZoqQSwUbsOXo/mIMx/uRv2TvnMnxGnHwINiCqg0WKwk5K+eXEYJD76/fYvXe30AEhAn9+giZarag3+AOrcn9Jm5nzVTvXHHKBMM4CUtq/DdMeXJ2CQHkqAAJBp0PMC7Tp4LQ7livie2ocNC7yf/yNcCQUA+vupWH96UzPw0YDQ6v8+jYNuzP5HjAAou0ZcQQWMChAA8X0IugIEQEHPoDf+uw+AErBHjThHACSgz+Hq/2xQflZqFUBaRZDaapZcheSNusE8VQ4AqVU4TfADdu7XPd4OlgSAUlTvJFRRK4LqrQLqQ68mSgZAiUqjxE695SzyFUDBfMWyep0WAGXdGawFmQBQsCJJ7a1cBVBwIs08BDo4ceie/uniU7DtgRmI7aoLnvNGj4MPgA7BzEWdsTpVtY8AQ8fU4tb934FSAGipEvpBgUN98L8vBuAw/f8IwAY83+11XA1AQKFz4yR5ZdzOFc+Pwh2t1+Oj1u1wWGlifbDfBHpPBXJTgAAoN7242n8KEAD5LydB8Cg9AEpVrQO11crQWpV69k4uFUDmWT0ZW8CytXmJeUGDt+GjH0vY/lXAyycLgNRBzp1QtCFxLby5Msc6p8fsVALiAC1j3VGnDYQ2tYBpZ9RZZwDNU8+Ofx/RGUAFpNnXWwmAfJ0eaecIgKSl8mQhAZCzssvPALJCHpNfZjh0xfOn4uipr6ttYUrVEEywx9wCdghmTgEOGvYJABUS9ZuvtogpAGgQcmoxc1YuWqcC7itAAOS+5jzRXgUIgOzVMyrW0gMgbVjzHjXxeT3qfJ/WwIxEC1cyALKAI61iZ4u2R5n5Y7BpnQFknuWj2iqDGC69ABB7W1bG5/qYZgApCRPrW6PxxkbYNt1yfX1UEmpDnNIASGvXajAzcSV8UmuW5aYu6LDI2vqV6RYwkw3rTWKJW8BMrWU26OAnE5mvgfeTp/b4QgBkj45eWyEA8joDmc8nAHI2PzYBIAFu9gEeTjULSMChNphtqPbJNANIQJ/r8HUCALVeglYKHOIPFYimAgRA0cx7mKImAApTNt2LJRMAEl4okKVdwp+d3xtv2lKfm2cAaVVCepvWyrVYidamW8CMNq23gKkQpxPKmoozd6FqRg2a9weWKEOjjc+ALStr0RTmQc9WwOSekuE5KT0ACk+MQYuEAChoGZPzly1gcjr5ZRVbwPySCYsfgW8By6ECCBDQpzu6xzUwt3tZAZBa6dMovnrjLEMFEAGQT99ouuWWAgRAbinNc5xSgADIKWXDbTcbAHI+envn9SS1kDkfQOhOIADyX0oXX9kWU/de4z/HHPKotrYZsKtNXtYbNWqAqga/oK5pSV773dy0a+sW1N9e49iRHVr3QFlxR+yq82bGS7MGdejReGNe8VW024QWu5YjFvPG91ROF9VvhMXrLROqLQuLioqwfWM9rF7ZIK+43dxUumUXShspU+KVnwbNivHjlpbYtX2Hm27YclasUUOcfvVBSbbenPgaThw+wpYzcjUiXwGkQB2ZGUDWdZkrgNQ5P4kqH1YA5ZpCrg+7AgRAYc9w+OMjAAp/jp2I0GsAlNzGVUiU9sKkQjwJ8l4CIP9lr+rMPXDZ3InYUlPrP+d85lFpy+Zoc35TvPnFuz7zzH13rj/1VjSrdzx27Yq5f3iBJw4fuBRdiscBCJrv9bDg26H45q0vClTA/e0t2rfFQ0t7YeOm4AGg6y7oiRFHdQwqAELqmTzWW8CUz03whtbylW0GkPlWsBQzgFgB5P5vGU/0lQIEQL5KB53JQwECoDxE4xa4DYDUmT/1E8pvUef7LCswF3pbmT5rqEBzkd5OAOS/9Fed3gmXfTkJG6s2+c85n3nUqk2ZAoBem/2Wzzxz352bRt6pAKDtO4IGUYARgzQAFAsajGiABd8dja8mznE/4QWeWNapgwKA1lVtK9CSu9uLioAbRvcKNgBSJFOGOrc0q1eduLlLPDC1dP20AT90RXwGUOKGML0tzNguth0//ARUrOUMIHdfT57mZwUIgPycHfomowABkIxKXGNVwG0AxAz4XwECIP/liABIPicEQAmtCIDk3xv7VhIA2aelnKXwAKAU8cavcbeAIDlpuIoKUIFMChAA8f0IugIEQEHPoDf+EwB5o7ufTyUA8l92CIDkc0IARAAk/7Y4sZIAyAlVM9kMNQByW0yeRwWipAABUJSyHc5YCYDCmVenoyIAclrh4NknAPJfzgiA5HNCAEQAJP+2OLGSAMgJVQmA3FaV51GBCChAABSBJIc8RAKgkCfYofAIgBwSNsBmCYD8lzwCIPmcEAARAMm/LU6sJAByQlUCILdV5XlUIAIKEABFIMkhD5EAKOQJdig8AiCHhA2wWQIg/yWPAEg+JwRABEDyb4sTKwmAnFCVAMhtVXkeFYiAAgRAEUhyyEMkAAp5gh0KjwDIIWEDbJYAyH/JIwCSzwkBEAGQ/NvixEoCICdUJQByW1WeRwUioAABUASSHPIQCYBCnmCHwiMAckjYAJslAPJf8giA5HPiRwB01R3f4K97foubfnMOHpIPpeCVXtwCduzJu6EvtuKeSZsL8j+va+Db3I+iel8ituq5gs4ubDMBUGH65b6bQ6Bz14w7qAAVAEAAxNcg6AoQAAU9g974TwDkje5+PpUAyH/ZSQ+AhuOfiy/EgBYGn398HwMGPeK/IFzyKCsAOulFLD8DuNtlGONS+KZjUgOgElx0bjFapXBo/U/rMG6mF54mn5keAJ2Hoo6HmDfs+ESFPlkAUFHbJ4CG+tYtwIZrENtkd7zZAVDPa27Bft2LDQdvxer/3olpU+32JTd7ZZ064KGlvbCuaptlY2f886ke6I9KPDh6Dl4wPB11y1BchJ8w9M4luR1m42oCIBvFpCkqECUFCICilO1wxkoAFM68Oh0VAZDTCgfPPgGQ/3KWGQCdAdwzCr97TPitAqGe857GkOET/ReICx4RACVEzloBdFAZxnSswwevbMQcF3KTyxGZAVAXYNmfEbMazACAFPgDDRSJfc2vQVHD+xGrzMUrmbWZAdDA2/6Cri0W48trn8IC3dx5f8AJeABveVm4BCAzAOqKHmgALFlogj0EQOnfiaJYLJb0jvY+eDxWrdki8yZxDRWgAg4rQADksMA077gCBECOSxzKAwiAQpnWgoIiACpIPkc2ywMgAA8/gjkDFihVQOdOfAFXH9pM8+lXTGx1Je4Sny6/A9PuKseCj8sw4NBm+PnFU3DG76/EK+uPwp7a6k0fmyGS0damj9/Hgr4HxcHT2Fn/Q785woa22eCD+Ca1Hyqs2u0twz7Nr2m6n3momTMAEhVBFx4MvYhq4bTOOEApoLobn792HFZ9uwZH9OmmeKI8w/vYPMTwOV5sJdafiR6azxu//Qs63Ppv5ZPSAlb2Nkp+f4P21LxWP1NZ16dUW7MIz444ClfkoYG+JS8AtHcLXNUXmBmHQk1w5hlNgXnrMf57YMDRrXBkk22Yh2L0VVyNYenn6jPxI1rAutfW4KH3agvwHHAEAG2/1AHgYw0zPQBSKn9Kv8VLt7+eXpuho3HaCcB3cUB0KIbcNxh4S68QOhUnPNYf+luy/Ye3MeH+jwvSWt+cDQBhwirsdl5brHtuKn43Wd2VBICOH4Cp55WjuWZ0yQdTcMbjtriX1ggrgJzVl9apQGgVIAAKbWojExgBUGRSbWugBEC2yhkKYwRA/ktjfgBoGf456wB8OuhWPA9AQJrh0NrDFNDSDzBCnocfwSu4UoU4yvOuWDBWqywSQOeESjzYRbWlAh1gjvY8MwAantYPxU7FzHjLmvh8EV4pqHopVwB01R3vY9ico3DCGwCuFHAHGnjRIM3y8Sq4UZ51A0yf9bXq3s9xlAqPFKjUB1893U+xawZAql3ooOmkF/HWHufghEcuwVsPD8aU36tzgh59eAnOh3Z2nq+kYwCoogh6u5gChMp2xquI/AqAUP5nFDVr4VDblzFB6QCQADnHoclXN2eu9MkGgIzVQmLt6e1RZVP7WHYANBW/63QoZg/YFm8FswKgUbccikM+/1gFRJcditlHApPO+lgFzw79EAA5JCzNUoGwK0AAFPYMhz8+AqDw59iJCAmAnFA12DYJgPyXP3kApFbxQKnoscRhrMrJWmkjqnP01rIUlTpKq1mi9SxbBZDJE6sfY4BxClgy28w3C7kCIPM5As4cgFlK5Y1WAaRBnHhFUNrPRkuX4K3//B54JQUAEiCpx+eGaqA0kcquyyCUYwCoybbEkGdRMXRAPfzwfBXeca0CyDIDqEar7Mk2BFq0fbXsCcCp+T8iGZkAkLGSBzDOAopX8mQDQKZ8W6uD8v2tUfdJAaDJwNj7hmFwldoKlrkFrDdeebkM3xAAJRLDFrDCXlLupgJ2KkAAZKeatOWFAgRAXqge/DMJgIKfQ7sjIACyW9HC7eUyBFpt59LOFLDlnN0TDugDolMCIOtA6RqtwicVmMkRAKXzwwh9cAemxWFQ/prlDoDM7ViA3nqVKwAS0OdmHKF33KEaH6aoABLVQDfg4Xh7mClSvcpI/1KvNspTDlcAEMRQ6YZY4SoAyn0GkElCHQTp4ChPfVNvy70CSICg3piutnJlBUBqJVFFE/10+wZIywIgQIAdtRXskwOsQ6DFs93ROS5ODSuAjC8KAZCtv200RgUKUoAAqCD5uNkHChAA+SAJAXSBACiASXPYZQIghwXOw7x8BZDBuKVtyzgbSJ8BlJi1Y63yyVYBJCqNDsI6mRawTH4Idx9+BNM6vYdxOKPg9i9hLisAEpDlwDXaleypIE8+FUAq/Gn7mT4/KH0FUPI8IC1nJr+0djSZSqEM7xMBUAZxREtYo8UOXBmf+wwgeQBkbSPzpgJIUVW0dw3YhklLSjE4fgtYAgypM4JYAcQh0Hn8C49bqIBbChAAuaU0z3FKAQIgp5QNt10CoHDnN5/oCIDyUc3ZPfkAIOt8neQZQOVIACAz0LHOAFJs9f0p7Qwg81naMGmt2iijH4psV+KVxaItB/imizakugA5swEgMVvnlCptQLMyq6cN/qcPW06aAXQcVkm1gFlAUqYZQNrQ6VWWGUBT2pgHRXs2A0ip6GmMGm2wszLjpwLxQc/6EOh7Jm3WspS+Asi01njjmKVtLFW67R0CfTSK2vZBbNX98aNMt4IpFUEttJvFxDXz+2mzgo5GUYfTgdpchkdnugVMG+C8aq5pELQJAEGs6YNaba6P2iYG7Zp48zOlWsgwA0jcMNaxWh0KbRo4fd4fcPa+m8w3j6UQXb4CSN0sWsFObg9s+k67GUwZAN0Y0/WWL9MMICMcUq+V322OOiDa2FKWz68+ZwDloxr3UAEqAAIgvgRBV4AAKOgZ9MZ/AiBvdPfzqQRA/stOPgBIvxJ+gHa91c8//oo9od4OllwBpN0epreLbfwVP6MM6+LXy2tDpPdStbHeAqZAnPgNYr9i4ovAcO0msox+aFKb4FSB8qcDQPEbtmo+1ap/1INMN28tX4SFHZDfDCBj+1bNIixEG6xKNQNIHGq6eUxvFTO3kC1cvgg9IDErKINeeVUAQbvpq6JIsbxt9VasLmucdAuYtwDIMgOobgFiy+8HMs0AUoZAt0uotcNyJbwrAEg9XrkKvq0hcbXma+HNs4Hmoqpjn8QtYALmHNRa3Vy7FtVojlrthjC3AZBa4bM7WukASLsV7OreDVT/VtRgSXtoM4AIgBRN2AJW4F94bqcCNipAAGSjmDTliQIEQJ7IHvhDCYACn0LbAyAAsl3Sgg2mB0AFm87TgAA+PfFNAde1Gw9OGiKdp1diW7YKoAJMB25rVgDk44jSVwD52GnFtUwVQP72PX0FkL/9ZgWQv/ND76iAbxUgAPJtauiYpAIEQJJCcZlJAQIgvhBWBQiA/PdO+A0A2Vmxo1Qj2TD8Wc8aAVDi/SUA8uJ3mQDIbdUJgNxWnOdRgZAoQAAUkkRGOAwCoAgnv4DQCYAKEC+kWwmA/JdYrwGQMsfn0Pj1VsDGb+LzgPJXS791TL9tLH9Lxp0EQARA9rxJ+VohAMpXuXz3EQDlqxz3UYGIK0AAFPEXIAThEwCFIIkehEAA5IHoPj+SAMh/CfIaAPlPkfQeEQARAHn7vhIAua0/AZDbivM8KhASBQiAQpLICIdBABTh5BcQOgFQAeKFdCsBkP8SSwAknxMCIAIg+bfFiZUEQE6omskmAZDbivM8KhASBQiAQpLICIdBABTh5BcQOgFQAeKFdCsBkP8SSwAknxMCIAIg+bfFiZUEQE6oSgDktqo8jwpEQAECoAgkOeQhEgCFPMEOhUcA5JCwATZLAOS/5BEAyeeEAIgASP5tcWIlAZATqhIAua0qz6MCEVCAACgCSQ55iARAIU+wQ+ERADkkbIDNEgD5L3kEQPI5IQAiAJJ/W5xYSQDkhKoEQG6ryvOoQAQUIACKQJJDHiIBUMgT7FB4BEAOCRtgs+kAUJNpV6Lp4MaWyCqxrehpbNa+Vdbstxpbyl5FbYA18JvrBEDyGSEAIgCSf1ucWEkA5ISqBEBuq8rzqEAEFCAAikCSQx4iAVDIE+xQeARADgkbYLOyFUAC9jTBLFQOmQtcMxLl93UCFlQCbTejlgDI1jeAAEheTgIgAiD5t8WJlQRATqhKAOS2qjyPCkRAAQKgCCQ55CESAIU8wQ6FRwDkkLABNisHgI5By1gH7DRU/yghCxB0KwiAbM4/AZC8oARABEDyb4sTKwmAnFCVAMhtVXkeFYiAAtkB0EC0f68LMOVlrLjXLEjpPSNQ1q0KVadOR3UEtGKI/lSAAMifefG7VwRAfs+Q+/5JAaBxF6K88zy1+sf4QwDkSMIIgORlJQAiAJJ/W5xYSQDkhKoEQG6ryvOoQAQUyASAWo07CyUdq7FjWSkw3wCAThuMjpdVAMuqgbJabCQAisCb4t8QCYD8mxs/e0YA5OfseONbdgDUH6VVg4A7HkH1/RYfCYAcSRoBkLysBEAEQPJvixMrCYCcUJUAyG1VeR4ViIAC2SuAAAGCGhsBkK6LAEHnggAoAu+Jn0MkAPJzdvzrGwGQf3PjlWdZAZCAPL/diMq93012kQDIkbQRAMnLSgBEACT/tjixkgDICVUJgNxWledRgQgoQAAUgSSHPEQCoJAn2KHwCIAcEjbAZrMBIDH8ufGSR7DhohRBEgA5knkCIHlZCYAIgOTfFidWEgA5oSoBkNuq8jwqEAEFCIAikOSQh0gAFPIEOxQeAZBDwgbYbGYAlKH9S8RMAORI5gmA5GUlACIAkn9bnFhJAOSEqgRAbqvK86hABBQgAIpAkkMeIgFQyBPsUHgEQA4JG2CzmQFQmtu/9HgJgBzJPAGQvKwEQARA8m+LEysJgJxQlQDIbVV5HhWIgAIEQBFIcshDJAAKeYIdCo8AyCFhA2w2WwtYgEMLrOsEQPKpIwAiAJJ/W5xYSQDkhKoEQG6ryvOoQAQUIACKQJJDHmImAPSPG/6Gs9toAqyZi/Z3TzCpYXz+4+w/4YjxIReL4cUVyASAOv7pAHTbu3587ZYZs/HZk+JjW+z7eCeUNVUfJb6nsGFQgADIf1kkAJLPiQwAevThJTgf41Hy+xsShq98H5uHdFM/L7c8w934/LUz0UN5uAjPjjgKV8i75NnKm0beiWb1jsf2HTHPfMj34BGDlqJL8TggtiNfEx7tIwByW/iiIuCG0b0w4qiOSUe/OfE1nDh8hNsuKecVxWKxpN+83gePx6o1WzxxiIdSASpgVoAAiG9E0BVID4BOwyuXr8EZj32khChgzwnVk9Ezzeeg60D/c1MgEwDqefdAtPhRhz4Ju+L7dliL6Tf8DBzbE4ed0xBrz5uHBbkdzdU+VYAAyH+JIQCSz0lGAKRBnoXLF6EHPk8AoJNexPIL2+B/Cti5BG/952a0/awzDnhEnCvgz3FY9XQ/nPCGvB9+WEkA5EUWCIDcVp0AyG3FeR4VCIkCMgAoJKEyjJAqINsCdtnlt+EPmKYCoMMvxoJjgAfGPonHQ6oLw8qsQGYAdACKp3+Or94x2hDVPx2A/yW+TweKqH0wFSAA8l/eCIDkcyJTAQQBgnokANBVd3yDG/AwOtz6b/Ugw/OkZ/KueL6SAMiLFBAAua06AZDbivM8KhASBQiAQpLICIchC4BEBVD/JVqb15nXYEH5Jqzu1hV7KdqtwUvX3Y/rIqxj1EJPD4DMbV5YqVX8YE8c+Fw5tr1oBkCtNyzFR39bFTX5Qhlvm34t0OGZWcW6jJQAACAASURBVEBy8Xoo4w1CUOsHtsSlH03AxqpNQXDXUx/zAUCiJWzQQr3iB4CoCDoDuPs356DHw9+gc9UaHNEnXXuYp+FmPJwAyIvcEAC5rToBkNuK8zwqEBIFCIBCksgIhyEFgM68Biv6bsIdWsWPqAa6tRvw8cTbccYMQPlc+m3SjKAIyxr60OWGQKswqPkvKuQRFT8J4COAUGs0+p4AKCwvS3m/Ejw7+5OwhBOKOFq3a4apb71NACSRTXsB0HQM+8/NOAKf4qbfnIOHktrDJBzycAkBkBfiEwC5rToBkNuK8zwqEBIFCIBCksgIh5ENACmDnmEeAJ0EfNgSFrk3SA4AAbi4LwbvtVmd+6NUAbWGOgO6FlXfN0LjtZ9rA6IjJ2HoAi7p3hRPzJiKDetrQhdbUAM64PDOmPpGGgD08COYc87uamgbv8GDXW7F84ZAz534Aq7u+1PS90HVIpvfTgCgxDwgIEgtYQRA2d4WJ54TADmhaiabBEBuK87zqEBIFDjuyI74e2m9kETDMKKoQL3mjTCq2RwsXL0mKXxT25fxqagI6rw0UfFDABS5Vyc/AGSUKXkmUOREDFnABED+S2haAHT5HZh2V1csGDsKv3sMGDvrfxiy+mkMGT4RUJ71A378FWhTiXEWMOS/KO3xKB8AlGkGkLU9jADInjxls8JbwLIpZP/zsk4d8NDSXlhXtc1+4w5aJAByUFyapgJhVuCow3dHn7pSjjwIc5JDHluz0oZ4s+OHyQBIQJ2DqtDTcvW7Ksdp+PAffbBaawGz3hAWcskYHgA5AKS2gDWem3wjmHJVfMtKrTKIkoZBAQIg/2UxLQAS1T8DFmDAIOW6KhX6jIEZ9qT6zn8h2uZRPgBImfmT7hYwMRD6wDVaC1iwbgRjBZBtr1UOhlgBlINYtiwlALJFRhqhAtFT4IB+rXFYaWtUV22PXvCMOBQKVHRqirc6zkgGQKLKZ2Abc4y1P8XnACk3gQ3vilKxYo25RSwUwjCIjAqkB0DGNi9gp2HGjwJ99q6v2o0Ph6bQYVGAAMh/mUwHgJT2roqZZgB0VzmmtboSd+lhEAAlJ9RyC5hYICp7/tpH+TchNn77l8SNYJZnC6cZhkX771UxeUQA5EWCCIDcVp0AyG3FeR4VCIkCBEAhSWSEw0gLgCKsCUPProBcBVB2O1wRHgUIgPyXy8wtYAngowChQ6swkQAIr81+y3+JdNkjAiCXBVeOIwByW3UCILcV53lUICQKEACFJJERDoMAKMLJLyB0AqACxAvpVgIg/yU20xBoFfo0U5ze9PE3WNcXmGSc98MKIP8l1CWPCIBcEtp0DAGQ26oTALmtOM+jAiFRgAAoJImMcBgEQBFOfgGhEwAVIF5ItxIA+S+xGW8BM7prnQkknhEA+S+hLnlEAOSS0ARAXggdP5MAyFP5eTgVCK4CBEDBzR09VxUgAOKbkI8CBED5qBbuPQRA/suvHAC6Eq+sPwjrtBvB4lEQAPkvoS55RADkktAEQF4ITQDkqeo8nAqEQAECoBAkMeIh7Nm7BaZ2mIWq2tqIK8Hwc1Hg4IrOOHZWR+zYtDOXbVwbYgXyAUCXT7gJQ/E1Tj/tLZz8xLU4b7eFyj/zxx4F0gMgAX2Owp7KMTWYY4U/4uuIAaCKDq3R5jdNMfnL9+wRP8BWrjnlZhTHjsX2HbHARcFr4N1PGa+Bt1fzolgslvSb1/vg8Vi1Zou9J9EaFaACeSlAAJSXbNzkIwUEAHr1iPuxI7bDR17RFb8rMKLRYIyuOtbvbtI/FxXY0SCGGx+dgA3rayynHojbPjgE+Pd9uP2F9A4RANmfLLkKIPvPDaLF3Tu3Q+8RndC4uHEQ3bfV59YV3bGt4UEEQLaqms0YZwBlU8ju52wBs1tR2qMCEVGAACgiiQ5xmKIFbPJJj2Bh9ZIQR8nQ7FZgVKtj8efpJyK2hRVAdmsbVHs79yjGdW+8QwDkowQSAMkno1WbMuw3ohumf/SJ/KaQrrzgwt9hW9MMAGjvFrjqgAZY/fl6jP9eF6EJzjyjGTo1Ep9jWGp4NuDoVjiyoiiu1vqf1mHcTGfEy1oB1PwaFLXsBGy4BrFNug9Ho6jD6UA98XmL+Vmb+1HUuKm6cMcniK16zhnHJW4B63nNLdiv4wp8ee1TWGDy4lSc8Fh/YObNeEt3b+honHZ6FyjpwFas/u+dmDbVGdezVwD1xisv7w58MAVnPJ7wYex9w3Bye/XzEtOzzvjnUz3QX5lRvxNzn5uK302233cCIPs1pUUqEAkF/AuA9sKYiW2BqR/hnocikQoGmacCBEB5Chfxbee0Gobbp5+EWA0BUMRfhXj4OzvnDoBEC9igdVNx/qWfxVvApmIfDO2smv110l/xh9sBjDoHz15bglkH/AuPaScaK4aUf+5frD1Zh6mGdVHODwGQfPYJgBJapQdAGuTBLqxHPdTMSwCgY0/eDd1ra/DQe7XAQWUY07EOH7yyEXMAiGft1zoHfYxZTg+ANMiDlQBaANUJAFTU9gmg7r+IrXkPKP8zippsRGz5/eo/Cwix7M+IQdtfeylilfLvlfzKDBVAGszBqrVAi034zgCABt72F3RtuxbVq1oDPycAUM9rRqP0/qcwWzig7G+OZZc/oH62+ScTAFIhTw2WrGgG/JAAQKNuGYqry1Zh4LXfAccPwNTzGmP6WR/jLvHn3vjsskMxe8A2PDh6DjIUkOYVEQFQXrJxExWgAukB0O649MWOwMsz8cQkVacj7joIJ/YFFj2V+M41Ba86APcM2o43z5mHD107lAcFQQECoCBkyX8+EgD5Lydee2QLAOpfbIE+bbH4PtE6JtrIhqJsugaEYGwrOxC3TeiKL097EeJft8a5Ql5r4vX5BEDyGSAAkgFA+hoBgpoCcQBUgovObYgVz1fhHWWJ+fmxJ7dCix+N1ULyecl1ZdYKIAXkHG8AQOehqGMXDfKI0wzPm9yPIkxWwZD4EUCo0WKHqoAkWsAEyDkBJgCk6yNAUGsDADLrJiqE9sBaDwCQ7ocAQf3iAEhU+HQFJiQqe4zPzWtF9VAZvtHgUK7vQ6b1BEB2qklbVCBCCkgDIAFghgKzh3+OV73QhwDIC9UDcSYBUCDS5DsnCYB8lxLPHbIFAFmGQFsrhE7DJ0q1kFIRdAkw4UgV+ph+bvst/ttvOYdJAzj8hJ6YOZ3/t4/ML0dxk8ZoN7Alps34WGZ5qNdkbQGzAB6IlrC+wEyt4keIk6j6MbaGAajeinsmbXZMv5wBkGgJK4Va8aP9KBVB2y8FGhkqg3QApFcH2R6BgwAoAziyI4zsLWBANqgjqn4uwk8YeueS5Aqg7lVqpZDNPwRANgtKc1QgKgpIASD0xR2jG2GeEf6c3Bd3nAVMjVfkGCqGxHrjMys8Ep97VGPMFT8Cws7olmiiCb4m3vIlWsB2Q/VTM7FgoKg8ahBPSWJNVLLEODMpQADE9yMfBQiA8lEt3HucAECitSsV9IHxeyGrgD4n75YQeIl6s1jUf4ac2hnrNtjdOBFOVRs1boLq+vtg2gcODacJkGz2AiBj4CoMqqjSWsUc0MROABSDoR0MgAKG6i8wwSL7QnAKAB2KIfcdhyZfGeYD2ee0YsluACRsxucD1VQ60v4lziAAsvlFoDkqEBUFsgKgWZvRYWgJllvbvjIBoEnm9rEj7joAQ7s0wnKtnWzko4eh80J1to941nP252qbmQkUJQBQ/BlbwKLyWuYUJwFQTnJxsaYAARBfBasCTgAgUQHU4xu97Uu0d12LNq99AlxiuFVMwJ/Bm/GcXg3ECqB4ag4e1gGr1j+Bms0b+MJmUaC05W6ov9sxeH/6p5HXyjkABHU+UOsdjlUB2QqAKjXo01B7JbYtAOqtD04LmDL7pz2qHBwAbT8AgjIAerc52rwgy3wgO385CYDsVJO2qECEFMgMgPZEt2ZA7byfcevYX82qZARAgIA8favEPuDSFyuAxY3QAcvinyvPSdVKJqBPKZYolUYEQBF6DQsKlQCoIPkiu5kAKLKpTxu4LQCoPzBPmfmjV/XAPND5tt/i2X7CheU4X6vwsV4fzxlAiRQRAMn/nhIAJbTKGQAh8wwgUxb8BoCQYQZQ/JYwLQJxI5hxJpD86yWx0uYKIIfbvowB5V4BlGEG0NIBmHoaMM4w9NncPiYhpeQSAiBJobiMClABswJZK4BeXofS0Slu48oCgJRqHtHmNaUYdwzbiluN/2lqHVNv+2oTd2uLNmeIAIjvqpwCBEByOnGVWQECIL4RVgUyA6Ch6NvcuEO9qQtJt4CtwrxWnbW1WxMwKL71BDzw+T6AfjuY8r06IFq3/+uSddgdnAEklCEAkv89JQAqBACpM3/S3QKWsKy2gDVb5tyNYDlXAOmtXaluATO+Psr18S0Mw6Ll3y25lfYCoIG33YKSj527+r0wAGS56ctU5WO9Ml58bot1DlwFTwAk92ZyFRWgAhYFsgOgmXhCmQHUEpuMV7JnA0BKBU8plkwFOuNz3PNQ4nPfNqu1iiIL5NH3sAKI72kOCvgFAF16xBu4tXgGOky5JwfvudQrBdwCQI1v2Af1q1dgy2NrLaF2RJN/lAOzv0bteK9UyOVc4W8LxCZ+i60zctkXnLXpAZCdMQgA1AELec27lKgEQFIyKYvsBEA3PT8ZJ2MKBp37oLwDea+8Gi/POBTrHhmJK1/J24hpY+4VQGK7qAIqRivF0i7Mi98IZvwe2Lbaufk/4uR8ABCUKqBDNA1WJiCPAn16Jn9vj8wWK3YCIHXuT4U+IFQ7qXqmM3OAcq8AEg6JKqAe6N9M/PNOzDUCHgUIlUP//wyWfJC4Pt5O6QmA7FSTtqhAhBSQAkBiPo8yrNk4C8gMb5KviFfnAHUQhe7x2T8HoW9Z4rNq0zBcmjOAIvTm2RdqRgC01334fp/9UKoft2myTYDmDLwy/HK0WT4YR85VjecGgMbgg9N7Y+5/L8D1mm/3DpuOs5v/gpcM39mnEi1ZFUgNgFqj+K72qG/5L51ib2yRDnHUNUXzvsbO8j5o1KEW28f+hB1pJE4PgBzKyeFd0XR4E9RN3Iii4eWol+KYurygk80A6MweaDYQ2HndQmxzSIpczboBgExDoXN1MILrCYDkk54ZAI3AI5MvRv8S3d4yTDr8UvxV3nx85TkPvooL8RKOvvq1PHan2uIFALLJdQfMZAdADhxqi0kJAGTLOfYbkQFA9p9auEUCoMI1pAUqEEkFpAGQUEcBNE2h38KlQh/1dq7aeauwvMtugAZ7xHfK8y6b8aZ+U1iKq+SNNvDrFqzZHalnAEEAJXUmEW8Bi+SrmjbotABIgT97Yd7XJ+GMH9Xt9x5xH3788Fo8UbCE9gIgBR61/BF3TLTDt4KDi4SBrBVACkhpgF0FAgq3AZA4r94SS1WRgC19d2YEVdmTbjMAAtDw8j5oiNUpqqOye+PECkcBkLj2/drOaLZpSWLYsxNBhMwmAZB8QtMDIBX+9PjxyQS0ufFveGTxn/KquCEAks9JPisJgPJRrbA9BECF6WfdXRSLxWLWL3sfPB6r1myx9yRaowJUIC8F0gOgvMxxExVwXYGMAKgX8EAGqKJW3egum6tvxLP+6xMVPuj/DJa3+g4dpgAfnH489tK37fhSATfQWsBewvFxmz8uMew3KWOoABJ2O1QmwZ9svp2w9Uusbr0f9tLOf8JU7ZQcSzxOfb3rmfLXgfkBIAFBmqLOAIVMwEWDRnWLGqJ+t/oQlTZ1nQ0tYErVS7Hyfe14A1BplwxoTOBIsVuCIkXCremrZtJBq1QASKw9BtgRr14SlU0VwLtqi5d6/mbEupWgXu1mbB+7HQ0MLWDieYM2Bl9S+pioloq3uRl9tAmy2fVmOQqA7HIyYnYIgOQTnhkAnQ08k7rFSgCdq1otwtzyfdC/RK0MwvOTMXi9ARgZ3EgPgEQlzzB01tZu+jKxX7SUDV4/BQv3GqZVIRkrkMwVQEr7WafEc/WzZnTz13jo+D/hxSyyZG8Bk9fV7ZUEQG4rLncNvPteZT+RFUDZNeIKKkAFUihAAMTXIugKpG8BU6t0Dtmauu0rqerGAmLSAyAx4ydNBVDrEujQJ3NVjwaAlgBnd0ZS25eMb+Z2MWHvcKzRq51MsYzBB8OAI5XZRKrffTc8hr0/tGnYQkBfIOcAUAkQbxfTQcoKbPmuVGvN0mfoGCtqrNU1RtBkeZahmkdU1DQq3Yiau5eZs5InADIBHiT82NXb2vqW3kdYfDJX/Zihk9evEgGQ1xlIPp8ASD4nmVrAFMizX2XKti/1GTDXMINHBTY5AqAbn8DLuBRn/V38q+ZveO/Kblio2VQhTk38DPOMoQQA+vSQV3HVXosMkOdqvPw8cJYyiyhFJVMaeQiA5N8b+1ayBcw+LeUsEQDJ6cRVVIAKWBQgAOIrEXQFsg2BjlfSmOb/WICJIoKAI78B5qstY3kBIOMQaKUipxxvpZzpI85Xq4iSq4TkfDthawLiJM8fSp4xpOdZrP0D/kMA1GoYbp9+EmI1O1P/CqSsTpGrADK2jRkracwDn83QxFRJJIBN5y0KyEmGOsk+6AGkbanKEwCZh1dr/i7agfrdzLN7MvpoqjRKBj4pW9Y8+qNEAOSR8BmOdQ4A3YlbXtgPi0ediBc8CHvozZ9hROf5eO2SCzHVpvOzDoG+8QnMOr4j/v+EYBMIUiuAPjYNfM4LAJniELAmUXWUZE/4cnilBno0APRlJfrvh4yziWTbzy67/A/Y1WyATcq6a2Zo32XYo/i/zhxar6lqt86JTpx6+PH7gfhhxsKCfG/UtAl2bt+Oup27CrKTy+amZS3wr197YNfOpMaluJnmzRpi564Yarem+e8MuRxo49rzhu+Jk44UE1fNP29OfA0nDh9h40nyptgCJq8VV1IBTxQgAPJEdh5qowLZAJB+lAKCitV2rSeQGpAYoU/BACjNGao/2vlfV+IEy5yi+DMLOLL6lgSAWsene2ohb8YnWkWQAogMz6vXsgLIuQog89wgtVUKwJpKS2VOiqoZDfoYoYgCV7rVt/zG7MKuFLdxpZ03ZBsAUodKW4dIZ/bRAH1gbTtTK6SSZhbZ+PchF1MEQLmo5c7a9ADoQlz178uA1w7EQ2/n44u3ACgfj7PtyQqAdAMKCCqPV+PYB4Csg6bNFT+miiJRIXQB8LTSzpVoHVsy+Xi1gsjwo1YoKVctKT/G1rJ0mtzyx6ux316ts0nmy+dFqIPW72u7fztj9TDl0+9st6sbVCe/qM3K+f506zkA24ra5bs9z31FSI9+VJN7tKpE9xYf5WnfuW07GvZCk/IDkg4gAHJOc1qmAoFXgAAo8CmMfACyAMhc4SNXZZN6BlCGFjDTNfDpq3BMkEe0a3VuFYc16jNDO5eS4eTqJCsASlfVY60OYgWQ+ivjJgCqX12Jug7lqLfceB28te1LgJJyxMZuQT3DnKFcBiW7UgE0uxb1BopbxhLXwWf18cweaFpeiR2oSBr6TAAU+T/hGQUgAJJ/P6QBkPj7Z7jJyx4ApMKf3WboACdLBVASADoU6yYvQo/jE21jyt9pS3WSbAXQtVdcgEF7t0NdnXtVJPKZ8m5lveJSjH97JmpqnKgAsieuwUcPx8rqNthVlw3J2HOerJX+XauxV9PXgdh22S0urCtCUcujUdRsXwIgF9TmEVQgNAoQAIUmlZENJC0A6v8MPsAF8WvaYbkVzFwRBChDng3DmM3gRGvZireRydwCJgmAROYUCJSYBZTNN/HcCICssRlfBvNazgDStckPAFmGGpuGOgNI0TaWqMopRpN/lKMoPh8o+VYtAVIalO5AUXVl4mas+LXuCeCS7pc9pxlAhpk+YuizWsWDeGVRcjWRZWj1wIaJKqSsPnZEk7vU1oO6scZr3zkDKLJ/uCUDlwVASktVy3fxKU7Dwe2F8U1Y+Ly5OmjUPfO1Z8CqDycARxhbwERF0Gloq/u1YgKuGHOL9kk8OwYbP5yPTkcciCbiW9NzQDm/l3ajgOWZ8dza+ffg+r88ra5v+W78DOMabPksr9aw9ADIOEdHOG+epWMPALJc5Z5iBlDmCqBDsU7MC+pirk4yt47JzwAiAEr9C0YAJPmHJ8UyAiB57dgCJq8VV1IBTxQgAPJEdh5qowJZh0A31A9LtETp35hu2kq6HSsxpwf4BS+Jgc3KLWCiAkiHNnsAllvA4s9lWsAMbV5qmxbilUCZfEsCQEZ/9ODisMoYx2b8uAmo2MoZQPkBIAAa9FFkXlOJnShPtDBlBEBrNUBUgiKlHQxoYrhVS7GXDqQYz9TOTRr0rO833eylvQxpBkcbW7dii0SVUgvLLWDpK5b0vfF2sCw+Kq1wsLTB8RYwG/8ShtNUTgCoV3Os+rAX7vyXBmQMM3ZSA5fF+FSZASTaycag0xIVzogfAWT226B/1uBQHMyon6Gdhd++iUcHrI1DG+Ne67l6lszf34lb7gHuVIBTsi+ymc0+BDp1G1U+AMjYkiX8U1q3oM8YArB5GZagHOu0m8eSZgClqgDSBkbrLV9qO5jxZrEaLFkKtFr/UuI6+zTiEAClFoYASPa3KXkdAZC8dgRA8lpxJRXwRAECIE9k56E2KiDfAmbjoTQVeAWyAiAvIky6mj13J/zUUmX0PpVfWVvHcg+/oB2cAVSQfI5szgkAGSpqcNzTuPfc1vhSATxaBY+pIsgwA8gCcJRAxP4RwNvKkObk/QnIAwUetZijgiflR9jb60u1uieVbWiAyuivQT0Bh47D43EYJStsLi1gsjaDuo4AiADI7neXAEheUQIgea24kgp4ogABkCey81AbFSAAslHMCJnyIwCyBd5kbcfyIMmpwJZSMWS+TcwDz0xHEgB5nYHk8/MGQAq00Vu8Ug18tgAgHdjEXbDuPwYbDQApAWlUANRDu1wpvt3QxhVvD7N+ZwBAphYyAHqrWC4ZIQBKqEUARACUy++OzFoCIBmV1DUEQPJacSUV8EQBAiBPZOehNipAAGSjmBEy5SsApLdPJd0UFvSEqDOT6jdJfWuZ36IjAPJbRgD7AJAZ4JgqhPKoADIDILnbyIxtX+n+WWSAFUCFv4cEQARAhb9FZgsEQPKKEgDJa8WVVMATBQiAPJGdh9qoAAGQjWJGyJSvAFCEdPdzqARA/suOPQBInelzMBKDndWhy/oMIHWmTwttQLNQIXkGULoKIG2gs2HeUFoVDaAJhiHQ5rOcmQHkv8w66xEBEAGQ3W8YAZC8ogRA8lpxJRXwRAECIE9k56E2KkAAZKOYETJFABShZEuGSgAkKZSLy+wCQPpwZb1VK9stYOYWrOQZQNYqHdMtXhC3jBmGUeu3g0EHTtYZQMYbyDZh1QqgxQbOACrkNSMAIgAq5P1JtZcASF5RAiB5rbiSCniiAAGQJ7LzUBsVIACyUcwImSIAilCyJUMlAJIUysVl6QGQi04E5CjOAEokyn0A1AMd9m2BbV/Nxjofvy/O3QJ2LK4Y2x7L7hqHSQBOvnwM9sc8/Pmxd3JWY/DRw7Gyug121cVy3uvkBgIgeXUJgOS14koq4IkCBECeyM5DbVSAAMhGMSNkigAoQsmWDJUASFIoF5cRAMmLTQAkD4B263kkGm/5AMuXyuubeWXQAdAAnH/9QcBHD+HZz/LRxAyA8rGg70kPgJrixGGN0cJgfOPyKrz5bSGnye+VAUBFFX9EUb1fEFs5Hu7gqyIUtTwaRc32TQrkzYmv4cThI+QDtHElAZCNYtIUFXBCAQIgJ1SlTTcVIAByU+3wnEUAFJ5c2hUJAZBdStpnhwBIXksCIAKgbG9L+gqgoACgBlg3pRqzRKB7NMfInkVYpn/OFnyBz7MCoJIzUa95CYASxDY9iNjmAg+U2k4AJCUTF1EBKmBWgACIb0TQFSAACnoGvfGfAMgb3f18KgGQ/7JDACSfEwKg/AFQabdDUV7SQDOwE1uXf4xVa9WPyrMGm7C1YRmK62/BZq3NS1QRlRSra3ZUrgTKDS1grfdBpw5lqKdZ3FGpVxuJSqHW2FW5CY3KtedbV2LJgoXyiS5gpSwAOvjcq3BM8x/wBfpi/1biwG34+T1zdZDS5qU8A9Z+PQ/Yx9wC1mvTB/j783MAiOqgvmit+b11if596kAyVwAZABBERVAj1C7YgKm/CFvmCqHtlbV4dc7WAtQyb80GgIp2uxpF+BQxHKz8Z906Ebv6ozyrvxAx9EOR8pptQ2yjHZCIAMi2BNMQFYiSAgRAUcp2OGMlAApnXp2OigDIaYWDZ58AyH85IwCSzwkBUEKrbDOATC1gnQaiczniYAcKvGmMLRroUeEQUkChtXFwo8KgBBwq7TYQTTfOViGSyb4AQO3QcFcVKud9jWqonxEHRPL5zmdlTgCoc2Os/foePPoGoAChtqvx7r3j8Sm0z81/iM/4UWHQenxhmAEUB0AnXYQrME6xgwPPxI1HV2ClBSYZY5EGQH1KMarlTrzw8RZ1e59SnIhqtSVMqQ6qj8o4HMpHrVwA0AAUtTsYEJU/OBP1WpQgtvypeBuYAoAaNwa2/B/qqjQg1HCVDa1iBECFZ5YWqEAEFSAAimDSQxYyAVDIEupSOARALgkdoGMIgPyXLAIg+ZwQAOUDgDqibd+uqL/RPA/ICIjUCqAE7IECbVpjl6FKSP0u3RBo47PkveKspjt/wtJFy+STnefKnACQAfCo4KYZ5iuAR1T0dMdmE8RJHgKdqAAyOpu91Ux+BlAMq9ICnmIMHVoMLNKrg/IUzLAtYwVQ2WjUK96sAR0BgwajaKsKe8SPXgFUt1obii3axSyQKD8PCYDy0427qEDEFSAAivgLEILwCYBCkEQPQiAA8kB0nx9JAOS/BBEAyeeEAChfALQHsCrR8iWsCOjTEr8oUCY1ALLCHisA0ip94i7p1UHJAMh4lny281uZNwBSoI/e4pVq4HMmGNUDggAAIABJREFUACSgz5HYU2uXS9VOZoxGugIIAvI0QZPV+iBo9XNbvZMPmQBR7vplAkDK8Odd0xNtXwIINVoOHfgkASAci3odOpiqhHL3SEFLHAKdn3DcRQWirQABULTzH4boCYDCkEX3YyAAcl9zv59IAOS/DBEAyeeEAEgWABmrfmyqADK1jVkhT+YKoGACIEsFkKlCSL0GXq0AggJ/ShaqrWRAoRVAxhlAwN4DWqIPtuLVOUgBg9yqABIwp1+KX9TEnB8CIAC9Dx6PVWu0fj35v2tcSQWogAMKEAA5ICpNuqoAAZCrcofmMAKg0KTStkCyAaCTn7gW5/VX/2/smrlTcf6l6n3Jl0+4CUM7q278Oumv+MPttrkUeUMEQPKvAAGQJABKOeNne+YZQKYWMECZ+YPE8GbTDCCL/eQZQOb2seABIBXw7I95EjOAWpnbxeycAWSqALIMhLbMABp0aBk6blOHQgtotH/j7ersIDFHqCKGL6ZuwvdZftXSVQAlwx3VkLEqKBsASrvW1FqWykFWAMn/heRKKkAF4goQAPFlCLoCBEBBz6A3/hMAeaO7n0/NBIAU+LPbQpx+2lvmEG77Lf47eDOeO/JFTBp1Dp69tgSzDvgXHvNzoAHyjQBIPlkEQNkAUKItK3Erl7rHfAtYYphz/JkFAAFq5VBxfXW/9RYwk72tW7CjGNimDJUOQwuYiNjc1pXxFrCTLsKf99GuC9u6HmtRgs0fmW8UM77l8jOAANNNXwLmdNASsnMXNqIearUZQM4BoOR5P/FYBLxpCqXNC9otYPEZQJYWMAIg+b9zXEkFqIANChAA2SAiTXiqAAGQp/IH9nACoMCmzjHH0wOgE/DA5x2wMAXYEWDoNHyiVQMdiNs+OAT49324/QXH3IyUYQIg+XQTAGUDQPJahnVl+hlA/ok4PQDy1sds18B74x0rgLzRnadSgYArQAAU8ATSfRAA8SXIRwECoHxUC/eetABIVPaMABa36oy+zYUGWzHvPg3yWCuALgEmiGqgcEvlWnQEQPJSEwARAGV7WwiAsimU/jkBkLx2RbFYLGZdzhlA8gJyJRVwWgECIKcVpn2nFSAAclrhcNonAApnXguJKi0AEpDn5N0S832M0AdAYjbQOkxl+1chKUjaSwAkLycBEAFQtreFACibQgRA+SuU2EkAZIeKtEEFHFSAAMhBcWnaFQUIgFyROXSHEACFLqUFB5QRAOlzfpRTEi1hmHATBq3TB0KL73ugSq8OKtgjGiAAkn8HMgOgq/HyjGFQZ5XXYO4jI3HlK8BNz0/GyZ0sZ2z+Gg8d/ye8KH+071Zee8UFGLR3O9TV7fKdb146RACUv/qsAJLXjgBIXiuupAKeKEAA5InsPNRGBQiAbBQzQqYIgCKUbMlQM7aAmVq7dAC0HD0ss4HMM4EkD+aytAoQAMm/HOkB0Ag8Mvli9PjxSRx99WvAjU9g1uGVKSGPAEL9vj0eZ/1d/lw/riQASp0VAqD831YCIHntCIDkteJKKuCJAgRAnsjOQ21UgADIRjEjZIoAKELJlgw1/RBoMdx5KMqmq1e8J24EW6d832WhXgFkXid5LJdlUIAASP71SA+ARPVPL3xz+KX4q2JOAKGzgWfUKqD4zxl/w3sXAE8HvPpHxEMARAAk/5sjt5IASE4nsYoASF4rrqQCnihAAOSJ7DzURgUIgGwUM0KmCIAilGzJUDNdA6+2fe2D3YWtTUvUa98Vu4bvRXPNXB0GSR7KZRkVyAiAfvsmHj2ii7p/y2d47ZILMTVu7U7c8sJpaKt8XoxPR52IsF/MlhYACbBzZTmmmwDQxdhthrnS55wHX8XJK0cGvvqHACj9rxQrgPL/g0sAJK8dAZC8VlxJBTxRgADIE9l5qI0KEADZKGaETBEARSjZkqFmBkCSRrjMVgXSAqDjnsa95/bC0ucPxENvA6PumY/9NtyD6//yNAABf47BRu2ZrQ752Fi2FrA48FGA0D5YP9kIgKxVQj4OVMI1VgClFokASOLlSbOEAEheOwIgea24kgp4ogABkCey81AbFSAAslHMCJkiAIpQsiVDJQCSFMrFZWkBkKj+2etLXDHmFtUbAYRGAG9fciFw82c4Do9rMMhFZz0+KuMQaA36NBc+bv4acyu7AZMMLWA3PoH32k1RZwSF4IcAiADI7teYAEheUQIgea24kgp4ogABkCey81AbFSAAslHMCJkiAIpQsiVDJQCSFMrFZekA0NCbP8OIlu+aAdC5rfHlqBOBez5Dqw1r0aOX1h62YkJinYu+u32U/DXwydU+Nz3/KtobgZDbztt8HgEQAZDNrxQIgOQVJQCS14orqYAnChAAeSI7D7VRAQIgG8WMkCkCoAglWzJUAiBJoVxclrkFTAU+YraPAoR6rcWnoyag1b/HoAf0mUAX4qp/j0GLOb1w579cdNyDo2QBkLjpa/B67UYwxc9wtX+JiAiACIDs/hUkAJJXlABIXiuupAKeKEAA5InsPNRGBQiAbBQzQqYIgCKUbMlQd3Zpgj++NQWbNtZK7uAypxU4cEg7LF/zGGo2b0g6SoU+SlMTaud/ho2dgU8vmYHeFuAj1kWhJSwTABLQ5+ROqoSbvjTCHwAhuv1Lf0kIgAiA7P7bRAAkrygBkLxWXEkFPFGAAMgT2XmojQoQANkoZoRMEQBFKNmSoW7vVR9zG78kuZrL3FAgVq8x3v/wnZQAyHS+YSaQGAjd5cdExQ8BkBuZ8tcZBEAEQHa/kQRA8ooSAMlrxZVUwBMFCIA8kZ2H2qgAAZCNYkbIFAFQhJItGWqsS328vvok1G5aI7mDy5xWoH3vEZgx56csAMhy65eAQQPWatfCR+dGMNkWMKdz5gf7BEAEQHa/hwRA8ooSAMlrxZVUwBMFCIA8kZ2H2qgAAZCNYkbIFAFQhJItGSoBkKRQLi5LD4AE2DkNbRVfNmGh5cp3Y3vYqg/DP/9HqEAAlHgxCYAIgOz+M0UAJK8oAZC8VlxJBTxRgADIE9l5qI0KEADZKGaETBEARSjZkqESAEkK5eIyuQogFx3y8VEEQARA2V7PesWlGP/2TNTUbMm21LPng48ejpXVbbCrLuaZD6kOJgCSTwcBkLxWXEkFPFGAAMgT2XmojQoQANkoZoRMEQBFKNmSoRIASQrl4jICIHmxW1d0RJP2x+G7BT/JbwrpypEnHoV9upSjrm5XSCPMLywCoPx0E7sIgOS1IwCS14orqYAnChAAeSI7D7VRAQIgG8WMkCkCoAglWzJUAiBJoVxcRgAkL7YAQDeecTwaVS+W3xTSlds7DsWaHWUEQJb8ZgdAx+KKsX2Br+/Bo29omw88Ezce3QnFysdt+Pm9h/DsZymebV2Kd+8dj08LfKeyVgDt0Rwje9ZH5YINmPqLdlifUozqUF/7sAs/TanGLKMfqfbk6GdWAFRyJuq1aIvYxgcR26wZLxuNek1baR/WI7b8Kah1TQNQ1G4wiuppj7ZNR926OTl6JJYXoajl0Shqtm/S3jcnvoYTh4/Iw2bhWwiACteQFqiAowoQADkqL427oAABkAsih/AIAqAQJrXAkAiAChTQge0EQPKiihaw284dgUZrv5DfFNKV2/c6nQAoRW4zAaCTLx+D/Vutx9r1rYBfEwDo4HPPxG7Pj8ckYU+BQc0w/65xmAQBi7pjswaExP5emz7A35/PB2QknE0PgIoxdGgTtMUubEQ91C5KAKBBA5pj45xN+F6YETCoIoYvporP6ffk+uqnB0AazMF6ACWIbUoAoKLdzgTWjVehj4BBxZsRWyk+H4uisncQqxIPjkW9Dj3M4EjaOQIgaam4kApQgYQCBEB8G4KuAAFQ0DPojf8EQN7o7udTCYD8l52ygy/GKpT7zzEfetSwQSOcWdEALdbN86F37rpEAJRa7+wVQIAAOR0NAMhsSUCf9lgmANBJF+HPu6/Anx97R10i4NBhwIwCq4CyVgApUKcYMAAgk4+i2qcb8K0CgPSfLHskXs+sFUBKVc/BgAEAmcyKCqHm0ACQ+cCiij+iaPv/oU4BQrn8EADlohbXUgEqoClAAMRXIegKEAAFPYPe+J8JADW8vA8addPLyYG62V+jdrzqZ+Mb9kGDNuo/G7/3JgqeaqcCBEB2qmmPrVYHnYvbildhR91OewyG2EqzBk3wYcVhaLby8xBHKRcaAVBqnQoGQAbIg3OvwuGYaaj4McAhuTSlXFUwABIVQC134oWPjYOufQCARAVQo+WoW60Bs3j0ogKog6E9LBfxCIByUYtrqQAVIADiOxASBQiAQpJIl8PIBIAE5Km3JAF9dNcUMFS6ETV3LwMO74qmwxtg13ULsc1l33mcMwrkB4D+iTPuPwVb/tceb36Ym1/9rliBQR2+wqybjsc3R0zGBae0xeJr9seM3MxkWX0VTvzrjcCU3P2z1Y08jZUNGInbS6pQtb06TwvR2damuBwzKg4nAAKwY+9RWL+LlWPWt7+ufmO89OZHGW8BS18BNADnX38kShaq7WEH+xIANcWJwxqh1jgfSBHBawCUos0rPh/IOBso179XBEC5Ksb1VIAKAGAFEF+DoCtAABT0DHrjf2YA1AdFM7/FVtP/Em+N4rsqgHf/X3tnHiBVce3/7wwwDDAMMMMmO8oiKIsKomBYVESRgM+FgAtBjcanBBMj0Sj68nOLETSRGBOjiUaNElyeEMSFKEoUQVFQIoigsu8DzDDMwAAzv1d36b739nKr+67d/e1/nO5bdc6pb1WP8OGcU9HPE4GiYFZEr04ViA+ABED5Ndo1irVes/6XeOYPJ6YNgEwWCYDibh8BkPypJgCKarW23VX47Wq9+a68htk+sm1RPTTd+EHqAEjp/dMG2w0NoEMHgJRG0IhtAB00AFJAD5Jk+Ag41BeoYglYtn//uD4qEBoFCIBCsxUMJE0FCIDSFC7HpyUGQAL0tEM9/S/8u/aqGT/oiEYPN0atIeNHZAQ1wE5U/XF3jquZHcu3zQCKC2nSzwAiALI/NwRA9hrpIwiAolp93eYyTP+sNaqP8Bp44wk6rUOT1AFQot4+YeoBFLfsy7jygDKAEpZ9Wb7XsuNifh0wA0j+NyRHUgEqEFGAAIiHIdMVIADK9B0MJn65JtAqDMrfug1VfywkAApmq3zz6ggAfbwSLU8fhgIRbfX7almXFvnQXx7EiVrfKOMzpQSs+DX8+dc3Aha4pDzr1kyzsBZfRUrDNOBk9Lfrb6oN7WWcW7P+b9jT/iKWgPl2ioJzRABEAGR3+tIBQGP/eypafGa4+j3ixO9bwHTHVpgj3hfg4DuWq99NYgQBgERT6L7Adv3qd0NALc5H3r43zVfCH2IGkN355XMqQAVcUoAAyCUhaSYwBQiAApM+ox3LASAAP+iJJl2qcPA3IADK6B23Dz59APRDNI9AHwFofgh83ARzXhQ+H8f4XwJzFECjlpO13CpKx2YhMQCaijG/PB+bfq1CJAUgQYc8qv2E/iZ+huv77IgAKBUGAdvS6FFkr5j3I5gBJK8xARABkN1pSR0AqX1/uhaaLe/+XLsmXmQB9dNK7cpWRW8EswskyfPUm0CLvj8NoeNy1XQddpj6AAUBgLTSLtNaD6vXveMHyG/WOfrk8CLU7vkkDdWYAZSGaJxCBagAARDPQKYrQACU6TsYTPypA6BD7AEUzFb55jV9AGRuAi2AzfEVKuSxvgSQORUP2gAgyywBdbos1bJ8YkvOov6gAKbGq3T4JOywCbRvByhgR44A0Am3I/+kLqj78gbUfRPwQlxwzxKw+CLKACAX5Hdkwh4AOTKf9mT7a+DTNu1gIgGQA/E4lQrkrgIEQLm799mycgKgbNlJf9chB4DUErC8VeqNYLwFzN898tubWwDICHnEGszlXIDaPDpZBhAAAX1O7xmVIFLmFQuAov4EALLe+EUA5Pc5CspfQgDU/0HkH7cfdW88qJWc6BFei/yxA1OGPnlnP4u8Qy+idskbcZeaN/hPyGuJWLsCMvVAnDjcV4wAiADI7VNFACSvaF5dXV2ddfhJg/+BHbuq5K1wJBWgAp4pQADkmbQ07JMCBEA+CZ1lbhIDINHsuQT52nrr1ov+P3qTZ2OD6GM4Ntd6U1iWiZRjy/ECAJnKvDQYZJsBZCnjUmBQkgwgMwCyZgC51KQ6oLPAEjB54RNnACUAPQIMlaxD7bt/kXcCQAoAKfU4G8ywhwAoJZ29GMwMoPRVJQCS144ASF4rjqQCgShAABSI7HTqogIEQC6KmUOm5DKAckgQLhVeACBzOZhcD6D9xubQcXsAmUvOYsrK2q/MgR5A4zFn3H9jSAPDwT2yAvfMvQVPeHmWBzyDre33eu8njTUkKwGLhTYXIO+CicjbPgm1KwEoJWDNUTfvdi1LSECjYVoUVVo2jzYnovk2w/howEoGEOairnCiOVPICoAUn72jEzdpsaSxdusUZgDFF5EAKP3DRQAkrx0BkLxWHEkFAlGAACgQ2enURQUIgFwUM4dMEQDl0GZLLtULAKQ0gRZNm5UYyrF/F9C4wq4HkAqK2jVSA9+/ay2aI3EPIGvJmfHWsey9BUwAoKuA1d/H+HWSG+zGsAwFQLCWgVmBj+l9cjgklQGEuahd0s5cYmYBQHmDHwR23q72HBLxdUJcoJTOthEAxVdt6AnNULRlWTqSOp7TqJH6C626ujqprVMHDkNZdUvH/oSBgvp5yMsDDh+JKUhK2f6J7Q7g+MZv2c/LF+usA2oP2Y91YURe09OR17hPjKX5c1/FmHEXu+AhdRMEQKlrxhlUwFcFCIB8lZvOPFCAAMgDUXPAJAFQDmxyiku0BUAp2uNw5wokLgGzAUDdH8GafqegWIRwZAVe3N8dF+I59HofSuZQ660jMHy5Fp8ytgSvvzwZGLUIFx5agFXNR2vZRZX48HMVMv142D9xd6uiyKLWbTDYcL5UxxaSN4EWUGcc8LXa5FnJ0in8JFr+ZQRAMT2DLHNlegApAOgNFezo/YeSloCJjKPugQOgm68ajCEHN2D8q9vi7McJ+NPUNsDqJbjhX4Bx7MUXn45rWx3EX574Eq863clTTsKc7zXB+n9/jDtWODVmnj+yW1MM2P6lu0YlrTVoVIj739mHPEFkkrwEqkk+QtIhgKZFDTHp7Ho4drRGflLCkXIQ6UiDZnjkgzIX/MmZuObcvpg08rSYwQRAcvpxFBXISQUIgHJy27Nq0QRAWbWdvi2GAMg3qTPGEQFQ+LYqPQA0De9dOhS7NHADDQZh9x/R6/05KsgpXIz2b81QFize/1SBQ3Mwc9QiTGwahT4QGT9dgBdfnoxbxeBMzQASf6mOQJ9tJhikiGAFQJ3axR4GrURLPgNIbRIdGb+zn6UJtLHMTIyMX1KWzqlMnAGkQpyOBqMHt0SBT3IAZI4klbHprMGLOYM6FmHI5uWoqUqeheOF76JWJZix5BDWbdjjhfm4Nju3b4FbLi3G3l3xgJ43YTRuczx+MW8j9lV6r7GAaQ9dMxKTzu1PAOTNdtIqFchOBQiAsnNfc2lVBEC5tNvurZUAyD0ts8USAVD4djI5ADL3AKpIAHiskEcBQr2B3yn9gsyZRAIAXXhIBUXqS+01FMkYymAAFIE8X+5HnvU2LisAStIcOlUABGhNqDdtQN5x+i1g1sbUfmUACQBUjDWzVuBRlXwlzOqx+zYQANkpZH5OAJSaXjKjCYBkVOIYKkAFYhQgAOKhyHQFCIAyfQeDif9nba/BZbgsGOf0GkoF8upV4/03TkX1gV2hjC8Xg0onA8iY0aNrZv7MAH1ghEFQMoDMAEj9bECZVu6VyQAIWm8fVAHlWomWLpCpB5CWmZOgKXPqAEjv8dMOOLJavRnM2oPI0gPI6MNUrpbwSnvztyN5BpARAAGifGsCtihlXyrU2Yn1rdqgX0Nh8yg+j5RiCVhUir3a+5gSsCZluPC5bwClhKsAH64GzuutNfLat1N9Jl6yzyOQyr1vPjOA3NMykSVmAAHsAeT9OaMHKuBIAQIgR/JxcggUIAAKwSZkYAiXth2D72/9OWoOZ2DwDNkTBZq3rMI3S08iAPJE3fSMpguAjCVewnMM2BnwDNY0WYDf4apI+VfccZYMoUwuARPrU2BKS2i3ehn2JG5TaMMNXTq4EVMit3clvwVM6QFkeClQp6EGgCKxNFZHVG4DiqJNoIMEQOe1iEIfAXnOgw5vUgFAzdAkAn3a4YEfd0G33VqpmQKA7J4X4EMCoPR+aRhmsQSMTaAdHyIaoALZqAABUDbuam6tiQAot/bbrdUSALmlZPbYIQAK316mA4DUnj/dsSpBDyB1ldPw3riTlJ+Wz9X6+2igaGLTjZGeP0q/oObrote+Z3QGUPj216uIpDOALA2XY8q6zj0Fr59QozV3TgUAWQCO0Y6eAWQEPHbPXRKKGUAuCZnEDDOAmAHk/SmjByrgUAECIIcCcnrgChAABb4FGRkAAVBGbpunQRMAeSpvWsZT6QEERMGN2ry5s+rTdAuY3ttHzQqaiAWRZtBiqJoptAI7W52C7spkg03lvdoTaEgDILNuAUtL/oydJN8E2ljiZb7ZS1m8gDWnA7OV270cACCjnXgAyO65SztBAOSSkARASYVkCZj354weqIAjBQiAHMnHySFQgAAoBJuQgSEQAGXgpnkcMgGQxwKnYT4xAErNmKmPjzY10WfWHkCpeQpudPJr4IOLKwjP0hlAluBiMoDcAkAiw+e4CnOPIGsGULLnLolIAOSSkARABEDeHyV6oALeKUAA5J22tOyPAgRA/uicbV4IgLJtR52vhwDIuYZuW3AFAFmvchdBmm4Ci0Ydrwm022vyyh4BUFTZ4AFQMyByvbz5pjG1CbTdc72EzJh1pPYSKvlmCW74V5xsJYmDRQAkIZLDISwBYwmYwyPE6VTAewUIgLzXmB68VYAAyFt9s9U6AVC27mz66yIASl87r2amBYCUHkCnoDgSVCU+1PsBRUq4jJ8RAHm1f0HZDR4AFWD9lgbo16G+IsHBCAyK3gJm91xtAk0A5OQMsQk0m0A7OT+cSwWyVgECoKzd2pxZGAFQzmy1qwslAHJVzqwwRgAUvm1MCwCFbxm+RMQMoKjMiQGQD1sRr8eP0a3dcw9DZAaQh+JqppkBxAwg708ZPVABhwoQADkUkNMDV4AAKPAtyMgACIAycts8DZoAyFN50zJOACQvGwEQAZDdaSEAslPI+XMCIAIg56eIFqiAxwoQAHksMM17rgABkOcSZ6UDNwBQ1/OAXiXAmtnAdzYq2Y0Vz7sBWPh26nIPmgDgC2DZ6tTnpjLDSYyJ/AydBBxe7n3sMuskAJJRyd8xBEDyehMAEQDZnRYCIDuFnD8nACIAcn6KaIEKeKwAAZDHAtO85woQAHkucVY6SASABEwpLYhd8pEd6cEZWfGcwJWgAZACt9rGWWmNPRwjAJI9Ibk5jgBIft8JgEICgOS3zPeRBEDeS04ARADk/SmjByrgUAECIIcCcnrgChAABb4FGRmAbQZQb2DkAGDHs8AqH1aYyQDIKI+AUQ03AYuXyIlGACSnU66OIgCS33kCIAIgu9NCAGSnkPPnBEAEQM5PES1QAY8VIADyWGCa91wBAiDPJc5KBykDIA0IVewAStsCleuBzUVAr0bAgrkAdGC0HugoarkAGLOGlCwZfax4qI1vIH6uATbvBUQSjV4C1mcc0LGZJr0lk8aYcSN8VJQkKQEz+oEatw5nFPiyHijuBihxlGtr0XfcJsZ4ByMeABJ+ivTBFh8xMVjWmkwHOw1Nzy37ES92loCF76tOACS/JwRABEB2p4UAyE4h588JgAiAnJ8iWqACHitAAOSxwDTvuQIEQJ5LnJUO0gVAMJSCmaCODkt0wKEDI62/jRUAmTJftLFG20PHAYsFWAIgoErxXg0ODQZGd4qWVukwqCxBHx3xvPUWrceOmNsN2KxlNSlgxgBcxHtYAZFuN06MMgDIFDsAAXTaVkdBlzUGBfggCqIS6gDAVkPLeuyykwiAwvdVJwCS3xMCIAIgu9NCAGSnkPPnBEAEQM5PES1QAY8VIADyWGCa91wBAiDPJc5KB+kCIGNJWDwAZHxuBA7GsTHZQACSlYAZn8WDGKn0ABLQZJ8BABkbMBvhTKox6ofEFJ8FViljBEjqC6zXGmfHlIAlKb0z6mAXX7znEPG0smQ5GU43AVD4vuoEQPJ7QgBEAGR3WgiA7BRy/pwAiADI+SmiBSrgsQIEQB4LTPOeK0AA5LnEWenADwAkgEqL3WrJlRUAWW/8sgIga2NlvZwsHuyxA0CmEiyYM4CMAMgKWOxijHcwYgBQHOCSDEIJm8bniXSIB8zs4rfCJ2v8BEDh+6oTAMnvCQEQAZDdaSEAslPI+XMCIAIg56eIFqiAxwoQAHksMM17rgABkOcSZ6WDoAGQqR+QpTTKmr1ilwGUrJGy9Vky+GKXYWMt35ICQIZyNWW8TAaQliEES9+kVOJzMwOo703bcEY3vSGTvuq1+Opnp2LxxM9w/ek9tQ+1z7LyGxPMogiA5HUnACIAsjstBEB2Cjl/TgBEAOT8FNECFfBYAQIgjwWmec8VIADyXOKsdBAkANKbE1ck6K9jBS3GPjoK2CiR7AFkLaeK0wMoUQaQXYyJDoW1RE0Ap4aGvklxewAZGkMb15pMB9v4tLWLJtd602u3egAJIHQqHsQzf5iFvhMfB168EV8AUEBR8Wv4869vzMrvTBCLIgCSV50AiADI7rQQANkp5Pw5ARABkPNTRAtUwGMFCIA8FpjmPVeAAMhzibPSQaAASCiqwRhF3Di3gBnLtirLgYaGxsnGm7HsbgEzlVCVA5XNEvcAiimrsokx3sGwuwXMeDOamK9kKGk3qyn24twSpt8gZtXBTkPrLWDGG9DixS5XAvY4xv/2DOwQ2T9WI8MWYPIo4LM7RitAiC/nChDbsmm+AAAgAElEQVQAyWtIAEQAZHdaCIDsFHL+nACIAMj5KaIFKuCxAskA0GV/+B5O76AFsGUHpt20Tn0z9TTMOKex9qAKH4/7FC95HCfNU4FEChAA8Wyko4AtAErHKOcEqoCx51I6gUgBoImfYXLJM0r2j/VlzAxKxz/nxCpAACR/KmQAUN7ZzyIP76P23b9EDfd/EPmd2qnvKy3PAOQN/hPymm1A3RsPok4+nEBHft3mMkz/rDWqjxwLNI6wOScA8n5HCIBSBEA3PX8F7jmjILIzX7/8NM683fuNogcqkMsKJAZA3fHj+6rxxPQtijwCBvXZ9x3unr4Fw6Z2B2atw/sAht13Jsa02BOFQ7ksJtceiAIEQIHInvFOCYAyfgvNC7CUt6WzOnsANBVjHrgdeKsd5ov/ASov8dmv0a4RULP+l3HBUDqxcI6qQFIANOAZbO3SWR14ZAXumXsLnjAJNx5zxv03+uz/I3q9PyfrJU0KgHTIU7kNwLooADrhduSf1Bx1825HHS5A3gUTkbd9EmpXAlCe9QbEnIb7CYCy4AQRAHm/iQRAKQKgR9+6GqevIPTx/mjSAxWIKiBbAiZAzznYrAAg02tsH9wzAXjn8lUKEOKLCvitAAGQ34pnhz8CoAzfR63HTwPDMsr0nkppLs0WAIkSr8Eb8EyCHj9KD6D2K7GUJWBp7kDstIQAqPsjWNOvO1Z9/n2MXwfMHLUIFx6ygB4NEFXsJgCKKCtAUEkUACnZPZiL2iVvqEMsz5XPBAjqAQIg1051cIYIgLzXngAoZQB0BTrP/jsuetr7zaEHKkAFVAVkAZDIAOqy9t+YYcl6TwiGKDAV8EkBAiCfhM4yNwRAWbahLizHDgAJwHPi3naY82IiZ/EyhFwILIdNJARAAu6Ufon2b81Q1RFAqDfwu0gWkMj+GQ3sL0UfPMcMIP0MWQGQKAnbq2X8JII9BEBZ8w0kAPJ+KwmAUgJAJ+O1zwbie8XaxnzzNUpHfej9LtEDFchxBaQAkOj5c0YN5keyfDrgxy90RbcmQPUqtSyMLyoQlAIEQEEpn9l+CYAye/+8iD45AIpf/jV0IrD4Re1fRsSV8H12MAPIxc1JBIB+POyfuLtwsRkA9SvB6y9Pxq0AxPOf4jn8Dlcp/835EjACIBdPZeaaIgDyfu8IgFICQMYNUWFQ39Wf4Pgr/+P9TtEDFchhBewAkNIIGoYG0BatlB5Ax1ca4FAOi8mlB6IAAVAgsme8UwKgjN9C1xeQHADFv/1r6C8P4sTWeihr8VW828FcjzR3DCYvATMDn7tbleFFAYAM2UDQQBABkHZmciQDaEmji/HFoba580WRXGlxQT0ct3YVaqqqJWe4N6yoVQlmLDmEdRv2uGfUxlLn9i1wy6XF2LtL9L7y50UAlDYAAvDgf6HslF3MAvLnrNJLDitgdwtYvLIvs1wiG6gjMPsjPDEvh4Xk0gNTgAAoMOkz2jEBUEZvnyfB25WAeeKURpMqkKwJtJIF1KpImV+xewV2NgdenLsdEy89CcstmUAEQAkAUJb2APq2eCRmvvIFMubaMp9+D5zY/QT0ySsgAPJQbwIgAiAPjxdNUwF3FEgIgERz51GHcLd+9XvEXQdcNhV4aZZW9hVTHuZOXLRCBWQVIACSVYrjjAoQAPE8WBUgAArfmZC+Bl7rCXTPoaERKGRazYEF0XKx8C3TlYhkroGPafKc7BYwPaoM7AH0bfHZmPnKlzh06LAr2maLkf4n9yYA8ngzCYDSBkBqCVibt3kjmMdnlOapQOIm0ALsnNPYrNDB/UqpV2tRFtZBf1SFj8d9ipeoJRUISIHEAEi9AniIdk1QzE0wxiuEc+AvBwFtT2jdEgCFdmsCC4wAKDDpEzqWA0DT8N6lQ7FLuxHMaEzvBcQMIE2VOLd8KTeBtdT+vLfnxeiNYARA4ftCOIyIAMihgBLTCYBSAkBD8NH6HuihCVu+lP1/JM4Yh1ABxwrY9QBy7IAGqIDHCiQGQNMwc8AM3LpcBGD5C4JyhbDeP0IFRa23jsBwZSxfuaAAAVAu7HJqayQASk0vP0YnBkDid/podFeCqMSHceCPeEIA5Mcuhc8HM4Di7wkBkPdnlQAoJQDk/YbQAxWgArEKEADxVGS6ArIlYDNHLcKAMhXyxPylwHqlcKaLwvhtFSAAspUo5wa0al+NTZ8Oz7l1h3nB9boNxPT6m7GvpiLMYYYiNqkSsFBE6n0QBEAEQEIBNoG+2PsvWxwPeXV1dXXWz08a/A/s2FUVSEB0SgWogFkBAiCeiExXQA4AiX8tjjYGNcIgZf2GW2OeyHRBGL+UAgRAUjLl1KDjjivHKc9Oyak1h32xm/p2weieXxAASWwUAVBUJAIgAiACoFcxZhwBkMSvTg6hArmnAAFQ7u15tq04KQCK9PnZqF4PrC2eACjbTkHq6yEASl2zbJ/RquQQBj59BbBvX7YvNWPWt/mCs3BBz88JgCR2jACIAMjumLAEzE4h589ZAsYSMOeniBaogMcKjBzWEYOKSzz2QvNUwDsFGjetj3+c9VusrdiQxInaLwIb1BIwAiDv9iNTLBMAZcpO+RcnAZB/Wst6IgCSVQroUtQOb7Udjsb7vpWflKUjv613Mma+tJK3gFn2lwDI+wNPAJQAAE39yTzv1acHKkAFpBTo1KkpLj51ktRYDqICYVSgXkFLXF3d3wYAATD0+WEPoDDupL8xEQD5q3cmeCMACt8ubfn+CFzUYxUOHeN13na707pRCX51BnAo/2u7oVn/PG/zSLzyh4OuA6Dzf/4bTGi+EpPvehEYOQWPj++IjXNuw28WJpZUmdNpM2bf/BjeDFh5AiDvN4AAKAEA2jV9DOqOHfV+B+iBClABWwXqlbZDRb83cfTwdtuxHEAFwqhAQdOTcM3hgbEAaMA0zFw+Qyv7stz0xVvAwriVvsZEAOSr3BnhjAAofNu06YIR2L6zLHyBhTCieg0b4uDNm7Cr0RshjM7fkJpv+xleeawyDgCaiAeePBPtDOFs+3Aq7nhGLj4TAJKb4mzU5DvxzBBg8XX346/OLCmzCYBcENHGBAFQEgB0rHyP9ztAD1SACtgq0KBzbwIgW5U4IMwKJARACuQ5BcVa8BW7/4he78+JLEVkAd3dqkh5b30W5vUyNncUIAByR8dsskIAFL7drB40CMte+SeOsC+T7eYUtG6NgsV9sKWAlRbJAdDxWK8DFSWLpxmWSwIWfwHQ2bjt0VHA/OQZRrYHwzCAACgVtdIbSwBEAJTeyeEsKuCjAgRAPopNV54okBAAeeKNRrNFAQKgbNlJ99ZBAOSelm5ZIgCSV5IAKKqVNACCyAjqj3JDGZcCeU5spBmrxhrrM1MJmAqPcO8sDNj/Gm58+F1tnrCrgqZtxrIxANfcOwtD22rDqr5OXBomsn9OKXe1dIwASP77lO5IAiACoHTPDudRAd8UIADyTWo68kgBAiCPhM1yswRAWb7BaSyPACgN0TyeQgAkLzABUBoASECWE75Ve/qIl7XkypIhFNsDSMsessIag11z1tBEPHAvcIfiT2T4XITOm4zgKLoGAYrMUEn+LCQaSQDkXEM7CwRABEB2Z4TPqUDgChAABb4FDMChAgRADgXM0ekEQDm68UmWTQAUvjNBACS/JwRAsgDI2APImOGjAplmK8w9gQSI6faN+llCAKRkEkVLyxLOsWynsDcWbxkyh8wASPcrfwqSjyQAckvJxHYIgAiAvD9l9EAFHCpAAORQQE4PXAECoMC3ICMDIADKyG3zNGhPAdAz7wJ7/wTcEu1D5s5ibgXeHQo8PhZ4OZ5F8Xw08ObZwEPuePTTCgGQvNoEQLIAyNADSMvCUaFP/J47RkiTGACppV0KsNk6BY+PAeZpt35Z+waZS8yAqq/iZQDFh1HypyH+SAIgpwrazycAIgCyPyUcQQUCVoAAKOANoHvHChAAOZYwJw0QAOXktiddtD0A0mBKxMpG4Oyr5YQMDADJhRfWUQRA8jtDAJQOAFKzetQsHDjIANLKx074FrP39zdl9RgBUDwYxAwg+TOe6sjO7VvglkuLsXfXtlSnpj2eAIgAKO3Dw4lUwC8FCID8Upp+vFKgUelQ/Ln0ceTl1fPKBe1moQKt6hqh14rOqDmchYvjktJSICkA+sXTwPmdzZk0lz4MDF4ml9VDAJTWnhAAyctGAJQOADJn2qjZORXRa9dlewAprtUyMOwoRvni6M1dRuhj7uuTWg8g41wTSEqhWTQzgOS/T+mOJAAiAEr37HAeFfBNAU8A0PHvoFvv43Bgfm/sdLoSxdapOLS6BbZ869QY52ejAgXFfTCpeCm+PlSXjcvjmjxS4NIm9XHR6oYEQB7pm4lmEwMguzIrbbUC8nTSV27JDrICoEfmAf2LtMGV5hIu8axkHVByCiCGVK4Axi4D5t1geP9zba4W25vrgPNPUT9Txlue6yViAlrdqI0TY0NeGkYAJP9NcgaAfo9RTcfi0OHOeL9G3qfcSGH7KuBIc7x1SG6G01HJbwEz9gCKLcEyl2jtjMIgJOsBpEas3PBVbL7ZK6YJ9JO6/2ps2wE03x+/B5DSkNrQoNofADQC37u9N/DFH/DvBdouDByHc8/pgAbK28Moe+cpfPxJdIe6TvwRTuzcUPngyMYP8a8XV8bdvqJWJZix5BDWbdiTYHvPx/x3+gBvzsCYGU5PgDpfJgPo9Et/iuPxJWa/vNAVpwRAKQGgy1H60NXAGyNRtsio/x1o9fu+qPnJBJS7si2pGIn13Wz6UjRuswFVAcSj+tbjP4CaV61aAcqY4uWo+MUUHDQstcnUhSju3tTwSfz5qajDsdmhQGIA9HN0GDUTjdXf+MqrtuxWrP/oYfuFuwmA7L1xRI4rIErAJjX7GF9VEwDl+FFIafnjiwiAUhIsBwYnBEAi++esvQaoEkcMAW26rYuOsc4xAiAlm0hcAqSVjylQpiT6XoFD0KDQeA386JBIe79e7yeklaUZoY/whQXA5Jn/R4Ms8OqRp4ElV6v9gqxxhHCPwwuAfozT1v8UmNkLn/4pHMJJAaCCebio4VBUx8AYLwGQ//okBkD+x5K+x/g9idK3ByTLAOpz3U3oULoPlWUtgK1RANR14jgUvTgXq4RjBQY1wc4HX1DeK/Cn6Bu88aTpL+9xQ0wGgO57ehou6VSGbzaVAqt9AkBDJ2FCjxJU7N+LYmwnAHJysCxz8+rq6mL+RL5r+hgcK7fSv/ADIAWidFgbA1dc1CuhKQXsYB623/eAOmbEYyhtNwVlfzdMGfEY2lzQErUoRa0FpInYi/A0ds56QZ1wxWwc129PIGvxQy/6kFcgOQCaDqzTM2+eQpcxl+CoTCYOAZD8BnCkYwUIgBxLmJMGCIByctuTLjopAOr9pQZU4pmIlyEkQM2VwLNac+YIAIIKdD6wNGUWz1drnykZQIuj/pK+j+PbBJSSZS+JZyfJ9zEK4MgkBkACwNyNkmaGoMo/xNfdxmOjL3FmJgAa0GQ/SrEWxfgYLx38iUEpAiBfjk2qTqzX0qc63zJepgRMgKDmBgBkNiEyhI7DfgUAGX+2D8w+AwgQIKi/XwBID1mAoNYEQPY7KD/CEwBkzmYxZ7Ioz4oXoQpjtWyZ2EwXYybN0aXzgDMSZRgZMoASABNzVo45M0g8K6yYh6MdxqKgkRDNkjkkgM3FA5AvHlUvR9WWnig0QhqDzsJWwXdnYLcR+Fj2QYc8lbjaDHsAxAAgBJlZJX+AONJ7BeQBkJoRVH9HHjZ8rsbVZngdmukZ7Efexe63zsE+8UAHQJuBZh17qYMr/4Kv3/tRZF7Tw+/iaOnZKNDm4cx9aFXaXFvwGpTr5WMmmKRBqM2fobDj2ep3x2DXe7XoIYwKEACFcVfCHxMBUPj3yO8I088ASgBSjFDHBIAMYEhfpIA8eF7tJ+QUAClZPzrYsQIgB42s/d4Q8cfjQYOw7JV/4sg+5U8XhlfQACZo/7GbYZ8BJCDP6Sg78DFKlf8OwvKImVgAJGBRV+UPWkDFkeeABuY5xudHjk3Ha1WPKWPF5x3qFqO63lAU1y3G55Ub0dVYXqZlIekJ5hUelIZlRwaQ+184xwBIZAANAb753Vx8J37uD1Q06YDSQhFrbHmYcQUEQO7vZ15eHh66ZiQmiY2wvObPfRVjxl3svlMJi+4DIAFizkC0BEuBKC1xSCvJ0uHQ0aUqLLFm7eiASM+kSV7SpUGSpUBjo09t4TEZQRZIpNqOAihzFo+wPQK1ehmXBoOwblY0S8cosLLu0rhlX+owQwYVzJqIp1YAZNVBYi85JEsVkAZAAsR0B8p0yIOn0GU4sEGBOiocKqzQSsQUaHM28nU4Y+njo4IjA+QR84ePxsH3VICkPIcGjGIA0LURaLRPxDDmWmBzFEpl6TZxWUkUIADi8UhHAQKgdFTL7jnp9wAKYQbQJGjlaMbY4sGgTM4ASlaCNRODd09EE+3IHnyxPZZMFZ8NwP5Ww7Fa+7z3kq1ovlw8Ex+Y5xz94B4s+q8nIoe+8/+uQY+zipX3Rz94ERV9LjSVgBmfAxXYe1e0PEz4abPzQxw+awiaeJSpZAuACpfhsnpq5o8KaaLQBjADoB6NN6Jf3rxIlpAKe9biOw0amZ9PwbCi+1B4VO3xYx0ba3sZjjs6SO01JGJqgIhdt37DEADFV9IZAOqP0386BA2/1srDRl+OC/q2QKXeL0i873EQXwk4FMc9AZBbpztqJ0sA0FQtU8YqkJ45IyDHVOR/bs6EMWbHxIANEyCyQBfFTbJMGPFsLOqLX/QaUIpGFs+WuYxNzQAyAB0DIIKWqRQp6YqbpWPRIZIxFKd/jwk+xepk7QFUmwg0uX82aTHkCqTSA6gmCWhpceY+lOI+tUdQTAmYOXtIAJ6mh5P0E+q3Gj1aLFEzhuJlABnK0GxthVx/hudcAQIg5xrmogUCoFzc9eRrTnoLmKkvj2bHeAuYyPApMTRfTtYDSLFVlrwHUEolYKOBTXrPn3g9goaq/YRg6TWU0T2AkmXgqCAHCvQBcMMcnNZ7PD61A0Cz3sNgDI/MGXFvH1ToEGfWexg5elekxEyFPYhCHvF84v+1TtHh0g1zMOLe1tipvRcAqH33ddHnHnz9kgMgM6RRwEv9nfi8ciy+VmIxAqB45WB69pDIGop9LoBQb8xQsoDs4JJ56Ua77olCAOQyAFJ6/7RChbEBdAzwSV4SRgDk3vnWLWUJALJrAh2/T5AxuyU2s8UIeOLBHjsA1Bc1r+5B4cU9cdTUdDn+PCOMigFASo8eoPIXUyAAkKknjwwA0ndbA0G1BigVFzZ1/SLSM8iUAWTNonL/PNJiBikgnQGkZeYYwY2APtGyLUOT6Dg9gASoabRPzdSJC20E9NHLxYR+puwh/Uax2D5EJvCUQbozVPcUIAByT8tcskQAlEu7LbfWpABImNCvgtfNmW7bAmC8BSzes71642aoZV6RW8AsN4alUwK2sgzo31mNLAKDxBtrE2iD300b1VvL9GbUcjL5OiqVHkCRjB0BYwYsx8LBt1pitcsAMg43Aia131DDBXqmkBhn9xwwZhepGUDmjCK3hUwKgJSyqzbYEin7EkBoGlCj3/plBUDxSsT0z9RbvdRcKMOr9jmp7CIVNhnnRzOL3NKEACi+kmllABnLvoxmYz4nABLy8BYw128BSyMDyJThEydrx1JCZv66WHoAmUqw0sgAsgAg0avImAEUA3GS/RYUECcCeKKZSuYp0UwhawlYSr7c+m1MO6FUIBUABENmjgJ/Gr4S6euTPANIhT4JAZCw23Z7tIdQChlABEChPFa+BkUA5KvcWeOMAChrttK1hdgCINc80ZCsAun0ABLZOcfjd6byLdWfHQCyNpbWy7jiZRtZAVBsOZoxjqABkFKyVc/YMVvbAQ3a2GYAmQBS8qyd5BlA1uwhZgDJfhfcGJcOAOpz3Y/QaKX56nc1FnNJmN2NYGllAE27BmvOOoiHxv0DT1t/7r0Nva5+M6ksMtfAw9oEWrzvchArn30FX1l/lmgWTQDkOgDSevp0L0veA8gEVsyZOtbbtKR6AOlXvlsyZ2KuXI/TA8hUAmYAQAcV8GTIKkraA+hylE4fjEP3Ra92N64jUT8fI+SJ3wTa0IPIjd8qtJGRCqQCgIyZO+Ysnng9gPSsHVWWZADICpOS9wAy30RGAJSRx87VoAmAXJUzZ4wRAOXMVksvlABIWirfBqYLgHq0eT3FDCBrlo9dho+ASRfisFIiFi9DKEwZQAlu+IqBOmNx6LCaEaT08YGa0SNe1r4+1ufGA5EUAMGSicQeQL59lxRkc3Jv9MkrQE1VdUK/5lvAVMijNnmOviJ9f5SbwHpDuQ/m0JaE/X/EYwIg97c6R0rAVOHM/WzMN2slLwETs9UsIvVWLtHbR/IWMG3PVN+INGM23QJWvdx0rXqyErCDwp4ClLqolm1uATONFeN36lfCx8+KUmwagNXRBCVnxUaY5v65pMUMUCCVHkDmG7fUBswFyhr3o6YSqH84UQ8gmwwgrYl0Y+1KiJrKNSiAXA8gAqAMOGQeh2gLgI4rxLou9RD9t886/HtDFS7Z7nFgNB9qBQiAQr09gQRHABSI7EmdpgOARM+fEfcOweGYHkAWUKP07emOaINoHeiofYOMPYCUnj99ViXsAaT2BNqZtAdQYCVgMf1+dMnVvkAtakUz6J4YZbypC+qz1nnq2NhbwMzPgXLsMsAj2wbTejZS7VpU5MNyI5nzc8gSsPgaygAg5+rHtyADgNz2LZUB5LJTZgCllAHksvqy5oxZObJzPBonc9W7R65pNocVSAyAclgULj2jFEgKgE5ohF2t88zARwNCO3cdxFnfZNRSGayLCtgBoK7nAb3aqg6P7AAWvq3+3Gcc0FGjiZXrgcVLXAyKpgJVgAAoUPnjOk+lBxBgaLKsQSBxkYvpRi4N+igfr3sRWzExeguY8Vn5OhxEGxyeab7Jq313NUz7W8DMDZ+DLgFzvLMiW6gAWB1pGu3YoqcGCIDiy0sA5OmxU4wTAIUeAKnZM/W3JLh63fszEvXAxsx+qk1fBgUIgHgcMl2BxACoIT44sx52xsv2EWCopA6/+uQQHgfw2/5NMKbmGHY2q4ceQpDqo2i9EvjgzPqG94cjUt3YuzF+1Uz7p1HU4u8fVeNn4qkCl/IwfxdwRet8ZXx5eQ26rz6S6TJnXfzJAJACfxoBC+aal236vDcwcgCw41lgVdapk5sLIgAK374nBkDhizXoiGyvgU87QGOm0GNpW/FzIgEQAZBQgBlAF/v5tYv4yqurq6uzet41fQyOle8JJCBTyZaIIFJK5XM4kSvddb9xrnb3OSS6y00FCIByc9+zadUJAZAF8pjXbIZDAgBd0UgHOeKZAD/m94hkDDXAK/3r4Z2VUXh0BQQwOqwBoHpopgAk/X0+vmDJWeiOXDIANHQSsC8O2Bk0AcAXwLLV6nJENlCL3cwCCt3mphkQAVCawnk4jQBIXlw3AZDa88fgO9IsWj6eIEcSABEAEQC9ijHjCICC/D1E31QgtAoQAIV2axiYpAJJAVDTWhXExLwa4JWBDYAtai8gNQMomqlj995kToAm3Y+eAaRnBEH4KUCbvSw3k9xO34YlBEAis6c7UNEIKFWbnKFsuQp9rGBIZAR1Q7Q8zLfg6cgTBQiAPJHVkVECIHn53ARA8l7DOZIAKP6+nNr3ZJycV4Ajh+L9ucjbvWxS2hwPf3QIG7butXVUv75KH48erbUdm2xA+9bNcPMlxSjfs8ORHX1yfr4aV21t4rgKW3bB7fM3orLaH43vnXQOrjqnX8z65s8lAHJl02mECmSjAgRA2birubWm9DOA8vGJBmrsgI/1OZTeQoZ/HjVl/ORhfgQAqXBp4AECoLCdyoQAaDAwuhsQ6e8j3ncC1swGOloygwiAwrarzuIhAHKmnxezCYDkVSUAimpFABT/3Jx+Wn/UVClXEfn+ykMe9lUfg/iv3atevXx0PW0bioqa2w1N+jw/DyhsUAsdKDkyJi46qyzE9rXFiK1vilo+fLQW1cfs1+g0Fn1+/YaNcPO1Ij3Z/CIAckth2qECWagAAVAWbmqOLcm9HkCSGUDW0rKkGUAEQGE9jkkBkAZ8vtOC1zN/WhAAhXU7XYmLAMgVGV01QgAkLycBEAGQ3Wnp2eMELFjwJsr27rMbGujzwsJC/M8jw/FN+QuBxmF13qHxOLz0x104UFkZirjENfBTbroeF15wHgFQKHaEQVCBDFGAAChDNophJlQg2S1garNmmG8Bi3MzWCoZQIrNgmOR0jKlf5CpBxAzgDLhuCYtAesLrJ8NWAFQY/YAyoStTTtGAqC0pfNsIgGQvLQEQARAdqeFAMhOoeTPCYDk9AtdE2i5sDmKCuSOAgRAubPX2brSpNfAi0Vby7WMt3ZpoqQCgKD19fmeer8wvq6uVRpGR5s+EwBlwllL1gRaNHtuuElt7my8+Yu3gGXCzqYfIwFQ+tp5NZMASF5ZAqCoVqU7bsPcJyqTlurIK5s9Izt2bI95c//JDKA0t5QASE44AiA5nTiKCgSmAAFQYNLTsUsK2AIgl/zQTHYpkAwAiZWKsq8i8UON2v9HzwYScMjaHDq7lMnd1RAAhW/vCYDk94QAKKpVr+33oWt1W3nxcmRk5ZF8XDrtSQKgNPebAEhOOAIgOZ04igoEpgABUGDS07FLChAAuSRkjpmxA0A5JgeXC4AAKHzHgABIfk8IgKJanVYzDZ1W1wOO1cgLmAMjKxp2xLg75hAApbnXBEBywhEAyenEUVQgMAUIgAKTno5dUoAAyCUhc8wMAVCObbjEcgmAJETyeQgBkLzgBEAEQHanhQDITqHkzwmA5PQjAJLTiaOoQGAKEAAFJj0du6QAAZBLQuaYGQKgHNtwieUSAEmI5PMQAiB5wQmACIDsTgsBkGT1uHkAACAASURBVJ1CBEDOFFJnEwC5oSJtUAEPFSAA8lBcmvZFAQIgX2TOOicEQFm3pY4XRADkWELXDRAAyUtKAEQAZHdaCIDsFCIAcqYQAZAb+tEGFfBcAQIgzyWmA48VIADyWOAsNf+zpntw4f6DWbo6LisdBRrm1aLnI/8D7NuXznTO8UABAiB5UQmACIDsTgsBkJ1CBEDOFCIAckM/2qACnitAAOS5xHTgsQIEQB4LnKXmr262G5f8ZyDq6o5m6Qq5rFQVKCrqj5P+WhILgB6ZB/RX7oQzvDYCZ18N4Fbg3dHRzytXAGN/nqprjk+gAAGQ/NEgACIAsjstiQHQ5Xj6g6kYhOWYcdYUPB1j6A7M/3wsWn0yC4N+9IKdG8fPCwsL8T+PDMc35XF89X0Dt3Q4weCjApvWDMDL+lWdjr0nNpC4B9BYPDjnUuCFSbj9NXX+Jb9+Ftf1BVY+Gf3M7dDy8vIw5abrceEF58WYnj/3VYwZd7HbLqXssQRMSiYOogLBKUAAFJz29OyOAgRA7uiYa1YmNN2NK1cPxJHDe3Jt6VxvAgWalwyPD4Cs4wUQwvPALXOASx8GJoHQx6NTRQAkLywBEAGQ3WlJDoCuRm80xe53zsCY/zFbuvqphZg2sCkOhAUANf8Mjyy+Uw1SAULAfxZcgLftBHD4XBoA/fRRvDkSeOvCm/Fbhz6TTScA8lBcmqYC2awAAVA2725urI0AKDf22e1VEgC5rWjm25MDQCLj5yQt+wcqABqzHZg8M/MFCOEK7AHQTAzePRF4sT2WTI0uoPeSrWjfXX1/MPLsxzht/d0oaaZ+fvSDe7Dov54I4arTC4kAiADI7uTYASB8VYZBLb9A74seMJgS2T99sfuTUvTG05EMIB0KqQM34JV+E3CXXQCSz20zgIwACNfg0pE3AutFFtD9mDz6MpRofg6XPYg/LPurpFf7YVIACL/Cy9e1wIcW+KNmBDVRnWx5B+f/+HF7hzYjCIAcS0gDVCA3FSAAys19z6ZVEwBl0276txYCIP+0zhRPUgDoF08Dbd9Qs3/ES7w/v7O2xErg8bHAy5my4vDHmQwAqZBnHQ6u6w4sjwKgzv+7Bj3avI6Fg28FbpiDEfe2xs5Ww7EaM9F71q1YrYAiAY4uxOG7euHTP4VfB5kIZQDQgCb70RXP4aWDP4maLFyGyxr0VN/XGp4VzMNFDYeigfKgHLsOd8b7NTKRBD/mtJpp6LS6HnAsQwL2STJbAPTE08CPrwaeGImrn1ODUkBPy0WYsWcEbogAoMvx9GuDsfgitVzs3teW4hLMs4Cj9BeVNgBq+gYm4wI88wWArs/ipl69sdPF8jBbALTkW3QbeTzWW8u+REbQ4H14cvyv8Mr/fZt+9sQrGLL3b7j0lyKbNP0XAVD62nEmFchpBQiAcnr7s2LxBEBZsY2+L4IAyHfJQ+/QHgCNB+ZdCTybAPIoMAjR7KDQrzj8AdpnAAECBDWPACCR5fNTYGYU7JifR9ec6PPwqxI/wqQASIM8FbVrUYyPowBIgTxtsOWA6P4yBcOK7kPh0eZ46xDQo/E8FFeNxXLhzjQu/AolBkDfR73hpyCvagWOfvzP2IV0uAr1u3VF3Y57cOyr8K8z1QjtAdBILB6mAh81C0j0BlKBkPg8CoAsnv/fbKzuZ80cSjW66PhUANBpg5ZjWPFqvL9wEj41uTRmBqUfi3FmcgD0Q/RvAlR+YQU7oj/QD1Gy5BJc/zvNmgBCvdY6zgIiAHJnX2mFCuScAgRAObflWbdgAqCs21JfFkQA5IvMGeXEFgDZlnvZAKKMUiMcwaYOgERmzwDsVzJ+1JfICDoev7OUe8WOC8eK049CJgMIAgTViwKgHo03ojdm4LWqx1THlufRaH6PUU1PR5kCisL/Sg6AeiHvKFC34SEc22JeS/7pdyO/MXIaAF39nFrytUKUdBnAjsgEMgEg8eyiLlEBv/MxA8jYBPrIUgP8EdDndnRS09YAuNsg2jYD6IWlKLnuHGChAfZABUACDpleB1dFMoLS/UYRAKWrHOdRgRxXgAAoxw9AFiyfACgLNjGAJRAABSB6yF3aAiDR/HnHWOChRAshAHJ7i10HQLPew8iJojnQOmw1QCK34w7CXjoASJSElR5TM36Ul8j0KQBWV47F18ZFJPo8iIVK+EwOgDoC+4uQh3/j6MqPotZE9k8XoK6mK1BhzADSsob0kcbsISVjqCnqhL3mhRFwlN//F8hvXqjNOIS69RbYdOKNqN+2pfZ8D2rfexy1yjuzr0gmkpaZFAl2/0Jz7BKaiCEyGUCi9EuFPYuw+sQRkXIwEwAS8OecPdEbwwLMAIouXYU/RTt7qCVgpt5AkgLZDLMHQJNwu9IDqA/2RiBQ7A1h7kQDEAC5pSTtUIEcU4AAKMc2PAuXSwCUhZvqw5IIgHwQOcNcJAdAEnBHlICdtZc3grm4764DoEhs8ZtHuxi676a8A0Dm0jDfF5aGQzsAVPfeZuQN74i6CHgBlOyfmoWoLRiJvAgAOhP1zhqJvMoocNHHKfBIBzNGIKPAHUShjgaJIpDH8jy//1XAyudQq8Ef6OVnHa5CvaLncOwrFQpFPocaE/akXqYmC4Bw1WNYdusAND0QvRbeCID0vkB6s2hzDyCRQTQCu2eKPkLq9fKttJvFxLjz9thfJZ9KCVj0eIgG0KNQqff8sfQAUkrFGr6l3h4mbg5rs1vNHFLGtcI6iVvEpACQuAb+IgGBor2AlAbQJ3wbN+NHeVayVC0HM/YKUmzENpM2fh0IgNL45cApVIAKAARAPAWZrgABUKbvYDDxOwFA3cbWobT6Vixb+HCc4J/CqVddC3yTh8+WAMnHBrN2eo2vQHIAZLn9SzchsoL6F2nvNrL/j8uHK3UAJN8DCCIbaMBytVl0Frw8AUBK759+2JdBDaDFVtoDoMcBDfioWUACsqhASHweAUAC1rQ8gNoPBKDRXlqmkPKZFe4kgDMCGuk2jT+bjp3wVbw5pjeRkk1UsMb8eYKxdsdYGgBpjZ1P+Tx6Jby5BEwFO4Oaqh6//W4DjofeAygoAKRfCX+CGtSRb7AXrVCp3A4G+AqAhH/lKvgO2KRlAonGz6M6RHdI/5wAyO7U8jkVoAKuK0AA5LqkNOizAgRAPgueJe7sAZAKchpF1rsGO5/rjfVIDeoQAGXOgbEtAcucpWRNpKkDILXnT9xbwGbNRO+pt2q9gdQr4RsuMF8fn8nCpQOAkvYAyrCyL+PeyQAgBd50gQJ3ICCLVhJmAjRxQUsUFsUHQN8DLP2FFIij2AfqnRX7XMQeHWMoS0v0uRFCpXBoEwOgFIz4MDRpBpAP/hO5SJwBFExQzAAKRnd6pQIZrwABUMZvYc4vgAAo549AWgIkBUCDV2PICb1QrWXxKA56vYNTOyzAZwsfTimrhwAore0JZBIBUCCyJ3WaDgACVLhT0kyYrsBe/ap35Ur4IaiveTz6wT2WxtDhW38qEaUDgMy3e5lLvQY02YgmRzLn6veUAZCAK0pmzgqgbbQcLAYAuZoBlLh8K26mjw6APM8ASuWkeT+WAEhOYwIgOZ04igpQAYsCBEA8EpmuAAFQpu9gMPEnBkAi8+cS1Cxvgf+siR+bCnX+goMl16JZgRizH+WR8eb5VgDUfuQ+dGnbXDVc/hd8OO9HwQhArzEKEACF71DIAKDwRR1MRGkBIIjr3jeiXz2FluHIsenajWAqDGqdZ15LxRFDw+hglinlVSoDSFjSmzEbGjubS7S0psyGHj+xPYCaGpo4a5k8zSsT9gBSG0RHn0d6AFmvoNd7AFVar6b3ogeQlKy+DSIAkpOaAEhOJ46iAlSAAIhnIMsUIADKsg31aTkJAZDI/um4HRv+cQ62JohFQJ02zaLQR3kPHeYkAUAW28wO8mmzJd0QAEkK5eMwAiB5saUAkLy5jB4pDYCUnj3mkqzYHj2WW8CMDZ9jegCpsplvATPe8hXn+dHvoj2GTLd9GW4Ps9wCFrkdLMVdYglYioJZhrMETE6/vLq6ujrr0F3Tx+BY+R45CxxFBaiApwowA8hTeWncBwUIgHwQOQtdJAVALZckzcyJATcmsJMIAAEn/2AmCjarzaGVl5hn4ysLpQ/tklqUnoPez5QAFRWhjTHXAqs+9TQse3kujuzbl2tLT3m9BEBRyRIDoJRlzaoJBEDOtpMASE4/AiA5nTiKCgSmAAFQYNLTsUsKEAC5JGSOmXGaAWS6BazXOxjUF9iiZA0lB0BqyZjhVfNu0myjHNuWQJdbfNwEfFj7g0BjoHOzAiWV1Wh9+/0EQBIHgwCIAMjumBAA2SmU/DkBkJx+BEByOnEUFQhMAQKgwKSnY5cUIAByScgcM+O8B5DhGnhpADQd+CJxb6Ec24LQLbdh63Nww+7vY0/1wdDFlqsBXdWiHc696xEcrTiQqxJIr7tBaQkaLDoZWwrmSs/J1oHMAIq/swRAzk48AZCcfgRAcjpxFBUITAECoMCkp2OXFCAAcknIHDOT7BYwtVEzDI2dbW4BkwJAD0OxW/IZM35CetYIgMK3MZOaHoemm3eFL7AQRtSkSRN0GrwJhU0ahTA6f0M6Dq3Qc0clcKzGX8ch90YA5GyDCIDk9CMAktOJo6hAYAoQAAUmPR27pAABkEtC5piZpNfACy20q+AjshhKtWJ6AEkCIGFLbSAdFdt01XyO7UHYlksAFLYdAUa26oi3n3oeeyvKwxdcyCI6vn0HXPO9UVizZl3IIvM/nAnnD8RZxd8QAFmkJwBydhYJgOT0IwCS04mjqEBgChAABSY9HbukAAGQS0LmmBlbAJRjenC5AAFQ+E4BAZD8nrQpKcWUkRdh5cpV8pOydOTki75HABRnbwmAnB14AiA5/QiA5HTiKCoQmAIEQIFJT8cuKUAA5JKQOWaGACjHNlxiuQRAEiL5PIQASF5wAqCoVgRA8c8NAZD89yneSAIgOf0IgOR04igqEJgCBECBSU/HLilAAOSSkDlmhgAoxzZcYrkEQBIi+TyEAEhecAIgAiC700IAZKdQ8ucEQHL6EQDJ6cRRVCAwBQiAApOejl1SgADIJSFzzAwBUI5tuMRyCYAkRPJ5CAGQvOAEQARAdqeFAMhOIQIgZwqpswmA3FCRNqiAhwoQAHkoLk37ogABkC8yZ50TAqCs21LHCyIAciyh6wYIgOQlJQAiALI7LQRAdgoRADlTiADIDf1ogwp4rgABkOcS04HHChAAeSxwlponAMrSjXWwrKAB0HUX3oI7W+7A/X97AU/2uRxfnFGEN578M25zsKZMn0oAJL+DBEAEQHanhQDITiECIGcKEQC5oR9tUAHPFSAA8lxiOvBYAQIgjwXOUvMEQFm6sQ6WlRgADcILPzwHgwuixiu2vYO+ry9z4M1mKgGQIhABkPwRIwAiALI7LQRAdgoRADlTiADIDf1ogwp4rgABkOcS04HHChAAeSxwlponAMrSjXWwrOQAaAjw2SO4XLlh+0L867qe2LVUf+/AaaKpBEBZBYCmProQ95cuQtMrHwDGP4YtU3pi5WMjMWaOe2eHAIgAyO40EQDZKUQA5EwhAiA39KMNKuC5AgRAnktMBx4rQADkscBZap4AKEs31sGy5AGQmhHUesMDOPd9ABqs+c+2IgxuV4j1X4vPBSTqh25aPJGMIWVsFxQb46zZoJR9QZSANV6LLi+9HrHJErCOePup57G3otyys5dj/oKpGIbluHP0FMyK2fc7sHzxWLRdMQsdbn7BwalwZ6oJALljMsZKMgB0/s9/g7F4Czc+/K5H3sNlltfAx98PAiBn55S3gMnpxybQcjpxFBUITAECoMCkp2OXFCAAcknIHDNDAJRjGy6xXGkAJCDOqcDvRa8eYVeDOjCWhQ27Hv/Cnw2AqC3+E5MxZM4kUnoAEQCZdipxCZgAQFejP5pix+IzMOBB8wYrwOWUpignAFKEIQCS+AWQA0MIgJxtMgGQnH4EQHI6cRQVCEwBAqDApKdjlxQgAHJJyBwzQwCUYxsusdxUegCpWT6aUdtyLZExZCwhU+f95rI7cEFVtJcQAVDsJtkBIKwrw7DSL9TSqshLZP/0xY4VpeiPpw0ZQGpWUE993KZ5hnni2QjsWLAW/UcPQDMxxvQc0KGSeFS+Yh5Wdh8BPBMt4zI+Bw7gfUOJV2wJWEvMHToBN8FsF9iAZ7XPJY6saYh8BtBEPPBkf5R/VYFeJ7ZB1Vev4caH2+CBJ89EO82i+lk0W0gApAknNlKeVn31ETZ26g/Mvw2/WZhqlP6MZwZQfJ3LG52A+Z9u92cTHHjJz89HycllWFvxkgMr7k8lAJLTlABITieOogKBKUAAFJj0dOySAgRALgmZY2YIgHJswyWWK50BZIU3cQGQtXH0ISwxZgANux4bWm9Vy720FwFQ7CbZAqBnngYmXx0LYkoX4c6yEfhFBACpJWP910VLwv7w/FKMK9Pfa3CoUi8pU99jgZZddPtsHBi6J1JupsIeRCGPeD4aUXij9PmxQB5TDyD92eWY//xgvH2lWsYmYpoEI5iSOLjakNQA0Jlot+MjTL7rRXX25DvxAO7HHc+IzttT8Pj4jtg4RwM8k+/EM6eUY/bNj+FNLZtowonAGv25fIi+jZxy4xno3LWBb/4yxtHRhljz7D9w7MihUIecl18feeechE93PB+qOAmA5LaDAEhOJ46iAoEpQAAUmPR07JICBEAuCZljZgiAcmzDJZabCgCCEeDEACBLjyBYM4BE6Vd7fGq54p0AKB0ANBJvDzE0WIZaGiYyc8TnEQBkATiKJwFpJgMPKT2EtAwgQ9ZOFBBBgUdtTaVmUT9j5qhwyfxchTmD/qMCpGQZQKZVizhPtmY0SRxeAKkBoP4oTwhwzsZtj47SMnzEzxeh2YqpKhxSXsbncrH5PeqyKwei7cBFqK2r8dt1qP0VHemF3X9djZqD+0MdZ72GRWh0/iBsqVoRqjgLa3vgo9fVM9W4cRMcqjmGqqqqQGMcMWIoxoweFRPD/LmvYsy4iwOJjQAoENnplArIK0AAJK8VR4ZTAQKgcO5L2KMiAAr7DvkfXyoAyFS+FQOALLeEKc+jPYDE3NN2GUrItKUSAMXuuX0GkCjBUku+lonSKQNAEdDFBIBiwIphXhwAFJ0vAJA5ywgG0KQCIOtzFfro/pMCICV7qEt08ZbSM9lvgjMApIKeXo11b9Vahk882JMBAOiKgWh7+iIcqwt3povs3ro1rumRkzIGALUbejZ271jq1tJdt3O0flfc8iuRExfs65afTcWVV0wgAAp2G+idCmSWAgRAmbVfjDZWAQIgnop0FCAASke17J6TSg8g7P88Wr4VrwRMZAj1aKkKVrMH61GEXeIa+RLD57qcvAUs4cGSA0A6bFlk6ssTA4AMJVyKQ5sMIDMAsmb4GDOGHGQAWTOTAskAsmb52GUAaT2EQlwCdhkBUNzvVKYAoPwGhWg3/Bxs2xDSJlMA8otOwdTpr2Pfvn2B/Y8xLy8PD9z//wiAAtsBOqYCGaoAAVCGbhzDjihAAMTDkI4CBEDpqJbdcxIDoOxed5hXJwuAFJgzZQCaRXr4mDNwoGT4mK+Fj+0BNAI7LI2bTRk83dcm7AGk9gQqS7kH0FoxT+8N5GsPIGMJmAXoWHoAKQ2gO23OqB5ABEDxv9UEQO79tiMASqwlS8DcO2e0RAU8UYAAyBNZadRHBQiAfBQ7i1wRAGXRZrq0FAIgl4R00Yw0ANLgid5zR4RgygBSYjLfAma+Ij62B5B1vtKguZO6OPtbwMy3eSUuAVOzh4YVqXbXbtqAngigB5Bo9DykjRpE1U5sQzHKDbd8XXPvLAxtqz3OgFvACIAIgFz8NRTXFAEQAZDXZ4z2qYBnChAAeSYtDfukAAGQT0JnmRsCoCzbUBeWQwDkgogum0gMgFx2lLI5Y/+glCd7MiFZDyB3HbIHkLt6+meNGUDuaU0ARADk3mmiJSrgswIEQD4LTneuK0AA5LqkOWGQACgntjmlRRIApSSXL4PDCoCcXNfulXAEQFFlmQEU/5QRALn37SMAIgBy7zTREhXwWQECIJ8FpzvXFSAAcl3SnDBIAJQT25zSIgmAUpLLl8FhAUBqj5+m0TUbeg35IoSEEwIgAiC7Y+IcAN2MM+86D1h5IT76p5239J+zCbScdmwCLacTR1EBKmBRgACIRyLTFSAAyvQdDCZ+AqBgdA+zVwKg8O1OWABQ+JSJjcg/ABR+NbzJALoefZqcjiM1P8JXR8KvQbwIEwOgi3HqtGtRgs+xbsYd2GiY3PmqOeiK2XjvuVd9WzQBkJzUBEByOnEUFaACBEA8A1mmAAFQlm2oT8shAPJJ6AxyQwAUvs0iAJLfEwKgqFa2AKjBnTit4CTU06fUfYlNVfdjR1K5XQRAiv/m2HtwGr4z+bwQJza+Ag2OXY5Vh+X3XnZkcgA0AcVoAuz4iwn2ZBIA6nT28+jW/Fusf/VubJIVJc1xLAFLLBxvAUvzUHEaFfBLAWYA+aU0/XilAAGQV8pmt10CoOze33RWRwCUjmreziEAkteXAEgOALUtfAqd6gEVxkyehjPQB9NsoIuLAAgJQI8AQw2ArbYwSv5cGEfaASAs/hANzxuCw2+Px2fL1JlmACRKwMzPe//362jXUh17cOXbQP9eKL/3BqxOL0RlVsIMoEG/x9ldO8SxvAXbZv8EXznwmerUxADoGsxedTuGYCnu7TMJf44xfD8WbbwMrT96ECdN+Guqbk3jmQHkSD5OpgK5qwABUO7ufbasnAAoW3bS33UQAPmrdyZ4IwAK3y4RAMnvCQGQBABKmHlj0NmSHVR9VM/G0QDQ0e/QpL6WPRSTOSTGDEcj3Vzte/i4OhYBiMcKiMr72PS8a6MXUFL3d3x66HUARltVZmAlfyxMI+0B0Hh81vpPOPfEvZFSsGQASDzrXvQh/vXHRxU/KgzajG1eASDDak4c/b9ofegZLH53bppqOJuWHADdiD4oxq43e2DENLOf62cvx11nFqOCAMjZBnA2FaAC6StAAJS+dpwZDgUIgMKxD5kWBQFQpu2Y9/ESAHmvcaoeCIDkFSMAsgdA8aCLVeG2hTPQ/Ng0tc9Pwxk4vT6wWynV0oCMAfoIYNMKOuRRs3qa1OoABzADHYunGBhlzDCyZAjJgCuJoyIFgJapIKd1pVoKlhgAxWYDAeIzDzOAbACQUgJW+BHeXfAHCTWcDbEDQPhyN4a0/gwdz77T4Ehk/5yKnR+1Qh88zgwgZ1vA2VSACqSrAAFQuspxXlgUIAAKy05kVhwEQJm1X35ESwDkh8qp+SAAkteLAEgOALXH/2oZNjLaCijTHZURAGRpAm0EMwIW1dtv7iVkU9IlAFFRrZZhZJwfY0sAof8CjjhrQC0LgFSQo5Z6lfUwNoE2Qp94sIcACBAlYDcCjz4O3Cz+OwATnlLPmpL90/ot3LtrFG4mAJL5AnIMFaACXihAAOSFqrTppwIEQH6qnT2+CICyZy/dWgkBkFtKumeHAEheSwIgOQBkLbuKVdhSxoWthgwg6y1gBkAkoE3+OkvJlxEgxdlLA+hpZIVB9dvHTIiWo8mfC+NIeQAE4PtqKdi2Hd3QOnILmBUAmfsBYdADGH5eCXYFVAIWqgygRwfg3XNV4KNmAelgSP2cACi9M8xZVIAKuKAAAZALItJEoAoQAAUqf8Y6JwDK2K3zLHACIM+kTdswAZC8dARA9gAItqVU1kbPEhlAetPmNDKA1D4/Aip9jAYFeqaRVnoWA5Pkz0KikSkBoEhPH+DoBv1mMHPZl9LzB28n7AFkLSWL9AvS4JL1ynk9bplr4OP1AAobAJrwlFrytbzzBZg24w1sPk0tCROZQARAzs8zLVABKpCmAgRAaQrHaaFRgAAoNFuRUYEQAGXUdvkSLAGQLzKn5IQASF4uAiAJAAS1L0+rfD2rR5uj3wJWa7mePV4PoEhjZ2vPHzVzqOCYZA8gzbXSJyivCvXqjA2hVVuINKA2noPEvYKS9hwCkCoAUkvBzkPDBAAIuBinTrsWJYVqfNZbwAiA1LKvm/EWVp00KlIORgAk/3uNI6kAFfBAAQIgD0SlSV8VIADyVe6scUYAlDVb6dpCCIBck9I1QwRA8lISAMkBIDFKvQq+cXSC4bYu07ParajOh7kH0LF9KK6nlWfF3PJlLh87ZoBBCXdSgUztEVPeZbmNDJHm014AIPlzlnSkKAEbCnw34w5sdGDSlQygnvdg6CktsEu5Hv4mDJpwJmpWXIkVa8fhlIsno2Drf2GZdtV9OqHaNoHWe//86Fl8edcZKK6IXgtvBkAiS2gUdt4regWpV8i30W4Pm/Hu1xi9K/F18bwGPp2d4xwqQAVAAMRDkOkKEABl+g4GEz8BUDC6h9krAVD4docASH5PCIDkAZC8qtk1MnEGkBvrVLOBinfo5WLp28wqAARAgJwBn0avhCcASv9scCYVoAIuKEAA5IKINBGoAgRAgcqfsc4JgDJ26zwLnADIM2nTNkwAJC8dARABkN1pcRsAKT2AWhq87on2A7KLJdlzGQDkxL4bcxNnALlhXc5GFmUA3YFWvx8LLD0Du/+uLf6K2TjujC7amw2o+skElMvpwlFUgArYKGAPgJ5ClzHXApvzsOFz3djP0WHUTDRuoL6vMT2j5FTAXwWkANAJjbCrNfD3j6rxMyW8BnhlYAG+V1+Ntby8Bt1XH/E3cHoLVIFkAKj9yH3o0rZ5JL7qb/Lw2RL1bbexdWjTTP3Z+Hmgi6FzVxRICoD6XI4vzuiCYuV/ehtw/99ewJPi52HXY0MP/W9Ae/CPJ/+M21yJhkaEAkkB0O2zcWC09veDyuW4c/QUzNJk+8PzSzGpk/pm7YIzMODB7NdTBgBdc+8sDMVHmHzXi2ZBRk7B4+M7YuOc2/CbheZH5//8N5jQaTNm3/wY3swQ2TlB9QAACSRJREFUGS+7YiDanr4Ix+oOZUjE/oTpNgDyKmoCIDllswIANZu+FI3bbMDRnV2A76IAqMkVdwB/fwAH/y+FqsnUhSguXoTt9z0gpwxHUQEqkFSBZACozfA6NCtag5rKXsC+KABSPsdf8PV7PwKOfwfdeh+HA/N7Yye1pgIBKGAPgHTYUxsFQMcV4pXGh3DJNyJg9XmbvQdxlvKer1xQIBkAEpCneE8U+kT0GLwaQzpux4Z/nIOtvd7BoAHHoey53lifC4LlwBoTA6BBeOGH56D1hgdw7vvAby67AxdUvYO+ry/DdcMuBN5/XYFB1114C+5svBZdXno9B9TyZ4kJAdD4x7BlSk+sfGwkxswBBPAZVzYLHW5+ARBgaOgeFQgp41pi7tAJuMmfkAPzkhQATb4Tzwxpg207dqIdvjUAoLNx26MXoRd2YhuKUT7fAIAUKNQD2LETKC7HPAKgwPbWLccEQG4pCTADKLGWeXV1dXXWx7umj8Gx8j0JZwkQVGAAQKaBIx5DmwuAyl9MUYAQX1SACjhTwD4DCBDAp1EEAInsn+nAuhbY8q3q2/zcWTycTQVSVcAWAJ3QCOsa1mFnszx8EskAMnv5bf8mGHiAAChV7TN5fHIAtA+F61rgP2vMKxSZQR1wH5YtfBjAz3HyD6YDX8SOy2Rdcjn2xADoQvzruvb4VM/uEVk/rbfGgh6RJXQq8Hs9OyiXxXRp7QkBkIA8J3+Bpldq/yAsQM9k4KHRU4BHF+IXeFqFQbgc8xdcDTyjgqJsfslkAEGAoBOMAEhXRICgUYARAOmPBAgaAwKgLDg8BEDubSIBUGItXQdAIgOoCE9j5yzxS50vKkAFnCqQOgASJWGX4OhqMwBqevhWrP9I/KWILyrgrwLJAVBDfHBmPj75qBYDlf/qJWDGGEUGUANgSxUu2e5v7PQWnAKJAZAAOzPRrECLrfwv+HDej9Q31gygvsAWkQ0U3DLo2UUFUskAOm2Xmg1kfIkMoJ/gQyUziC93FEgEgKY+uhD3ly4yAyA908eaAaSBIb08zJ3IwmeFACi6JywBi38+CYDc+94SACXW0iUAdDlKH5qKgkZA7bpZhD/unV1aogJSt4BZM3zE+yjwUXsE1S8jAOJxCkaBZAAomtmjg6BYAHRj78b4VcExtF55OJgF0GsgCsg1gVZhUJO9t2pZP0C0P9Aa7GT5VyB755XT5E2gRRZQP3QDULFNLf9SX2p52OAC6+deRZlbdpOXgEVLuxQgdEoZntVKvdT3TQFsiHyW7coRABEA2Z1xAiA7heSfEwB5DoCiDpQeQB3WooIlYPInlCOpQBIFUs8AEsZU6KP+A/kaVJUdh/pVLQxNoik5FfBPgUQASICdn+GI1tw5HgBSe//0PcgG0P7tVng8yQEgLeun5RIlC0j0Biqt1mHQUzj1qktQs5wlYOHZVWeRJARASgPoIryhlYAl6vWjfN5yR7RBtLNwONumCXQU8gDlK5ZjR3fg2dFT0NPYDwh3YPniEdih9QrKZlEJgAiA7M43AZCdQvLPCYB8BECilrf0oauBN0aibJH8JnEkFaAC8RVIDwAZbcX2BKLWVMBPBeIDIAF86qNHTCB1+PcGUerFsi8/9yiMvlIHQMCpVw1GhSHrx9wTKIyrZEypKJAIAMWWdll6AkWciGygIcBnj+DyVal45thECkhfAx/pCQQsX9wXywxNnwUoivYEyl6tCYAIgOxONwGQnULyzwmAPAVAl6PZFUD537WeP+JK+H57mAEkfz45kgokVcApAGpx5j60aviKeiMYX1QgAAVsm0ArMVkygJTG0Ed59XsA+xUWl3IASC0BK9gsbgSzloMZn4VlVYzDiQIJM4CUq94RveJdvO9Sifv/9g26DQNue18rB4t8rl0R7yQYzlUUkANAxiwf0fR5Kvqv024EU5pAT0Xbxdl/FTwBEAGQ3a8NAiA7heSfEwB5CoAA9Xp43ckGVP1kAsrl94cjqQAVSKJAOgBIgT6lzVWrldp18FSZCgSkQDoASOn70yzPHHH1UfYBCmgPg3CbGACJ0q5r0UgL6uiOaP8fUf6a+FkQq6BPNxVI1gNIKe9qV6i52xOBQeJK+B9o/zsEop+7GVcu20oMgAT0GYueijgH8L6pxMv4TJSH6TAou5UkACIAsjvhBEB2Csk/JwByGQDJS8+RVIAKOFVABgA59cH5VMBLBeQAkJcR0HYmKiCXAZSJK2PM6SqQvAl0ulY5z4kCchlATjxkz1wpAJQ9y026Et4CFl8eAiD3vgAEQARA7p0mWqICPitAAOSz4HTnugIEQK5LmhMGCYByYptTWiQBUEpy+TKYAEheZgKgqFYEQARA8t+c9EYSABEApXdyOIsKhEABAqAQbAJDcKQAAZAj+XJ2MgFQzm59woUTAIXvTBAAye8JARABkN1pYQaQnULyzwmACIDkTwtHUoGQKUAAFLINYTgpK0AAlLJknACAAIjHwKoAAVD4zgQBkPyeEAARANmdFgIgO4XknxMApQWAyuQV5kgqQAU8U6BB516o6Pcmjh7e4ZkPGqYCXipQ0LQ3JjX7GGur67x0Q9tZpsAPmu7GlasH4shh/nkky7Y27eU0bH02btj9fZRVH0zbBie6q8C5rTri7aeex74DFe4azkJrrVuUYMrIi7By5aosXF1qS4qWgB1ObWKWj256pDd2/3U1ag6G+zql/AYN0W74Odi24V+h3ZH8ov6YOv117N+/P9AYH7j//+HKKybExDB/7qsYM+7iQGLLq6uri/kTedWHrwUSDJ1SASoQq0BeQQMcbrOF0lCBjFUgL78Qr9W7FHn5DTN2DQzcfwWKj+zAGVWv+++YHkOrQE1eI3xwtE9o48vFwKrLK5C3a18uLj3lNdevVw8FNXVoU1qa8txsm1DUcj8699Bv7cu21TlYzyHgyNoaBwb8mZqXl4eqY9vRuKSdPw7T8FK27xA+X1udxkx3p9TV1eKqKy8PPwByd9m0RgWoABWgAlSAClABKkAFqAAVoAJUgApQASoQugwgbgkVoAJUgApQASpABagAFaACVIAKUAEqQAWogLsKEAC5qyetUQEqQAWoABWgAlSAClABKkAFqAAVoAJUIHQKBAmA/j+KO8RQfgPtgAAAAABJRU5ErkJggg==&quot;"/>
    <we:property name="snapshotTimestamp" value="&quot;1715501452177&quot;"/>
    <we:property name="snapshotAltText" value="&quot;World Economic Classfication, Avg_GDP, First imf_class_2023 and First un_class_2014 by country_name and wealth_rank&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342</TotalTime>
  <Words>922</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inherit</vt:lpstr>
      <vt:lpstr>Inter</vt:lpstr>
      <vt:lpstr>Söhne</vt:lpstr>
      <vt:lpstr>Office Theme</vt:lpstr>
      <vt:lpstr>World Economic Classification </vt:lpstr>
      <vt:lpstr> Content:</vt:lpstr>
      <vt:lpstr>Introduction:</vt:lpstr>
      <vt:lpstr> About Data and Source: </vt:lpstr>
      <vt:lpstr>Data preparation and Cleaning</vt:lpstr>
      <vt:lpstr>How Many Countries belong to the UN ,EU and export fuel? </vt:lpstr>
      <vt:lpstr> the Wealth rank for countries based on GDP at ppp, and which of them export fuel </vt:lpstr>
      <vt:lpstr> countries are member in EU and what are their rank from 1 till 25 as Luxembourg is the highest country ranked economical </vt:lpstr>
      <vt:lpstr> What is the Classification according UN/DESA 2014 and IMF2023 for each country? </vt:lpstr>
      <vt:lpstr>PowerPoint Presentation</vt:lpstr>
      <vt:lpstr> Distribution of countries based on their fuel export and AVG_GDP </vt:lpstr>
      <vt:lpstr>the Relation between AVG_GDP and GDP Ratio indicators</vt:lpstr>
      <vt:lpstr> How does GDP per capita at ppp compare to GDP per capita for each country in 2022? </vt:lpstr>
      <vt:lpstr> Map Visual show Countries Classification based on UN class2014 and GDP at ppp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Economic Classification</dc:title>
  <dc:creator>safaasayed243@gmail.com</dc:creator>
  <cp:lastModifiedBy>Marwaa Sabry</cp:lastModifiedBy>
  <cp:revision>4</cp:revision>
  <dcterms:created xsi:type="dcterms:W3CDTF">2024-05-11T18:05:13Z</dcterms:created>
  <dcterms:modified xsi:type="dcterms:W3CDTF">2024-05-12T08:19:51Z</dcterms:modified>
</cp:coreProperties>
</file>