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396"/>
    <a:srgbClr val="FDD30B"/>
    <a:srgbClr val="082C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F30EF-6DC4-4CF0-AFBB-47863471214A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E237-6DEC-4D9A-A22D-ED7858BC89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0E237-6DEC-4D9A-A22D-ED7858BC8919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71546"/>
            <a:ext cx="7129426" cy="1470025"/>
          </a:xfrm>
          <a:solidFill>
            <a:srgbClr val="FDD30B">
              <a:alpha val="88000"/>
            </a:srgbClr>
          </a:solidFill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rgbClr val="082C39"/>
                </a:solidFill>
                <a:latin typeface="Baskerville Old Face" pitchFamily="18" charset="0"/>
              </a:rPr>
              <a:t>i4Tech </a:t>
            </a:r>
            <a:r>
              <a:rPr lang="es-ES" sz="6600" dirty="0" err="1" smtClean="0">
                <a:solidFill>
                  <a:srgbClr val="082C39"/>
                </a:solidFill>
                <a:latin typeface="Baskerville Old Face" pitchFamily="18" charset="0"/>
              </a:rPr>
              <a:t>Solution</a:t>
            </a:r>
            <a:endParaRPr lang="es-ES" sz="6600" dirty="0">
              <a:solidFill>
                <a:srgbClr val="082C39"/>
              </a:solidFill>
              <a:latin typeface="Baskerville Old Face" pitchFamily="18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214810" y="2714620"/>
            <a:ext cx="4357718" cy="714380"/>
          </a:xfrm>
          <a:prstGeom prst="rect">
            <a:avLst/>
          </a:prstGeom>
          <a:solidFill>
            <a:srgbClr val="FDD30B">
              <a:alpha val="88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2C39"/>
                </a:solidFill>
                <a:effectLst/>
                <a:uLnTx/>
                <a:uFillTx/>
                <a:latin typeface="Baskerville Old Face" pitchFamily="18" charset="0"/>
                <a:ea typeface="+mj-ea"/>
                <a:cs typeface="+mj-cs"/>
              </a:rPr>
              <a:t>Iluminamos tu camino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rgbClr val="082C39"/>
              </a:solidFill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rgbClr val="FDD30B"/>
                </a:solidFill>
                <a:latin typeface="Baskerville Old Face" pitchFamily="18" charset="0"/>
              </a:rPr>
              <a:t>Muchas gracias</a:t>
            </a:r>
            <a:endParaRPr lang="es-ES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grpSp>
        <p:nvGrpSpPr>
          <p:cNvPr id="5" name="Google Shape;7255;p72"/>
          <p:cNvGrpSpPr/>
          <p:nvPr/>
        </p:nvGrpSpPr>
        <p:grpSpPr>
          <a:xfrm rot="839475">
            <a:off x="7106496" y="461754"/>
            <a:ext cx="1660837" cy="1668329"/>
            <a:chOff x="-49764975" y="3551225"/>
            <a:chExt cx="299300" cy="300650"/>
          </a:xfrm>
        </p:grpSpPr>
        <p:sp>
          <p:nvSpPr>
            <p:cNvPr id="6" name="Google Shape;7256;p72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57;p72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58;p72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59;p72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60;p72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61;p72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62;p72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63;p72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D30B"/>
                </a:solidFill>
              </a:endParaRPr>
            </a:p>
          </p:txBody>
        </p:sp>
        <p:sp>
          <p:nvSpPr>
            <p:cNvPr id="14" name="Google Shape;7264;p72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65;p72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66;p72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307;p72"/>
          <p:cNvGrpSpPr/>
          <p:nvPr/>
        </p:nvGrpSpPr>
        <p:grpSpPr>
          <a:xfrm rot="20132529">
            <a:off x="384885" y="5203901"/>
            <a:ext cx="1083826" cy="1422126"/>
            <a:chOff x="-46007225" y="3937825"/>
            <a:chExt cx="229225" cy="300775"/>
          </a:xfrm>
        </p:grpSpPr>
        <p:sp>
          <p:nvSpPr>
            <p:cNvPr id="18" name="Google Shape;7308;p72"/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09;p72"/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10;p72"/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11;p72"/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12;p72"/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13;p72"/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314;p72"/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15;p72"/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16;p72"/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17;p72"/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rgbClr val="FDD30B"/>
                </a:solidFill>
                <a:latin typeface="Baskerville Old Face" pitchFamily="18" charset="0"/>
              </a:rPr>
              <a:t>El equipo</a:t>
            </a:r>
            <a:endParaRPr lang="es-ES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grpSp>
        <p:nvGrpSpPr>
          <p:cNvPr id="4" name="Google Shape;7307;p72"/>
          <p:cNvGrpSpPr/>
          <p:nvPr/>
        </p:nvGrpSpPr>
        <p:grpSpPr>
          <a:xfrm rot="20132529">
            <a:off x="384885" y="5203901"/>
            <a:ext cx="1083826" cy="1422126"/>
            <a:chOff x="-46007225" y="3937825"/>
            <a:chExt cx="229225" cy="300775"/>
          </a:xfrm>
        </p:grpSpPr>
        <p:sp>
          <p:nvSpPr>
            <p:cNvPr id="5" name="Google Shape;7308;p72"/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09;p72"/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10;p72"/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11;p72"/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12;p72"/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3;p72"/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14;p72"/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15;p72"/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16;p72"/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17;p72"/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255;p72"/>
          <p:cNvGrpSpPr/>
          <p:nvPr/>
        </p:nvGrpSpPr>
        <p:grpSpPr>
          <a:xfrm rot="839475">
            <a:off x="7106496" y="461754"/>
            <a:ext cx="1660837" cy="1668329"/>
            <a:chOff x="-49764975" y="3551225"/>
            <a:chExt cx="299300" cy="300650"/>
          </a:xfrm>
        </p:grpSpPr>
        <p:sp>
          <p:nvSpPr>
            <p:cNvPr id="16" name="Google Shape;7256;p72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57;p72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58;p72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59;p72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60;p72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61;p72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62;p72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63;p72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D30B"/>
                </a:solidFill>
              </a:endParaRPr>
            </a:p>
          </p:txBody>
        </p:sp>
        <p:sp>
          <p:nvSpPr>
            <p:cNvPr id="24" name="Google Shape;7264;p72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65;p72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66;p72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8146;p74"/>
          <p:cNvGrpSpPr/>
          <p:nvPr/>
        </p:nvGrpSpPr>
        <p:grpSpPr>
          <a:xfrm>
            <a:off x="2357422" y="428604"/>
            <a:ext cx="933806" cy="928694"/>
            <a:chOff x="-5971525" y="3273750"/>
            <a:chExt cx="292250" cy="290650"/>
          </a:xfrm>
        </p:grpSpPr>
        <p:sp>
          <p:nvSpPr>
            <p:cNvPr id="31" name="Google Shape;8147;p74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48;p74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32 CuadroTexto"/>
          <p:cNvSpPr txBox="1"/>
          <p:nvPr/>
        </p:nvSpPr>
        <p:spPr>
          <a:xfrm>
            <a:off x="571472" y="2428868"/>
            <a:ext cx="3500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FDD30B"/>
                </a:solidFill>
                <a:latin typeface="Baskerville Old Face" pitchFamily="18" charset="0"/>
              </a:rPr>
              <a:t>Delia Muñoz</a:t>
            </a:r>
          </a:p>
          <a:p>
            <a:pPr algn="ctr"/>
            <a:endParaRPr lang="es-ES" sz="4000" dirty="0" smtClean="0">
              <a:solidFill>
                <a:srgbClr val="FDD30B"/>
              </a:solidFill>
              <a:latin typeface="Baskerville Old Face" pitchFamily="18" charset="0"/>
            </a:endParaRPr>
          </a:p>
          <a:p>
            <a:pPr algn="ctr"/>
            <a:r>
              <a:rPr lang="es-ES" sz="4000" dirty="0" err="1" smtClean="0">
                <a:solidFill>
                  <a:srgbClr val="FDD30B"/>
                </a:solidFill>
                <a:latin typeface="Baskerville Old Face" pitchFamily="18" charset="0"/>
              </a:rPr>
              <a:t>Rocio</a:t>
            </a:r>
            <a:r>
              <a:rPr lang="es-ES" sz="4000" dirty="0" smtClean="0">
                <a:solidFill>
                  <a:srgbClr val="FDD30B"/>
                </a:solidFill>
                <a:latin typeface="Baskerville Old Face" pitchFamily="18" charset="0"/>
              </a:rPr>
              <a:t> Leiva</a:t>
            </a:r>
            <a:endParaRPr lang="es-ES" sz="4000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090733" y="2428868"/>
            <a:ext cx="4053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FDD30B"/>
                </a:solidFill>
                <a:latin typeface="Baskerville Old Face" pitchFamily="18" charset="0"/>
              </a:rPr>
              <a:t>María Giménez</a:t>
            </a:r>
          </a:p>
          <a:p>
            <a:pPr algn="ctr"/>
            <a:endParaRPr lang="es-ES" sz="4000" dirty="0" smtClean="0">
              <a:solidFill>
                <a:srgbClr val="FDD30B"/>
              </a:solidFill>
              <a:latin typeface="Baskerville Old Face" pitchFamily="18" charset="0"/>
            </a:endParaRPr>
          </a:p>
          <a:p>
            <a:pPr algn="ctr"/>
            <a:r>
              <a:rPr lang="es-ES" sz="4000" dirty="0" smtClean="0">
                <a:solidFill>
                  <a:srgbClr val="FDD30B"/>
                </a:solidFill>
                <a:latin typeface="Baskerville Old Face" pitchFamily="18" charset="0"/>
              </a:rPr>
              <a:t>María </a:t>
            </a:r>
            <a:r>
              <a:rPr lang="es-ES" sz="4000" dirty="0" err="1" smtClean="0">
                <a:solidFill>
                  <a:srgbClr val="FDD30B"/>
                </a:solidFill>
                <a:latin typeface="Baskerville Old Face" pitchFamily="18" charset="0"/>
              </a:rPr>
              <a:t>Shirlei</a:t>
            </a:r>
            <a:endParaRPr lang="es-ES" sz="4000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293372" y="3045990"/>
            <a:ext cx="24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4A9396"/>
                </a:solidFill>
                <a:latin typeface="Baskerville Old Face" pitchFamily="18" charset="0"/>
              </a:rPr>
              <a:t>SCRUM </a:t>
            </a:r>
            <a:r>
              <a:rPr lang="es-ES" sz="2400" dirty="0" err="1" smtClean="0">
                <a:solidFill>
                  <a:srgbClr val="4A9396"/>
                </a:solidFill>
                <a:latin typeface="Baskerville Old Face" pitchFamily="18" charset="0"/>
              </a:rPr>
              <a:t>Master</a:t>
            </a:r>
            <a:endParaRPr lang="es-ES" sz="2400" dirty="0">
              <a:solidFill>
                <a:srgbClr val="4A9396"/>
              </a:solidFill>
              <a:latin typeface="Baskerville Old Face" pitchFamily="18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5004388" y="3025332"/>
            <a:ext cx="22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rgbClr val="4A9396"/>
                </a:solidFill>
                <a:latin typeface="Baskerville Old Face" pitchFamily="18" charset="0"/>
              </a:rPr>
              <a:t>Product</a:t>
            </a:r>
            <a:r>
              <a:rPr lang="es-ES" sz="2400" dirty="0" smtClean="0">
                <a:solidFill>
                  <a:srgbClr val="4A9396"/>
                </a:solidFill>
                <a:latin typeface="Baskerville Old Face" pitchFamily="18" charset="0"/>
              </a:rPr>
              <a:t> </a:t>
            </a:r>
            <a:r>
              <a:rPr lang="es-ES" sz="2400" dirty="0" err="1" smtClean="0">
                <a:solidFill>
                  <a:srgbClr val="4A9396"/>
                </a:solidFill>
                <a:latin typeface="Baskerville Old Face" pitchFamily="18" charset="0"/>
              </a:rPr>
              <a:t>Owner</a:t>
            </a:r>
            <a:endParaRPr lang="es-ES" sz="2400" dirty="0">
              <a:solidFill>
                <a:srgbClr val="4A9396"/>
              </a:solidFill>
              <a:latin typeface="Baskerville Old Face" pitchFamily="18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500166" y="4181781"/>
            <a:ext cx="177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rgbClr val="4A9396"/>
                </a:solidFill>
                <a:latin typeface="Baskerville Old Face" pitchFamily="18" charset="0"/>
              </a:rPr>
              <a:t>Developer</a:t>
            </a:r>
            <a:endParaRPr lang="es-ES" sz="2400" dirty="0">
              <a:solidFill>
                <a:srgbClr val="4A9396"/>
              </a:solidFill>
              <a:latin typeface="Baskerville Old Face" pitchFamily="18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436776" y="4214818"/>
            <a:ext cx="192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rgbClr val="4A9396"/>
                </a:solidFill>
                <a:latin typeface="Baskerville Old Face" pitchFamily="18" charset="0"/>
              </a:rPr>
              <a:t>Developer</a:t>
            </a:r>
            <a:endParaRPr lang="es-ES" sz="2400" dirty="0">
              <a:solidFill>
                <a:srgbClr val="4A9396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DD30B"/>
                </a:solidFill>
                <a:latin typeface="Baskerville Old Face" pitchFamily="18" charset="0"/>
              </a:rPr>
              <a:t>Diseño </a:t>
            </a:r>
            <a:r>
              <a:rPr lang="es-ES" dirty="0" err="1" smtClean="0">
                <a:solidFill>
                  <a:srgbClr val="FDD30B"/>
                </a:solidFill>
                <a:latin typeface="Baskerville Old Face" pitchFamily="18" charset="0"/>
              </a:rPr>
              <a:t>Figma</a:t>
            </a:r>
            <a:endParaRPr lang="es-ES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grpSp>
        <p:nvGrpSpPr>
          <p:cNvPr id="8" name="Google Shape;5451;p68"/>
          <p:cNvGrpSpPr/>
          <p:nvPr/>
        </p:nvGrpSpPr>
        <p:grpSpPr>
          <a:xfrm>
            <a:off x="1428728" y="714356"/>
            <a:ext cx="857256" cy="803658"/>
            <a:chOff x="5049725" y="2635825"/>
            <a:chExt cx="481825" cy="451700"/>
          </a:xfrm>
        </p:grpSpPr>
        <p:sp>
          <p:nvSpPr>
            <p:cNvPr id="9" name="Google Shape;5452;p68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9396"/>
                </a:solidFill>
              </a:endParaRPr>
            </a:p>
          </p:txBody>
        </p:sp>
        <p:sp>
          <p:nvSpPr>
            <p:cNvPr id="10" name="Google Shape;5453;p68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9396"/>
                </a:solidFill>
              </a:endParaRPr>
            </a:p>
          </p:txBody>
        </p:sp>
        <p:sp>
          <p:nvSpPr>
            <p:cNvPr id="11" name="Google Shape;5454;p68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9396"/>
                </a:solidFill>
              </a:endParaRPr>
            </a:p>
          </p:txBody>
        </p:sp>
      </p:grpSp>
      <p:grpSp>
        <p:nvGrpSpPr>
          <p:cNvPr id="12" name="Google Shape;5435;p68"/>
          <p:cNvGrpSpPr/>
          <p:nvPr/>
        </p:nvGrpSpPr>
        <p:grpSpPr>
          <a:xfrm>
            <a:off x="6643702" y="857232"/>
            <a:ext cx="552514" cy="785818"/>
            <a:chOff x="3342725" y="2620775"/>
            <a:chExt cx="338775" cy="481825"/>
          </a:xfrm>
        </p:grpSpPr>
        <p:sp>
          <p:nvSpPr>
            <p:cNvPr id="13" name="Google Shape;5436;p68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437;p68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438;p68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6" name="15 Imagen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40" y="2500306"/>
            <a:ext cx="1139082" cy="3590194"/>
          </a:xfrm>
          <a:prstGeom prst="rect">
            <a:avLst/>
          </a:prstGeom>
        </p:spPr>
      </p:pic>
      <p:pic>
        <p:nvPicPr>
          <p:cNvPr id="17" name="16 Imagen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2500305"/>
            <a:ext cx="1143008" cy="3624463"/>
          </a:xfrm>
          <a:prstGeom prst="rect">
            <a:avLst/>
          </a:prstGeom>
        </p:spPr>
      </p:pic>
      <p:pic>
        <p:nvPicPr>
          <p:cNvPr id="18" name="17 Imagen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384" y="2500306"/>
            <a:ext cx="1194334" cy="3656879"/>
          </a:xfrm>
          <a:prstGeom prst="rect">
            <a:avLst/>
          </a:prstGeom>
        </p:spPr>
      </p:pic>
      <p:pic>
        <p:nvPicPr>
          <p:cNvPr id="19" name="18 Imagen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2357430"/>
            <a:ext cx="2714644" cy="4120046"/>
          </a:xfrm>
          <a:prstGeom prst="rect">
            <a:avLst/>
          </a:prstGeom>
        </p:spPr>
      </p:pic>
      <p:sp>
        <p:nvSpPr>
          <p:cNvPr id="20" name="19 CuadroTexto"/>
          <p:cNvSpPr txBox="1"/>
          <p:nvPr/>
        </p:nvSpPr>
        <p:spPr>
          <a:xfrm rot="5400000">
            <a:off x="750773" y="1606625"/>
            <a:ext cx="25717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 smtClean="0">
                <a:solidFill>
                  <a:srgbClr val="4A9396"/>
                </a:solidFill>
                <a:sym typeface="Symbol"/>
              </a:rPr>
              <a:t></a:t>
            </a:r>
            <a:endParaRPr lang="es-ES" sz="2400" dirty="0">
              <a:solidFill>
                <a:srgbClr val="4A9396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 rot="5400000">
            <a:off x="5822871" y="1749501"/>
            <a:ext cx="25717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 smtClean="0">
                <a:solidFill>
                  <a:srgbClr val="4A9396"/>
                </a:solidFill>
                <a:sym typeface="Symbol"/>
              </a:rPr>
              <a:t></a:t>
            </a:r>
            <a:endParaRPr lang="es-ES" sz="2400" dirty="0">
              <a:solidFill>
                <a:srgbClr val="4A93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DD30B"/>
                </a:solidFill>
                <a:latin typeface="Baskerville Old Face" pitchFamily="18" charset="0"/>
              </a:rPr>
              <a:t>Trello</a:t>
            </a:r>
            <a:endParaRPr lang="es-ES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pic>
        <p:nvPicPr>
          <p:cNvPr id="4" name="3 Marcador de contenido" descr="trell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714488"/>
            <a:ext cx="8229600" cy="38858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00166" y="2428868"/>
            <a:ext cx="6215106" cy="1714512"/>
          </a:xfrm>
          <a:prstGeom prst="rect">
            <a:avLst/>
          </a:prstGeom>
          <a:solidFill>
            <a:srgbClr val="FDD30B">
              <a:alpha val="88000"/>
            </a:srgb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600" dirty="0" smtClean="0">
                <a:solidFill>
                  <a:srgbClr val="082C39"/>
                </a:solidFill>
                <a:latin typeface="Baskerville Old Face" pitchFamily="18" charset="0"/>
                <a:ea typeface="+mj-ea"/>
                <a:cs typeface="+mj-cs"/>
              </a:rPr>
              <a:t>Trayectoria del Proyecto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srgbClr val="082C39"/>
              </a:solidFill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DD30B"/>
                </a:solidFill>
                <a:latin typeface="Baskerville Old Face" pitchFamily="18" charset="0"/>
              </a:rPr>
              <a:t>Primer Sprint</a:t>
            </a:r>
            <a:endParaRPr lang="es-ES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grpSp>
        <p:nvGrpSpPr>
          <p:cNvPr id="4" name="Google Shape;7307;p72"/>
          <p:cNvGrpSpPr/>
          <p:nvPr/>
        </p:nvGrpSpPr>
        <p:grpSpPr>
          <a:xfrm rot="5400000">
            <a:off x="1816443" y="469517"/>
            <a:ext cx="653330" cy="857256"/>
            <a:chOff x="-46007225" y="3937825"/>
            <a:chExt cx="229225" cy="300775"/>
          </a:xfrm>
        </p:grpSpPr>
        <p:sp>
          <p:nvSpPr>
            <p:cNvPr id="5" name="Google Shape;7308;p72"/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09;p72"/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10;p72"/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11;p72"/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12;p72"/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3;p72"/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14;p72"/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15;p72"/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16;p72"/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17;p72"/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307;p72"/>
          <p:cNvGrpSpPr/>
          <p:nvPr/>
        </p:nvGrpSpPr>
        <p:grpSpPr>
          <a:xfrm rot="16200000">
            <a:off x="6674227" y="469517"/>
            <a:ext cx="653330" cy="857256"/>
            <a:chOff x="-46007225" y="3937825"/>
            <a:chExt cx="229225" cy="300775"/>
          </a:xfrm>
        </p:grpSpPr>
        <p:sp>
          <p:nvSpPr>
            <p:cNvPr id="16" name="Google Shape;7308;p72"/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09;p72"/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10;p72"/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11;p72"/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12;p72"/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13;p72"/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14;p72"/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15;p72"/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316;p72"/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17;p72"/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25 CuadroTexto"/>
          <p:cNvSpPr txBox="1"/>
          <p:nvPr/>
        </p:nvSpPr>
        <p:spPr>
          <a:xfrm>
            <a:off x="1214414" y="1643050"/>
            <a:ext cx="671517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4A9396"/>
                </a:solidFill>
                <a:latin typeface="Baskerville Old Face" pitchFamily="18" charset="0"/>
              </a:rPr>
              <a:t>Trello</a:t>
            </a:r>
            <a:endParaRPr lang="es-ES" sz="40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/>
            <a:endParaRPr lang="es-ES" sz="40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/>
            <a:r>
              <a:rPr lang="es-ES" sz="4000" dirty="0" smtClean="0">
                <a:solidFill>
                  <a:srgbClr val="4A9396"/>
                </a:solidFill>
                <a:latin typeface="Baskerville Old Face" pitchFamily="18" charset="0"/>
              </a:rPr>
              <a:t>Diseño </a:t>
            </a:r>
            <a:r>
              <a:rPr lang="es-ES" sz="4000" dirty="0" err="1" smtClean="0">
                <a:solidFill>
                  <a:srgbClr val="4A9396"/>
                </a:solidFill>
                <a:latin typeface="Baskerville Old Face" pitchFamily="18" charset="0"/>
              </a:rPr>
              <a:t>Figma</a:t>
            </a:r>
            <a:r>
              <a:rPr lang="es-ES" sz="4000" dirty="0" smtClean="0">
                <a:solidFill>
                  <a:srgbClr val="4A9396"/>
                </a:solidFill>
                <a:latin typeface="Baskerville Old Face" pitchFamily="18" charset="0"/>
              </a:rPr>
              <a:t>: Web &amp; Mobile </a:t>
            </a:r>
          </a:p>
          <a:p>
            <a:pPr algn="ctr"/>
            <a:endParaRPr lang="es-ES" sz="40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/>
            <a:r>
              <a:rPr lang="es-ES" sz="4000" dirty="0" smtClean="0">
                <a:solidFill>
                  <a:srgbClr val="4A9396"/>
                </a:solidFill>
                <a:latin typeface="Baskerville Old Face" pitchFamily="18" charset="0"/>
              </a:rPr>
              <a:t>Estructura Básica </a:t>
            </a:r>
          </a:p>
          <a:p>
            <a:pPr algn="ctr"/>
            <a:endParaRPr lang="es-ES" sz="40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/>
            <a:r>
              <a:rPr lang="es-ES" sz="4000" dirty="0" smtClean="0">
                <a:solidFill>
                  <a:srgbClr val="4A9396"/>
                </a:solidFill>
                <a:latin typeface="Baskerville Old Face" pitchFamily="18" charset="0"/>
              </a:rPr>
              <a:t>Repartición de código</a:t>
            </a:r>
          </a:p>
          <a:p>
            <a:endParaRPr lang="es-ES" dirty="0" smtClean="0">
              <a:solidFill>
                <a:srgbClr val="FDD30B"/>
              </a:solidFill>
              <a:latin typeface="Baskerville Old Face" pitchFamily="18" charset="0"/>
            </a:endParaRPr>
          </a:p>
          <a:p>
            <a:endParaRPr lang="es-ES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grpSp>
        <p:nvGrpSpPr>
          <p:cNvPr id="27" name="Google Shape;7255;p72"/>
          <p:cNvGrpSpPr/>
          <p:nvPr/>
        </p:nvGrpSpPr>
        <p:grpSpPr>
          <a:xfrm>
            <a:off x="3214678" y="1785926"/>
            <a:ext cx="537338" cy="539762"/>
            <a:chOff x="-49764975" y="3551225"/>
            <a:chExt cx="299300" cy="300650"/>
          </a:xfrm>
        </p:grpSpPr>
        <p:sp>
          <p:nvSpPr>
            <p:cNvPr id="28" name="Google Shape;7256;p72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7;p72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8;p72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9;p72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60;p72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61;p72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62;p72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63;p72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D30B"/>
                </a:solidFill>
              </a:endParaRPr>
            </a:p>
          </p:txBody>
        </p:sp>
        <p:sp>
          <p:nvSpPr>
            <p:cNvPr id="36" name="Google Shape;7264;p72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5;p72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6;p72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7255;p72"/>
          <p:cNvGrpSpPr/>
          <p:nvPr/>
        </p:nvGrpSpPr>
        <p:grpSpPr>
          <a:xfrm>
            <a:off x="785786" y="3000372"/>
            <a:ext cx="537338" cy="539762"/>
            <a:chOff x="-49764975" y="3551225"/>
            <a:chExt cx="299300" cy="300650"/>
          </a:xfrm>
        </p:grpSpPr>
        <p:sp>
          <p:nvSpPr>
            <p:cNvPr id="43" name="Google Shape;7256;p72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57;p72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58;p72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59;p72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60;p72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61;p72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62;p72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63;p72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D30B"/>
                </a:solidFill>
              </a:endParaRPr>
            </a:p>
          </p:txBody>
        </p:sp>
        <p:sp>
          <p:nvSpPr>
            <p:cNvPr id="51" name="Google Shape;7264;p72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65;p72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66;p72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7255;p72"/>
          <p:cNvGrpSpPr/>
          <p:nvPr/>
        </p:nvGrpSpPr>
        <p:grpSpPr>
          <a:xfrm>
            <a:off x="2143108" y="4214818"/>
            <a:ext cx="537338" cy="539762"/>
            <a:chOff x="-49764975" y="3551225"/>
            <a:chExt cx="299300" cy="300650"/>
          </a:xfrm>
        </p:grpSpPr>
        <p:sp>
          <p:nvSpPr>
            <p:cNvPr id="55" name="Google Shape;7256;p72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57;p72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58;p72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59;p72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60;p72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61;p72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62;p72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63;p72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D30B"/>
                </a:solidFill>
              </a:endParaRPr>
            </a:p>
          </p:txBody>
        </p:sp>
        <p:sp>
          <p:nvSpPr>
            <p:cNvPr id="63" name="Google Shape;7264;p72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65;p72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66;p72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7255;p72"/>
          <p:cNvGrpSpPr/>
          <p:nvPr/>
        </p:nvGrpSpPr>
        <p:grpSpPr>
          <a:xfrm>
            <a:off x="1643042" y="5429264"/>
            <a:ext cx="537338" cy="539762"/>
            <a:chOff x="-49764975" y="3551225"/>
            <a:chExt cx="299300" cy="300650"/>
          </a:xfrm>
        </p:grpSpPr>
        <p:sp>
          <p:nvSpPr>
            <p:cNvPr id="67" name="Google Shape;7256;p72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57;p72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58;p72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59;p72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60;p72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61;p72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62;p72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63;p72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D30B"/>
                </a:solidFill>
              </a:endParaRPr>
            </a:p>
          </p:txBody>
        </p:sp>
        <p:sp>
          <p:nvSpPr>
            <p:cNvPr id="75" name="Google Shape;7264;p72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265;p72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266;p72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DD30B"/>
                </a:solidFill>
                <a:latin typeface="Baskerville Old Face" pitchFamily="18" charset="0"/>
              </a:rPr>
              <a:t>Segundo Sprint</a:t>
            </a:r>
            <a:endParaRPr lang="es-ES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grpSp>
        <p:nvGrpSpPr>
          <p:cNvPr id="4" name="Google Shape;7307;p72"/>
          <p:cNvGrpSpPr/>
          <p:nvPr/>
        </p:nvGrpSpPr>
        <p:grpSpPr>
          <a:xfrm rot="5400000">
            <a:off x="1816443" y="459129"/>
            <a:ext cx="653330" cy="857256"/>
            <a:chOff x="-46007225" y="3937825"/>
            <a:chExt cx="229225" cy="300775"/>
          </a:xfrm>
        </p:grpSpPr>
        <p:sp>
          <p:nvSpPr>
            <p:cNvPr id="5" name="Google Shape;7308;p72"/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09;p72"/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10;p72"/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11;p72"/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12;p72"/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3;p72"/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14;p72"/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15;p72"/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16;p72"/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17;p72"/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307;p72"/>
          <p:cNvGrpSpPr/>
          <p:nvPr/>
        </p:nvGrpSpPr>
        <p:grpSpPr>
          <a:xfrm rot="16200000">
            <a:off x="6674227" y="459129"/>
            <a:ext cx="653330" cy="857256"/>
            <a:chOff x="-46007225" y="3937825"/>
            <a:chExt cx="229225" cy="300775"/>
          </a:xfrm>
        </p:grpSpPr>
        <p:sp>
          <p:nvSpPr>
            <p:cNvPr id="16" name="Google Shape;7308;p72"/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09;p72"/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10;p72"/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11;p72"/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12;p72"/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13;p72"/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14;p72"/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15;p72"/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316;p72"/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17;p72"/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25 CuadroTexto"/>
          <p:cNvSpPr txBox="1"/>
          <p:nvPr/>
        </p:nvSpPr>
        <p:spPr>
          <a:xfrm>
            <a:off x="1214414" y="1643050"/>
            <a:ext cx="671517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A9396"/>
                </a:solidFill>
                <a:latin typeface="Baskerville Old Face" pitchFamily="18" charset="0"/>
              </a:rPr>
              <a:t>Desarrollo de código</a:t>
            </a:r>
          </a:p>
          <a:p>
            <a:pPr algn="ctr"/>
            <a:endParaRPr lang="es-ES" sz="40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/>
            <a:r>
              <a:rPr lang="es-ES" sz="4000" dirty="0" smtClean="0">
                <a:solidFill>
                  <a:srgbClr val="4A9396"/>
                </a:solidFill>
                <a:latin typeface="Baskerville Old Face" pitchFamily="18" charset="0"/>
              </a:rPr>
              <a:t>Maquetación Final</a:t>
            </a:r>
          </a:p>
          <a:p>
            <a:pPr algn="ctr"/>
            <a:endParaRPr lang="es-ES" sz="40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/>
            <a:r>
              <a:rPr lang="es-ES" sz="4000" dirty="0" smtClean="0">
                <a:solidFill>
                  <a:srgbClr val="4A9396"/>
                </a:solidFill>
                <a:latin typeface="Baskerville Old Face" pitchFamily="18" charset="0"/>
              </a:rPr>
              <a:t>Implementación Animaciones/Transiciones</a:t>
            </a:r>
          </a:p>
          <a:p>
            <a:pPr algn="ctr"/>
            <a:endParaRPr lang="es-ES" sz="40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endParaRPr lang="es-ES" dirty="0" smtClean="0">
              <a:solidFill>
                <a:srgbClr val="FDD30B"/>
              </a:solidFill>
              <a:latin typeface="Baskerville Old Face" pitchFamily="18" charset="0"/>
            </a:endParaRPr>
          </a:p>
          <a:p>
            <a:endParaRPr lang="es-ES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grpSp>
        <p:nvGrpSpPr>
          <p:cNvPr id="27" name="Google Shape;7255;p72"/>
          <p:cNvGrpSpPr/>
          <p:nvPr/>
        </p:nvGrpSpPr>
        <p:grpSpPr>
          <a:xfrm>
            <a:off x="1714480" y="1714488"/>
            <a:ext cx="537338" cy="539762"/>
            <a:chOff x="-49764975" y="3551225"/>
            <a:chExt cx="299300" cy="300650"/>
          </a:xfrm>
        </p:grpSpPr>
        <p:sp>
          <p:nvSpPr>
            <p:cNvPr id="28" name="Google Shape;7256;p72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7;p72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8;p72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9;p72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60;p72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61;p72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62;p72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63;p72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D30B"/>
                </a:solidFill>
              </a:endParaRPr>
            </a:p>
          </p:txBody>
        </p:sp>
        <p:sp>
          <p:nvSpPr>
            <p:cNvPr id="36" name="Google Shape;7264;p72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5;p72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6;p72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7255;p72"/>
          <p:cNvGrpSpPr/>
          <p:nvPr/>
        </p:nvGrpSpPr>
        <p:grpSpPr>
          <a:xfrm>
            <a:off x="1928794" y="3000372"/>
            <a:ext cx="537338" cy="539762"/>
            <a:chOff x="-49764975" y="3551225"/>
            <a:chExt cx="299300" cy="300650"/>
          </a:xfrm>
        </p:grpSpPr>
        <p:sp>
          <p:nvSpPr>
            <p:cNvPr id="40" name="Google Shape;7256;p72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57;p72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58;p72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59;p72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60;p72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61;p72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62;p72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63;p72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DD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D30B"/>
                </a:solidFill>
              </a:endParaRPr>
            </a:p>
          </p:txBody>
        </p:sp>
        <p:sp>
          <p:nvSpPr>
            <p:cNvPr id="48" name="Google Shape;7264;p72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65;p72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66;p72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255;p72"/>
          <p:cNvGrpSpPr/>
          <p:nvPr/>
        </p:nvGrpSpPr>
        <p:grpSpPr>
          <a:xfrm>
            <a:off x="2000225" y="4143380"/>
            <a:ext cx="537277" cy="539762"/>
            <a:chOff x="-49764975" y="3551225"/>
            <a:chExt cx="299266" cy="300650"/>
          </a:xfrm>
        </p:grpSpPr>
        <p:sp>
          <p:nvSpPr>
            <p:cNvPr id="52" name="Google Shape;7256;p72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57;p72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58;p72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59;p72"/>
            <p:cNvSpPr/>
            <p:nvPr/>
          </p:nvSpPr>
          <p:spPr>
            <a:xfrm>
              <a:off x="-49501159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60;p72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61;p72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62;p72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63;p72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D30B"/>
                </a:solidFill>
              </a:endParaRPr>
            </a:p>
          </p:txBody>
        </p:sp>
        <p:sp>
          <p:nvSpPr>
            <p:cNvPr id="60" name="Google Shape;7264;p72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65;p72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66;p72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4A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00166" y="2428868"/>
            <a:ext cx="6215106" cy="1714512"/>
          </a:xfrm>
          <a:prstGeom prst="rect">
            <a:avLst/>
          </a:prstGeom>
          <a:solidFill>
            <a:srgbClr val="FDD30B">
              <a:alpha val="88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600" dirty="0" smtClean="0">
                <a:solidFill>
                  <a:srgbClr val="082C39"/>
                </a:solidFill>
                <a:latin typeface="Baskerville Old Face" pitchFamily="18" charset="0"/>
                <a:ea typeface="+mj-ea"/>
                <a:cs typeface="+mj-cs"/>
              </a:rPr>
              <a:t>Conclusiones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srgbClr val="082C39"/>
              </a:solidFill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DD30B"/>
                </a:solidFill>
                <a:latin typeface="Baskerville Old Face" pitchFamily="18" charset="0"/>
              </a:rPr>
              <a:t>Conclusiones</a:t>
            </a:r>
            <a:endParaRPr lang="es-ES" dirty="0">
              <a:solidFill>
                <a:srgbClr val="FDD30B"/>
              </a:solidFill>
              <a:latin typeface="Baskerville Old Face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s-ES" sz="4800" dirty="0" err="1" smtClean="0">
                <a:solidFill>
                  <a:srgbClr val="4A9396"/>
                </a:solidFill>
                <a:latin typeface="Baskerville Old Face" pitchFamily="18" charset="0"/>
              </a:rPr>
              <a:t>Flex</a:t>
            </a:r>
            <a:r>
              <a:rPr lang="es-ES" sz="4800" dirty="0" smtClean="0">
                <a:solidFill>
                  <a:srgbClr val="4A9396"/>
                </a:solidFill>
                <a:latin typeface="Baskerville Old Face" pitchFamily="18" charset="0"/>
              </a:rPr>
              <a:t> VS </a:t>
            </a:r>
            <a:r>
              <a:rPr lang="es-ES" sz="4800" dirty="0" err="1" smtClean="0">
                <a:solidFill>
                  <a:srgbClr val="4A9396"/>
                </a:solidFill>
                <a:latin typeface="Baskerville Old Face" pitchFamily="18" charset="0"/>
              </a:rPr>
              <a:t>Boostrap</a:t>
            </a:r>
            <a:endParaRPr lang="es-ES" sz="48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>
              <a:buNone/>
            </a:pPr>
            <a:endParaRPr lang="es-ES" sz="48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>
              <a:buNone/>
            </a:pPr>
            <a:r>
              <a:rPr lang="es-ES" sz="4800" dirty="0" smtClean="0">
                <a:solidFill>
                  <a:srgbClr val="4A9396"/>
                </a:solidFill>
                <a:latin typeface="Baskerville Old Face" pitchFamily="18" charset="0"/>
              </a:rPr>
              <a:t>Casi </a:t>
            </a:r>
            <a:r>
              <a:rPr lang="es-ES" sz="4800" dirty="0" err="1" smtClean="0">
                <a:solidFill>
                  <a:srgbClr val="4A9396"/>
                </a:solidFill>
                <a:latin typeface="Baskerville Old Face" pitchFamily="18" charset="0"/>
              </a:rPr>
              <a:t>responsive</a:t>
            </a:r>
            <a:endParaRPr lang="es-ES" sz="48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>
              <a:buNone/>
            </a:pPr>
            <a:endParaRPr lang="es-ES" sz="48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>
              <a:buNone/>
            </a:pPr>
            <a:r>
              <a:rPr lang="es-ES" sz="4800" dirty="0" smtClean="0">
                <a:solidFill>
                  <a:srgbClr val="4A9396"/>
                </a:solidFill>
                <a:latin typeface="Baskerville Old Face" pitchFamily="18" charset="0"/>
              </a:rPr>
              <a:t>Como enfrentamos el </a:t>
            </a:r>
            <a:r>
              <a:rPr lang="es-ES" sz="4800" dirty="0" err="1" smtClean="0">
                <a:solidFill>
                  <a:srgbClr val="4A9396"/>
                </a:solidFill>
                <a:latin typeface="Baskerville Old Face" pitchFamily="18" charset="0"/>
              </a:rPr>
              <a:t>deadline</a:t>
            </a:r>
            <a:endParaRPr lang="es-ES" sz="48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>
              <a:buNone/>
            </a:pPr>
            <a:endParaRPr lang="es-ES" sz="48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>
              <a:buNone/>
            </a:pPr>
            <a:r>
              <a:rPr lang="es-ES" sz="4800" dirty="0" smtClean="0">
                <a:solidFill>
                  <a:srgbClr val="4A9396"/>
                </a:solidFill>
                <a:latin typeface="Baskerville Old Face" pitchFamily="18" charset="0"/>
              </a:rPr>
              <a:t>Mejorar como ajustamos los tiempos</a:t>
            </a:r>
          </a:p>
          <a:p>
            <a:pPr algn="ctr">
              <a:buNone/>
            </a:pPr>
            <a:endParaRPr lang="es-ES" sz="40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>
              <a:buNone/>
            </a:pPr>
            <a:endParaRPr lang="es-ES" sz="4000" dirty="0" smtClean="0">
              <a:solidFill>
                <a:srgbClr val="4A9396"/>
              </a:solidFill>
              <a:latin typeface="Baskerville Old Face" pitchFamily="18" charset="0"/>
            </a:endParaRPr>
          </a:p>
          <a:p>
            <a:pPr algn="ctr">
              <a:buNone/>
            </a:pPr>
            <a:endParaRPr lang="es-ES" dirty="0" smtClean="0">
              <a:solidFill>
                <a:srgbClr val="FDD30B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71</Words>
  <PresentationFormat>Presentación en pantalla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i4Tech Solution</vt:lpstr>
      <vt:lpstr>El equipo</vt:lpstr>
      <vt:lpstr>Diseño Figma</vt:lpstr>
      <vt:lpstr>Trello</vt:lpstr>
      <vt:lpstr>Diapositiva 5</vt:lpstr>
      <vt:lpstr>Primer Sprint</vt:lpstr>
      <vt:lpstr>Segundo Sprint</vt:lpstr>
      <vt:lpstr>Diapositiva 8</vt:lpstr>
      <vt:lpstr>Conclusiones</vt:lpstr>
      <vt:lpstr>Muchas 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marta y delia</dc:creator>
  <cp:lastModifiedBy>Usuario</cp:lastModifiedBy>
  <cp:revision>23</cp:revision>
  <dcterms:created xsi:type="dcterms:W3CDTF">2022-12-01T12:26:30Z</dcterms:created>
  <dcterms:modified xsi:type="dcterms:W3CDTF">2022-12-02T08:53:12Z</dcterms:modified>
</cp:coreProperties>
</file>