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Open Sauce Bold" charset="1" panose="00000800000000000000"/>
      <p:regular r:id="rId18"/>
    </p:embeddedFont>
    <p:embeddedFont>
      <p:font typeface="Open Sauce" charset="1" panose="00000500000000000000"/>
      <p:regular r:id="rId19"/>
    </p:embeddedFont>
    <p:embeddedFont>
      <p:font typeface="Helvetica World Bold" charset="1" panose="020B0800040000020004"/>
      <p:regular r:id="rId20"/>
    </p:embeddedFont>
    <p:embeddedFont>
      <p:font typeface="Open Sans 1" charset="1" panose="020B0606030504020204"/>
      <p:regular r:id="rId21"/>
    </p:embeddedFont>
    <p:embeddedFont>
      <p:font typeface="Helvetica World" charset="1" panose="020B0500040000020004"/>
      <p:regular r:id="rId22"/>
    </p:embeddedFont>
    <p:embeddedFont>
      <p:font typeface="Open Sans 2 Italics" charset="1" panose="00000000000000000000"/>
      <p:regular r:id="rId23"/>
    </p:embeddedFont>
    <p:embeddedFont>
      <p:font typeface="Open Sans 2 Bold" charset="1" panose="00000000000000000000"/>
      <p:regular r:id="rId24"/>
    </p:embeddedFont>
    <p:embeddedFont>
      <p:font typeface="Lato" charset="1" panose="020F0502020204030203"/>
      <p:regular r:id="rId25"/>
    </p:embeddedFont>
    <p:embeddedFont>
      <p:font typeface="Poppins Bold" charset="1" panose="00000800000000000000"/>
      <p:regular r:id="rId26"/>
    </p:embeddedFont>
    <p:embeddedFont>
      <p:font typeface="Open Sans 1 Bold" charset="1" panose="020B0806030504020204"/>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6.png" Type="http://schemas.openxmlformats.org/officeDocument/2006/relationships/image"/><Relationship Id="rId4"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9.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DF8F5"/>
        </a:solidFill>
      </p:bgPr>
    </p:bg>
    <p:spTree>
      <p:nvGrpSpPr>
        <p:cNvPr id="1" name=""/>
        <p:cNvGrpSpPr/>
        <p:nvPr/>
      </p:nvGrpSpPr>
      <p:grpSpPr>
        <a:xfrm>
          <a:off x="0" y="0"/>
          <a:ext cx="0" cy="0"/>
          <a:chOff x="0" y="0"/>
          <a:chExt cx="0" cy="0"/>
        </a:xfrm>
      </p:grpSpPr>
      <p:sp>
        <p:nvSpPr>
          <p:cNvPr name="Freeform 2" id="2"/>
          <p:cNvSpPr/>
          <p:nvPr/>
        </p:nvSpPr>
        <p:spPr>
          <a:xfrm flipH="false" flipV="false" rot="0">
            <a:off x="2339726" y="360161"/>
            <a:ext cx="7578747" cy="2350728"/>
          </a:xfrm>
          <a:custGeom>
            <a:avLst/>
            <a:gdLst/>
            <a:ahLst/>
            <a:cxnLst/>
            <a:rect r="r" b="b" t="t" l="l"/>
            <a:pathLst>
              <a:path h="2350728" w="7578747">
                <a:moveTo>
                  <a:pt x="0" y="0"/>
                </a:moveTo>
                <a:lnTo>
                  <a:pt x="7578748" y="0"/>
                </a:lnTo>
                <a:lnTo>
                  <a:pt x="7578748" y="2350728"/>
                </a:lnTo>
                <a:lnTo>
                  <a:pt x="0" y="2350728"/>
                </a:lnTo>
                <a:lnTo>
                  <a:pt x="0" y="0"/>
                </a:lnTo>
                <a:close/>
              </a:path>
            </a:pathLst>
          </a:custGeom>
          <a:blipFill>
            <a:blip r:embed="rId2"/>
            <a:stretch>
              <a:fillRect l="0" t="0" r="0" b="0"/>
            </a:stretch>
          </a:blipFill>
        </p:spPr>
      </p:sp>
      <p:sp>
        <p:nvSpPr>
          <p:cNvPr name="TextBox 3" id="3"/>
          <p:cNvSpPr txBox="true"/>
          <p:nvPr/>
        </p:nvSpPr>
        <p:spPr>
          <a:xfrm rot="0">
            <a:off x="1708064" y="3183840"/>
            <a:ext cx="8842071" cy="3416100"/>
          </a:xfrm>
          <a:prstGeom prst="rect">
            <a:avLst/>
          </a:prstGeom>
        </p:spPr>
        <p:txBody>
          <a:bodyPr anchor="t" rtlCol="false" tIns="0" lIns="0" bIns="0" rIns="0">
            <a:spAutoFit/>
          </a:bodyPr>
          <a:lstStyle/>
          <a:p>
            <a:pPr algn="l">
              <a:lnSpc>
                <a:spcPts val="9111"/>
              </a:lnSpc>
            </a:pPr>
            <a:r>
              <a:rPr lang="en-US" sz="6507" spc="-130" b="true">
                <a:solidFill>
                  <a:srgbClr val="FF3131"/>
                </a:solidFill>
                <a:latin typeface="Open Sauce Bold"/>
                <a:ea typeface="Open Sauce Bold"/>
                <a:cs typeface="Open Sauce Bold"/>
                <a:sym typeface="Open Sauce Bold"/>
              </a:rPr>
              <a:t>Présentation de Projet de Synthèse</a:t>
            </a:r>
          </a:p>
          <a:p>
            <a:pPr algn="l">
              <a:lnSpc>
                <a:spcPts val="9111"/>
              </a:lnSpc>
            </a:pPr>
          </a:p>
        </p:txBody>
      </p:sp>
      <p:grpSp>
        <p:nvGrpSpPr>
          <p:cNvPr name="Group 4" id="4"/>
          <p:cNvGrpSpPr/>
          <p:nvPr/>
        </p:nvGrpSpPr>
        <p:grpSpPr>
          <a:xfrm rot="0">
            <a:off x="13032403" y="-1448305"/>
            <a:ext cx="5255597" cy="13183610"/>
            <a:chOff x="0" y="0"/>
            <a:chExt cx="1384190" cy="3472227"/>
          </a:xfrm>
        </p:grpSpPr>
        <p:sp>
          <p:nvSpPr>
            <p:cNvPr name="Freeform 5" id="5"/>
            <p:cNvSpPr/>
            <p:nvPr/>
          </p:nvSpPr>
          <p:spPr>
            <a:xfrm flipH="false" flipV="false" rot="0">
              <a:off x="0" y="0"/>
              <a:ext cx="1384190" cy="3472226"/>
            </a:xfrm>
            <a:custGeom>
              <a:avLst/>
              <a:gdLst/>
              <a:ahLst/>
              <a:cxnLst/>
              <a:rect r="r" b="b" t="t" l="l"/>
              <a:pathLst>
                <a:path h="3472226" w="1384190">
                  <a:moveTo>
                    <a:pt x="0" y="0"/>
                  </a:moveTo>
                  <a:lnTo>
                    <a:pt x="1384190" y="0"/>
                  </a:lnTo>
                  <a:lnTo>
                    <a:pt x="1384190" y="3472226"/>
                  </a:lnTo>
                  <a:lnTo>
                    <a:pt x="0" y="3472226"/>
                  </a:lnTo>
                  <a:close/>
                </a:path>
              </a:pathLst>
            </a:custGeom>
            <a:solidFill>
              <a:srgbClr val="FF3131"/>
            </a:solidFill>
          </p:spPr>
        </p:sp>
        <p:sp>
          <p:nvSpPr>
            <p:cNvPr name="TextBox 6" id="6"/>
            <p:cNvSpPr txBox="true"/>
            <p:nvPr/>
          </p:nvSpPr>
          <p:spPr>
            <a:xfrm>
              <a:off x="0" y="-19050"/>
              <a:ext cx="1384190" cy="3491277"/>
            </a:xfrm>
            <a:prstGeom prst="rect">
              <a:avLst/>
            </a:prstGeom>
          </p:spPr>
          <p:txBody>
            <a:bodyPr anchor="ctr" rtlCol="false" tIns="50800" lIns="50800" bIns="50800" rIns="50800"/>
            <a:lstStyle/>
            <a:p>
              <a:pPr algn="ctr">
                <a:lnSpc>
                  <a:spcPts val="2859"/>
                </a:lnSpc>
              </a:pPr>
            </a:p>
          </p:txBody>
        </p:sp>
      </p:grpSp>
      <p:grpSp>
        <p:nvGrpSpPr>
          <p:cNvPr name="Group 7" id="7"/>
          <p:cNvGrpSpPr/>
          <p:nvPr/>
        </p:nvGrpSpPr>
        <p:grpSpPr>
          <a:xfrm rot="0">
            <a:off x="9696585" y="2025700"/>
            <a:ext cx="6995486" cy="6995486"/>
            <a:chOff x="0" y="0"/>
            <a:chExt cx="812800" cy="812800"/>
          </a:xfrm>
        </p:grpSpPr>
        <p:sp>
          <p:nvSpPr>
            <p:cNvPr name="Freeform 8" id="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F8F5"/>
            </a:solidFill>
          </p:spPr>
        </p:sp>
        <p:sp>
          <p:nvSpPr>
            <p:cNvPr name="TextBox 9" id="9"/>
            <p:cNvSpPr txBox="true"/>
            <p:nvPr/>
          </p:nvSpPr>
          <p:spPr>
            <a:xfrm>
              <a:off x="76200" y="38100"/>
              <a:ext cx="660400" cy="698500"/>
            </a:xfrm>
            <a:prstGeom prst="rect">
              <a:avLst/>
            </a:prstGeom>
          </p:spPr>
          <p:txBody>
            <a:bodyPr anchor="ctr" rtlCol="false" tIns="50800" lIns="50800" bIns="50800" rIns="50800"/>
            <a:lstStyle/>
            <a:p>
              <a:pPr algn="ctr">
                <a:lnSpc>
                  <a:spcPts val="2660"/>
                </a:lnSpc>
              </a:pPr>
            </a:p>
          </p:txBody>
        </p:sp>
      </p:grpSp>
      <p:sp>
        <p:nvSpPr>
          <p:cNvPr name="TextBox 10" id="10"/>
          <p:cNvSpPr txBox="true"/>
          <p:nvPr/>
        </p:nvSpPr>
        <p:spPr>
          <a:xfrm rot="0">
            <a:off x="1708064" y="8362437"/>
            <a:ext cx="3460107" cy="1279399"/>
          </a:xfrm>
          <a:prstGeom prst="rect">
            <a:avLst/>
          </a:prstGeom>
        </p:spPr>
        <p:txBody>
          <a:bodyPr anchor="t" rtlCol="false" tIns="0" lIns="0" bIns="0" rIns="0">
            <a:spAutoFit/>
          </a:bodyPr>
          <a:lstStyle/>
          <a:p>
            <a:pPr algn="l">
              <a:lnSpc>
                <a:spcPts val="3688"/>
              </a:lnSpc>
            </a:pPr>
            <a:r>
              <a:rPr lang="en-US" sz="2634" spc="-52" b="true">
                <a:solidFill>
                  <a:srgbClr val="FF3131"/>
                </a:solidFill>
                <a:latin typeface="Open Sauce Bold"/>
                <a:ea typeface="Open Sauce Bold"/>
                <a:cs typeface="Open Sauce Bold"/>
                <a:sym typeface="Open Sauce Bold"/>
              </a:rPr>
              <a:t>Raliser par</a:t>
            </a:r>
            <a:r>
              <a:rPr lang="en-US" sz="2634" spc="-52">
                <a:solidFill>
                  <a:srgbClr val="FF3131"/>
                </a:solidFill>
                <a:latin typeface="Open Sauce"/>
                <a:ea typeface="Open Sauce"/>
                <a:cs typeface="Open Sauce"/>
                <a:sym typeface="Open Sauce"/>
              </a:rPr>
              <a:t> :</a:t>
            </a:r>
            <a:r>
              <a:rPr lang="en-US" sz="2634" spc="-52">
                <a:solidFill>
                  <a:srgbClr val="333231"/>
                </a:solidFill>
                <a:latin typeface="Open Sauce"/>
                <a:ea typeface="Open Sauce"/>
                <a:cs typeface="Open Sauce"/>
                <a:sym typeface="Open Sauce"/>
              </a:rPr>
              <a:t> </a:t>
            </a:r>
          </a:p>
          <a:p>
            <a:pPr algn="l">
              <a:lnSpc>
                <a:spcPts val="3325"/>
              </a:lnSpc>
            </a:pPr>
            <a:r>
              <a:rPr lang="en-US" sz="2375" spc="-47">
                <a:solidFill>
                  <a:srgbClr val="333231"/>
                </a:solidFill>
                <a:latin typeface="Open Sauce"/>
                <a:ea typeface="Open Sauce"/>
                <a:cs typeface="Open Sauce"/>
                <a:sym typeface="Open Sauce"/>
              </a:rPr>
              <a:t>          </a:t>
            </a:r>
          </a:p>
          <a:p>
            <a:pPr algn="l">
              <a:lnSpc>
                <a:spcPts val="3325"/>
              </a:lnSpc>
            </a:pPr>
            <a:r>
              <a:rPr lang="en-US" sz="2375" spc="-47">
                <a:solidFill>
                  <a:srgbClr val="333231"/>
                </a:solidFill>
                <a:latin typeface="Open Sauce"/>
                <a:ea typeface="Open Sauce"/>
                <a:cs typeface="Open Sauce"/>
                <a:sym typeface="Open Sauce"/>
              </a:rPr>
              <a:t>          </a:t>
            </a:r>
            <a:r>
              <a:rPr lang="en-US" sz="2375" spc="-47" b="true">
                <a:solidFill>
                  <a:srgbClr val="333231"/>
                </a:solidFill>
                <a:latin typeface="Open Sauce Bold"/>
                <a:ea typeface="Open Sauce Bold"/>
                <a:cs typeface="Open Sauce Bold"/>
                <a:sym typeface="Open Sauce Bold"/>
              </a:rPr>
              <a:t> Meryem Elkhaya</a:t>
            </a:r>
            <a:r>
              <a:rPr lang="en-US" sz="2375" spc="-47">
                <a:solidFill>
                  <a:srgbClr val="333231"/>
                </a:solidFill>
                <a:latin typeface="Open Sauce"/>
                <a:ea typeface="Open Sauce"/>
                <a:cs typeface="Open Sauce"/>
                <a:sym typeface="Open Sauce"/>
              </a:rPr>
              <a:t>t</a:t>
            </a:r>
          </a:p>
        </p:txBody>
      </p:sp>
      <p:sp>
        <p:nvSpPr>
          <p:cNvPr name="TextBox 11" id="11"/>
          <p:cNvSpPr txBox="true"/>
          <p:nvPr/>
        </p:nvSpPr>
        <p:spPr>
          <a:xfrm rot="0">
            <a:off x="7090028" y="8362437"/>
            <a:ext cx="3460107" cy="1279399"/>
          </a:xfrm>
          <a:prstGeom prst="rect">
            <a:avLst/>
          </a:prstGeom>
        </p:spPr>
        <p:txBody>
          <a:bodyPr anchor="t" rtlCol="false" tIns="0" lIns="0" bIns="0" rIns="0">
            <a:spAutoFit/>
          </a:bodyPr>
          <a:lstStyle/>
          <a:p>
            <a:pPr algn="l">
              <a:lnSpc>
                <a:spcPts val="3688"/>
              </a:lnSpc>
            </a:pPr>
            <a:r>
              <a:rPr lang="en-US" sz="2634" spc="-52" b="true">
                <a:solidFill>
                  <a:srgbClr val="FF3131"/>
                </a:solidFill>
                <a:latin typeface="Open Sauce Bold"/>
                <a:ea typeface="Open Sauce Bold"/>
                <a:cs typeface="Open Sauce Bold"/>
                <a:sym typeface="Open Sauce Bold"/>
              </a:rPr>
              <a:t> Formateur</a:t>
            </a:r>
            <a:r>
              <a:rPr lang="en-US" sz="2634" spc="-52">
                <a:solidFill>
                  <a:srgbClr val="FF3131"/>
                </a:solidFill>
                <a:latin typeface="Open Sauce"/>
                <a:ea typeface="Open Sauce"/>
                <a:cs typeface="Open Sauce"/>
                <a:sym typeface="Open Sauce"/>
              </a:rPr>
              <a:t> :</a:t>
            </a:r>
            <a:r>
              <a:rPr lang="en-US" sz="2634" spc="-52">
                <a:solidFill>
                  <a:srgbClr val="333231"/>
                </a:solidFill>
                <a:latin typeface="Open Sauce"/>
                <a:ea typeface="Open Sauce"/>
                <a:cs typeface="Open Sauce"/>
                <a:sym typeface="Open Sauce"/>
              </a:rPr>
              <a:t> </a:t>
            </a:r>
          </a:p>
          <a:p>
            <a:pPr algn="l">
              <a:lnSpc>
                <a:spcPts val="3325"/>
              </a:lnSpc>
            </a:pPr>
            <a:r>
              <a:rPr lang="en-US" sz="2375" spc="-47">
                <a:solidFill>
                  <a:srgbClr val="333231"/>
                </a:solidFill>
                <a:latin typeface="Open Sauce"/>
                <a:ea typeface="Open Sauce"/>
                <a:cs typeface="Open Sauce"/>
                <a:sym typeface="Open Sauce"/>
              </a:rPr>
              <a:t>          </a:t>
            </a:r>
          </a:p>
          <a:p>
            <a:pPr algn="l">
              <a:lnSpc>
                <a:spcPts val="3325"/>
              </a:lnSpc>
            </a:pPr>
            <a:r>
              <a:rPr lang="en-US" sz="2375" spc="-47">
                <a:solidFill>
                  <a:srgbClr val="333231"/>
                </a:solidFill>
                <a:latin typeface="Open Sauce"/>
                <a:ea typeface="Open Sauce"/>
                <a:cs typeface="Open Sauce"/>
                <a:sym typeface="Open Sauce"/>
              </a:rPr>
              <a:t>          </a:t>
            </a:r>
            <a:r>
              <a:rPr lang="en-US" sz="2375" spc="-47" b="true">
                <a:solidFill>
                  <a:srgbClr val="333231"/>
                </a:solidFill>
                <a:latin typeface="Open Sauce Bold"/>
                <a:ea typeface="Open Sauce Bold"/>
                <a:cs typeface="Open Sauce Bold"/>
                <a:sym typeface="Open Sauce Bold"/>
              </a:rPr>
              <a:t>GAHI SAid</a:t>
            </a:r>
          </a:p>
        </p:txBody>
      </p:sp>
      <p:sp>
        <p:nvSpPr>
          <p:cNvPr name="TextBox 12" id="12"/>
          <p:cNvSpPr txBox="true"/>
          <p:nvPr/>
        </p:nvSpPr>
        <p:spPr>
          <a:xfrm rot="0">
            <a:off x="1708064" y="5842824"/>
            <a:ext cx="6121421" cy="1438031"/>
          </a:xfrm>
          <a:prstGeom prst="rect">
            <a:avLst/>
          </a:prstGeom>
        </p:spPr>
        <p:txBody>
          <a:bodyPr anchor="t" rtlCol="false" tIns="0" lIns="0" bIns="0" rIns="0">
            <a:spAutoFit/>
          </a:bodyPr>
          <a:lstStyle/>
          <a:p>
            <a:pPr algn="l">
              <a:lnSpc>
                <a:spcPts val="5788"/>
              </a:lnSpc>
            </a:pPr>
            <a:r>
              <a:rPr lang="en-US" sz="4134" spc="-82" b="true">
                <a:solidFill>
                  <a:srgbClr val="333231"/>
                </a:solidFill>
                <a:latin typeface="Open Sauce Bold"/>
                <a:ea typeface="Open Sauce Bold"/>
                <a:cs typeface="Open Sauce Bold"/>
                <a:sym typeface="Open Sauce Bold"/>
              </a:rPr>
              <a:t>l’Application de Gestion de Playlists Vidéos</a:t>
            </a:r>
          </a:p>
        </p:txBody>
      </p:sp>
      <p:grpSp>
        <p:nvGrpSpPr>
          <p:cNvPr name="Group 13" id="13"/>
          <p:cNvGrpSpPr/>
          <p:nvPr/>
        </p:nvGrpSpPr>
        <p:grpSpPr>
          <a:xfrm rot="0">
            <a:off x="10944789" y="3235803"/>
            <a:ext cx="4499079" cy="449907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127000" y="0"/>
                  </a:moveTo>
                  <a:lnTo>
                    <a:pt x="685800" y="0"/>
                  </a:lnTo>
                  <a:cubicBezTo>
                    <a:pt x="755940" y="0"/>
                    <a:pt x="812800" y="56860"/>
                    <a:pt x="812800" y="127000"/>
                  </a:cubicBezTo>
                  <a:lnTo>
                    <a:pt x="812800" y="685800"/>
                  </a:lnTo>
                  <a:cubicBezTo>
                    <a:pt x="812800" y="755940"/>
                    <a:pt x="755940" y="812800"/>
                    <a:pt x="685800" y="812800"/>
                  </a:cubicBezTo>
                  <a:lnTo>
                    <a:pt x="127000" y="812800"/>
                  </a:lnTo>
                  <a:cubicBezTo>
                    <a:pt x="93318" y="812800"/>
                    <a:pt x="61015" y="799420"/>
                    <a:pt x="37197" y="775603"/>
                  </a:cubicBezTo>
                  <a:cubicBezTo>
                    <a:pt x="13380" y="751785"/>
                    <a:pt x="0" y="719482"/>
                    <a:pt x="0" y="685800"/>
                  </a:cubicBezTo>
                  <a:lnTo>
                    <a:pt x="0" y="127000"/>
                  </a:lnTo>
                  <a:cubicBezTo>
                    <a:pt x="0" y="56860"/>
                    <a:pt x="56860" y="0"/>
                    <a:pt x="127000" y="0"/>
                  </a:cubicBezTo>
                  <a:close/>
                </a:path>
              </a:pathLst>
            </a:custGeom>
            <a:solidFill>
              <a:srgbClr val="FF3131"/>
            </a:solidFill>
          </p:spPr>
        </p:sp>
        <p:sp>
          <p:nvSpPr>
            <p:cNvPr name="TextBox 15" id="15"/>
            <p:cNvSpPr txBox="true"/>
            <p:nvPr/>
          </p:nvSpPr>
          <p:spPr>
            <a:xfrm>
              <a:off x="0" y="-38100"/>
              <a:ext cx="812800" cy="850900"/>
            </a:xfrm>
            <a:prstGeom prst="rect">
              <a:avLst/>
            </a:prstGeom>
          </p:spPr>
          <p:txBody>
            <a:bodyPr anchor="ctr" rtlCol="false" tIns="50800" lIns="50800" bIns="50800" rIns="50800"/>
            <a:lstStyle/>
            <a:p>
              <a:pPr algn="ctr">
                <a:lnSpc>
                  <a:spcPts val="2659"/>
                </a:lnSpc>
                <a:spcBef>
                  <a:spcPct val="0"/>
                </a:spcBef>
              </a:pPr>
            </a:p>
          </p:txBody>
        </p:sp>
      </p:grpSp>
      <p:grpSp>
        <p:nvGrpSpPr>
          <p:cNvPr name="Group 16" id="16"/>
          <p:cNvGrpSpPr/>
          <p:nvPr/>
        </p:nvGrpSpPr>
        <p:grpSpPr>
          <a:xfrm rot="-5400000">
            <a:off x="12261302" y="4296203"/>
            <a:ext cx="2570902" cy="2249540"/>
            <a:chOff x="0" y="0"/>
            <a:chExt cx="812800" cy="711200"/>
          </a:xfrm>
        </p:grpSpPr>
        <p:sp>
          <p:nvSpPr>
            <p:cNvPr name="Freeform 17" id="17"/>
            <p:cNvSpPr/>
            <p:nvPr/>
          </p:nvSpPr>
          <p:spPr>
            <a:xfrm flipH="false" flipV="false" rot="0">
              <a:off x="0" y="0"/>
              <a:ext cx="812800" cy="711200"/>
            </a:xfrm>
            <a:custGeom>
              <a:avLst/>
              <a:gdLst/>
              <a:ahLst/>
              <a:cxnLst/>
              <a:rect r="r" b="b" t="t" l="l"/>
              <a:pathLst>
                <a:path h="711200" w="812800">
                  <a:moveTo>
                    <a:pt x="406400" y="711200"/>
                  </a:moveTo>
                  <a:lnTo>
                    <a:pt x="812800" y="0"/>
                  </a:lnTo>
                  <a:lnTo>
                    <a:pt x="0" y="0"/>
                  </a:lnTo>
                  <a:lnTo>
                    <a:pt x="406400" y="711200"/>
                  </a:lnTo>
                  <a:close/>
                </a:path>
              </a:pathLst>
            </a:custGeom>
            <a:solidFill>
              <a:srgbClr val="FFFFFF"/>
            </a:solidFill>
          </p:spPr>
        </p:sp>
        <p:sp>
          <p:nvSpPr>
            <p:cNvPr name="TextBox 18" id="18"/>
            <p:cNvSpPr txBox="true"/>
            <p:nvPr/>
          </p:nvSpPr>
          <p:spPr>
            <a:xfrm>
              <a:off x="127000" y="12700"/>
              <a:ext cx="558800" cy="368300"/>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209675" y="3922225"/>
            <a:ext cx="3721325" cy="2889437"/>
            <a:chOff x="0" y="0"/>
            <a:chExt cx="493116" cy="382882"/>
          </a:xfrm>
        </p:grpSpPr>
        <p:sp>
          <p:nvSpPr>
            <p:cNvPr name="Freeform 3" id="3"/>
            <p:cNvSpPr/>
            <p:nvPr/>
          </p:nvSpPr>
          <p:spPr>
            <a:xfrm flipH="false" flipV="false" rot="0">
              <a:off x="0" y="0"/>
              <a:ext cx="493116" cy="382882"/>
            </a:xfrm>
            <a:custGeom>
              <a:avLst/>
              <a:gdLst/>
              <a:ahLst/>
              <a:cxnLst/>
              <a:rect r="r" b="b" t="t" l="l"/>
              <a:pathLst>
                <a:path h="382882" w="493116">
                  <a:moveTo>
                    <a:pt x="12483" y="0"/>
                  </a:moveTo>
                  <a:lnTo>
                    <a:pt x="480633" y="0"/>
                  </a:lnTo>
                  <a:cubicBezTo>
                    <a:pt x="483944" y="0"/>
                    <a:pt x="487119" y="1315"/>
                    <a:pt x="489460" y="3656"/>
                  </a:cubicBezTo>
                  <a:cubicBezTo>
                    <a:pt x="491801" y="5997"/>
                    <a:pt x="493116" y="9172"/>
                    <a:pt x="493116" y="12483"/>
                  </a:cubicBezTo>
                  <a:lnTo>
                    <a:pt x="493116" y="370399"/>
                  </a:lnTo>
                  <a:cubicBezTo>
                    <a:pt x="493116" y="377293"/>
                    <a:pt x="487527" y="382882"/>
                    <a:pt x="480633" y="382882"/>
                  </a:cubicBezTo>
                  <a:lnTo>
                    <a:pt x="12483" y="382882"/>
                  </a:lnTo>
                  <a:cubicBezTo>
                    <a:pt x="9172" y="382882"/>
                    <a:pt x="5997" y="381566"/>
                    <a:pt x="3656" y="379226"/>
                  </a:cubicBezTo>
                  <a:cubicBezTo>
                    <a:pt x="1315" y="376885"/>
                    <a:pt x="0" y="373710"/>
                    <a:pt x="0" y="370399"/>
                  </a:cubicBezTo>
                  <a:lnTo>
                    <a:pt x="0" y="12483"/>
                  </a:lnTo>
                  <a:cubicBezTo>
                    <a:pt x="0" y="9172"/>
                    <a:pt x="1315" y="5997"/>
                    <a:pt x="3656" y="3656"/>
                  </a:cubicBezTo>
                  <a:cubicBezTo>
                    <a:pt x="5997" y="1315"/>
                    <a:pt x="9172" y="0"/>
                    <a:pt x="12483" y="0"/>
                  </a:cubicBezTo>
                  <a:close/>
                </a:path>
              </a:pathLst>
            </a:custGeom>
            <a:solidFill>
              <a:srgbClr val="DCDDDD"/>
            </a:solidFill>
          </p:spPr>
        </p:sp>
        <p:sp>
          <p:nvSpPr>
            <p:cNvPr name="TextBox 4" id="4"/>
            <p:cNvSpPr txBox="true"/>
            <p:nvPr/>
          </p:nvSpPr>
          <p:spPr>
            <a:xfrm>
              <a:off x="0" y="-28575"/>
              <a:ext cx="493116" cy="411457"/>
            </a:xfrm>
            <a:prstGeom prst="rect">
              <a:avLst/>
            </a:prstGeom>
          </p:spPr>
          <p:txBody>
            <a:bodyPr anchor="ctr" rtlCol="false" tIns="50800" lIns="50800" bIns="50800" rIns="50800"/>
            <a:lstStyle/>
            <a:p>
              <a:pPr algn="ctr">
                <a:lnSpc>
                  <a:spcPts val="1960"/>
                </a:lnSpc>
              </a:pPr>
            </a:p>
          </p:txBody>
        </p:sp>
      </p:grpSp>
      <p:grpSp>
        <p:nvGrpSpPr>
          <p:cNvPr name="Group 5" id="5"/>
          <p:cNvGrpSpPr/>
          <p:nvPr/>
        </p:nvGrpSpPr>
        <p:grpSpPr>
          <a:xfrm rot="0">
            <a:off x="10234356" y="3922225"/>
            <a:ext cx="3721325" cy="2889437"/>
            <a:chOff x="0" y="0"/>
            <a:chExt cx="493116" cy="382882"/>
          </a:xfrm>
        </p:grpSpPr>
        <p:sp>
          <p:nvSpPr>
            <p:cNvPr name="Freeform 6" id="6"/>
            <p:cNvSpPr/>
            <p:nvPr/>
          </p:nvSpPr>
          <p:spPr>
            <a:xfrm flipH="false" flipV="false" rot="0">
              <a:off x="0" y="0"/>
              <a:ext cx="493116" cy="382882"/>
            </a:xfrm>
            <a:custGeom>
              <a:avLst/>
              <a:gdLst/>
              <a:ahLst/>
              <a:cxnLst/>
              <a:rect r="r" b="b" t="t" l="l"/>
              <a:pathLst>
                <a:path h="382882" w="493116">
                  <a:moveTo>
                    <a:pt x="12483" y="0"/>
                  </a:moveTo>
                  <a:lnTo>
                    <a:pt x="480633" y="0"/>
                  </a:lnTo>
                  <a:cubicBezTo>
                    <a:pt x="483944" y="0"/>
                    <a:pt x="487119" y="1315"/>
                    <a:pt x="489460" y="3656"/>
                  </a:cubicBezTo>
                  <a:cubicBezTo>
                    <a:pt x="491801" y="5997"/>
                    <a:pt x="493116" y="9172"/>
                    <a:pt x="493116" y="12483"/>
                  </a:cubicBezTo>
                  <a:lnTo>
                    <a:pt x="493116" y="370399"/>
                  </a:lnTo>
                  <a:cubicBezTo>
                    <a:pt x="493116" y="377293"/>
                    <a:pt x="487527" y="382882"/>
                    <a:pt x="480633" y="382882"/>
                  </a:cubicBezTo>
                  <a:lnTo>
                    <a:pt x="12483" y="382882"/>
                  </a:lnTo>
                  <a:cubicBezTo>
                    <a:pt x="9172" y="382882"/>
                    <a:pt x="5997" y="381566"/>
                    <a:pt x="3656" y="379226"/>
                  </a:cubicBezTo>
                  <a:cubicBezTo>
                    <a:pt x="1315" y="376885"/>
                    <a:pt x="0" y="373710"/>
                    <a:pt x="0" y="370399"/>
                  </a:cubicBezTo>
                  <a:lnTo>
                    <a:pt x="0" y="12483"/>
                  </a:lnTo>
                  <a:cubicBezTo>
                    <a:pt x="0" y="9172"/>
                    <a:pt x="1315" y="5997"/>
                    <a:pt x="3656" y="3656"/>
                  </a:cubicBezTo>
                  <a:cubicBezTo>
                    <a:pt x="5997" y="1315"/>
                    <a:pt x="9172" y="0"/>
                    <a:pt x="12483" y="0"/>
                  </a:cubicBezTo>
                  <a:close/>
                </a:path>
              </a:pathLst>
            </a:custGeom>
            <a:solidFill>
              <a:srgbClr val="DCDDDD"/>
            </a:solidFill>
          </p:spPr>
        </p:sp>
        <p:sp>
          <p:nvSpPr>
            <p:cNvPr name="TextBox 7" id="7"/>
            <p:cNvSpPr txBox="true"/>
            <p:nvPr/>
          </p:nvSpPr>
          <p:spPr>
            <a:xfrm>
              <a:off x="0" y="-28575"/>
              <a:ext cx="493116" cy="411457"/>
            </a:xfrm>
            <a:prstGeom prst="rect">
              <a:avLst/>
            </a:prstGeom>
          </p:spPr>
          <p:txBody>
            <a:bodyPr anchor="ctr" rtlCol="false" tIns="50800" lIns="50800" bIns="50800" rIns="50800"/>
            <a:lstStyle/>
            <a:p>
              <a:pPr algn="ctr">
                <a:lnSpc>
                  <a:spcPts val="1960"/>
                </a:lnSpc>
              </a:pPr>
            </a:p>
          </p:txBody>
        </p:sp>
      </p:grpSp>
      <p:sp>
        <p:nvSpPr>
          <p:cNvPr name="TextBox 8" id="8"/>
          <p:cNvSpPr txBox="true"/>
          <p:nvPr/>
        </p:nvSpPr>
        <p:spPr>
          <a:xfrm rot="0">
            <a:off x="10234356" y="4097628"/>
            <a:ext cx="3721325" cy="446485"/>
          </a:xfrm>
          <a:prstGeom prst="rect">
            <a:avLst/>
          </a:prstGeom>
        </p:spPr>
        <p:txBody>
          <a:bodyPr anchor="t" rtlCol="false" tIns="0" lIns="0" bIns="0" rIns="0">
            <a:spAutoFit/>
          </a:bodyPr>
          <a:lstStyle/>
          <a:p>
            <a:pPr algn="ctr">
              <a:lnSpc>
                <a:spcPts val="3033"/>
              </a:lnSpc>
            </a:pPr>
            <a:r>
              <a:rPr lang="en-US" b="true" sz="3333" spc="-170">
                <a:solidFill>
                  <a:srgbClr val="0C0015"/>
                </a:solidFill>
                <a:latin typeface="Helvetica World Bold"/>
                <a:ea typeface="Helvetica World Bold"/>
                <a:cs typeface="Helvetica World Bold"/>
                <a:sym typeface="Helvetica World Bold"/>
              </a:rPr>
              <a:t>Stylisation</a:t>
            </a:r>
          </a:p>
        </p:txBody>
      </p:sp>
      <p:sp>
        <p:nvSpPr>
          <p:cNvPr name="TextBox 9" id="9"/>
          <p:cNvSpPr txBox="true"/>
          <p:nvPr/>
        </p:nvSpPr>
        <p:spPr>
          <a:xfrm rot="0">
            <a:off x="10234356" y="5124930"/>
            <a:ext cx="3721325" cy="1511459"/>
          </a:xfrm>
          <a:prstGeom prst="rect">
            <a:avLst/>
          </a:prstGeom>
        </p:spPr>
        <p:txBody>
          <a:bodyPr anchor="t" rtlCol="false" tIns="0" lIns="0" bIns="0" rIns="0">
            <a:spAutoFit/>
          </a:bodyPr>
          <a:lstStyle/>
          <a:p>
            <a:pPr algn="ctr">
              <a:lnSpc>
                <a:spcPts val="3004"/>
              </a:lnSpc>
            </a:pPr>
            <a:r>
              <a:rPr lang="en-US" sz="2145">
                <a:solidFill>
                  <a:srgbClr val="0C0015"/>
                </a:solidFill>
                <a:latin typeface="Open Sans 1"/>
                <a:ea typeface="Open Sans 1"/>
                <a:cs typeface="Open Sans 1"/>
                <a:sym typeface="Open Sans 1"/>
              </a:rPr>
              <a:t>Application de styles avec Tailwind CSS pour une interface utilisateur attrayante.</a:t>
            </a:r>
          </a:p>
        </p:txBody>
      </p:sp>
      <p:grpSp>
        <p:nvGrpSpPr>
          <p:cNvPr name="Group 10" id="10"/>
          <p:cNvGrpSpPr/>
          <p:nvPr/>
        </p:nvGrpSpPr>
        <p:grpSpPr>
          <a:xfrm rot="0">
            <a:off x="5725916" y="3922225"/>
            <a:ext cx="3721325" cy="2889437"/>
            <a:chOff x="0" y="0"/>
            <a:chExt cx="493116" cy="382882"/>
          </a:xfrm>
        </p:grpSpPr>
        <p:sp>
          <p:nvSpPr>
            <p:cNvPr name="Freeform 11" id="11"/>
            <p:cNvSpPr/>
            <p:nvPr/>
          </p:nvSpPr>
          <p:spPr>
            <a:xfrm flipH="false" flipV="false" rot="0">
              <a:off x="0" y="0"/>
              <a:ext cx="493116" cy="382882"/>
            </a:xfrm>
            <a:custGeom>
              <a:avLst/>
              <a:gdLst/>
              <a:ahLst/>
              <a:cxnLst/>
              <a:rect r="r" b="b" t="t" l="l"/>
              <a:pathLst>
                <a:path h="382882" w="493116">
                  <a:moveTo>
                    <a:pt x="12483" y="0"/>
                  </a:moveTo>
                  <a:lnTo>
                    <a:pt x="480633" y="0"/>
                  </a:lnTo>
                  <a:cubicBezTo>
                    <a:pt x="483944" y="0"/>
                    <a:pt x="487119" y="1315"/>
                    <a:pt x="489460" y="3656"/>
                  </a:cubicBezTo>
                  <a:cubicBezTo>
                    <a:pt x="491801" y="5997"/>
                    <a:pt x="493116" y="9172"/>
                    <a:pt x="493116" y="12483"/>
                  </a:cubicBezTo>
                  <a:lnTo>
                    <a:pt x="493116" y="370399"/>
                  </a:lnTo>
                  <a:cubicBezTo>
                    <a:pt x="493116" y="377293"/>
                    <a:pt x="487527" y="382882"/>
                    <a:pt x="480633" y="382882"/>
                  </a:cubicBezTo>
                  <a:lnTo>
                    <a:pt x="12483" y="382882"/>
                  </a:lnTo>
                  <a:cubicBezTo>
                    <a:pt x="9172" y="382882"/>
                    <a:pt x="5997" y="381566"/>
                    <a:pt x="3656" y="379226"/>
                  </a:cubicBezTo>
                  <a:cubicBezTo>
                    <a:pt x="1315" y="376885"/>
                    <a:pt x="0" y="373710"/>
                    <a:pt x="0" y="370399"/>
                  </a:cubicBezTo>
                  <a:lnTo>
                    <a:pt x="0" y="12483"/>
                  </a:lnTo>
                  <a:cubicBezTo>
                    <a:pt x="0" y="9172"/>
                    <a:pt x="1315" y="5997"/>
                    <a:pt x="3656" y="3656"/>
                  </a:cubicBezTo>
                  <a:cubicBezTo>
                    <a:pt x="5997" y="1315"/>
                    <a:pt x="9172" y="0"/>
                    <a:pt x="12483" y="0"/>
                  </a:cubicBezTo>
                  <a:close/>
                </a:path>
              </a:pathLst>
            </a:custGeom>
            <a:solidFill>
              <a:srgbClr val="DCDDDD"/>
            </a:solidFill>
          </p:spPr>
        </p:sp>
        <p:sp>
          <p:nvSpPr>
            <p:cNvPr name="TextBox 12" id="12"/>
            <p:cNvSpPr txBox="true"/>
            <p:nvPr/>
          </p:nvSpPr>
          <p:spPr>
            <a:xfrm>
              <a:off x="0" y="-28575"/>
              <a:ext cx="493116" cy="411457"/>
            </a:xfrm>
            <a:prstGeom prst="rect">
              <a:avLst/>
            </a:prstGeom>
          </p:spPr>
          <p:txBody>
            <a:bodyPr anchor="ctr" rtlCol="false" tIns="50800" lIns="50800" bIns="50800" rIns="50800"/>
            <a:lstStyle/>
            <a:p>
              <a:pPr algn="ctr">
                <a:lnSpc>
                  <a:spcPts val="1960"/>
                </a:lnSpc>
              </a:pPr>
            </a:p>
          </p:txBody>
        </p:sp>
      </p:grpSp>
      <p:grpSp>
        <p:nvGrpSpPr>
          <p:cNvPr name="Group 13" id="13"/>
          <p:cNvGrpSpPr/>
          <p:nvPr/>
        </p:nvGrpSpPr>
        <p:grpSpPr>
          <a:xfrm rot="0">
            <a:off x="2975046" y="7396911"/>
            <a:ext cx="3476694" cy="2450927"/>
            <a:chOff x="0" y="0"/>
            <a:chExt cx="526353" cy="371057"/>
          </a:xfrm>
        </p:grpSpPr>
        <p:sp>
          <p:nvSpPr>
            <p:cNvPr name="Freeform 14" id="14"/>
            <p:cNvSpPr/>
            <p:nvPr/>
          </p:nvSpPr>
          <p:spPr>
            <a:xfrm flipH="false" flipV="false" rot="0">
              <a:off x="0" y="0"/>
              <a:ext cx="526353" cy="371057"/>
            </a:xfrm>
            <a:custGeom>
              <a:avLst/>
              <a:gdLst/>
              <a:ahLst/>
              <a:cxnLst/>
              <a:rect r="r" b="b" t="t" l="l"/>
              <a:pathLst>
                <a:path h="371057" w="526353">
                  <a:moveTo>
                    <a:pt x="13361" y="0"/>
                  </a:moveTo>
                  <a:lnTo>
                    <a:pt x="512992" y="0"/>
                  </a:lnTo>
                  <a:cubicBezTo>
                    <a:pt x="520371" y="0"/>
                    <a:pt x="526353" y="5982"/>
                    <a:pt x="526353" y="13361"/>
                  </a:cubicBezTo>
                  <a:lnTo>
                    <a:pt x="526353" y="357696"/>
                  </a:lnTo>
                  <a:cubicBezTo>
                    <a:pt x="526353" y="365075"/>
                    <a:pt x="520371" y="371057"/>
                    <a:pt x="512992" y="371057"/>
                  </a:cubicBezTo>
                  <a:lnTo>
                    <a:pt x="13361" y="371057"/>
                  </a:lnTo>
                  <a:cubicBezTo>
                    <a:pt x="5982" y="371057"/>
                    <a:pt x="0" y="365075"/>
                    <a:pt x="0" y="357696"/>
                  </a:cubicBezTo>
                  <a:lnTo>
                    <a:pt x="0" y="13361"/>
                  </a:lnTo>
                  <a:cubicBezTo>
                    <a:pt x="0" y="5982"/>
                    <a:pt x="5982" y="0"/>
                    <a:pt x="13361" y="0"/>
                  </a:cubicBezTo>
                  <a:close/>
                </a:path>
              </a:pathLst>
            </a:custGeom>
            <a:solidFill>
              <a:srgbClr val="DAE3E6"/>
            </a:solidFill>
          </p:spPr>
        </p:sp>
        <p:sp>
          <p:nvSpPr>
            <p:cNvPr name="TextBox 15" id="15"/>
            <p:cNvSpPr txBox="true"/>
            <p:nvPr/>
          </p:nvSpPr>
          <p:spPr>
            <a:xfrm>
              <a:off x="0" y="-28575"/>
              <a:ext cx="526353" cy="399632"/>
            </a:xfrm>
            <a:prstGeom prst="rect">
              <a:avLst/>
            </a:prstGeom>
          </p:spPr>
          <p:txBody>
            <a:bodyPr anchor="ctr" rtlCol="false" tIns="50800" lIns="50800" bIns="50800" rIns="50800"/>
            <a:lstStyle/>
            <a:p>
              <a:pPr algn="ctr">
                <a:lnSpc>
                  <a:spcPts val="1960"/>
                </a:lnSpc>
              </a:pPr>
            </a:p>
          </p:txBody>
        </p:sp>
      </p:grpSp>
      <p:grpSp>
        <p:nvGrpSpPr>
          <p:cNvPr name="Group 16" id="16"/>
          <p:cNvGrpSpPr/>
          <p:nvPr/>
        </p:nvGrpSpPr>
        <p:grpSpPr>
          <a:xfrm rot="0">
            <a:off x="7976015" y="7358811"/>
            <a:ext cx="3549873" cy="2450927"/>
            <a:chOff x="0" y="0"/>
            <a:chExt cx="537432" cy="371057"/>
          </a:xfrm>
        </p:grpSpPr>
        <p:sp>
          <p:nvSpPr>
            <p:cNvPr name="Freeform 17" id="17"/>
            <p:cNvSpPr/>
            <p:nvPr/>
          </p:nvSpPr>
          <p:spPr>
            <a:xfrm flipH="false" flipV="false" rot="0">
              <a:off x="0" y="0"/>
              <a:ext cx="537432" cy="371057"/>
            </a:xfrm>
            <a:custGeom>
              <a:avLst/>
              <a:gdLst/>
              <a:ahLst/>
              <a:cxnLst/>
              <a:rect r="r" b="b" t="t" l="l"/>
              <a:pathLst>
                <a:path h="371057" w="537432">
                  <a:moveTo>
                    <a:pt x="13085" y="0"/>
                  </a:moveTo>
                  <a:lnTo>
                    <a:pt x="524346" y="0"/>
                  </a:lnTo>
                  <a:cubicBezTo>
                    <a:pt x="527817" y="0"/>
                    <a:pt x="531145" y="1379"/>
                    <a:pt x="533599" y="3833"/>
                  </a:cubicBezTo>
                  <a:cubicBezTo>
                    <a:pt x="536053" y="6287"/>
                    <a:pt x="537432" y="9615"/>
                    <a:pt x="537432" y="13085"/>
                  </a:cubicBezTo>
                  <a:lnTo>
                    <a:pt x="537432" y="357972"/>
                  </a:lnTo>
                  <a:cubicBezTo>
                    <a:pt x="537432" y="361442"/>
                    <a:pt x="536053" y="364770"/>
                    <a:pt x="533599" y="367224"/>
                  </a:cubicBezTo>
                  <a:cubicBezTo>
                    <a:pt x="531145" y="369678"/>
                    <a:pt x="527817" y="371057"/>
                    <a:pt x="524346" y="371057"/>
                  </a:cubicBezTo>
                  <a:lnTo>
                    <a:pt x="13085" y="371057"/>
                  </a:lnTo>
                  <a:cubicBezTo>
                    <a:pt x="5859" y="371057"/>
                    <a:pt x="0" y="365199"/>
                    <a:pt x="0" y="357972"/>
                  </a:cubicBezTo>
                  <a:lnTo>
                    <a:pt x="0" y="13085"/>
                  </a:lnTo>
                  <a:cubicBezTo>
                    <a:pt x="0" y="9615"/>
                    <a:pt x="1379" y="6287"/>
                    <a:pt x="3833" y="3833"/>
                  </a:cubicBezTo>
                  <a:cubicBezTo>
                    <a:pt x="6287" y="1379"/>
                    <a:pt x="9615" y="0"/>
                    <a:pt x="13085" y="0"/>
                  </a:cubicBezTo>
                  <a:close/>
                </a:path>
              </a:pathLst>
            </a:custGeom>
            <a:solidFill>
              <a:srgbClr val="DAE3E6"/>
            </a:solidFill>
          </p:spPr>
        </p:sp>
        <p:sp>
          <p:nvSpPr>
            <p:cNvPr name="TextBox 18" id="18"/>
            <p:cNvSpPr txBox="true"/>
            <p:nvPr/>
          </p:nvSpPr>
          <p:spPr>
            <a:xfrm>
              <a:off x="0" y="-28575"/>
              <a:ext cx="537432" cy="399632"/>
            </a:xfrm>
            <a:prstGeom prst="rect">
              <a:avLst/>
            </a:prstGeom>
          </p:spPr>
          <p:txBody>
            <a:bodyPr anchor="ctr" rtlCol="false" tIns="50800" lIns="50800" bIns="50800" rIns="50800"/>
            <a:lstStyle/>
            <a:p>
              <a:pPr algn="ctr">
                <a:lnSpc>
                  <a:spcPts val="1960"/>
                </a:lnSpc>
              </a:pPr>
            </a:p>
          </p:txBody>
        </p:sp>
      </p:grpSp>
      <p:sp>
        <p:nvSpPr>
          <p:cNvPr name="TextBox 19" id="19"/>
          <p:cNvSpPr txBox="true"/>
          <p:nvPr/>
        </p:nvSpPr>
        <p:spPr>
          <a:xfrm rot="0">
            <a:off x="5714809" y="4097628"/>
            <a:ext cx="3721325" cy="865447"/>
          </a:xfrm>
          <a:prstGeom prst="rect">
            <a:avLst/>
          </a:prstGeom>
        </p:spPr>
        <p:txBody>
          <a:bodyPr anchor="t" rtlCol="false" tIns="0" lIns="0" bIns="0" rIns="0">
            <a:spAutoFit/>
          </a:bodyPr>
          <a:lstStyle/>
          <a:p>
            <a:pPr algn="ctr">
              <a:lnSpc>
                <a:spcPts val="3033"/>
              </a:lnSpc>
            </a:pPr>
            <a:r>
              <a:rPr lang="en-US" b="true" sz="3333" spc="-170">
                <a:solidFill>
                  <a:srgbClr val="0C0015"/>
                </a:solidFill>
                <a:latin typeface="Helvetica World Bold"/>
                <a:ea typeface="Helvetica World Bold"/>
                <a:cs typeface="Helvetica World Bold"/>
                <a:sym typeface="Helvetica World Bold"/>
              </a:rPr>
              <a:t>Intégration de Redux</a:t>
            </a:r>
          </a:p>
        </p:txBody>
      </p:sp>
      <p:sp>
        <p:nvSpPr>
          <p:cNvPr name="TextBox 20" id="20"/>
          <p:cNvSpPr txBox="true"/>
          <p:nvPr/>
        </p:nvSpPr>
        <p:spPr>
          <a:xfrm rot="0">
            <a:off x="5906080" y="5124930"/>
            <a:ext cx="3721325" cy="1131874"/>
          </a:xfrm>
          <a:prstGeom prst="rect">
            <a:avLst/>
          </a:prstGeom>
        </p:spPr>
        <p:txBody>
          <a:bodyPr anchor="t" rtlCol="false" tIns="0" lIns="0" bIns="0" rIns="0">
            <a:spAutoFit/>
          </a:bodyPr>
          <a:lstStyle/>
          <a:p>
            <a:pPr algn="ctr">
              <a:lnSpc>
                <a:spcPts val="3004"/>
              </a:lnSpc>
            </a:pPr>
            <a:r>
              <a:rPr lang="en-US" sz="2145">
                <a:solidFill>
                  <a:srgbClr val="0C0015"/>
                </a:solidFill>
                <a:latin typeface="Open Sans 1"/>
                <a:ea typeface="Open Sans 1"/>
                <a:cs typeface="Open Sans 1"/>
                <a:sym typeface="Open Sans 1"/>
              </a:rPr>
              <a:t> Mise en place des slices Redux pour la gestion de l'état.</a:t>
            </a:r>
          </a:p>
        </p:txBody>
      </p:sp>
      <p:sp>
        <p:nvSpPr>
          <p:cNvPr name="TextBox 21" id="21"/>
          <p:cNvSpPr txBox="true"/>
          <p:nvPr/>
        </p:nvSpPr>
        <p:spPr>
          <a:xfrm rot="0">
            <a:off x="1209675" y="4063600"/>
            <a:ext cx="3721325" cy="865447"/>
          </a:xfrm>
          <a:prstGeom prst="rect">
            <a:avLst/>
          </a:prstGeom>
        </p:spPr>
        <p:txBody>
          <a:bodyPr anchor="t" rtlCol="false" tIns="0" lIns="0" bIns="0" rIns="0">
            <a:spAutoFit/>
          </a:bodyPr>
          <a:lstStyle/>
          <a:p>
            <a:pPr algn="ctr">
              <a:lnSpc>
                <a:spcPts val="3033"/>
              </a:lnSpc>
            </a:pPr>
            <a:r>
              <a:rPr lang="en-US" b="true" sz="3333" spc="-170">
                <a:solidFill>
                  <a:srgbClr val="0C0015"/>
                </a:solidFill>
                <a:latin typeface="Helvetica World Bold"/>
                <a:ea typeface="Helvetica World Bold"/>
                <a:cs typeface="Helvetica World Bold"/>
                <a:sym typeface="Helvetica World Bold"/>
              </a:rPr>
              <a:t>Création des Composants</a:t>
            </a:r>
          </a:p>
        </p:txBody>
      </p:sp>
      <p:sp>
        <p:nvSpPr>
          <p:cNvPr name="TextBox 22" id="22"/>
          <p:cNvSpPr txBox="true"/>
          <p:nvPr/>
        </p:nvSpPr>
        <p:spPr>
          <a:xfrm rot="0">
            <a:off x="1209675" y="4999987"/>
            <a:ext cx="3721325" cy="1511459"/>
          </a:xfrm>
          <a:prstGeom prst="rect">
            <a:avLst/>
          </a:prstGeom>
        </p:spPr>
        <p:txBody>
          <a:bodyPr anchor="t" rtlCol="false" tIns="0" lIns="0" bIns="0" rIns="0">
            <a:spAutoFit/>
          </a:bodyPr>
          <a:lstStyle/>
          <a:p>
            <a:pPr algn="ctr">
              <a:lnSpc>
                <a:spcPts val="3004"/>
              </a:lnSpc>
            </a:pPr>
            <a:r>
              <a:rPr lang="en-US" sz="2145">
                <a:solidFill>
                  <a:srgbClr val="0C0015"/>
                </a:solidFill>
                <a:latin typeface="Open Sans 1"/>
                <a:ea typeface="Open Sans 1"/>
                <a:cs typeface="Open Sans 1"/>
                <a:sym typeface="Open Sans 1"/>
              </a:rPr>
              <a:t> Développement des composants principaux (Header, LeftSidebar, MainContent, RightSidebar).</a:t>
            </a:r>
          </a:p>
        </p:txBody>
      </p:sp>
      <p:sp>
        <p:nvSpPr>
          <p:cNvPr name="TextBox 23" id="23"/>
          <p:cNvSpPr txBox="true"/>
          <p:nvPr/>
        </p:nvSpPr>
        <p:spPr>
          <a:xfrm rot="0">
            <a:off x="3084815" y="7700383"/>
            <a:ext cx="3257156" cy="388438"/>
          </a:xfrm>
          <a:prstGeom prst="rect">
            <a:avLst/>
          </a:prstGeom>
        </p:spPr>
        <p:txBody>
          <a:bodyPr anchor="t" rtlCol="false" tIns="0" lIns="0" bIns="0" rIns="0">
            <a:spAutoFit/>
          </a:bodyPr>
          <a:lstStyle/>
          <a:p>
            <a:pPr algn="ctr">
              <a:lnSpc>
                <a:spcPts val="2655"/>
              </a:lnSpc>
            </a:pPr>
            <a:r>
              <a:rPr lang="en-US" b="true" sz="2917" spc="-148">
                <a:solidFill>
                  <a:srgbClr val="0C0015"/>
                </a:solidFill>
                <a:latin typeface="Helvetica World Bold"/>
                <a:ea typeface="Helvetica World Bold"/>
                <a:cs typeface="Helvetica World Bold"/>
                <a:sym typeface="Helvetica World Bold"/>
              </a:rPr>
              <a:t>Tests et Débogage</a:t>
            </a:r>
          </a:p>
        </p:txBody>
      </p:sp>
      <p:sp>
        <p:nvSpPr>
          <p:cNvPr name="TextBox 24" id="24"/>
          <p:cNvSpPr txBox="true"/>
          <p:nvPr/>
        </p:nvSpPr>
        <p:spPr>
          <a:xfrm rot="0">
            <a:off x="3084815" y="8329579"/>
            <a:ext cx="3257156" cy="654870"/>
          </a:xfrm>
          <a:prstGeom prst="rect">
            <a:avLst/>
          </a:prstGeom>
        </p:spPr>
        <p:txBody>
          <a:bodyPr anchor="t" rtlCol="false" tIns="0" lIns="0" bIns="0" rIns="0">
            <a:spAutoFit/>
          </a:bodyPr>
          <a:lstStyle/>
          <a:p>
            <a:pPr algn="ctr">
              <a:lnSpc>
                <a:spcPts val="2629"/>
              </a:lnSpc>
            </a:pPr>
            <a:r>
              <a:rPr lang="en-US" sz="1878">
                <a:solidFill>
                  <a:srgbClr val="0C0015"/>
                </a:solidFill>
                <a:latin typeface="Open Sans 1"/>
                <a:ea typeface="Open Sans 1"/>
                <a:cs typeface="Open Sans 1"/>
                <a:sym typeface="Open Sans 1"/>
              </a:rPr>
              <a:t>Tests des fonctionnalités et correction des bugs.</a:t>
            </a:r>
          </a:p>
        </p:txBody>
      </p:sp>
      <p:sp>
        <p:nvSpPr>
          <p:cNvPr name="TextBox 25" id="25"/>
          <p:cNvSpPr txBox="true"/>
          <p:nvPr/>
        </p:nvSpPr>
        <p:spPr>
          <a:xfrm rot="0">
            <a:off x="7976015" y="7698043"/>
            <a:ext cx="3257156" cy="388438"/>
          </a:xfrm>
          <a:prstGeom prst="rect">
            <a:avLst/>
          </a:prstGeom>
        </p:spPr>
        <p:txBody>
          <a:bodyPr anchor="t" rtlCol="false" tIns="0" lIns="0" bIns="0" rIns="0">
            <a:spAutoFit/>
          </a:bodyPr>
          <a:lstStyle/>
          <a:p>
            <a:pPr algn="ctr">
              <a:lnSpc>
                <a:spcPts val="2655"/>
              </a:lnSpc>
            </a:pPr>
            <a:r>
              <a:rPr lang="en-US" b="true" sz="2917" spc="-148">
                <a:solidFill>
                  <a:srgbClr val="0C0015"/>
                </a:solidFill>
                <a:latin typeface="Helvetica World Bold"/>
                <a:ea typeface="Helvetica World Bold"/>
                <a:cs typeface="Helvetica World Bold"/>
                <a:sym typeface="Helvetica World Bold"/>
              </a:rPr>
              <a:t>Déploiement</a:t>
            </a:r>
          </a:p>
        </p:txBody>
      </p:sp>
      <p:sp>
        <p:nvSpPr>
          <p:cNvPr name="TextBox 26" id="26"/>
          <p:cNvSpPr txBox="true"/>
          <p:nvPr/>
        </p:nvSpPr>
        <p:spPr>
          <a:xfrm rot="0">
            <a:off x="7976015" y="8305726"/>
            <a:ext cx="3257156" cy="1319346"/>
          </a:xfrm>
          <a:prstGeom prst="rect">
            <a:avLst/>
          </a:prstGeom>
        </p:spPr>
        <p:txBody>
          <a:bodyPr anchor="t" rtlCol="false" tIns="0" lIns="0" bIns="0" rIns="0">
            <a:spAutoFit/>
          </a:bodyPr>
          <a:lstStyle/>
          <a:p>
            <a:pPr algn="ctr">
              <a:lnSpc>
                <a:spcPts val="2629"/>
              </a:lnSpc>
            </a:pPr>
            <a:r>
              <a:rPr lang="en-US" sz="1878">
                <a:solidFill>
                  <a:srgbClr val="0C0015"/>
                </a:solidFill>
                <a:latin typeface="Open Sans 1"/>
                <a:ea typeface="Open Sans 1"/>
                <a:cs typeface="Open Sans 1"/>
                <a:sym typeface="Open Sans 1"/>
              </a:rPr>
              <a:t>Déploiement de l'application sur une plateforme appropriée (Netlify, Vercel, etc.).</a:t>
            </a:r>
          </a:p>
        </p:txBody>
      </p:sp>
      <p:grpSp>
        <p:nvGrpSpPr>
          <p:cNvPr name="Group 27" id="27"/>
          <p:cNvGrpSpPr/>
          <p:nvPr/>
        </p:nvGrpSpPr>
        <p:grpSpPr>
          <a:xfrm rot="0">
            <a:off x="5712811" y="566390"/>
            <a:ext cx="3659789" cy="2755760"/>
            <a:chOff x="0" y="0"/>
            <a:chExt cx="711042" cy="535403"/>
          </a:xfrm>
        </p:grpSpPr>
        <p:sp>
          <p:nvSpPr>
            <p:cNvPr name="Freeform 28" id="28"/>
            <p:cNvSpPr/>
            <p:nvPr/>
          </p:nvSpPr>
          <p:spPr>
            <a:xfrm flipH="false" flipV="false" rot="0">
              <a:off x="0" y="0"/>
              <a:ext cx="711042" cy="535403"/>
            </a:xfrm>
            <a:custGeom>
              <a:avLst/>
              <a:gdLst/>
              <a:ahLst/>
              <a:cxnLst/>
              <a:rect r="r" b="b" t="t" l="l"/>
              <a:pathLst>
                <a:path h="535403" w="711042">
                  <a:moveTo>
                    <a:pt x="12692" y="0"/>
                  </a:moveTo>
                  <a:lnTo>
                    <a:pt x="698349" y="0"/>
                  </a:lnTo>
                  <a:cubicBezTo>
                    <a:pt x="701716" y="0"/>
                    <a:pt x="704944" y="1337"/>
                    <a:pt x="707324" y="3718"/>
                  </a:cubicBezTo>
                  <a:cubicBezTo>
                    <a:pt x="709705" y="6098"/>
                    <a:pt x="711042" y="9326"/>
                    <a:pt x="711042" y="12692"/>
                  </a:cubicBezTo>
                  <a:lnTo>
                    <a:pt x="711042" y="522710"/>
                  </a:lnTo>
                  <a:cubicBezTo>
                    <a:pt x="711042" y="529720"/>
                    <a:pt x="705359" y="535403"/>
                    <a:pt x="698349" y="535403"/>
                  </a:cubicBezTo>
                  <a:lnTo>
                    <a:pt x="12692" y="535403"/>
                  </a:lnTo>
                  <a:cubicBezTo>
                    <a:pt x="9326" y="535403"/>
                    <a:pt x="6098" y="534065"/>
                    <a:pt x="3718" y="531685"/>
                  </a:cubicBezTo>
                  <a:cubicBezTo>
                    <a:pt x="1337" y="529305"/>
                    <a:pt x="0" y="526076"/>
                    <a:pt x="0" y="522710"/>
                  </a:cubicBezTo>
                  <a:lnTo>
                    <a:pt x="0" y="12692"/>
                  </a:lnTo>
                  <a:cubicBezTo>
                    <a:pt x="0" y="5683"/>
                    <a:pt x="5683" y="0"/>
                    <a:pt x="12692" y="0"/>
                  </a:cubicBezTo>
                  <a:close/>
                </a:path>
              </a:pathLst>
            </a:custGeom>
            <a:solidFill>
              <a:srgbClr val="AFAFAF"/>
            </a:solidFill>
          </p:spPr>
        </p:sp>
        <p:sp>
          <p:nvSpPr>
            <p:cNvPr name="TextBox 29" id="29"/>
            <p:cNvSpPr txBox="true"/>
            <p:nvPr/>
          </p:nvSpPr>
          <p:spPr>
            <a:xfrm>
              <a:off x="0" y="-28575"/>
              <a:ext cx="711042" cy="563978"/>
            </a:xfrm>
            <a:prstGeom prst="rect">
              <a:avLst/>
            </a:prstGeom>
          </p:spPr>
          <p:txBody>
            <a:bodyPr anchor="ctr" rtlCol="false" tIns="50800" lIns="50800" bIns="50800" rIns="50800"/>
            <a:lstStyle/>
            <a:p>
              <a:pPr algn="ctr">
                <a:lnSpc>
                  <a:spcPts val="1960"/>
                </a:lnSpc>
              </a:pPr>
            </a:p>
          </p:txBody>
        </p:sp>
      </p:grpSp>
      <p:sp>
        <p:nvSpPr>
          <p:cNvPr name="TextBox 30" id="30"/>
          <p:cNvSpPr txBox="true"/>
          <p:nvPr/>
        </p:nvSpPr>
        <p:spPr>
          <a:xfrm rot="0">
            <a:off x="5769149" y="1729991"/>
            <a:ext cx="3307646" cy="1339207"/>
          </a:xfrm>
          <a:prstGeom prst="rect">
            <a:avLst/>
          </a:prstGeom>
        </p:spPr>
        <p:txBody>
          <a:bodyPr anchor="t" rtlCol="false" tIns="0" lIns="0" bIns="0" rIns="0">
            <a:spAutoFit/>
          </a:bodyPr>
          <a:lstStyle/>
          <a:p>
            <a:pPr algn="ctr">
              <a:lnSpc>
                <a:spcPts val="2670"/>
              </a:lnSpc>
            </a:pPr>
            <a:r>
              <a:rPr lang="en-US" sz="1907">
                <a:solidFill>
                  <a:srgbClr val="0C0015"/>
                </a:solidFill>
                <a:latin typeface="Open Sans 1"/>
                <a:ea typeface="Open Sans 1"/>
                <a:cs typeface="Open Sans 1"/>
                <a:sym typeface="Open Sans 1"/>
              </a:rPr>
              <a:t>Configuration de l'environnement de développement (React, Redux, Tailwind CSS).</a:t>
            </a:r>
          </a:p>
        </p:txBody>
      </p:sp>
      <p:grpSp>
        <p:nvGrpSpPr>
          <p:cNvPr name="Group 31" id="31"/>
          <p:cNvGrpSpPr/>
          <p:nvPr/>
        </p:nvGrpSpPr>
        <p:grpSpPr>
          <a:xfrm rot="0">
            <a:off x="14996277" y="0"/>
            <a:ext cx="3291723" cy="10287000"/>
            <a:chOff x="0" y="0"/>
            <a:chExt cx="1045180" cy="3266304"/>
          </a:xfrm>
        </p:grpSpPr>
        <p:sp>
          <p:nvSpPr>
            <p:cNvPr name="Freeform 32" id="32"/>
            <p:cNvSpPr/>
            <p:nvPr/>
          </p:nvSpPr>
          <p:spPr>
            <a:xfrm flipH="false" flipV="false" rot="0">
              <a:off x="0" y="0"/>
              <a:ext cx="1045180" cy="3266304"/>
            </a:xfrm>
            <a:custGeom>
              <a:avLst/>
              <a:gdLst/>
              <a:ahLst/>
              <a:cxnLst/>
              <a:rect r="r" b="b" t="t" l="l"/>
              <a:pathLst>
                <a:path h="3266304" w="1045180">
                  <a:moveTo>
                    <a:pt x="0" y="0"/>
                  </a:moveTo>
                  <a:lnTo>
                    <a:pt x="1045180" y="0"/>
                  </a:lnTo>
                  <a:lnTo>
                    <a:pt x="1045180" y="3266304"/>
                  </a:lnTo>
                  <a:lnTo>
                    <a:pt x="0" y="3266304"/>
                  </a:lnTo>
                  <a:close/>
                </a:path>
              </a:pathLst>
            </a:custGeom>
            <a:solidFill>
              <a:srgbClr val="FF3131"/>
            </a:solidFill>
          </p:spPr>
        </p:sp>
        <p:sp>
          <p:nvSpPr>
            <p:cNvPr name="TextBox 33" id="33"/>
            <p:cNvSpPr txBox="true"/>
            <p:nvPr/>
          </p:nvSpPr>
          <p:spPr>
            <a:xfrm>
              <a:off x="0" y="-38100"/>
              <a:ext cx="1045180" cy="3304404"/>
            </a:xfrm>
            <a:prstGeom prst="rect">
              <a:avLst/>
            </a:prstGeom>
          </p:spPr>
          <p:txBody>
            <a:bodyPr anchor="ctr" rtlCol="false" tIns="39594" lIns="39594" bIns="39594" rIns="39594"/>
            <a:lstStyle/>
            <a:p>
              <a:pPr algn="ctr">
                <a:lnSpc>
                  <a:spcPts val="2660"/>
                </a:lnSpc>
                <a:spcBef>
                  <a:spcPct val="0"/>
                </a:spcBef>
              </a:pPr>
            </a:p>
          </p:txBody>
        </p:sp>
      </p:grpSp>
      <p:grpSp>
        <p:nvGrpSpPr>
          <p:cNvPr name="Group 34" id="34"/>
          <p:cNvGrpSpPr/>
          <p:nvPr/>
        </p:nvGrpSpPr>
        <p:grpSpPr>
          <a:xfrm rot="-5400000">
            <a:off x="516227" y="512473"/>
            <a:ext cx="1736521" cy="1740275"/>
            <a:chOff x="0" y="0"/>
            <a:chExt cx="2315362" cy="2320367"/>
          </a:xfrm>
        </p:grpSpPr>
        <p:grpSp>
          <p:nvGrpSpPr>
            <p:cNvPr name="Group 35" id="35"/>
            <p:cNvGrpSpPr/>
            <p:nvPr/>
          </p:nvGrpSpPr>
          <p:grpSpPr>
            <a:xfrm rot="0">
              <a:off x="1420986" y="0"/>
              <a:ext cx="183882" cy="183969"/>
              <a:chOff x="0" y="0"/>
              <a:chExt cx="1811417" cy="1812273"/>
            </a:xfrm>
          </p:grpSpPr>
          <p:sp>
            <p:nvSpPr>
              <p:cNvPr name="Freeform 36" id="3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7" id="3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8" id="38"/>
            <p:cNvGrpSpPr/>
            <p:nvPr/>
          </p:nvGrpSpPr>
          <p:grpSpPr>
            <a:xfrm rot="0">
              <a:off x="1420986" y="708765"/>
              <a:ext cx="183882" cy="183969"/>
              <a:chOff x="0" y="0"/>
              <a:chExt cx="1811417" cy="1812273"/>
            </a:xfrm>
          </p:grpSpPr>
          <p:sp>
            <p:nvSpPr>
              <p:cNvPr name="Freeform 39" id="3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0" id="4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1" id="41"/>
            <p:cNvGrpSpPr/>
            <p:nvPr/>
          </p:nvGrpSpPr>
          <p:grpSpPr>
            <a:xfrm rot="0">
              <a:off x="1420935" y="1419311"/>
              <a:ext cx="183882" cy="183969"/>
              <a:chOff x="0" y="0"/>
              <a:chExt cx="1811417" cy="1812273"/>
            </a:xfrm>
          </p:grpSpPr>
          <p:sp>
            <p:nvSpPr>
              <p:cNvPr name="Freeform 42" id="4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3" id="4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4" id="44"/>
            <p:cNvGrpSpPr/>
            <p:nvPr/>
          </p:nvGrpSpPr>
          <p:grpSpPr>
            <a:xfrm rot="0">
              <a:off x="710493" y="0"/>
              <a:ext cx="183882" cy="183969"/>
              <a:chOff x="0" y="0"/>
              <a:chExt cx="1811417" cy="1812273"/>
            </a:xfrm>
          </p:grpSpPr>
          <p:sp>
            <p:nvSpPr>
              <p:cNvPr name="Freeform 45" id="4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6" id="4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7" id="47"/>
            <p:cNvGrpSpPr/>
            <p:nvPr/>
          </p:nvGrpSpPr>
          <p:grpSpPr>
            <a:xfrm rot="0">
              <a:off x="710493" y="708765"/>
              <a:ext cx="183882" cy="183969"/>
              <a:chOff x="0" y="0"/>
              <a:chExt cx="1811417" cy="1812273"/>
            </a:xfrm>
          </p:grpSpPr>
          <p:sp>
            <p:nvSpPr>
              <p:cNvPr name="Freeform 48" id="4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9" id="4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0" id="50"/>
            <p:cNvGrpSpPr/>
            <p:nvPr/>
          </p:nvGrpSpPr>
          <p:grpSpPr>
            <a:xfrm rot="0">
              <a:off x="0" y="0"/>
              <a:ext cx="183882" cy="183969"/>
              <a:chOff x="0" y="0"/>
              <a:chExt cx="1811417" cy="1812273"/>
            </a:xfrm>
          </p:grpSpPr>
          <p:sp>
            <p:nvSpPr>
              <p:cNvPr name="Freeform 51" id="5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2" id="5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3" id="53"/>
            <p:cNvGrpSpPr/>
            <p:nvPr/>
          </p:nvGrpSpPr>
          <p:grpSpPr>
            <a:xfrm rot="0">
              <a:off x="2131479" y="0"/>
              <a:ext cx="183882" cy="183969"/>
              <a:chOff x="0" y="0"/>
              <a:chExt cx="1811417" cy="1812273"/>
            </a:xfrm>
          </p:grpSpPr>
          <p:sp>
            <p:nvSpPr>
              <p:cNvPr name="Freeform 54" id="5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5" id="5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6" id="56"/>
            <p:cNvGrpSpPr/>
            <p:nvPr/>
          </p:nvGrpSpPr>
          <p:grpSpPr>
            <a:xfrm rot="0">
              <a:off x="2131479" y="708765"/>
              <a:ext cx="183882" cy="183969"/>
              <a:chOff x="0" y="0"/>
              <a:chExt cx="1811417" cy="1812273"/>
            </a:xfrm>
          </p:grpSpPr>
          <p:sp>
            <p:nvSpPr>
              <p:cNvPr name="Freeform 57" id="5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8" id="5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9" id="59"/>
            <p:cNvGrpSpPr/>
            <p:nvPr/>
          </p:nvGrpSpPr>
          <p:grpSpPr>
            <a:xfrm rot="0">
              <a:off x="2131428" y="1419311"/>
              <a:ext cx="183882" cy="183969"/>
              <a:chOff x="0" y="0"/>
              <a:chExt cx="1811417" cy="1812273"/>
            </a:xfrm>
          </p:grpSpPr>
          <p:sp>
            <p:nvSpPr>
              <p:cNvPr name="Freeform 60" id="6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61" id="6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2" id="62"/>
            <p:cNvGrpSpPr/>
            <p:nvPr/>
          </p:nvGrpSpPr>
          <p:grpSpPr>
            <a:xfrm rot="0">
              <a:off x="2131428" y="2136398"/>
              <a:ext cx="183882" cy="183969"/>
              <a:chOff x="0" y="0"/>
              <a:chExt cx="1811417" cy="1812273"/>
            </a:xfrm>
          </p:grpSpPr>
          <p:sp>
            <p:nvSpPr>
              <p:cNvPr name="Freeform 63" id="6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64" id="6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65" id="65"/>
          <p:cNvSpPr txBox="true"/>
          <p:nvPr/>
        </p:nvSpPr>
        <p:spPr>
          <a:xfrm rot="0">
            <a:off x="5562310" y="693095"/>
            <a:ext cx="3721325" cy="865447"/>
          </a:xfrm>
          <a:prstGeom prst="rect">
            <a:avLst/>
          </a:prstGeom>
        </p:spPr>
        <p:txBody>
          <a:bodyPr anchor="t" rtlCol="false" tIns="0" lIns="0" bIns="0" rIns="0">
            <a:spAutoFit/>
          </a:bodyPr>
          <a:lstStyle/>
          <a:p>
            <a:pPr algn="ctr">
              <a:lnSpc>
                <a:spcPts val="3033"/>
              </a:lnSpc>
            </a:pPr>
            <a:r>
              <a:rPr lang="en-US" b="true" sz="3333" spc="-170">
                <a:solidFill>
                  <a:srgbClr val="0C0015"/>
                </a:solidFill>
                <a:latin typeface="Helvetica World Bold"/>
                <a:ea typeface="Helvetica World Bold"/>
                <a:cs typeface="Helvetica World Bold"/>
                <a:sym typeface="Helvetica World Bold"/>
              </a:rPr>
              <a:t>Initialisation du Projet</a:t>
            </a:r>
          </a:p>
        </p:txBody>
      </p:sp>
      <p:sp>
        <p:nvSpPr>
          <p:cNvPr name="TextBox 66" id="66"/>
          <p:cNvSpPr txBox="true"/>
          <p:nvPr/>
        </p:nvSpPr>
        <p:spPr>
          <a:xfrm rot="-5400000">
            <a:off x="13135384" y="3415510"/>
            <a:ext cx="7539426" cy="2765806"/>
          </a:xfrm>
          <a:prstGeom prst="rect">
            <a:avLst/>
          </a:prstGeom>
        </p:spPr>
        <p:txBody>
          <a:bodyPr anchor="t" rtlCol="false" tIns="0" lIns="0" bIns="0" rIns="0">
            <a:spAutoFit/>
          </a:bodyPr>
          <a:lstStyle/>
          <a:p>
            <a:pPr algn="ctr">
              <a:lnSpc>
                <a:spcPts val="5162"/>
              </a:lnSpc>
            </a:pPr>
            <a:r>
              <a:rPr lang="en-US" b="true" sz="5672" spc="-289">
                <a:solidFill>
                  <a:srgbClr val="FFFFFF"/>
                </a:solidFill>
                <a:latin typeface="Helvetica World Bold"/>
                <a:ea typeface="Helvetica World Bold"/>
                <a:cs typeface="Helvetica World Bold"/>
                <a:sym typeface="Helvetica World Bold"/>
              </a:rPr>
              <a:t>7.Plan de Développement</a:t>
            </a:r>
          </a:p>
          <a:p>
            <a:pPr algn="ctr">
              <a:lnSpc>
                <a:spcPts val="5162"/>
              </a:lnSpc>
            </a:pPr>
          </a:p>
          <a:p>
            <a:pPr algn="ctr">
              <a:lnSpc>
                <a:spcPts val="5162"/>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514350" y="2252748"/>
            <a:ext cx="8835955" cy="7519902"/>
            <a:chOff x="0" y="0"/>
            <a:chExt cx="1368921" cy="1165030"/>
          </a:xfrm>
        </p:grpSpPr>
        <p:sp>
          <p:nvSpPr>
            <p:cNvPr name="Freeform 3" id="3"/>
            <p:cNvSpPr/>
            <p:nvPr/>
          </p:nvSpPr>
          <p:spPr>
            <a:xfrm flipH="true" flipV="false" rot="0">
              <a:off x="0" y="0"/>
              <a:ext cx="1368921" cy="1165030"/>
            </a:xfrm>
            <a:custGeom>
              <a:avLst/>
              <a:gdLst/>
              <a:ahLst/>
              <a:cxnLst/>
              <a:rect r="r" b="b" t="t" l="l"/>
              <a:pathLst>
                <a:path h="1165030" w="1368921">
                  <a:moveTo>
                    <a:pt x="1368921" y="0"/>
                  </a:moveTo>
                  <a:lnTo>
                    <a:pt x="0" y="0"/>
                  </a:lnTo>
                  <a:lnTo>
                    <a:pt x="0" y="1165030"/>
                  </a:lnTo>
                  <a:lnTo>
                    <a:pt x="1368921" y="1165030"/>
                  </a:lnTo>
                  <a:close/>
                </a:path>
              </a:pathLst>
            </a:custGeom>
            <a:blipFill>
              <a:blip r:embed="rId2"/>
              <a:stretch>
                <a:fillRect l="-117248" t="-31048" r="0" b="-31048"/>
              </a:stretch>
            </a:blipFill>
          </p:spPr>
        </p:sp>
      </p:grpSp>
      <p:grpSp>
        <p:nvGrpSpPr>
          <p:cNvPr name="Group 4" id="4"/>
          <p:cNvGrpSpPr/>
          <p:nvPr/>
        </p:nvGrpSpPr>
        <p:grpSpPr>
          <a:xfrm rot="0">
            <a:off x="2080705" y="257175"/>
            <a:ext cx="5485721" cy="2420798"/>
            <a:chOff x="0" y="0"/>
            <a:chExt cx="1877129" cy="828360"/>
          </a:xfrm>
        </p:grpSpPr>
        <p:sp>
          <p:nvSpPr>
            <p:cNvPr name="Freeform 5" id="5"/>
            <p:cNvSpPr/>
            <p:nvPr/>
          </p:nvSpPr>
          <p:spPr>
            <a:xfrm flipH="false" flipV="false" rot="0">
              <a:off x="0" y="0"/>
              <a:ext cx="1877129" cy="828360"/>
            </a:xfrm>
            <a:custGeom>
              <a:avLst/>
              <a:gdLst/>
              <a:ahLst/>
              <a:cxnLst/>
              <a:rect r="r" b="b" t="t" l="l"/>
              <a:pathLst>
                <a:path h="828360" w="1877129">
                  <a:moveTo>
                    <a:pt x="0" y="0"/>
                  </a:moveTo>
                  <a:lnTo>
                    <a:pt x="1877129" y="0"/>
                  </a:lnTo>
                  <a:lnTo>
                    <a:pt x="1877129" y="828360"/>
                  </a:lnTo>
                  <a:lnTo>
                    <a:pt x="0" y="828360"/>
                  </a:lnTo>
                  <a:close/>
                </a:path>
              </a:pathLst>
            </a:custGeom>
            <a:solidFill>
              <a:srgbClr val="FF3131"/>
            </a:solidFill>
          </p:spPr>
        </p:sp>
        <p:sp>
          <p:nvSpPr>
            <p:cNvPr name="TextBox 6" id="6"/>
            <p:cNvSpPr txBox="true"/>
            <p:nvPr/>
          </p:nvSpPr>
          <p:spPr>
            <a:xfrm>
              <a:off x="0" y="-38100"/>
              <a:ext cx="1877129" cy="866460"/>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16035252" y="514350"/>
            <a:ext cx="1736521" cy="1740275"/>
            <a:chOff x="0" y="0"/>
            <a:chExt cx="2315362" cy="2320367"/>
          </a:xfrm>
        </p:grpSpPr>
        <p:grpSp>
          <p:nvGrpSpPr>
            <p:cNvPr name="Group 8" id="8"/>
            <p:cNvGrpSpPr/>
            <p:nvPr/>
          </p:nvGrpSpPr>
          <p:grpSpPr>
            <a:xfrm rot="0">
              <a:off x="1420986" y="0"/>
              <a:ext cx="183882" cy="183969"/>
              <a:chOff x="0" y="0"/>
              <a:chExt cx="1811417" cy="1812273"/>
            </a:xfrm>
          </p:grpSpPr>
          <p:sp>
            <p:nvSpPr>
              <p:cNvPr name="Freeform 9" id="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0" id="1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1" id="11"/>
            <p:cNvGrpSpPr/>
            <p:nvPr/>
          </p:nvGrpSpPr>
          <p:grpSpPr>
            <a:xfrm rot="0">
              <a:off x="1420986" y="708765"/>
              <a:ext cx="183882" cy="183969"/>
              <a:chOff x="0" y="0"/>
              <a:chExt cx="1811417" cy="1812273"/>
            </a:xfrm>
          </p:grpSpPr>
          <p:sp>
            <p:nvSpPr>
              <p:cNvPr name="Freeform 12" id="1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3" id="1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4" id="14"/>
            <p:cNvGrpSpPr/>
            <p:nvPr/>
          </p:nvGrpSpPr>
          <p:grpSpPr>
            <a:xfrm rot="0">
              <a:off x="1420935" y="1419311"/>
              <a:ext cx="183882" cy="183969"/>
              <a:chOff x="0" y="0"/>
              <a:chExt cx="1811417" cy="1812273"/>
            </a:xfrm>
          </p:grpSpPr>
          <p:sp>
            <p:nvSpPr>
              <p:cNvPr name="Freeform 15" id="1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6" id="1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7" id="17"/>
            <p:cNvGrpSpPr/>
            <p:nvPr/>
          </p:nvGrpSpPr>
          <p:grpSpPr>
            <a:xfrm rot="0">
              <a:off x="710493" y="0"/>
              <a:ext cx="183882" cy="183969"/>
              <a:chOff x="0" y="0"/>
              <a:chExt cx="1811417" cy="1812273"/>
            </a:xfrm>
          </p:grpSpPr>
          <p:sp>
            <p:nvSpPr>
              <p:cNvPr name="Freeform 18" id="1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9" id="1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0" id="20"/>
            <p:cNvGrpSpPr/>
            <p:nvPr/>
          </p:nvGrpSpPr>
          <p:grpSpPr>
            <a:xfrm rot="0">
              <a:off x="710493" y="708765"/>
              <a:ext cx="183882" cy="183969"/>
              <a:chOff x="0" y="0"/>
              <a:chExt cx="1811417" cy="1812273"/>
            </a:xfrm>
          </p:grpSpPr>
          <p:sp>
            <p:nvSpPr>
              <p:cNvPr name="Freeform 21" id="2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2" id="2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3" id="23"/>
            <p:cNvGrpSpPr/>
            <p:nvPr/>
          </p:nvGrpSpPr>
          <p:grpSpPr>
            <a:xfrm rot="0">
              <a:off x="0" y="0"/>
              <a:ext cx="183882" cy="183969"/>
              <a:chOff x="0" y="0"/>
              <a:chExt cx="1811417" cy="1812273"/>
            </a:xfrm>
          </p:grpSpPr>
          <p:sp>
            <p:nvSpPr>
              <p:cNvPr name="Freeform 24" id="2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5" id="2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6" id="26"/>
            <p:cNvGrpSpPr/>
            <p:nvPr/>
          </p:nvGrpSpPr>
          <p:grpSpPr>
            <a:xfrm rot="0">
              <a:off x="2131479" y="0"/>
              <a:ext cx="183882" cy="183969"/>
              <a:chOff x="0" y="0"/>
              <a:chExt cx="1811417" cy="1812273"/>
            </a:xfrm>
          </p:grpSpPr>
          <p:sp>
            <p:nvSpPr>
              <p:cNvPr name="Freeform 27" id="2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8" id="2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9" id="29"/>
            <p:cNvGrpSpPr/>
            <p:nvPr/>
          </p:nvGrpSpPr>
          <p:grpSpPr>
            <a:xfrm rot="0">
              <a:off x="2131479" y="708765"/>
              <a:ext cx="183882" cy="183969"/>
              <a:chOff x="0" y="0"/>
              <a:chExt cx="1811417" cy="1812273"/>
            </a:xfrm>
          </p:grpSpPr>
          <p:sp>
            <p:nvSpPr>
              <p:cNvPr name="Freeform 30" id="3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1" id="3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2" id="32"/>
            <p:cNvGrpSpPr/>
            <p:nvPr/>
          </p:nvGrpSpPr>
          <p:grpSpPr>
            <a:xfrm rot="0">
              <a:off x="2131428" y="1419311"/>
              <a:ext cx="183882" cy="183969"/>
              <a:chOff x="0" y="0"/>
              <a:chExt cx="1811417" cy="1812273"/>
            </a:xfrm>
          </p:grpSpPr>
          <p:sp>
            <p:nvSpPr>
              <p:cNvPr name="Freeform 33" id="3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4" id="3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5" id="35"/>
            <p:cNvGrpSpPr/>
            <p:nvPr/>
          </p:nvGrpSpPr>
          <p:grpSpPr>
            <a:xfrm rot="0">
              <a:off x="2131428" y="2136398"/>
              <a:ext cx="183882" cy="183969"/>
              <a:chOff x="0" y="0"/>
              <a:chExt cx="1811417" cy="1812273"/>
            </a:xfrm>
          </p:grpSpPr>
          <p:sp>
            <p:nvSpPr>
              <p:cNvPr name="Freeform 36" id="3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7" id="3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38" id="38"/>
          <p:cNvSpPr txBox="true"/>
          <p:nvPr/>
        </p:nvSpPr>
        <p:spPr>
          <a:xfrm rot="0">
            <a:off x="10298186" y="2328285"/>
            <a:ext cx="7473587" cy="6930015"/>
          </a:xfrm>
          <a:prstGeom prst="rect">
            <a:avLst/>
          </a:prstGeom>
        </p:spPr>
        <p:txBody>
          <a:bodyPr anchor="t" rtlCol="false" tIns="0" lIns="0" bIns="0" rIns="0">
            <a:spAutoFit/>
          </a:bodyPr>
          <a:lstStyle/>
          <a:p>
            <a:pPr algn="l">
              <a:lnSpc>
                <a:spcPts val="5480"/>
              </a:lnSpc>
            </a:pPr>
            <a:r>
              <a:rPr lang="en-US" sz="3914">
                <a:solidFill>
                  <a:srgbClr val="0C0015"/>
                </a:solidFill>
                <a:latin typeface="Helvetica World"/>
                <a:ea typeface="Helvetica World"/>
                <a:cs typeface="Helvetica World"/>
                <a:sym typeface="Helvetica World"/>
              </a:rPr>
              <a:t>L'application "VideoHub" vise à offrir une expérience utilisateur riche et interactive pour la gestion et la visualisation de vidéos. Avec une interface intuitive et des fonctionnalités complètes, elle répond aux besoins des utilisateurs cherchant à organiser et interagir avec leur contenu vidéo.</a:t>
            </a:r>
          </a:p>
        </p:txBody>
      </p:sp>
      <p:sp>
        <p:nvSpPr>
          <p:cNvPr name="TextBox 39" id="39"/>
          <p:cNvSpPr txBox="true"/>
          <p:nvPr/>
        </p:nvSpPr>
        <p:spPr>
          <a:xfrm rot="0">
            <a:off x="2321503" y="857250"/>
            <a:ext cx="6003347" cy="1670380"/>
          </a:xfrm>
          <a:prstGeom prst="rect">
            <a:avLst/>
          </a:prstGeom>
        </p:spPr>
        <p:txBody>
          <a:bodyPr anchor="t" rtlCol="false" tIns="0" lIns="0" bIns="0" rIns="0">
            <a:spAutoFit/>
          </a:bodyPr>
          <a:lstStyle/>
          <a:p>
            <a:pPr algn="l">
              <a:lnSpc>
                <a:spcPts val="6161"/>
              </a:lnSpc>
            </a:pPr>
            <a:r>
              <a:rPr lang="en-US" sz="5867" b="true">
                <a:solidFill>
                  <a:srgbClr val="FFFFFF"/>
                </a:solidFill>
                <a:latin typeface="Helvetica World Bold"/>
                <a:ea typeface="Helvetica World Bold"/>
                <a:cs typeface="Helvetica World Bold"/>
                <a:sym typeface="Helvetica World Bold"/>
              </a:rPr>
              <a:t>9. Conclusion</a:t>
            </a:r>
          </a:p>
          <a:p>
            <a:pPr algn="l">
              <a:lnSpc>
                <a:spcPts val="6161"/>
              </a:lnSpc>
            </a:pPr>
          </a:p>
        </p:txBody>
      </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690363" y="7020893"/>
            <a:ext cx="19761127" cy="7660706"/>
            <a:chOff x="0" y="0"/>
            <a:chExt cx="2635954" cy="1021868"/>
          </a:xfrm>
        </p:grpSpPr>
        <p:sp>
          <p:nvSpPr>
            <p:cNvPr name="Freeform 3" id="3"/>
            <p:cNvSpPr/>
            <p:nvPr/>
          </p:nvSpPr>
          <p:spPr>
            <a:xfrm flipH="false" flipV="false" rot="0">
              <a:off x="0" y="0"/>
              <a:ext cx="2635954" cy="1021868"/>
            </a:xfrm>
            <a:custGeom>
              <a:avLst/>
              <a:gdLst/>
              <a:ahLst/>
              <a:cxnLst/>
              <a:rect r="r" b="b" t="t" l="l"/>
              <a:pathLst>
                <a:path h="1021868" w="2635954">
                  <a:moveTo>
                    <a:pt x="0" y="0"/>
                  </a:moveTo>
                  <a:lnTo>
                    <a:pt x="2635954" y="0"/>
                  </a:lnTo>
                  <a:lnTo>
                    <a:pt x="2635954" y="1021868"/>
                  </a:lnTo>
                  <a:lnTo>
                    <a:pt x="0" y="1021868"/>
                  </a:lnTo>
                  <a:close/>
                </a:path>
              </a:pathLst>
            </a:custGeom>
            <a:solidFill>
              <a:srgbClr val="FF3131"/>
            </a:solidFill>
          </p:spPr>
        </p:sp>
        <p:sp>
          <p:nvSpPr>
            <p:cNvPr name="TextBox 4" id="4"/>
            <p:cNvSpPr txBox="true"/>
            <p:nvPr/>
          </p:nvSpPr>
          <p:spPr>
            <a:xfrm>
              <a:off x="0" y="-38100"/>
              <a:ext cx="2635954" cy="1059968"/>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476764" y="120462"/>
            <a:ext cx="1736521" cy="1740275"/>
            <a:chOff x="0" y="0"/>
            <a:chExt cx="2315362" cy="2320367"/>
          </a:xfrm>
        </p:grpSpPr>
        <p:grpSp>
          <p:nvGrpSpPr>
            <p:cNvPr name="Group 6" id="6"/>
            <p:cNvGrpSpPr/>
            <p:nvPr/>
          </p:nvGrpSpPr>
          <p:grpSpPr>
            <a:xfrm rot="0">
              <a:off x="1420986" y="0"/>
              <a:ext cx="183882" cy="183969"/>
              <a:chOff x="0" y="0"/>
              <a:chExt cx="1811417" cy="1812273"/>
            </a:xfrm>
          </p:grpSpPr>
          <p:sp>
            <p:nvSpPr>
              <p:cNvPr name="Freeform 7" id="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8" id="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9" id="9"/>
            <p:cNvGrpSpPr/>
            <p:nvPr/>
          </p:nvGrpSpPr>
          <p:grpSpPr>
            <a:xfrm rot="0">
              <a:off x="1420986" y="708765"/>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1" id="1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2" id="12"/>
            <p:cNvGrpSpPr/>
            <p:nvPr/>
          </p:nvGrpSpPr>
          <p:grpSpPr>
            <a:xfrm rot="0">
              <a:off x="1420935" y="1419311"/>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4" id="1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5" id="15"/>
            <p:cNvGrpSpPr/>
            <p:nvPr/>
          </p:nvGrpSpPr>
          <p:grpSpPr>
            <a:xfrm rot="0">
              <a:off x="710493" y="0"/>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7" id="1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8" id="18"/>
            <p:cNvGrpSpPr/>
            <p:nvPr/>
          </p:nvGrpSpPr>
          <p:grpSpPr>
            <a:xfrm rot="0">
              <a:off x="710493" y="708765"/>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0" id="2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1" id="21"/>
            <p:cNvGrpSpPr/>
            <p:nvPr/>
          </p:nvGrpSpPr>
          <p:grpSpPr>
            <a:xfrm rot="0">
              <a:off x="0" y="0"/>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3" id="2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4" id="24"/>
            <p:cNvGrpSpPr/>
            <p:nvPr/>
          </p:nvGrpSpPr>
          <p:grpSpPr>
            <a:xfrm rot="0">
              <a:off x="2131479" y="0"/>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6" id="2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7" id="27"/>
            <p:cNvGrpSpPr/>
            <p:nvPr/>
          </p:nvGrpSpPr>
          <p:grpSpPr>
            <a:xfrm rot="0">
              <a:off x="2131479" y="708765"/>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9" id="2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0" id="30"/>
            <p:cNvGrpSpPr/>
            <p:nvPr/>
          </p:nvGrpSpPr>
          <p:grpSpPr>
            <a:xfrm rot="0">
              <a:off x="2131428" y="1419311"/>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2" id="3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3" id="33"/>
            <p:cNvGrpSpPr/>
            <p:nvPr/>
          </p:nvGrpSpPr>
          <p:grpSpPr>
            <a:xfrm rot="0">
              <a:off x="2131428" y="2136398"/>
              <a:ext cx="183882" cy="183969"/>
              <a:chOff x="0" y="0"/>
              <a:chExt cx="1811417" cy="1812273"/>
            </a:xfrm>
          </p:grpSpPr>
          <p:sp>
            <p:nvSpPr>
              <p:cNvPr name="Freeform 34" id="3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5" id="3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36" id="36"/>
          <p:cNvSpPr txBox="true"/>
          <p:nvPr/>
        </p:nvSpPr>
        <p:spPr>
          <a:xfrm rot="0">
            <a:off x="4123479" y="3350390"/>
            <a:ext cx="10133442" cy="3776720"/>
          </a:xfrm>
          <a:prstGeom prst="rect">
            <a:avLst/>
          </a:prstGeom>
        </p:spPr>
        <p:txBody>
          <a:bodyPr anchor="t" rtlCol="false" tIns="0" lIns="0" bIns="0" rIns="0">
            <a:spAutoFit/>
          </a:bodyPr>
          <a:lstStyle/>
          <a:p>
            <a:pPr algn="l">
              <a:lnSpc>
                <a:spcPts val="13915"/>
              </a:lnSpc>
            </a:pPr>
            <a:r>
              <a:rPr lang="en-US" sz="13253" b="true">
                <a:solidFill>
                  <a:srgbClr val="FF3131"/>
                </a:solidFill>
                <a:latin typeface="Helvetica World Bold"/>
                <a:ea typeface="Helvetica World Bold"/>
                <a:cs typeface="Helvetica World Bold"/>
                <a:sym typeface="Helvetica World Bold"/>
              </a:rPr>
              <a:t>9.Simulation</a:t>
            </a:r>
          </a:p>
          <a:p>
            <a:pPr algn="l">
              <a:lnSpc>
                <a:spcPts val="13915"/>
              </a:lnSpc>
            </a:pPr>
          </a:p>
        </p:txBody>
      </p:sp>
      <p:grpSp>
        <p:nvGrpSpPr>
          <p:cNvPr name="Group 37" id="37"/>
          <p:cNvGrpSpPr/>
          <p:nvPr/>
        </p:nvGrpSpPr>
        <p:grpSpPr>
          <a:xfrm rot="-5400000">
            <a:off x="28575" y="91887"/>
            <a:ext cx="1736521" cy="1740275"/>
            <a:chOff x="0" y="0"/>
            <a:chExt cx="2315362" cy="2320367"/>
          </a:xfrm>
        </p:grpSpPr>
        <p:grpSp>
          <p:nvGrpSpPr>
            <p:cNvPr name="Group 38" id="38"/>
            <p:cNvGrpSpPr/>
            <p:nvPr/>
          </p:nvGrpSpPr>
          <p:grpSpPr>
            <a:xfrm rot="0">
              <a:off x="1420986" y="0"/>
              <a:ext cx="183882" cy="183969"/>
              <a:chOff x="0" y="0"/>
              <a:chExt cx="1811417" cy="1812273"/>
            </a:xfrm>
          </p:grpSpPr>
          <p:sp>
            <p:nvSpPr>
              <p:cNvPr name="Freeform 39" id="3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0" id="4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1" id="41"/>
            <p:cNvGrpSpPr/>
            <p:nvPr/>
          </p:nvGrpSpPr>
          <p:grpSpPr>
            <a:xfrm rot="0">
              <a:off x="1420986" y="708765"/>
              <a:ext cx="183882" cy="183969"/>
              <a:chOff x="0" y="0"/>
              <a:chExt cx="1811417" cy="1812273"/>
            </a:xfrm>
          </p:grpSpPr>
          <p:sp>
            <p:nvSpPr>
              <p:cNvPr name="Freeform 42" id="4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3" id="4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4" id="44"/>
            <p:cNvGrpSpPr/>
            <p:nvPr/>
          </p:nvGrpSpPr>
          <p:grpSpPr>
            <a:xfrm rot="0">
              <a:off x="1420935" y="1419311"/>
              <a:ext cx="183882" cy="183969"/>
              <a:chOff x="0" y="0"/>
              <a:chExt cx="1811417" cy="1812273"/>
            </a:xfrm>
          </p:grpSpPr>
          <p:sp>
            <p:nvSpPr>
              <p:cNvPr name="Freeform 45" id="4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6" id="4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47" id="47"/>
            <p:cNvGrpSpPr/>
            <p:nvPr/>
          </p:nvGrpSpPr>
          <p:grpSpPr>
            <a:xfrm rot="0">
              <a:off x="710493" y="0"/>
              <a:ext cx="183882" cy="183969"/>
              <a:chOff x="0" y="0"/>
              <a:chExt cx="1811417" cy="1812273"/>
            </a:xfrm>
          </p:grpSpPr>
          <p:sp>
            <p:nvSpPr>
              <p:cNvPr name="Freeform 48" id="4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49" id="4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0" id="50"/>
            <p:cNvGrpSpPr/>
            <p:nvPr/>
          </p:nvGrpSpPr>
          <p:grpSpPr>
            <a:xfrm rot="0">
              <a:off x="710493" y="708765"/>
              <a:ext cx="183882" cy="183969"/>
              <a:chOff x="0" y="0"/>
              <a:chExt cx="1811417" cy="1812273"/>
            </a:xfrm>
          </p:grpSpPr>
          <p:sp>
            <p:nvSpPr>
              <p:cNvPr name="Freeform 51" id="5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2" id="5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3" id="53"/>
            <p:cNvGrpSpPr/>
            <p:nvPr/>
          </p:nvGrpSpPr>
          <p:grpSpPr>
            <a:xfrm rot="0">
              <a:off x="0" y="0"/>
              <a:ext cx="183882" cy="183969"/>
              <a:chOff x="0" y="0"/>
              <a:chExt cx="1811417" cy="1812273"/>
            </a:xfrm>
          </p:grpSpPr>
          <p:sp>
            <p:nvSpPr>
              <p:cNvPr name="Freeform 54" id="5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5" id="5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6" id="56"/>
            <p:cNvGrpSpPr/>
            <p:nvPr/>
          </p:nvGrpSpPr>
          <p:grpSpPr>
            <a:xfrm rot="0">
              <a:off x="2131479" y="0"/>
              <a:ext cx="183882" cy="183969"/>
              <a:chOff x="0" y="0"/>
              <a:chExt cx="1811417" cy="1812273"/>
            </a:xfrm>
          </p:grpSpPr>
          <p:sp>
            <p:nvSpPr>
              <p:cNvPr name="Freeform 57" id="5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8" id="5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59" id="59"/>
            <p:cNvGrpSpPr/>
            <p:nvPr/>
          </p:nvGrpSpPr>
          <p:grpSpPr>
            <a:xfrm rot="0">
              <a:off x="2131479" y="708765"/>
              <a:ext cx="183882" cy="183969"/>
              <a:chOff x="0" y="0"/>
              <a:chExt cx="1811417" cy="1812273"/>
            </a:xfrm>
          </p:grpSpPr>
          <p:sp>
            <p:nvSpPr>
              <p:cNvPr name="Freeform 60" id="6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61" id="6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2" id="62"/>
            <p:cNvGrpSpPr/>
            <p:nvPr/>
          </p:nvGrpSpPr>
          <p:grpSpPr>
            <a:xfrm rot="0">
              <a:off x="2131428" y="1419311"/>
              <a:ext cx="183882" cy="183969"/>
              <a:chOff x="0" y="0"/>
              <a:chExt cx="1811417" cy="1812273"/>
            </a:xfrm>
          </p:grpSpPr>
          <p:sp>
            <p:nvSpPr>
              <p:cNvPr name="Freeform 63" id="6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64" id="6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5" id="65"/>
            <p:cNvGrpSpPr/>
            <p:nvPr/>
          </p:nvGrpSpPr>
          <p:grpSpPr>
            <a:xfrm rot="0">
              <a:off x="2131428" y="2136398"/>
              <a:ext cx="183882" cy="183969"/>
              <a:chOff x="0" y="0"/>
              <a:chExt cx="1811417" cy="1812273"/>
            </a:xfrm>
          </p:grpSpPr>
          <p:sp>
            <p:nvSpPr>
              <p:cNvPr name="Freeform 66" id="6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67" id="6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5338" y="633395"/>
            <a:ext cx="9098662" cy="5069269"/>
            <a:chOff x="0" y="0"/>
            <a:chExt cx="1613203" cy="898787"/>
          </a:xfrm>
        </p:grpSpPr>
        <p:sp>
          <p:nvSpPr>
            <p:cNvPr name="Freeform 3" id="3"/>
            <p:cNvSpPr/>
            <p:nvPr/>
          </p:nvSpPr>
          <p:spPr>
            <a:xfrm flipH="false" flipV="false" rot="0">
              <a:off x="0" y="0"/>
              <a:ext cx="1613203" cy="898787"/>
            </a:xfrm>
            <a:custGeom>
              <a:avLst/>
              <a:gdLst/>
              <a:ahLst/>
              <a:cxnLst/>
              <a:rect r="r" b="b" t="t" l="l"/>
              <a:pathLst>
                <a:path h="898787" w="1613203">
                  <a:moveTo>
                    <a:pt x="62799" y="0"/>
                  </a:moveTo>
                  <a:lnTo>
                    <a:pt x="1550405" y="0"/>
                  </a:lnTo>
                  <a:cubicBezTo>
                    <a:pt x="1567060" y="0"/>
                    <a:pt x="1583033" y="6616"/>
                    <a:pt x="1594810" y="18393"/>
                  </a:cubicBezTo>
                  <a:cubicBezTo>
                    <a:pt x="1606587" y="30170"/>
                    <a:pt x="1613203" y="46143"/>
                    <a:pt x="1613203" y="62799"/>
                  </a:cubicBezTo>
                  <a:lnTo>
                    <a:pt x="1613203" y="835989"/>
                  </a:lnTo>
                  <a:cubicBezTo>
                    <a:pt x="1613203" y="852644"/>
                    <a:pt x="1606587" y="868617"/>
                    <a:pt x="1594810" y="880394"/>
                  </a:cubicBezTo>
                  <a:cubicBezTo>
                    <a:pt x="1583033" y="892171"/>
                    <a:pt x="1567060" y="898787"/>
                    <a:pt x="1550405" y="898787"/>
                  </a:cubicBezTo>
                  <a:lnTo>
                    <a:pt x="62799" y="898787"/>
                  </a:lnTo>
                  <a:cubicBezTo>
                    <a:pt x="46143" y="898787"/>
                    <a:pt x="30170" y="892171"/>
                    <a:pt x="18393" y="880394"/>
                  </a:cubicBezTo>
                  <a:cubicBezTo>
                    <a:pt x="6616" y="868617"/>
                    <a:pt x="0" y="852644"/>
                    <a:pt x="0" y="835989"/>
                  </a:cubicBezTo>
                  <a:lnTo>
                    <a:pt x="0" y="62799"/>
                  </a:lnTo>
                  <a:cubicBezTo>
                    <a:pt x="0" y="46143"/>
                    <a:pt x="6616" y="30170"/>
                    <a:pt x="18393" y="18393"/>
                  </a:cubicBezTo>
                  <a:cubicBezTo>
                    <a:pt x="30170" y="6616"/>
                    <a:pt x="46143" y="0"/>
                    <a:pt x="62799" y="0"/>
                  </a:cubicBezTo>
                  <a:close/>
                </a:path>
              </a:pathLst>
            </a:custGeom>
            <a:solidFill>
              <a:srgbClr val="FDF8F5"/>
            </a:solidFill>
          </p:spPr>
        </p:sp>
        <p:sp>
          <p:nvSpPr>
            <p:cNvPr name="TextBox 4" id="4"/>
            <p:cNvSpPr txBox="true"/>
            <p:nvPr/>
          </p:nvSpPr>
          <p:spPr>
            <a:xfrm>
              <a:off x="0" y="-38100"/>
              <a:ext cx="1613203" cy="936887"/>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16391039" y="158562"/>
            <a:ext cx="1736521" cy="1740275"/>
            <a:chOff x="0" y="0"/>
            <a:chExt cx="2315362" cy="2320367"/>
          </a:xfrm>
        </p:grpSpPr>
        <p:grpSp>
          <p:nvGrpSpPr>
            <p:cNvPr name="Group 6" id="6"/>
            <p:cNvGrpSpPr/>
            <p:nvPr/>
          </p:nvGrpSpPr>
          <p:grpSpPr>
            <a:xfrm rot="0">
              <a:off x="1420986" y="0"/>
              <a:ext cx="183882" cy="183969"/>
              <a:chOff x="0" y="0"/>
              <a:chExt cx="1811417" cy="1812273"/>
            </a:xfrm>
          </p:grpSpPr>
          <p:sp>
            <p:nvSpPr>
              <p:cNvPr name="Freeform 7" id="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8" id="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9" id="9"/>
            <p:cNvGrpSpPr/>
            <p:nvPr/>
          </p:nvGrpSpPr>
          <p:grpSpPr>
            <a:xfrm rot="0">
              <a:off x="1420986" y="708765"/>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1" id="1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2" id="12"/>
            <p:cNvGrpSpPr/>
            <p:nvPr/>
          </p:nvGrpSpPr>
          <p:grpSpPr>
            <a:xfrm rot="0">
              <a:off x="1420935" y="1419311"/>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4" id="1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5" id="15"/>
            <p:cNvGrpSpPr/>
            <p:nvPr/>
          </p:nvGrpSpPr>
          <p:grpSpPr>
            <a:xfrm rot="0">
              <a:off x="710493" y="0"/>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7" id="1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8" id="18"/>
            <p:cNvGrpSpPr/>
            <p:nvPr/>
          </p:nvGrpSpPr>
          <p:grpSpPr>
            <a:xfrm rot="0">
              <a:off x="710493" y="708765"/>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0" id="2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1" id="21"/>
            <p:cNvGrpSpPr/>
            <p:nvPr/>
          </p:nvGrpSpPr>
          <p:grpSpPr>
            <a:xfrm rot="0">
              <a:off x="0" y="0"/>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3" id="2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4" id="24"/>
            <p:cNvGrpSpPr/>
            <p:nvPr/>
          </p:nvGrpSpPr>
          <p:grpSpPr>
            <a:xfrm rot="0">
              <a:off x="2131479" y="0"/>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6" id="2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7" id="27"/>
            <p:cNvGrpSpPr/>
            <p:nvPr/>
          </p:nvGrpSpPr>
          <p:grpSpPr>
            <a:xfrm rot="0">
              <a:off x="2131479" y="708765"/>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9" id="2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0" id="30"/>
            <p:cNvGrpSpPr/>
            <p:nvPr/>
          </p:nvGrpSpPr>
          <p:grpSpPr>
            <a:xfrm rot="0">
              <a:off x="2131428" y="1419311"/>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2" id="3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3" id="33"/>
            <p:cNvGrpSpPr/>
            <p:nvPr/>
          </p:nvGrpSpPr>
          <p:grpSpPr>
            <a:xfrm rot="0">
              <a:off x="2131428" y="2136398"/>
              <a:ext cx="183882" cy="183969"/>
              <a:chOff x="0" y="0"/>
              <a:chExt cx="1811417" cy="1812273"/>
            </a:xfrm>
          </p:grpSpPr>
          <p:sp>
            <p:nvSpPr>
              <p:cNvPr name="Freeform 34" id="3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5" id="3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Freeform 36" id="36"/>
          <p:cNvSpPr/>
          <p:nvPr/>
        </p:nvSpPr>
        <p:spPr>
          <a:xfrm flipH="false" flipV="false" rot="0">
            <a:off x="670343" y="633395"/>
            <a:ext cx="8473657" cy="5069269"/>
          </a:xfrm>
          <a:custGeom>
            <a:avLst/>
            <a:gdLst/>
            <a:ahLst/>
            <a:cxnLst/>
            <a:rect r="r" b="b" t="t" l="l"/>
            <a:pathLst>
              <a:path h="5069269" w="8473657">
                <a:moveTo>
                  <a:pt x="0" y="0"/>
                </a:moveTo>
                <a:lnTo>
                  <a:pt x="8473657" y="0"/>
                </a:lnTo>
                <a:lnTo>
                  <a:pt x="8473657" y="5069268"/>
                </a:lnTo>
                <a:lnTo>
                  <a:pt x="0" y="5069268"/>
                </a:lnTo>
                <a:lnTo>
                  <a:pt x="0" y="0"/>
                </a:lnTo>
                <a:close/>
              </a:path>
            </a:pathLst>
          </a:custGeom>
          <a:blipFill>
            <a:blip r:embed="rId2"/>
            <a:stretch>
              <a:fillRect l="-954" t="-12431" r="-7143" b="-2926"/>
            </a:stretch>
          </a:blipFill>
        </p:spPr>
      </p:sp>
      <p:sp>
        <p:nvSpPr>
          <p:cNvPr name="Freeform 37" id="37"/>
          <p:cNvSpPr/>
          <p:nvPr/>
        </p:nvSpPr>
        <p:spPr>
          <a:xfrm flipH="false" flipV="false" rot="0">
            <a:off x="1028700" y="6235689"/>
            <a:ext cx="3780203" cy="3555637"/>
          </a:xfrm>
          <a:custGeom>
            <a:avLst/>
            <a:gdLst/>
            <a:ahLst/>
            <a:cxnLst/>
            <a:rect r="r" b="b" t="t" l="l"/>
            <a:pathLst>
              <a:path h="3555637" w="3780203">
                <a:moveTo>
                  <a:pt x="0" y="0"/>
                </a:moveTo>
                <a:lnTo>
                  <a:pt x="3780203" y="0"/>
                </a:lnTo>
                <a:lnTo>
                  <a:pt x="3780203" y="3555637"/>
                </a:lnTo>
                <a:lnTo>
                  <a:pt x="0" y="3555637"/>
                </a:lnTo>
                <a:lnTo>
                  <a:pt x="0" y="0"/>
                </a:lnTo>
                <a:close/>
              </a:path>
            </a:pathLst>
          </a:custGeom>
          <a:blipFill>
            <a:blip r:embed="rId3"/>
            <a:stretch>
              <a:fillRect l="0" t="0" r="0" b="0"/>
            </a:stretch>
          </a:blipFill>
        </p:spPr>
      </p:sp>
      <p:sp>
        <p:nvSpPr>
          <p:cNvPr name="Freeform 38" id="38"/>
          <p:cNvSpPr/>
          <p:nvPr/>
        </p:nvSpPr>
        <p:spPr>
          <a:xfrm flipH="false" flipV="false" rot="0">
            <a:off x="6242722" y="5987852"/>
            <a:ext cx="2374781" cy="4051311"/>
          </a:xfrm>
          <a:custGeom>
            <a:avLst/>
            <a:gdLst/>
            <a:ahLst/>
            <a:cxnLst/>
            <a:rect r="r" b="b" t="t" l="l"/>
            <a:pathLst>
              <a:path h="4051311" w="2374781">
                <a:moveTo>
                  <a:pt x="0" y="0"/>
                </a:moveTo>
                <a:lnTo>
                  <a:pt x="2374781" y="0"/>
                </a:lnTo>
                <a:lnTo>
                  <a:pt x="2374781" y="4051311"/>
                </a:lnTo>
                <a:lnTo>
                  <a:pt x="0" y="4051311"/>
                </a:lnTo>
                <a:lnTo>
                  <a:pt x="0" y="0"/>
                </a:lnTo>
                <a:close/>
              </a:path>
            </a:pathLst>
          </a:custGeom>
          <a:blipFill>
            <a:blip r:embed="rId4"/>
            <a:stretch>
              <a:fillRect l="0" t="-8482" r="0" b="0"/>
            </a:stretch>
          </a:blipFill>
        </p:spPr>
      </p:sp>
      <p:sp>
        <p:nvSpPr>
          <p:cNvPr name="TextBox 39" id="39"/>
          <p:cNvSpPr txBox="true"/>
          <p:nvPr/>
        </p:nvSpPr>
        <p:spPr>
          <a:xfrm rot="0">
            <a:off x="10051322" y="3729344"/>
            <a:ext cx="7531447" cy="4955540"/>
          </a:xfrm>
          <a:prstGeom prst="rect">
            <a:avLst/>
          </a:prstGeom>
        </p:spPr>
        <p:txBody>
          <a:bodyPr anchor="t" rtlCol="false" tIns="0" lIns="0" bIns="0" rIns="0">
            <a:spAutoFit/>
          </a:bodyPr>
          <a:lstStyle/>
          <a:p>
            <a:pPr algn="l">
              <a:lnSpc>
                <a:spcPts val="4060"/>
              </a:lnSpc>
            </a:pPr>
            <a:r>
              <a:rPr lang="en-US" sz="2900" b="true">
                <a:solidFill>
                  <a:srgbClr val="0C0015"/>
                </a:solidFill>
                <a:latin typeface="Helvetica World Bold"/>
                <a:ea typeface="Helvetica World Bold"/>
                <a:cs typeface="Helvetica World Bold"/>
                <a:sym typeface="Helvetica World Bold"/>
              </a:rPr>
              <a:t>L'application "VideoHub" est une plateforme de gestion et de visualisation de vidéos organisées en playlists. Elle permet aux utilisateurs de parcourir des playlists, de regarder des vidéos, de commenter, et d'interagir avec le contenu. L'application est développée en utilisant React, Redux pour la gestion de l'état, et Tailwind CSS pour le style.</a:t>
            </a:r>
          </a:p>
        </p:txBody>
      </p:sp>
      <p:sp>
        <p:nvSpPr>
          <p:cNvPr name="TextBox 40" id="40"/>
          <p:cNvSpPr txBox="true"/>
          <p:nvPr/>
        </p:nvSpPr>
        <p:spPr>
          <a:xfrm rot="0">
            <a:off x="10059282" y="1459241"/>
            <a:ext cx="7060045" cy="1390338"/>
          </a:xfrm>
          <a:prstGeom prst="rect">
            <a:avLst/>
          </a:prstGeom>
        </p:spPr>
        <p:txBody>
          <a:bodyPr anchor="t" rtlCol="false" tIns="0" lIns="0" bIns="0" rIns="0">
            <a:spAutoFit/>
          </a:bodyPr>
          <a:lstStyle/>
          <a:p>
            <a:pPr algn="l">
              <a:lnSpc>
                <a:spcPts val="10517"/>
              </a:lnSpc>
            </a:pPr>
            <a:r>
              <a:rPr lang="en-US" sz="7512" spc="-247" b="true">
                <a:solidFill>
                  <a:srgbClr val="FF3131"/>
                </a:solidFill>
                <a:latin typeface="Helvetica World Bold"/>
                <a:ea typeface="Helvetica World Bold"/>
                <a:cs typeface="Helvetica World Bold"/>
                <a:sym typeface="Helvetica World Bold"/>
              </a:rPr>
              <a:t>1.Introduction</a:t>
            </a:r>
          </a:p>
        </p:txBody>
      </p:sp>
      <p:sp>
        <p:nvSpPr>
          <p:cNvPr name="TextBox 41" id="41"/>
          <p:cNvSpPr txBox="true"/>
          <p:nvPr/>
        </p:nvSpPr>
        <p:spPr>
          <a:xfrm rot="0">
            <a:off x="10059282" y="2771791"/>
            <a:ext cx="7153843" cy="396238"/>
          </a:xfrm>
          <a:prstGeom prst="rect">
            <a:avLst/>
          </a:prstGeom>
        </p:spPr>
        <p:txBody>
          <a:bodyPr anchor="t" rtlCol="false" tIns="0" lIns="0" bIns="0" rIns="0">
            <a:spAutoFit/>
          </a:bodyPr>
          <a:lstStyle/>
          <a:p>
            <a:pPr algn="just">
              <a:lnSpc>
                <a:spcPts val="3360"/>
              </a:lnSpc>
            </a:pPr>
            <a:r>
              <a:rPr lang="en-US" sz="2400">
                <a:solidFill>
                  <a:srgbClr val="0C0015"/>
                </a:solidFill>
                <a:latin typeface="Open Sans 1"/>
                <a:ea typeface="Open Sans 1"/>
                <a:cs typeface="Open Sans 1"/>
                <a:sym typeface="Open Sans 1"/>
              </a:rPr>
              <a:t>CONTEXTE DU PROJET</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5400000">
            <a:off x="7333614" y="-1931433"/>
            <a:ext cx="3620771" cy="18758696"/>
            <a:chOff x="0" y="0"/>
            <a:chExt cx="953619" cy="4940562"/>
          </a:xfrm>
        </p:grpSpPr>
        <p:sp>
          <p:nvSpPr>
            <p:cNvPr name="Freeform 3" id="3"/>
            <p:cNvSpPr/>
            <p:nvPr/>
          </p:nvSpPr>
          <p:spPr>
            <a:xfrm flipH="false" flipV="false" rot="0">
              <a:off x="0" y="0"/>
              <a:ext cx="953619" cy="4940562"/>
            </a:xfrm>
            <a:custGeom>
              <a:avLst/>
              <a:gdLst/>
              <a:ahLst/>
              <a:cxnLst/>
              <a:rect r="r" b="b" t="t" l="l"/>
              <a:pathLst>
                <a:path h="4940562" w="953619">
                  <a:moveTo>
                    <a:pt x="0" y="0"/>
                  </a:moveTo>
                  <a:lnTo>
                    <a:pt x="953619" y="0"/>
                  </a:lnTo>
                  <a:lnTo>
                    <a:pt x="953619" y="4940562"/>
                  </a:lnTo>
                  <a:lnTo>
                    <a:pt x="0" y="4940562"/>
                  </a:lnTo>
                  <a:close/>
                </a:path>
              </a:pathLst>
            </a:custGeom>
            <a:solidFill>
              <a:srgbClr val="DCDDDD"/>
            </a:solidFill>
          </p:spPr>
        </p:sp>
        <p:sp>
          <p:nvSpPr>
            <p:cNvPr name="TextBox 4" id="4"/>
            <p:cNvSpPr txBox="true"/>
            <p:nvPr/>
          </p:nvSpPr>
          <p:spPr>
            <a:xfrm>
              <a:off x="0" y="-38100"/>
              <a:ext cx="953619" cy="4978662"/>
            </a:xfrm>
            <a:prstGeom prst="rect">
              <a:avLst/>
            </a:prstGeom>
          </p:spPr>
          <p:txBody>
            <a:bodyPr anchor="ctr" rtlCol="false" tIns="50800" lIns="50800" bIns="50800" rIns="50800"/>
            <a:lstStyle/>
            <a:p>
              <a:pPr algn="ctr">
                <a:lnSpc>
                  <a:spcPts val="2659"/>
                </a:lnSpc>
                <a:spcBef>
                  <a:spcPct val="0"/>
                </a:spcBef>
              </a:pPr>
            </a:p>
          </p:txBody>
        </p:sp>
      </p:grpSp>
      <p:sp>
        <p:nvSpPr>
          <p:cNvPr name="AutoShape 5" id="5"/>
          <p:cNvSpPr/>
          <p:nvPr/>
        </p:nvSpPr>
        <p:spPr>
          <a:xfrm>
            <a:off x="3128789" y="4531920"/>
            <a:ext cx="0" cy="1104787"/>
          </a:xfrm>
          <a:prstGeom prst="line">
            <a:avLst/>
          </a:prstGeom>
          <a:ln cap="flat" w="38100">
            <a:solidFill>
              <a:srgbClr val="000000"/>
            </a:solidFill>
            <a:prstDash val="solid"/>
            <a:headEnd type="none" len="sm" w="sm"/>
            <a:tailEnd type="none" len="sm" w="sm"/>
          </a:ln>
        </p:spPr>
      </p:sp>
      <p:sp>
        <p:nvSpPr>
          <p:cNvPr name="AutoShape 6" id="6"/>
          <p:cNvSpPr/>
          <p:nvPr/>
        </p:nvSpPr>
        <p:spPr>
          <a:xfrm flipH="true">
            <a:off x="7135149" y="4535074"/>
            <a:ext cx="7561" cy="1211282"/>
          </a:xfrm>
          <a:prstGeom prst="line">
            <a:avLst/>
          </a:prstGeom>
          <a:ln cap="flat" w="38100">
            <a:solidFill>
              <a:srgbClr val="000000"/>
            </a:solidFill>
            <a:prstDash val="solid"/>
            <a:headEnd type="none" len="sm" w="sm"/>
            <a:tailEnd type="none" len="sm" w="sm"/>
          </a:ln>
        </p:spPr>
      </p:sp>
      <p:sp>
        <p:nvSpPr>
          <p:cNvPr name="AutoShape 7" id="7"/>
          <p:cNvSpPr/>
          <p:nvPr/>
        </p:nvSpPr>
        <p:spPr>
          <a:xfrm flipH="true">
            <a:off x="11145290" y="4533997"/>
            <a:ext cx="7561" cy="1211282"/>
          </a:xfrm>
          <a:prstGeom prst="line">
            <a:avLst/>
          </a:prstGeom>
          <a:ln cap="flat" w="38100">
            <a:solidFill>
              <a:srgbClr val="000000"/>
            </a:solidFill>
            <a:prstDash val="solid"/>
            <a:headEnd type="none" len="sm" w="sm"/>
            <a:tailEnd type="none" len="sm" w="sm"/>
          </a:ln>
        </p:spPr>
      </p:sp>
      <p:sp>
        <p:nvSpPr>
          <p:cNvPr name="AutoShape 8" id="8"/>
          <p:cNvSpPr/>
          <p:nvPr/>
        </p:nvSpPr>
        <p:spPr>
          <a:xfrm flipH="true">
            <a:off x="15155431" y="4532919"/>
            <a:ext cx="7561" cy="1211282"/>
          </a:xfrm>
          <a:prstGeom prst="line">
            <a:avLst/>
          </a:prstGeom>
          <a:ln cap="flat" w="38100">
            <a:solidFill>
              <a:srgbClr val="000000"/>
            </a:solidFill>
            <a:prstDash val="solid"/>
            <a:headEnd type="none" len="sm" w="sm"/>
            <a:tailEnd type="none" len="sm" w="sm"/>
          </a:ln>
        </p:spPr>
      </p:sp>
      <p:grpSp>
        <p:nvGrpSpPr>
          <p:cNvPr name="Group 9" id="9"/>
          <p:cNvGrpSpPr/>
          <p:nvPr/>
        </p:nvGrpSpPr>
        <p:grpSpPr>
          <a:xfrm rot="0">
            <a:off x="498293" y="514350"/>
            <a:ext cx="1740275" cy="1736521"/>
            <a:chOff x="0" y="0"/>
            <a:chExt cx="2320367" cy="2315362"/>
          </a:xfrm>
        </p:grpSpPr>
        <p:grpSp>
          <p:nvGrpSpPr>
            <p:cNvPr name="Group 10" id="10"/>
            <p:cNvGrpSpPr/>
            <p:nvPr/>
          </p:nvGrpSpPr>
          <p:grpSpPr>
            <a:xfrm rot="-5400000">
              <a:off x="43" y="710450"/>
              <a:ext cx="183882" cy="183969"/>
              <a:chOff x="0" y="0"/>
              <a:chExt cx="1811417" cy="1812273"/>
            </a:xfrm>
          </p:grpSpPr>
          <p:sp>
            <p:nvSpPr>
              <p:cNvPr name="Freeform 11" id="1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2" id="1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3" id="13"/>
            <p:cNvGrpSpPr/>
            <p:nvPr/>
          </p:nvGrpSpPr>
          <p:grpSpPr>
            <a:xfrm rot="-5400000">
              <a:off x="708808" y="710450"/>
              <a:ext cx="183882" cy="183969"/>
              <a:chOff x="0" y="0"/>
              <a:chExt cx="1811417" cy="1812273"/>
            </a:xfrm>
          </p:grpSpPr>
          <p:sp>
            <p:nvSpPr>
              <p:cNvPr name="Freeform 14" id="1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5" id="1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6" id="16"/>
            <p:cNvGrpSpPr/>
            <p:nvPr/>
          </p:nvGrpSpPr>
          <p:grpSpPr>
            <a:xfrm rot="-5400000">
              <a:off x="1419354" y="710501"/>
              <a:ext cx="183882" cy="183969"/>
              <a:chOff x="0" y="0"/>
              <a:chExt cx="1811417" cy="1812273"/>
            </a:xfrm>
          </p:grpSpPr>
          <p:sp>
            <p:nvSpPr>
              <p:cNvPr name="Freeform 17" id="1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8" id="1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9" id="19"/>
            <p:cNvGrpSpPr/>
            <p:nvPr/>
          </p:nvGrpSpPr>
          <p:grpSpPr>
            <a:xfrm rot="-5400000">
              <a:off x="43" y="1420943"/>
              <a:ext cx="183882" cy="183969"/>
              <a:chOff x="0" y="0"/>
              <a:chExt cx="1811417" cy="1812273"/>
            </a:xfrm>
          </p:grpSpPr>
          <p:sp>
            <p:nvSpPr>
              <p:cNvPr name="Freeform 20" id="2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1" id="2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2" id="22"/>
            <p:cNvGrpSpPr/>
            <p:nvPr/>
          </p:nvGrpSpPr>
          <p:grpSpPr>
            <a:xfrm rot="-5400000">
              <a:off x="708808" y="1420943"/>
              <a:ext cx="183882" cy="183969"/>
              <a:chOff x="0" y="0"/>
              <a:chExt cx="1811417" cy="1812273"/>
            </a:xfrm>
          </p:grpSpPr>
          <p:sp>
            <p:nvSpPr>
              <p:cNvPr name="Freeform 23" id="2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4" id="2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5" id="25"/>
            <p:cNvGrpSpPr/>
            <p:nvPr/>
          </p:nvGrpSpPr>
          <p:grpSpPr>
            <a:xfrm rot="-5400000">
              <a:off x="43" y="2131436"/>
              <a:ext cx="183882" cy="183969"/>
              <a:chOff x="0" y="0"/>
              <a:chExt cx="1811417" cy="1812273"/>
            </a:xfrm>
          </p:grpSpPr>
          <p:sp>
            <p:nvSpPr>
              <p:cNvPr name="Freeform 26" id="2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7" id="2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8" id="28"/>
            <p:cNvGrpSpPr/>
            <p:nvPr/>
          </p:nvGrpSpPr>
          <p:grpSpPr>
            <a:xfrm rot="-5400000">
              <a:off x="43" y="-43"/>
              <a:ext cx="183882" cy="183969"/>
              <a:chOff x="0" y="0"/>
              <a:chExt cx="1811417" cy="1812273"/>
            </a:xfrm>
          </p:grpSpPr>
          <p:sp>
            <p:nvSpPr>
              <p:cNvPr name="Freeform 29" id="2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0" id="3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1" id="31"/>
            <p:cNvGrpSpPr/>
            <p:nvPr/>
          </p:nvGrpSpPr>
          <p:grpSpPr>
            <a:xfrm rot="-5400000">
              <a:off x="708808" y="-43"/>
              <a:ext cx="183882" cy="183969"/>
              <a:chOff x="0" y="0"/>
              <a:chExt cx="1811417" cy="1812273"/>
            </a:xfrm>
          </p:grpSpPr>
          <p:sp>
            <p:nvSpPr>
              <p:cNvPr name="Freeform 32" id="3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3" id="3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4" id="34"/>
            <p:cNvGrpSpPr/>
            <p:nvPr/>
          </p:nvGrpSpPr>
          <p:grpSpPr>
            <a:xfrm rot="-5400000">
              <a:off x="1419354" y="8"/>
              <a:ext cx="183882" cy="183969"/>
              <a:chOff x="0" y="0"/>
              <a:chExt cx="1811417" cy="1812273"/>
            </a:xfrm>
          </p:grpSpPr>
          <p:sp>
            <p:nvSpPr>
              <p:cNvPr name="Freeform 35" id="3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6" id="3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7" id="37"/>
            <p:cNvGrpSpPr/>
            <p:nvPr/>
          </p:nvGrpSpPr>
          <p:grpSpPr>
            <a:xfrm rot="-5400000">
              <a:off x="2136441" y="8"/>
              <a:ext cx="183882" cy="183969"/>
              <a:chOff x="0" y="0"/>
              <a:chExt cx="1811417" cy="1812273"/>
            </a:xfrm>
          </p:grpSpPr>
          <p:sp>
            <p:nvSpPr>
              <p:cNvPr name="Freeform 38" id="3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9" id="3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0" id="40"/>
          <p:cNvGrpSpPr/>
          <p:nvPr/>
        </p:nvGrpSpPr>
        <p:grpSpPr>
          <a:xfrm rot="0">
            <a:off x="16053186" y="514350"/>
            <a:ext cx="1736521" cy="1740275"/>
            <a:chOff x="0" y="0"/>
            <a:chExt cx="2315362" cy="2320367"/>
          </a:xfrm>
        </p:grpSpPr>
        <p:grpSp>
          <p:nvGrpSpPr>
            <p:cNvPr name="Group 41" id="41"/>
            <p:cNvGrpSpPr/>
            <p:nvPr/>
          </p:nvGrpSpPr>
          <p:grpSpPr>
            <a:xfrm rot="0">
              <a:off x="1420986" y="0"/>
              <a:ext cx="183882" cy="183969"/>
              <a:chOff x="0" y="0"/>
              <a:chExt cx="1811417" cy="1812273"/>
            </a:xfrm>
          </p:grpSpPr>
          <p:sp>
            <p:nvSpPr>
              <p:cNvPr name="Freeform 42" id="4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43" id="4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44" id="44"/>
            <p:cNvGrpSpPr/>
            <p:nvPr/>
          </p:nvGrpSpPr>
          <p:grpSpPr>
            <a:xfrm rot="0">
              <a:off x="1420986" y="708765"/>
              <a:ext cx="183882" cy="183969"/>
              <a:chOff x="0" y="0"/>
              <a:chExt cx="1811417" cy="1812273"/>
            </a:xfrm>
          </p:grpSpPr>
          <p:sp>
            <p:nvSpPr>
              <p:cNvPr name="Freeform 45" id="4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46" id="4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47" id="47"/>
            <p:cNvGrpSpPr/>
            <p:nvPr/>
          </p:nvGrpSpPr>
          <p:grpSpPr>
            <a:xfrm rot="0">
              <a:off x="1420935" y="1419311"/>
              <a:ext cx="183882" cy="183969"/>
              <a:chOff x="0" y="0"/>
              <a:chExt cx="1811417" cy="1812273"/>
            </a:xfrm>
          </p:grpSpPr>
          <p:sp>
            <p:nvSpPr>
              <p:cNvPr name="Freeform 48" id="4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49" id="4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50" id="50"/>
            <p:cNvGrpSpPr/>
            <p:nvPr/>
          </p:nvGrpSpPr>
          <p:grpSpPr>
            <a:xfrm rot="0">
              <a:off x="710493" y="0"/>
              <a:ext cx="183882" cy="183969"/>
              <a:chOff x="0" y="0"/>
              <a:chExt cx="1811417" cy="1812273"/>
            </a:xfrm>
          </p:grpSpPr>
          <p:sp>
            <p:nvSpPr>
              <p:cNvPr name="Freeform 51" id="5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52" id="5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53" id="53"/>
            <p:cNvGrpSpPr/>
            <p:nvPr/>
          </p:nvGrpSpPr>
          <p:grpSpPr>
            <a:xfrm rot="0">
              <a:off x="710493" y="708765"/>
              <a:ext cx="183882" cy="183969"/>
              <a:chOff x="0" y="0"/>
              <a:chExt cx="1811417" cy="1812273"/>
            </a:xfrm>
          </p:grpSpPr>
          <p:sp>
            <p:nvSpPr>
              <p:cNvPr name="Freeform 54" id="5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55" id="5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56" id="56"/>
            <p:cNvGrpSpPr/>
            <p:nvPr/>
          </p:nvGrpSpPr>
          <p:grpSpPr>
            <a:xfrm rot="0">
              <a:off x="0" y="0"/>
              <a:ext cx="183882" cy="183969"/>
              <a:chOff x="0" y="0"/>
              <a:chExt cx="1811417" cy="1812273"/>
            </a:xfrm>
          </p:grpSpPr>
          <p:sp>
            <p:nvSpPr>
              <p:cNvPr name="Freeform 57" id="5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58" id="5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59" id="59"/>
            <p:cNvGrpSpPr/>
            <p:nvPr/>
          </p:nvGrpSpPr>
          <p:grpSpPr>
            <a:xfrm rot="0">
              <a:off x="2131479" y="0"/>
              <a:ext cx="183882" cy="183969"/>
              <a:chOff x="0" y="0"/>
              <a:chExt cx="1811417" cy="1812273"/>
            </a:xfrm>
          </p:grpSpPr>
          <p:sp>
            <p:nvSpPr>
              <p:cNvPr name="Freeform 60" id="6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61" id="6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62" id="62"/>
            <p:cNvGrpSpPr/>
            <p:nvPr/>
          </p:nvGrpSpPr>
          <p:grpSpPr>
            <a:xfrm rot="0">
              <a:off x="2131479" y="708765"/>
              <a:ext cx="183882" cy="183969"/>
              <a:chOff x="0" y="0"/>
              <a:chExt cx="1811417" cy="1812273"/>
            </a:xfrm>
          </p:grpSpPr>
          <p:sp>
            <p:nvSpPr>
              <p:cNvPr name="Freeform 63" id="6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64" id="6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65" id="65"/>
            <p:cNvGrpSpPr/>
            <p:nvPr/>
          </p:nvGrpSpPr>
          <p:grpSpPr>
            <a:xfrm rot="0">
              <a:off x="2131428" y="1419311"/>
              <a:ext cx="183882" cy="183969"/>
              <a:chOff x="0" y="0"/>
              <a:chExt cx="1811417" cy="1812273"/>
            </a:xfrm>
          </p:grpSpPr>
          <p:sp>
            <p:nvSpPr>
              <p:cNvPr name="Freeform 66" id="6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67" id="6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68" id="68"/>
            <p:cNvGrpSpPr/>
            <p:nvPr/>
          </p:nvGrpSpPr>
          <p:grpSpPr>
            <a:xfrm rot="0">
              <a:off x="2131428" y="2136398"/>
              <a:ext cx="183882" cy="183969"/>
              <a:chOff x="0" y="0"/>
              <a:chExt cx="1811417" cy="1812273"/>
            </a:xfrm>
          </p:grpSpPr>
          <p:sp>
            <p:nvSpPr>
              <p:cNvPr name="Freeform 69" id="6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70" id="7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71" id="71"/>
          <p:cNvGrpSpPr/>
          <p:nvPr/>
        </p:nvGrpSpPr>
        <p:grpSpPr>
          <a:xfrm rot="0">
            <a:off x="2941980" y="5448924"/>
            <a:ext cx="345718" cy="345718"/>
            <a:chOff x="0" y="0"/>
            <a:chExt cx="812800" cy="812800"/>
          </a:xfrm>
        </p:grpSpPr>
        <p:sp>
          <p:nvSpPr>
            <p:cNvPr name="Freeform 72" id="7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AFAF"/>
            </a:solidFill>
          </p:spPr>
        </p:sp>
        <p:sp>
          <p:nvSpPr>
            <p:cNvPr name="TextBox 73" id="73"/>
            <p:cNvSpPr txBox="true"/>
            <p:nvPr/>
          </p:nvSpPr>
          <p:spPr>
            <a:xfrm>
              <a:off x="76200" y="28575"/>
              <a:ext cx="660400" cy="708025"/>
            </a:xfrm>
            <a:prstGeom prst="rect">
              <a:avLst/>
            </a:prstGeom>
          </p:spPr>
          <p:txBody>
            <a:bodyPr anchor="ctr" rtlCol="false" tIns="50800" lIns="50800" bIns="50800" rIns="50800"/>
            <a:lstStyle/>
            <a:p>
              <a:pPr algn="ctr">
                <a:lnSpc>
                  <a:spcPts val="2240"/>
                </a:lnSpc>
              </a:pPr>
            </a:p>
          </p:txBody>
        </p:sp>
      </p:grpSp>
      <p:grpSp>
        <p:nvGrpSpPr>
          <p:cNvPr name="Group 74" id="74"/>
          <p:cNvGrpSpPr/>
          <p:nvPr/>
        </p:nvGrpSpPr>
        <p:grpSpPr>
          <a:xfrm rot="0">
            <a:off x="6947021" y="5448924"/>
            <a:ext cx="345718" cy="345718"/>
            <a:chOff x="0" y="0"/>
            <a:chExt cx="812800" cy="812800"/>
          </a:xfrm>
        </p:grpSpPr>
        <p:sp>
          <p:nvSpPr>
            <p:cNvPr name="Freeform 75" id="7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AFAF"/>
            </a:solidFill>
          </p:spPr>
        </p:sp>
        <p:sp>
          <p:nvSpPr>
            <p:cNvPr name="TextBox 76" id="76"/>
            <p:cNvSpPr txBox="true"/>
            <p:nvPr/>
          </p:nvSpPr>
          <p:spPr>
            <a:xfrm>
              <a:off x="76200" y="28575"/>
              <a:ext cx="660400" cy="708025"/>
            </a:xfrm>
            <a:prstGeom prst="rect">
              <a:avLst/>
            </a:prstGeom>
          </p:spPr>
          <p:txBody>
            <a:bodyPr anchor="ctr" rtlCol="false" tIns="50800" lIns="50800" bIns="50800" rIns="50800"/>
            <a:lstStyle/>
            <a:p>
              <a:pPr algn="ctr">
                <a:lnSpc>
                  <a:spcPts val="2240"/>
                </a:lnSpc>
              </a:pPr>
            </a:p>
          </p:txBody>
        </p:sp>
      </p:grpSp>
      <p:grpSp>
        <p:nvGrpSpPr>
          <p:cNvPr name="Group 77" id="77"/>
          <p:cNvGrpSpPr/>
          <p:nvPr/>
        </p:nvGrpSpPr>
        <p:grpSpPr>
          <a:xfrm rot="0">
            <a:off x="10964722" y="5448924"/>
            <a:ext cx="345718" cy="345718"/>
            <a:chOff x="0" y="0"/>
            <a:chExt cx="812800" cy="812800"/>
          </a:xfrm>
        </p:grpSpPr>
        <p:sp>
          <p:nvSpPr>
            <p:cNvPr name="Freeform 78" id="78"/>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AFAF"/>
            </a:solidFill>
          </p:spPr>
        </p:sp>
        <p:sp>
          <p:nvSpPr>
            <p:cNvPr name="TextBox 79" id="79"/>
            <p:cNvSpPr txBox="true"/>
            <p:nvPr/>
          </p:nvSpPr>
          <p:spPr>
            <a:xfrm>
              <a:off x="76200" y="28575"/>
              <a:ext cx="660400" cy="708025"/>
            </a:xfrm>
            <a:prstGeom prst="rect">
              <a:avLst/>
            </a:prstGeom>
          </p:spPr>
          <p:txBody>
            <a:bodyPr anchor="ctr" rtlCol="false" tIns="50800" lIns="50800" bIns="50800" rIns="50800"/>
            <a:lstStyle/>
            <a:p>
              <a:pPr algn="ctr">
                <a:lnSpc>
                  <a:spcPts val="2240"/>
                </a:lnSpc>
              </a:pPr>
            </a:p>
          </p:txBody>
        </p:sp>
      </p:grpSp>
      <p:grpSp>
        <p:nvGrpSpPr>
          <p:cNvPr name="Group 80" id="80"/>
          <p:cNvGrpSpPr/>
          <p:nvPr/>
        </p:nvGrpSpPr>
        <p:grpSpPr>
          <a:xfrm rot="0">
            <a:off x="14967303" y="5448924"/>
            <a:ext cx="345718" cy="345718"/>
            <a:chOff x="0" y="0"/>
            <a:chExt cx="812800" cy="812800"/>
          </a:xfrm>
        </p:grpSpPr>
        <p:sp>
          <p:nvSpPr>
            <p:cNvPr name="Freeform 81" id="81"/>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AFAFAF"/>
            </a:solidFill>
          </p:spPr>
        </p:sp>
        <p:sp>
          <p:nvSpPr>
            <p:cNvPr name="TextBox 82" id="82"/>
            <p:cNvSpPr txBox="true"/>
            <p:nvPr/>
          </p:nvSpPr>
          <p:spPr>
            <a:xfrm>
              <a:off x="76200" y="28575"/>
              <a:ext cx="660400" cy="708025"/>
            </a:xfrm>
            <a:prstGeom prst="rect">
              <a:avLst/>
            </a:prstGeom>
          </p:spPr>
          <p:txBody>
            <a:bodyPr anchor="ctr" rtlCol="false" tIns="50800" lIns="50800" bIns="50800" rIns="50800"/>
            <a:lstStyle/>
            <a:p>
              <a:pPr algn="ctr">
                <a:lnSpc>
                  <a:spcPts val="2240"/>
                </a:lnSpc>
              </a:pPr>
            </a:p>
          </p:txBody>
        </p:sp>
      </p:grpSp>
      <p:sp>
        <p:nvSpPr>
          <p:cNvPr name="TextBox 83" id="83"/>
          <p:cNvSpPr txBox="true"/>
          <p:nvPr/>
        </p:nvSpPr>
        <p:spPr>
          <a:xfrm rot="0">
            <a:off x="5613977" y="885825"/>
            <a:ext cx="7060045" cy="2723838"/>
          </a:xfrm>
          <a:prstGeom prst="rect">
            <a:avLst/>
          </a:prstGeom>
        </p:spPr>
        <p:txBody>
          <a:bodyPr anchor="t" rtlCol="false" tIns="0" lIns="0" bIns="0" rIns="0">
            <a:spAutoFit/>
          </a:bodyPr>
          <a:lstStyle/>
          <a:p>
            <a:pPr algn="ctr">
              <a:lnSpc>
                <a:spcPts val="10517"/>
              </a:lnSpc>
            </a:pPr>
            <a:r>
              <a:rPr lang="en-US" b="true" sz="7512" spc="-247">
                <a:solidFill>
                  <a:srgbClr val="FF3131"/>
                </a:solidFill>
                <a:latin typeface="Helvetica World Bold"/>
                <a:ea typeface="Helvetica World Bold"/>
                <a:cs typeface="Helvetica World Bold"/>
                <a:sym typeface="Helvetica World Bold"/>
              </a:rPr>
              <a:t>2.Objectifs</a:t>
            </a:r>
          </a:p>
          <a:p>
            <a:pPr algn="ctr">
              <a:lnSpc>
                <a:spcPts val="10517"/>
              </a:lnSpc>
            </a:pPr>
          </a:p>
        </p:txBody>
      </p:sp>
      <p:grpSp>
        <p:nvGrpSpPr>
          <p:cNvPr name="Group 84" id="84"/>
          <p:cNvGrpSpPr/>
          <p:nvPr/>
        </p:nvGrpSpPr>
        <p:grpSpPr>
          <a:xfrm rot="0">
            <a:off x="2507222" y="3510172"/>
            <a:ext cx="1243133" cy="1243133"/>
            <a:chOff x="0" y="0"/>
            <a:chExt cx="812800" cy="812800"/>
          </a:xfrm>
        </p:grpSpPr>
        <p:sp>
          <p:nvSpPr>
            <p:cNvPr name="Freeform 85" id="85"/>
            <p:cNvSpPr/>
            <p:nvPr/>
          </p:nvSpPr>
          <p:spPr>
            <a:xfrm flipH="false" flipV="false" rot="0">
              <a:off x="0" y="0"/>
              <a:ext cx="812800" cy="812800"/>
            </a:xfrm>
            <a:custGeom>
              <a:avLst/>
              <a:gdLst/>
              <a:ahLst/>
              <a:cxnLst/>
              <a:rect r="r" b="b" t="t" l="l"/>
              <a:pathLst>
                <a:path h="812800" w="812800">
                  <a:moveTo>
                    <a:pt x="18683" y="0"/>
                  </a:moveTo>
                  <a:lnTo>
                    <a:pt x="794117" y="0"/>
                  </a:lnTo>
                  <a:cubicBezTo>
                    <a:pt x="799072" y="0"/>
                    <a:pt x="803824" y="1968"/>
                    <a:pt x="807328" y="5472"/>
                  </a:cubicBezTo>
                  <a:cubicBezTo>
                    <a:pt x="810832" y="8976"/>
                    <a:pt x="812800" y="13728"/>
                    <a:pt x="812800" y="18683"/>
                  </a:cubicBezTo>
                  <a:lnTo>
                    <a:pt x="812800" y="794117"/>
                  </a:lnTo>
                  <a:cubicBezTo>
                    <a:pt x="812800" y="799072"/>
                    <a:pt x="810832" y="803824"/>
                    <a:pt x="807328" y="807328"/>
                  </a:cubicBezTo>
                  <a:cubicBezTo>
                    <a:pt x="803824" y="810832"/>
                    <a:pt x="799072" y="812800"/>
                    <a:pt x="794117" y="812800"/>
                  </a:cubicBezTo>
                  <a:lnTo>
                    <a:pt x="18683" y="812800"/>
                  </a:lnTo>
                  <a:cubicBezTo>
                    <a:pt x="13728" y="812800"/>
                    <a:pt x="8976" y="810832"/>
                    <a:pt x="5472" y="807328"/>
                  </a:cubicBezTo>
                  <a:cubicBezTo>
                    <a:pt x="1968" y="803824"/>
                    <a:pt x="0" y="799072"/>
                    <a:pt x="0" y="794117"/>
                  </a:cubicBezTo>
                  <a:lnTo>
                    <a:pt x="0" y="18683"/>
                  </a:lnTo>
                  <a:cubicBezTo>
                    <a:pt x="0" y="13728"/>
                    <a:pt x="1968" y="8976"/>
                    <a:pt x="5472" y="5472"/>
                  </a:cubicBezTo>
                  <a:cubicBezTo>
                    <a:pt x="8976" y="1968"/>
                    <a:pt x="13728" y="0"/>
                    <a:pt x="18683" y="0"/>
                  </a:cubicBezTo>
                  <a:close/>
                </a:path>
              </a:pathLst>
            </a:custGeom>
            <a:solidFill>
              <a:srgbClr val="AFAFAF"/>
            </a:solidFill>
          </p:spPr>
        </p:sp>
        <p:sp>
          <p:nvSpPr>
            <p:cNvPr name="TextBox 86" id="86"/>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87" id="87"/>
          <p:cNvSpPr txBox="true"/>
          <p:nvPr/>
        </p:nvSpPr>
        <p:spPr>
          <a:xfrm rot="0">
            <a:off x="2054582" y="6878844"/>
            <a:ext cx="3106559" cy="20726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Fournir une interface utilisateur intuitive et réactive pour la gestion des playlists et des vidéos</a:t>
            </a:r>
          </a:p>
        </p:txBody>
      </p:sp>
      <p:sp>
        <p:nvSpPr>
          <p:cNvPr name="TextBox 88" id="88"/>
          <p:cNvSpPr txBox="true"/>
          <p:nvPr/>
        </p:nvSpPr>
        <p:spPr>
          <a:xfrm rot="0">
            <a:off x="2613973" y="3957996"/>
            <a:ext cx="1029632" cy="414805"/>
          </a:xfrm>
          <a:prstGeom prst="rect">
            <a:avLst/>
          </a:prstGeom>
        </p:spPr>
        <p:txBody>
          <a:bodyPr anchor="t" rtlCol="false" tIns="0" lIns="0" bIns="0" rIns="0">
            <a:spAutoFit/>
          </a:bodyPr>
          <a:lstStyle/>
          <a:p>
            <a:pPr algn="ctr">
              <a:lnSpc>
                <a:spcPts val="3282"/>
              </a:lnSpc>
            </a:pPr>
            <a:r>
              <a:rPr lang="en-US" sz="2957" i="true">
                <a:solidFill>
                  <a:srgbClr val="FFFFFF"/>
                </a:solidFill>
                <a:latin typeface="Open Sans 2 Italics"/>
                <a:ea typeface="Open Sans 2 Italics"/>
                <a:cs typeface="Open Sans 2 Italics"/>
                <a:sym typeface="Open Sans 2 Italics"/>
              </a:rPr>
              <a:t>01</a:t>
            </a:r>
          </a:p>
        </p:txBody>
      </p:sp>
      <p:sp>
        <p:nvSpPr>
          <p:cNvPr name="TextBox 89" id="89"/>
          <p:cNvSpPr txBox="true"/>
          <p:nvPr/>
        </p:nvSpPr>
        <p:spPr>
          <a:xfrm rot="0">
            <a:off x="1954770" y="6410435"/>
            <a:ext cx="2348037" cy="383945"/>
          </a:xfrm>
          <a:prstGeom prst="rect">
            <a:avLst/>
          </a:prstGeom>
        </p:spPr>
        <p:txBody>
          <a:bodyPr anchor="t" rtlCol="false" tIns="0" lIns="0" bIns="0" rIns="0">
            <a:spAutoFit/>
          </a:bodyPr>
          <a:lstStyle/>
          <a:p>
            <a:pPr algn="ctr">
              <a:lnSpc>
                <a:spcPts val="3060"/>
              </a:lnSpc>
            </a:pPr>
            <a:r>
              <a:rPr lang="en-US" b="true" sz="2757">
                <a:solidFill>
                  <a:srgbClr val="0C0015"/>
                </a:solidFill>
                <a:latin typeface="Open Sans 2 Bold"/>
                <a:ea typeface="Open Sans 2 Bold"/>
                <a:cs typeface="Open Sans 2 Bold"/>
                <a:sym typeface="Open Sans 2 Bold"/>
              </a:rPr>
              <a:t>OBJECTIF 01</a:t>
            </a:r>
          </a:p>
        </p:txBody>
      </p:sp>
      <p:grpSp>
        <p:nvGrpSpPr>
          <p:cNvPr name="Group 90" id="90"/>
          <p:cNvGrpSpPr/>
          <p:nvPr/>
        </p:nvGrpSpPr>
        <p:grpSpPr>
          <a:xfrm rot="0">
            <a:off x="6517363" y="3510172"/>
            <a:ext cx="1243133" cy="1243133"/>
            <a:chOff x="0" y="0"/>
            <a:chExt cx="812800" cy="812800"/>
          </a:xfrm>
        </p:grpSpPr>
        <p:sp>
          <p:nvSpPr>
            <p:cNvPr name="Freeform 91" id="91"/>
            <p:cNvSpPr/>
            <p:nvPr/>
          </p:nvSpPr>
          <p:spPr>
            <a:xfrm flipH="false" flipV="false" rot="0">
              <a:off x="0" y="0"/>
              <a:ext cx="812800" cy="812800"/>
            </a:xfrm>
            <a:custGeom>
              <a:avLst/>
              <a:gdLst/>
              <a:ahLst/>
              <a:cxnLst/>
              <a:rect r="r" b="b" t="t" l="l"/>
              <a:pathLst>
                <a:path h="812800" w="812800">
                  <a:moveTo>
                    <a:pt x="18683" y="0"/>
                  </a:moveTo>
                  <a:lnTo>
                    <a:pt x="794117" y="0"/>
                  </a:lnTo>
                  <a:cubicBezTo>
                    <a:pt x="799072" y="0"/>
                    <a:pt x="803824" y="1968"/>
                    <a:pt x="807328" y="5472"/>
                  </a:cubicBezTo>
                  <a:cubicBezTo>
                    <a:pt x="810832" y="8976"/>
                    <a:pt x="812800" y="13728"/>
                    <a:pt x="812800" y="18683"/>
                  </a:cubicBezTo>
                  <a:lnTo>
                    <a:pt x="812800" y="794117"/>
                  </a:lnTo>
                  <a:cubicBezTo>
                    <a:pt x="812800" y="799072"/>
                    <a:pt x="810832" y="803824"/>
                    <a:pt x="807328" y="807328"/>
                  </a:cubicBezTo>
                  <a:cubicBezTo>
                    <a:pt x="803824" y="810832"/>
                    <a:pt x="799072" y="812800"/>
                    <a:pt x="794117" y="812800"/>
                  </a:cubicBezTo>
                  <a:lnTo>
                    <a:pt x="18683" y="812800"/>
                  </a:lnTo>
                  <a:cubicBezTo>
                    <a:pt x="13728" y="812800"/>
                    <a:pt x="8976" y="810832"/>
                    <a:pt x="5472" y="807328"/>
                  </a:cubicBezTo>
                  <a:cubicBezTo>
                    <a:pt x="1968" y="803824"/>
                    <a:pt x="0" y="799072"/>
                    <a:pt x="0" y="794117"/>
                  </a:cubicBezTo>
                  <a:lnTo>
                    <a:pt x="0" y="18683"/>
                  </a:lnTo>
                  <a:cubicBezTo>
                    <a:pt x="0" y="13728"/>
                    <a:pt x="1968" y="8976"/>
                    <a:pt x="5472" y="5472"/>
                  </a:cubicBezTo>
                  <a:cubicBezTo>
                    <a:pt x="8976" y="1968"/>
                    <a:pt x="13728" y="0"/>
                    <a:pt x="18683" y="0"/>
                  </a:cubicBezTo>
                  <a:close/>
                </a:path>
              </a:pathLst>
            </a:custGeom>
            <a:solidFill>
              <a:srgbClr val="FF3131"/>
            </a:solidFill>
          </p:spPr>
        </p:sp>
        <p:sp>
          <p:nvSpPr>
            <p:cNvPr name="TextBox 92" id="92"/>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93" id="93"/>
          <p:cNvSpPr txBox="true"/>
          <p:nvPr/>
        </p:nvSpPr>
        <p:spPr>
          <a:xfrm rot="0">
            <a:off x="6037441" y="6878844"/>
            <a:ext cx="3106559" cy="24917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Permettre aux utilisateurs de rechercher, sélectionner et regarder des vidéos.</a:t>
            </a:r>
          </a:p>
          <a:p>
            <a:pPr algn="l">
              <a:lnSpc>
                <a:spcPts val="3360"/>
              </a:lnSpc>
            </a:pPr>
          </a:p>
        </p:txBody>
      </p:sp>
      <p:sp>
        <p:nvSpPr>
          <p:cNvPr name="TextBox 94" id="94"/>
          <p:cNvSpPr txBox="true"/>
          <p:nvPr/>
        </p:nvSpPr>
        <p:spPr>
          <a:xfrm rot="0">
            <a:off x="6624113" y="3958818"/>
            <a:ext cx="1029632" cy="414805"/>
          </a:xfrm>
          <a:prstGeom prst="rect">
            <a:avLst/>
          </a:prstGeom>
        </p:spPr>
        <p:txBody>
          <a:bodyPr anchor="t" rtlCol="false" tIns="0" lIns="0" bIns="0" rIns="0">
            <a:spAutoFit/>
          </a:bodyPr>
          <a:lstStyle/>
          <a:p>
            <a:pPr algn="ctr">
              <a:lnSpc>
                <a:spcPts val="3282"/>
              </a:lnSpc>
            </a:pPr>
            <a:r>
              <a:rPr lang="en-US" sz="2957" i="true">
                <a:solidFill>
                  <a:srgbClr val="FFFFFF"/>
                </a:solidFill>
                <a:latin typeface="Open Sans 2 Italics"/>
                <a:ea typeface="Open Sans 2 Italics"/>
                <a:cs typeface="Open Sans 2 Italics"/>
                <a:sym typeface="Open Sans 2 Italics"/>
              </a:rPr>
              <a:t>02</a:t>
            </a:r>
          </a:p>
        </p:txBody>
      </p:sp>
      <p:sp>
        <p:nvSpPr>
          <p:cNvPr name="TextBox 95" id="95"/>
          <p:cNvSpPr txBox="true"/>
          <p:nvPr/>
        </p:nvSpPr>
        <p:spPr>
          <a:xfrm rot="0">
            <a:off x="5964911" y="6411257"/>
            <a:ext cx="2348037" cy="383945"/>
          </a:xfrm>
          <a:prstGeom prst="rect">
            <a:avLst/>
          </a:prstGeom>
        </p:spPr>
        <p:txBody>
          <a:bodyPr anchor="t" rtlCol="false" tIns="0" lIns="0" bIns="0" rIns="0">
            <a:spAutoFit/>
          </a:bodyPr>
          <a:lstStyle/>
          <a:p>
            <a:pPr algn="ctr">
              <a:lnSpc>
                <a:spcPts val="3060"/>
              </a:lnSpc>
            </a:pPr>
            <a:r>
              <a:rPr lang="en-US" b="true" sz="2757">
                <a:solidFill>
                  <a:srgbClr val="0C0015"/>
                </a:solidFill>
                <a:latin typeface="Open Sans 2 Bold"/>
                <a:ea typeface="Open Sans 2 Bold"/>
                <a:cs typeface="Open Sans 2 Bold"/>
                <a:sym typeface="Open Sans 2 Bold"/>
              </a:rPr>
              <a:t>OBJECTIF 02</a:t>
            </a:r>
          </a:p>
        </p:txBody>
      </p:sp>
      <p:grpSp>
        <p:nvGrpSpPr>
          <p:cNvPr name="Group 96" id="96"/>
          <p:cNvGrpSpPr/>
          <p:nvPr/>
        </p:nvGrpSpPr>
        <p:grpSpPr>
          <a:xfrm rot="0">
            <a:off x="10527504" y="3510172"/>
            <a:ext cx="1243133" cy="1243133"/>
            <a:chOff x="0" y="0"/>
            <a:chExt cx="812800" cy="812800"/>
          </a:xfrm>
        </p:grpSpPr>
        <p:sp>
          <p:nvSpPr>
            <p:cNvPr name="Freeform 97" id="97"/>
            <p:cNvSpPr/>
            <p:nvPr/>
          </p:nvSpPr>
          <p:spPr>
            <a:xfrm flipH="false" flipV="false" rot="0">
              <a:off x="0" y="0"/>
              <a:ext cx="812800" cy="812800"/>
            </a:xfrm>
            <a:custGeom>
              <a:avLst/>
              <a:gdLst/>
              <a:ahLst/>
              <a:cxnLst/>
              <a:rect r="r" b="b" t="t" l="l"/>
              <a:pathLst>
                <a:path h="812800" w="812800">
                  <a:moveTo>
                    <a:pt x="18683" y="0"/>
                  </a:moveTo>
                  <a:lnTo>
                    <a:pt x="794117" y="0"/>
                  </a:lnTo>
                  <a:cubicBezTo>
                    <a:pt x="799072" y="0"/>
                    <a:pt x="803824" y="1968"/>
                    <a:pt x="807328" y="5472"/>
                  </a:cubicBezTo>
                  <a:cubicBezTo>
                    <a:pt x="810832" y="8976"/>
                    <a:pt x="812800" y="13728"/>
                    <a:pt x="812800" y="18683"/>
                  </a:cubicBezTo>
                  <a:lnTo>
                    <a:pt x="812800" y="794117"/>
                  </a:lnTo>
                  <a:cubicBezTo>
                    <a:pt x="812800" y="799072"/>
                    <a:pt x="810832" y="803824"/>
                    <a:pt x="807328" y="807328"/>
                  </a:cubicBezTo>
                  <a:cubicBezTo>
                    <a:pt x="803824" y="810832"/>
                    <a:pt x="799072" y="812800"/>
                    <a:pt x="794117" y="812800"/>
                  </a:cubicBezTo>
                  <a:lnTo>
                    <a:pt x="18683" y="812800"/>
                  </a:lnTo>
                  <a:cubicBezTo>
                    <a:pt x="13728" y="812800"/>
                    <a:pt x="8976" y="810832"/>
                    <a:pt x="5472" y="807328"/>
                  </a:cubicBezTo>
                  <a:cubicBezTo>
                    <a:pt x="1968" y="803824"/>
                    <a:pt x="0" y="799072"/>
                    <a:pt x="0" y="794117"/>
                  </a:cubicBezTo>
                  <a:lnTo>
                    <a:pt x="0" y="18683"/>
                  </a:lnTo>
                  <a:cubicBezTo>
                    <a:pt x="0" y="13728"/>
                    <a:pt x="1968" y="8976"/>
                    <a:pt x="5472" y="5472"/>
                  </a:cubicBezTo>
                  <a:cubicBezTo>
                    <a:pt x="8976" y="1968"/>
                    <a:pt x="13728" y="0"/>
                    <a:pt x="18683" y="0"/>
                  </a:cubicBezTo>
                  <a:close/>
                </a:path>
              </a:pathLst>
            </a:custGeom>
            <a:solidFill>
              <a:srgbClr val="AFAFAF"/>
            </a:solidFill>
          </p:spPr>
        </p:sp>
        <p:sp>
          <p:nvSpPr>
            <p:cNvPr name="TextBox 98" id="98"/>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99" id="99"/>
          <p:cNvSpPr txBox="true"/>
          <p:nvPr/>
        </p:nvSpPr>
        <p:spPr>
          <a:xfrm rot="0">
            <a:off x="10110607" y="6878844"/>
            <a:ext cx="3106559" cy="24917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Offrir des fonctionnalités d'interaction telles que les commentaires, les likes/dislikes.</a:t>
            </a:r>
          </a:p>
          <a:p>
            <a:pPr algn="l">
              <a:lnSpc>
                <a:spcPts val="3360"/>
              </a:lnSpc>
            </a:pPr>
          </a:p>
        </p:txBody>
      </p:sp>
      <p:sp>
        <p:nvSpPr>
          <p:cNvPr name="TextBox 100" id="100"/>
          <p:cNvSpPr txBox="true"/>
          <p:nvPr/>
        </p:nvSpPr>
        <p:spPr>
          <a:xfrm rot="0">
            <a:off x="9975052" y="6411257"/>
            <a:ext cx="2348037" cy="383945"/>
          </a:xfrm>
          <a:prstGeom prst="rect">
            <a:avLst/>
          </a:prstGeom>
        </p:spPr>
        <p:txBody>
          <a:bodyPr anchor="t" rtlCol="false" tIns="0" lIns="0" bIns="0" rIns="0">
            <a:spAutoFit/>
          </a:bodyPr>
          <a:lstStyle/>
          <a:p>
            <a:pPr algn="ctr">
              <a:lnSpc>
                <a:spcPts val="3060"/>
              </a:lnSpc>
            </a:pPr>
            <a:r>
              <a:rPr lang="en-US" b="true" sz="2757">
                <a:solidFill>
                  <a:srgbClr val="0C0015"/>
                </a:solidFill>
                <a:latin typeface="Open Sans 2 Bold"/>
                <a:ea typeface="Open Sans 2 Bold"/>
                <a:cs typeface="Open Sans 2 Bold"/>
                <a:sym typeface="Open Sans 2 Bold"/>
              </a:rPr>
              <a:t>OBJECTIF 03</a:t>
            </a:r>
          </a:p>
        </p:txBody>
      </p:sp>
      <p:sp>
        <p:nvSpPr>
          <p:cNvPr name="TextBox 101" id="101"/>
          <p:cNvSpPr txBox="true"/>
          <p:nvPr/>
        </p:nvSpPr>
        <p:spPr>
          <a:xfrm rot="0">
            <a:off x="10634254" y="3958818"/>
            <a:ext cx="1029632" cy="414805"/>
          </a:xfrm>
          <a:prstGeom prst="rect">
            <a:avLst/>
          </a:prstGeom>
        </p:spPr>
        <p:txBody>
          <a:bodyPr anchor="t" rtlCol="false" tIns="0" lIns="0" bIns="0" rIns="0">
            <a:spAutoFit/>
          </a:bodyPr>
          <a:lstStyle/>
          <a:p>
            <a:pPr algn="ctr">
              <a:lnSpc>
                <a:spcPts val="3282"/>
              </a:lnSpc>
            </a:pPr>
            <a:r>
              <a:rPr lang="en-US" sz="2957" i="true">
                <a:solidFill>
                  <a:srgbClr val="FFFFFF"/>
                </a:solidFill>
                <a:latin typeface="Open Sans 2 Italics"/>
                <a:ea typeface="Open Sans 2 Italics"/>
                <a:cs typeface="Open Sans 2 Italics"/>
                <a:sym typeface="Open Sans 2 Italics"/>
              </a:rPr>
              <a:t>03</a:t>
            </a:r>
          </a:p>
        </p:txBody>
      </p:sp>
      <p:grpSp>
        <p:nvGrpSpPr>
          <p:cNvPr name="Group 102" id="102"/>
          <p:cNvGrpSpPr/>
          <p:nvPr/>
        </p:nvGrpSpPr>
        <p:grpSpPr>
          <a:xfrm rot="0">
            <a:off x="14537645" y="3510172"/>
            <a:ext cx="1243133" cy="1243133"/>
            <a:chOff x="0" y="0"/>
            <a:chExt cx="812800" cy="812800"/>
          </a:xfrm>
        </p:grpSpPr>
        <p:sp>
          <p:nvSpPr>
            <p:cNvPr name="Freeform 103" id="103"/>
            <p:cNvSpPr/>
            <p:nvPr/>
          </p:nvSpPr>
          <p:spPr>
            <a:xfrm flipH="false" flipV="false" rot="0">
              <a:off x="0" y="0"/>
              <a:ext cx="812800" cy="812800"/>
            </a:xfrm>
            <a:custGeom>
              <a:avLst/>
              <a:gdLst/>
              <a:ahLst/>
              <a:cxnLst/>
              <a:rect r="r" b="b" t="t" l="l"/>
              <a:pathLst>
                <a:path h="812800" w="812800">
                  <a:moveTo>
                    <a:pt x="18683" y="0"/>
                  </a:moveTo>
                  <a:lnTo>
                    <a:pt x="794117" y="0"/>
                  </a:lnTo>
                  <a:cubicBezTo>
                    <a:pt x="799072" y="0"/>
                    <a:pt x="803824" y="1968"/>
                    <a:pt x="807328" y="5472"/>
                  </a:cubicBezTo>
                  <a:cubicBezTo>
                    <a:pt x="810832" y="8976"/>
                    <a:pt x="812800" y="13728"/>
                    <a:pt x="812800" y="18683"/>
                  </a:cubicBezTo>
                  <a:lnTo>
                    <a:pt x="812800" y="794117"/>
                  </a:lnTo>
                  <a:cubicBezTo>
                    <a:pt x="812800" y="799072"/>
                    <a:pt x="810832" y="803824"/>
                    <a:pt x="807328" y="807328"/>
                  </a:cubicBezTo>
                  <a:cubicBezTo>
                    <a:pt x="803824" y="810832"/>
                    <a:pt x="799072" y="812800"/>
                    <a:pt x="794117" y="812800"/>
                  </a:cubicBezTo>
                  <a:lnTo>
                    <a:pt x="18683" y="812800"/>
                  </a:lnTo>
                  <a:cubicBezTo>
                    <a:pt x="13728" y="812800"/>
                    <a:pt x="8976" y="810832"/>
                    <a:pt x="5472" y="807328"/>
                  </a:cubicBezTo>
                  <a:cubicBezTo>
                    <a:pt x="1968" y="803824"/>
                    <a:pt x="0" y="799072"/>
                    <a:pt x="0" y="794117"/>
                  </a:cubicBezTo>
                  <a:lnTo>
                    <a:pt x="0" y="18683"/>
                  </a:lnTo>
                  <a:cubicBezTo>
                    <a:pt x="0" y="13728"/>
                    <a:pt x="1968" y="8976"/>
                    <a:pt x="5472" y="5472"/>
                  </a:cubicBezTo>
                  <a:cubicBezTo>
                    <a:pt x="8976" y="1968"/>
                    <a:pt x="13728" y="0"/>
                    <a:pt x="18683" y="0"/>
                  </a:cubicBezTo>
                  <a:close/>
                </a:path>
              </a:pathLst>
            </a:custGeom>
            <a:solidFill>
              <a:srgbClr val="FF3131"/>
            </a:solidFill>
          </p:spPr>
        </p:sp>
        <p:sp>
          <p:nvSpPr>
            <p:cNvPr name="TextBox 104" id="104"/>
            <p:cNvSpPr txBox="true"/>
            <p:nvPr/>
          </p:nvSpPr>
          <p:spPr>
            <a:xfrm>
              <a:off x="0" y="-38100"/>
              <a:ext cx="812800" cy="850900"/>
            </a:xfrm>
            <a:prstGeom prst="rect">
              <a:avLst/>
            </a:prstGeom>
          </p:spPr>
          <p:txBody>
            <a:bodyPr anchor="ctr" rtlCol="false" tIns="50800" lIns="50800" bIns="50800" rIns="50800"/>
            <a:lstStyle/>
            <a:p>
              <a:pPr algn="ctr">
                <a:lnSpc>
                  <a:spcPts val="2660"/>
                </a:lnSpc>
              </a:pPr>
            </a:p>
          </p:txBody>
        </p:sp>
      </p:grpSp>
      <p:sp>
        <p:nvSpPr>
          <p:cNvPr name="TextBox 105" id="105"/>
          <p:cNvSpPr txBox="true"/>
          <p:nvPr/>
        </p:nvSpPr>
        <p:spPr>
          <a:xfrm rot="0">
            <a:off x="14093466" y="6878844"/>
            <a:ext cx="3106559" cy="16535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Assurer une expérience utilisateur fluide </a:t>
            </a:r>
          </a:p>
          <a:p>
            <a:pPr algn="l">
              <a:lnSpc>
                <a:spcPts val="3360"/>
              </a:lnSpc>
            </a:pPr>
          </a:p>
        </p:txBody>
      </p:sp>
      <p:sp>
        <p:nvSpPr>
          <p:cNvPr name="TextBox 106" id="106"/>
          <p:cNvSpPr txBox="true"/>
          <p:nvPr/>
        </p:nvSpPr>
        <p:spPr>
          <a:xfrm rot="0">
            <a:off x="13985193" y="6430307"/>
            <a:ext cx="2348037" cy="383945"/>
          </a:xfrm>
          <a:prstGeom prst="rect">
            <a:avLst/>
          </a:prstGeom>
        </p:spPr>
        <p:txBody>
          <a:bodyPr anchor="t" rtlCol="false" tIns="0" lIns="0" bIns="0" rIns="0">
            <a:spAutoFit/>
          </a:bodyPr>
          <a:lstStyle/>
          <a:p>
            <a:pPr algn="ctr">
              <a:lnSpc>
                <a:spcPts val="3060"/>
              </a:lnSpc>
            </a:pPr>
            <a:r>
              <a:rPr lang="en-US" b="true" sz="2757">
                <a:solidFill>
                  <a:srgbClr val="0C0015"/>
                </a:solidFill>
                <a:latin typeface="Open Sans 2 Bold"/>
                <a:ea typeface="Open Sans 2 Bold"/>
                <a:cs typeface="Open Sans 2 Bold"/>
                <a:sym typeface="Open Sans 2 Bold"/>
              </a:rPr>
              <a:t>OBJECTIF 04</a:t>
            </a:r>
          </a:p>
        </p:txBody>
      </p:sp>
      <p:sp>
        <p:nvSpPr>
          <p:cNvPr name="TextBox 107" id="107"/>
          <p:cNvSpPr txBox="true"/>
          <p:nvPr/>
        </p:nvSpPr>
        <p:spPr>
          <a:xfrm rot="0">
            <a:off x="14644395" y="3938623"/>
            <a:ext cx="1029632" cy="414805"/>
          </a:xfrm>
          <a:prstGeom prst="rect">
            <a:avLst/>
          </a:prstGeom>
        </p:spPr>
        <p:txBody>
          <a:bodyPr anchor="t" rtlCol="false" tIns="0" lIns="0" bIns="0" rIns="0">
            <a:spAutoFit/>
          </a:bodyPr>
          <a:lstStyle/>
          <a:p>
            <a:pPr algn="ctr">
              <a:lnSpc>
                <a:spcPts val="3282"/>
              </a:lnSpc>
            </a:pPr>
            <a:r>
              <a:rPr lang="en-US" sz="2957" i="true">
                <a:solidFill>
                  <a:srgbClr val="FFFFFF"/>
                </a:solidFill>
                <a:latin typeface="Open Sans 2 Italics"/>
                <a:ea typeface="Open Sans 2 Italics"/>
                <a:cs typeface="Open Sans 2 Italics"/>
                <a:sym typeface="Open Sans 2 Italics"/>
              </a:rPr>
              <a:t>04</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14430563" y="5889829"/>
            <a:ext cx="670144" cy="4197322"/>
            <a:chOff x="0" y="0"/>
            <a:chExt cx="201656" cy="1263037"/>
          </a:xfrm>
        </p:grpSpPr>
        <p:sp>
          <p:nvSpPr>
            <p:cNvPr name="Freeform 3" id="3"/>
            <p:cNvSpPr/>
            <p:nvPr/>
          </p:nvSpPr>
          <p:spPr>
            <a:xfrm flipH="false" flipV="false" rot="0">
              <a:off x="0" y="0"/>
              <a:ext cx="201656" cy="1263037"/>
            </a:xfrm>
            <a:custGeom>
              <a:avLst/>
              <a:gdLst/>
              <a:ahLst/>
              <a:cxnLst/>
              <a:rect r="r" b="b" t="t" l="l"/>
              <a:pathLst>
                <a:path h="1263037" w="201656">
                  <a:moveTo>
                    <a:pt x="0" y="0"/>
                  </a:moveTo>
                  <a:lnTo>
                    <a:pt x="201656" y="0"/>
                  </a:lnTo>
                  <a:lnTo>
                    <a:pt x="201656" y="1263037"/>
                  </a:lnTo>
                  <a:lnTo>
                    <a:pt x="0" y="1263037"/>
                  </a:lnTo>
                  <a:close/>
                </a:path>
              </a:pathLst>
            </a:custGeom>
            <a:solidFill>
              <a:srgbClr val="FF3131"/>
            </a:solidFill>
          </p:spPr>
        </p:sp>
        <p:sp>
          <p:nvSpPr>
            <p:cNvPr name="TextBox 4" id="4"/>
            <p:cNvSpPr txBox="true"/>
            <p:nvPr/>
          </p:nvSpPr>
          <p:spPr>
            <a:xfrm>
              <a:off x="0" y="-57150"/>
              <a:ext cx="201656" cy="1320187"/>
            </a:xfrm>
            <a:prstGeom prst="rect">
              <a:avLst/>
            </a:prstGeom>
          </p:spPr>
          <p:txBody>
            <a:bodyPr anchor="ctr" rtlCol="false" tIns="50800" lIns="50800" bIns="50800" rIns="50800"/>
            <a:lstStyle/>
            <a:p>
              <a:pPr algn="ctr">
                <a:lnSpc>
                  <a:spcPts val="3220"/>
                </a:lnSpc>
              </a:pPr>
            </a:p>
          </p:txBody>
        </p:sp>
      </p:grpSp>
      <p:grpSp>
        <p:nvGrpSpPr>
          <p:cNvPr name="Group 5" id="5"/>
          <p:cNvGrpSpPr/>
          <p:nvPr/>
        </p:nvGrpSpPr>
        <p:grpSpPr>
          <a:xfrm rot="0">
            <a:off x="12667413" y="3297019"/>
            <a:ext cx="4196883" cy="4186258"/>
            <a:chOff x="0" y="0"/>
            <a:chExt cx="603362" cy="601835"/>
          </a:xfrm>
        </p:grpSpPr>
        <p:sp>
          <p:nvSpPr>
            <p:cNvPr name="Freeform 6" id="6"/>
            <p:cNvSpPr/>
            <p:nvPr/>
          </p:nvSpPr>
          <p:spPr>
            <a:xfrm flipH="false" flipV="false" rot="0">
              <a:off x="0" y="0"/>
              <a:ext cx="603362" cy="601835"/>
            </a:xfrm>
            <a:custGeom>
              <a:avLst/>
              <a:gdLst/>
              <a:ahLst/>
              <a:cxnLst/>
              <a:rect r="r" b="b" t="t" l="l"/>
              <a:pathLst>
                <a:path h="601835" w="603362">
                  <a:moveTo>
                    <a:pt x="0" y="0"/>
                  </a:moveTo>
                  <a:lnTo>
                    <a:pt x="603362" y="0"/>
                  </a:lnTo>
                  <a:lnTo>
                    <a:pt x="603362" y="601835"/>
                  </a:lnTo>
                  <a:lnTo>
                    <a:pt x="0" y="601835"/>
                  </a:lnTo>
                  <a:close/>
                </a:path>
              </a:pathLst>
            </a:custGeom>
            <a:blipFill>
              <a:blip r:embed="rId2"/>
              <a:stretch>
                <a:fillRect l="-38069" t="0" r="-38069" b="0"/>
              </a:stretch>
            </a:blipFill>
          </p:spPr>
        </p:sp>
      </p:grpSp>
      <p:grpSp>
        <p:nvGrpSpPr>
          <p:cNvPr name="Group 7" id="7"/>
          <p:cNvGrpSpPr/>
          <p:nvPr/>
        </p:nvGrpSpPr>
        <p:grpSpPr>
          <a:xfrm rot="0">
            <a:off x="17349683" y="9772650"/>
            <a:ext cx="423967" cy="427585"/>
            <a:chOff x="0" y="0"/>
            <a:chExt cx="205716" cy="207472"/>
          </a:xfrm>
        </p:grpSpPr>
        <p:sp>
          <p:nvSpPr>
            <p:cNvPr name="Freeform 8" id="8"/>
            <p:cNvSpPr/>
            <p:nvPr/>
          </p:nvSpPr>
          <p:spPr>
            <a:xfrm flipH="false" flipV="false" rot="0">
              <a:off x="0" y="0"/>
              <a:ext cx="205716" cy="207472"/>
            </a:xfrm>
            <a:custGeom>
              <a:avLst/>
              <a:gdLst/>
              <a:ahLst/>
              <a:cxnLst/>
              <a:rect r="r" b="b" t="t" l="l"/>
              <a:pathLst>
                <a:path h="207472" w="205716">
                  <a:moveTo>
                    <a:pt x="0" y="0"/>
                  </a:moveTo>
                  <a:lnTo>
                    <a:pt x="205716" y="0"/>
                  </a:lnTo>
                  <a:lnTo>
                    <a:pt x="205716" y="207472"/>
                  </a:lnTo>
                  <a:lnTo>
                    <a:pt x="0" y="207472"/>
                  </a:lnTo>
                  <a:close/>
                </a:path>
              </a:pathLst>
            </a:custGeom>
            <a:solidFill>
              <a:srgbClr val="FF3131"/>
            </a:solidFill>
          </p:spPr>
        </p:sp>
        <p:sp>
          <p:nvSpPr>
            <p:cNvPr name="TextBox 9" id="9"/>
            <p:cNvSpPr txBox="true"/>
            <p:nvPr/>
          </p:nvSpPr>
          <p:spPr>
            <a:xfrm>
              <a:off x="0" y="-38100"/>
              <a:ext cx="205716" cy="245572"/>
            </a:xfrm>
            <a:prstGeom prst="rect">
              <a:avLst/>
            </a:prstGeom>
          </p:spPr>
          <p:txBody>
            <a:bodyPr anchor="ctr" rtlCol="false" tIns="50800" lIns="50800" bIns="50800" rIns="50800"/>
            <a:lstStyle/>
            <a:p>
              <a:pPr algn="ctr">
                <a:lnSpc>
                  <a:spcPts val="2100"/>
                </a:lnSpc>
              </a:pPr>
              <a:r>
                <a:rPr lang="en-US" sz="1500">
                  <a:solidFill>
                    <a:srgbClr val="0C0015"/>
                  </a:solidFill>
                  <a:latin typeface="Lato"/>
                  <a:ea typeface="Lato"/>
                  <a:cs typeface="Lato"/>
                  <a:sym typeface="Lato"/>
                </a:rPr>
                <a:t>5</a:t>
              </a:r>
            </a:p>
          </p:txBody>
        </p:sp>
      </p:grpSp>
      <p:sp>
        <p:nvSpPr>
          <p:cNvPr name="TextBox 10" id="10"/>
          <p:cNvSpPr txBox="true"/>
          <p:nvPr/>
        </p:nvSpPr>
        <p:spPr>
          <a:xfrm rot="0">
            <a:off x="6304299" y="821269"/>
            <a:ext cx="8043389" cy="2723838"/>
          </a:xfrm>
          <a:prstGeom prst="rect">
            <a:avLst/>
          </a:prstGeom>
        </p:spPr>
        <p:txBody>
          <a:bodyPr anchor="t" rtlCol="false" tIns="0" lIns="0" bIns="0" rIns="0">
            <a:spAutoFit/>
          </a:bodyPr>
          <a:lstStyle/>
          <a:p>
            <a:pPr algn="l">
              <a:lnSpc>
                <a:spcPts val="10517"/>
              </a:lnSpc>
            </a:pPr>
            <a:r>
              <a:rPr lang="en-US" sz="7512" spc="-247" b="true">
                <a:solidFill>
                  <a:srgbClr val="FF3131"/>
                </a:solidFill>
                <a:latin typeface="Helvetica World Bold"/>
                <a:ea typeface="Helvetica World Bold"/>
                <a:cs typeface="Helvetica World Bold"/>
                <a:sym typeface="Helvetica World Bold"/>
              </a:rPr>
              <a:t>3.Fonctionnalités</a:t>
            </a:r>
          </a:p>
          <a:p>
            <a:pPr algn="l">
              <a:lnSpc>
                <a:spcPts val="10517"/>
              </a:lnSpc>
            </a:pPr>
          </a:p>
        </p:txBody>
      </p:sp>
      <p:grpSp>
        <p:nvGrpSpPr>
          <p:cNvPr name="Group 11" id="11"/>
          <p:cNvGrpSpPr/>
          <p:nvPr/>
        </p:nvGrpSpPr>
        <p:grpSpPr>
          <a:xfrm rot="0">
            <a:off x="16053186" y="514350"/>
            <a:ext cx="1736521" cy="1740275"/>
            <a:chOff x="0" y="0"/>
            <a:chExt cx="2315362" cy="2320367"/>
          </a:xfrm>
        </p:grpSpPr>
        <p:grpSp>
          <p:nvGrpSpPr>
            <p:cNvPr name="Group 12" id="12"/>
            <p:cNvGrpSpPr/>
            <p:nvPr/>
          </p:nvGrpSpPr>
          <p:grpSpPr>
            <a:xfrm rot="0">
              <a:off x="1420986" y="0"/>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4" id="1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5" id="15"/>
            <p:cNvGrpSpPr/>
            <p:nvPr/>
          </p:nvGrpSpPr>
          <p:grpSpPr>
            <a:xfrm rot="0">
              <a:off x="1420986" y="708765"/>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7" id="1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8" id="18"/>
            <p:cNvGrpSpPr/>
            <p:nvPr/>
          </p:nvGrpSpPr>
          <p:grpSpPr>
            <a:xfrm rot="0">
              <a:off x="1420935" y="1419311"/>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0" id="2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1" id="21"/>
            <p:cNvGrpSpPr/>
            <p:nvPr/>
          </p:nvGrpSpPr>
          <p:grpSpPr>
            <a:xfrm rot="0">
              <a:off x="710493" y="0"/>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3" id="2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4" id="24"/>
            <p:cNvGrpSpPr/>
            <p:nvPr/>
          </p:nvGrpSpPr>
          <p:grpSpPr>
            <a:xfrm rot="0">
              <a:off x="710493" y="708765"/>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6" id="2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7" id="27"/>
            <p:cNvGrpSpPr/>
            <p:nvPr/>
          </p:nvGrpSpPr>
          <p:grpSpPr>
            <a:xfrm rot="0">
              <a:off x="0" y="0"/>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9" id="2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0" id="30"/>
            <p:cNvGrpSpPr/>
            <p:nvPr/>
          </p:nvGrpSpPr>
          <p:grpSpPr>
            <a:xfrm rot="0">
              <a:off x="2131479" y="0"/>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2" id="3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3" id="33"/>
            <p:cNvGrpSpPr/>
            <p:nvPr/>
          </p:nvGrpSpPr>
          <p:grpSpPr>
            <a:xfrm rot="0">
              <a:off x="2131479" y="708765"/>
              <a:ext cx="183882" cy="183969"/>
              <a:chOff x="0" y="0"/>
              <a:chExt cx="1811417" cy="1812273"/>
            </a:xfrm>
          </p:grpSpPr>
          <p:sp>
            <p:nvSpPr>
              <p:cNvPr name="Freeform 34" id="3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5" id="3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6" id="36"/>
            <p:cNvGrpSpPr/>
            <p:nvPr/>
          </p:nvGrpSpPr>
          <p:grpSpPr>
            <a:xfrm rot="0">
              <a:off x="2131428" y="1419311"/>
              <a:ext cx="183882" cy="183969"/>
              <a:chOff x="0" y="0"/>
              <a:chExt cx="1811417" cy="1812273"/>
            </a:xfrm>
          </p:grpSpPr>
          <p:sp>
            <p:nvSpPr>
              <p:cNvPr name="Freeform 37" id="3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8" id="3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9" id="39"/>
            <p:cNvGrpSpPr/>
            <p:nvPr/>
          </p:nvGrpSpPr>
          <p:grpSpPr>
            <a:xfrm rot="0">
              <a:off x="2131428" y="2136398"/>
              <a:ext cx="183882" cy="183969"/>
              <a:chOff x="0" y="0"/>
              <a:chExt cx="1811417" cy="1812273"/>
            </a:xfrm>
          </p:grpSpPr>
          <p:sp>
            <p:nvSpPr>
              <p:cNvPr name="Freeform 40" id="4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41" id="4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42" id="42"/>
          <p:cNvGrpSpPr/>
          <p:nvPr/>
        </p:nvGrpSpPr>
        <p:grpSpPr>
          <a:xfrm rot="5400000">
            <a:off x="8715099" y="5889829"/>
            <a:ext cx="670144" cy="4197322"/>
            <a:chOff x="0" y="0"/>
            <a:chExt cx="201656" cy="1263037"/>
          </a:xfrm>
        </p:grpSpPr>
        <p:sp>
          <p:nvSpPr>
            <p:cNvPr name="Freeform 43" id="43"/>
            <p:cNvSpPr/>
            <p:nvPr/>
          </p:nvSpPr>
          <p:spPr>
            <a:xfrm flipH="false" flipV="false" rot="0">
              <a:off x="0" y="0"/>
              <a:ext cx="201656" cy="1263037"/>
            </a:xfrm>
            <a:custGeom>
              <a:avLst/>
              <a:gdLst/>
              <a:ahLst/>
              <a:cxnLst/>
              <a:rect r="r" b="b" t="t" l="l"/>
              <a:pathLst>
                <a:path h="1263037" w="201656">
                  <a:moveTo>
                    <a:pt x="0" y="0"/>
                  </a:moveTo>
                  <a:lnTo>
                    <a:pt x="201656" y="0"/>
                  </a:lnTo>
                  <a:lnTo>
                    <a:pt x="201656" y="1263037"/>
                  </a:lnTo>
                  <a:lnTo>
                    <a:pt x="0" y="1263037"/>
                  </a:lnTo>
                  <a:close/>
                </a:path>
              </a:pathLst>
            </a:custGeom>
            <a:solidFill>
              <a:srgbClr val="FF3131"/>
            </a:solidFill>
          </p:spPr>
        </p:sp>
        <p:sp>
          <p:nvSpPr>
            <p:cNvPr name="TextBox 44" id="44"/>
            <p:cNvSpPr txBox="true"/>
            <p:nvPr/>
          </p:nvSpPr>
          <p:spPr>
            <a:xfrm>
              <a:off x="0" y="-57150"/>
              <a:ext cx="201656" cy="1320187"/>
            </a:xfrm>
            <a:prstGeom prst="rect">
              <a:avLst/>
            </a:prstGeom>
          </p:spPr>
          <p:txBody>
            <a:bodyPr anchor="ctr" rtlCol="false" tIns="50800" lIns="50800" bIns="50800" rIns="50800"/>
            <a:lstStyle/>
            <a:p>
              <a:pPr algn="ctr">
                <a:lnSpc>
                  <a:spcPts val="3220"/>
                </a:lnSpc>
              </a:pPr>
            </a:p>
          </p:txBody>
        </p:sp>
      </p:grpSp>
      <p:grpSp>
        <p:nvGrpSpPr>
          <p:cNvPr name="Group 45" id="45"/>
          <p:cNvGrpSpPr/>
          <p:nvPr/>
        </p:nvGrpSpPr>
        <p:grpSpPr>
          <a:xfrm rot="0">
            <a:off x="6951949" y="3297019"/>
            <a:ext cx="4196883" cy="4186258"/>
            <a:chOff x="0" y="0"/>
            <a:chExt cx="603362" cy="601835"/>
          </a:xfrm>
        </p:grpSpPr>
        <p:sp>
          <p:nvSpPr>
            <p:cNvPr name="Freeform 46" id="46"/>
            <p:cNvSpPr/>
            <p:nvPr/>
          </p:nvSpPr>
          <p:spPr>
            <a:xfrm flipH="false" flipV="false" rot="0">
              <a:off x="0" y="0"/>
              <a:ext cx="603362" cy="601835"/>
            </a:xfrm>
            <a:custGeom>
              <a:avLst/>
              <a:gdLst/>
              <a:ahLst/>
              <a:cxnLst/>
              <a:rect r="r" b="b" t="t" l="l"/>
              <a:pathLst>
                <a:path h="601835" w="603362">
                  <a:moveTo>
                    <a:pt x="0" y="0"/>
                  </a:moveTo>
                  <a:lnTo>
                    <a:pt x="603362" y="0"/>
                  </a:lnTo>
                  <a:lnTo>
                    <a:pt x="603362" y="601835"/>
                  </a:lnTo>
                  <a:lnTo>
                    <a:pt x="0" y="601835"/>
                  </a:lnTo>
                  <a:close/>
                </a:path>
              </a:pathLst>
            </a:custGeom>
            <a:blipFill>
              <a:blip r:embed="rId3"/>
              <a:stretch>
                <a:fillRect l="0" t="-42768" r="0" b="-42768"/>
              </a:stretch>
            </a:blipFill>
          </p:spPr>
        </p:sp>
      </p:grpSp>
      <p:grpSp>
        <p:nvGrpSpPr>
          <p:cNvPr name="Group 47" id="47"/>
          <p:cNvGrpSpPr/>
          <p:nvPr/>
        </p:nvGrpSpPr>
        <p:grpSpPr>
          <a:xfrm rot="5400000">
            <a:off x="2999635" y="5889829"/>
            <a:ext cx="670144" cy="4197322"/>
            <a:chOff x="0" y="0"/>
            <a:chExt cx="201656" cy="1263037"/>
          </a:xfrm>
        </p:grpSpPr>
        <p:sp>
          <p:nvSpPr>
            <p:cNvPr name="Freeform 48" id="48"/>
            <p:cNvSpPr/>
            <p:nvPr/>
          </p:nvSpPr>
          <p:spPr>
            <a:xfrm flipH="false" flipV="false" rot="0">
              <a:off x="0" y="0"/>
              <a:ext cx="201656" cy="1263037"/>
            </a:xfrm>
            <a:custGeom>
              <a:avLst/>
              <a:gdLst/>
              <a:ahLst/>
              <a:cxnLst/>
              <a:rect r="r" b="b" t="t" l="l"/>
              <a:pathLst>
                <a:path h="1263037" w="201656">
                  <a:moveTo>
                    <a:pt x="0" y="0"/>
                  </a:moveTo>
                  <a:lnTo>
                    <a:pt x="201656" y="0"/>
                  </a:lnTo>
                  <a:lnTo>
                    <a:pt x="201656" y="1263037"/>
                  </a:lnTo>
                  <a:lnTo>
                    <a:pt x="0" y="1263037"/>
                  </a:lnTo>
                  <a:close/>
                </a:path>
              </a:pathLst>
            </a:custGeom>
            <a:solidFill>
              <a:srgbClr val="FF3131"/>
            </a:solidFill>
          </p:spPr>
        </p:sp>
        <p:sp>
          <p:nvSpPr>
            <p:cNvPr name="TextBox 49" id="49"/>
            <p:cNvSpPr txBox="true"/>
            <p:nvPr/>
          </p:nvSpPr>
          <p:spPr>
            <a:xfrm>
              <a:off x="0" y="-57150"/>
              <a:ext cx="201656" cy="1320187"/>
            </a:xfrm>
            <a:prstGeom prst="rect">
              <a:avLst/>
            </a:prstGeom>
          </p:spPr>
          <p:txBody>
            <a:bodyPr anchor="ctr" rtlCol="false" tIns="50800" lIns="50800" bIns="50800" rIns="50800"/>
            <a:lstStyle/>
            <a:p>
              <a:pPr algn="ctr">
                <a:lnSpc>
                  <a:spcPts val="3220"/>
                </a:lnSpc>
              </a:pPr>
            </a:p>
          </p:txBody>
        </p:sp>
      </p:grpSp>
      <p:grpSp>
        <p:nvGrpSpPr>
          <p:cNvPr name="Group 50" id="50"/>
          <p:cNvGrpSpPr/>
          <p:nvPr/>
        </p:nvGrpSpPr>
        <p:grpSpPr>
          <a:xfrm rot="0">
            <a:off x="1236485" y="3297019"/>
            <a:ext cx="4196883" cy="4186258"/>
            <a:chOff x="0" y="0"/>
            <a:chExt cx="603362" cy="601835"/>
          </a:xfrm>
        </p:grpSpPr>
        <p:sp>
          <p:nvSpPr>
            <p:cNvPr name="Freeform 51" id="51"/>
            <p:cNvSpPr/>
            <p:nvPr/>
          </p:nvSpPr>
          <p:spPr>
            <a:xfrm flipH="false" flipV="false" rot="0">
              <a:off x="0" y="0"/>
              <a:ext cx="603362" cy="601835"/>
            </a:xfrm>
            <a:custGeom>
              <a:avLst/>
              <a:gdLst/>
              <a:ahLst/>
              <a:cxnLst/>
              <a:rect r="r" b="b" t="t" l="l"/>
              <a:pathLst>
                <a:path h="601835" w="603362">
                  <a:moveTo>
                    <a:pt x="0" y="0"/>
                  </a:moveTo>
                  <a:lnTo>
                    <a:pt x="603362" y="0"/>
                  </a:lnTo>
                  <a:lnTo>
                    <a:pt x="603362" y="601835"/>
                  </a:lnTo>
                  <a:lnTo>
                    <a:pt x="0" y="601835"/>
                  </a:lnTo>
                  <a:close/>
                </a:path>
              </a:pathLst>
            </a:custGeom>
            <a:blipFill>
              <a:blip r:embed="rId4"/>
              <a:stretch>
                <a:fillRect l="-3023" t="0" r="-3023" b="0"/>
              </a:stretch>
            </a:blipFill>
          </p:spPr>
        </p:sp>
      </p:grpSp>
      <p:sp>
        <p:nvSpPr>
          <p:cNvPr name="TextBox 52" id="52"/>
          <p:cNvSpPr txBox="true"/>
          <p:nvPr/>
        </p:nvSpPr>
        <p:spPr>
          <a:xfrm rot="0">
            <a:off x="12526303" y="7777479"/>
            <a:ext cx="3642769" cy="952777"/>
          </a:xfrm>
          <a:prstGeom prst="rect">
            <a:avLst/>
          </a:prstGeom>
        </p:spPr>
        <p:txBody>
          <a:bodyPr anchor="t" rtlCol="false" tIns="0" lIns="0" bIns="0" rIns="0">
            <a:spAutoFit/>
          </a:bodyPr>
          <a:lstStyle/>
          <a:p>
            <a:pPr algn="r">
              <a:lnSpc>
                <a:spcPts val="3726"/>
              </a:lnSpc>
            </a:pPr>
            <a:r>
              <a:rPr lang="en-US" sz="3357" i="true">
                <a:solidFill>
                  <a:srgbClr val="FFFFFF"/>
                </a:solidFill>
                <a:latin typeface="Open Sans 2 Italics"/>
                <a:ea typeface="Open Sans 2 Italics"/>
                <a:cs typeface="Open Sans 2 Italics"/>
                <a:sym typeface="Open Sans 2 Italics"/>
              </a:rPr>
              <a:t>Lecture de Vidéo</a:t>
            </a:r>
          </a:p>
          <a:p>
            <a:pPr algn="r">
              <a:lnSpc>
                <a:spcPts val="3726"/>
              </a:lnSpc>
            </a:pPr>
          </a:p>
        </p:txBody>
      </p:sp>
      <p:sp>
        <p:nvSpPr>
          <p:cNvPr name="TextBox 53" id="53"/>
          <p:cNvSpPr txBox="true"/>
          <p:nvPr/>
        </p:nvSpPr>
        <p:spPr>
          <a:xfrm rot="0">
            <a:off x="6951949" y="7777479"/>
            <a:ext cx="3642769" cy="952777"/>
          </a:xfrm>
          <a:prstGeom prst="rect">
            <a:avLst/>
          </a:prstGeom>
        </p:spPr>
        <p:txBody>
          <a:bodyPr anchor="t" rtlCol="false" tIns="0" lIns="0" bIns="0" rIns="0">
            <a:spAutoFit/>
          </a:bodyPr>
          <a:lstStyle/>
          <a:p>
            <a:pPr algn="r">
              <a:lnSpc>
                <a:spcPts val="3726"/>
              </a:lnSpc>
            </a:pPr>
            <a:r>
              <a:rPr lang="en-US" sz="3357" i="true">
                <a:solidFill>
                  <a:srgbClr val="FFFFFF"/>
                </a:solidFill>
                <a:latin typeface="Open Sans 2 Italics"/>
                <a:ea typeface="Open Sans 2 Italics"/>
                <a:cs typeface="Open Sans 2 Italics"/>
                <a:sym typeface="Open Sans 2 Italics"/>
              </a:rPr>
              <a:t>Gestion des Vidéos</a:t>
            </a:r>
          </a:p>
          <a:p>
            <a:pPr algn="r">
              <a:lnSpc>
                <a:spcPts val="3726"/>
              </a:lnSpc>
            </a:pPr>
          </a:p>
        </p:txBody>
      </p:sp>
      <p:sp>
        <p:nvSpPr>
          <p:cNvPr name="TextBox 54" id="54"/>
          <p:cNvSpPr txBox="true"/>
          <p:nvPr/>
        </p:nvSpPr>
        <p:spPr>
          <a:xfrm rot="0">
            <a:off x="532587" y="7777479"/>
            <a:ext cx="4763777" cy="952777"/>
          </a:xfrm>
          <a:prstGeom prst="rect">
            <a:avLst/>
          </a:prstGeom>
        </p:spPr>
        <p:txBody>
          <a:bodyPr anchor="t" rtlCol="false" tIns="0" lIns="0" bIns="0" rIns="0">
            <a:spAutoFit/>
          </a:bodyPr>
          <a:lstStyle/>
          <a:p>
            <a:pPr algn="r">
              <a:lnSpc>
                <a:spcPts val="3726"/>
              </a:lnSpc>
            </a:pPr>
            <a:r>
              <a:rPr lang="en-US" sz="3357" i="true">
                <a:solidFill>
                  <a:srgbClr val="FFFFFF"/>
                </a:solidFill>
                <a:latin typeface="Open Sans 2 Italics"/>
                <a:ea typeface="Open Sans 2 Italics"/>
                <a:cs typeface="Open Sans 2 Italics"/>
                <a:sym typeface="Open Sans 2 Italics"/>
              </a:rPr>
              <a:t> Gestion des Playlists</a:t>
            </a:r>
          </a:p>
          <a:p>
            <a:pPr algn="r">
              <a:lnSpc>
                <a:spcPts val="3726"/>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53186" y="514350"/>
            <a:ext cx="1736521" cy="1740275"/>
            <a:chOff x="0" y="0"/>
            <a:chExt cx="2315362" cy="2320367"/>
          </a:xfrm>
        </p:grpSpPr>
        <p:grpSp>
          <p:nvGrpSpPr>
            <p:cNvPr name="Group 3" id="3"/>
            <p:cNvGrpSpPr/>
            <p:nvPr/>
          </p:nvGrpSpPr>
          <p:grpSpPr>
            <a:xfrm rot="0">
              <a:off x="1420986" y="0"/>
              <a:ext cx="183882" cy="183969"/>
              <a:chOff x="0" y="0"/>
              <a:chExt cx="1811417" cy="1812273"/>
            </a:xfrm>
          </p:grpSpPr>
          <p:sp>
            <p:nvSpPr>
              <p:cNvPr name="Freeform 4" id="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5" id="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6" id="6"/>
            <p:cNvGrpSpPr/>
            <p:nvPr/>
          </p:nvGrpSpPr>
          <p:grpSpPr>
            <a:xfrm rot="0">
              <a:off x="1420986" y="708765"/>
              <a:ext cx="183882" cy="183969"/>
              <a:chOff x="0" y="0"/>
              <a:chExt cx="1811417" cy="1812273"/>
            </a:xfrm>
          </p:grpSpPr>
          <p:sp>
            <p:nvSpPr>
              <p:cNvPr name="Freeform 7" id="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8" id="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9" id="9"/>
            <p:cNvGrpSpPr/>
            <p:nvPr/>
          </p:nvGrpSpPr>
          <p:grpSpPr>
            <a:xfrm rot="0">
              <a:off x="1420935" y="1419311"/>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1" id="1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2" id="12"/>
            <p:cNvGrpSpPr/>
            <p:nvPr/>
          </p:nvGrpSpPr>
          <p:grpSpPr>
            <a:xfrm rot="0">
              <a:off x="710493" y="0"/>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4" id="1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5" id="15"/>
            <p:cNvGrpSpPr/>
            <p:nvPr/>
          </p:nvGrpSpPr>
          <p:grpSpPr>
            <a:xfrm rot="0">
              <a:off x="710493" y="708765"/>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17" id="1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8" id="18"/>
            <p:cNvGrpSpPr/>
            <p:nvPr/>
          </p:nvGrpSpPr>
          <p:grpSpPr>
            <a:xfrm rot="0">
              <a:off x="0" y="0"/>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0" id="2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1" id="21"/>
            <p:cNvGrpSpPr/>
            <p:nvPr/>
          </p:nvGrpSpPr>
          <p:grpSpPr>
            <a:xfrm rot="0">
              <a:off x="2131479" y="0"/>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3" id="2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4" id="24"/>
            <p:cNvGrpSpPr/>
            <p:nvPr/>
          </p:nvGrpSpPr>
          <p:grpSpPr>
            <a:xfrm rot="0">
              <a:off x="2131479" y="708765"/>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6" id="2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7" id="27"/>
            <p:cNvGrpSpPr/>
            <p:nvPr/>
          </p:nvGrpSpPr>
          <p:grpSpPr>
            <a:xfrm rot="0">
              <a:off x="2131428" y="1419311"/>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29" id="2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0" id="30"/>
            <p:cNvGrpSpPr/>
            <p:nvPr/>
          </p:nvGrpSpPr>
          <p:grpSpPr>
            <a:xfrm rot="0">
              <a:off x="2131428" y="2136398"/>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3131"/>
              </a:solidFill>
            </p:spPr>
          </p:sp>
          <p:sp>
            <p:nvSpPr>
              <p:cNvPr name="TextBox 32" id="3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grpSp>
        <p:nvGrpSpPr>
          <p:cNvPr name="Group 33" id="33"/>
          <p:cNvGrpSpPr/>
          <p:nvPr/>
        </p:nvGrpSpPr>
        <p:grpSpPr>
          <a:xfrm rot="5400000">
            <a:off x="12205307" y="5889829"/>
            <a:ext cx="670144" cy="4197322"/>
            <a:chOff x="0" y="0"/>
            <a:chExt cx="201656" cy="1263037"/>
          </a:xfrm>
        </p:grpSpPr>
        <p:sp>
          <p:nvSpPr>
            <p:cNvPr name="Freeform 34" id="34"/>
            <p:cNvSpPr/>
            <p:nvPr/>
          </p:nvSpPr>
          <p:spPr>
            <a:xfrm flipH="false" flipV="false" rot="0">
              <a:off x="0" y="0"/>
              <a:ext cx="201656" cy="1263037"/>
            </a:xfrm>
            <a:custGeom>
              <a:avLst/>
              <a:gdLst/>
              <a:ahLst/>
              <a:cxnLst/>
              <a:rect r="r" b="b" t="t" l="l"/>
              <a:pathLst>
                <a:path h="1263037" w="201656">
                  <a:moveTo>
                    <a:pt x="0" y="0"/>
                  </a:moveTo>
                  <a:lnTo>
                    <a:pt x="201656" y="0"/>
                  </a:lnTo>
                  <a:lnTo>
                    <a:pt x="201656" y="1263037"/>
                  </a:lnTo>
                  <a:lnTo>
                    <a:pt x="0" y="1263037"/>
                  </a:lnTo>
                  <a:close/>
                </a:path>
              </a:pathLst>
            </a:custGeom>
            <a:solidFill>
              <a:srgbClr val="FF3131"/>
            </a:solidFill>
          </p:spPr>
        </p:sp>
        <p:sp>
          <p:nvSpPr>
            <p:cNvPr name="TextBox 35" id="35"/>
            <p:cNvSpPr txBox="true"/>
            <p:nvPr/>
          </p:nvSpPr>
          <p:spPr>
            <a:xfrm>
              <a:off x="0" y="-57150"/>
              <a:ext cx="201656" cy="1320187"/>
            </a:xfrm>
            <a:prstGeom prst="rect">
              <a:avLst/>
            </a:prstGeom>
          </p:spPr>
          <p:txBody>
            <a:bodyPr anchor="ctr" rtlCol="false" tIns="50800" lIns="50800" bIns="50800" rIns="50800"/>
            <a:lstStyle/>
            <a:p>
              <a:pPr algn="ctr">
                <a:lnSpc>
                  <a:spcPts val="3220"/>
                </a:lnSpc>
              </a:pPr>
            </a:p>
          </p:txBody>
        </p:sp>
      </p:grpSp>
      <p:grpSp>
        <p:nvGrpSpPr>
          <p:cNvPr name="Group 36" id="36"/>
          <p:cNvGrpSpPr/>
          <p:nvPr/>
        </p:nvGrpSpPr>
        <p:grpSpPr>
          <a:xfrm rot="0">
            <a:off x="10442157" y="3297019"/>
            <a:ext cx="4196883" cy="4186258"/>
            <a:chOff x="0" y="0"/>
            <a:chExt cx="603362" cy="601835"/>
          </a:xfrm>
        </p:grpSpPr>
        <p:sp>
          <p:nvSpPr>
            <p:cNvPr name="Freeform 37" id="37"/>
            <p:cNvSpPr/>
            <p:nvPr/>
          </p:nvSpPr>
          <p:spPr>
            <a:xfrm flipH="false" flipV="false" rot="0">
              <a:off x="0" y="0"/>
              <a:ext cx="603362" cy="601835"/>
            </a:xfrm>
            <a:custGeom>
              <a:avLst/>
              <a:gdLst/>
              <a:ahLst/>
              <a:cxnLst/>
              <a:rect r="r" b="b" t="t" l="l"/>
              <a:pathLst>
                <a:path h="601835" w="603362">
                  <a:moveTo>
                    <a:pt x="0" y="0"/>
                  </a:moveTo>
                  <a:lnTo>
                    <a:pt x="603362" y="0"/>
                  </a:lnTo>
                  <a:lnTo>
                    <a:pt x="603362" y="601835"/>
                  </a:lnTo>
                  <a:lnTo>
                    <a:pt x="0" y="601835"/>
                  </a:lnTo>
                  <a:close/>
                </a:path>
              </a:pathLst>
            </a:custGeom>
            <a:blipFill>
              <a:blip r:embed="rId2"/>
              <a:stretch>
                <a:fillRect l="-147126" t="0" r="-38512" b="0"/>
              </a:stretch>
            </a:blipFill>
          </p:spPr>
        </p:sp>
      </p:grpSp>
      <p:grpSp>
        <p:nvGrpSpPr>
          <p:cNvPr name="Group 38" id="38"/>
          <p:cNvGrpSpPr/>
          <p:nvPr/>
        </p:nvGrpSpPr>
        <p:grpSpPr>
          <a:xfrm rot="5400000">
            <a:off x="5341540" y="5889829"/>
            <a:ext cx="670144" cy="4197322"/>
            <a:chOff x="0" y="0"/>
            <a:chExt cx="201656" cy="1263037"/>
          </a:xfrm>
        </p:grpSpPr>
        <p:sp>
          <p:nvSpPr>
            <p:cNvPr name="Freeform 39" id="39"/>
            <p:cNvSpPr/>
            <p:nvPr/>
          </p:nvSpPr>
          <p:spPr>
            <a:xfrm flipH="false" flipV="false" rot="0">
              <a:off x="0" y="0"/>
              <a:ext cx="201656" cy="1263037"/>
            </a:xfrm>
            <a:custGeom>
              <a:avLst/>
              <a:gdLst/>
              <a:ahLst/>
              <a:cxnLst/>
              <a:rect r="r" b="b" t="t" l="l"/>
              <a:pathLst>
                <a:path h="1263037" w="201656">
                  <a:moveTo>
                    <a:pt x="0" y="0"/>
                  </a:moveTo>
                  <a:lnTo>
                    <a:pt x="201656" y="0"/>
                  </a:lnTo>
                  <a:lnTo>
                    <a:pt x="201656" y="1263037"/>
                  </a:lnTo>
                  <a:lnTo>
                    <a:pt x="0" y="1263037"/>
                  </a:lnTo>
                  <a:close/>
                </a:path>
              </a:pathLst>
            </a:custGeom>
            <a:solidFill>
              <a:srgbClr val="FF3131"/>
            </a:solidFill>
          </p:spPr>
        </p:sp>
        <p:sp>
          <p:nvSpPr>
            <p:cNvPr name="TextBox 40" id="40"/>
            <p:cNvSpPr txBox="true"/>
            <p:nvPr/>
          </p:nvSpPr>
          <p:spPr>
            <a:xfrm>
              <a:off x="0" y="-57150"/>
              <a:ext cx="201656" cy="1320187"/>
            </a:xfrm>
            <a:prstGeom prst="rect">
              <a:avLst/>
            </a:prstGeom>
          </p:spPr>
          <p:txBody>
            <a:bodyPr anchor="ctr" rtlCol="false" tIns="50800" lIns="50800" bIns="50800" rIns="50800"/>
            <a:lstStyle/>
            <a:p>
              <a:pPr algn="ctr">
                <a:lnSpc>
                  <a:spcPts val="3220"/>
                </a:lnSpc>
              </a:pPr>
            </a:p>
          </p:txBody>
        </p:sp>
      </p:grpSp>
      <p:grpSp>
        <p:nvGrpSpPr>
          <p:cNvPr name="Group 41" id="41"/>
          <p:cNvGrpSpPr/>
          <p:nvPr/>
        </p:nvGrpSpPr>
        <p:grpSpPr>
          <a:xfrm rot="0">
            <a:off x="3578390" y="3297019"/>
            <a:ext cx="4196883" cy="4186258"/>
            <a:chOff x="0" y="0"/>
            <a:chExt cx="603362" cy="601835"/>
          </a:xfrm>
        </p:grpSpPr>
        <p:sp>
          <p:nvSpPr>
            <p:cNvPr name="Freeform 42" id="42"/>
            <p:cNvSpPr/>
            <p:nvPr/>
          </p:nvSpPr>
          <p:spPr>
            <a:xfrm flipH="false" flipV="false" rot="0">
              <a:off x="0" y="0"/>
              <a:ext cx="603362" cy="601835"/>
            </a:xfrm>
            <a:custGeom>
              <a:avLst/>
              <a:gdLst/>
              <a:ahLst/>
              <a:cxnLst/>
              <a:rect r="r" b="b" t="t" l="l"/>
              <a:pathLst>
                <a:path h="601835" w="603362">
                  <a:moveTo>
                    <a:pt x="0" y="0"/>
                  </a:moveTo>
                  <a:lnTo>
                    <a:pt x="603362" y="0"/>
                  </a:lnTo>
                  <a:lnTo>
                    <a:pt x="603362" y="601835"/>
                  </a:lnTo>
                  <a:lnTo>
                    <a:pt x="0" y="601835"/>
                  </a:lnTo>
                  <a:close/>
                </a:path>
              </a:pathLst>
            </a:custGeom>
            <a:blipFill>
              <a:blip r:embed="rId3"/>
              <a:stretch>
                <a:fillRect l="-103557" t="0" r="-6420" b="0"/>
              </a:stretch>
            </a:blipFill>
          </p:spPr>
        </p:sp>
      </p:grpSp>
      <p:sp>
        <p:nvSpPr>
          <p:cNvPr name="TextBox 43" id="43"/>
          <p:cNvSpPr txBox="true"/>
          <p:nvPr/>
        </p:nvSpPr>
        <p:spPr>
          <a:xfrm rot="0">
            <a:off x="9721576" y="7777479"/>
            <a:ext cx="3642769" cy="893341"/>
          </a:xfrm>
          <a:prstGeom prst="rect">
            <a:avLst/>
          </a:prstGeom>
        </p:spPr>
        <p:txBody>
          <a:bodyPr anchor="t" rtlCol="false" tIns="0" lIns="0" bIns="0" rIns="0">
            <a:spAutoFit/>
          </a:bodyPr>
          <a:lstStyle/>
          <a:p>
            <a:pPr algn="r">
              <a:lnSpc>
                <a:spcPts val="3504"/>
              </a:lnSpc>
            </a:pPr>
            <a:r>
              <a:rPr lang="en-US" sz="3157" i="true">
                <a:solidFill>
                  <a:srgbClr val="FFFFFF"/>
                </a:solidFill>
                <a:latin typeface="Open Sans 2 Italics"/>
                <a:ea typeface="Open Sans 2 Italics"/>
                <a:cs typeface="Open Sans 2 Italics"/>
                <a:sym typeface="Open Sans 2 Italics"/>
              </a:rPr>
              <a:t> Thème</a:t>
            </a:r>
          </a:p>
          <a:p>
            <a:pPr algn="r">
              <a:lnSpc>
                <a:spcPts val="3504"/>
              </a:lnSpc>
            </a:pPr>
          </a:p>
        </p:txBody>
      </p:sp>
      <p:sp>
        <p:nvSpPr>
          <p:cNvPr name="TextBox 44" id="44"/>
          <p:cNvSpPr txBox="true"/>
          <p:nvPr/>
        </p:nvSpPr>
        <p:spPr>
          <a:xfrm rot="0">
            <a:off x="3437280" y="7807197"/>
            <a:ext cx="4337993" cy="893341"/>
          </a:xfrm>
          <a:prstGeom prst="rect">
            <a:avLst/>
          </a:prstGeom>
        </p:spPr>
        <p:txBody>
          <a:bodyPr anchor="t" rtlCol="false" tIns="0" lIns="0" bIns="0" rIns="0">
            <a:spAutoFit/>
          </a:bodyPr>
          <a:lstStyle/>
          <a:p>
            <a:pPr algn="r">
              <a:lnSpc>
                <a:spcPts val="3504"/>
              </a:lnSpc>
            </a:pPr>
            <a:r>
              <a:rPr lang="en-US" sz="3157" i="true">
                <a:solidFill>
                  <a:srgbClr val="FFFFFF"/>
                </a:solidFill>
                <a:latin typeface="Open Sans 2 Italics"/>
                <a:ea typeface="Open Sans 2 Italics"/>
                <a:cs typeface="Open Sans 2 Italics"/>
                <a:sym typeface="Open Sans 2 Italics"/>
              </a:rPr>
              <a:t>Interactions Utilisateur</a:t>
            </a:r>
          </a:p>
          <a:p>
            <a:pPr algn="r">
              <a:lnSpc>
                <a:spcPts val="3504"/>
              </a:lnSpc>
            </a:pPr>
          </a:p>
        </p:txBody>
      </p:sp>
      <p:sp>
        <p:nvSpPr>
          <p:cNvPr name="TextBox 45" id="45"/>
          <p:cNvSpPr txBox="true"/>
          <p:nvPr/>
        </p:nvSpPr>
        <p:spPr>
          <a:xfrm rot="0">
            <a:off x="5606276" y="268381"/>
            <a:ext cx="8043389" cy="2723838"/>
          </a:xfrm>
          <a:prstGeom prst="rect">
            <a:avLst/>
          </a:prstGeom>
        </p:spPr>
        <p:txBody>
          <a:bodyPr anchor="t" rtlCol="false" tIns="0" lIns="0" bIns="0" rIns="0">
            <a:spAutoFit/>
          </a:bodyPr>
          <a:lstStyle/>
          <a:p>
            <a:pPr algn="l">
              <a:lnSpc>
                <a:spcPts val="10517"/>
              </a:lnSpc>
            </a:pPr>
            <a:r>
              <a:rPr lang="en-US" sz="7512" spc="-247" b="true">
                <a:solidFill>
                  <a:srgbClr val="FF3131"/>
                </a:solidFill>
                <a:latin typeface="Helvetica World Bold"/>
                <a:ea typeface="Helvetica World Bold"/>
                <a:cs typeface="Helvetica World Bold"/>
                <a:sym typeface="Helvetica World Bold"/>
              </a:rPr>
              <a:t>3.Fonctionnalités</a:t>
            </a:r>
          </a:p>
          <a:p>
            <a:pPr algn="l">
              <a:lnSpc>
                <a:spcPts val="10517"/>
              </a:lnSpc>
            </a:pP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5400000">
            <a:off x="514350" y="514350"/>
            <a:ext cx="1736521" cy="1740275"/>
            <a:chOff x="0" y="0"/>
            <a:chExt cx="2315362" cy="2320367"/>
          </a:xfrm>
        </p:grpSpPr>
        <p:grpSp>
          <p:nvGrpSpPr>
            <p:cNvPr name="Group 3" id="3"/>
            <p:cNvGrpSpPr/>
            <p:nvPr/>
          </p:nvGrpSpPr>
          <p:grpSpPr>
            <a:xfrm rot="0">
              <a:off x="1420986" y="0"/>
              <a:ext cx="183882" cy="183969"/>
              <a:chOff x="0" y="0"/>
              <a:chExt cx="1811417" cy="1812273"/>
            </a:xfrm>
          </p:grpSpPr>
          <p:sp>
            <p:nvSpPr>
              <p:cNvPr name="Freeform 4" id="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5" id="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6" id="6"/>
            <p:cNvGrpSpPr/>
            <p:nvPr/>
          </p:nvGrpSpPr>
          <p:grpSpPr>
            <a:xfrm rot="0">
              <a:off x="1420986" y="708765"/>
              <a:ext cx="183882" cy="183969"/>
              <a:chOff x="0" y="0"/>
              <a:chExt cx="1811417" cy="1812273"/>
            </a:xfrm>
          </p:grpSpPr>
          <p:sp>
            <p:nvSpPr>
              <p:cNvPr name="Freeform 7" id="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8" id="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9" id="9"/>
            <p:cNvGrpSpPr/>
            <p:nvPr/>
          </p:nvGrpSpPr>
          <p:grpSpPr>
            <a:xfrm rot="0">
              <a:off x="1420935" y="1419311"/>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1" id="1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2" id="12"/>
            <p:cNvGrpSpPr/>
            <p:nvPr/>
          </p:nvGrpSpPr>
          <p:grpSpPr>
            <a:xfrm rot="0">
              <a:off x="710493" y="0"/>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4" id="1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5" id="15"/>
            <p:cNvGrpSpPr/>
            <p:nvPr/>
          </p:nvGrpSpPr>
          <p:grpSpPr>
            <a:xfrm rot="0">
              <a:off x="710493" y="708765"/>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7" id="1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8" id="18"/>
            <p:cNvGrpSpPr/>
            <p:nvPr/>
          </p:nvGrpSpPr>
          <p:grpSpPr>
            <a:xfrm rot="0">
              <a:off x="0" y="0"/>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0" id="2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1" id="21"/>
            <p:cNvGrpSpPr/>
            <p:nvPr/>
          </p:nvGrpSpPr>
          <p:grpSpPr>
            <a:xfrm rot="0">
              <a:off x="2131479" y="0"/>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3" id="2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4" id="24"/>
            <p:cNvGrpSpPr/>
            <p:nvPr/>
          </p:nvGrpSpPr>
          <p:grpSpPr>
            <a:xfrm rot="0">
              <a:off x="2131479" y="708765"/>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6" id="2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7" id="27"/>
            <p:cNvGrpSpPr/>
            <p:nvPr/>
          </p:nvGrpSpPr>
          <p:grpSpPr>
            <a:xfrm rot="0">
              <a:off x="2131428" y="1419311"/>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9" id="2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0" id="30"/>
            <p:cNvGrpSpPr/>
            <p:nvPr/>
          </p:nvGrpSpPr>
          <p:grpSpPr>
            <a:xfrm rot="0">
              <a:off x="2131428" y="2136398"/>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2" id="3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sp>
        <p:nvSpPr>
          <p:cNvPr name="TextBox 33" id="33"/>
          <p:cNvSpPr txBox="true"/>
          <p:nvPr/>
        </p:nvSpPr>
        <p:spPr>
          <a:xfrm rot="0">
            <a:off x="551951" y="509661"/>
            <a:ext cx="13853716" cy="3829627"/>
          </a:xfrm>
          <a:prstGeom prst="rect">
            <a:avLst/>
          </a:prstGeom>
        </p:spPr>
        <p:txBody>
          <a:bodyPr anchor="t" rtlCol="false" tIns="0" lIns="0" bIns="0" rIns="0">
            <a:spAutoFit/>
          </a:bodyPr>
          <a:lstStyle/>
          <a:p>
            <a:pPr algn="r">
              <a:lnSpc>
                <a:spcPts val="9668"/>
              </a:lnSpc>
            </a:pPr>
            <a:r>
              <a:rPr lang="en-US" b="true" sz="6905" spc="-227">
                <a:solidFill>
                  <a:srgbClr val="FF3131"/>
                </a:solidFill>
                <a:latin typeface="Helvetica World Bold"/>
                <a:ea typeface="Helvetica World Bold"/>
                <a:cs typeface="Helvetica World Bold"/>
                <a:sym typeface="Helvetica World Bold"/>
              </a:rPr>
              <a:t>4.Technologies Utilisées</a:t>
            </a:r>
          </a:p>
          <a:p>
            <a:pPr algn="r">
              <a:lnSpc>
                <a:spcPts val="9668"/>
              </a:lnSpc>
            </a:pPr>
            <a:r>
              <a:rPr lang="en-US" b="true" sz="6905" spc="-227">
                <a:solidFill>
                  <a:srgbClr val="FF3131"/>
                </a:solidFill>
                <a:latin typeface="Helvetica World Bold"/>
                <a:ea typeface="Helvetica World Bold"/>
                <a:cs typeface="Helvetica World Bold"/>
                <a:sym typeface="Helvetica World Bold"/>
              </a:rPr>
              <a:t> </a:t>
            </a:r>
          </a:p>
          <a:p>
            <a:pPr algn="r">
              <a:lnSpc>
                <a:spcPts val="9668"/>
              </a:lnSpc>
            </a:pPr>
          </a:p>
        </p:txBody>
      </p:sp>
      <p:sp>
        <p:nvSpPr>
          <p:cNvPr name="Freeform 34" id="34"/>
          <p:cNvSpPr/>
          <p:nvPr/>
        </p:nvSpPr>
        <p:spPr>
          <a:xfrm flipH="false" flipV="false" rot="5400000">
            <a:off x="-8014" y="4432061"/>
            <a:ext cx="3630602" cy="2841869"/>
          </a:xfrm>
          <a:custGeom>
            <a:avLst/>
            <a:gdLst/>
            <a:ahLst/>
            <a:cxnLst/>
            <a:rect r="r" b="b" t="t" l="l"/>
            <a:pathLst>
              <a:path h="2841869" w="3630602">
                <a:moveTo>
                  <a:pt x="0" y="0"/>
                </a:moveTo>
                <a:lnTo>
                  <a:pt x="3630602" y="0"/>
                </a:lnTo>
                <a:lnTo>
                  <a:pt x="3630602" y="2841869"/>
                </a:lnTo>
                <a:lnTo>
                  <a:pt x="0" y="2841869"/>
                </a:lnTo>
                <a:lnTo>
                  <a:pt x="0" y="0"/>
                </a:lnTo>
                <a:close/>
              </a:path>
            </a:pathLst>
          </a:custGeom>
          <a:blipFill>
            <a:blip r:embed="rId2"/>
            <a:stretch>
              <a:fillRect l="-33041" t="0" r="0" b="0"/>
            </a:stretch>
          </a:blipFill>
        </p:spPr>
      </p:sp>
      <p:grpSp>
        <p:nvGrpSpPr>
          <p:cNvPr name="Group 35" id="35"/>
          <p:cNvGrpSpPr/>
          <p:nvPr/>
        </p:nvGrpSpPr>
        <p:grpSpPr>
          <a:xfrm rot="0">
            <a:off x="426404" y="3915821"/>
            <a:ext cx="2718033" cy="3807679"/>
            <a:chOff x="0" y="0"/>
            <a:chExt cx="942400" cy="1320204"/>
          </a:xfrm>
        </p:grpSpPr>
        <p:sp>
          <p:nvSpPr>
            <p:cNvPr name="Freeform 36" id="36"/>
            <p:cNvSpPr/>
            <p:nvPr/>
          </p:nvSpPr>
          <p:spPr>
            <a:xfrm flipH="false" flipV="false" rot="0">
              <a:off x="0" y="0"/>
              <a:ext cx="942400" cy="1320204"/>
            </a:xfrm>
            <a:custGeom>
              <a:avLst/>
              <a:gdLst/>
              <a:ahLst/>
              <a:cxnLst/>
              <a:rect r="r" b="b" t="t" l="l"/>
              <a:pathLst>
                <a:path h="1320204" w="942400">
                  <a:moveTo>
                    <a:pt x="14242" y="0"/>
                  </a:moveTo>
                  <a:lnTo>
                    <a:pt x="928158" y="0"/>
                  </a:lnTo>
                  <a:cubicBezTo>
                    <a:pt x="936024" y="0"/>
                    <a:pt x="942400" y="6376"/>
                    <a:pt x="942400" y="14242"/>
                  </a:cubicBezTo>
                  <a:lnTo>
                    <a:pt x="942400" y="1305962"/>
                  </a:lnTo>
                  <a:cubicBezTo>
                    <a:pt x="942400" y="1313827"/>
                    <a:pt x="936024" y="1320204"/>
                    <a:pt x="928158" y="1320204"/>
                  </a:cubicBezTo>
                  <a:lnTo>
                    <a:pt x="14242" y="1320204"/>
                  </a:lnTo>
                  <a:cubicBezTo>
                    <a:pt x="6376" y="1320204"/>
                    <a:pt x="0" y="1313827"/>
                    <a:pt x="0" y="1305962"/>
                  </a:cubicBezTo>
                  <a:lnTo>
                    <a:pt x="0" y="14242"/>
                  </a:lnTo>
                  <a:cubicBezTo>
                    <a:pt x="0" y="6376"/>
                    <a:pt x="6376" y="0"/>
                    <a:pt x="14242" y="0"/>
                  </a:cubicBezTo>
                  <a:close/>
                </a:path>
              </a:pathLst>
            </a:custGeom>
            <a:solidFill>
              <a:srgbClr val="FF3131"/>
            </a:solidFill>
          </p:spPr>
        </p:sp>
        <p:sp>
          <p:nvSpPr>
            <p:cNvPr name="TextBox 37" id="37"/>
            <p:cNvSpPr txBox="true"/>
            <p:nvPr/>
          </p:nvSpPr>
          <p:spPr>
            <a:xfrm>
              <a:off x="0" y="-57150"/>
              <a:ext cx="942400" cy="1377354"/>
            </a:xfrm>
            <a:prstGeom prst="rect">
              <a:avLst/>
            </a:prstGeom>
          </p:spPr>
          <p:txBody>
            <a:bodyPr anchor="ctr" rtlCol="false" tIns="54508" lIns="54508" bIns="54508" rIns="54508"/>
            <a:lstStyle/>
            <a:p>
              <a:pPr algn="ctr">
                <a:lnSpc>
                  <a:spcPts val="2380"/>
                </a:lnSpc>
              </a:pPr>
            </a:p>
          </p:txBody>
        </p:sp>
      </p:grpSp>
      <p:grpSp>
        <p:nvGrpSpPr>
          <p:cNvPr name="Group 38" id="38"/>
          <p:cNvGrpSpPr/>
          <p:nvPr/>
        </p:nvGrpSpPr>
        <p:grpSpPr>
          <a:xfrm rot="0">
            <a:off x="426404" y="2892581"/>
            <a:ext cx="2718033" cy="1152349"/>
            <a:chOff x="0" y="0"/>
            <a:chExt cx="942400" cy="399544"/>
          </a:xfrm>
        </p:grpSpPr>
        <p:sp>
          <p:nvSpPr>
            <p:cNvPr name="Freeform 39" id="39"/>
            <p:cNvSpPr/>
            <p:nvPr/>
          </p:nvSpPr>
          <p:spPr>
            <a:xfrm flipH="false" flipV="false" rot="0">
              <a:off x="0" y="0"/>
              <a:ext cx="942400" cy="399544"/>
            </a:xfrm>
            <a:custGeom>
              <a:avLst/>
              <a:gdLst/>
              <a:ahLst/>
              <a:cxnLst/>
              <a:rect r="r" b="b" t="t" l="l"/>
              <a:pathLst>
                <a:path h="399544" w="942400">
                  <a:moveTo>
                    <a:pt x="42725" y="0"/>
                  </a:moveTo>
                  <a:lnTo>
                    <a:pt x="899675" y="0"/>
                  </a:lnTo>
                  <a:cubicBezTo>
                    <a:pt x="923271" y="0"/>
                    <a:pt x="942400" y="19129"/>
                    <a:pt x="942400" y="42725"/>
                  </a:cubicBezTo>
                  <a:lnTo>
                    <a:pt x="942400" y="356819"/>
                  </a:lnTo>
                  <a:cubicBezTo>
                    <a:pt x="942400" y="380415"/>
                    <a:pt x="923271" y="399544"/>
                    <a:pt x="899675" y="399544"/>
                  </a:cubicBezTo>
                  <a:lnTo>
                    <a:pt x="42725" y="399544"/>
                  </a:lnTo>
                  <a:cubicBezTo>
                    <a:pt x="31394" y="399544"/>
                    <a:pt x="20527" y="395043"/>
                    <a:pt x="12514" y="387030"/>
                  </a:cubicBezTo>
                  <a:cubicBezTo>
                    <a:pt x="4501" y="379018"/>
                    <a:pt x="0" y="368150"/>
                    <a:pt x="0" y="356819"/>
                  </a:cubicBezTo>
                  <a:lnTo>
                    <a:pt x="0" y="42725"/>
                  </a:lnTo>
                  <a:cubicBezTo>
                    <a:pt x="0" y="19129"/>
                    <a:pt x="19129" y="0"/>
                    <a:pt x="42725" y="0"/>
                  </a:cubicBezTo>
                  <a:close/>
                </a:path>
              </a:pathLst>
            </a:custGeom>
            <a:solidFill>
              <a:srgbClr val="587989"/>
            </a:solidFill>
          </p:spPr>
        </p:sp>
        <p:sp>
          <p:nvSpPr>
            <p:cNvPr name="TextBox 40" id="40"/>
            <p:cNvSpPr txBox="true"/>
            <p:nvPr/>
          </p:nvSpPr>
          <p:spPr>
            <a:xfrm>
              <a:off x="0" y="-57150"/>
              <a:ext cx="942400" cy="456694"/>
            </a:xfrm>
            <a:prstGeom prst="rect">
              <a:avLst/>
            </a:prstGeom>
          </p:spPr>
          <p:txBody>
            <a:bodyPr anchor="ctr" rtlCol="false" tIns="54508" lIns="54508" bIns="54508" rIns="54508"/>
            <a:lstStyle/>
            <a:p>
              <a:pPr algn="ctr">
                <a:lnSpc>
                  <a:spcPts val="2380"/>
                </a:lnSpc>
              </a:pPr>
            </a:p>
          </p:txBody>
        </p:sp>
      </p:grpSp>
      <p:grpSp>
        <p:nvGrpSpPr>
          <p:cNvPr name="Group 41" id="41"/>
          <p:cNvGrpSpPr/>
          <p:nvPr/>
        </p:nvGrpSpPr>
        <p:grpSpPr>
          <a:xfrm rot="0">
            <a:off x="426404" y="3631128"/>
            <a:ext cx="2718033" cy="406566"/>
            <a:chOff x="0" y="0"/>
            <a:chExt cx="942400" cy="140965"/>
          </a:xfrm>
        </p:grpSpPr>
        <p:sp>
          <p:nvSpPr>
            <p:cNvPr name="Freeform 42" id="42"/>
            <p:cNvSpPr/>
            <p:nvPr/>
          </p:nvSpPr>
          <p:spPr>
            <a:xfrm flipH="false" flipV="false" rot="0">
              <a:off x="0" y="0"/>
              <a:ext cx="942400" cy="140965"/>
            </a:xfrm>
            <a:custGeom>
              <a:avLst/>
              <a:gdLst/>
              <a:ahLst/>
              <a:cxnLst/>
              <a:rect r="r" b="b" t="t" l="l"/>
              <a:pathLst>
                <a:path h="140965" w="942400">
                  <a:moveTo>
                    <a:pt x="0" y="0"/>
                  </a:moveTo>
                  <a:lnTo>
                    <a:pt x="942400" y="0"/>
                  </a:lnTo>
                  <a:lnTo>
                    <a:pt x="942400" y="140965"/>
                  </a:lnTo>
                  <a:lnTo>
                    <a:pt x="0" y="140965"/>
                  </a:lnTo>
                  <a:close/>
                </a:path>
              </a:pathLst>
            </a:custGeom>
            <a:solidFill>
              <a:srgbClr val="587989"/>
            </a:solidFill>
          </p:spPr>
        </p:sp>
        <p:sp>
          <p:nvSpPr>
            <p:cNvPr name="TextBox 43" id="43"/>
            <p:cNvSpPr txBox="true"/>
            <p:nvPr/>
          </p:nvSpPr>
          <p:spPr>
            <a:xfrm>
              <a:off x="0" y="-57150"/>
              <a:ext cx="942400" cy="198115"/>
            </a:xfrm>
            <a:prstGeom prst="rect">
              <a:avLst/>
            </a:prstGeom>
          </p:spPr>
          <p:txBody>
            <a:bodyPr anchor="ctr" rtlCol="false" tIns="54508" lIns="54508" bIns="54508" rIns="54508"/>
            <a:lstStyle/>
            <a:p>
              <a:pPr algn="ctr">
                <a:lnSpc>
                  <a:spcPts val="2380"/>
                </a:lnSpc>
              </a:pPr>
            </a:p>
          </p:txBody>
        </p:sp>
      </p:grpSp>
      <p:sp>
        <p:nvSpPr>
          <p:cNvPr name="Freeform 44" id="44"/>
          <p:cNvSpPr/>
          <p:nvPr/>
        </p:nvSpPr>
        <p:spPr>
          <a:xfrm flipH="false" flipV="false" rot="5400000">
            <a:off x="3574748" y="5635671"/>
            <a:ext cx="3630602" cy="2841869"/>
          </a:xfrm>
          <a:custGeom>
            <a:avLst/>
            <a:gdLst/>
            <a:ahLst/>
            <a:cxnLst/>
            <a:rect r="r" b="b" t="t" l="l"/>
            <a:pathLst>
              <a:path h="2841869" w="3630602">
                <a:moveTo>
                  <a:pt x="0" y="0"/>
                </a:moveTo>
                <a:lnTo>
                  <a:pt x="3630602" y="0"/>
                </a:lnTo>
                <a:lnTo>
                  <a:pt x="3630602" y="2841869"/>
                </a:lnTo>
                <a:lnTo>
                  <a:pt x="0" y="2841869"/>
                </a:lnTo>
                <a:lnTo>
                  <a:pt x="0" y="0"/>
                </a:lnTo>
                <a:close/>
              </a:path>
            </a:pathLst>
          </a:custGeom>
          <a:blipFill>
            <a:blip r:embed="rId2"/>
            <a:stretch>
              <a:fillRect l="-33041" t="0" r="0" b="0"/>
            </a:stretch>
          </a:blipFill>
        </p:spPr>
      </p:sp>
      <p:grpSp>
        <p:nvGrpSpPr>
          <p:cNvPr name="Group 45" id="45"/>
          <p:cNvGrpSpPr/>
          <p:nvPr/>
        </p:nvGrpSpPr>
        <p:grpSpPr>
          <a:xfrm rot="0">
            <a:off x="4009165" y="4895979"/>
            <a:ext cx="2718033" cy="3807679"/>
            <a:chOff x="0" y="0"/>
            <a:chExt cx="942400" cy="1320204"/>
          </a:xfrm>
        </p:grpSpPr>
        <p:sp>
          <p:nvSpPr>
            <p:cNvPr name="Freeform 46" id="46"/>
            <p:cNvSpPr/>
            <p:nvPr/>
          </p:nvSpPr>
          <p:spPr>
            <a:xfrm flipH="false" flipV="false" rot="0">
              <a:off x="0" y="0"/>
              <a:ext cx="942400" cy="1320204"/>
            </a:xfrm>
            <a:custGeom>
              <a:avLst/>
              <a:gdLst/>
              <a:ahLst/>
              <a:cxnLst/>
              <a:rect r="r" b="b" t="t" l="l"/>
              <a:pathLst>
                <a:path h="1320204" w="942400">
                  <a:moveTo>
                    <a:pt x="14242" y="0"/>
                  </a:moveTo>
                  <a:lnTo>
                    <a:pt x="928158" y="0"/>
                  </a:lnTo>
                  <a:cubicBezTo>
                    <a:pt x="936024" y="0"/>
                    <a:pt x="942400" y="6376"/>
                    <a:pt x="942400" y="14242"/>
                  </a:cubicBezTo>
                  <a:lnTo>
                    <a:pt x="942400" y="1305962"/>
                  </a:lnTo>
                  <a:cubicBezTo>
                    <a:pt x="942400" y="1313827"/>
                    <a:pt x="936024" y="1320204"/>
                    <a:pt x="928158" y="1320204"/>
                  </a:cubicBezTo>
                  <a:lnTo>
                    <a:pt x="14242" y="1320204"/>
                  </a:lnTo>
                  <a:cubicBezTo>
                    <a:pt x="6376" y="1320204"/>
                    <a:pt x="0" y="1313827"/>
                    <a:pt x="0" y="1305962"/>
                  </a:cubicBezTo>
                  <a:lnTo>
                    <a:pt x="0" y="14242"/>
                  </a:lnTo>
                  <a:cubicBezTo>
                    <a:pt x="0" y="6376"/>
                    <a:pt x="6376" y="0"/>
                    <a:pt x="14242" y="0"/>
                  </a:cubicBezTo>
                  <a:close/>
                </a:path>
              </a:pathLst>
            </a:custGeom>
            <a:solidFill>
              <a:srgbClr val="DAE3E6"/>
            </a:solidFill>
          </p:spPr>
        </p:sp>
        <p:sp>
          <p:nvSpPr>
            <p:cNvPr name="TextBox 47" id="47"/>
            <p:cNvSpPr txBox="true"/>
            <p:nvPr/>
          </p:nvSpPr>
          <p:spPr>
            <a:xfrm>
              <a:off x="0" y="-57150"/>
              <a:ext cx="942400" cy="1377354"/>
            </a:xfrm>
            <a:prstGeom prst="rect">
              <a:avLst/>
            </a:prstGeom>
          </p:spPr>
          <p:txBody>
            <a:bodyPr anchor="ctr" rtlCol="false" tIns="54508" lIns="54508" bIns="54508" rIns="54508"/>
            <a:lstStyle/>
            <a:p>
              <a:pPr algn="ctr">
                <a:lnSpc>
                  <a:spcPts val="2380"/>
                </a:lnSpc>
              </a:pPr>
            </a:p>
          </p:txBody>
        </p:sp>
      </p:grpSp>
      <p:grpSp>
        <p:nvGrpSpPr>
          <p:cNvPr name="Group 48" id="48"/>
          <p:cNvGrpSpPr/>
          <p:nvPr/>
        </p:nvGrpSpPr>
        <p:grpSpPr>
          <a:xfrm rot="0">
            <a:off x="4009165" y="4011071"/>
            <a:ext cx="2718033" cy="1152349"/>
            <a:chOff x="0" y="0"/>
            <a:chExt cx="942400" cy="399544"/>
          </a:xfrm>
        </p:grpSpPr>
        <p:sp>
          <p:nvSpPr>
            <p:cNvPr name="Freeform 49" id="49"/>
            <p:cNvSpPr/>
            <p:nvPr/>
          </p:nvSpPr>
          <p:spPr>
            <a:xfrm flipH="false" flipV="false" rot="0">
              <a:off x="0" y="0"/>
              <a:ext cx="942400" cy="399544"/>
            </a:xfrm>
            <a:custGeom>
              <a:avLst/>
              <a:gdLst/>
              <a:ahLst/>
              <a:cxnLst/>
              <a:rect r="r" b="b" t="t" l="l"/>
              <a:pathLst>
                <a:path h="399544" w="942400">
                  <a:moveTo>
                    <a:pt x="42725" y="0"/>
                  </a:moveTo>
                  <a:lnTo>
                    <a:pt x="899675" y="0"/>
                  </a:lnTo>
                  <a:cubicBezTo>
                    <a:pt x="923271" y="0"/>
                    <a:pt x="942400" y="19129"/>
                    <a:pt x="942400" y="42725"/>
                  </a:cubicBezTo>
                  <a:lnTo>
                    <a:pt x="942400" y="356819"/>
                  </a:lnTo>
                  <a:cubicBezTo>
                    <a:pt x="942400" y="380415"/>
                    <a:pt x="923271" y="399544"/>
                    <a:pt x="899675" y="399544"/>
                  </a:cubicBezTo>
                  <a:lnTo>
                    <a:pt x="42725" y="399544"/>
                  </a:lnTo>
                  <a:cubicBezTo>
                    <a:pt x="31394" y="399544"/>
                    <a:pt x="20527" y="395043"/>
                    <a:pt x="12514" y="387030"/>
                  </a:cubicBezTo>
                  <a:cubicBezTo>
                    <a:pt x="4501" y="379018"/>
                    <a:pt x="0" y="368150"/>
                    <a:pt x="0" y="356819"/>
                  </a:cubicBezTo>
                  <a:lnTo>
                    <a:pt x="0" y="42725"/>
                  </a:lnTo>
                  <a:cubicBezTo>
                    <a:pt x="0" y="19129"/>
                    <a:pt x="19129" y="0"/>
                    <a:pt x="42725" y="0"/>
                  </a:cubicBezTo>
                  <a:close/>
                </a:path>
              </a:pathLst>
            </a:custGeom>
            <a:solidFill>
              <a:srgbClr val="587989"/>
            </a:solidFill>
          </p:spPr>
        </p:sp>
        <p:sp>
          <p:nvSpPr>
            <p:cNvPr name="TextBox 50" id="50"/>
            <p:cNvSpPr txBox="true"/>
            <p:nvPr/>
          </p:nvSpPr>
          <p:spPr>
            <a:xfrm>
              <a:off x="0" y="-57150"/>
              <a:ext cx="942400" cy="456694"/>
            </a:xfrm>
            <a:prstGeom prst="rect">
              <a:avLst/>
            </a:prstGeom>
          </p:spPr>
          <p:txBody>
            <a:bodyPr anchor="ctr" rtlCol="false" tIns="54508" lIns="54508" bIns="54508" rIns="54508"/>
            <a:lstStyle/>
            <a:p>
              <a:pPr algn="ctr">
                <a:lnSpc>
                  <a:spcPts val="2380"/>
                </a:lnSpc>
              </a:pPr>
            </a:p>
          </p:txBody>
        </p:sp>
      </p:grpSp>
      <p:grpSp>
        <p:nvGrpSpPr>
          <p:cNvPr name="Group 51" id="51"/>
          <p:cNvGrpSpPr/>
          <p:nvPr/>
        </p:nvGrpSpPr>
        <p:grpSpPr>
          <a:xfrm rot="0">
            <a:off x="4009165" y="4834738"/>
            <a:ext cx="2718033" cy="406566"/>
            <a:chOff x="0" y="0"/>
            <a:chExt cx="942400" cy="140965"/>
          </a:xfrm>
        </p:grpSpPr>
        <p:sp>
          <p:nvSpPr>
            <p:cNvPr name="Freeform 52" id="52"/>
            <p:cNvSpPr/>
            <p:nvPr/>
          </p:nvSpPr>
          <p:spPr>
            <a:xfrm flipH="false" flipV="false" rot="0">
              <a:off x="0" y="0"/>
              <a:ext cx="942400" cy="140965"/>
            </a:xfrm>
            <a:custGeom>
              <a:avLst/>
              <a:gdLst/>
              <a:ahLst/>
              <a:cxnLst/>
              <a:rect r="r" b="b" t="t" l="l"/>
              <a:pathLst>
                <a:path h="140965" w="942400">
                  <a:moveTo>
                    <a:pt x="0" y="0"/>
                  </a:moveTo>
                  <a:lnTo>
                    <a:pt x="942400" y="0"/>
                  </a:lnTo>
                  <a:lnTo>
                    <a:pt x="942400" y="140965"/>
                  </a:lnTo>
                  <a:lnTo>
                    <a:pt x="0" y="140965"/>
                  </a:lnTo>
                  <a:close/>
                </a:path>
              </a:pathLst>
            </a:custGeom>
            <a:solidFill>
              <a:srgbClr val="587989"/>
            </a:solidFill>
          </p:spPr>
        </p:sp>
        <p:sp>
          <p:nvSpPr>
            <p:cNvPr name="TextBox 53" id="53"/>
            <p:cNvSpPr txBox="true"/>
            <p:nvPr/>
          </p:nvSpPr>
          <p:spPr>
            <a:xfrm>
              <a:off x="0" y="-57150"/>
              <a:ext cx="942400" cy="198115"/>
            </a:xfrm>
            <a:prstGeom prst="rect">
              <a:avLst/>
            </a:prstGeom>
          </p:spPr>
          <p:txBody>
            <a:bodyPr anchor="ctr" rtlCol="false" tIns="54508" lIns="54508" bIns="54508" rIns="54508"/>
            <a:lstStyle/>
            <a:p>
              <a:pPr algn="ctr">
                <a:lnSpc>
                  <a:spcPts val="2380"/>
                </a:lnSpc>
              </a:pPr>
            </a:p>
          </p:txBody>
        </p:sp>
      </p:grpSp>
      <p:sp>
        <p:nvSpPr>
          <p:cNvPr name="Freeform 54" id="54"/>
          <p:cNvSpPr/>
          <p:nvPr/>
        </p:nvSpPr>
        <p:spPr>
          <a:xfrm flipH="false" flipV="false" rot="5400000">
            <a:off x="7499889" y="4467579"/>
            <a:ext cx="3630602" cy="2841869"/>
          </a:xfrm>
          <a:custGeom>
            <a:avLst/>
            <a:gdLst/>
            <a:ahLst/>
            <a:cxnLst/>
            <a:rect r="r" b="b" t="t" l="l"/>
            <a:pathLst>
              <a:path h="2841869" w="3630602">
                <a:moveTo>
                  <a:pt x="0" y="0"/>
                </a:moveTo>
                <a:lnTo>
                  <a:pt x="3630602" y="0"/>
                </a:lnTo>
                <a:lnTo>
                  <a:pt x="3630602" y="2841869"/>
                </a:lnTo>
                <a:lnTo>
                  <a:pt x="0" y="2841869"/>
                </a:lnTo>
                <a:lnTo>
                  <a:pt x="0" y="0"/>
                </a:lnTo>
                <a:close/>
              </a:path>
            </a:pathLst>
          </a:custGeom>
          <a:blipFill>
            <a:blip r:embed="rId2"/>
            <a:stretch>
              <a:fillRect l="-33041" t="0" r="0" b="0"/>
            </a:stretch>
          </a:blipFill>
        </p:spPr>
      </p:sp>
      <p:grpSp>
        <p:nvGrpSpPr>
          <p:cNvPr name="Group 55" id="55"/>
          <p:cNvGrpSpPr/>
          <p:nvPr/>
        </p:nvGrpSpPr>
        <p:grpSpPr>
          <a:xfrm rot="0">
            <a:off x="7934307" y="3787798"/>
            <a:ext cx="2718033" cy="3807679"/>
            <a:chOff x="0" y="0"/>
            <a:chExt cx="942400" cy="1320204"/>
          </a:xfrm>
        </p:grpSpPr>
        <p:sp>
          <p:nvSpPr>
            <p:cNvPr name="Freeform 56" id="56"/>
            <p:cNvSpPr/>
            <p:nvPr/>
          </p:nvSpPr>
          <p:spPr>
            <a:xfrm flipH="false" flipV="false" rot="0">
              <a:off x="0" y="0"/>
              <a:ext cx="942400" cy="1320204"/>
            </a:xfrm>
            <a:custGeom>
              <a:avLst/>
              <a:gdLst/>
              <a:ahLst/>
              <a:cxnLst/>
              <a:rect r="r" b="b" t="t" l="l"/>
              <a:pathLst>
                <a:path h="1320204" w="942400">
                  <a:moveTo>
                    <a:pt x="14242" y="0"/>
                  </a:moveTo>
                  <a:lnTo>
                    <a:pt x="928158" y="0"/>
                  </a:lnTo>
                  <a:cubicBezTo>
                    <a:pt x="936024" y="0"/>
                    <a:pt x="942400" y="6376"/>
                    <a:pt x="942400" y="14242"/>
                  </a:cubicBezTo>
                  <a:lnTo>
                    <a:pt x="942400" y="1305962"/>
                  </a:lnTo>
                  <a:cubicBezTo>
                    <a:pt x="942400" y="1313827"/>
                    <a:pt x="936024" y="1320204"/>
                    <a:pt x="928158" y="1320204"/>
                  </a:cubicBezTo>
                  <a:lnTo>
                    <a:pt x="14242" y="1320204"/>
                  </a:lnTo>
                  <a:cubicBezTo>
                    <a:pt x="6376" y="1320204"/>
                    <a:pt x="0" y="1313827"/>
                    <a:pt x="0" y="1305962"/>
                  </a:cubicBezTo>
                  <a:lnTo>
                    <a:pt x="0" y="14242"/>
                  </a:lnTo>
                  <a:cubicBezTo>
                    <a:pt x="0" y="6376"/>
                    <a:pt x="6376" y="0"/>
                    <a:pt x="14242" y="0"/>
                  </a:cubicBezTo>
                  <a:close/>
                </a:path>
              </a:pathLst>
            </a:custGeom>
            <a:solidFill>
              <a:srgbClr val="FF3131"/>
            </a:solidFill>
          </p:spPr>
        </p:sp>
        <p:sp>
          <p:nvSpPr>
            <p:cNvPr name="TextBox 57" id="57"/>
            <p:cNvSpPr txBox="true"/>
            <p:nvPr/>
          </p:nvSpPr>
          <p:spPr>
            <a:xfrm>
              <a:off x="0" y="-57150"/>
              <a:ext cx="942400" cy="1377354"/>
            </a:xfrm>
            <a:prstGeom prst="rect">
              <a:avLst/>
            </a:prstGeom>
          </p:spPr>
          <p:txBody>
            <a:bodyPr anchor="ctr" rtlCol="false" tIns="54508" lIns="54508" bIns="54508" rIns="54508"/>
            <a:lstStyle/>
            <a:p>
              <a:pPr algn="ctr">
                <a:lnSpc>
                  <a:spcPts val="2380"/>
                </a:lnSpc>
              </a:pPr>
            </a:p>
          </p:txBody>
        </p:sp>
      </p:grpSp>
      <p:grpSp>
        <p:nvGrpSpPr>
          <p:cNvPr name="Group 58" id="58"/>
          <p:cNvGrpSpPr/>
          <p:nvPr/>
        </p:nvGrpSpPr>
        <p:grpSpPr>
          <a:xfrm rot="0">
            <a:off x="7934307" y="2928099"/>
            <a:ext cx="2718033" cy="1152349"/>
            <a:chOff x="0" y="0"/>
            <a:chExt cx="942400" cy="399544"/>
          </a:xfrm>
        </p:grpSpPr>
        <p:sp>
          <p:nvSpPr>
            <p:cNvPr name="Freeform 59" id="59"/>
            <p:cNvSpPr/>
            <p:nvPr/>
          </p:nvSpPr>
          <p:spPr>
            <a:xfrm flipH="false" flipV="false" rot="0">
              <a:off x="0" y="0"/>
              <a:ext cx="942400" cy="399544"/>
            </a:xfrm>
            <a:custGeom>
              <a:avLst/>
              <a:gdLst/>
              <a:ahLst/>
              <a:cxnLst/>
              <a:rect r="r" b="b" t="t" l="l"/>
              <a:pathLst>
                <a:path h="399544" w="942400">
                  <a:moveTo>
                    <a:pt x="42725" y="0"/>
                  </a:moveTo>
                  <a:lnTo>
                    <a:pt x="899675" y="0"/>
                  </a:lnTo>
                  <a:cubicBezTo>
                    <a:pt x="923271" y="0"/>
                    <a:pt x="942400" y="19129"/>
                    <a:pt x="942400" y="42725"/>
                  </a:cubicBezTo>
                  <a:lnTo>
                    <a:pt x="942400" y="356819"/>
                  </a:lnTo>
                  <a:cubicBezTo>
                    <a:pt x="942400" y="380415"/>
                    <a:pt x="923271" y="399544"/>
                    <a:pt x="899675" y="399544"/>
                  </a:cubicBezTo>
                  <a:lnTo>
                    <a:pt x="42725" y="399544"/>
                  </a:lnTo>
                  <a:cubicBezTo>
                    <a:pt x="31394" y="399544"/>
                    <a:pt x="20527" y="395043"/>
                    <a:pt x="12514" y="387030"/>
                  </a:cubicBezTo>
                  <a:cubicBezTo>
                    <a:pt x="4501" y="379018"/>
                    <a:pt x="0" y="368150"/>
                    <a:pt x="0" y="356819"/>
                  </a:cubicBezTo>
                  <a:lnTo>
                    <a:pt x="0" y="42725"/>
                  </a:lnTo>
                  <a:cubicBezTo>
                    <a:pt x="0" y="19129"/>
                    <a:pt x="19129" y="0"/>
                    <a:pt x="42725" y="0"/>
                  </a:cubicBezTo>
                  <a:close/>
                </a:path>
              </a:pathLst>
            </a:custGeom>
            <a:solidFill>
              <a:srgbClr val="587989"/>
            </a:solidFill>
          </p:spPr>
        </p:sp>
        <p:sp>
          <p:nvSpPr>
            <p:cNvPr name="TextBox 60" id="60"/>
            <p:cNvSpPr txBox="true"/>
            <p:nvPr/>
          </p:nvSpPr>
          <p:spPr>
            <a:xfrm>
              <a:off x="0" y="-57150"/>
              <a:ext cx="942400" cy="456694"/>
            </a:xfrm>
            <a:prstGeom prst="rect">
              <a:avLst/>
            </a:prstGeom>
          </p:spPr>
          <p:txBody>
            <a:bodyPr anchor="ctr" rtlCol="false" tIns="54508" lIns="54508" bIns="54508" rIns="54508"/>
            <a:lstStyle/>
            <a:p>
              <a:pPr algn="ctr">
                <a:lnSpc>
                  <a:spcPts val="2380"/>
                </a:lnSpc>
              </a:pPr>
            </a:p>
          </p:txBody>
        </p:sp>
      </p:grpSp>
      <p:grpSp>
        <p:nvGrpSpPr>
          <p:cNvPr name="Group 61" id="61"/>
          <p:cNvGrpSpPr/>
          <p:nvPr/>
        </p:nvGrpSpPr>
        <p:grpSpPr>
          <a:xfrm rot="0">
            <a:off x="7934307" y="3666646"/>
            <a:ext cx="2718033" cy="406566"/>
            <a:chOff x="0" y="0"/>
            <a:chExt cx="942400" cy="140965"/>
          </a:xfrm>
        </p:grpSpPr>
        <p:sp>
          <p:nvSpPr>
            <p:cNvPr name="Freeform 62" id="62"/>
            <p:cNvSpPr/>
            <p:nvPr/>
          </p:nvSpPr>
          <p:spPr>
            <a:xfrm flipH="false" flipV="false" rot="0">
              <a:off x="0" y="0"/>
              <a:ext cx="942400" cy="140965"/>
            </a:xfrm>
            <a:custGeom>
              <a:avLst/>
              <a:gdLst/>
              <a:ahLst/>
              <a:cxnLst/>
              <a:rect r="r" b="b" t="t" l="l"/>
              <a:pathLst>
                <a:path h="140965" w="942400">
                  <a:moveTo>
                    <a:pt x="0" y="0"/>
                  </a:moveTo>
                  <a:lnTo>
                    <a:pt x="942400" y="0"/>
                  </a:lnTo>
                  <a:lnTo>
                    <a:pt x="942400" y="140965"/>
                  </a:lnTo>
                  <a:lnTo>
                    <a:pt x="0" y="140965"/>
                  </a:lnTo>
                  <a:close/>
                </a:path>
              </a:pathLst>
            </a:custGeom>
            <a:solidFill>
              <a:srgbClr val="587989"/>
            </a:solidFill>
          </p:spPr>
        </p:sp>
        <p:sp>
          <p:nvSpPr>
            <p:cNvPr name="TextBox 63" id="63"/>
            <p:cNvSpPr txBox="true"/>
            <p:nvPr/>
          </p:nvSpPr>
          <p:spPr>
            <a:xfrm>
              <a:off x="0" y="-57150"/>
              <a:ext cx="942400" cy="198115"/>
            </a:xfrm>
            <a:prstGeom prst="rect">
              <a:avLst/>
            </a:prstGeom>
          </p:spPr>
          <p:txBody>
            <a:bodyPr anchor="ctr" rtlCol="false" tIns="54508" lIns="54508" bIns="54508" rIns="54508"/>
            <a:lstStyle/>
            <a:p>
              <a:pPr algn="ctr">
                <a:lnSpc>
                  <a:spcPts val="2380"/>
                </a:lnSpc>
              </a:pPr>
            </a:p>
          </p:txBody>
        </p:sp>
      </p:grpSp>
      <p:sp>
        <p:nvSpPr>
          <p:cNvPr name="Freeform 64" id="64"/>
          <p:cNvSpPr/>
          <p:nvPr/>
        </p:nvSpPr>
        <p:spPr>
          <a:xfrm flipH="false" flipV="false" rot="5400000">
            <a:off x="11082650" y="5635671"/>
            <a:ext cx="3630602" cy="2841869"/>
          </a:xfrm>
          <a:custGeom>
            <a:avLst/>
            <a:gdLst/>
            <a:ahLst/>
            <a:cxnLst/>
            <a:rect r="r" b="b" t="t" l="l"/>
            <a:pathLst>
              <a:path h="2841869" w="3630602">
                <a:moveTo>
                  <a:pt x="0" y="0"/>
                </a:moveTo>
                <a:lnTo>
                  <a:pt x="3630602" y="0"/>
                </a:lnTo>
                <a:lnTo>
                  <a:pt x="3630602" y="2841869"/>
                </a:lnTo>
                <a:lnTo>
                  <a:pt x="0" y="2841869"/>
                </a:lnTo>
                <a:lnTo>
                  <a:pt x="0" y="0"/>
                </a:lnTo>
                <a:close/>
              </a:path>
            </a:pathLst>
          </a:custGeom>
          <a:blipFill>
            <a:blip r:embed="rId2"/>
            <a:stretch>
              <a:fillRect l="-33041" t="0" r="0" b="0"/>
            </a:stretch>
          </a:blipFill>
        </p:spPr>
      </p:sp>
      <p:grpSp>
        <p:nvGrpSpPr>
          <p:cNvPr name="Group 65" id="65"/>
          <p:cNvGrpSpPr/>
          <p:nvPr/>
        </p:nvGrpSpPr>
        <p:grpSpPr>
          <a:xfrm rot="0">
            <a:off x="11538935" y="4955890"/>
            <a:ext cx="2718033" cy="3807679"/>
            <a:chOff x="0" y="0"/>
            <a:chExt cx="942400" cy="1320204"/>
          </a:xfrm>
        </p:grpSpPr>
        <p:sp>
          <p:nvSpPr>
            <p:cNvPr name="Freeform 66" id="66"/>
            <p:cNvSpPr/>
            <p:nvPr/>
          </p:nvSpPr>
          <p:spPr>
            <a:xfrm flipH="false" flipV="false" rot="0">
              <a:off x="0" y="0"/>
              <a:ext cx="942400" cy="1320204"/>
            </a:xfrm>
            <a:custGeom>
              <a:avLst/>
              <a:gdLst/>
              <a:ahLst/>
              <a:cxnLst/>
              <a:rect r="r" b="b" t="t" l="l"/>
              <a:pathLst>
                <a:path h="1320204" w="942400">
                  <a:moveTo>
                    <a:pt x="14242" y="0"/>
                  </a:moveTo>
                  <a:lnTo>
                    <a:pt x="928158" y="0"/>
                  </a:lnTo>
                  <a:cubicBezTo>
                    <a:pt x="936024" y="0"/>
                    <a:pt x="942400" y="6376"/>
                    <a:pt x="942400" y="14242"/>
                  </a:cubicBezTo>
                  <a:lnTo>
                    <a:pt x="942400" y="1305962"/>
                  </a:lnTo>
                  <a:cubicBezTo>
                    <a:pt x="942400" y="1313827"/>
                    <a:pt x="936024" y="1320204"/>
                    <a:pt x="928158" y="1320204"/>
                  </a:cubicBezTo>
                  <a:lnTo>
                    <a:pt x="14242" y="1320204"/>
                  </a:lnTo>
                  <a:cubicBezTo>
                    <a:pt x="6376" y="1320204"/>
                    <a:pt x="0" y="1313827"/>
                    <a:pt x="0" y="1305962"/>
                  </a:cubicBezTo>
                  <a:lnTo>
                    <a:pt x="0" y="14242"/>
                  </a:lnTo>
                  <a:cubicBezTo>
                    <a:pt x="0" y="6376"/>
                    <a:pt x="6376" y="0"/>
                    <a:pt x="14242" y="0"/>
                  </a:cubicBezTo>
                  <a:close/>
                </a:path>
              </a:pathLst>
            </a:custGeom>
            <a:solidFill>
              <a:srgbClr val="DAE3E6"/>
            </a:solidFill>
          </p:spPr>
        </p:sp>
        <p:sp>
          <p:nvSpPr>
            <p:cNvPr name="TextBox 67" id="67"/>
            <p:cNvSpPr txBox="true"/>
            <p:nvPr/>
          </p:nvSpPr>
          <p:spPr>
            <a:xfrm>
              <a:off x="0" y="-57150"/>
              <a:ext cx="942400" cy="1377354"/>
            </a:xfrm>
            <a:prstGeom prst="rect">
              <a:avLst/>
            </a:prstGeom>
          </p:spPr>
          <p:txBody>
            <a:bodyPr anchor="ctr" rtlCol="false" tIns="54508" lIns="54508" bIns="54508" rIns="54508"/>
            <a:lstStyle/>
            <a:p>
              <a:pPr algn="ctr">
                <a:lnSpc>
                  <a:spcPts val="2380"/>
                </a:lnSpc>
              </a:pPr>
            </a:p>
          </p:txBody>
        </p:sp>
      </p:grpSp>
      <p:grpSp>
        <p:nvGrpSpPr>
          <p:cNvPr name="Group 68" id="68"/>
          <p:cNvGrpSpPr/>
          <p:nvPr/>
        </p:nvGrpSpPr>
        <p:grpSpPr>
          <a:xfrm rot="0">
            <a:off x="11517068" y="4096190"/>
            <a:ext cx="2718033" cy="1152349"/>
            <a:chOff x="0" y="0"/>
            <a:chExt cx="942400" cy="399544"/>
          </a:xfrm>
        </p:grpSpPr>
        <p:sp>
          <p:nvSpPr>
            <p:cNvPr name="Freeform 69" id="69"/>
            <p:cNvSpPr/>
            <p:nvPr/>
          </p:nvSpPr>
          <p:spPr>
            <a:xfrm flipH="false" flipV="false" rot="0">
              <a:off x="0" y="0"/>
              <a:ext cx="942400" cy="399544"/>
            </a:xfrm>
            <a:custGeom>
              <a:avLst/>
              <a:gdLst/>
              <a:ahLst/>
              <a:cxnLst/>
              <a:rect r="r" b="b" t="t" l="l"/>
              <a:pathLst>
                <a:path h="399544" w="942400">
                  <a:moveTo>
                    <a:pt x="42725" y="0"/>
                  </a:moveTo>
                  <a:lnTo>
                    <a:pt x="899675" y="0"/>
                  </a:lnTo>
                  <a:cubicBezTo>
                    <a:pt x="923271" y="0"/>
                    <a:pt x="942400" y="19129"/>
                    <a:pt x="942400" y="42725"/>
                  </a:cubicBezTo>
                  <a:lnTo>
                    <a:pt x="942400" y="356819"/>
                  </a:lnTo>
                  <a:cubicBezTo>
                    <a:pt x="942400" y="380415"/>
                    <a:pt x="923271" y="399544"/>
                    <a:pt x="899675" y="399544"/>
                  </a:cubicBezTo>
                  <a:lnTo>
                    <a:pt x="42725" y="399544"/>
                  </a:lnTo>
                  <a:cubicBezTo>
                    <a:pt x="31394" y="399544"/>
                    <a:pt x="20527" y="395043"/>
                    <a:pt x="12514" y="387030"/>
                  </a:cubicBezTo>
                  <a:cubicBezTo>
                    <a:pt x="4501" y="379018"/>
                    <a:pt x="0" y="368150"/>
                    <a:pt x="0" y="356819"/>
                  </a:cubicBezTo>
                  <a:lnTo>
                    <a:pt x="0" y="42725"/>
                  </a:lnTo>
                  <a:cubicBezTo>
                    <a:pt x="0" y="19129"/>
                    <a:pt x="19129" y="0"/>
                    <a:pt x="42725" y="0"/>
                  </a:cubicBezTo>
                  <a:close/>
                </a:path>
              </a:pathLst>
            </a:custGeom>
            <a:solidFill>
              <a:srgbClr val="587989"/>
            </a:solidFill>
          </p:spPr>
        </p:sp>
        <p:sp>
          <p:nvSpPr>
            <p:cNvPr name="TextBox 70" id="70"/>
            <p:cNvSpPr txBox="true"/>
            <p:nvPr/>
          </p:nvSpPr>
          <p:spPr>
            <a:xfrm>
              <a:off x="0" y="-57150"/>
              <a:ext cx="942400" cy="456694"/>
            </a:xfrm>
            <a:prstGeom prst="rect">
              <a:avLst/>
            </a:prstGeom>
          </p:spPr>
          <p:txBody>
            <a:bodyPr anchor="ctr" rtlCol="false" tIns="54508" lIns="54508" bIns="54508" rIns="54508"/>
            <a:lstStyle/>
            <a:p>
              <a:pPr algn="ctr">
                <a:lnSpc>
                  <a:spcPts val="2380"/>
                </a:lnSpc>
              </a:pPr>
            </a:p>
          </p:txBody>
        </p:sp>
      </p:grpSp>
      <p:grpSp>
        <p:nvGrpSpPr>
          <p:cNvPr name="Group 71" id="71"/>
          <p:cNvGrpSpPr/>
          <p:nvPr/>
        </p:nvGrpSpPr>
        <p:grpSpPr>
          <a:xfrm rot="0">
            <a:off x="11517068" y="4834738"/>
            <a:ext cx="2718033" cy="406566"/>
            <a:chOff x="0" y="0"/>
            <a:chExt cx="942400" cy="140965"/>
          </a:xfrm>
        </p:grpSpPr>
        <p:sp>
          <p:nvSpPr>
            <p:cNvPr name="Freeform 72" id="72"/>
            <p:cNvSpPr/>
            <p:nvPr/>
          </p:nvSpPr>
          <p:spPr>
            <a:xfrm flipH="false" flipV="false" rot="0">
              <a:off x="0" y="0"/>
              <a:ext cx="942400" cy="140965"/>
            </a:xfrm>
            <a:custGeom>
              <a:avLst/>
              <a:gdLst/>
              <a:ahLst/>
              <a:cxnLst/>
              <a:rect r="r" b="b" t="t" l="l"/>
              <a:pathLst>
                <a:path h="140965" w="942400">
                  <a:moveTo>
                    <a:pt x="0" y="0"/>
                  </a:moveTo>
                  <a:lnTo>
                    <a:pt x="942400" y="0"/>
                  </a:lnTo>
                  <a:lnTo>
                    <a:pt x="942400" y="140965"/>
                  </a:lnTo>
                  <a:lnTo>
                    <a:pt x="0" y="140965"/>
                  </a:lnTo>
                  <a:close/>
                </a:path>
              </a:pathLst>
            </a:custGeom>
            <a:solidFill>
              <a:srgbClr val="587989"/>
            </a:solidFill>
          </p:spPr>
        </p:sp>
        <p:sp>
          <p:nvSpPr>
            <p:cNvPr name="TextBox 73" id="73"/>
            <p:cNvSpPr txBox="true"/>
            <p:nvPr/>
          </p:nvSpPr>
          <p:spPr>
            <a:xfrm>
              <a:off x="0" y="-57150"/>
              <a:ext cx="942400" cy="198115"/>
            </a:xfrm>
            <a:prstGeom prst="rect">
              <a:avLst/>
            </a:prstGeom>
          </p:spPr>
          <p:txBody>
            <a:bodyPr anchor="ctr" rtlCol="false" tIns="54508" lIns="54508" bIns="54508" rIns="54508"/>
            <a:lstStyle/>
            <a:p>
              <a:pPr algn="ctr">
                <a:lnSpc>
                  <a:spcPts val="2380"/>
                </a:lnSpc>
              </a:pPr>
            </a:p>
          </p:txBody>
        </p:sp>
      </p:grpSp>
      <p:sp>
        <p:nvSpPr>
          <p:cNvPr name="Freeform 74" id="74"/>
          <p:cNvSpPr/>
          <p:nvPr/>
        </p:nvSpPr>
        <p:spPr>
          <a:xfrm flipH="false" flipV="false" rot="5400000">
            <a:off x="14665412" y="4467579"/>
            <a:ext cx="3630602" cy="2841869"/>
          </a:xfrm>
          <a:custGeom>
            <a:avLst/>
            <a:gdLst/>
            <a:ahLst/>
            <a:cxnLst/>
            <a:rect r="r" b="b" t="t" l="l"/>
            <a:pathLst>
              <a:path h="2841869" w="3630602">
                <a:moveTo>
                  <a:pt x="0" y="0"/>
                </a:moveTo>
                <a:lnTo>
                  <a:pt x="3630602" y="0"/>
                </a:lnTo>
                <a:lnTo>
                  <a:pt x="3630602" y="2841869"/>
                </a:lnTo>
                <a:lnTo>
                  <a:pt x="0" y="2841869"/>
                </a:lnTo>
                <a:lnTo>
                  <a:pt x="0" y="0"/>
                </a:lnTo>
                <a:close/>
              </a:path>
            </a:pathLst>
          </a:custGeom>
          <a:blipFill>
            <a:blip r:embed="rId2"/>
            <a:stretch>
              <a:fillRect l="-33041" t="0" r="0" b="0"/>
            </a:stretch>
          </a:blipFill>
        </p:spPr>
      </p:sp>
      <p:grpSp>
        <p:nvGrpSpPr>
          <p:cNvPr name="Group 75" id="75"/>
          <p:cNvGrpSpPr/>
          <p:nvPr/>
        </p:nvGrpSpPr>
        <p:grpSpPr>
          <a:xfrm rot="0">
            <a:off x="15099830" y="3787798"/>
            <a:ext cx="2718033" cy="3807679"/>
            <a:chOff x="0" y="0"/>
            <a:chExt cx="942400" cy="1320204"/>
          </a:xfrm>
        </p:grpSpPr>
        <p:sp>
          <p:nvSpPr>
            <p:cNvPr name="Freeform 76" id="76"/>
            <p:cNvSpPr/>
            <p:nvPr/>
          </p:nvSpPr>
          <p:spPr>
            <a:xfrm flipH="false" flipV="false" rot="0">
              <a:off x="0" y="0"/>
              <a:ext cx="942400" cy="1320204"/>
            </a:xfrm>
            <a:custGeom>
              <a:avLst/>
              <a:gdLst/>
              <a:ahLst/>
              <a:cxnLst/>
              <a:rect r="r" b="b" t="t" l="l"/>
              <a:pathLst>
                <a:path h="1320204" w="942400">
                  <a:moveTo>
                    <a:pt x="14242" y="0"/>
                  </a:moveTo>
                  <a:lnTo>
                    <a:pt x="928158" y="0"/>
                  </a:lnTo>
                  <a:cubicBezTo>
                    <a:pt x="936024" y="0"/>
                    <a:pt x="942400" y="6376"/>
                    <a:pt x="942400" y="14242"/>
                  </a:cubicBezTo>
                  <a:lnTo>
                    <a:pt x="942400" y="1305962"/>
                  </a:lnTo>
                  <a:cubicBezTo>
                    <a:pt x="942400" y="1313827"/>
                    <a:pt x="936024" y="1320204"/>
                    <a:pt x="928158" y="1320204"/>
                  </a:cubicBezTo>
                  <a:lnTo>
                    <a:pt x="14242" y="1320204"/>
                  </a:lnTo>
                  <a:cubicBezTo>
                    <a:pt x="6376" y="1320204"/>
                    <a:pt x="0" y="1313827"/>
                    <a:pt x="0" y="1305962"/>
                  </a:cubicBezTo>
                  <a:lnTo>
                    <a:pt x="0" y="14242"/>
                  </a:lnTo>
                  <a:cubicBezTo>
                    <a:pt x="0" y="6376"/>
                    <a:pt x="6376" y="0"/>
                    <a:pt x="14242" y="0"/>
                  </a:cubicBezTo>
                  <a:close/>
                </a:path>
              </a:pathLst>
            </a:custGeom>
            <a:solidFill>
              <a:srgbClr val="FF3131"/>
            </a:solidFill>
          </p:spPr>
        </p:sp>
        <p:sp>
          <p:nvSpPr>
            <p:cNvPr name="TextBox 77" id="77"/>
            <p:cNvSpPr txBox="true"/>
            <p:nvPr/>
          </p:nvSpPr>
          <p:spPr>
            <a:xfrm>
              <a:off x="0" y="-57150"/>
              <a:ext cx="942400" cy="1377354"/>
            </a:xfrm>
            <a:prstGeom prst="rect">
              <a:avLst/>
            </a:prstGeom>
          </p:spPr>
          <p:txBody>
            <a:bodyPr anchor="ctr" rtlCol="false" tIns="54508" lIns="54508" bIns="54508" rIns="54508"/>
            <a:lstStyle/>
            <a:p>
              <a:pPr algn="ctr">
                <a:lnSpc>
                  <a:spcPts val="2380"/>
                </a:lnSpc>
              </a:pPr>
            </a:p>
          </p:txBody>
        </p:sp>
      </p:grpSp>
      <p:grpSp>
        <p:nvGrpSpPr>
          <p:cNvPr name="Group 78" id="78"/>
          <p:cNvGrpSpPr/>
          <p:nvPr/>
        </p:nvGrpSpPr>
        <p:grpSpPr>
          <a:xfrm rot="0">
            <a:off x="15099830" y="2928099"/>
            <a:ext cx="2718033" cy="1152349"/>
            <a:chOff x="0" y="0"/>
            <a:chExt cx="942400" cy="399544"/>
          </a:xfrm>
        </p:grpSpPr>
        <p:sp>
          <p:nvSpPr>
            <p:cNvPr name="Freeform 79" id="79"/>
            <p:cNvSpPr/>
            <p:nvPr/>
          </p:nvSpPr>
          <p:spPr>
            <a:xfrm flipH="false" flipV="false" rot="0">
              <a:off x="0" y="0"/>
              <a:ext cx="942400" cy="399544"/>
            </a:xfrm>
            <a:custGeom>
              <a:avLst/>
              <a:gdLst/>
              <a:ahLst/>
              <a:cxnLst/>
              <a:rect r="r" b="b" t="t" l="l"/>
              <a:pathLst>
                <a:path h="399544" w="942400">
                  <a:moveTo>
                    <a:pt x="42725" y="0"/>
                  </a:moveTo>
                  <a:lnTo>
                    <a:pt x="899675" y="0"/>
                  </a:lnTo>
                  <a:cubicBezTo>
                    <a:pt x="923271" y="0"/>
                    <a:pt x="942400" y="19129"/>
                    <a:pt x="942400" y="42725"/>
                  </a:cubicBezTo>
                  <a:lnTo>
                    <a:pt x="942400" y="356819"/>
                  </a:lnTo>
                  <a:cubicBezTo>
                    <a:pt x="942400" y="380415"/>
                    <a:pt x="923271" y="399544"/>
                    <a:pt x="899675" y="399544"/>
                  </a:cubicBezTo>
                  <a:lnTo>
                    <a:pt x="42725" y="399544"/>
                  </a:lnTo>
                  <a:cubicBezTo>
                    <a:pt x="31394" y="399544"/>
                    <a:pt x="20527" y="395043"/>
                    <a:pt x="12514" y="387030"/>
                  </a:cubicBezTo>
                  <a:cubicBezTo>
                    <a:pt x="4501" y="379018"/>
                    <a:pt x="0" y="368150"/>
                    <a:pt x="0" y="356819"/>
                  </a:cubicBezTo>
                  <a:lnTo>
                    <a:pt x="0" y="42725"/>
                  </a:lnTo>
                  <a:cubicBezTo>
                    <a:pt x="0" y="19129"/>
                    <a:pt x="19129" y="0"/>
                    <a:pt x="42725" y="0"/>
                  </a:cubicBezTo>
                  <a:close/>
                </a:path>
              </a:pathLst>
            </a:custGeom>
            <a:solidFill>
              <a:srgbClr val="587989"/>
            </a:solidFill>
          </p:spPr>
        </p:sp>
        <p:sp>
          <p:nvSpPr>
            <p:cNvPr name="TextBox 80" id="80"/>
            <p:cNvSpPr txBox="true"/>
            <p:nvPr/>
          </p:nvSpPr>
          <p:spPr>
            <a:xfrm>
              <a:off x="0" y="-57150"/>
              <a:ext cx="942400" cy="456694"/>
            </a:xfrm>
            <a:prstGeom prst="rect">
              <a:avLst/>
            </a:prstGeom>
          </p:spPr>
          <p:txBody>
            <a:bodyPr anchor="ctr" rtlCol="false" tIns="54508" lIns="54508" bIns="54508" rIns="54508"/>
            <a:lstStyle/>
            <a:p>
              <a:pPr algn="ctr">
                <a:lnSpc>
                  <a:spcPts val="2380"/>
                </a:lnSpc>
              </a:pPr>
            </a:p>
          </p:txBody>
        </p:sp>
      </p:grpSp>
      <p:grpSp>
        <p:nvGrpSpPr>
          <p:cNvPr name="Group 81" id="81"/>
          <p:cNvGrpSpPr/>
          <p:nvPr/>
        </p:nvGrpSpPr>
        <p:grpSpPr>
          <a:xfrm rot="0">
            <a:off x="15099830" y="3666646"/>
            <a:ext cx="2718033" cy="406566"/>
            <a:chOff x="0" y="0"/>
            <a:chExt cx="942400" cy="140965"/>
          </a:xfrm>
        </p:grpSpPr>
        <p:sp>
          <p:nvSpPr>
            <p:cNvPr name="Freeform 82" id="82"/>
            <p:cNvSpPr/>
            <p:nvPr/>
          </p:nvSpPr>
          <p:spPr>
            <a:xfrm flipH="false" flipV="false" rot="0">
              <a:off x="0" y="0"/>
              <a:ext cx="942400" cy="140965"/>
            </a:xfrm>
            <a:custGeom>
              <a:avLst/>
              <a:gdLst/>
              <a:ahLst/>
              <a:cxnLst/>
              <a:rect r="r" b="b" t="t" l="l"/>
              <a:pathLst>
                <a:path h="140965" w="942400">
                  <a:moveTo>
                    <a:pt x="0" y="0"/>
                  </a:moveTo>
                  <a:lnTo>
                    <a:pt x="942400" y="0"/>
                  </a:lnTo>
                  <a:lnTo>
                    <a:pt x="942400" y="140965"/>
                  </a:lnTo>
                  <a:lnTo>
                    <a:pt x="0" y="140965"/>
                  </a:lnTo>
                  <a:close/>
                </a:path>
              </a:pathLst>
            </a:custGeom>
            <a:solidFill>
              <a:srgbClr val="587989"/>
            </a:solidFill>
          </p:spPr>
        </p:sp>
        <p:sp>
          <p:nvSpPr>
            <p:cNvPr name="TextBox 83" id="83"/>
            <p:cNvSpPr txBox="true"/>
            <p:nvPr/>
          </p:nvSpPr>
          <p:spPr>
            <a:xfrm>
              <a:off x="0" y="-57150"/>
              <a:ext cx="942400" cy="198115"/>
            </a:xfrm>
            <a:prstGeom prst="rect">
              <a:avLst/>
            </a:prstGeom>
          </p:spPr>
          <p:txBody>
            <a:bodyPr anchor="ctr" rtlCol="false" tIns="54508" lIns="54508" bIns="54508" rIns="54508"/>
            <a:lstStyle/>
            <a:p>
              <a:pPr algn="ctr">
                <a:lnSpc>
                  <a:spcPts val="2380"/>
                </a:lnSpc>
              </a:pPr>
            </a:p>
          </p:txBody>
        </p:sp>
      </p:grpSp>
      <p:sp>
        <p:nvSpPr>
          <p:cNvPr name="TextBox 84" id="84"/>
          <p:cNvSpPr txBox="true"/>
          <p:nvPr/>
        </p:nvSpPr>
        <p:spPr>
          <a:xfrm rot="0">
            <a:off x="998664" y="3310587"/>
            <a:ext cx="1573513" cy="562460"/>
          </a:xfrm>
          <a:prstGeom prst="rect">
            <a:avLst/>
          </a:prstGeom>
        </p:spPr>
        <p:txBody>
          <a:bodyPr anchor="t" rtlCol="false" tIns="0" lIns="0" bIns="0" rIns="0">
            <a:spAutoFit/>
          </a:bodyPr>
          <a:lstStyle/>
          <a:p>
            <a:pPr algn="ctr">
              <a:lnSpc>
                <a:spcPts val="3738"/>
              </a:lnSpc>
            </a:pPr>
            <a:r>
              <a:rPr lang="en-US" sz="3935" b="true">
                <a:solidFill>
                  <a:srgbClr val="FFFFFF"/>
                </a:solidFill>
                <a:latin typeface="Helvetica World Bold"/>
                <a:ea typeface="Helvetica World Bold"/>
                <a:cs typeface="Helvetica World Bold"/>
                <a:sym typeface="Helvetica World Bold"/>
              </a:rPr>
              <a:t>React</a:t>
            </a:r>
          </a:p>
        </p:txBody>
      </p:sp>
      <p:sp>
        <p:nvSpPr>
          <p:cNvPr name="TextBox 85" id="85"/>
          <p:cNvSpPr txBox="true"/>
          <p:nvPr/>
        </p:nvSpPr>
        <p:spPr>
          <a:xfrm rot="0">
            <a:off x="4581425" y="4514196"/>
            <a:ext cx="1573513" cy="562460"/>
          </a:xfrm>
          <a:prstGeom prst="rect">
            <a:avLst/>
          </a:prstGeom>
        </p:spPr>
        <p:txBody>
          <a:bodyPr anchor="t" rtlCol="false" tIns="0" lIns="0" bIns="0" rIns="0">
            <a:spAutoFit/>
          </a:bodyPr>
          <a:lstStyle/>
          <a:p>
            <a:pPr algn="ctr">
              <a:lnSpc>
                <a:spcPts val="3738"/>
              </a:lnSpc>
            </a:pPr>
            <a:r>
              <a:rPr lang="en-US" sz="3935" b="true">
                <a:solidFill>
                  <a:srgbClr val="FFFFFF"/>
                </a:solidFill>
                <a:latin typeface="Helvetica World Bold"/>
                <a:ea typeface="Helvetica World Bold"/>
                <a:cs typeface="Helvetica World Bold"/>
                <a:sym typeface="Helvetica World Bold"/>
              </a:rPr>
              <a:t>Redux</a:t>
            </a:r>
          </a:p>
        </p:txBody>
      </p:sp>
      <p:sp>
        <p:nvSpPr>
          <p:cNvPr name="TextBox 86" id="86"/>
          <p:cNvSpPr txBox="true"/>
          <p:nvPr/>
        </p:nvSpPr>
        <p:spPr>
          <a:xfrm rot="0">
            <a:off x="8212276" y="3033066"/>
            <a:ext cx="2231186" cy="1091699"/>
          </a:xfrm>
          <a:prstGeom prst="rect">
            <a:avLst/>
          </a:prstGeom>
        </p:spPr>
        <p:txBody>
          <a:bodyPr anchor="t" rtlCol="false" tIns="0" lIns="0" bIns="0" rIns="0">
            <a:spAutoFit/>
          </a:bodyPr>
          <a:lstStyle/>
          <a:p>
            <a:pPr algn="ctr">
              <a:lnSpc>
                <a:spcPts val="3738"/>
              </a:lnSpc>
            </a:pPr>
            <a:r>
              <a:rPr lang="en-US" sz="3935" b="true">
                <a:solidFill>
                  <a:srgbClr val="FFFFFF"/>
                </a:solidFill>
                <a:latin typeface="Helvetica World Bold"/>
                <a:ea typeface="Helvetica World Bold"/>
                <a:cs typeface="Helvetica World Bold"/>
                <a:sym typeface="Helvetica World Bold"/>
              </a:rPr>
              <a:t>Tailwind CSS</a:t>
            </a:r>
          </a:p>
        </p:txBody>
      </p:sp>
      <p:sp>
        <p:nvSpPr>
          <p:cNvPr name="TextBox 87" id="87"/>
          <p:cNvSpPr txBox="true"/>
          <p:nvPr/>
        </p:nvSpPr>
        <p:spPr>
          <a:xfrm rot="0">
            <a:off x="551951" y="4487145"/>
            <a:ext cx="2466937" cy="2674556"/>
          </a:xfrm>
          <a:prstGeom prst="rect">
            <a:avLst/>
          </a:prstGeom>
        </p:spPr>
        <p:txBody>
          <a:bodyPr anchor="t" rtlCol="false" tIns="0" lIns="0" bIns="0" rIns="0">
            <a:spAutoFit/>
          </a:bodyPr>
          <a:lstStyle/>
          <a:p>
            <a:pPr algn="ctr">
              <a:lnSpc>
                <a:spcPts val="3491"/>
              </a:lnSpc>
            </a:pPr>
            <a:r>
              <a:rPr lang="en-US" b="true" sz="3145" spc="-128">
                <a:solidFill>
                  <a:srgbClr val="FFFFFF"/>
                </a:solidFill>
                <a:latin typeface="Poppins Bold"/>
                <a:ea typeface="Poppins Bold"/>
                <a:cs typeface="Poppins Bold"/>
                <a:sym typeface="Poppins Bold"/>
              </a:rPr>
              <a:t>Bibliothèque JavaScript pour la construction de l'interface utilisateur.</a:t>
            </a:r>
          </a:p>
        </p:txBody>
      </p:sp>
      <p:sp>
        <p:nvSpPr>
          <p:cNvPr name="TextBox 88" id="88"/>
          <p:cNvSpPr txBox="true"/>
          <p:nvPr/>
        </p:nvSpPr>
        <p:spPr>
          <a:xfrm rot="0">
            <a:off x="11905707" y="4201158"/>
            <a:ext cx="2231186" cy="1091699"/>
          </a:xfrm>
          <a:prstGeom prst="rect">
            <a:avLst/>
          </a:prstGeom>
        </p:spPr>
        <p:txBody>
          <a:bodyPr anchor="t" rtlCol="false" tIns="0" lIns="0" bIns="0" rIns="0">
            <a:spAutoFit/>
          </a:bodyPr>
          <a:lstStyle/>
          <a:p>
            <a:pPr algn="ctr">
              <a:lnSpc>
                <a:spcPts val="3738"/>
              </a:lnSpc>
            </a:pPr>
            <a:r>
              <a:rPr lang="en-US" sz="3935" b="true">
                <a:solidFill>
                  <a:srgbClr val="FFFFFF"/>
                </a:solidFill>
                <a:latin typeface="Helvetica World Bold"/>
                <a:ea typeface="Helvetica World Bold"/>
                <a:cs typeface="Helvetica World Bold"/>
                <a:sym typeface="Helvetica World Bold"/>
              </a:rPr>
              <a:t>Lucide React</a:t>
            </a:r>
          </a:p>
        </p:txBody>
      </p:sp>
      <p:sp>
        <p:nvSpPr>
          <p:cNvPr name="TextBox 89" id="89"/>
          <p:cNvSpPr txBox="true"/>
          <p:nvPr/>
        </p:nvSpPr>
        <p:spPr>
          <a:xfrm rot="0">
            <a:off x="15365120" y="3116305"/>
            <a:ext cx="2231186" cy="1091699"/>
          </a:xfrm>
          <a:prstGeom prst="rect">
            <a:avLst/>
          </a:prstGeom>
        </p:spPr>
        <p:txBody>
          <a:bodyPr anchor="t" rtlCol="false" tIns="0" lIns="0" bIns="0" rIns="0">
            <a:spAutoFit/>
          </a:bodyPr>
          <a:lstStyle/>
          <a:p>
            <a:pPr algn="ctr">
              <a:lnSpc>
                <a:spcPts val="3738"/>
              </a:lnSpc>
            </a:pPr>
            <a:r>
              <a:rPr lang="en-US" sz="3935" b="true">
                <a:solidFill>
                  <a:srgbClr val="FFFFFF"/>
                </a:solidFill>
                <a:latin typeface="Helvetica World Bold"/>
                <a:ea typeface="Helvetica World Bold"/>
                <a:cs typeface="Helvetica World Bold"/>
                <a:sym typeface="Helvetica World Bold"/>
              </a:rPr>
              <a:t>React Avatar</a:t>
            </a:r>
          </a:p>
        </p:txBody>
      </p:sp>
      <p:sp>
        <p:nvSpPr>
          <p:cNvPr name="TextBox 90" id="90"/>
          <p:cNvSpPr txBox="true"/>
          <p:nvPr/>
        </p:nvSpPr>
        <p:spPr>
          <a:xfrm rot="0">
            <a:off x="4191533" y="5605635"/>
            <a:ext cx="2466937" cy="1791846"/>
          </a:xfrm>
          <a:prstGeom prst="rect">
            <a:avLst/>
          </a:prstGeom>
        </p:spPr>
        <p:txBody>
          <a:bodyPr anchor="t" rtlCol="false" tIns="0" lIns="0" bIns="0" rIns="0">
            <a:spAutoFit/>
          </a:bodyPr>
          <a:lstStyle/>
          <a:p>
            <a:pPr algn="ctr">
              <a:lnSpc>
                <a:spcPts val="3491"/>
              </a:lnSpc>
            </a:pPr>
            <a:r>
              <a:rPr lang="en-US" b="true" sz="3145" spc="-128">
                <a:solidFill>
                  <a:srgbClr val="436271"/>
                </a:solidFill>
                <a:latin typeface="Poppins Bold"/>
                <a:ea typeface="Poppins Bold"/>
                <a:cs typeface="Poppins Bold"/>
                <a:sym typeface="Poppins Bold"/>
              </a:rPr>
              <a:t>Gestion de l'état global de l'application.</a:t>
            </a:r>
          </a:p>
        </p:txBody>
      </p:sp>
      <p:sp>
        <p:nvSpPr>
          <p:cNvPr name="TextBox 91" id="91"/>
          <p:cNvSpPr txBox="true"/>
          <p:nvPr/>
        </p:nvSpPr>
        <p:spPr>
          <a:xfrm rot="0">
            <a:off x="8124877" y="4348813"/>
            <a:ext cx="2466937" cy="2233201"/>
          </a:xfrm>
          <a:prstGeom prst="rect">
            <a:avLst/>
          </a:prstGeom>
        </p:spPr>
        <p:txBody>
          <a:bodyPr anchor="t" rtlCol="false" tIns="0" lIns="0" bIns="0" rIns="0">
            <a:spAutoFit/>
          </a:bodyPr>
          <a:lstStyle/>
          <a:p>
            <a:pPr algn="ctr">
              <a:lnSpc>
                <a:spcPts val="3491"/>
              </a:lnSpc>
            </a:pPr>
            <a:r>
              <a:rPr lang="en-US" b="true" sz="3145" spc="-128">
                <a:solidFill>
                  <a:srgbClr val="FFFFFF"/>
                </a:solidFill>
                <a:latin typeface="Poppins Bold"/>
                <a:ea typeface="Poppins Bold"/>
                <a:cs typeface="Poppins Bold"/>
                <a:sym typeface="Poppins Bold"/>
              </a:rPr>
              <a:t>Framework CSS pour le style et la mise en page.</a:t>
            </a:r>
          </a:p>
        </p:txBody>
      </p:sp>
      <p:sp>
        <p:nvSpPr>
          <p:cNvPr name="TextBox 92" id="92"/>
          <p:cNvSpPr txBox="true"/>
          <p:nvPr/>
        </p:nvSpPr>
        <p:spPr>
          <a:xfrm rot="0">
            <a:off x="15267793" y="4487145"/>
            <a:ext cx="2466937" cy="2233201"/>
          </a:xfrm>
          <a:prstGeom prst="rect">
            <a:avLst/>
          </a:prstGeom>
        </p:spPr>
        <p:txBody>
          <a:bodyPr anchor="t" rtlCol="false" tIns="0" lIns="0" bIns="0" rIns="0">
            <a:spAutoFit/>
          </a:bodyPr>
          <a:lstStyle/>
          <a:p>
            <a:pPr algn="ctr">
              <a:lnSpc>
                <a:spcPts val="3491"/>
              </a:lnSpc>
            </a:pPr>
            <a:r>
              <a:rPr lang="en-US" b="true" sz="3145" spc="-128">
                <a:solidFill>
                  <a:srgbClr val="FFFFFF"/>
                </a:solidFill>
                <a:latin typeface="Poppins Bold"/>
                <a:ea typeface="Poppins Bold"/>
                <a:cs typeface="Poppins Bold"/>
                <a:sym typeface="Poppins Bold"/>
              </a:rPr>
              <a:t>Génération d'avatars pour les utilisateurs et les vidéos.</a:t>
            </a:r>
          </a:p>
        </p:txBody>
      </p:sp>
      <p:sp>
        <p:nvSpPr>
          <p:cNvPr name="TextBox 93" id="93"/>
          <p:cNvSpPr txBox="true"/>
          <p:nvPr/>
        </p:nvSpPr>
        <p:spPr>
          <a:xfrm rot="0">
            <a:off x="11696065" y="5655237"/>
            <a:ext cx="2466937" cy="2233201"/>
          </a:xfrm>
          <a:prstGeom prst="rect">
            <a:avLst/>
          </a:prstGeom>
        </p:spPr>
        <p:txBody>
          <a:bodyPr anchor="t" rtlCol="false" tIns="0" lIns="0" bIns="0" rIns="0">
            <a:spAutoFit/>
          </a:bodyPr>
          <a:lstStyle/>
          <a:p>
            <a:pPr algn="ctr">
              <a:lnSpc>
                <a:spcPts val="3491"/>
              </a:lnSpc>
            </a:pPr>
            <a:r>
              <a:rPr lang="en-US" b="true" sz="3145" spc="-128">
                <a:solidFill>
                  <a:srgbClr val="436271"/>
                </a:solidFill>
                <a:latin typeface="Poppins Bold"/>
                <a:ea typeface="Poppins Bold"/>
                <a:cs typeface="Poppins Bold"/>
                <a:sym typeface="Poppins Bold"/>
              </a:rPr>
              <a:t>Bibliothèque d'icônes pour les éléments d'interface.</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24421" y="2076729"/>
            <a:ext cx="6363262" cy="7686736"/>
            <a:chOff x="0" y="0"/>
            <a:chExt cx="985836" cy="1190877"/>
          </a:xfrm>
        </p:grpSpPr>
        <p:sp>
          <p:nvSpPr>
            <p:cNvPr name="Freeform 3" id="3"/>
            <p:cNvSpPr/>
            <p:nvPr/>
          </p:nvSpPr>
          <p:spPr>
            <a:xfrm flipH="false" flipV="false" rot="0">
              <a:off x="0" y="0"/>
              <a:ext cx="985836" cy="1190877"/>
            </a:xfrm>
            <a:custGeom>
              <a:avLst/>
              <a:gdLst/>
              <a:ahLst/>
              <a:cxnLst/>
              <a:rect r="r" b="b" t="t" l="l"/>
              <a:pathLst>
                <a:path h="1190877" w="985836">
                  <a:moveTo>
                    <a:pt x="0" y="0"/>
                  </a:moveTo>
                  <a:lnTo>
                    <a:pt x="985836" y="0"/>
                  </a:lnTo>
                  <a:lnTo>
                    <a:pt x="985836" y="1190877"/>
                  </a:lnTo>
                  <a:lnTo>
                    <a:pt x="0" y="1190877"/>
                  </a:lnTo>
                  <a:close/>
                </a:path>
              </a:pathLst>
            </a:custGeom>
            <a:blipFill>
              <a:blip r:embed="rId2"/>
              <a:stretch>
                <a:fillRect l="-2778" t="0" r="-2778" b="0"/>
              </a:stretch>
            </a:blipFill>
          </p:spPr>
        </p:sp>
      </p:grpSp>
      <p:grpSp>
        <p:nvGrpSpPr>
          <p:cNvPr name="Group 4" id="4"/>
          <p:cNvGrpSpPr/>
          <p:nvPr/>
        </p:nvGrpSpPr>
        <p:grpSpPr>
          <a:xfrm rot="-5400000">
            <a:off x="181067" y="158562"/>
            <a:ext cx="1736521" cy="1740275"/>
            <a:chOff x="0" y="0"/>
            <a:chExt cx="2315362" cy="2320367"/>
          </a:xfrm>
        </p:grpSpPr>
        <p:grpSp>
          <p:nvGrpSpPr>
            <p:cNvPr name="Group 5" id="5"/>
            <p:cNvGrpSpPr/>
            <p:nvPr/>
          </p:nvGrpSpPr>
          <p:grpSpPr>
            <a:xfrm rot="0">
              <a:off x="1420986" y="0"/>
              <a:ext cx="183882" cy="183969"/>
              <a:chOff x="0" y="0"/>
              <a:chExt cx="1811417" cy="1812273"/>
            </a:xfrm>
          </p:grpSpPr>
          <p:sp>
            <p:nvSpPr>
              <p:cNvPr name="Freeform 6" id="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7" id="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8" id="8"/>
            <p:cNvGrpSpPr/>
            <p:nvPr/>
          </p:nvGrpSpPr>
          <p:grpSpPr>
            <a:xfrm rot="0">
              <a:off x="1420986" y="708765"/>
              <a:ext cx="183882" cy="183969"/>
              <a:chOff x="0" y="0"/>
              <a:chExt cx="1811417" cy="1812273"/>
            </a:xfrm>
          </p:grpSpPr>
          <p:sp>
            <p:nvSpPr>
              <p:cNvPr name="Freeform 9" id="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0" id="1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1" id="11"/>
            <p:cNvGrpSpPr/>
            <p:nvPr/>
          </p:nvGrpSpPr>
          <p:grpSpPr>
            <a:xfrm rot="0">
              <a:off x="1420935" y="1419311"/>
              <a:ext cx="183882" cy="183969"/>
              <a:chOff x="0" y="0"/>
              <a:chExt cx="1811417" cy="1812273"/>
            </a:xfrm>
          </p:grpSpPr>
          <p:sp>
            <p:nvSpPr>
              <p:cNvPr name="Freeform 12" id="1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3" id="1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4" id="14"/>
            <p:cNvGrpSpPr/>
            <p:nvPr/>
          </p:nvGrpSpPr>
          <p:grpSpPr>
            <a:xfrm rot="0">
              <a:off x="710493" y="0"/>
              <a:ext cx="183882" cy="183969"/>
              <a:chOff x="0" y="0"/>
              <a:chExt cx="1811417" cy="1812273"/>
            </a:xfrm>
          </p:grpSpPr>
          <p:sp>
            <p:nvSpPr>
              <p:cNvPr name="Freeform 15" id="1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6" id="1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7" id="17"/>
            <p:cNvGrpSpPr/>
            <p:nvPr/>
          </p:nvGrpSpPr>
          <p:grpSpPr>
            <a:xfrm rot="0">
              <a:off x="710493" y="708765"/>
              <a:ext cx="183882" cy="183969"/>
              <a:chOff x="0" y="0"/>
              <a:chExt cx="1811417" cy="1812273"/>
            </a:xfrm>
          </p:grpSpPr>
          <p:sp>
            <p:nvSpPr>
              <p:cNvPr name="Freeform 18" id="1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9" id="1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0" id="20"/>
            <p:cNvGrpSpPr/>
            <p:nvPr/>
          </p:nvGrpSpPr>
          <p:grpSpPr>
            <a:xfrm rot="0">
              <a:off x="0" y="0"/>
              <a:ext cx="183882" cy="183969"/>
              <a:chOff x="0" y="0"/>
              <a:chExt cx="1811417" cy="1812273"/>
            </a:xfrm>
          </p:grpSpPr>
          <p:sp>
            <p:nvSpPr>
              <p:cNvPr name="Freeform 21" id="2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2" id="2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3" id="23"/>
            <p:cNvGrpSpPr/>
            <p:nvPr/>
          </p:nvGrpSpPr>
          <p:grpSpPr>
            <a:xfrm rot="0">
              <a:off x="2131479" y="0"/>
              <a:ext cx="183882" cy="183969"/>
              <a:chOff x="0" y="0"/>
              <a:chExt cx="1811417" cy="1812273"/>
            </a:xfrm>
          </p:grpSpPr>
          <p:sp>
            <p:nvSpPr>
              <p:cNvPr name="Freeform 24" id="2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5" id="2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6" id="26"/>
            <p:cNvGrpSpPr/>
            <p:nvPr/>
          </p:nvGrpSpPr>
          <p:grpSpPr>
            <a:xfrm rot="0">
              <a:off x="2131479" y="708765"/>
              <a:ext cx="183882" cy="183969"/>
              <a:chOff x="0" y="0"/>
              <a:chExt cx="1811417" cy="1812273"/>
            </a:xfrm>
          </p:grpSpPr>
          <p:sp>
            <p:nvSpPr>
              <p:cNvPr name="Freeform 27" id="2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8" id="2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9" id="29"/>
            <p:cNvGrpSpPr/>
            <p:nvPr/>
          </p:nvGrpSpPr>
          <p:grpSpPr>
            <a:xfrm rot="0">
              <a:off x="2131428" y="1419311"/>
              <a:ext cx="183882" cy="183969"/>
              <a:chOff x="0" y="0"/>
              <a:chExt cx="1811417" cy="1812273"/>
            </a:xfrm>
          </p:grpSpPr>
          <p:sp>
            <p:nvSpPr>
              <p:cNvPr name="Freeform 30" id="3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1" id="3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2" id="32"/>
            <p:cNvGrpSpPr/>
            <p:nvPr/>
          </p:nvGrpSpPr>
          <p:grpSpPr>
            <a:xfrm rot="0">
              <a:off x="2131428" y="2136398"/>
              <a:ext cx="183882" cy="183969"/>
              <a:chOff x="0" y="0"/>
              <a:chExt cx="1811417" cy="1812273"/>
            </a:xfrm>
          </p:grpSpPr>
          <p:sp>
            <p:nvSpPr>
              <p:cNvPr name="Freeform 33" id="3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4" id="3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35" id="35"/>
          <p:cNvGrpSpPr/>
          <p:nvPr/>
        </p:nvGrpSpPr>
        <p:grpSpPr>
          <a:xfrm rot="0">
            <a:off x="7421654" y="3175911"/>
            <a:ext cx="716915" cy="715372"/>
            <a:chOff x="0" y="0"/>
            <a:chExt cx="828385" cy="826601"/>
          </a:xfrm>
        </p:grpSpPr>
        <p:sp>
          <p:nvSpPr>
            <p:cNvPr name="Freeform 36" id="36"/>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37" id="37"/>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38" id="38"/>
          <p:cNvGrpSpPr/>
          <p:nvPr/>
        </p:nvGrpSpPr>
        <p:grpSpPr>
          <a:xfrm rot="0">
            <a:off x="7421654" y="7842953"/>
            <a:ext cx="716915" cy="715372"/>
            <a:chOff x="0" y="0"/>
            <a:chExt cx="828385" cy="826601"/>
          </a:xfrm>
        </p:grpSpPr>
        <p:sp>
          <p:nvSpPr>
            <p:cNvPr name="Freeform 39" id="39"/>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0" id="40"/>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41" id="41"/>
          <p:cNvGrpSpPr/>
          <p:nvPr/>
        </p:nvGrpSpPr>
        <p:grpSpPr>
          <a:xfrm rot="0">
            <a:off x="7421654" y="5740843"/>
            <a:ext cx="716915" cy="715372"/>
            <a:chOff x="0" y="0"/>
            <a:chExt cx="828385" cy="826601"/>
          </a:xfrm>
        </p:grpSpPr>
        <p:sp>
          <p:nvSpPr>
            <p:cNvPr name="Freeform 42" id="42"/>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3" id="43"/>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44" id="44"/>
          <p:cNvGrpSpPr/>
          <p:nvPr/>
        </p:nvGrpSpPr>
        <p:grpSpPr>
          <a:xfrm rot="0">
            <a:off x="12893716" y="2789650"/>
            <a:ext cx="716915" cy="715372"/>
            <a:chOff x="0" y="0"/>
            <a:chExt cx="828385" cy="826601"/>
          </a:xfrm>
        </p:grpSpPr>
        <p:sp>
          <p:nvSpPr>
            <p:cNvPr name="Freeform 45" id="45"/>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6" id="46"/>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47" id="47"/>
          <p:cNvGrpSpPr/>
          <p:nvPr/>
        </p:nvGrpSpPr>
        <p:grpSpPr>
          <a:xfrm rot="0">
            <a:off x="12893716" y="4636447"/>
            <a:ext cx="716915" cy="715372"/>
            <a:chOff x="0" y="0"/>
            <a:chExt cx="828385" cy="826601"/>
          </a:xfrm>
        </p:grpSpPr>
        <p:sp>
          <p:nvSpPr>
            <p:cNvPr name="Freeform 48" id="48"/>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9" id="49"/>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50" id="50"/>
          <p:cNvGrpSpPr/>
          <p:nvPr/>
        </p:nvGrpSpPr>
        <p:grpSpPr>
          <a:xfrm rot="0">
            <a:off x="12954267" y="6487992"/>
            <a:ext cx="716915" cy="715372"/>
            <a:chOff x="0" y="0"/>
            <a:chExt cx="828385" cy="826601"/>
          </a:xfrm>
        </p:grpSpPr>
        <p:sp>
          <p:nvSpPr>
            <p:cNvPr name="Freeform 51" id="51"/>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52" id="52"/>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grpSp>
        <p:nvGrpSpPr>
          <p:cNvPr name="Group 53" id="53"/>
          <p:cNvGrpSpPr/>
          <p:nvPr/>
        </p:nvGrpSpPr>
        <p:grpSpPr>
          <a:xfrm rot="0">
            <a:off x="12912766" y="8632789"/>
            <a:ext cx="716915" cy="715372"/>
            <a:chOff x="0" y="0"/>
            <a:chExt cx="828385" cy="826601"/>
          </a:xfrm>
        </p:grpSpPr>
        <p:sp>
          <p:nvSpPr>
            <p:cNvPr name="Freeform 54" id="54"/>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55" id="55"/>
            <p:cNvSpPr txBox="true"/>
            <p:nvPr/>
          </p:nvSpPr>
          <p:spPr>
            <a:xfrm>
              <a:off x="0" y="-38100"/>
              <a:ext cx="828385" cy="864701"/>
            </a:xfrm>
            <a:prstGeom prst="rect">
              <a:avLst/>
            </a:prstGeom>
          </p:spPr>
          <p:txBody>
            <a:bodyPr anchor="ctr" rtlCol="false" tIns="50800" lIns="50800" bIns="50800" rIns="50800"/>
            <a:lstStyle/>
            <a:p>
              <a:pPr algn="ctr">
                <a:lnSpc>
                  <a:spcPts val="3079"/>
                </a:lnSpc>
                <a:spcBef>
                  <a:spcPct val="0"/>
                </a:spcBef>
              </a:pPr>
            </a:p>
          </p:txBody>
        </p:sp>
      </p:grpSp>
      <p:sp>
        <p:nvSpPr>
          <p:cNvPr name="TextBox 56" id="56"/>
          <p:cNvSpPr txBox="true"/>
          <p:nvPr/>
        </p:nvSpPr>
        <p:spPr>
          <a:xfrm rot="0">
            <a:off x="8274804" y="3556797"/>
            <a:ext cx="3540121" cy="16535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Contient le titre de l'application, la barre de recherche, et le bouton de bascule du thème.</a:t>
            </a:r>
          </a:p>
        </p:txBody>
      </p:sp>
      <p:sp>
        <p:nvSpPr>
          <p:cNvPr name="TextBox 57" id="57"/>
          <p:cNvSpPr txBox="true"/>
          <p:nvPr/>
        </p:nvSpPr>
        <p:spPr>
          <a:xfrm rot="0">
            <a:off x="8244082" y="3128286"/>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HEADER</a:t>
            </a:r>
          </a:p>
        </p:txBody>
      </p:sp>
      <p:sp>
        <p:nvSpPr>
          <p:cNvPr name="TextBox 58" id="58"/>
          <p:cNvSpPr txBox="true"/>
          <p:nvPr/>
        </p:nvSpPr>
        <p:spPr>
          <a:xfrm rot="0">
            <a:off x="7520305" y="3320860"/>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1</a:t>
            </a:r>
          </a:p>
        </p:txBody>
      </p:sp>
      <p:sp>
        <p:nvSpPr>
          <p:cNvPr name="TextBox 59" id="59"/>
          <p:cNvSpPr txBox="true"/>
          <p:nvPr/>
        </p:nvSpPr>
        <p:spPr>
          <a:xfrm rot="0">
            <a:off x="8274804" y="8223839"/>
            <a:ext cx="3540121" cy="16535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Affiche le lecteur vidéo, les détails de la vidéo, et la section des commentaires.</a:t>
            </a:r>
          </a:p>
        </p:txBody>
      </p:sp>
      <p:sp>
        <p:nvSpPr>
          <p:cNvPr name="TextBox 60" id="60"/>
          <p:cNvSpPr txBox="true"/>
          <p:nvPr/>
        </p:nvSpPr>
        <p:spPr>
          <a:xfrm rot="0">
            <a:off x="8244082" y="7795328"/>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MAINCONTENT</a:t>
            </a:r>
          </a:p>
        </p:txBody>
      </p:sp>
      <p:sp>
        <p:nvSpPr>
          <p:cNvPr name="TextBox 61" id="61"/>
          <p:cNvSpPr txBox="true"/>
          <p:nvPr/>
        </p:nvSpPr>
        <p:spPr>
          <a:xfrm rot="0">
            <a:off x="7520305" y="7987902"/>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3</a:t>
            </a:r>
          </a:p>
        </p:txBody>
      </p:sp>
      <p:sp>
        <p:nvSpPr>
          <p:cNvPr name="TextBox 62" id="62"/>
          <p:cNvSpPr txBox="true"/>
          <p:nvPr/>
        </p:nvSpPr>
        <p:spPr>
          <a:xfrm rot="0">
            <a:off x="8274804" y="6121729"/>
            <a:ext cx="3540121" cy="8153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Affiche les playlists et permet leur sélection.</a:t>
            </a:r>
          </a:p>
        </p:txBody>
      </p:sp>
      <p:sp>
        <p:nvSpPr>
          <p:cNvPr name="TextBox 63" id="63"/>
          <p:cNvSpPr txBox="true"/>
          <p:nvPr/>
        </p:nvSpPr>
        <p:spPr>
          <a:xfrm rot="0">
            <a:off x="8244082" y="5693218"/>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LEFTSIDEBAR</a:t>
            </a:r>
          </a:p>
        </p:txBody>
      </p:sp>
      <p:sp>
        <p:nvSpPr>
          <p:cNvPr name="TextBox 64" id="64"/>
          <p:cNvSpPr txBox="true"/>
          <p:nvPr/>
        </p:nvSpPr>
        <p:spPr>
          <a:xfrm rot="0">
            <a:off x="7520305" y="5885792"/>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2</a:t>
            </a:r>
          </a:p>
        </p:txBody>
      </p:sp>
      <p:sp>
        <p:nvSpPr>
          <p:cNvPr name="TextBox 65" id="65"/>
          <p:cNvSpPr txBox="true"/>
          <p:nvPr/>
        </p:nvSpPr>
        <p:spPr>
          <a:xfrm rot="0">
            <a:off x="13746866" y="3170536"/>
            <a:ext cx="3540121" cy="8153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Affiche les vidéos de la playlist sélectionnée</a:t>
            </a:r>
          </a:p>
        </p:txBody>
      </p:sp>
      <p:sp>
        <p:nvSpPr>
          <p:cNvPr name="TextBox 66" id="66"/>
          <p:cNvSpPr txBox="true"/>
          <p:nvPr/>
        </p:nvSpPr>
        <p:spPr>
          <a:xfrm rot="0">
            <a:off x="13716145" y="2751550"/>
            <a:ext cx="3601563" cy="347076"/>
          </a:xfrm>
          <a:prstGeom prst="rect">
            <a:avLst/>
          </a:prstGeom>
        </p:spPr>
        <p:txBody>
          <a:bodyPr anchor="t" rtlCol="false" tIns="0" lIns="0" bIns="0" rIns="0">
            <a:spAutoFit/>
          </a:bodyPr>
          <a:lstStyle/>
          <a:p>
            <a:pPr algn="l">
              <a:lnSpc>
                <a:spcPts val="2919"/>
              </a:lnSpc>
            </a:pPr>
            <a:r>
              <a:rPr lang="en-US" sz="2085" b="true">
                <a:solidFill>
                  <a:srgbClr val="0C0015"/>
                </a:solidFill>
                <a:latin typeface="Open Sans 1 Bold"/>
                <a:ea typeface="Open Sans 1 Bold"/>
                <a:cs typeface="Open Sans 1 Bold"/>
                <a:sym typeface="Open Sans 1 Bold"/>
              </a:rPr>
              <a:t>RIGHTSIDEBAR</a:t>
            </a:r>
          </a:p>
        </p:txBody>
      </p:sp>
      <p:sp>
        <p:nvSpPr>
          <p:cNvPr name="TextBox 67" id="67"/>
          <p:cNvSpPr txBox="true"/>
          <p:nvPr/>
        </p:nvSpPr>
        <p:spPr>
          <a:xfrm rot="0">
            <a:off x="12992367" y="2934599"/>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4</a:t>
            </a:r>
          </a:p>
        </p:txBody>
      </p:sp>
      <p:sp>
        <p:nvSpPr>
          <p:cNvPr name="TextBox 68" id="68"/>
          <p:cNvSpPr txBox="true"/>
          <p:nvPr/>
        </p:nvSpPr>
        <p:spPr>
          <a:xfrm rot="0">
            <a:off x="8284329" y="1337987"/>
            <a:ext cx="6451970" cy="727763"/>
          </a:xfrm>
          <a:prstGeom prst="rect">
            <a:avLst/>
          </a:prstGeom>
        </p:spPr>
        <p:txBody>
          <a:bodyPr anchor="t" rtlCol="false" tIns="0" lIns="0" bIns="0" rIns="0">
            <a:spAutoFit/>
          </a:bodyPr>
          <a:lstStyle/>
          <a:p>
            <a:pPr algn="l">
              <a:lnSpc>
                <a:spcPts val="6048"/>
              </a:lnSpc>
            </a:pPr>
            <a:r>
              <a:rPr lang="en-US" sz="4320">
                <a:solidFill>
                  <a:srgbClr val="0C0015"/>
                </a:solidFill>
                <a:latin typeface="Helvetica World"/>
                <a:ea typeface="Helvetica World"/>
                <a:cs typeface="Helvetica World"/>
                <a:sym typeface="Helvetica World"/>
              </a:rPr>
              <a:t>1.Composants Principaux</a:t>
            </a:r>
          </a:p>
        </p:txBody>
      </p:sp>
      <p:sp>
        <p:nvSpPr>
          <p:cNvPr name="TextBox 69" id="69"/>
          <p:cNvSpPr txBox="true"/>
          <p:nvPr/>
        </p:nvSpPr>
        <p:spPr>
          <a:xfrm rot="0">
            <a:off x="13746866" y="5017333"/>
            <a:ext cx="3540121" cy="8153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Lecteur vidéo avec contrôles de lecture.</a:t>
            </a:r>
          </a:p>
        </p:txBody>
      </p:sp>
      <p:sp>
        <p:nvSpPr>
          <p:cNvPr name="TextBox 70" id="70"/>
          <p:cNvSpPr txBox="true"/>
          <p:nvPr/>
        </p:nvSpPr>
        <p:spPr>
          <a:xfrm rot="0">
            <a:off x="13716145" y="4588822"/>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VIDEOPLAYER</a:t>
            </a:r>
          </a:p>
        </p:txBody>
      </p:sp>
      <p:sp>
        <p:nvSpPr>
          <p:cNvPr name="TextBox 71" id="71"/>
          <p:cNvSpPr txBox="true"/>
          <p:nvPr/>
        </p:nvSpPr>
        <p:spPr>
          <a:xfrm rot="0">
            <a:off x="12992367" y="4781396"/>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5</a:t>
            </a:r>
          </a:p>
        </p:txBody>
      </p:sp>
      <p:sp>
        <p:nvSpPr>
          <p:cNvPr name="TextBox 72" id="72"/>
          <p:cNvSpPr txBox="true"/>
          <p:nvPr/>
        </p:nvSpPr>
        <p:spPr>
          <a:xfrm rot="0">
            <a:off x="13807416" y="6868878"/>
            <a:ext cx="3540121" cy="12344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Détails de la vidéo (titre, auteur, description, likes/dislikes, etc.).</a:t>
            </a:r>
          </a:p>
        </p:txBody>
      </p:sp>
      <p:sp>
        <p:nvSpPr>
          <p:cNvPr name="TextBox 73" id="73"/>
          <p:cNvSpPr txBox="true"/>
          <p:nvPr/>
        </p:nvSpPr>
        <p:spPr>
          <a:xfrm rot="0">
            <a:off x="13776695" y="6440367"/>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VIDEODETAILS</a:t>
            </a:r>
          </a:p>
        </p:txBody>
      </p:sp>
      <p:sp>
        <p:nvSpPr>
          <p:cNvPr name="TextBox 74" id="74"/>
          <p:cNvSpPr txBox="true"/>
          <p:nvPr/>
        </p:nvSpPr>
        <p:spPr>
          <a:xfrm rot="0">
            <a:off x="13052918" y="6632941"/>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6</a:t>
            </a:r>
          </a:p>
        </p:txBody>
      </p:sp>
      <p:sp>
        <p:nvSpPr>
          <p:cNvPr name="TextBox 75" id="75"/>
          <p:cNvSpPr txBox="true"/>
          <p:nvPr/>
        </p:nvSpPr>
        <p:spPr>
          <a:xfrm rot="0">
            <a:off x="13765916" y="9013675"/>
            <a:ext cx="3540121" cy="815339"/>
          </a:xfrm>
          <a:prstGeom prst="rect">
            <a:avLst/>
          </a:prstGeom>
        </p:spPr>
        <p:txBody>
          <a:bodyPr anchor="t" rtlCol="false" tIns="0" lIns="0" bIns="0" rIns="0">
            <a:spAutoFit/>
          </a:bodyPr>
          <a:lstStyle/>
          <a:p>
            <a:pPr algn="l">
              <a:lnSpc>
                <a:spcPts val="3360"/>
              </a:lnSpc>
            </a:pPr>
            <a:r>
              <a:rPr lang="en-US" sz="2400">
                <a:solidFill>
                  <a:srgbClr val="0C0015"/>
                </a:solidFill>
                <a:latin typeface="Helvetica World"/>
                <a:ea typeface="Helvetica World"/>
                <a:cs typeface="Helvetica World"/>
                <a:sym typeface="Helvetica World"/>
              </a:rPr>
              <a:t> Section pour ajouter et afficher les commentaires.</a:t>
            </a:r>
          </a:p>
        </p:txBody>
      </p:sp>
      <p:sp>
        <p:nvSpPr>
          <p:cNvPr name="TextBox 76" id="76"/>
          <p:cNvSpPr txBox="true"/>
          <p:nvPr/>
        </p:nvSpPr>
        <p:spPr>
          <a:xfrm rot="0">
            <a:off x="13735195" y="8585164"/>
            <a:ext cx="3601563" cy="406132"/>
          </a:xfrm>
          <a:prstGeom prst="rect">
            <a:avLst/>
          </a:prstGeom>
        </p:spPr>
        <p:txBody>
          <a:bodyPr anchor="t" rtlCol="false" tIns="0" lIns="0" bIns="0" rIns="0">
            <a:spAutoFit/>
          </a:bodyPr>
          <a:lstStyle/>
          <a:p>
            <a:pPr algn="l">
              <a:lnSpc>
                <a:spcPts val="3339"/>
              </a:lnSpc>
            </a:pPr>
            <a:r>
              <a:rPr lang="en-US" sz="2385" b="true">
                <a:solidFill>
                  <a:srgbClr val="0C0015"/>
                </a:solidFill>
                <a:latin typeface="Open Sans 1 Bold"/>
                <a:ea typeface="Open Sans 1 Bold"/>
                <a:cs typeface="Open Sans 1 Bold"/>
                <a:sym typeface="Open Sans 1 Bold"/>
              </a:rPr>
              <a:t>COMMENTSECTION </a:t>
            </a:r>
          </a:p>
        </p:txBody>
      </p:sp>
      <p:sp>
        <p:nvSpPr>
          <p:cNvPr name="TextBox 77" id="77"/>
          <p:cNvSpPr txBox="true"/>
          <p:nvPr/>
        </p:nvSpPr>
        <p:spPr>
          <a:xfrm rot="0">
            <a:off x="13011417" y="8777738"/>
            <a:ext cx="519614" cy="486052"/>
          </a:xfrm>
          <a:prstGeom prst="rect">
            <a:avLst/>
          </a:prstGeom>
        </p:spPr>
        <p:txBody>
          <a:bodyPr anchor="t" rtlCol="false" tIns="0" lIns="0" bIns="0" rIns="0">
            <a:spAutoFit/>
          </a:bodyPr>
          <a:lstStyle/>
          <a:p>
            <a:pPr algn="ctr">
              <a:lnSpc>
                <a:spcPts val="3726"/>
              </a:lnSpc>
            </a:pPr>
            <a:r>
              <a:rPr lang="en-US" sz="3357" b="true">
                <a:solidFill>
                  <a:srgbClr val="FFFFFF"/>
                </a:solidFill>
                <a:latin typeface="Open Sans 2 Bold"/>
                <a:ea typeface="Open Sans 2 Bold"/>
                <a:cs typeface="Open Sans 2 Bold"/>
                <a:sym typeface="Open Sans 2 Bold"/>
              </a:rPr>
              <a:t>7</a:t>
            </a:r>
          </a:p>
        </p:txBody>
      </p:sp>
      <p:sp>
        <p:nvSpPr>
          <p:cNvPr name="TextBox 78" id="78"/>
          <p:cNvSpPr txBox="true"/>
          <p:nvPr/>
        </p:nvSpPr>
        <p:spPr>
          <a:xfrm rot="0">
            <a:off x="6787683" y="107170"/>
            <a:ext cx="8789794" cy="992693"/>
          </a:xfrm>
          <a:prstGeom prst="rect">
            <a:avLst/>
          </a:prstGeom>
        </p:spPr>
        <p:txBody>
          <a:bodyPr anchor="t" rtlCol="false" tIns="0" lIns="0" bIns="0" rIns="0">
            <a:spAutoFit/>
          </a:bodyPr>
          <a:lstStyle/>
          <a:p>
            <a:pPr algn="r">
              <a:lnSpc>
                <a:spcPts val="7563"/>
              </a:lnSpc>
            </a:pPr>
            <a:r>
              <a:rPr lang="en-US" b="true" sz="5402" spc="-178">
                <a:solidFill>
                  <a:srgbClr val="FF3131"/>
                </a:solidFill>
                <a:latin typeface="Helvetica World Bold"/>
                <a:ea typeface="Helvetica World Bold"/>
                <a:cs typeface="Helvetica World Bold"/>
                <a:sym typeface="Helvetica World Bold"/>
              </a:rPr>
              <a:t>5.Structure de l'Application</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251777" y="3799345"/>
            <a:ext cx="6463999" cy="4670015"/>
            <a:chOff x="0" y="0"/>
            <a:chExt cx="1262442" cy="912070"/>
          </a:xfrm>
        </p:grpSpPr>
        <p:sp>
          <p:nvSpPr>
            <p:cNvPr name="Freeform 3" id="3"/>
            <p:cNvSpPr/>
            <p:nvPr/>
          </p:nvSpPr>
          <p:spPr>
            <a:xfrm flipH="false" flipV="false" rot="0">
              <a:off x="0" y="0"/>
              <a:ext cx="1262442" cy="912070"/>
            </a:xfrm>
            <a:custGeom>
              <a:avLst/>
              <a:gdLst/>
              <a:ahLst/>
              <a:cxnLst/>
              <a:rect r="r" b="b" t="t" l="l"/>
              <a:pathLst>
                <a:path h="912070" w="1262442">
                  <a:moveTo>
                    <a:pt x="0" y="0"/>
                  </a:moveTo>
                  <a:lnTo>
                    <a:pt x="1262442" y="0"/>
                  </a:lnTo>
                  <a:lnTo>
                    <a:pt x="1262442" y="912070"/>
                  </a:lnTo>
                  <a:lnTo>
                    <a:pt x="0" y="912070"/>
                  </a:lnTo>
                  <a:close/>
                </a:path>
              </a:pathLst>
            </a:custGeom>
            <a:blipFill>
              <a:blip r:embed="rId2"/>
              <a:stretch>
                <a:fillRect l="-959" t="0" r="-959" b="0"/>
              </a:stretch>
            </a:blipFill>
          </p:spPr>
        </p:sp>
      </p:grpSp>
      <p:grpSp>
        <p:nvGrpSpPr>
          <p:cNvPr name="Group 4" id="4"/>
          <p:cNvGrpSpPr/>
          <p:nvPr/>
        </p:nvGrpSpPr>
        <p:grpSpPr>
          <a:xfrm rot="-5400000">
            <a:off x="160439" y="163299"/>
            <a:ext cx="1736521" cy="1740275"/>
            <a:chOff x="0" y="0"/>
            <a:chExt cx="2315362" cy="2320367"/>
          </a:xfrm>
        </p:grpSpPr>
        <p:grpSp>
          <p:nvGrpSpPr>
            <p:cNvPr name="Group 5" id="5"/>
            <p:cNvGrpSpPr/>
            <p:nvPr/>
          </p:nvGrpSpPr>
          <p:grpSpPr>
            <a:xfrm rot="0">
              <a:off x="1420986" y="0"/>
              <a:ext cx="183882" cy="183969"/>
              <a:chOff x="0" y="0"/>
              <a:chExt cx="1811417" cy="1812273"/>
            </a:xfrm>
          </p:grpSpPr>
          <p:sp>
            <p:nvSpPr>
              <p:cNvPr name="Freeform 6" id="6"/>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7" id="7"/>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8" id="8"/>
            <p:cNvGrpSpPr/>
            <p:nvPr/>
          </p:nvGrpSpPr>
          <p:grpSpPr>
            <a:xfrm rot="0">
              <a:off x="1420986" y="708765"/>
              <a:ext cx="183882" cy="183969"/>
              <a:chOff x="0" y="0"/>
              <a:chExt cx="1811417" cy="1812273"/>
            </a:xfrm>
          </p:grpSpPr>
          <p:sp>
            <p:nvSpPr>
              <p:cNvPr name="Freeform 9" id="9"/>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0" id="10"/>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1" id="11"/>
            <p:cNvGrpSpPr/>
            <p:nvPr/>
          </p:nvGrpSpPr>
          <p:grpSpPr>
            <a:xfrm rot="0">
              <a:off x="1420935" y="1419311"/>
              <a:ext cx="183882" cy="183969"/>
              <a:chOff x="0" y="0"/>
              <a:chExt cx="1811417" cy="1812273"/>
            </a:xfrm>
          </p:grpSpPr>
          <p:sp>
            <p:nvSpPr>
              <p:cNvPr name="Freeform 12" id="12"/>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3" id="13"/>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4" id="14"/>
            <p:cNvGrpSpPr/>
            <p:nvPr/>
          </p:nvGrpSpPr>
          <p:grpSpPr>
            <a:xfrm rot="0">
              <a:off x="710493" y="0"/>
              <a:ext cx="183882" cy="183969"/>
              <a:chOff x="0" y="0"/>
              <a:chExt cx="1811417" cy="1812273"/>
            </a:xfrm>
          </p:grpSpPr>
          <p:sp>
            <p:nvSpPr>
              <p:cNvPr name="Freeform 15" id="15"/>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6" id="16"/>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17" id="17"/>
            <p:cNvGrpSpPr/>
            <p:nvPr/>
          </p:nvGrpSpPr>
          <p:grpSpPr>
            <a:xfrm rot="0">
              <a:off x="710493" y="708765"/>
              <a:ext cx="183882" cy="183969"/>
              <a:chOff x="0" y="0"/>
              <a:chExt cx="1811417" cy="1812273"/>
            </a:xfrm>
          </p:grpSpPr>
          <p:sp>
            <p:nvSpPr>
              <p:cNvPr name="Freeform 18" id="18"/>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19" id="19"/>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0" id="20"/>
            <p:cNvGrpSpPr/>
            <p:nvPr/>
          </p:nvGrpSpPr>
          <p:grpSpPr>
            <a:xfrm rot="0">
              <a:off x="0" y="0"/>
              <a:ext cx="183882" cy="183969"/>
              <a:chOff x="0" y="0"/>
              <a:chExt cx="1811417" cy="1812273"/>
            </a:xfrm>
          </p:grpSpPr>
          <p:sp>
            <p:nvSpPr>
              <p:cNvPr name="Freeform 21" id="21"/>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2" id="22"/>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3" id="23"/>
            <p:cNvGrpSpPr/>
            <p:nvPr/>
          </p:nvGrpSpPr>
          <p:grpSpPr>
            <a:xfrm rot="0">
              <a:off x="2131479" y="0"/>
              <a:ext cx="183882" cy="183969"/>
              <a:chOff x="0" y="0"/>
              <a:chExt cx="1811417" cy="1812273"/>
            </a:xfrm>
          </p:grpSpPr>
          <p:sp>
            <p:nvSpPr>
              <p:cNvPr name="Freeform 24" id="24"/>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5" id="25"/>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6" id="26"/>
            <p:cNvGrpSpPr/>
            <p:nvPr/>
          </p:nvGrpSpPr>
          <p:grpSpPr>
            <a:xfrm rot="0">
              <a:off x="2131479" y="708765"/>
              <a:ext cx="183882" cy="183969"/>
              <a:chOff x="0" y="0"/>
              <a:chExt cx="1811417" cy="1812273"/>
            </a:xfrm>
          </p:grpSpPr>
          <p:sp>
            <p:nvSpPr>
              <p:cNvPr name="Freeform 27" id="27"/>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28" id="28"/>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29" id="29"/>
            <p:cNvGrpSpPr/>
            <p:nvPr/>
          </p:nvGrpSpPr>
          <p:grpSpPr>
            <a:xfrm rot="0">
              <a:off x="2131428" y="1419311"/>
              <a:ext cx="183882" cy="183969"/>
              <a:chOff x="0" y="0"/>
              <a:chExt cx="1811417" cy="1812273"/>
            </a:xfrm>
          </p:grpSpPr>
          <p:sp>
            <p:nvSpPr>
              <p:cNvPr name="Freeform 30" id="30"/>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1" id="31"/>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nvGrpSpPr>
            <p:cNvPr name="Group 32" id="32"/>
            <p:cNvGrpSpPr/>
            <p:nvPr/>
          </p:nvGrpSpPr>
          <p:grpSpPr>
            <a:xfrm rot="0">
              <a:off x="2131428" y="2136398"/>
              <a:ext cx="183882" cy="183969"/>
              <a:chOff x="0" y="0"/>
              <a:chExt cx="1811417" cy="1812273"/>
            </a:xfrm>
          </p:grpSpPr>
          <p:sp>
            <p:nvSpPr>
              <p:cNvPr name="Freeform 33" id="33"/>
              <p:cNvSpPr/>
              <p:nvPr/>
            </p:nvSpPr>
            <p:spPr>
              <a:xfrm flipH="false" flipV="false" rot="0">
                <a:off x="0" y="0"/>
                <a:ext cx="1811417" cy="1812273"/>
              </a:xfrm>
              <a:custGeom>
                <a:avLst/>
                <a:gdLst/>
                <a:ahLst/>
                <a:cxnLst/>
                <a:rect r="r" b="b" t="t" l="l"/>
                <a:pathLst>
                  <a:path h="1812273" w="1811417">
                    <a:moveTo>
                      <a:pt x="62346" y="0"/>
                    </a:moveTo>
                    <a:lnTo>
                      <a:pt x="1749071" y="0"/>
                    </a:lnTo>
                    <a:cubicBezTo>
                      <a:pt x="1783504" y="0"/>
                      <a:pt x="1811417" y="27913"/>
                      <a:pt x="1811417" y="62346"/>
                    </a:cubicBezTo>
                    <a:lnTo>
                      <a:pt x="1811417" y="1749927"/>
                    </a:lnTo>
                    <a:cubicBezTo>
                      <a:pt x="1811417" y="1784360"/>
                      <a:pt x="1783504" y="1812273"/>
                      <a:pt x="1749071" y="1812273"/>
                    </a:cubicBezTo>
                    <a:lnTo>
                      <a:pt x="62346" y="1812273"/>
                    </a:lnTo>
                    <a:cubicBezTo>
                      <a:pt x="27913" y="1812273"/>
                      <a:pt x="0" y="1784360"/>
                      <a:pt x="0" y="1749927"/>
                    </a:cubicBezTo>
                    <a:lnTo>
                      <a:pt x="0" y="62346"/>
                    </a:lnTo>
                    <a:cubicBezTo>
                      <a:pt x="0" y="27913"/>
                      <a:pt x="27913" y="0"/>
                      <a:pt x="62346" y="0"/>
                    </a:cubicBezTo>
                    <a:close/>
                  </a:path>
                </a:pathLst>
              </a:custGeom>
              <a:solidFill>
                <a:srgbClr val="FF3131"/>
              </a:solidFill>
            </p:spPr>
          </p:sp>
          <p:sp>
            <p:nvSpPr>
              <p:cNvPr name="TextBox 34" id="34"/>
              <p:cNvSpPr txBox="true"/>
              <p:nvPr/>
            </p:nvSpPr>
            <p:spPr>
              <a:xfrm>
                <a:off x="0" y="-38100"/>
                <a:ext cx="1811417" cy="1850373"/>
              </a:xfrm>
              <a:prstGeom prst="rect">
                <a:avLst/>
              </a:prstGeom>
            </p:spPr>
            <p:txBody>
              <a:bodyPr anchor="ctr" rtlCol="false" tIns="50800" lIns="50800" bIns="50800" rIns="50800"/>
              <a:lstStyle/>
              <a:p>
                <a:pPr algn="ctr">
                  <a:lnSpc>
                    <a:spcPts val="2660"/>
                  </a:lnSpc>
                  <a:spcBef>
                    <a:spcPct val="0"/>
                  </a:spcBef>
                </a:pPr>
              </a:p>
            </p:txBody>
          </p:sp>
        </p:grpSp>
      </p:grpSp>
      <p:grpSp>
        <p:nvGrpSpPr>
          <p:cNvPr name="Group 35" id="35"/>
          <p:cNvGrpSpPr/>
          <p:nvPr/>
        </p:nvGrpSpPr>
        <p:grpSpPr>
          <a:xfrm rot="0">
            <a:off x="7334901" y="3948389"/>
            <a:ext cx="716915" cy="715372"/>
            <a:chOff x="0" y="0"/>
            <a:chExt cx="828385" cy="826601"/>
          </a:xfrm>
        </p:grpSpPr>
        <p:sp>
          <p:nvSpPr>
            <p:cNvPr name="Freeform 36" id="36"/>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37" id="37"/>
            <p:cNvSpPr txBox="true"/>
            <p:nvPr/>
          </p:nvSpPr>
          <p:spPr>
            <a:xfrm>
              <a:off x="0" y="-57150"/>
              <a:ext cx="828385" cy="883751"/>
            </a:xfrm>
            <a:prstGeom prst="rect">
              <a:avLst/>
            </a:prstGeom>
          </p:spPr>
          <p:txBody>
            <a:bodyPr anchor="ctr" rtlCol="false" tIns="50800" lIns="50800" bIns="50800" rIns="50800"/>
            <a:lstStyle/>
            <a:p>
              <a:pPr algn="ctr">
                <a:lnSpc>
                  <a:spcPts val="3779"/>
                </a:lnSpc>
                <a:spcBef>
                  <a:spcPct val="0"/>
                </a:spcBef>
              </a:pPr>
            </a:p>
          </p:txBody>
        </p:sp>
      </p:grpSp>
      <p:grpSp>
        <p:nvGrpSpPr>
          <p:cNvPr name="Group 38" id="38"/>
          <p:cNvGrpSpPr/>
          <p:nvPr/>
        </p:nvGrpSpPr>
        <p:grpSpPr>
          <a:xfrm rot="0">
            <a:off x="12378017" y="3948389"/>
            <a:ext cx="716915" cy="715372"/>
            <a:chOff x="0" y="0"/>
            <a:chExt cx="828385" cy="826601"/>
          </a:xfrm>
        </p:grpSpPr>
        <p:sp>
          <p:nvSpPr>
            <p:cNvPr name="Freeform 39" id="39"/>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0" id="40"/>
            <p:cNvSpPr txBox="true"/>
            <p:nvPr/>
          </p:nvSpPr>
          <p:spPr>
            <a:xfrm>
              <a:off x="0" y="-57150"/>
              <a:ext cx="828385" cy="883751"/>
            </a:xfrm>
            <a:prstGeom prst="rect">
              <a:avLst/>
            </a:prstGeom>
          </p:spPr>
          <p:txBody>
            <a:bodyPr anchor="ctr" rtlCol="false" tIns="50800" lIns="50800" bIns="50800" rIns="50800"/>
            <a:lstStyle/>
            <a:p>
              <a:pPr algn="ctr">
                <a:lnSpc>
                  <a:spcPts val="3779"/>
                </a:lnSpc>
                <a:spcBef>
                  <a:spcPct val="0"/>
                </a:spcBef>
              </a:pPr>
            </a:p>
          </p:txBody>
        </p:sp>
      </p:grpSp>
      <p:grpSp>
        <p:nvGrpSpPr>
          <p:cNvPr name="Group 41" id="41"/>
          <p:cNvGrpSpPr/>
          <p:nvPr/>
        </p:nvGrpSpPr>
        <p:grpSpPr>
          <a:xfrm rot="0">
            <a:off x="7334901" y="6580984"/>
            <a:ext cx="716915" cy="715372"/>
            <a:chOff x="0" y="0"/>
            <a:chExt cx="828385" cy="826601"/>
          </a:xfrm>
        </p:grpSpPr>
        <p:sp>
          <p:nvSpPr>
            <p:cNvPr name="Freeform 42" id="42"/>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3" id="43"/>
            <p:cNvSpPr txBox="true"/>
            <p:nvPr/>
          </p:nvSpPr>
          <p:spPr>
            <a:xfrm>
              <a:off x="0" y="-57150"/>
              <a:ext cx="828385" cy="883751"/>
            </a:xfrm>
            <a:prstGeom prst="rect">
              <a:avLst/>
            </a:prstGeom>
          </p:spPr>
          <p:txBody>
            <a:bodyPr anchor="ctr" rtlCol="false" tIns="50800" lIns="50800" bIns="50800" rIns="50800"/>
            <a:lstStyle/>
            <a:p>
              <a:pPr algn="ctr">
                <a:lnSpc>
                  <a:spcPts val="3779"/>
                </a:lnSpc>
                <a:spcBef>
                  <a:spcPct val="0"/>
                </a:spcBef>
              </a:pPr>
            </a:p>
          </p:txBody>
        </p:sp>
      </p:grpSp>
      <p:grpSp>
        <p:nvGrpSpPr>
          <p:cNvPr name="Group 44" id="44"/>
          <p:cNvGrpSpPr/>
          <p:nvPr/>
        </p:nvGrpSpPr>
        <p:grpSpPr>
          <a:xfrm rot="0">
            <a:off x="12378017" y="6580984"/>
            <a:ext cx="716915" cy="715372"/>
            <a:chOff x="0" y="0"/>
            <a:chExt cx="828385" cy="826601"/>
          </a:xfrm>
        </p:grpSpPr>
        <p:sp>
          <p:nvSpPr>
            <p:cNvPr name="Freeform 45" id="45"/>
            <p:cNvSpPr/>
            <p:nvPr/>
          </p:nvSpPr>
          <p:spPr>
            <a:xfrm flipH="false" flipV="false" rot="0">
              <a:off x="0" y="0"/>
              <a:ext cx="828385" cy="826601"/>
            </a:xfrm>
            <a:custGeom>
              <a:avLst/>
              <a:gdLst/>
              <a:ahLst/>
              <a:cxnLst/>
              <a:rect r="r" b="b" t="t" l="l"/>
              <a:pathLst>
                <a:path h="826601" w="828385">
                  <a:moveTo>
                    <a:pt x="32397" y="0"/>
                  </a:moveTo>
                  <a:lnTo>
                    <a:pt x="795988" y="0"/>
                  </a:lnTo>
                  <a:cubicBezTo>
                    <a:pt x="813881" y="0"/>
                    <a:pt x="828385" y="14505"/>
                    <a:pt x="828385" y="32397"/>
                  </a:cubicBezTo>
                  <a:lnTo>
                    <a:pt x="828385" y="794205"/>
                  </a:lnTo>
                  <a:cubicBezTo>
                    <a:pt x="828385" y="802797"/>
                    <a:pt x="824972" y="811037"/>
                    <a:pt x="818897" y="817113"/>
                  </a:cubicBezTo>
                  <a:cubicBezTo>
                    <a:pt x="812821" y="823188"/>
                    <a:pt x="804581" y="826601"/>
                    <a:pt x="795988" y="826601"/>
                  </a:cubicBezTo>
                  <a:lnTo>
                    <a:pt x="32397" y="826601"/>
                  </a:lnTo>
                  <a:cubicBezTo>
                    <a:pt x="14505" y="826601"/>
                    <a:pt x="0" y="812097"/>
                    <a:pt x="0" y="794205"/>
                  </a:cubicBezTo>
                  <a:lnTo>
                    <a:pt x="0" y="32397"/>
                  </a:lnTo>
                  <a:cubicBezTo>
                    <a:pt x="0" y="14505"/>
                    <a:pt x="14505" y="0"/>
                    <a:pt x="32397" y="0"/>
                  </a:cubicBezTo>
                  <a:close/>
                </a:path>
              </a:pathLst>
            </a:custGeom>
            <a:solidFill>
              <a:srgbClr val="FF3131"/>
            </a:solidFill>
          </p:spPr>
        </p:sp>
        <p:sp>
          <p:nvSpPr>
            <p:cNvPr name="TextBox 46" id="46"/>
            <p:cNvSpPr txBox="true"/>
            <p:nvPr/>
          </p:nvSpPr>
          <p:spPr>
            <a:xfrm>
              <a:off x="0" y="-57150"/>
              <a:ext cx="828385" cy="883751"/>
            </a:xfrm>
            <a:prstGeom prst="rect">
              <a:avLst/>
            </a:prstGeom>
          </p:spPr>
          <p:txBody>
            <a:bodyPr anchor="ctr" rtlCol="false" tIns="50800" lIns="50800" bIns="50800" rIns="50800"/>
            <a:lstStyle/>
            <a:p>
              <a:pPr algn="ctr">
                <a:lnSpc>
                  <a:spcPts val="3779"/>
                </a:lnSpc>
                <a:spcBef>
                  <a:spcPct val="0"/>
                </a:spcBef>
              </a:pPr>
            </a:p>
          </p:txBody>
        </p:sp>
      </p:grpSp>
      <p:sp>
        <p:nvSpPr>
          <p:cNvPr name="TextBox 47" id="47"/>
          <p:cNvSpPr txBox="true"/>
          <p:nvPr/>
        </p:nvSpPr>
        <p:spPr>
          <a:xfrm rot="0">
            <a:off x="8188050" y="4310225"/>
            <a:ext cx="3540121" cy="1012190"/>
          </a:xfrm>
          <a:prstGeom prst="rect">
            <a:avLst/>
          </a:prstGeom>
        </p:spPr>
        <p:txBody>
          <a:bodyPr anchor="t" rtlCol="false" tIns="0" lIns="0" bIns="0" rIns="0">
            <a:spAutoFit/>
          </a:bodyPr>
          <a:lstStyle/>
          <a:p>
            <a:pPr algn="l">
              <a:lnSpc>
                <a:spcPts val="4060"/>
              </a:lnSpc>
            </a:pPr>
            <a:r>
              <a:rPr lang="en-US" sz="2900">
                <a:solidFill>
                  <a:srgbClr val="0C0015"/>
                </a:solidFill>
                <a:latin typeface="Helvetica World"/>
                <a:ea typeface="Helvetica World"/>
                <a:cs typeface="Helvetica World"/>
                <a:sym typeface="Helvetica World"/>
              </a:rPr>
              <a:t>Gère les playlists et la sélection de playlist..</a:t>
            </a:r>
          </a:p>
        </p:txBody>
      </p:sp>
      <p:sp>
        <p:nvSpPr>
          <p:cNvPr name="TextBox 48" id="48"/>
          <p:cNvSpPr txBox="true"/>
          <p:nvPr/>
        </p:nvSpPr>
        <p:spPr>
          <a:xfrm rot="0">
            <a:off x="8157329" y="3891239"/>
            <a:ext cx="3601563" cy="488682"/>
          </a:xfrm>
          <a:prstGeom prst="rect">
            <a:avLst/>
          </a:prstGeom>
        </p:spPr>
        <p:txBody>
          <a:bodyPr anchor="t" rtlCol="false" tIns="0" lIns="0" bIns="0" rIns="0">
            <a:spAutoFit/>
          </a:bodyPr>
          <a:lstStyle/>
          <a:p>
            <a:pPr algn="l">
              <a:lnSpc>
                <a:spcPts val="4039"/>
              </a:lnSpc>
            </a:pPr>
            <a:r>
              <a:rPr lang="en-US" sz="2885" b="true">
                <a:solidFill>
                  <a:srgbClr val="0C0015"/>
                </a:solidFill>
                <a:latin typeface="Open Sans 1 Bold"/>
                <a:ea typeface="Open Sans 1 Bold"/>
                <a:cs typeface="Open Sans 1 Bold"/>
                <a:sym typeface="Open Sans 1 Bold"/>
              </a:rPr>
              <a:t>PLAYLISTSLICE</a:t>
            </a:r>
          </a:p>
        </p:txBody>
      </p:sp>
      <p:sp>
        <p:nvSpPr>
          <p:cNvPr name="TextBox 49" id="49"/>
          <p:cNvSpPr txBox="true"/>
          <p:nvPr/>
        </p:nvSpPr>
        <p:spPr>
          <a:xfrm rot="0">
            <a:off x="7433552" y="4112388"/>
            <a:ext cx="519614" cy="548917"/>
          </a:xfrm>
          <a:prstGeom prst="rect">
            <a:avLst/>
          </a:prstGeom>
        </p:spPr>
        <p:txBody>
          <a:bodyPr anchor="t" rtlCol="false" tIns="0" lIns="0" bIns="0" rIns="0">
            <a:spAutoFit/>
          </a:bodyPr>
          <a:lstStyle/>
          <a:p>
            <a:pPr algn="ctr">
              <a:lnSpc>
                <a:spcPts val="4281"/>
              </a:lnSpc>
            </a:pPr>
            <a:r>
              <a:rPr lang="en-US" sz="3857" b="true">
                <a:solidFill>
                  <a:srgbClr val="0C0015"/>
                </a:solidFill>
                <a:latin typeface="Open Sans 2 Bold"/>
                <a:ea typeface="Open Sans 2 Bold"/>
                <a:cs typeface="Open Sans 2 Bold"/>
                <a:sym typeface="Open Sans 2 Bold"/>
              </a:rPr>
              <a:t>1</a:t>
            </a:r>
          </a:p>
        </p:txBody>
      </p:sp>
      <p:sp>
        <p:nvSpPr>
          <p:cNvPr name="TextBox 50" id="50"/>
          <p:cNvSpPr txBox="true"/>
          <p:nvPr/>
        </p:nvSpPr>
        <p:spPr>
          <a:xfrm rot="0">
            <a:off x="13231167" y="4310225"/>
            <a:ext cx="3540121" cy="1012190"/>
          </a:xfrm>
          <a:prstGeom prst="rect">
            <a:avLst/>
          </a:prstGeom>
        </p:spPr>
        <p:txBody>
          <a:bodyPr anchor="t" rtlCol="false" tIns="0" lIns="0" bIns="0" rIns="0">
            <a:spAutoFit/>
          </a:bodyPr>
          <a:lstStyle/>
          <a:p>
            <a:pPr algn="l">
              <a:lnSpc>
                <a:spcPts val="4060"/>
              </a:lnSpc>
            </a:pPr>
            <a:r>
              <a:rPr lang="en-US" sz="2900">
                <a:solidFill>
                  <a:srgbClr val="0C0015"/>
                </a:solidFill>
                <a:latin typeface="Helvetica World"/>
                <a:ea typeface="Helvetica World"/>
                <a:cs typeface="Helvetica World"/>
                <a:sym typeface="Helvetica World"/>
              </a:rPr>
              <a:t>Gère les vidéos et la sélection de vidéo.</a:t>
            </a:r>
          </a:p>
        </p:txBody>
      </p:sp>
      <p:sp>
        <p:nvSpPr>
          <p:cNvPr name="TextBox 51" id="51"/>
          <p:cNvSpPr txBox="true"/>
          <p:nvPr/>
        </p:nvSpPr>
        <p:spPr>
          <a:xfrm rot="0">
            <a:off x="13200446" y="3891239"/>
            <a:ext cx="3601563" cy="488682"/>
          </a:xfrm>
          <a:prstGeom prst="rect">
            <a:avLst/>
          </a:prstGeom>
        </p:spPr>
        <p:txBody>
          <a:bodyPr anchor="t" rtlCol="false" tIns="0" lIns="0" bIns="0" rIns="0">
            <a:spAutoFit/>
          </a:bodyPr>
          <a:lstStyle/>
          <a:p>
            <a:pPr algn="l">
              <a:lnSpc>
                <a:spcPts val="4039"/>
              </a:lnSpc>
            </a:pPr>
            <a:r>
              <a:rPr lang="en-US" sz="2885" b="true">
                <a:solidFill>
                  <a:srgbClr val="0C0015"/>
                </a:solidFill>
                <a:latin typeface="Open Sans 1 Bold"/>
                <a:ea typeface="Open Sans 1 Bold"/>
                <a:cs typeface="Open Sans 1 Bold"/>
                <a:sym typeface="Open Sans 1 Bold"/>
              </a:rPr>
              <a:t>VIDEOSLICE</a:t>
            </a:r>
          </a:p>
        </p:txBody>
      </p:sp>
      <p:sp>
        <p:nvSpPr>
          <p:cNvPr name="TextBox 52" id="52"/>
          <p:cNvSpPr txBox="true"/>
          <p:nvPr/>
        </p:nvSpPr>
        <p:spPr>
          <a:xfrm rot="0">
            <a:off x="12476668" y="4112388"/>
            <a:ext cx="519614" cy="548917"/>
          </a:xfrm>
          <a:prstGeom prst="rect">
            <a:avLst/>
          </a:prstGeom>
        </p:spPr>
        <p:txBody>
          <a:bodyPr anchor="t" rtlCol="false" tIns="0" lIns="0" bIns="0" rIns="0">
            <a:spAutoFit/>
          </a:bodyPr>
          <a:lstStyle/>
          <a:p>
            <a:pPr algn="ctr">
              <a:lnSpc>
                <a:spcPts val="4281"/>
              </a:lnSpc>
            </a:pPr>
            <a:r>
              <a:rPr lang="en-US" sz="3857" b="true">
                <a:solidFill>
                  <a:srgbClr val="0C0015"/>
                </a:solidFill>
                <a:latin typeface="Open Sans 2 Bold"/>
                <a:ea typeface="Open Sans 2 Bold"/>
                <a:cs typeface="Open Sans 2 Bold"/>
                <a:sym typeface="Open Sans 2 Bold"/>
              </a:rPr>
              <a:t>2</a:t>
            </a:r>
          </a:p>
        </p:txBody>
      </p:sp>
      <p:sp>
        <p:nvSpPr>
          <p:cNvPr name="TextBox 53" id="53"/>
          <p:cNvSpPr txBox="true"/>
          <p:nvPr/>
        </p:nvSpPr>
        <p:spPr>
          <a:xfrm rot="0">
            <a:off x="8277115" y="2229919"/>
            <a:ext cx="5727026" cy="1718470"/>
          </a:xfrm>
          <a:prstGeom prst="rect">
            <a:avLst/>
          </a:prstGeom>
        </p:spPr>
        <p:txBody>
          <a:bodyPr anchor="t" rtlCol="false" tIns="0" lIns="0" bIns="0" rIns="0">
            <a:spAutoFit/>
          </a:bodyPr>
          <a:lstStyle/>
          <a:p>
            <a:pPr algn="r">
              <a:lnSpc>
                <a:spcPts val="6606"/>
              </a:lnSpc>
            </a:pPr>
            <a:r>
              <a:rPr lang="en-US" b="true" sz="4718" spc="-155">
                <a:solidFill>
                  <a:srgbClr val="0C0015"/>
                </a:solidFill>
                <a:latin typeface="Helvetica World Bold"/>
                <a:ea typeface="Helvetica World Bold"/>
                <a:cs typeface="Helvetica World Bold"/>
                <a:sym typeface="Helvetica World Bold"/>
              </a:rPr>
              <a:t>2.Gestion de l'État</a:t>
            </a:r>
          </a:p>
          <a:p>
            <a:pPr algn="r">
              <a:lnSpc>
                <a:spcPts val="6606"/>
              </a:lnSpc>
            </a:pPr>
          </a:p>
        </p:txBody>
      </p:sp>
      <p:sp>
        <p:nvSpPr>
          <p:cNvPr name="TextBox 54" id="54"/>
          <p:cNvSpPr txBox="true"/>
          <p:nvPr/>
        </p:nvSpPr>
        <p:spPr>
          <a:xfrm rot="0">
            <a:off x="8188050" y="6942820"/>
            <a:ext cx="3540121" cy="1012190"/>
          </a:xfrm>
          <a:prstGeom prst="rect">
            <a:avLst/>
          </a:prstGeom>
        </p:spPr>
        <p:txBody>
          <a:bodyPr anchor="t" rtlCol="false" tIns="0" lIns="0" bIns="0" rIns="0">
            <a:spAutoFit/>
          </a:bodyPr>
          <a:lstStyle/>
          <a:p>
            <a:pPr algn="l">
              <a:lnSpc>
                <a:spcPts val="4060"/>
              </a:lnSpc>
            </a:pPr>
            <a:r>
              <a:rPr lang="en-US" sz="2900">
                <a:solidFill>
                  <a:srgbClr val="0C0015"/>
                </a:solidFill>
                <a:latin typeface="Helvetica World"/>
                <a:ea typeface="Helvetica World"/>
                <a:cs typeface="Helvetica World"/>
                <a:sym typeface="Helvetica World"/>
              </a:rPr>
              <a:t>Gère le thème (mode sombre/clair).</a:t>
            </a:r>
          </a:p>
        </p:txBody>
      </p:sp>
      <p:sp>
        <p:nvSpPr>
          <p:cNvPr name="TextBox 55" id="55"/>
          <p:cNvSpPr txBox="true"/>
          <p:nvPr/>
        </p:nvSpPr>
        <p:spPr>
          <a:xfrm rot="0">
            <a:off x="8157329" y="6523834"/>
            <a:ext cx="3601563" cy="488682"/>
          </a:xfrm>
          <a:prstGeom prst="rect">
            <a:avLst/>
          </a:prstGeom>
        </p:spPr>
        <p:txBody>
          <a:bodyPr anchor="t" rtlCol="false" tIns="0" lIns="0" bIns="0" rIns="0">
            <a:spAutoFit/>
          </a:bodyPr>
          <a:lstStyle/>
          <a:p>
            <a:pPr algn="l">
              <a:lnSpc>
                <a:spcPts val="4039"/>
              </a:lnSpc>
            </a:pPr>
            <a:r>
              <a:rPr lang="en-US" sz="2885" b="true">
                <a:solidFill>
                  <a:srgbClr val="0C0015"/>
                </a:solidFill>
                <a:latin typeface="Open Sans 1 Bold"/>
                <a:ea typeface="Open Sans 1 Bold"/>
                <a:cs typeface="Open Sans 1 Bold"/>
                <a:sym typeface="Open Sans 1 Bold"/>
              </a:rPr>
              <a:t>THEMESLICE</a:t>
            </a:r>
          </a:p>
        </p:txBody>
      </p:sp>
      <p:sp>
        <p:nvSpPr>
          <p:cNvPr name="TextBox 56" id="56"/>
          <p:cNvSpPr txBox="true"/>
          <p:nvPr/>
        </p:nvSpPr>
        <p:spPr>
          <a:xfrm rot="0">
            <a:off x="7433552" y="6744983"/>
            <a:ext cx="519614" cy="548917"/>
          </a:xfrm>
          <a:prstGeom prst="rect">
            <a:avLst/>
          </a:prstGeom>
        </p:spPr>
        <p:txBody>
          <a:bodyPr anchor="t" rtlCol="false" tIns="0" lIns="0" bIns="0" rIns="0">
            <a:spAutoFit/>
          </a:bodyPr>
          <a:lstStyle/>
          <a:p>
            <a:pPr algn="ctr">
              <a:lnSpc>
                <a:spcPts val="4281"/>
              </a:lnSpc>
            </a:pPr>
            <a:r>
              <a:rPr lang="en-US" sz="3857" b="true">
                <a:solidFill>
                  <a:srgbClr val="0C0015"/>
                </a:solidFill>
                <a:latin typeface="Open Sans 2 Bold"/>
                <a:ea typeface="Open Sans 2 Bold"/>
                <a:cs typeface="Open Sans 2 Bold"/>
                <a:sym typeface="Open Sans 2 Bold"/>
              </a:rPr>
              <a:t>3</a:t>
            </a:r>
          </a:p>
        </p:txBody>
      </p:sp>
      <p:sp>
        <p:nvSpPr>
          <p:cNvPr name="TextBox 57" id="57"/>
          <p:cNvSpPr txBox="true"/>
          <p:nvPr/>
        </p:nvSpPr>
        <p:spPr>
          <a:xfrm rot="0">
            <a:off x="13231167" y="6942820"/>
            <a:ext cx="3540121" cy="1526540"/>
          </a:xfrm>
          <a:prstGeom prst="rect">
            <a:avLst/>
          </a:prstGeom>
        </p:spPr>
        <p:txBody>
          <a:bodyPr anchor="t" rtlCol="false" tIns="0" lIns="0" bIns="0" rIns="0">
            <a:spAutoFit/>
          </a:bodyPr>
          <a:lstStyle/>
          <a:p>
            <a:pPr algn="l">
              <a:lnSpc>
                <a:spcPts val="4060"/>
              </a:lnSpc>
            </a:pPr>
            <a:r>
              <a:rPr lang="en-US" sz="2900">
                <a:solidFill>
                  <a:srgbClr val="0C0015"/>
                </a:solidFill>
                <a:latin typeface="Helvetica World"/>
                <a:ea typeface="Helvetica World"/>
                <a:cs typeface="Helvetica World"/>
                <a:sym typeface="Helvetica World"/>
              </a:rPr>
              <a:t> Gère la recherche dans les playlists et les vidéos.</a:t>
            </a:r>
          </a:p>
        </p:txBody>
      </p:sp>
      <p:sp>
        <p:nvSpPr>
          <p:cNvPr name="TextBox 58" id="58"/>
          <p:cNvSpPr txBox="true"/>
          <p:nvPr/>
        </p:nvSpPr>
        <p:spPr>
          <a:xfrm rot="0">
            <a:off x="13200446" y="6523834"/>
            <a:ext cx="3601563" cy="488682"/>
          </a:xfrm>
          <a:prstGeom prst="rect">
            <a:avLst/>
          </a:prstGeom>
        </p:spPr>
        <p:txBody>
          <a:bodyPr anchor="t" rtlCol="false" tIns="0" lIns="0" bIns="0" rIns="0">
            <a:spAutoFit/>
          </a:bodyPr>
          <a:lstStyle/>
          <a:p>
            <a:pPr algn="l">
              <a:lnSpc>
                <a:spcPts val="4039"/>
              </a:lnSpc>
            </a:pPr>
            <a:r>
              <a:rPr lang="en-US" sz="2885" b="true">
                <a:solidFill>
                  <a:srgbClr val="0C0015"/>
                </a:solidFill>
                <a:latin typeface="Open Sans 1 Bold"/>
                <a:ea typeface="Open Sans 1 Bold"/>
                <a:cs typeface="Open Sans 1 Bold"/>
                <a:sym typeface="Open Sans 1 Bold"/>
              </a:rPr>
              <a:t>SEARCHSLICE</a:t>
            </a:r>
          </a:p>
        </p:txBody>
      </p:sp>
      <p:sp>
        <p:nvSpPr>
          <p:cNvPr name="TextBox 59" id="59"/>
          <p:cNvSpPr txBox="true"/>
          <p:nvPr/>
        </p:nvSpPr>
        <p:spPr>
          <a:xfrm rot="0">
            <a:off x="12476668" y="6744983"/>
            <a:ext cx="519614" cy="548917"/>
          </a:xfrm>
          <a:prstGeom prst="rect">
            <a:avLst/>
          </a:prstGeom>
        </p:spPr>
        <p:txBody>
          <a:bodyPr anchor="t" rtlCol="false" tIns="0" lIns="0" bIns="0" rIns="0">
            <a:spAutoFit/>
          </a:bodyPr>
          <a:lstStyle/>
          <a:p>
            <a:pPr algn="ctr">
              <a:lnSpc>
                <a:spcPts val="4281"/>
              </a:lnSpc>
            </a:pPr>
            <a:r>
              <a:rPr lang="en-US" sz="3857" b="true">
                <a:solidFill>
                  <a:srgbClr val="0C0015"/>
                </a:solidFill>
                <a:latin typeface="Open Sans 2 Bold"/>
                <a:ea typeface="Open Sans 2 Bold"/>
                <a:cs typeface="Open Sans 2 Bold"/>
                <a:sym typeface="Open Sans 2 Bold"/>
              </a:rPr>
              <a:t>4</a:t>
            </a:r>
          </a:p>
        </p:txBody>
      </p:sp>
      <p:sp>
        <p:nvSpPr>
          <p:cNvPr name="TextBox 60" id="60"/>
          <p:cNvSpPr txBox="true"/>
          <p:nvPr/>
        </p:nvSpPr>
        <p:spPr>
          <a:xfrm rot="0">
            <a:off x="7334901" y="810235"/>
            <a:ext cx="8789794" cy="992693"/>
          </a:xfrm>
          <a:prstGeom prst="rect">
            <a:avLst/>
          </a:prstGeom>
        </p:spPr>
        <p:txBody>
          <a:bodyPr anchor="t" rtlCol="false" tIns="0" lIns="0" bIns="0" rIns="0">
            <a:spAutoFit/>
          </a:bodyPr>
          <a:lstStyle/>
          <a:p>
            <a:pPr algn="r">
              <a:lnSpc>
                <a:spcPts val="7563"/>
              </a:lnSpc>
            </a:pPr>
            <a:r>
              <a:rPr lang="en-US" b="true" sz="5402" spc="-178">
                <a:solidFill>
                  <a:srgbClr val="FF3131"/>
                </a:solidFill>
                <a:latin typeface="Helvetica World Bold"/>
                <a:ea typeface="Helvetica World Bold"/>
                <a:cs typeface="Helvetica World Bold"/>
                <a:sym typeface="Helvetica World Bold"/>
              </a:rPr>
              <a:t>5.Structure de l'Application</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028700" y="822350"/>
            <a:ext cx="6017236" cy="9258300"/>
            <a:chOff x="0" y="0"/>
            <a:chExt cx="1584787" cy="2438400"/>
          </a:xfrm>
        </p:grpSpPr>
        <p:sp>
          <p:nvSpPr>
            <p:cNvPr name="Freeform 3" id="3"/>
            <p:cNvSpPr/>
            <p:nvPr/>
          </p:nvSpPr>
          <p:spPr>
            <a:xfrm flipH="false" flipV="false" rot="0">
              <a:off x="0" y="0"/>
              <a:ext cx="1584787" cy="2438400"/>
            </a:xfrm>
            <a:custGeom>
              <a:avLst/>
              <a:gdLst/>
              <a:ahLst/>
              <a:cxnLst/>
              <a:rect r="r" b="b" t="t" l="l"/>
              <a:pathLst>
                <a:path h="2438400" w="1584787">
                  <a:moveTo>
                    <a:pt x="0" y="0"/>
                  </a:moveTo>
                  <a:lnTo>
                    <a:pt x="1584787" y="0"/>
                  </a:lnTo>
                  <a:lnTo>
                    <a:pt x="1584787" y="2438400"/>
                  </a:lnTo>
                  <a:lnTo>
                    <a:pt x="0" y="2438400"/>
                  </a:lnTo>
                  <a:close/>
                </a:path>
              </a:pathLst>
            </a:custGeom>
            <a:solidFill>
              <a:srgbClr val="FF3131"/>
            </a:solidFill>
          </p:spPr>
        </p:sp>
        <p:sp>
          <p:nvSpPr>
            <p:cNvPr name="TextBox 4" id="4"/>
            <p:cNvSpPr txBox="true"/>
            <p:nvPr/>
          </p:nvSpPr>
          <p:spPr>
            <a:xfrm>
              <a:off x="0" y="-38100"/>
              <a:ext cx="1584787" cy="2476500"/>
            </a:xfrm>
            <a:prstGeom prst="rect">
              <a:avLst/>
            </a:prstGeom>
          </p:spPr>
          <p:txBody>
            <a:bodyPr anchor="ctr" rtlCol="false" tIns="50800" lIns="50800" bIns="50800" rIns="50800"/>
            <a:lstStyle/>
            <a:p>
              <a:pPr algn="ctr">
                <a:lnSpc>
                  <a:spcPts val="2659"/>
                </a:lnSpc>
                <a:spcBef>
                  <a:spcPct val="0"/>
                </a:spcBef>
              </a:pPr>
            </a:p>
          </p:txBody>
        </p:sp>
      </p:grpSp>
      <p:sp>
        <p:nvSpPr>
          <p:cNvPr name="TextBox 5" id="5"/>
          <p:cNvSpPr txBox="true"/>
          <p:nvPr/>
        </p:nvSpPr>
        <p:spPr>
          <a:xfrm rot="0">
            <a:off x="7646738" y="833633"/>
            <a:ext cx="7539292" cy="2058670"/>
          </a:xfrm>
          <a:prstGeom prst="rect">
            <a:avLst/>
          </a:prstGeom>
        </p:spPr>
        <p:txBody>
          <a:bodyPr anchor="t" rtlCol="false" tIns="0" lIns="0" bIns="0" rIns="0">
            <a:spAutoFit/>
          </a:bodyPr>
          <a:lstStyle/>
          <a:p>
            <a:pPr algn="l" marL="798828" indent="-399414" lvl="1">
              <a:lnSpc>
                <a:spcPts val="5179"/>
              </a:lnSpc>
              <a:buFont typeface="Arial"/>
              <a:buChar char="•"/>
            </a:pPr>
            <a:r>
              <a:rPr lang="en-US" b="true" sz="3699">
                <a:solidFill>
                  <a:srgbClr val="0C0015"/>
                </a:solidFill>
                <a:latin typeface="Helvetica World Bold"/>
                <a:ea typeface="Helvetica World Bold"/>
                <a:cs typeface="Helvetica World Bold"/>
                <a:sym typeface="Helvetica World Bold"/>
              </a:rPr>
              <a:t>Documentation technique et utilisateur.</a:t>
            </a:r>
          </a:p>
          <a:p>
            <a:pPr algn="l">
              <a:lnSpc>
                <a:spcPts val="5179"/>
              </a:lnSpc>
            </a:pPr>
          </a:p>
        </p:txBody>
      </p:sp>
      <p:sp>
        <p:nvSpPr>
          <p:cNvPr name="TextBox 6" id="6"/>
          <p:cNvSpPr txBox="true"/>
          <p:nvPr/>
        </p:nvSpPr>
        <p:spPr>
          <a:xfrm rot="0">
            <a:off x="7994612" y="6554406"/>
            <a:ext cx="7539292" cy="2058670"/>
          </a:xfrm>
          <a:prstGeom prst="rect">
            <a:avLst/>
          </a:prstGeom>
        </p:spPr>
        <p:txBody>
          <a:bodyPr anchor="t" rtlCol="false" tIns="0" lIns="0" bIns="0" rIns="0">
            <a:spAutoFit/>
          </a:bodyPr>
          <a:lstStyle/>
          <a:p>
            <a:pPr algn="l" marL="798828" indent="-399414" lvl="1">
              <a:lnSpc>
                <a:spcPts val="5179"/>
              </a:lnSpc>
              <a:buFont typeface="Arial"/>
              <a:buChar char="•"/>
            </a:pPr>
            <a:r>
              <a:rPr lang="en-US" b="true" sz="3699">
                <a:solidFill>
                  <a:srgbClr val="0C0015"/>
                </a:solidFill>
                <a:latin typeface="Helvetica World Bold"/>
                <a:ea typeface="Helvetica World Bold"/>
                <a:cs typeface="Helvetica World Bold"/>
                <a:sym typeface="Helvetica World Bold"/>
              </a:rPr>
              <a:t>Application déployée et accessible en ligne.</a:t>
            </a:r>
          </a:p>
          <a:p>
            <a:pPr algn="l">
              <a:lnSpc>
                <a:spcPts val="5179"/>
              </a:lnSpc>
            </a:pPr>
          </a:p>
        </p:txBody>
      </p:sp>
      <p:sp>
        <p:nvSpPr>
          <p:cNvPr name="TextBox 7" id="7"/>
          <p:cNvSpPr txBox="true"/>
          <p:nvPr/>
        </p:nvSpPr>
        <p:spPr>
          <a:xfrm rot="0">
            <a:off x="1453849" y="4509954"/>
            <a:ext cx="7060045" cy="2723838"/>
          </a:xfrm>
          <a:prstGeom prst="rect">
            <a:avLst/>
          </a:prstGeom>
        </p:spPr>
        <p:txBody>
          <a:bodyPr anchor="t" rtlCol="false" tIns="0" lIns="0" bIns="0" rIns="0">
            <a:spAutoFit/>
          </a:bodyPr>
          <a:lstStyle/>
          <a:p>
            <a:pPr algn="l">
              <a:lnSpc>
                <a:spcPts val="10517"/>
              </a:lnSpc>
            </a:pPr>
            <a:r>
              <a:rPr lang="en-US" sz="7512" spc="-247" b="true">
                <a:solidFill>
                  <a:srgbClr val="FFFFFF"/>
                </a:solidFill>
                <a:latin typeface="Helvetica World Bold"/>
                <a:ea typeface="Helvetica World Bold"/>
                <a:cs typeface="Helvetica World Bold"/>
                <a:sym typeface="Helvetica World Bold"/>
              </a:rPr>
              <a:t>8. Livrables</a:t>
            </a:r>
          </a:p>
          <a:p>
            <a:pPr algn="l">
              <a:lnSpc>
                <a:spcPts val="10517"/>
              </a:lnSpc>
            </a:pPr>
          </a:p>
        </p:txBody>
      </p:sp>
      <p:grpSp>
        <p:nvGrpSpPr>
          <p:cNvPr name="Group 8" id="8"/>
          <p:cNvGrpSpPr/>
          <p:nvPr/>
        </p:nvGrpSpPr>
        <p:grpSpPr>
          <a:xfrm rot="0">
            <a:off x="5309415" y="900308"/>
            <a:ext cx="1736521" cy="1740275"/>
            <a:chOff x="0" y="0"/>
            <a:chExt cx="2315362" cy="2320367"/>
          </a:xfrm>
        </p:grpSpPr>
        <p:grpSp>
          <p:nvGrpSpPr>
            <p:cNvPr name="Group 9" id="9"/>
            <p:cNvGrpSpPr/>
            <p:nvPr/>
          </p:nvGrpSpPr>
          <p:grpSpPr>
            <a:xfrm rot="0">
              <a:off x="1420986" y="0"/>
              <a:ext cx="183882" cy="183969"/>
              <a:chOff x="0" y="0"/>
              <a:chExt cx="1811417" cy="1812273"/>
            </a:xfrm>
          </p:grpSpPr>
          <p:sp>
            <p:nvSpPr>
              <p:cNvPr name="Freeform 10" id="10"/>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11" id="11"/>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2" id="12"/>
            <p:cNvGrpSpPr/>
            <p:nvPr/>
          </p:nvGrpSpPr>
          <p:grpSpPr>
            <a:xfrm rot="0">
              <a:off x="1420986" y="708765"/>
              <a:ext cx="183882" cy="183969"/>
              <a:chOff x="0" y="0"/>
              <a:chExt cx="1811417" cy="1812273"/>
            </a:xfrm>
          </p:grpSpPr>
          <p:sp>
            <p:nvSpPr>
              <p:cNvPr name="Freeform 13" id="13"/>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14" id="14"/>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5" id="15"/>
            <p:cNvGrpSpPr/>
            <p:nvPr/>
          </p:nvGrpSpPr>
          <p:grpSpPr>
            <a:xfrm rot="0">
              <a:off x="1420935" y="1419311"/>
              <a:ext cx="183882" cy="183969"/>
              <a:chOff x="0" y="0"/>
              <a:chExt cx="1811417" cy="1812273"/>
            </a:xfrm>
          </p:grpSpPr>
          <p:sp>
            <p:nvSpPr>
              <p:cNvPr name="Freeform 16" id="16"/>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17" id="17"/>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18" id="18"/>
            <p:cNvGrpSpPr/>
            <p:nvPr/>
          </p:nvGrpSpPr>
          <p:grpSpPr>
            <a:xfrm rot="0">
              <a:off x="710493" y="0"/>
              <a:ext cx="183882" cy="183969"/>
              <a:chOff x="0" y="0"/>
              <a:chExt cx="1811417" cy="1812273"/>
            </a:xfrm>
          </p:grpSpPr>
          <p:sp>
            <p:nvSpPr>
              <p:cNvPr name="Freeform 19" id="19"/>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20" id="20"/>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1" id="21"/>
            <p:cNvGrpSpPr/>
            <p:nvPr/>
          </p:nvGrpSpPr>
          <p:grpSpPr>
            <a:xfrm rot="0">
              <a:off x="710493" y="708765"/>
              <a:ext cx="183882" cy="183969"/>
              <a:chOff x="0" y="0"/>
              <a:chExt cx="1811417" cy="1812273"/>
            </a:xfrm>
          </p:grpSpPr>
          <p:sp>
            <p:nvSpPr>
              <p:cNvPr name="Freeform 22" id="22"/>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23" id="23"/>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4" id="24"/>
            <p:cNvGrpSpPr/>
            <p:nvPr/>
          </p:nvGrpSpPr>
          <p:grpSpPr>
            <a:xfrm rot="0">
              <a:off x="0" y="0"/>
              <a:ext cx="183882" cy="183969"/>
              <a:chOff x="0" y="0"/>
              <a:chExt cx="1811417" cy="1812273"/>
            </a:xfrm>
          </p:grpSpPr>
          <p:sp>
            <p:nvSpPr>
              <p:cNvPr name="Freeform 25" id="25"/>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26" id="26"/>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27" id="27"/>
            <p:cNvGrpSpPr/>
            <p:nvPr/>
          </p:nvGrpSpPr>
          <p:grpSpPr>
            <a:xfrm rot="0">
              <a:off x="2131479" y="0"/>
              <a:ext cx="183882" cy="183969"/>
              <a:chOff x="0" y="0"/>
              <a:chExt cx="1811417" cy="1812273"/>
            </a:xfrm>
          </p:grpSpPr>
          <p:sp>
            <p:nvSpPr>
              <p:cNvPr name="Freeform 28" id="28"/>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29" id="29"/>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0" id="30"/>
            <p:cNvGrpSpPr/>
            <p:nvPr/>
          </p:nvGrpSpPr>
          <p:grpSpPr>
            <a:xfrm rot="0">
              <a:off x="2131479" y="708765"/>
              <a:ext cx="183882" cy="183969"/>
              <a:chOff x="0" y="0"/>
              <a:chExt cx="1811417" cy="1812273"/>
            </a:xfrm>
          </p:grpSpPr>
          <p:sp>
            <p:nvSpPr>
              <p:cNvPr name="Freeform 31" id="31"/>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32" id="32"/>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3" id="33"/>
            <p:cNvGrpSpPr/>
            <p:nvPr/>
          </p:nvGrpSpPr>
          <p:grpSpPr>
            <a:xfrm rot="0">
              <a:off x="2131428" y="1419311"/>
              <a:ext cx="183882" cy="183969"/>
              <a:chOff x="0" y="0"/>
              <a:chExt cx="1811417" cy="1812273"/>
            </a:xfrm>
          </p:grpSpPr>
          <p:sp>
            <p:nvSpPr>
              <p:cNvPr name="Freeform 34" id="34"/>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35" id="35"/>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nvGrpSpPr>
            <p:cNvPr name="Group 36" id="36"/>
            <p:cNvGrpSpPr/>
            <p:nvPr/>
          </p:nvGrpSpPr>
          <p:grpSpPr>
            <a:xfrm rot="0">
              <a:off x="2131428" y="2136398"/>
              <a:ext cx="183882" cy="183969"/>
              <a:chOff x="0" y="0"/>
              <a:chExt cx="1811417" cy="1812273"/>
            </a:xfrm>
          </p:grpSpPr>
          <p:sp>
            <p:nvSpPr>
              <p:cNvPr name="Freeform 37" id="37"/>
              <p:cNvSpPr/>
              <p:nvPr/>
            </p:nvSpPr>
            <p:spPr>
              <a:xfrm flipH="false" flipV="false" rot="0">
                <a:off x="0" y="0"/>
                <a:ext cx="1811417" cy="1812273"/>
              </a:xfrm>
              <a:custGeom>
                <a:avLst/>
                <a:gdLst/>
                <a:ahLst/>
                <a:cxnLst/>
                <a:rect r="r" b="b" t="t" l="l"/>
                <a:pathLst>
                  <a:path h="1812273" w="1811417">
                    <a:moveTo>
                      <a:pt x="168410" y="0"/>
                    </a:moveTo>
                    <a:lnTo>
                      <a:pt x="1643007" y="0"/>
                    </a:lnTo>
                    <a:cubicBezTo>
                      <a:pt x="1736017" y="0"/>
                      <a:pt x="1811417" y="75400"/>
                      <a:pt x="1811417" y="168410"/>
                    </a:cubicBezTo>
                    <a:lnTo>
                      <a:pt x="1811417" y="1643863"/>
                    </a:lnTo>
                    <a:cubicBezTo>
                      <a:pt x="1811417" y="1688528"/>
                      <a:pt x="1793674" y="1731364"/>
                      <a:pt x="1762091" y="1762947"/>
                    </a:cubicBezTo>
                    <a:cubicBezTo>
                      <a:pt x="1730508" y="1794530"/>
                      <a:pt x="1687672" y="1812273"/>
                      <a:pt x="1643007" y="1812273"/>
                    </a:cubicBezTo>
                    <a:lnTo>
                      <a:pt x="168410" y="1812273"/>
                    </a:lnTo>
                    <a:cubicBezTo>
                      <a:pt x="123745" y="1812273"/>
                      <a:pt x="80909" y="1794530"/>
                      <a:pt x="49326" y="1762947"/>
                    </a:cubicBezTo>
                    <a:cubicBezTo>
                      <a:pt x="17743" y="1731364"/>
                      <a:pt x="0" y="1688528"/>
                      <a:pt x="0" y="1643863"/>
                    </a:cubicBezTo>
                    <a:lnTo>
                      <a:pt x="0" y="168410"/>
                    </a:lnTo>
                    <a:cubicBezTo>
                      <a:pt x="0" y="123745"/>
                      <a:pt x="17743" y="80909"/>
                      <a:pt x="49326" y="49326"/>
                    </a:cubicBezTo>
                    <a:cubicBezTo>
                      <a:pt x="80909" y="17743"/>
                      <a:pt x="123745" y="0"/>
                      <a:pt x="168410" y="0"/>
                    </a:cubicBezTo>
                    <a:close/>
                  </a:path>
                </a:pathLst>
              </a:custGeom>
              <a:solidFill>
                <a:srgbClr val="FFFFFF"/>
              </a:solidFill>
            </p:spPr>
          </p:sp>
          <p:sp>
            <p:nvSpPr>
              <p:cNvPr name="TextBox 38" id="38"/>
              <p:cNvSpPr txBox="true"/>
              <p:nvPr/>
            </p:nvSpPr>
            <p:spPr>
              <a:xfrm>
                <a:off x="0" y="-38100"/>
                <a:ext cx="1811417" cy="1850373"/>
              </a:xfrm>
              <a:prstGeom prst="rect">
                <a:avLst/>
              </a:prstGeom>
            </p:spPr>
            <p:txBody>
              <a:bodyPr anchor="ctr" rtlCol="false" tIns="18806" lIns="18806" bIns="18806" rIns="18806"/>
              <a:lstStyle/>
              <a:p>
                <a:pPr algn="ctr">
                  <a:lnSpc>
                    <a:spcPts val="2660"/>
                  </a:lnSpc>
                  <a:spcBef>
                    <a:spcPct val="0"/>
                  </a:spcBef>
                </a:pPr>
              </a:p>
            </p:txBody>
          </p:sp>
        </p:grpSp>
      </p:grpSp>
      <p:sp>
        <p:nvSpPr>
          <p:cNvPr name="TextBox 39" id="39"/>
          <p:cNvSpPr txBox="true"/>
          <p:nvPr/>
        </p:nvSpPr>
        <p:spPr>
          <a:xfrm rot="0">
            <a:off x="10077321" y="3799205"/>
            <a:ext cx="7539292" cy="1344295"/>
          </a:xfrm>
          <a:prstGeom prst="rect">
            <a:avLst/>
          </a:prstGeom>
        </p:spPr>
        <p:txBody>
          <a:bodyPr anchor="t" rtlCol="false" tIns="0" lIns="0" bIns="0" rIns="0">
            <a:spAutoFit/>
          </a:bodyPr>
          <a:lstStyle/>
          <a:p>
            <a:pPr algn="l" marL="798828" indent="-399414" lvl="1">
              <a:lnSpc>
                <a:spcPts val="5179"/>
              </a:lnSpc>
              <a:buFont typeface="Arial"/>
              <a:buChar char="•"/>
            </a:pPr>
            <a:r>
              <a:rPr lang="en-US" b="true" sz="3699">
                <a:solidFill>
                  <a:srgbClr val="0C0015"/>
                </a:solidFill>
                <a:latin typeface="Helvetica World Bold"/>
                <a:ea typeface="Helvetica World Bold"/>
                <a:cs typeface="Helvetica World Bold"/>
                <a:sym typeface="Helvetica World Bold"/>
              </a:rPr>
              <a:t>Code source de l'application.</a:t>
            </a:r>
          </a:p>
          <a:p>
            <a:pPr algn="l">
              <a:lnSpc>
                <a:spcPts val="5179"/>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DAGgYeAdh-A</dc:identifier>
  <dcterms:modified xsi:type="dcterms:W3CDTF">2011-08-01T06:04:30Z</dcterms:modified>
  <cp:revision>1</cp:revision>
  <dc:title>Présentation Entreprise Management Sobre Professionnel Minimaliste Bleu </dc:title>
</cp:coreProperties>
</file>