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29"/>
  </p:notesMasterIdLst>
  <p:sldIdLst>
    <p:sldId id="3825" r:id="rId5"/>
    <p:sldId id="3826" r:id="rId6"/>
    <p:sldId id="3827" r:id="rId7"/>
    <p:sldId id="3828" r:id="rId8"/>
    <p:sldId id="3833" r:id="rId9"/>
    <p:sldId id="3835" r:id="rId10"/>
    <p:sldId id="3794" r:id="rId11"/>
    <p:sldId id="3836" r:id="rId12"/>
    <p:sldId id="3837" r:id="rId13"/>
    <p:sldId id="3838" r:id="rId14"/>
    <p:sldId id="3839" r:id="rId15"/>
    <p:sldId id="3840" r:id="rId16"/>
    <p:sldId id="3841" r:id="rId17"/>
    <p:sldId id="3842" r:id="rId18"/>
    <p:sldId id="3843" r:id="rId19"/>
    <p:sldId id="3845" r:id="rId20"/>
    <p:sldId id="3844" r:id="rId21"/>
    <p:sldId id="3846" r:id="rId22"/>
    <p:sldId id="3847" r:id="rId23"/>
    <p:sldId id="3848" r:id="rId24"/>
    <p:sldId id="3850" r:id="rId25"/>
    <p:sldId id="3852" r:id="rId26"/>
    <p:sldId id="3849" r:id="rId27"/>
    <p:sldId id="385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B23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guide orient="horz" pos="1200"/>
        <p:guide orient="horz" pos="3408"/>
        <p:guide pos="6936"/>
        <p:guide pos="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8/10/2023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hyperlink" Target="https://hub.docker.com/"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docker.com/get-started" TargetMode="External"/><Relationship Id="rId2" Type="http://schemas.openxmlformats.org/officeDocument/2006/relationships/image" Target="../media/image3.png"/><Relationship Id="rId1" Type="http://schemas.openxmlformats.org/officeDocument/2006/relationships/slideLayout" Target="../slideLayouts/slideLayout11.xml"/><Relationship Id="rId4" Type="http://schemas.openxmlformats.org/officeDocument/2006/relationships/hyperlink" Target="https://hub.docker.com/"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347D6575-0B06-40B2-9D0F-298202F6B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3" name="Arc 1032">
            <a:extLst>
              <a:ext uri="{FF2B5EF4-FFF2-40B4-BE49-F238E27FC236}">
                <a16:creationId xmlns:a16="http://schemas.microsoft.com/office/drawing/2014/main" id="{E2B33195-5BCA-4BB7-A82D-673952268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892818" y="1462245"/>
            <a:ext cx="5789336" cy="2387600"/>
          </a:xfrm>
        </p:spPr>
        <p:txBody>
          <a:bodyPr>
            <a:normAutofit fontScale="90000"/>
          </a:bodyPr>
          <a:lstStyle/>
          <a:p>
            <a:pPr algn="l"/>
            <a:r>
              <a:rPr lang="en-US" dirty="0"/>
              <a:t>Containerization of YOLOv8-L Inference With SAHI</a:t>
            </a:r>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a:xfrm>
            <a:off x="1172309" y="4074905"/>
            <a:ext cx="5085580" cy="1881751"/>
          </a:xfrm>
        </p:spPr>
        <p:txBody>
          <a:bodyPr>
            <a:normAutofit/>
          </a:bodyPr>
          <a:lstStyle/>
          <a:p>
            <a:pPr algn="l"/>
            <a:r>
              <a:rPr lang="en-US" dirty="0"/>
              <a:t>Using Docker </a:t>
            </a:r>
          </a:p>
          <a:p>
            <a:pPr algn="l"/>
            <a:endParaRPr lang="en-US" dirty="0"/>
          </a:p>
        </p:txBody>
      </p:sp>
      <p:sp>
        <p:nvSpPr>
          <p:cNvPr id="1035" name="Oval 1034">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9802" y="832686"/>
            <a:ext cx="1104943" cy="107496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026" name="Picture 2" descr="Docker: Pengertian, Fungsi, dan Cara Belajar - Blog | Alterra Academy">
            <a:extLst>
              <a:ext uri="{FF2B5EF4-FFF2-40B4-BE49-F238E27FC236}">
                <a16:creationId xmlns:a16="http://schemas.microsoft.com/office/drawing/2014/main" id="{1B8A5F28-9712-1615-6EFE-C9E007B368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551" r="22198" b="-2"/>
          <a:stretch/>
        </p:blipFill>
        <p:spPr bwMode="auto">
          <a:xfrm>
            <a:off x="6682154" y="1055912"/>
            <a:ext cx="5085581" cy="5137520"/>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noFill/>
          <a:extLst>
            <a:ext uri="{909E8E84-426E-40DD-AFC4-6F175D3DCCD1}">
              <a14:hiddenFill xmlns:a14="http://schemas.microsoft.com/office/drawing/2010/main">
                <a:solidFill>
                  <a:srgbClr val="FFFFFF"/>
                </a:solidFill>
              </a14:hiddenFill>
            </a:ext>
          </a:extLst>
        </p:spPr>
      </p:pic>
      <p:sp>
        <p:nvSpPr>
          <p:cNvPr id="1037" name="Rectangle 1036">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2154" y="4925384"/>
            <a:ext cx="876704" cy="876704"/>
          </a:xfrm>
          <a:prstGeom prst="rect">
            <a:avLst/>
          </a:prstGeom>
          <a:noFill/>
          <a:ln w="127000">
            <a:solidFill>
              <a:schemeClr val="accent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E905CE0-2F9A-018B-4BC4-270C0EA75A73}"/>
              </a:ext>
            </a:extLst>
          </p:cNvPr>
          <p:cNvSpPr txBox="1"/>
          <p:nvPr/>
        </p:nvSpPr>
        <p:spPr>
          <a:xfrm>
            <a:off x="10265160" y="6327520"/>
            <a:ext cx="2379169" cy="369332"/>
          </a:xfrm>
          <a:prstGeom prst="rect">
            <a:avLst/>
          </a:prstGeom>
          <a:noFill/>
        </p:spPr>
        <p:txBody>
          <a:bodyPr wrap="square" rtlCol="0">
            <a:spAutoFit/>
          </a:bodyPr>
          <a:lstStyle/>
          <a:p>
            <a:r>
              <a:rPr lang="en-US" dirty="0">
                <a:solidFill>
                  <a:schemeClr val="bg1"/>
                </a:solidFill>
              </a:rPr>
              <a:t>21/07/2023</a:t>
            </a:r>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Freeform: Shape 6150">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53" name="Arc 6152">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55" name="Rectangle 6154">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57" name="Arc 6156">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485192" y="1900380"/>
            <a:ext cx="4264091" cy="3060541"/>
          </a:xfrm>
        </p:spPr>
        <p:txBody>
          <a:bodyPr vert="horz" lIns="91440" tIns="45720" rIns="91440" bIns="45720" rtlCol="0" anchor="b">
            <a:normAutofit fontScale="90000"/>
          </a:bodyPr>
          <a:lstStyle/>
          <a:p>
            <a:r>
              <a:rPr lang="en-US" b="1" i="0" kern="1200" dirty="0">
                <a:solidFill>
                  <a:srgbClr val="FFFFFF"/>
                </a:solidFill>
                <a:effectLst/>
                <a:latin typeface="+mj-lt"/>
                <a:ea typeface="+mj-ea"/>
                <a:cs typeface="+mj-cs"/>
              </a:rPr>
              <a:t>Testing YOLOv8</a:t>
            </a:r>
            <a:r>
              <a:rPr lang="en-US" b="1" dirty="0">
                <a:solidFill>
                  <a:srgbClr val="FFFFFF"/>
                </a:solidFill>
              </a:rPr>
              <a:t>: Object Detection </a:t>
            </a:r>
            <a:endParaRPr lang="en-US" b="1" i="0" kern="1200" dirty="0">
              <a:solidFill>
                <a:srgbClr val="FFFFFF"/>
              </a:solidFill>
              <a:effectLst/>
              <a:latin typeface="+mj-lt"/>
              <a:ea typeface="+mj-ea"/>
              <a:cs typeface="+mj-cs"/>
            </a:endParaRPr>
          </a:p>
        </p:txBody>
      </p:sp>
      <p:sp>
        <p:nvSpPr>
          <p:cNvPr id="6159" name="Oval 6158">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146" name="Picture 2" descr="Roboflow Model Training Integrations">
            <a:extLst>
              <a:ext uri="{FF2B5EF4-FFF2-40B4-BE49-F238E27FC236}">
                <a16:creationId xmlns:a16="http://schemas.microsoft.com/office/drawing/2014/main" id="{78357C60-66DC-627D-4724-8CF76B79097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23623"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56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530B021D-01C0-7BED-A18A-121D4227510A}"/>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11</a:t>
            </a:fld>
            <a:endParaRPr lang="en-US" dirty="0">
              <a:solidFill>
                <a:prstClr val="black">
                  <a:tint val="75000"/>
                </a:prstClr>
              </a:solidFill>
            </a:endParaRPr>
          </a:p>
        </p:txBody>
      </p:sp>
      <p:sp>
        <p:nvSpPr>
          <p:cNvPr id="5" name="Rectangle: Rounded Corners 4">
            <a:extLst>
              <a:ext uri="{FF2B5EF4-FFF2-40B4-BE49-F238E27FC236}">
                <a16:creationId xmlns:a16="http://schemas.microsoft.com/office/drawing/2014/main" id="{5F75AE70-C719-5408-37AE-D14CDBA99635}"/>
              </a:ext>
            </a:extLst>
          </p:cNvPr>
          <p:cNvSpPr/>
          <p:nvPr/>
        </p:nvSpPr>
        <p:spPr>
          <a:xfrm>
            <a:off x="3305386" y="2225350"/>
            <a:ext cx="4478694" cy="569167"/>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mkdir inputs</a:t>
            </a:r>
          </a:p>
        </p:txBody>
      </p:sp>
      <p:sp>
        <p:nvSpPr>
          <p:cNvPr id="7" name="Content Placeholder 5">
            <a:extLst>
              <a:ext uri="{FF2B5EF4-FFF2-40B4-BE49-F238E27FC236}">
                <a16:creationId xmlns:a16="http://schemas.microsoft.com/office/drawing/2014/main" id="{AFAD15ED-AA26-3966-DAF5-6D736269DBC3}"/>
              </a:ext>
            </a:extLst>
          </p:cNvPr>
          <p:cNvSpPr txBox="1">
            <a:spLocks/>
          </p:cNvSpPr>
          <p:nvPr/>
        </p:nvSpPr>
        <p:spPr>
          <a:xfrm>
            <a:off x="3592285" y="3694924"/>
            <a:ext cx="4404050" cy="5691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10" name="Content Placeholder 9">
            <a:extLst>
              <a:ext uri="{FF2B5EF4-FFF2-40B4-BE49-F238E27FC236}">
                <a16:creationId xmlns:a16="http://schemas.microsoft.com/office/drawing/2014/main" id="{4E1394C1-1C21-36FD-9484-ECEB680F483D}"/>
              </a:ext>
            </a:extLst>
          </p:cNvPr>
          <p:cNvSpPr>
            <a:spLocks noGrp="1"/>
          </p:cNvSpPr>
          <p:nvPr>
            <p:ph sz="quarter" idx="4"/>
          </p:nvPr>
        </p:nvSpPr>
        <p:spPr>
          <a:xfrm>
            <a:off x="713792" y="1161467"/>
            <a:ext cx="5183188" cy="1348467"/>
          </a:xfrm>
        </p:spPr>
        <p:txBody>
          <a:bodyPr/>
          <a:lstStyle/>
          <a:p>
            <a:r>
              <a:rPr lang="en-US" b="0" i="0" dirty="0">
                <a:solidFill>
                  <a:srgbClr val="222222"/>
                </a:solidFill>
                <a:effectLst/>
                <a:latin typeface="Roboto" panose="02000000000000000000" pitchFamily="2" charset="0"/>
              </a:rPr>
              <a:t>Create directory to store input images and insert an image :</a:t>
            </a:r>
            <a:endParaRPr lang="en-US" dirty="0"/>
          </a:p>
        </p:txBody>
      </p:sp>
      <p:sp>
        <p:nvSpPr>
          <p:cNvPr id="11" name="Content Placeholder 9">
            <a:extLst>
              <a:ext uri="{FF2B5EF4-FFF2-40B4-BE49-F238E27FC236}">
                <a16:creationId xmlns:a16="http://schemas.microsoft.com/office/drawing/2014/main" id="{436A1E8B-824A-B81E-CD9E-587642C0835D}"/>
              </a:ext>
            </a:extLst>
          </p:cNvPr>
          <p:cNvSpPr txBox="1">
            <a:spLocks/>
          </p:cNvSpPr>
          <p:nvPr/>
        </p:nvSpPr>
        <p:spPr>
          <a:xfrm>
            <a:off x="791547" y="3573817"/>
            <a:ext cx="5183188" cy="8488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222222"/>
                </a:solidFill>
                <a:latin typeface="Roboto" panose="02000000000000000000" pitchFamily="2" charset="0"/>
              </a:rPr>
              <a:t>Run this command to perform object detection :</a:t>
            </a:r>
            <a:endParaRPr lang="en-US" dirty="0"/>
          </a:p>
        </p:txBody>
      </p:sp>
      <p:sp>
        <p:nvSpPr>
          <p:cNvPr id="12" name="Rectangle: Rounded Corners 11">
            <a:extLst>
              <a:ext uri="{FF2B5EF4-FFF2-40B4-BE49-F238E27FC236}">
                <a16:creationId xmlns:a16="http://schemas.microsoft.com/office/drawing/2014/main" id="{B2A33CBD-4D3C-3C94-3B0A-16D1EED4C4CB}"/>
              </a:ext>
            </a:extLst>
          </p:cNvPr>
          <p:cNvSpPr/>
          <p:nvPr/>
        </p:nvSpPr>
        <p:spPr>
          <a:xfrm>
            <a:off x="2621902" y="4637700"/>
            <a:ext cx="7959012" cy="848893"/>
          </a:xfrm>
          <a:prstGeom prst="roundRect">
            <a:avLst>
              <a:gd name="adj" fmla="val 0"/>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yolo predict model=yolov8l.pt  source=</a:t>
            </a:r>
            <a:r>
              <a:rPr lang="en-US" dirty="0">
                <a:solidFill>
                  <a:schemeClr val="tx1"/>
                </a:solidFill>
                <a:latin typeface="Consolas" panose="020B0609020204030204" pitchFamily="49" charset="0"/>
              </a:rPr>
              <a:t>inputs/test.jpg</a:t>
            </a:r>
            <a:endParaRPr lang="en-US" dirty="0">
              <a:solidFill>
                <a:schemeClr val="tx1"/>
              </a:solidFill>
            </a:endParaRPr>
          </a:p>
        </p:txBody>
      </p:sp>
      <p:sp>
        <p:nvSpPr>
          <p:cNvPr id="15" name="Content Placeholder 9">
            <a:extLst>
              <a:ext uri="{FF2B5EF4-FFF2-40B4-BE49-F238E27FC236}">
                <a16:creationId xmlns:a16="http://schemas.microsoft.com/office/drawing/2014/main" id="{3AC76918-3F61-EFC2-9DF8-C2D652AA0110}"/>
              </a:ext>
            </a:extLst>
          </p:cNvPr>
          <p:cNvSpPr txBox="1">
            <a:spLocks/>
          </p:cNvSpPr>
          <p:nvPr/>
        </p:nvSpPr>
        <p:spPr>
          <a:xfrm>
            <a:off x="1914331" y="5507457"/>
            <a:ext cx="5183188" cy="8488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3005505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9" name="Freeform: Shape 8198">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01" name="Freeform: Shape 8200">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8203" name="Rectangle 8202">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05" name="Freeform: Shape 8204">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2F2C66-D1E3-6B8E-1E49-969A59D4286F}"/>
              </a:ext>
            </a:extLst>
          </p:cNvPr>
          <p:cNvSpPr>
            <a:spLocks noGrp="1"/>
          </p:cNvSpPr>
          <p:nvPr>
            <p:ph type="title"/>
          </p:nvPr>
        </p:nvSpPr>
        <p:spPr>
          <a:xfrm>
            <a:off x="838200" y="643467"/>
            <a:ext cx="2951205" cy="5571066"/>
          </a:xfrm>
        </p:spPr>
        <p:txBody>
          <a:bodyPr vert="horz" lIns="91440" tIns="45720" rIns="91440" bIns="45720" rtlCol="0" anchor="ctr">
            <a:normAutofit/>
          </a:bodyPr>
          <a:lstStyle/>
          <a:p>
            <a:r>
              <a:rPr lang="en-US" kern="1200">
                <a:solidFill>
                  <a:srgbClr val="FFFFFF"/>
                </a:solidFill>
                <a:latin typeface="+mj-lt"/>
                <a:ea typeface="+mj-ea"/>
                <a:cs typeface="+mj-cs"/>
              </a:rPr>
              <a:t>Results </a:t>
            </a:r>
          </a:p>
        </p:txBody>
      </p:sp>
      <p:sp>
        <p:nvSpPr>
          <p:cNvPr id="9" name="Slide Number Placeholder 8">
            <a:extLst>
              <a:ext uri="{FF2B5EF4-FFF2-40B4-BE49-F238E27FC236}">
                <a16:creationId xmlns:a16="http://schemas.microsoft.com/office/drawing/2014/main" id="{51845817-4709-E802-AFCD-237E6AAD6096}"/>
              </a:ext>
            </a:extLst>
          </p:cNvPr>
          <p:cNvSpPr>
            <a:spLocks noGrp="1"/>
          </p:cNvSpPr>
          <p:nvPr>
            <p:ph type="sldNum" sz="quarter" idx="12"/>
          </p:nvPr>
        </p:nvSpPr>
        <p:spPr>
          <a:xfrm>
            <a:off x="9699930" y="4716773"/>
            <a:ext cx="1511785" cy="201221"/>
          </a:xfrm>
        </p:spPr>
        <p:txBody>
          <a:bodyPr/>
          <a:lstStyle/>
          <a:p>
            <a:pPr defTabSz="502920">
              <a:spcAft>
                <a:spcPts val="600"/>
              </a:spcAft>
              <a:defRPr/>
            </a:pPr>
            <a:fld id="{D76B855D-E9CC-4FF8-AD85-6CDC7B89A0DE}" type="slidenum">
              <a:rPr lang="en-US" sz="660" kern="1200" cap="none" spc="0" baseline="0">
                <a:solidFill>
                  <a:prstClr val="black">
                    <a:tint val="75000"/>
                  </a:prstClr>
                </a:solidFill>
                <a:latin typeface="+mn-lt"/>
                <a:ea typeface="+mn-ea"/>
                <a:cs typeface="+mn-cs"/>
              </a:rPr>
              <a:pPr defTabSz="502920">
                <a:spcAft>
                  <a:spcPts val="600"/>
                </a:spcAft>
                <a:defRPr/>
              </a:pPr>
              <a:t>12</a:t>
            </a:fld>
            <a:endParaRPr lang="en-US">
              <a:solidFill>
                <a:prstClr val="black">
                  <a:tint val="75000"/>
                </a:prstClr>
              </a:solidFill>
            </a:endParaRPr>
          </a:p>
        </p:txBody>
      </p:sp>
      <p:pic>
        <p:nvPicPr>
          <p:cNvPr id="11" name="Picture 10" descr="A bus on the street&#10;&#10;Description automatically generated">
            <a:extLst>
              <a:ext uri="{FF2B5EF4-FFF2-40B4-BE49-F238E27FC236}">
                <a16:creationId xmlns:a16="http://schemas.microsoft.com/office/drawing/2014/main" id="{AF4095A0-318F-1D03-E745-9A1B92A97D0E}"/>
              </a:ext>
            </a:extLst>
          </p:cNvPr>
          <p:cNvPicPr>
            <a:picLocks noChangeAspect="1"/>
          </p:cNvPicPr>
          <p:nvPr/>
        </p:nvPicPr>
        <p:blipFill>
          <a:blip r:embed="rId2"/>
          <a:stretch>
            <a:fillRect/>
          </a:stretch>
        </p:blipFill>
        <p:spPr>
          <a:xfrm>
            <a:off x="8664022" y="1624129"/>
            <a:ext cx="3461735" cy="3609741"/>
          </a:xfrm>
          <a:prstGeom prst="rect">
            <a:avLst/>
          </a:prstGeom>
        </p:spPr>
      </p:pic>
      <p:pic>
        <p:nvPicPr>
          <p:cNvPr id="8194" name="Picture 2">
            <a:extLst>
              <a:ext uri="{FF2B5EF4-FFF2-40B4-BE49-F238E27FC236}">
                <a16:creationId xmlns:a16="http://schemas.microsoft.com/office/drawing/2014/main" id="{8122341A-AE69-B370-582B-0C56C86451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7605" y="1624129"/>
            <a:ext cx="3632162" cy="360974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69B37A1-8068-3FDF-7502-2289BF6B47AF}"/>
              </a:ext>
            </a:extLst>
          </p:cNvPr>
          <p:cNvSpPr txBox="1"/>
          <p:nvPr/>
        </p:nvSpPr>
        <p:spPr>
          <a:xfrm>
            <a:off x="4903329" y="938921"/>
            <a:ext cx="7343192" cy="369332"/>
          </a:xfrm>
          <a:prstGeom prst="rect">
            <a:avLst/>
          </a:prstGeom>
          <a:noFill/>
        </p:spPr>
        <p:txBody>
          <a:bodyPr wrap="square" rtlCol="0">
            <a:spAutoFit/>
          </a:bodyPr>
          <a:lstStyle/>
          <a:p>
            <a:r>
              <a:rPr lang="en-US" dirty="0"/>
              <a:t>Original Image                                 Result Image of YOLOv8 Inference                      </a:t>
            </a:r>
          </a:p>
        </p:txBody>
      </p:sp>
    </p:spTree>
    <p:extLst>
      <p:ext uri="{BB962C8B-B14F-4D97-AF65-F5344CB8AC3E}">
        <p14:creationId xmlns:p14="http://schemas.microsoft.com/office/powerpoint/2010/main" val="715741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Freeform: Shape 6150">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53" name="Arc 6152">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55" name="Rectangle 6154">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57" name="Arc 6156">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771273" y="1374798"/>
            <a:ext cx="4423579" cy="3060541"/>
          </a:xfrm>
        </p:spPr>
        <p:txBody>
          <a:bodyPr vert="horz" lIns="91440" tIns="45720" rIns="91440" bIns="45720" rtlCol="0" anchor="b">
            <a:normAutofit/>
          </a:bodyPr>
          <a:lstStyle/>
          <a:p>
            <a:r>
              <a:rPr lang="en-US" sz="4400" b="1" i="0" kern="1200" dirty="0">
                <a:solidFill>
                  <a:srgbClr val="FFFFFF"/>
                </a:solidFill>
                <a:effectLst/>
                <a:latin typeface="+mj-lt"/>
                <a:ea typeface="+mj-ea"/>
                <a:cs typeface="+mj-cs"/>
              </a:rPr>
              <a:t>Running Yolov8-L + SAHI Inference Inside The  Docker Container</a:t>
            </a:r>
          </a:p>
        </p:txBody>
      </p:sp>
      <p:sp>
        <p:nvSpPr>
          <p:cNvPr id="6159" name="Oval 6158">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146" name="Picture 2" descr="Roboflow Model Training Integrations">
            <a:extLst>
              <a:ext uri="{FF2B5EF4-FFF2-40B4-BE49-F238E27FC236}">
                <a16:creationId xmlns:a16="http://schemas.microsoft.com/office/drawing/2014/main" id="{78357C60-66DC-627D-4724-8CF76B79097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21002"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FA7DD3E-A527-DC88-4B61-5E1A74204D9B}"/>
              </a:ext>
            </a:extLst>
          </p:cNvPr>
          <p:cNvSpPr txBox="1"/>
          <p:nvPr/>
        </p:nvSpPr>
        <p:spPr>
          <a:xfrm>
            <a:off x="8052318" y="3909527"/>
            <a:ext cx="2177087" cy="707886"/>
          </a:xfrm>
          <a:prstGeom prst="rect">
            <a:avLst/>
          </a:prstGeom>
          <a:noFill/>
        </p:spPr>
        <p:txBody>
          <a:bodyPr wrap="square" rtlCol="0">
            <a:spAutoFit/>
          </a:bodyPr>
          <a:lstStyle/>
          <a:p>
            <a:r>
              <a:rPr lang="en-US" sz="4000" b="1" dirty="0">
                <a:solidFill>
                  <a:srgbClr val="0B23A9"/>
                </a:solidFill>
                <a:latin typeface="Abadi" panose="020B0604020104020204" pitchFamily="34" charset="0"/>
              </a:rPr>
              <a:t> + SAHI</a:t>
            </a:r>
          </a:p>
        </p:txBody>
      </p:sp>
    </p:spTree>
    <p:extLst>
      <p:ext uri="{BB962C8B-B14F-4D97-AF65-F5344CB8AC3E}">
        <p14:creationId xmlns:p14="http://schemas.microsoft.com/office/powerpoint/2010/main" val="1427283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530B021D-01C0-7BED-A18A-121D422751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tint val="75000"/>
                </a:prstClr>
              </a:solidFill>
              <a:effectLst/>
              <a:uLnTx/>
              <a:uFillTx/>
              <a:latin typeface="Avenir Next LT Pro"/>
              <a:ea typeface="+mn-ea"/>
              <a:cs typeface="+mn-cs"/>
            </a:endParaRPr>
          </a:p>
        </p:txBody>
      </p:sp>
      <p:sp>
        <p:nvSpPr>
          <p:cNvPr id="7" name="Content Placeholder 5">
            <a:extLst>
              <a:ext uri="{FF2B5EF4-FFF2-40B4-BE49-F238E27FC236}">
                <a16:creationId xmlns:a16="http://schemas.microsoft.com/office/drawing/2014/main" id="{AFAD15ED-AA26-3966-DAF5-6D736269DBC3}"/>
              </a:ext>
            </a:extLst>
          </p:cNvPr>
          <p:cNvSpPr txBox="1">
            <a:spLocks/>
          </p:cNvSpPr>
          <p:nvPr/>
        </p:nvSpPr>
        <p:spPr>
          <a:xfrm>
            <a:off x="3592285" y="3694924"/>
            <a:ext cx="4404050" cy="5691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10" name="Content Placeholder 9">
            <a:extLst>
              <a:ext uri="{FF2B5EF4-FFF2-40B4-BE49-F238E27FC236}">
                <a16:creationId xmlns:a16="http://schemas.microsoft.com/office/drawing/2014/main" id="{4E1394C1-1C21-36FD-9484-ECEB680F483D}"/>
              </a:ext>
            </a:extLst>
          </p:cNvPr>
          <p:cNvSpPr>
            <a:spLocks noGrp="1"/>
          </p:cNvSpPr>
          <p:nvPr>
            <p:ph sz="quarter" idx="4"/>
          </p:nvPr>
        </p:nvSpPr>
        <p:spPr>
          <a:xfrm>
            <a:off x="713792" y="1161467"/>
            <a:ext cx="5183188" cy="1348467"/>
          </a:xfrm>
        </p:spPr>
        <p:txBody>
          <a:bodyPr/>
          <a:lstStyle/>
          <a:p>
            <a:r>
              <a:rPr lang="en-US" b="0" i="0" dirty="0">
                <a:solidFill>
                  <a:srgbClr val="222222"/>
                </a:solidFill>
                <a:effectLst/>
                <a:latin typeface="Roboto" panose="02000000000000000000" pitchFamily="2" charset="0"/>
              </a:rPr>
              <a:t>Inside the container’s files Import the code and files needed to run the inference :</a:t>
            </a:r>
            <a:endParaRPr lang="en-US" dirty="0"/>
          </a:p>
        </p:txBody>
      </p:sp>
      <p:sp>
        <p:nvSpPr>
          <p:cNvPr id="15" name="Content Placeholder 9">
            <a:extLst>
              <a:ext uri="{FF2B5EF4-FFF2-40B4-BE49-F238E27FC236}">
                <a16:creationId xmlns:a16="http://schemas.microsoft.com/office/drawing/2014/main" id="{3AC76918-3F61-EFC2-9DF8-C2D652AA0110}"/>
              </a:ext>
            </a:extLst>
          </p:cNvPr>
          <p:cNvSpPr txBox="1">
            <a:spLocks/>
          </p:cNvSpPr>
          <p:nvPr/>
        </p:nvSpPr>
        <p:spPr>
          <a:xfrm>
            <a:off x="1914331" y="5507457"/>
            <a:ext cx="5183188" cy="8488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Avenir Next LT Pro"/>
              <a:ea typeface="+mn-ea"/>
              <a:cs typeface="+mn-cs"/>
            </a:endParaRPr>
          </a:p>
        </p:txBody>
      </p:sp>
      <p:pic>
        <p:nvPicPr>
          <p:cNvPr id="3" name="Picture 2">
            <a:extLst>
              <a:ext uri="{FF2B5EF4-FFF2-40B4-BE49-F238E27FC236}">
                <a16:creationId xmlns:a16="http://schemas.microsoft.com/office/drawing/2014/main" id="{8F5D6F1D-3CFA-9105-6CDC-6E5ACB31998C}"/>
              </a:ext>
            </a:extLst>
          </p:cNvPr>
          <p:cNvPicPr>
            <a:picLocks noChangeAspect="1"/>
          </p:cNvPicPr>
          <p:nvPr/>
        </p:nvPicPr>
        <p:blipFill>
          <a:blip r:embed="rId2"/>
          <a:stretch>
            <a:fillRect/>
          </a:stretch>
        </p:blipFill>
        <p:spPr>
          <a:xfrm>
            <a:off x="5310616" y="2512537"/>
            <a:ext cx="6043184" cy="2994920"/>
          </a:xfrm>
          <a:prstGeom prst="rect">
            <a:avLst/>
          </a:prstGeom>
        </p:spPr>
      </p:pic>
    </p:spTree>
    <p:extLst>
      <p:ext uri="{BB962C8B-B14F-4D97-AF65-F5344CB8AC3E}">
        <p14:creationId xmlns:p14="http://schemas.microsoft.com/office/powerpoint/2010/main" val="1920941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530B021D-01C0-7BED-A18A-121D422751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tint val="75000"/>
                </a:prstClr>
              </a:solidFill>
              <a:effectLst/>
              <a:uLnTx/>
              <a:uFillTx/>
              <a:latin typeface="Avenir Next LT Pro"/>
              <a:ea typeface="+mn-ea"/>
              <a:cs typeface="+mn-cs"/>
            </a:endParaRPr>
          </a:p>
        </p:txBody>
      </p:sp>
      <p:sp>
        <p:nvSpPr>
          <p:cNvPr id="7" name="Content Placeholder 5">
            <a:extLst>
              <a:ext uri="{FF2B5EF4-FFF2-40B4-BE49-F238E27FC236}">
                <a16:creationId xmlns:a16="http://schemas.microsoft.com/office/drawing/2014/main" id="{AFAD15ED-AA26-3966-DAF5-6D736269DBC3}"/>
              </a:ext>
            </a:extLst>
          </p:cNvPr>
          <p:cNvSpPr txBox="1">
            <a:spLocks/>
          </p:cNvSpPr>
          <p:nvPr/>
        </p:nvSpPr>
        <p:spPr>
          <a:xfrm>
            <a:off x="3592285" y="3694924"/>
            <a:ext cx="4404050" cy="5691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10" name="Content Placeholder 9">
            <a:extLst>
              <a:ext uri="{FF2B5EF4-FFF2-40B4-BE49-F238E27FC236}">
                <a16:creationId xmlns:a16="http://schemas.microsoft.com/office/drawing/2014/main" id="{4E1394C1-1C21-36FD-9484-ECEB680F483D}"/>
              </a:ext>
            </a:extLst>
          </p:cNvPr>
          <p:cNvSpPr>
            <a:spLocks noGrp="1"/>
          </p:cNvSpPr>
          <p:nvPr>
            <p:ph sz="quarter" idx="4"/>
          </p:nvPr>
        </p:nvSpPr>
        <p:spPr>
          <a:xfrm>
            <a:off x="713792" y="1161467"/>
            <a:ext cx="5183188" cy="1348467"/>
          </a:xfrm>
        </p:spPr>
        <p:txBody>
          <a:bodyPr/>
          <a:lstStyle/>
          <a:p>
            <a:r>
              <a:rPr lang="en-US" dirty="0">
                <a:solidFill>
                  <a:srgbClr val="222222"/>
                </a:solidFill>
                <a:latin typeface="Roboto" panose="02000000000000000000" pitchFamily="2" charset="0"/>
              </a:rPr>
              <a:t>Open the terminal in the container to download SAHI and </a:t>
            </a:r>
            <a:r>
              <a:rPr lang="en-US" dirty="0" err="1">
                <a:solidFill>
                  <a:srgbClr val="222222"/>
                </a:solidFill>
                <a:latin typeface="Roboto" panose="02000000000000000000" pitchFamily="2" charset="0"/>
              </a:rPr>
              <a:t>IPython</a:t>
            </a:r>
            <a:r>
              <a:rPr lang="en-US" dirty="0">
                <a:solidFill>
                  <a:srgbClr val="222222"/>
                </a:solidFill>
                <a:latin typeface="Roboto" panose="02000000000000000000" pitchFamily="2" charset="0"/>
              </a:rPr>
              <a:t> to run </a:t>
            </a:r>
            <a:r>
              <a:rPr lang="en-US" b="0" i="0" dirty="0">
                <a:solidFill>
                  <a:srgbClr val="222222"/>
                </a:solidFill>
                <a:effectLst/>
                <a:latin typeface="Roboto" panose="02000000000000000000" pitchFamily="2" charset="0"/>
              </a:rPr>
              <a:t> the python script </a:t>
            </a:r>
            <a:endParaRPr lang="en-US" dirty="0"/>
          </a:p>
        </p:txBody>
      </p:sp>
      <p:sp>
        <p:nvSpPr>
          <p:cNvPr id="15" name="Content Placeholder 9">
            <a:extLst>
              <a:ext uri="{FF2B5EF4-FFF2-40B4-BE49-F238E27FC236}">
                <a16:creationId xmlns:a16="http://schemas.microsoft.com/office/drawing/2014/main" id="{3AC76918-3F61-EFC2-9DF8-C2D652AA0110}"/>
              </a:ext>
            </a:extLst>
          </p:cNvPr>
          <p:cNvSpPr txBox="1">
            <a:spLocks/>
          </p:cNvSpPr>
          <p:nvPr/>
        </p:nvSpPr>
        <p:spPr>
          <a:xfrm>
            <a:off x="1914331" y="5507457"/>
            <a:ext cx="5183188" cy="8488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2" name="Rectangle: Rounded Corners 1">
            <a:extLst>
              <a:ext uri="{FF2B5EF4-FFF2-40B4-BE49-F238E27FC236}">
                <a16:creationId xmlns:a16="http://schemas.microsoft.com/office/drawing/2014/main" id="{892394F6-EDD6-FBEB-BD1D-A6F3F89C9A3B}"/>
              </a:ext>
            </a:extLst>
          </p:cNvPr>
          <p:cNvSpPr/>
          <p:nvPr/>
        </p:nvSpPr>
        <p:spPr>
          <a:xfrm>
            <a:off x="3448835" y="2542589"/>
            <a:ext cx="4690949" cy="937726"/>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pip install </a:t>
            </a:r>
            <a:r>
              <a:rPr lang="en-US" dirty="0" err="1">
                <a:solidFill>
                  <a:schemeClr val="tx1"/>
                </a:solidFill>
              </a:rPr>
              <a:t>sahi</a:t>
            </a:r>
            <a:endParaRPr lang="en-US" dirty="0">
              <a:solidFill>
                <a:schemeClr val="tx1"/>
              </a:solidFill>
            </a:endParaRPr>
          </a:p>
          <a:p>
            <a:r>
              <a:rPr lang="en-US" dirty="0">
                <a:solidFill>
                  <a:schemeClr val="tx1"/>
                </a:solidFill>
              </a:rPr>
              <a:t>pip install </a:t>
            </a:r>
            <a:r>
              <a:rPr lang="en-US" dirty="0" err="1">
                <a:solidFill>
                  <a:schemeClr val="tx1"/>
                </a:solidFill>
              </a:rPr>
              <a:t>ipython</a:t>
            </a:r>
            <a:endParaRPr lang="en-US" dirty="0">
              <a:solidFill>
                <a:schemeClr val="tx1"/>
              </a:solidFill>
            </a:endParaRPr>
          </a:p>
        </p:txBody>
      </p:sp>
      <p:pic>
        <p:nvPicPr>
          <p:cNvPr id="5" name="Picture 4">
            <a:extLst>
              <a:ext uri="{FF2B5EF4-FFF2-40B4-BE49-F238E27FC236}">
                <a16:creationId xmlns:a16="http://schemas.microsoft.com/office/drawing/2014/main" id="{D25A6418-4D0E-DF87-EED0-1F84A885660A}"/>
              </a:ext>
            </a:extLst>
          </p:cNvPr>
          <p:cNvPicPr>
            <a:picLocks noChangeAspect="1"/>
          </p:cNvPicPr>
          <p:nvPr/>
        </p:nvPicPr>
        <p:blipFill>
          <a:blip r:embed="rId2"/>
          <a:stretch>
            <a:fillRect/>
          </a:stretch>
        </p:blipFill>
        <p:spPr>
          <a:xfrm>
            <a:off x="3237721" y="4306600"/>
            <a:ext cx="5458409" cy="1908639"/>
          </a:xfrm>
          <a:prstGeom prst="rect">
            <a:avLst/>
          </a:prstGeom>
        </p:spPr>
      </p:pic>
      <p:sp>
        <p:nvSpPr>
          <p:cNvPr id="6" name="Content Placeholder 9">
            <a:extLst>
              <a:ext uri="{FF2B5EF4-FFF2-40B4-BE49-F238E27FC236}">
                <a16:creationId xmlns:a16="http://schemas.microsoft.com/office/drawing/2014/main" id="{8801319F-72E9-E296-F400-237F657BDFCD}"/>
              </a:ext>
            </a:extLst>
          </p:cNvPr>
          <p:cNvSpPr txBox="1">
            <a:spLocks/>
          </p:cNvSpPr>
          <p:nvPr/>
        </p:nvSpPr>
        <p:spPr>
          <a:xfrm>
            <a:off x="418323" y="3580176"/>
            <a:ext cx="5183188" cy="13484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222222"/>
                </a:solidFill>
                <a:latin typeface="Roboto" panose="02000000000000000000" pitchFamily="2" charset="0"/>
              </a:rPr>
              <a:t>Run the python file for inference </a:t>
            </a:r>
            <a:endParaRPr lang="en-US" dirty="0"/>
          </a:p>
        </p:txBody>
      </p:sp>
    </p:spTree>
    <p:extLst>
      <p:ext uri="{BB962C8B-B14F-4D97-AF65-F5344CB8AC3E}">
        <p14:creationId xmlns:p14="http://schemas.microsoft.com/office/powerpoint/2010/main" val="1328195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530B021D-01C0-7BED-A18A-121D422751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tint val="75000"/>
                </a:prstClr>
              </a:solidFill>
              <a:effectLst/>
              <a:uLnTx/>
              <a:uFillTx/>
              <a:latin typeface="Avenir Next LT Pro"/>
              <a:ea typeface="+mn-ea"/>
              <a:cs typeface="+mn-cs"/>
            </a:endParaRPr>
          </a:p>
        </p:txBody>
      </p:sp>
      <p:sp>
        <p:nvSpPr>
          <p:cNvPr id="7" name="Content Placeholder 5">
            <a:extLst>
              <a:ext uri="{FF2B5EF4-FFF2-40B4-BE49-F238E27FC236}">
                <a16:creationId xmlns:a16="http://schemas.microsoft.com/office/drawing/2014/main" id="{AFAD15ED-AA26-3966-DAF5-6D736269DBC3}"/>
              </a:ext>
            </a:extLst>
          </p:cNvPr>
          <p:cNvSpPr txBox="1">
            <a:spLocks/>
          </p:cNvSpPr>
          <p:nvPr/>
        </p:nvSpPr>
        <p:spPr>
          <a:xfrm>
            <a:off x="3592285" y="3694924"/>
            <a:ext cx="4404050" cy="5691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10" name="Content Placeholder 9">
            <a:extLst>
              <a:ext uri="{FF2B5EF4-FFF2-40B4-BE49-F238E27FC236}">
                <a16:creationId xmlns:a16="http://schemas.microsoft.com/office/drawing/2014/main" id="{4E1394C1-1C21-36FD-9484-ECEB680F483D}"/>
              </a:ext>
            </a:extLst>
          </p:cNvPr>
          <p:cNvSpPr>
            <a:spLocks noGrp="1"/>
          </p:cNvSpPr>
          <p:nvPr>
            <p:ph sz="quarter" idx="4"/>
          </p:nvPr>
        </p:nvSpPr>
        <p:spPr>
          <a:xfrm>
            <a:off x="443204" y="214248"/>
            <a:ext cx="5183188" cy="1348467"/>
          </a:xfrm>
        </p:spPr>
        <p:txBody>
          <a:bodyPr/>
          <a:lstStyle/>
          <a:p>
            <a:r>
              <a:rPr lang="en-US" dirty="0">
                <a:solidFill>
                  <a:srgbClr val="222222"/>
                </a:solidFill>
                <a:latin typeface="Roboto" panose="02000000000000000000" pitchFamily="2" charset="0"/>
              </a:rPr>
              <a:t>Python Script for the Inference :</a:t>
            </a:r>
            <a:endParaRPr lang="en-US" dirty="0"/>
          </a:p>
        </p:txBody>
      </p:sp>
      <p:sp>
        <p:nvSpPr>
          <p:cNvPr id="15" name="Content Placeholder 9">
            <a:extLst>
              <a:ext uri="{FF2B5EF4-FFF2-40B4-BE49-F238E27FC236}">
                <a16:creationId xmlns:a16="http://schemas.microsoft.com/office/drawing/2014/main" id="{3AC76918-3F61-EFC2-9DF8-C2D652AA0110}"/>
              </a:ext>
            </a:extLst>
          </p:cNvPr>
          <p:cNvSpPr txBox="1">
            <a:spLocks/>
          </p:cNvSpPr>
          <p:nvPr/>
        </p:nvSpPr>
        <p:spPr>
          <a:xfrm>
            <a:off x="1914331" y="5507457"/>
            <a:ext cx="5183188" cy="8488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Avenir Next LT Pro"/>
              <a:ea typeface="+mn-ea"/>
              <a:cs typeface="+mn-cs"/>
            </a:endParaRPr>
          </a:p>
        </p:txBody>
      </p:sp>
      <p:pic>
        <p:nvPicPr>
          <p:cNvPr id="4" name="Picture 3">
            <a:extLst>
              <a:ext uri="{FF2B5EF4-FFF2-40B4-BE49-F238E27FC236}">
                <a16:creationId xmlns:a16="http://schemas.microsoft.com/office/drawing/2014/main" id="{0CB5A784-95DF-7255-920D-26072FAB7B5F}"/>
              </a:ext>
            </a:extLst>
          </p:cNvPr>
          <p:cNvPicPr>
            <a:picLocks noChangeAspect="1"/>
          </p:cNvPicPr>
          <p:nvPr/>
        </p:nvPicPr>
        <p:blipFill>
          <a:blip r:embed="rId2"/>
          <a:stretch>
            <a:fillRect/>
          </a:stretch>
        </p:blipFill>
        <p:spPr>
          <a:xfrm>
            <a:off x="0" y="1073049"/>
            <a:ext cx="11164267" cy="5570703"/>
          </a:xfrm>
          <a:prstGeom prst="rect">
            <a:avLst/>
          </a:prstGeom>
        </p:spPr>
      </p:pic>
    </p:spTree>
    <p:extLst>
      <p:ext uri="{BB962C8B-B14F-4D97-AF65-F5344CB8AC3E}">
        <p14:creationId xmlns:p14="http://schemas.microsoft.com/office/powerpoint/2010/main" val="818199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530B021D-01C0-7BED-A18A-121D422751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tint val="75000"/>
                </a:prstClr>
              </a:solidFill>
              <a:effectLst/>
              <a:uLnTx/>
              <a:uFillTx/>
              <a:latin typeface="Avenir Next LT Pro"/>
              <a:ea typeface="+mn-ea"/>
              <a:cs typeface="+mn-cs"/>
            </a:endParaRPr>
          </a:p>
        </p:txBody>
      </p:sp>
      <p:sp>
        <p:nvSpPr>
          <p:cNvPr id="7" name="Content Placeholder 5">
            <a:extLst>
              <a:ext uri="{FF2B5EF4-FFF2-40B4-BE49-F238E27FC236}">
                <a16:creationId xmlns:a16="http://schemas.microsoft.com/office/drawing/2014/main" id="{AFAD15ED-AA26-3966-DAF5-6D736269DBC3}"/>
              </a:ext>
            </a:extLst>
          </p:cNvPr>
          <p:cNvSpPr txBox="1">
            <a:spLocks/>
          </p:cNvSpPr>
          <p:nvPr/>
        </p:nvSpPr>
        <p:spPr>
          <a:xfrm>
            <a:off x="3592285" y="3694924"/>
            <a:ext cx="4404050" cy="5691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10" name="Content Placeholder 9">
            <a:extLst>
              <a:ext uri="{FF2B5EF4-FFF2-40B4-BE49-F238E27FC236}">
                <a16:creationId xmlns:a16="http://schemas.microsoft.com/office/drawing/2014/main" id="{4E1394C1-1C21-36FD-9484-ECEB680F483D}"/>
              </a:ext>
            </a:extLst>
          </p:cNvPr>
          <p:cNvSpPr>
            <a:spLocks noGrp="1"/>
          </p:cNvSpPr>
          <p:nvPr>
            <p:ph sz="quarter" idx="4"/>
          </p:nvPr>
        </p:nvSpPr>
        <p:spPr>
          <a:xfrm>
            <a:off x="611122" y="501650"/>
            <a:ext cx="5612396" cy="1348467"/>
          </a:xfrm>
        </p:spPr>
        <p:txBody>
          <a:bodyPr/>
          <a:lstStyle/>
          <a:p>
            <a:r>
              <a:rPr lang="en-US" dirty="0">
                <a:solidFill>
                  <a:srgbClr val="222222"/>
                </a:solidFill>
                <a:latin typeface="Roboto" panose="02000000000000000000" pitchFamily="2" charset="0"/>
              </a:rPr>
              <a:t>Once It’s done , you can view the result image /demo_data/prediction_visual.png</a:t>
            </a:r>
            <a:endParaRPr lang="en-US" dirty="0"/>
          </a:p>
        </p:txBody>
      </p:sp>
      <p:sp>
        <p:nvSpPr>
          <p:cNvPr id="15" name="Content Placeholder 9">
            <a:extLst>
              <a:ext uri="{FF2B5EF4-FFF2-40B4-BE49-F238E27FC236}">
                <a16:creationId xmlns:a16="http://schemas.microsoft.com/office/drawing/2014/main" id="{3AC76918-3F61-EFC2-9DF8-C2D652AA0110}"/>
              </a:ext>
            </a:extLst>
          </p:cNvPr>
          <p:cNvSpPr txBox="1">
            <a:spLocks/>
          </p:cNvSpPr>
          <p:nvPr/>
        </p:nvSpPr>
        <p:spPr>
          <a:xfrm>
            <a:off x="1914331" y="5507457"/>
            <a:ext cx="5183188" cy="8488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Avenir Next LT Pro"/>
              <a:ea typeface="+mn-ea"/>
              <a:cs typeface="+mn-cs"/>
            </a:endParaRPr>
          </a:p>
        </p:txBody>
      </p:sp>
      <p:pic>
        <p:nvPicPr>
          <p:cNvPr id="4" name="Picture 3" descr="A highway with many cars on it">
            <a:extLst>
              <a:ext uri="{FF2B5EF4-FFF2-40B4-BE49-F238E27FC236}">
                <a16:creationId xmlns:a16="http://schemas.microsoft.com/office/drawing/2014/main" id="{C3E98F27-E670-3802-70CA-A6EC6046905A}"/>
              </a:ext>
            </a:extLst>
          </p:cNvPr>
          <p:cNvPicPr>
            <a:picLocks noChangeAspect="1"/>
          </p:cNvPicPr>
          <p:nvPr/>
        </p:nvPicPr>
        <p:blipFill>
          <a:blip r:embed="rId2"/>
          <a:stretch>
            <a:fillRect/>
          </a:stretch>
        </p:blipFill>
        <p:spPr>
          <a:xfrm>
            <a:off x="1" y="2258009"/>
            <a:ext cx="5431000" cy="4280904"/>
          </a:xfrm>
          <a:prstGeom prst="rect">
            <a:avLst/>
          </a:prstGeom>
        </p:spPr>
      </p:pic>
      <p:pic>
        <p:nvPicPr>
          <p:cNvPr id="11" name="Picture 10" descr="A highway with many cars on it">
            <a:extLst>
              <a:ext uri="{FF2B5EF4-FFF2-40B4-BE49-F238E27FC236}">
                <a16:creationId xmlns:a16="http://schemas.microsoft.com/office/drawing/2014/main" id="{ABFA4F86-53B3-C591-59A0-11E3CDCBC25F}"/>
              </a:ext>
            </a:extLst>
          </p:cNvPr>
          <p:cNvPicPr>
            <a:picLocks noChangeAspect="1"/>
          </p:cNvPicPr>
          <p:nvPr/>
        </p:nvPicPr>
        <p:blipFill>
          <a:blip r:embed="rId3"/>
          <a:stretch>
            <a:fillRect/>
          </a:stretch>
        </p:blipFill>
        <p:spPr>
          <a:xfrm>
            <a:off x="6096000" y="2258008"/>
            <a:ext cx="6095999" cy="4280903"/>
          </a:xfrm>
          <a:prstGeom prst="rect">
            <a:avLst/>
          </a:prstGeom>
        </p:spPr>
      </p:pic>
    </p:spTree>
    <p:extLst>
      <p:ext uri="{BB962C8B-B14F-4D97-AF65-F5344CB8AC3E}">
        <p14:creationId xmlns:p14="http://schemas.microsoft.com/office/powerpoint/2010/main" val="69886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Arc 3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Arc 35">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6810150" y="1001058"/>
            <a:ext cx="4467792" cy="3060541"/>
          </a:xfrm>
        </p:spPr>
        <p:txBody>
          <a:bodyPr vert="horz" lIns="91440" tIns="45720" rIns="91440" bIns="45720" rtlCol="0" anchor="b">
            <a:normAutofit/>
          </a:bodyPr>
          <a:lstStyle/>
          <a:p>
            <a:r>
              <a:rPr lang="en-US" sz="5100" kern="1200" dirty="0">
                <a:solidFill>
                  <a:srgbClr val="FFFFFF"/>
                </a:solidFill>
                <a:latin typeface="+mj-lt"/>
                <a:ea typeface="+mj-ea"/>
                <a:cs typeface="+mj-cs"/>
              </a:rPr>
              <a:t>Build a Docker Image with The changes in The  Container</a:t>
            </a:r>
          </a:p>
        </p:txBody>
      </p:sp>
      <p:sp>
        <p:nvSpPr>
          <p:cNvPr id="38" name="Oval 37">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368"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blue background with a logo and a floppy disk&#10;&#10;Description automatically generated">
            <a:extLst>
              <a:ext uri="{FF2B5EF4-FFF2-40B4-BE49-F238E27FC236}">
                <a16:creationId xmlns:a16="http://schemas.microsoft.com/office/drawing/2014/main" id="{088F8587-E512-B356-03F8-DB1403AC2E0B}"/>
              </a:ext>
            </a:extLst>
          </p:cNvPr>
          <p:cNvPicPr>
            <a:picLocks noChangeAspect="1"/>
          </p:cNvPicPr>
          <p:nvPr/>
        </p:nvPicPr>
        <p:blipFill>
          <a:blip r:embed="rId2"/>
          <a:stretch>
            <a:fillRect/>
          </a:stretch>
        </p:blipFill>
        <p:spPr>
          <a:xfrm>
            <a:off x="1306747" y="1800890"/>
            <a:ext cx="4252055" cy="3256219"/>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
        <p:nvSpPr>
          <p:cNvPr id="7" name="Subtitle 2">
            <a:extLst>
              <a:ext uri="{FF2B5EF4-FFF2-40B4-BE49-F238E27FC236}">
                <a16:creationId xmlns:a16="http://schemas.microsoft.com/office/drawing/2014/main" id="{53A2A14D-4C8B-AAD6-ADC3-19607194209F}"/>
              </a:ext>
            </a:extLst>
          </p:cNvPr>
          <p:cNvSpPr txBox="1">
            <a:spLocks/>
          </p:cNvSpPr>
          <p:nvPr/>
        </p:nvSpPr>
        <p:spPr>
          <a:xfrm>
            <a:off x="6720858" y="3712014"/>
            <a:ext cx="5085580" cy="188175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white"/>
              </a:solidFill>
              <a:effectLst/>
              <a:uLnTx/>
              <a:uFillTx/>
              <a:latin typeface="Avenir Next LT Pro"/>
              <a:ea typeface="+mn-ea"/>
              <a:cs typeface="+mn-cs"/>
            </a:endParaRPr>
          </a:p>
        </p:txBody>
      </p:sp>
    </p:spTree>
    <p:extLst>
      <p:ext uri="{BB962C8B-B14F-4D97-AF65-F5344CB8AC3E}">
        <p14:creationId xmlns:p14="http://schemas.microsoft.com/office/powerpoint/2010/main" val="2646239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530B021D-01C0-7BED-A18A-121D422751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tint val="75000"/>
                </a:prstClr>
              </a:solidFill>
              <a:effectLst/>
              <a:uLnTx/>
              <a:uFillTx/>
              <a:latin typeface="Avenir Next LT Pro"/>
              <a:ea typeface="+mn-ea"/>
              <a:cs typeface="+mn-cs"/>
            </a:endParaRPr>
          </a:p>
        </p:txBody>
      </p:sp>
      <p:sp>
        <p:nvSpPr>
          <p:cNvPr id="5" name="Rectangle: Rounded Corners 4">
            <a:extLst>
              <a:ext uri="{FF2B5EF4-FFF2-40B4-BE49-F238E27FC236}">
                <a16:creationId xmlns:a16="http://schemas.microsoft.com/office/drawing/2014/main" id="{5F75AE70-C719-5408-37AE-D14CDBA99635}"/>
              </a:ext>
            </a:extLst>
          </p:cNvPr>
          <p:cNvSpPr/>
          <p:nvPr/>
        </p:nvSpPr>
        <p:spPr>
          <a:xfrm>
            <a:off x="1618862" y="3597239"/>
            <a:ext cx="9227975" cy="569167"/>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venir Next LT Pro"/>
                <a:ea typeface="+mn-ea"/>
                <a:cs typeface="+mn-cs"/>
              </a:rPr>
              <a:t>docker commit &lt;CONTAINER_ID_OR_NAME&gt; &lt;NEW_IMAGE_NAME&gt;:&lt;TAG&gt;</a:t>
            </a:r>
          </a:p>
        </p:txBody>
      </p:sp>
      <p:sp>
        <p:nvSpPr>
          <p:cNvPr id="7" name="Content Placeholder 5">
            <a:extLst>
              <a:ext uri="{FF2B5EF4-FFF2-40B4-BE49-F238E27FC236}">
                <a16:creationId xmlns:a16="http://schemas.microsoft.com/office/drawing/2014/main" id="{AFAD15ED-AA26-3966-DAF5-6D736269DBC3}"/>
              </a:ext>
            </a:extLst>
          </p:cNvPr>
          <p:cNvSpPr txBox="1">
            <a:spLocks/>
          </p:cNvSpPr>
          <p:nvPr/>
        </p:nvSpPr>
        <p:spPr>
          <a:xfrm>
            <a:off x="3592285" y="3694924"/>
            <a:ext cx="4404050" cy="5691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10" name="Content Placeholder 9">
            <a:extLst>
              <a:ext uri="{FF2B5EF4-FFF2-40B4-BE49-F238E27FC236}">
                <a16:creationId xmlns:a16="http://schemas.microsoft.com/office/drawing/2014/main" id="{4E1394C1-1C21-36FD-9484-ECEB680F483D}"/>
              </a:ext>
            </a:extLst>
          </p:cNvPr>
          <p:cNvSpPr>
            <a:spLocks noGrp="1"/>
          </p:cNvSpPr>
          <p:nvPr>
            <p:ph sz="quarter" idx="4"/>
          </p:nvPr>
        </p:nvSpPr>
        <p:spPr>
          <a:xfrm>
            <a:off x="1139906" y="1163228"/>
            <a:ext cx="6732037" cy="1763485"/>
          </a:xfrm>
        </p:spPr>
        <p:txBody>
          <a:bodyPr>
            <a:normAutofit fontScale="92500"/>
          </a:bodyPr>
          <a:lstStyle/>
          <a:p>
            <a:r>
              <a:rPr lang="en-US" dirty="0"/>
              <a:t>To save the changes made in a container and create a new Docker image from those changes, you can use the docker commit command. The docker commit command creates a new image based on the current state of the container.</a:t>
            </a:r>
          </a:p>
        </p:txBody>
      </p:sp>
      <p:sp>
        <p:nvSpPr>
          <p:cNvPr id="15" name="Content Placeholder 9">
            <a:extLst>
              <a:ext uri="{FF2B5EF4-FFF2-40B4-BE49-F238E27FC236}">
                <a16:creationId xmlns:a16="http://schemas.microsoft.com/office/drawing/2014/main" id="{3AC76918-3F61-EFC2-9DF8-C2D652AA0110}"/>
              </a:ext>
            </a:extLst>
          </p:cNvPr>
          <p:cNvSpPr txBox="1">
            <a:spLocks/>
          </p:cNvSpPr>
          <p:nvPr/>
        </p:nvSpPr>
        <p:spPr>
          <a:xfrm>
            <a:off x="1914331" y="5507457"/>
            <a:ext cx="5183188" cy="8488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09162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a:solidFill>
                  <a:srgbClr val="FFFFFF"/>
                </a:solidFill>
              </a:rPr>
              <a:t>Agenda</a:t>
            </a:r>
            <a:endParaRPr lang="en-US" dirty="0"/>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a:xfrm>
            <a:off x="5262465" y="1527048"/>
            <a:ext cx="6494105" cy="3931920"/>
          </a:xfrm>
        </p:spPr>
        <p:txBody>
          <a:bodyPr>
            <a:normAutofit/>
          </a:bodyPr>
          <a:lstStyle/>
          <a:p>
            <a:pPr marL="457200" indent="-457200">
              <a:buFont typeface="+mj-lt"/>
              <a:buAutoNum type="arabicPeriod"/>
            </a:pPr>
            <a:r>
              <a:rPr lang="en-US" sz="2000" dirty="0"/>
              <a:t>Introduction To Docker</a:t>
            </a:r>
          </a:p>
          <a:p>
            <a:pPr marL="457200" indent="-457200">
              <a:buFont typeface="+mj-lt"/>
              <a:buAutoNum type="arabicPeriod"/>
            </a:pPr>
            <a:r>
              <a:rPr lang="en-US" sz="2000" dirty="0"/>
              <a:t>Installation</a:t>
            </a:r>
          </a:p>
          <a:p>
            <a:pPr marL="457200" indent="-457200">
              <a:buFont typeface="+mj-lt"/>
              <a:buAutoNum type="arabicPeriod"/>
            </a:pPr>
            <a:r>
              <a:rPr lang="en-US" sz="2000" dirty="0"/>
              <a:t>Getting Started</a:t>
            </a:r>
          </a:p>
          <a:p>
            <a:pPr marL="457200" indent="-457200">
              <a:buFont typeface="+mj-lt"/>
              <a:buAutoNum type="arabicPeriod"/>
            </a:pPr>
            <a:r>
              <a:rPr lang="en-US" sz="2000" dirty="0"/>
              <a:t>Testing YOLOv8</a:t>
            </a:r>
          </a:p>
          <a:p>
            <a:pPr marL="457200" indent="-457200">
              <a:buFont typeface="+mj-lt"/>
              <a:buAutoNum type="arabicPeriod"/>
            </a:pPr>
            <a:r>
              <a:rPr lang="en-US" sz="2000" dirty="0"/>
              <a:t>Running YOLOv8-L +SAHI Inference in Docker Container</a:t>
            </a:r>
          </a:p>
          <a:p>
            <a:pPr marL="457200" indent="-457200">
              <a:buFont typeface="+mj-lt"/>
              <a:buAutoNum type="arabicPeriod"/>
            </a:pPr>
            <a:r>
              <a:rPr lang="en-US" sz="2000" dirty="0"/>
              <a:t>Build a New Image with the Changes of the container</a:t>
            </a:r>
          </a:p>
          <a:p>
            <a:pPr marL="457200" indent="-457200">
              <a:buFont typeface="+mj-lt"/>
              <a:buAutoNum type="arabicPeriod"/>
            </a:pPr>
            <a:r>
              <a:rPr lang="en-US" sz="2000" dirty="0"/>
              <a:t>Push Image To Docker Hub  </a:t>
            </a: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5" name="Freeform: Shape 12294">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297" name="Arc 12296">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299" name="Rectangle 12298">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301" name="Arc 1230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7080738" y="647593"/>
            <a:ext cx="4467792" cy="3060541"/>
          </a:xfrm>
        </p:spPr>
        <p:txBody>
          <a:bodyPr vert="horz" lIns="91440" tIns="45720" rIns="91440" bIns="45720" rtlCol="0" anchor="b">
            <a:normAutofit/>
          </a:bodyPr>
          <a:lstStyle/>
          <a:p>
            <a:r>
              <a:rPr lang="en-US" kern="1200" dirty="0">
                <a:solidFill>
                  <a:srgbClr val="FFFFFF"/>
                </a:solidFill>
                <a:latin typeface="+mj-lt"/>
                <a:ea typeface="+mj-ea"/>
                <a:cs typeface="+mj-cs"/>
              </a:rPr>
              <a:t>Push Image to Docker Hub</a:t>
            </a:r>
          </a:p>
        </p:txBody>
      </p:sp>
      <p:sp>
        <p:nvSpPr>
          <p:cNvPr id="12303" name="Oval 12302">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368"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290" name="Picture 2" descr="Docker Hub Hack Affects 190K Accounts, with Concerning Consequences |  Threatpost">
            <a:extLst>
              <a:ext uri="{FF2B5EF4-FFF2-40B4-BE49-F238E27FC236}">
                <a16:creationId xmlns:a16="http://schemas.microsoft.com/office/drawing/2014/main" id="{8E8FF656-8E9E-233D-C155-1AC7F1902AA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60821" y="1374798"/>
            <a:ext cx="3943907"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4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530B021D-01C0-7BED-A18A-121D422751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tint val="75000"/>
                </a:prstClr>
              </a:solidFill>
              <a:effectLst/>
              <a:uLnTx/>
              <a:uFillTx/>
              <a:latin typeface="Avenir Next LT Pro"/>
              <a:ea typeface="+mn-ea"/>
              <a:cs typeface="+mn-cs"/>
            </a:endParaRPr>
          </a:p>
        </p:txBody>
      </p:sp>
      <p:sp>
        <p:nvSpPr>
          <p:cNvPr id="7" name="Content Placeholder 5">
            <a:extLst>
              <a:ext uri="{FF2B5EF4-FFF2-40B4-BE49-F238E27FC236}">
                <a16:creationId xmlns:a16="http://schemas.microsoft.com/office/drawing/2014/main" id="{AFAD15ED-AA26-3966-DAF5-6D736269DBC3}"/>
              </a:ext>
            </a:extLst>
          </p:cNvPr>
          <p:cNvSpPr txBox="1">
            <a:spLocks/>
          </p:cNvSpPr>
          <p:nvPr/>
        </p:nvSpPr>
        <p:spPr>
          <a:xfrm>
            <a:off x="3592285" y="3694924"/>
            <a:ext cx="4404050" cy="5691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15" name="Content Placeholder 9">
            <a:extLst>
              <a:ext uri="{FF2B5EF4-FFF2-40B4-BE49-F238E27FC236}">
                <a16:creationId xmlns:a16="http://schemas.microsoft.com/office/drawing/2014/main" id="{3AC76918-3F61-EFC2-9DF8-C2D652AA0110}"/>
              </a:ext>
            </a:extLst>
          </p:cNvPr>
          <p:cNvSpPr txBox="1">
            <a:spLocks/>
          </p:cNvSpPr>
          <p:nvPr/>
        </p:nvSpPr>
        <p:spPr>
          <a:xfrm>
            <a:off x="1914331" y="5507457"/>
            <a:ext cx="5183188" cy="8488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Avenir Next LT Pro"/>
              <a:ea typeface="+mn-ea"/>
              <a:cs typeface="+mn-cs"/>
            </a:endParaRPr>
          </a:p>
        </p:txBody>
      </p:sp>
      <p:pic>
        <p:nvPicPr>
          <p:cNvPr id="14338" name="Picture 2" descr="Logo">
            <a:extLst>
              <a:ext uri="{FF2B5EF4-FFF2-40B4-BE49-F238E27FC236}">
                <a16:creationId xmlns:a16="http://schemas.microsoft.com/office/drawing/2014/main" id="{91885133-0697-841F-5CD3-61B7F210D5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5739" y="1380931"/>
            <a:ext cx="8331200" cy="51971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AF9780E-0C22-6E42-5ADA-0649761A683E}"/>
              </a:ext>
            </a:extLst>
          </p:cNvPr>
          <p:cNvSpPr txBox="1"/>
          <p:nvPr/>
        </p:nvSpPr>
        <p:spPr>
          <a:xfrm>
            <a:off x="653143" y="635979"/>
            <a:ext cx="4683967" cy="523220"/>
          </a:xfrm>
          <a:prstGeom prst="rect">
            <a:avLst/>
          </a:prstGeom>
          <a:noFill/>
        </p:spPr>
        <p:txBody>
          <a:bodyPr wrap="square" rtlCol="0">
            <a:spAutoFit/>
          </a:bodyPr>
          <a:lstStyle/>
          <a:p>
            <a:r>
              <a:rPr lang="en-US" sz="2800" dirty="0"/>
              <a:t>Concept Of Docker Hub</a:t>
            </a:r>
          </a:p>
        </p:txBody>
      </p:sp>
    </p:spTree>
    <p:extLst>
      <p:ext uri="{BB962C8B-B14F-4D97-AF65-F5344CB8AC3E}">
        <p14:creationId xmlns:p14="http://schemas.microsoft.com/office/powerpoint/2010/main" val="3917505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530B021D-01C0-7BED-A18A-121D422751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tint val="75000"/>
                </a:prstClr>
              </a:solidFill>
              <a:effectLst/>
              <a:uLnTx/>
              <a:uFillTx/>
              <a:latin typeface="Avenir Next LT Pro"/>
              <a:ea typeface="+mn-ea"/>
              <a:cs typeface="+mn-cs"/>
            </a:endParaRPr>
          </a:p>
        </p:txBody>
      </p:sp>
      <p:sp>
        <p:nvSpPr>
          <p:cNvPr id="5" name="Rectangle: Rounded Corners 4">
            <a:extLst>
              <a:ext uri="{FF2B5EF4-FFF2-40B4-BE49-F238E27FC236}">
                <a16:creationId xmlns:a16="http://schemas.microsoft.com/office/drawing/2014/main" id="{5F75AE70-C719-5408-37AE-D14CDBA99635}"/>
              </a:ext>
            </a:extLst>
          </p:cNvPr>
          <p:cNvSpPr/>
          <p:nvPr/>
        </p:nvSpPr>
        <p:spPr>
          <a:xfrm>
            <a:off x="1847461" y="2225350"/>
            <a:ext cx="9078685" cy="569167"/>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venir Next LT Pro"/>
                <a:ea typeface="+mn-ea"/>
                <a:cs typeface="+mn-cs"/>
              </a:rPr>
              <a:t>docker tag your_image_name your_dockerhub_username/repository_name:tag</a:t>
            </a:r>
          </a:p>
        </p:txBody>
      </p:sp>
      <p:sp>
        <p:nvSpPr>
          <p:cNvPr id="7" name="Content Placeholder 5">
            <a:extLst>
              <a:ext uri="{FF2B5EF4-FFF2-40B4-BE49-F238E27FC236}">
                <a16:creationId xmlns:a16="http://schemas.microsoft.com/office/drawing/2014/main" id="{AFAD15ED-AA26-3966-DAF5-6D736269DBC3}"/>
              </a:ext>
            </a:extLst>
          </p:cNvPr>
          <p:cNvSpPr txBox="1">
            <a:spLocks/>
          </p:cNvSpPr>
          <p:nvPr/>
        </p:nvSpPr>
        <p:spPr>
          <a:xfrm>
            <a:off x="3592285" y="3694924"/>
            <a:ext cx="4404050" cy="5691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10" name="Content Placeholder 9">
            <a:extLst>
              <a:ext uri="{FF2B5EF4-FFF2-40B4-BE49-F238E27FC236}">
                <a16:creationId xmlns:a16="http://schemas.microsoft.com/office/drawing/2014/main" id="{4E1394C1-1C21-36FD-9484-ECEB680F483D}"/>
              </a:ext>
            </a:extLst>
          </p:cNvPr>
          <p:cNvSpPr>
            <a:spLocks noGrp="1"/>
          </p:cNvSpPr>
          <p:nvPr>
            <p:ph sz="quarter" idx="4"/>
          </p:nvPr>
        </p:nvSpPr>
        <p:spPr>
          <a:xfrm>
            <a:off x="704461" y="650709"/>
            <a:ext cx="8728788" cy="1348467"/>
          </a:xfrm>
        </p:spPr>
        <p:txBody>
          <a:bodyPr>
            <a:normAutofit fontScale="92500" lnSpcReduction="10000"/>
          </a:bodyPr>
          <a:lstStyle/>
          <a:p>
            <a:pPr>
              <a:buFont typeface="+mj-lt"/>
              <a:buAutoNum type="arabicPeriod"/>
            </a:pPr>
            <a:r>
              <a:rPr lang="en-US" dirty="0"/>
              <a:t>Tag the Docker image:</a:t>
            </a:r>
          </a:p>
          <a:p>
            <a:r>
              <a:rPr lang="en-US" dirty="0"/>
              <a:t>Before pushing the image, you need to tag it with your Docker Hub username/repository. Use the following command to tag the image:</a:t>
            </a:r>
          </a:p>
        </p:txBody>
      </p:sp>
      <p:sp>
        <p:nvSpPr>
          <p:cNvPr id="11" name="Content Placeholder 9">
            <a:extLst>
              <a:ext uri="{FF2B5EF4-FFF2-40B4-BE49-F238E27FC236}">
                <a16:creationId xmlns:a16="http://schemas.microsoft.com/office/drawing/2014/main" id="{436A1E8B-824A-B81E-CD9E-587642C0835D}"/>
              </a:ext>
            </a:extLst>
          </p:cNvPr>
          <p:cNvSpPr txBox="1">
            <a:spLocks/>
          </p:cNvSpPr>
          <p:nvPr/>
        </p:nvSpPr>
        <p:spPr>
          <a:xfrm>
            <a:off x="782215" y="3163076"/>
            <a:ext cx="7046167" cy="146489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j-lt"/>
              <a:buAutoNum type="arabicPeriod" startAt="2"/>
            </a:pPr>
            <a:r>
              <a:rPr lang="en-US" dirty="0"/>
              <a:t>Log in to Docker Hub:</a:t>
            </a:r>
          </a:p>
          <a:p>
            <a:r>
              <a:rPr lang="en-US" dirty="0"/>
              <a:t>Open a terminal or command prompt and use the following command to log in to Docker Hub:</a:t>
            </a:r>
          </a:p>
          <a:p>
            <a:r>
              <a:rPr lang="en-US" dirty="0"/>
              <a:t>You will be prompted to enter your Docker Hub username and password.</a:t>
            </a:r>
          </a:p>
        </p:txBody>
      </p:sp>
      <p:sp>
        <p:nvSpPr>
          <p:cNvPr id="12" name="Rectangle: Rounded Corners 11">
            <a:extLst>
              <a:ext uri="{FF2B5EF4-FFF2-40B4-BE49-F238E27FC236}">
                <a16:creationId xmlns:a16="http://schemas.microsoft.com/office/drawing/2014/main" id="{B2A33CBD-4D3C-3C94-3B0A-16D1EED4C4CB}"/>
              </a:ext>
            </a:extLst>
          </p:cNvPr>
          <p:cNvSpPr/>
          <p:nvPr/>
        </p:nvSpPr>
        <p:spPr>
          <a:xfrm>
            <a:off x="3881534" y="5006128"/>
            <a:ext cx="3825551" cy="685417"/>
          </a:xfrm>
          <a:prstGeom prst="roundRect">
            <a:avLst>
              <a:gd name="adj" fmla="val 0"/>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Avenir Next LT Pro"/>
              </a:rPr>
              <a:t>d</a:t>
            </a:r>
            <a:r>
              <a:rPr kumimoji="0" lang="en-US" sz="1800" b="0" i="0" u="none" strike="noStrike" kern="1200" cap="none" spc="0" normalizeH="0" baseline="0" noProof="0" dirty="0" err="1">
                <a:ln>
                  <a:noFill/>
                </a:ln>
                <a:solidFill>
                  <a:prstClr val="black"/>
                </a:solidFill>
                <a:effectLst/>
                <a:uLnTx/>
                <a:uFillTx/>
                <a:latin typeface="Avenir Next LT Pro"/>
                <a:ea typeface="+mn-ea"/>
                <a:cs typeface="+mn-cs"/>
              </a:rPr>
              <a:t>ocker</a:t>
            </a:r>
            <a:r>
              <a:rPr kumimoji="0" lang="en-US" sz="1800" b="0" i="0" u="none" strike="noStrike" kern="1200" cap="none" spc="0" normalizeH="0" baseline="0" noProof="0" dirty="0">
                <a:ln>
                  <a:noFill/>
                </a:ln>
                <a:solidFill>
                  <a:prstClr val="black"/>
                </a:solidFill>
                <a:effectLst/>
                <a:uLnTx/>
                <a:uFillTx/>
                <a:latin typeface="Avenir Next LT Pro"/>
                <a:ea typeface="+mn-ea"/>
                <a:cs typeface="+mn-cs"/>
              </a:rPr>
              <a:t> login</a:t>
            </a:r>
          </a:p>
        </p:txBody>
      </p:sp>
      <p:sp>
        <p:nvSpPr>
          <p:cNvPr id="15" name="Content Placeholder 9">
            <a:extLst>
              <a:ext uri="{FF2B5EF4-FFF2-40B4-BE49-F238E27FC236}">
                <a16:creationId xmlns:a16="http://schemas.microsoft.com/office/drawing/2014/main" id="{3AC76918-3F61-EFC2-9DF8-C2D652AA0110}"/>
              </a:ext>
            </a:extLst>
          </p:cNvPr>
          <p:cNvSpPr txBox="1">
            <a:spLocks/>
          </p:cNvSpPr>
          <p:nvPr/>
        </p:nvSpPr>
        <p:spPr>
          <a:xfrm>
            <a:off x="1914331" y="5507457"/>
            <a:ext cx="5183188" cy="8488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2545594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530B021D-01C0-7BED-A18A-121D422751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tint val="75000"/>
                </a:prstClr>
              </a:solidFill>
              <a:effectLst/>
              <a:uLnTx/>
              <a:uFillTx/>
              <a:latin typeface="Avenir Next LT Pro"/>
              <a:ea typeface="+mn-ea"/>
              <a:cs typeface="+mn-cs"/>
            </a:endParaRPr>
          </a:p>
        </p:txBody>
      </p:sp>
      <p:sp>
        <p:nvSpPr>
          <p:cNvPr id="5" name="Rectangle: Rounded Corners 4">
            <a:extLst>
              <a:ext uri="{FF2B5EF4-FFF2-40B4-BE49-F238E27FC236}">
                <a16:creationId xmlns:a16="http://schemas.microsoft.com/office/drawing/2014/main" id="{5F75AE70-C719-5408-37AE-D14CDBA99635}"/>
              </a:ext>
            </a:extLst>
          </p:cNvPr>
          <p:cNvSpPr/>
          <p:nvPr/>
        </p:nvSpPr>
        <p:spPr>
          <a:xfrm>
            <a:off x="1385595" y="2417228"/>
            <a:ext cx="9078685" cy="569167"/>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venir Next LT Pro"/>
                <a:ea typeface="+mn-ea"/>
                <a:cs typeface="+mn-cs"/>
              </a:rPr>
              <a:t>docker push your_dockerhub_username/repository_name:tag</a:t>
            </a:r>
          </a:p>
        </p:txBody>
      </p:sp>
      <p:sp>
        <p:nvSpPr>
          <p:cNvPr id="7" name="Content Placeholder 5">
            <a:extLst>
              <a:ext uri="{FF2B5EF4-FFF2-40B4-BE49-F238E27FC236}">
                <a16:creationId xmlns:a16="http://schemas.microsoft.com/office/drawing/2014/main" id="{AFAD15ED-AA26-3966-DAF5-6D736269DBC3}"/>
              </a:ext>
            </a:extLst>
          </p:cNvPr>
          <p:cNvSpPr txBox="1">
            <a:spLocks/>
          </p:cNvSpPr>
          <p:nvPr/>
        </p:nvSpPr>
        <p:spPr>
          <a:xfrm>
            <a:off x="3592285" y="3694924"/>
            <a:ext cx="4404050" cy="5691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10" name="Content Placeholder 9">
            <a:extLst>
              <a:ext uri="{FF2B5EF4-FFF2-40B4-BE49-F238E27FC236}">
                <a16:creationId xmlns:a16="http://schemas.microsoft.com/office/drawing/2014/main" id="{4E1394C1-1C21-36FD-9484-ECEB680F483D}"/>
              </a:ext>
            </a:extLst>
          </p:cNvPr>
          <p:cNvSpPr>
            <a:spLocks noGrp="1"/>
          </p:cNvSpPr>
          <p:nvPr>
            <p:ph sz="quarter" idx="4"/>
          </p:nvPr>
        </p:nvSpPr>
        <p:spPr>
          <a:xfrm>
            <a:off x="1077685" y="1148158"/>
            <a:ext cx="8728788" cy="848893"/>
          </a:xfrm>
        </p:spPr>
        <p:txBody>
          <a:bodyPr>
            <a:normAutofit fontScale="77500" lnSpcReduction="20000"/>
          </a:bodyPr>
          <a:lstStyle/>
          <a:p>
            <a:pPr>
              <a:buFont typeface="+mj-lt"/>
              <a:buAutoNum type="arabicPeriod" startAt="3"/>
            </a:pPr>
            <a:r>
              <a:rPr lang="en-US" dirty="0"/>
              <a:t>Push the Docker image:</a:t>
            </a:r>
          </a:p>
          <a:p>
            <a:r>
              <a:rPr lang="en-US" dirty="0"/>
              <a:t>After logging in, you can push the Docker image to Docker Hub using the following command:</a:t>
            </a:r>
          </a:p>
        </p:txBody>
      </p:sp>
      <p:sp>
        <p:nvSpPr>
          <p:cNvPr id="11" name="Content Placeholder 9">
            <a:extLst>
              <a:ext uri="{FF2B5EF4-FFF2-40B4-BE49-F238E27FC236}">
                <a16:creationId xmlns:a16="http://schemas.microsoft.com/office/drawing/2014/main" id="{436A1E8B-824A-B81E-CD9E-587642C0835D}"/>
              </a:ext>
            </a:extLst>
          </p:cNvPr>
          <p:cNvSpPr txBox="1">
            <a:spLocks/>
          </p:cNvSpPr>
          <p:nvPr/>
        </p:nvSpPr>
        <p:spPr>
          <a:xfrm>
            <a:off x="1293844" y="3826749"/>
            <a:ext cx="8587274" cy="21180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j-lt"/>
              <a:buAutoNum type="arabicPeriod" startAt="4"/>
            </a:pPr>
            <a:r>
              <a:rPr lang="en-US" dirty="0"/>
              <a:t>Wait for the push to complete:</a:t>
            </a:r>
          </a:p>
          <a:p>
            <a:r>
              <a:rPr lang="en-US" dirty="0"/>
              <a:t>Docker will upload the image to Docker Hub. The time required will depend on the size of your image and your internet connection. You will see progress messages indicating the upload status.</a:t>
            </a:r>
          </a:p>
        </p:txBody>
      </p:sp>
      <p:sp>
        <p:nvSpPr>
          <p:cNvPr id="15" name="Content Placeholder 9">
            <a:extLst>
              <a:ext uri="{FF2B5EF4-FFF2-40B4-BE49-F238E27FC236}">
                <a16:creationId xmlns:a16="http://schemas.microsoft.com/office/drawing/2014/main" id="{3AC76918-3F61-EFC2-9DF8-C2D652AA0110}"/>
              </a:ext>
            </a:extLst>
          </p:cNvPr>
          <p:cNvSpPr txBox="1">
            <a:spLocks/>
          </p:cNvSpPr>
          <p:nvPr/>
        </p:nvSpPr>
        <p:spPr>
          <a:xfrm>
            <a:off x="1914331" y="5507457"/>
            <a:ext cx="5183188" cy="8488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419082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530B021D-01C0-7BED-A18A-121D422751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tint val="75000"/>
                </a:prstClr>
              </a:solidFill>
              <a:effectLst/>
              <a:uLnTx/>
              <a:uFillTx/>
              <a:latin typeface="Avenir Next LT Pro"/>
              <a:ea typeface="+mn-ea"/>
              <a:cs typeface="+mn-cs"/>
            </a:endParaRPr>
          </a:p>
        </p:txBody>
      </p:sp>
      <p:sp>
        <p:nvSpPr>
          <p:cNvPr id="5" name="Rectangle: Rounded Corners 4">
            <a:extLst>
              <a:ext uri="{FF2B5EF4-FFF2-40B4-BE49-F238E27FC236}">
                <a16:creationId xmlns:a16="http://schemas.microsoft.com/office/drawing/2014/main" id="{5F75AE70-C719-5408-37AE-D14CDBA99635}"/>
              </a:ext>
            </a:extLst>
          </p:cNvPr>
          <p:cNvSpPr/>
          <p:nvPr/>
        </p:nvSpPr>
        <p:spPr>
          <a:xfrm>
            <a:off x="1441579" y="4860950"/>
            <a:ext cx="9078685" cy="569167"/>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venir Next LT Pro"/>
                <a:ea typeface="+mn-ea"/>
                <a:cs typeface="+mn-cs"/>
              </a:rPr>
              <a:t>docker pull  your_dockerhub_username/repository_name:tag</a:t>
            </a:r>
          </a:p>
        </p:txBody>
      </p:sp>
      <p:sp>
        <p:nvSpPr>
          <p:cNvPr id="7" name="Content Placeholder 5">
            <a:extLst>
              <a:ext uri="{FF2B5EF4-FFF2-40B4-BE49-F238E27FC236}">
                <a16:creationId xmlns:a16="http://schemas.microsoft.com/office/drawing/2014/main" id="{AFAD15ED-AA26-3966-DAF5-6D736269DBC3}"/>
              </a:ext>
            </a:extLst>
          </p:cNvPr>
          <p:cNvSpPr txBox="1">
            <a:spLocks/>
          </p:cNvSpPr>
          <p:nvPr/>
        </p:nvSpPr>
        <p:spPr>
          <a:xfrm>
            <a:off x="3592285" y="3694924"/>
            <a:ext cx="4404050" cy="5691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10" name="Content Placeholder 9">
            <a:extLst>
              <a:ext uri="{FF2B5EF4-FFF2-40B4-BE49-F238E27FC236}">
                <a16:creationId xmlns:a16="http://schemas.microsoft.com/office/drawing/2014/main" id="{4E1394C1-1C21-36FD-9484-ECEB680F483D}"/>
              </a:ext>
            </a:extLst>
          </p:cNvPr>
          <p:cNvSpPr>
            <a:spLocks noGrp="1"/>
          </p:cNvSpPr>
          <p:nvPr>
            <p:ph sz="quarter" idx="4"/>
          </p:nvPr>
        </p:nvSpPr>
        <p:spPr>
          <a:xfrm>
            <a:off x="1059023" y="1127604"/>
            <a:ext cx="8728788" cy="1665650"/>
          </a:xfrm>
        </p:spPr>
        <p:txBody>
          <a:bodyPr>
            <a:normAutofit fontScale="92500" lnSpcReduction="20000"/>
          </a:bodyPr>
          <a:lstStyle/>
          <a:p>
            <a:pPr>
              <a:buFont typeface="+mj-lt"/>
              <a:buAutoNum type="arabicPeriod" startAt="5"/>
            </a:pPr>
            <a:r>
              <a:rPr lang="en-US" dirty="0"/>
              <a:t>Verify the image on Docker Hub:</a:t>
            </a:r>
          </a:p>
          <a:p>
            <a:pPr marL="0" indent="0">
              <a:buNone/>
            </a:pPr>
            <a:endParaRPr lang="en-US" dirty="0"/>
          </a:p>
          <a:p>
            <a:r>
              <a:rPr lang="en-US" dirty="0"/>
              <a:t>Visit the Docker Hub website (</a:t>
            </a:r>
            <a:r>
              <a:rPr lang="en-US" dirty="0">
                <a:solidFill>
                  <a:schemeClr val="accent2">
                    <a:lumMod val="50000"/>
                  </a:schemeClr>
                </a:solidFill>
                <a:hlinkClick r:id="rId2">
                  <a:extLst>
                    <a:ext uri="{A12FA001-AC4F-418D-AE19-62706E023703}">
                      <ahyp:hlinkClr xmlns:ahyp="http://schemas.microsoft.com/office/drawing/2018/hyperlinkcolor" val="tx"/>
                    </a:ext>
                  </a:extLst>
                </a:hlinkClick>
              </a:rPr>
              <a:t>https://hub.docker.com/</a:t>
            </a:r>
            <a:r>
              <a:rPr lang="en-US" dirty="0">
                <a:solidFill>
                  <a:schemeClr val="accent2">
                    <a:lumMod val="50000"/>
                  </a:schemeClr>
                </a:solidFill>
              </a:rPr>
              <a:t>) </a:t>
            </a:r>
            <a:r>
              <a:rPr lang="en-US" dirty="0"/>
              <a:t>and log in with your Docker Hub account. You should see your repository listed with the pushed image and its tag.</a:t>
            </a:r>
          </a:p>
        </p:txBody>
      </p:sp>
      <p:sp>
        <p:nvSpPr>
          <p:cNvPr id="11" name="Content Placeholder 9">
            <a:extLst>
              <a:ext uri="{FF2B5EF4-FFF2-40B4-BE49-F238E27FC236}">
                <a16:creationId xmlns:a16="http://schemas.microsoft.com/office/drawing/2014/main" id="{436A1E8B-824A-B81E-CD9E-587642C0835D}"/>
              </a:ext>
            </a:extLst>
          </p:cNvPr>
          <p:cNvSpPr txBox="1">
            <a:spLocks/>
          </p:cNvSpPr>
          <p:nvPr/>
        </p:nvSpPr>
        <p:spPr>
          <a:xfrm>
            <a:off x="883297" y="3314368"/>
            <a:ext cx="8587274" cy="102546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6.Now your Docker image is successfully pushed to Docker Hub and can be accessed by others or deployed on other systems using the Docker pull command.</a:t>
            </a:r>
          </a:p>
        </p:txBody>
      </p:sp>
      <p:sp>
        <p:nvSpPr>
          <p:cNvPr id="15" name="Content Placeholder 9">
            <a:extLst>
              <a:ext uri="{FF2B5EF4-FFF2-40B4-BE49-F238E27FC236}">
                <a16:creationId xmlns:a16="http://schemas.microsoft.com/office/drawing/2014/main" id="{3AC76918-3F61-EFC2-9DF8-C2D652AA0110}"/>
              </a:ext>
            </a:extLst>
          </p:cNvPr>
          <p:cNvSpPr txBox="1">
            <a:spLocks/>
          </p:cNvSpPr>
          <p:nvPr/>
        </p:nvSpPr>
        <p:spPr>
          <a:xfrm>
            <a:off x="1914331" y="5507457"/>
            <a:ext cx="5183188" cy="8488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855520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Freeform: Shape 2054">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7" name="Freeform: Shape 2056">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2059" name="Rectangle 2058">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6769570" y="530578"/>
            <a:ext cx="4771178" cy="1160110"/>
          </a:xfrm>
        </p:spPr>
        <p:txBody>
          <a:bodyPr vert="horz" lIns="91440" tIns="45720" rIns="91440" bIns="45720" rtlCol="0" anchor="ctr">
            <a:normAutofit/>
          </a:bodyPr>
          <a:lstStyle/>
          <a:p>
            <a:r>
              <a:rPr lang="en-US" sz="4100" kern="1200">
                <a:solidFill>
                  <a:schemeClr val="tx1"/>
                </a:solidFill>
                <a:latin typeface="+mj-lt"/>
                <a:ea typeface="+mj-ea"/>
                <a:cs typeface="+mj-cs"/>
              </a:rPr>
              <a:t>Introduction To Docker</a:t>
            </a:r>
          </a:p>
        </p:txBody>
      </p:sp>
      <p:pic>
        <p:nvPicPr>
          <p:cNvPr id="2050" name="Picture 2" descr="Containerization using Docker - GeeksforGeeks">
            <a:extLst>
              <a:ext uri="{FF2B5EF4-FFF2-40B4-BE49-F238E27FC236}">
                <a16:creationId xmlns:a16="http://schemas.microsoft.com/office/drawing/2014/main" id="{6FCE39CA-2CB5-450F-736F-CECCFF20A6A2}"/>
              </a:ext>
            </a:extLst>
          </p:cNvPr>
          <p:cNvPicPr>
            <a:picLocks noGrp="1" noChangeAspect="1" noChangeArrowheads="1"/>
          </p:cNvPicPr>
          <p:nvPr>
            <p:ph type="pic" sz="quarter" idx="14"/>
          </p:nvPr>
        </p:nvPicPr>
        <p:blipFill>
          <a:blip r:embed="rId2">
            <a:extLst>
              <a:ext uri="{28A0092B-C50C-407E-A947-70E740481C1C}">
                <a14:useLocalDpi xmlns:a14="http://schemas.microsoft.com/office/drawing/2010/main" val="0"/>
              </a:ext>
            </a:extLst>
          </a:blip>
          <a:srcRect l="7865" r="7865"/>
          <a:stretch>
            <a:fillRect/>
          </a:stretch>
        </p:blipFill>
        <p:spPr bwMode="auto">
          <a:xfrm>
            <a:off x="838199" y="652469"/>
            <a:ext cx="5440195" cy="5440173"/>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a:noFill/>
          <a:extLst>
            <a:ext uri="{909E8E84-426E-40DD-AFC4-6F175D3DCCD1}">
              <a14:hiddenFill xmlns:a14="http://schemas.microsoft.com/office/drawing/2010/main">
                <a:solidFill>
                  <a:srgbClr val="FFFFFF"/>
                </a:solidFill>
              </a14:hiddenFill>
            </a:ext>
          </a:extLst>
        </p:spPr>
      </p:pic>
      <p:sp>
        <p:nvSpPr>
          <p:cNvPr id="2061" name="Arc 2060">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6769570" y="1825625"/>
            <a:ext cx="4771178" cy="4388908"/>
          </a:xfrm>
        </p:spPr>
        <p:txBody>
          <a:bodyPr vert="horz" lIns="91440" tIns="45720" rIns="91440" bIns="45720" rtlCol="0">
            <a:normAutofit/>
          </a:bodyPr>
          <a:lstStyle/>
          <a:p>
            <a:pPr indent="-228600">
              <a:lnSpc>
                <a:spcPct val="90000"/>
              </a:lnSpc>
              <a:buFont typeface="Arial" panose="020B0604020202020204" pitchFamily="34" charset="0"/>
              <a:buChar char="•"/>
            </a:pPr>
            <a:r>
              <a:rPr lang="en-US" b="0" i="0">
                <a:effectLst/>
              </a:rPr>
              <a:t>Docker is the containerization platform that is used to package your application and all its dependencies together in the form of containers to make sure that your application works seamlessly in any environment which can be developed or tested or in production.</a:t>
            </a:r>
            <a:endParaRPr lang="en-US"/>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lumMod val="50000"/>
                    <a:lumOff val="50000"/>
                  </a:prstClr>
                </a:solidFill>
                <a:effectLst/>
                <a:uLnTx/>
                <a:uFillTx/>
              </a:rPr>
              <a:pPr marR="0" lvl="0" indent="0" fontAlgn="auto">
                <a:spcBef>
                  <a:spcPts val="0"/>
                </a:spcBef>
                <a:spcAft>
                  <a:spcPts val="600"/>
                </a:spcAft>
                <a:buClrTx/>
                <a:buSzTx/>
                <a:buFontTx/>
                <a:buNone/>
                <a:tabLst/>
                <a:defRPr/>
              </a:pPr>
              <a:t>3</a:t>
            </a:fld>
            <a:endParaRPr kumimoji="0" lang="en-US" b="0" i="0" u="none" strike="noStrike" normalizeH="0" noProof="0">
              <a:ln>
                <a:noFill/>
              </a:ln>
              <a:solidFill>
                <a:prstClr val="black">
                  <a:lumMod val="50000"/>
                  <a:lumOff val="50000"/>
                </a:prstClr>
              </a:solidFill>
              <a:effectLst/>
              <a:uLnTx/>
              <a:uFillTx/>
            </a:endParaRPr>
          </a:p>
        </p:txBody>
      </p:sp>
    </p:spTree>
    <p:extLst>
      <p:ext uri="{BB962C8B-B14F-4D97-AF65-F5344CB8AC3E}">
        <p14:creationId xmlns:p14="http://schemas.microsoft.com/office/powerpoint/2010/main" val="100219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Shape 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Arc 1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12">
            <a:extLst>
              <a:ext uri="{FF2B5EF4-FFF2-40B4-BE49-F238E27FC236}">
                <a16:creationId xmlns:a16="http://schemas.microsoft.com/office/drawing/2014/main" id="{46090D5F-01AF-4676-ADF9-09DA80A26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Arc 14">
            <a:extLst>
              <a:ext uri="{FF2B5EF4-FFF2-40B4-BE49-F238E27FC236}">
                <a16:creationId xmlns:a16="http://schemas.microsoft.com/office/drawing/2014/main" id="{129A6924-D08B-45DD-8219-D130D09CE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90427" y="683791"/>
            <a:ext cx="2987899" cy="2987899"/>
          </a:xfrm>
          <a:prstGeom prst="arc">
            <a:avLst>
              <a:gd name="adj1" fmla="val 16200000"/>
              <a:gd name="adj2" fmla="val 2120553"/>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6621863" y="643467"/>
            <a:ext cx="4926669" cy="2866496"/>
          </a:xfrm>
        </p:spPr>
        <p:txBody>
          <a:bodyPr vert="horz" lIns="91440" tIns="45720" rIns="91440" bIns="45720" rtlCol="0" anchor="b">
            <a:normAutofit/>
          </a:bodyPr>
          <a:lstStyle/>
          <a:p>
            <a:r>
              <a:rPr lang="en-US" kern="1200" dirty="0">
                <a:solidFill>
                  <a:srgbClr val="FFFFFF"/>
                </a:solidFill>
                <a:latin typeface="+mj-lt"/>
                <a:ea typeface="+mj-ea"/>
                <a:cs typeface="+mj-cs"/>
              </a:rPr>
              <a:t>Installation</a:t>
            </a:r>
          </a:p>
        </p:txBody>
      </p:sp>
      <p:sp>
        <p:nvSpPr>
          <p:cNvPr id="25" name="Rectangle 16">
            <a:extLst>
              <a:ext uri="{FF2B5EF4-FFF2-40B4-BE49-F238E27FC236}">
                <a16:creationId xmlns:a16="http://schemas.microsoft.com/office/drawing/2014/main" id="{01B0AB56-1C73-492F-9E03-DF7B546AF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0321" y="4381081"/>
            <a:ext cx="784976" cy="784976"/>
          </a:xfrm>
          <a:prstGeom prst="rect">
            <a:avLst/>
          </a:prstGeom>
          <a:noFill/>
          <a:ln w="127000">
            <a:solidFill>
              <a:schemeClr val="accent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2" descr="Docker: Pengertian, Fungsi, dan Cara Belajar - Blog | Alterra Academy">
            <a:extLst>
              <a:ext uri="{FF2B5EF4-FFF2-40B4-BE49-F238E27FC236}">
                <a16:creationId xmlns:a16="http://schemas.microsoft.com/office/drawing/2014/main" id="{ED835C88-0370-1F03-B3CB-72101A7FB2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550" r="22200" b="1"/>
          <a:stretch/>
        </p:blipFill>
        <p:spPr bwMode="auto">
          <a:xfrm>
            <a:off x="815876" y="761535"/>
            <a:ext cx="5691831" cy="5334930"/>
          </a:xfrm>
          <a:custGeom>
            <a:avLst/>
            <a:gdLst/>
            <a:ahLst/>
            <a:cxnLst/>
            <a:rect l="l" t="t" r="r" b="b"/>
            <a:pathLst>
              <a:path w="4048125" h="4048125">
                <a:moveTo>
                  <a:pt x="65094" y="0"/>
                </a:moveTo>
                <a:lnTo>
                  <a:pt x="3983031" y="0"/>
                </a:lnTo>
                <a:cubicBezTo>
                  <a:pt x="4018981" y="0"/>
                  <a:pt x="4048125" y="29144"/>
                  <a:pt x="4048125" y="65094"/>
                </a:cubicBezTo>
                <a:lnTo>
                  <a:pt x="4048125" y="3983031"/>
                </a:lnTo>
                <a:cubicBezTo>
                  <a:pt x="4048125" y="4018981"/>
                  <a:pt x="4018981" y="4048125"/>
                  <a:pt x="3983031" y="4048125"/>
                </a:cubicBezTo>
                <a:lnTo>
                  <a:pt x="65094" y="4048125"/>
                </a:lnTo>
                <a:cubicBezTo>
                  <a:pt x="29144" y="4048125"/>
                  <a:pt x="0" y="4018981"/>
                  <a:pt x="0" y="3983031"/>
                </a:cubicBezTo>
                <a:lnTo>
                  <a:pt x="0" y="65094"/>
                </a:lnTo>
                <a:cubicBezTo>
                  <a:pt x="0" y="29144"/>
                  <a:pt x="29144" y="0"/>
                  <a:pt x="65094" y="0"/>
                </a:cubicBezTo>
                <a:close/>
              </a:path>
            </a:pathLst>
          </a:cu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53A2A14D-4C8B-AAD6-ADC3-19607194209F}"/>
              </a:ext>
            </a:extLst>
          </p:cNvPr>
          <p:cNvSpPr txBox="1">
            <a:spLocks/>
          </p:cNvSpPr>
          <p:nvPr/>
        </p:nvSpPr>
        <p:spPr>
          <a:xfrm>
            <a:off x="7284871" y="3712014"/>
            <a:ext cx="5085580" cy="188175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r>
              <a:rPr lang="en-US" dirty="0"/>
              <a:t>For Windows</a:t>
            </a:r>
          </a:p>
          <a:p>
            <a:pPr algn="l"/>
            <a:endParaRPr lang="en-US" dirty="0"/>
          </a:p>
        </p:txBody>
      </p:sp>
    </p:spTree>
    <p:extLst>
      <p:ext uri="{BB962C8B-B14F-4D97-AF65-F5344CB8AC3E}">
        <p14:creationId xmlns:p14="http://schemas.microsoft.com/office/powerpoint/2010/main" val="4283594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What Is Docker: A Complete Guide">
            <a:extLst>
              <a:ext uri="{FF2B5EF4-FFF2-40B4-BE49-F238E27FC236}">
                <a16:creationId xmlns:a16="http://schemas.microsoft.com/office/drawing/2014/main" id="{7AA933C4-17D3-D8A5-C323-0A3C364E0B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8913" y="0"/>
            <a:ext cx="6183087"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42E3A3A9-5E96-4CDD-A971-9C272EFD97D9}"/>
              </a:ext>
            </a:extLst>
          </p:cNvPr>
          <p:cNvSpPr>
            <a:spLocks noGrp="1"/>
          </p:cNvSpPr>
          <p:nvPr>
            <p:ph idx="1"/>
          </p:nvPr>
        </p:nvSpPr>
        <p:spPr>
          <a:xfrm>
            <a:off x="337394" y="1632857"/>
            <a:ext cx="5671519" cy="4352544"/>
          </a:xfrm>
        </p:spPr>
        <p:txBody>
          <a:bodyPr>
            <a:normAutofit fontScale="92500"/>
          </a:bodyPr>
          <a:lstStyle/>
          <a:p>
            <a:pPr>
              <a:buFont typeface="+mj-lt"/>
              <a:buAutoNum type="arabicPeriod"/>
            </a:pPr>
            <a:r>
              <a:rPr lang="en-US" dirty="0"/>
              <a:t>Install Docker:</a:t>
            </a:r>
          </a:p>
          <a:p>
            <a:r>
              <a:rPr lang="en-US" dirty="0"/>
              <a:t>First, ensure that Docker is installed on your system. You can download and install Docker from the official Docker website: </a:t>
            </a:r>
            <a:r>
              <a:rPr lang="en-US" dirty="0">
                <a:solidFill>
                  <a:schemeClr val="accent2">
                    <a:lumMod val="50000"/>
                  </a:schemeClr>
                </a:solidFill>
                <a:hlinkClick r:id="rId3">
                  <a:extLst>
                    <a:ext uri="{A12FA001-AC4F-418D-AE19-62706E023703}">
                      <ahyp:hlinkClr xmlns:ahyp="http://schemas.microsoft.com/office/drawing/2018/hyperlinkcolor" val="tx"/>
                    </a:ext>
                  </a:extLst>
                </a:hlinkClick>
              </a:rPr>
              <a:t>https://www.docker.com/get-started</a:t>
            </a:r>
            <a:endParaRPr lang="en-US" dirty="0">
              <a:solidFill>
                <a:schemeClr val="accent2">
                  <a:lumMod val="50000"/>
                </a:schemeClr>
              </a:solidFill>
            </a:endParaRPr>
          </a:p>
          <a:p>
            <a:endParaRPr lang="en-US" dirty="0"/>
          </a:p>
          <a:p>
            <a:pPr>
              <a:buFont typeface="+mj-lt"/>
              <a:buAutoNum type="arabicPeriod" startAt="2"/>
            </a:pPr>
            <a:r>
              <a:rPr lang="en-US" dirty="0"/>
              <a:t>Install the WSL 2 Update for Windows</a:t>
            </a:r>
          </a:p>
          <a:p>
            <a:endParaRPr lang="en-US" dirty="0"/>
          </a:p>
          <a:p>
            <a:pPr>
              <a:buFont typeface="+mj-lt"/>
              <a:buAutoNum type="arabicPeriod" startAt="2"/>
            </a:pPr>
            <a:r>
              <a:rPr lang="en-US" dirty="0"/>
              <a:t>Create a Docker Hub Account :</a:t>
            </a:r>
          </a:p>
          <a:p>
            <a:r>
              <a:rPr lang="en-US" dirty="0"/>
              <a:t>Create an Account in </a:t>
            </a:r>
            <a:r>
              <a:rPr lang="en-US" dirty="0">
                <a:solidFill>
                  <a:schemeClr val="accent2">
                    <a:lumMod val="50000"/>
                  </a:schemeClr>
                </a:solidFill>
                <a:hlinkClick r:id="rId4">
                  <a:extLst>
                    <a:ext uri="{A12FA001-AC4F-418D-AE19-62706E023703}">
                      <ahyp:hlinkClr xmlns:ahyp="http://schemas.microsoft.com/office/drawing/2018/hyperlinkcolor" val="tx"/>
                    </a:ext>
                  </a:extLst>
                </a:hlinkClick>
              </a:rPr>
              <a:t>https://hub.docker.com</a:t>
            </a:r>
            <a:endParaRPr lang="en-US" dirty="0">
              <a:solidFill>
                <a:schemeClr val="accent2">
                  <a:lumMod val="50000"/>
                </a:schemeClr>
              </a:solidFill>
            </a:endParaRPr>
          </a:p>
          <a:p>
            <a:endParaRPr lang="en-US" dirty="0"/>
          </a:p>
        </p:txBody>
      </p:sp>
      <p:sp>
        <p:nvSpPr>
          <p:cNvPr id="14" name="Slide Number Placeholder 13">
            <a:extLst>
              <a:ext uri="{FF2B5EF4-FFF2-40B4-BE49-F238E27FC236}">
                <a16:creationId xmlns:a16="http://schemas.microsoft.com/office/drawing/2014/main" id="{DC4D09A1-D96F-4BFC-8475-2F079EAD86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39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Shape 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Arc 1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12">
            <a:extLst>
              <a:ext uri="{FF2B5EF4-FFF2-40B4-BE49-F238E27FC236}">
                <a16:creationId xmlns:a16="http://schemas.microsoft.com/office/drawing/2014/main" id="{46090D5F-01AF-4676-ADF9-09DA80A26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Arc 14">
            <a:extLst>
              <a:ext uri="{FF2B5EF4-FFF2-40B4-BE49-F238E27FC236}">
                <a16:creationId xmlns:a16="http://schemas.microsoft.com/office/drawing/2014/main" id="{129A6924-D08B-45DD-8219-D130D09CE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90427" y="683791"/>
            <a:ext cx="2987899" cy="2987899"/>
          </a:xfrm>
          <a:prstGeom prst="arc">
            <a:avLst>
              <a:gd name="adj1" fmla="val 16200000"/>
              <a:gd name="adj2" fmla="val 2120553"/>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6335297" y="643467"/>
            <a:ext cx="5213235" cy="2866496"/>
          </a:xfrm>
        </p:spPr>
        <p:txBody>
          <a:bodyPr vert="horz" lIns="91440" tIns="45720" rIns="91440" bIns="45720" rtlCol="0" anchor="b">
            <a:normAutofit/>
          </a:bodyPr>
          <a:lstStyle/>
          <a:p>
            <a:r>
              <a:rPr lang="en-US" kern="1200" dirty="0">
                <a:solidFill>
                  <a:srgbClr val="FFFFFF"/>
                </a:solidFill>
                <a:latin typeface="+mj-lt"/>
                <a:ea typeface="+mj-ea"/>
                <a:cs typeface="+mj-cs"/>
              </a:rPr>
              <a:t>Getting Started</a:t>
            </a:r>
          </a:p>
        </p:txBody>
      </p:sp>
      <p:sp>
        <p:nvSpPr>
          <p:cNvPr id="25" name="Rectangle 16">
            <a:extLst>
              <a:ext uri="{FF2B5EF4-FFF2-40B4-BE49-F238E27FC236}">
                <a16:creationId xmlns:a16="http://schemas.microsoft.com/office/drawing/2014/main" id="{01B0AB56-1C73-492F-9E03-DF7B546AF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0321" y="4381081"/>
            <a:ext cx="784976" cy="784976"/>
          </a:xfrm>
          <a:prstGeom prst="rect">
            <a:avLst/>
          </a:prstGeom>
          <a:noFill/>
          <a:ln w="127000">
            <a:solidFill>
              <a:schemeClr val="accent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2" descr="Docker: Pengertian, Fungsi, dan Cara Belajar - Blog | Alterra Academy">
            <a:extLst>
              <a:ext uri="{FF2B5EF4-FFF2-40B4-BE49-F238E27FC236}">
                <a16:creationId xmlns:a16="http://schemas.microsoft.com/office/drawing/2014/main" id="{ED835C88-0370-1F03-B3CB-72101A7FB2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550" r="22200" b="1"/>
          <a:stretch/>
        </p:blipFill>
        <p:spPr bwMode="auto">
          <a:xfrm>
            <a:off x="1100666" y="529624"/>
            <a:ext cx="5334930" cy="5334930"/>
          </a:xfrm>
          <a:custGeom>
            <a:avLst/>
            <a:gdLst/>
            <a:ahLst/>
            <a:cxnLst/>
            <a:rect l="l" t="t" r="r" b="b"/>
            <a:pathLst>
              <a:path w="4048125" h="4048125">
                <a:moveTo>
                  <a:pt x="65094" y="0"/>
                </a:moveTo>
                <a:lnTo>
                  <a:pt x="3983031" y="0"/>
                </a:lnTo>
                <a:cubicBezTo>
                  <a:pt x="4018981" y="0"/>
                  <a:pt x="4048125" y="29144"/>
                  <a:pt x="4048125" y="65094"/>
                </a:cubicBezTo>
                <a:lnTo>
                  <a:pt x="4048125" y="3983031"/>
                </a:lnTo>
                <a:cubicBezTo>
                  <a:pt x="4048125" y="4018981"/>
                  <a:pt x="4018981" y="4048125"/>
                  <a:pt x="3983031" y="4048125"/>
                </a:cubicBezTo>
                <a:lnTo>
                  <a:pt x="65094" y="4048125"/>
                </a:lnTo>
                <a:cubicBezTo>
                  <a:pt x="29144" y="4048125"/>
                  <a:pt x="0" y="4018981"/>
                  <a:pt x="0" y="3983031"/>
                </a:cubicBezTo>
                <a:lnTo>
                  <a:pt x="0" y="65094"/>
                </a:lnTo>
                <a:cubicBezTo>
                  <a:pt x="0" y="29144"/>
                  <a:pt x="29144" y="0"/>
                  <a:pt x="65094" y="0"/>
                </a:cubicBezTo>
                <a:close/>
              </a:path>
            </a:pathLst>
          </a:cu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53A2A14D-4C8B-AAD6-ADC3-19607194209F}"/>
              </a:ext>
            </a:extLst>
          </p:cNvPr>
          <p:cNvSpPr txBox="1">
            <a:spLocks/>
          </p:cNvSpPr>
          <p:nvPr/>
        </p:nvSpPr>
        <p:spPr>
          <a:xfrm>
            <a:off x="6720858" y="3712014"/>
            <a:ext cx="5085580" cy="188175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r>
              <a:rPr lang="en-US" dirty="0"/>
              <a:t>1.Create a Dockerfile</a:t>
            </a:r>
          </a:p>
          <a:p>
            <a:pPr algn="l"/>
            <a:r>
              <a:rPr lang="en-US" dirty="0"/>
              <a:t>2.Build image out of Dockerfile</a:t>
            </a:r>
          </a:p>
          <a:p>
            <a:pPr algn="l"/>
            <a:r>
              <a:rPr lang="en-US" dirty="0"/>
              <a:t>3.Run the image in the container</a:t>
            </a:r>
          </a:p>
          <a:p>
            <a:pPr algn="l"/>
            <a:endParaRPr lang="en-US" dirty="0"/>
          </a:p>
        </p:txBody>
      </p:sp>
    </p:spTree>
    <p:extLst>
      <p:ext uri="{BB962C8B-B14F-4D97-AF65-F5344CB8AC3E}">
        <p14:creationId xmlns:p14="http://schemas.microsoft.com/office/powerpoint/2010/main" val="3969800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lstStyle/>
          <a:p>
            <a:r>
              <a:rPr lang="en-US" dirty="0"/>
              <a:t>1. Create a Dockerfile</a:t>
            </a:r>
          </a:p>
        </p:txBody>
      </p:sp>
      <p:sp>
        <p:nvSpPr>
          <p:cNvPr id="4" name="Content Placeholder 3">
            <a:extLst>
              <a:ext uri="{FF2B5EF4-FFF2-40B4-BE49-F238E27FC236}">
                <a16:creationId xmlns:a16="http://schemas.microsoft.com/office/drawing/2014/main" id="{A84DACD0-2773-4975-A2FE-3BD5764E1F61}"/>
              </a:ext>
            </a:extLst>
          </p:cNvPr>
          <p:cNvSpPr>
            <a:spLocks noGrp="1"/>
          </p:cNvSpPr>
          <p:nvPr>
            <p:ph sz="half" idx="2"/>
          </p:nvPr>
        </p:nvSpPr>
        <p:spPr>
          <a:xfrm>
            <a:off x="839788" y="1833271"/>
            <a:ext cx="2705845" cy="2020272"/>
          </a:xfrm>
        </p:spPr>
        <p:txBody>
          <a:bodyPr>
            <a:normAutofit/>
          </a:bodyPr>
          <a:lstStyle/>
          <a:p>
            <a:r>
              <a:rPr lang="en-US" sz="1400" dirty="0"/>
              <a:t>Create a file named "Dockerfile" (no file extension):</a:t>
            </a:r>
          </a:p>
          <a:p>
            <a:pPr marL="0" indent="0">
              <a:buNone/>
            </a:pPr>
            <a:r>
              <a:rPr lang="en-US" sz="1400" dirty="0"/>
              <a:t>The Dockerfile defines the instructions for building the Docker image.</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23" name="Picture 22">
            <a:extLst>
              <a:ext uri="{FF2B5EF4-FFF2-40B4-BE49-F238E27FC236}">
                <a16:creationId xmlns:a16="http://schemas.microsoft.com/office/drawing/2014/main" id="{E9B9396D-9F6E-5B9B-F490-61D6CE2405F6}"/>
              </a:ext>
            </a:extLst>
          </p:cNvPr>
          <p:cNvPicPr>
            <a:picLocks noChangeAspect="1"/>
          </p:cNvPicPr>
          <p:nvPr/>
        </p:nvPicPr>
        <p:blipFill>
          <a:blip r:embed="rId2"/>
          <a:stretch>
            <a:fillRect/>
          </a:stretch>
        </p:blipFill>
        <p:spPr>
          <a:xfrm>
            <a:off x="3701728" y="2004044"/>
            <a:ext cx="8016935" cy="4038950"/>
          </a:xfrm>
          <a:prstGeom prst="rect">
            <a:avLst/>
          </a:prstGeom>
        </p:spPr>
      </p:pic>
    </p:spTree>
    <p:extLst>
      <p:ext uri="{BB962C8B-B14F-4D97-AF65-F5344CB8AC3E}">
        <p14:creationId xmlns:p14="http://schemas.microsoft.com/office/powerpoint/2010/main" val="1813910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1C923-16B5-AA31-1450-73D0338B106D}"/>
              </a:ext>
            </a:extLst>
          </p:cNvPr>
          <p:cNvSpPr>
            <a:spLocks noGrp="1"/>
          </p:cNvSpPr>
          <p:nvPr>
            <p:ph type="title"/>
          </p:nvPr>
        </p:nvSpPr>
        <p:spPr/>
        <p:txBody>
          <a:bodyPr/>
          <a:lstStyle/>
          <a:p>
            <a:r>
              <a:rPr lang="en-US" dirty="0"/>
              <a:t>2. Build image out of Dockerfile</a:t>
            </a:r>
          </a:p>
        </p:txBody>
      </p:sp>
      <p:sp>
        <p:nvSpPr>
          <p:cNvPr id="6" name="Content Placeholder 5">
            <a:extLst>
              <a:ext uri="{FF2B5EF4-FFF2-40B4-BE49-F238E27FC236}">
                <a16:creationId xmlns:a16="http://schemas.microsoft.com/office/drawing/2014/main" id="{D3F85DF0-CEBE-B9E6-8CC9-AE646B5D7276}"/>
              </a:ext>
            </a:extLst>
          </p:cNvPr>
          <p:cNvSpPr>
            <a:spLocks noGrp="1"/>
          </p:cNvSpPr>
          <p:nvPr>
            <p:ph sz="quarter" idx="4"/>
          </p:nvPr>
        </p:nvSpPr>
        <p:spPr>
          <a:xfrm>
            <a:off x="573833" y="1690688"/>
            <a:ext cx="5183188" cy="3684588"/>
          </a:xfrm>
        </p:spPr>
        <p:txBody>
          <a:bodyPr/>
          <a:lstStyle/>
          <a:p>
            <a:r>
              <a:rPr lang="en-US" dirty="0"/>
              <a:t>Open a terminal or command prompt, navigate to the directory containing the Dockerfile, and run the following command to build the Docker image</a:t>
            </a:r>
          </a:p>
        </p:txBody>
      </p:sp>
      <p:sp>
        <p:nvSpPr>
          <p:cNvPr id="9" name="Slide Number Placeholder 8">
            <a:extLst>
              <a:ext uri="{FF2B5EF4-FFF2-40B4-BE49-F238E27FC236}">
                <a16:creationId xmlns:a16="http://schemas.microsoft.com/office/drawing/2014/main" id="{530B021D-01C0-7BED-A18A-121D4227510A}"/>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8</a:t>
            </a:fld>
            <a:endParaRPr lang="en-US" dirty="0">
              <a:solidFill>
                <a:prstClr val="black">
                  <a:tint val="75000"/>
                </a:prstClr>
              </a:solidFill>
            </a:endParaRPr>
          </a:p>
        </p:txBody>
      </p:sp>
      <p:pic>
        <p:nvPicPr>
          <p:cNvPr id="11" name="Picture 10">
            <a:extLst>
              <a:ext uri="{FF2B5EF4-FFF2-40B4-BE49-F238E27FC236}">
                <a16:creationId xmlns:a16="http://schemas.microsoft.com/office/drawing/2014/main" id="{BB6109A0-DA55-5EC8-A95B-94DAF4AF9174}"/>
              </a:ext>
            </a:extLst>
          </p:cNvPr>
          <p:cNvPicPr>
            <a:picLocks noChangeAspect="1"/>
          </p:cNvPicPr>
          <p:nvPr/>
        </p:nvPicPr>
        <p:blipFill>
          <a:blip r:embed="rId2"/>
          <a:stretch>
            <a:fillRect/>
          </a:stretch>
        </p:blipFill>
        <p:spPr>
          <a:xfrm>
            <a:off x="3117184" y="3907944"/>
            <a:ext cx="5279673" cy="1138070"/>
          </a:xfrm>
          <a:prstGeom prst="rect">
            <a:avLst/>
          </a:prstGeom>
        </p:spPr>
      </p:pic>
    </p:spTree>
    <p:extLst>
      <p:ext uri="{BB962C8B-B14F-4D97-AF65-F5344CB8AC3E}">
        <p14:creationId xmlns:p14="http://schemas.microsoft.com/office/powerpoint/2010/main" val="3227180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1C923-16B5-AA31-1450-73D0338B106D}"/>
              </a:ext>
            </a:extLst>
          </p:cNvPr>
          <p:cNvSpPr>
            <a:spLocks noGrp="1"/>
          </p:cNvSpPr>
          <p:nvPr>
            <p:ph type="title"/>
          </p:nvPr>
        </p:nvSpPr>
        <p:spPr/>
        <p:txBody>
          <a:bodyPr/>
          <a:lstStyle/>
          <a:p>
            <a:r>
              <a:rPr lang="en-US" dirty="0"/>
              <a:t>3. Run the image in the container</a:t>
            </a:r>
          </a:p>
        </p:txBody>
      </p:sp>
      <p:sp>
        <p:nvSpPr>
          <p:cNvPr id="6" name="Content Placeholder 5">
            <a:extLst>
              <a:ext uri="{FF2B5EF4-FFF2-40B4-BE49-F238E27FC236}">
                <a16:creationId xmlns:a16="http://schemas.microsoft.com/office/drawing/2014/main" id="{D3F85DF0-CEBE-B9E6-8CC9-AE646B5D7276}"/>
              </a:ext>
            </a:extLst>
          </p:cNvPr>
          <p:cNvSpPr>
            <a:spLocks noGrp="1"/>
          </p:cNvSpPr>
          <p:nvPr>
            <p:ph sz="quarter" idx="4"/>
          </p:nvPr>
        </p:nvSpPr>
        <p:spPr>
          <a:xfrm>
            <a:off x="573833" y="1690688"/>
            <a:ext cx="5183188" cy="3684588"/>
          </a:xfrm>
        </p:spPr>
        <p:txBody>
          <a:bodyPr/>
          <a:lstStyle/>
          <a:p>
            <a:r>
              <a:rPr lang="en-US" dirty="0"/>
              <a:t>Once the image is built, you can run a Docker container from it using the following command:</a:t>
            </a:r>
          </a:p>
        </p:txBody>
      </p:sp>
      <p:sp>
        <p:nvSpPr>
          <p:cNvPr id="9" name="Slide Number Placeholder 8">
            <a:extLst>
              <a:ext uri="{FF2B5EF4-FFF2-40B4-BE49-F238E27FC236}">
                <a16:creationId xmlns:a16="http://schemas.microsoft.com/office/drawing/2014/main" id="{530B021D-01C0-7BED-A18A-121D4227510A}"/>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9</a:t>
            </a:fld>
            <a:endParaRPr lang="en-US" dirty="0">
              <a:solidFill>
                <a:prstClr val="black">
                  <a:tint val="75000"/>
                </a:prstClr>
              </a:solidFill>
            </a:endParaRPr>
          </a:p>
        </p:txBody>
      </p:sp>
      <p:sp>
        <p:nvSpPr>
          <p:cNvPr id="5" name="Rectangle: Rounded Corners 4">
            <a:extLst>
              <a:ext uri="{FF2B5EF4-FFF2-40B4-BE49-F238E27FC236}">
                <a16:creationId xmlns:a16="http://schemas.microsoft.com/office/drawing/2014/main" id="{5F75AE70-C719-5408-37AE-D14CDBA99635}"/>
              </a:ext>
            </a:extLst>
          </p:cNvPr>
          <p:cNvSpPr/>
          <p:nvPr/>
        </p:nvSpPr>
        <p:spPr>
          <a:xfrm>
            <a:off x="3517641" y="3666931"/>
            <a:ext cx="4478694" cy="569167"/>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Docker  run  –it   your_image_name</a:t>
            </a:r>
          </a:p>
        </p:txBody>
      </p:sp>
      <p:sp>
        <p:nvSpPr>
          <p:cNvPr id="7" name="Content Placeholder 5">
            <a:extLst>
              <a:ext uri="{FF2B5EF4-FFF2-40B4-BE49-F238E27FC236}">
                <a16:creationId xmlns:a16="http://schemas.microsoft.com/office/drawing/2014/main" id="{AFAD15ED-AA26-3966-DAF5-6D736269DBC3}"/>
              </a:ext>
            </a:extLst>
          </p:cNvPr>
          <p:cNvSpPr txBox="1">
            <a:spLocks/>
          </p:cNvSpPr>
          <p:nvPr/>
        </p:nvSpPr>
        <p:spPr>
          <a:xfrm>
            <a:off x="3592285" y="3694924"/>
            <a:ext cx="4404050" cy="5691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1311562650"/>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2.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{DA5F19BB-A811-40DC-B830-EED2ADEDB30A}tf78504181_win32</Template>
  <TotalTime>323</TotalTime>
  <Words>748</Words>
  <Application>Microsoft Office PowerPoint</Application>
  <PresentationFormat>Widescreen</PresentationFormat>
  <Paragraphs>89</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Abadi</vt:lpstr>
      <vt:lpstr>Arial</vt:lpstr>
      <vt:lpstr>Avenir Next LT Pro</vt:lpstr>
      <vt:lpstr>Calibri</vt:lpstr>
      <vt:lpstr>Consolas</vt:lpstr>
      <vt:lpstr>Roboto</vt:lpstr>
      <vt:lpstr>Tw Cen MT</vt:lpstr>
      <vt:lpstr>ShapesVTI</vt:lpstr>
      <vt:lpstr>Containerization of YOLOv8-L Inference With SAHI</vt:lpstr>
      <vt:lpstr>Agenda</vt:lpstr>
      <vt:lpstr>Introduction To Docker</vt:lpstr>
      <vt:lpstr>Installation</vt:lpstr>
      <vt:lpstr>PowerPoint Presentation</vt:lpstr>
      <vt:lpstr>Getting Started</vt:lpstr>
      <vt:lpstr>1. Create a Dockerfile</vt:lpstr>
      <vt:lpstr>2. Build image out of Dockerfile</vt:lpstr>
      <vt:lpstr>3. Run the image in the container</vt:lpstr>
      <vt:lpstr>Testing YOLOv8: Object Detection </vt:lpstr>
      <vt:lpstr>PowerPoint Presentation</vt:lpstr>
      <vt:lpstr>Results </vt:lpstr>
      <vt:lpstr>Running Yolov8-L + SAHI Inference Inside The  Docker Container</vt:lpstr>
      <vt:lpstr>PowerPoint Presentation</vt:lpstr>
      <vt:lpstr>PowerPoint Presentation</vt:lpstr>
      <vt:lpstr>PowerPoint Presentation</vt:lpstr>
      <vt:lpstr>PowerPoint Presentation</vt:lpstr>
      <vt:lpstr>Build a Docker Image with The changes in The  Container</vt:lpstr>
      <vt:lpstr>PowerPoint Presentation</vt:lpstr>
      <vt:lpstr>Push Image to Docker Hub</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Containerization of YOLOv8-L Inference With SAHI</dc:title>
  <dc:creator>Bensalem Ghada 1 ( ISSATSO )</dc:creator>
  <cp:lastModifiedBy>Bensalem Ghada 1 ( ISSATSO )</cp:lastModifiedBy>
  <cp:revision>35</cp:revision>
  <dcterms:created xsi:type="dcterms:W3CDTF">2023-07-21T10:07:22Z</dcterms:created>
  <dcterms:modified xsi:type="dcterms:W3CDTF">2023-08-10T17:00:23Z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