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73" r:id="rId5"/>
    <p:sldId id="275" r:id="rId6"/>
    <p:sldId id="274" r:id="rId7"/>
    <p:sldId id="276" r:id="rId8"/>
    <p:sldId id="272" r:id="rId9"/>
    <p:sldId id="277" r:id="rId10"/>
    <p:sldId id="278" r:id="rId11"/>
    <p:sldId id="280" r:id="rId12"/>
    <p:sldId id="281" r:id="rId13"/>
    <p:sldId id="282" r:id="rId14"/>
    <p:sldId id="283" r:id="rId15"/>
    <p:sldId id="286" r:id="rId16"/>
    <p:sldId id="285" r:id="rId17"/>
    <p:sldId id="287" r:id="rId18"/>
    <p:sldId id="288" r:id="rId19"/>
    <p:sldId id="289" r:id="rId20"/>
    <p:sldId id="290" r:id="rId21"/>
    <p:sldId id="291" r:id="rId22"/>
    <p:sldId id="292" r:id="rId23"/>
    <p:sldId id="293"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6D2C"/>
    <a:srgbClr val="6F431B"/>
    <a:srgbClr val="38220E"/>
    <a:srgbClr val="4D2F13"/>
    <a:srgbClr val="623F2B"/>
    <a:srgbClr val="985B24"/>
    <a:srgbClr val="38D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117356-75AA-6748-06B9-D463B9CBF67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BD9D503-B8FD-0AB1-2436-875FDD931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3AA6528-F74E-5A63-0A79-F2C1896990FC}"/>
              </a:ext>
            </a:extLst>
          </p:cNvPr>
          <p:cNvSpPr>
            <a:spLocks noGrp="1"/>
          </p:cNvSpPr>
          <p:nvPr>
            <p:ph type="dt" sz="half" idx="10"/>
          </p:nvPr>
        </p:nvSpPr>
        <p:spPr/>
        <p:txBody>
          <a:bodyPr/>
          <a:lstStyle/>
          <a:p>
            <a:fld id="{90DE4ECD-3154-41DA-8559-BF029B2F8FB9}" type="datetimeFigureOut">
              <a:rPr lang="tr-TR" smtClean="0"/>
              <a:t>19.03.2024</a:t>
            </a:fld>
            <a:endParaRPr lang="tr-TR"/>
          </a:p>
        </p:txBody>
      </p:sp>
      <p:sp>
        <p:nvSpPr>
          <p:cNvPr id="5" name="Alt Bilgi Yer Tutucusu 4">
            <a:extLst>
              <a:ext uri="{FF2B5EF4-FFF2-40B4-BE49-F238E27FC236}">
                <a16:creationId xmlns:a16="http://schemas.microsoft.com/office/drawing/2014/main" id="{EB273A11-CA7E-827C-BB93-5DDB9EF371C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6613E8B-AC53-86FB-B580-9C60B34A2D57}"/>
              </a:ext>
            </a:extLst>
          </p:cNvPr>
          <p:cNvSpPr>
            <a:spLocks noGrp="1"/>
          </p:cNvSpPr>
          <p:nvPr>
            <p:ph type="sldNum" sz="quarter" idx="12"/>
          </p:nvPr>
        </p:nvSpPr>
        <p:spPr/>
        <p:txBody>
          <a:bodyPr/>
          <a:lstStyle/>
          <a:p>
            <a:fld id="{79E11DCB-61EE-4AE6-AECE-F8C5BA82BB48}" type="slidenum">
              <a:rPr lang="tr-TR" smtClean="0"/>
              <a:t>‹#›</a:t>
            </a:fld>
            <a:endParaRPr lang="tr-TR"/>
          </a:p>
        </p:txBody>
      </p:sp>
    </p:spTree>
    <p:extLst>
      <p:ext uri="{BB962C8B-B14F-4D97-AF65-F5344CB8AC3E}">
        <p14:creationId xmlns:p14="http://schemas.microsoft.com/office/powerpoint/2010/main" val="204468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6273C4-BF1D-B7B6-121F-0FB323C9DC8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E210794-9A56-E3D3-B293-E2D6B54250B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8679DF4-92FE-7384-992F-D9CCB2D59213}"/>
              </a:ext>
            </a:extLst>
          </p:cNvPr>
          <p:cNvSpPr>
            <a:spLocks noGrp="1"/>
          </p:cNvSpPr>
          <p:nvPr>
            <p:ph type="dt" sz="half" idx="10"/>
          </p:nvPr>
        </p:nvSpPr>
        <p:spPr/>
        <p:txBody>
          <a:bodyPr/>
          <a:lstStyle/>
          <a:p>
            <a:fld id="{90DE4ECD-3154-41DA-8559-BF029B2F8FB9}" type="datetimeFigureOut">
              <a:rPr lang="tr-TR" smtClean="0"/>
              <a:t>19.03.2024</a:t>
            </a:fld>
            <a:endParaRPr lang="tr-TR"/>
          </a:p>
        </p:txBody>
      </p:sp>
      <p:sp>
        <p:nvSpPr>
          <p:cNvPr id="5" name="Alt Bilgi Yer Tutucusu 4">
            <a:extLst>
              <a:ext uri="{FF2B5EF4-FFF2-40B4-BE49-F238E27FC236}">
                <a16:creationId xmlns:a16="http://schemas.microsoft.com/office/drawing/2014/main" id="{382C236C-EEEB-053C-2E1B-5F9515B8F58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72BE7FE-0C96-8A8C-CA43-4EFD17C22972}"/>
              </a:ext>
            </a:extLst>
          </p:cNvPr>
          <p:cNvSpPr>
            <a:spLocks noGrp="1"/>
          </p:cNvSpPr>
          <p:nvPr>
            <p:ph type="sldNum" sz="quarter" idx="12"/>
          </p:nvPr>
        </p:nvSpPr>
        <p:spPr/>
        <p:txBody>
          <a:bodyPr/>
          <a:lstStyle/>
          <a:p>
            <a:fld id="{79E11DCB-61EE-4AE6-AECE-F8C5BA82BB48}" type="slidenum">
              <a:rPr lang="tr-TR" smtClean="0"/>
              <a:t>‹#›</a:t>
            </a:fld>
            <a:endParaRPr lang="tr-TR"/>
          </a:p>
        </p:txBody>
      </p:sp>
    </p:spTree>
    <p:extLst>
      <p:ext uri="{BB962C8B-B14F-4D97-AF65-F5344CB8AC3E}">
        <p14:creationId xmlns:p14="http://schemas.microsoft.com/office/powerpoint/2010/main" val="398098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2731CD3-786A-8640-5BB8-1E74B0B411C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8E886DA-A418-483F-2D60-74CD56D710E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2B9D7CC-B60E-51C7-132F-5F61486ED820}"/>
              </a:ext>
            </a:extLst>
          </p:cNvPr>
          <p:cNvSpPr>
            <a:spLocks noGrp="1"/>
          </p:cNvSpPr>
          <p:nvPr>
            <p:ph type="dt" sz="half" idx="10"/>
          </p:nvPr>
        </p:nvSpPr>
        <p:spPr/>
        <p:txBody>
          <a:bodyPr/>
          <a:lstStyle/>
          <a:p>
            <a:fld id="{90DE4ECD-3154-41DA-8559-BF029B2F8FB9}" type="datetimeFigureOut">
              <a:rPr lang="tr-TR" smtClean="0"/>
              <a:t>19.03.2024</a:t>
            </a:fld>
            <a:endParaRPr lang="tr-TR"/>
          </a:p>
        </p:txBody>
      </p:sp>
      <p:sp>
        <p:nvSpPr>
          <p:cNvPr id="5" name="Alt Bilgi Yer Tutucusu 4">
            <a:extLst>
              <a:ext uri="{FF2B5EF4-FFF2-40B4-BE49-F238E27FC236}">
                <a16:creationId xmlns:a16="http://schemas.microsoft.com/office/drawing/2014/main" id="{4FA2B668-9874-B2F9-08CA-AEB3D2467E8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D6B8013-FBD8-B343-782E-35316D2F6565}"/>
              </a:ext>
            </a:extLst>
          </p:cNvPr>
          <p:cNvSpPr>
            <a:spLocks noGrp="1"/>
          </p:cNvSpPr>
          <p:nvPr>
            <p:ph type="sldNum" sz="quarter" idx="12"/>
          </p:nvPr>
        </p:nvSpPr>
        <p:spPr/>
        <p:txBody>
          <a:bodyPr/>
          <a:lstStyle/>
          <a:p>
            <a:fld id="{79E11DCB-61EE-4AE6-AECE-F8C5BA82BB48}" type="slidenum">
              <a:rPr lang="tr-TR" smtClean="0"/>
              <a:t>‹#›</a:t>
            </a:fld>
            <a:endParaRPr lang="tr-TR"/>
          </a:p>
        </p:txBody>
      </p:sp>
    </p:spTree>
    <p:extLst>
      <p:ext uri="{BB962C8B-B14F-4D97-AF65-F5344CB8AC3E}">
        <p14:creationId xmlns:p14="http://schemas.microsoft.com/office/powerpoint/2010/main" val="369555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F5B7D6-905E-28E2-34B1-1B88C44D12E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552058-6DA7-8403-2110-89D9FA12602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79A38B7-6C36-AA2D-A36B-30A834F4F882}"/>
              </a:ext>
            </a:extLst>
          </p:cNvPr>
          <p:cNvSpPr>
            <a:spLocks noGrp="1"/>
          </p:cNvSpPr>
          <p:nvPr>
            <p:ph type="dt" sz="half" idx="10"/>
          </p:nvPr>
        </p:nvSpPr>
        <p:spPr/>
        <p:txBody>
          <a:bodyPr/>
          <a:lstStyle/>
          <a:p>
            <a:fld id="{90DE4ECD-3154-41DA-8559-BF029B2F8FB9}" type="datetimeFigureOut">
              <a:rPr lang="tr-TR" smtClean="0"/>
              <a:t>19.03.2024</a:t>
            </a:fld>
            <a:endParaRPr lang="tr-TR"/>
          </a:p>
        </p:txBody>
      </p:sp>
      <p:sp>
        <p:nvSpPr>
          <p:cNvPr id="5" name="Alt Bilgi Yer Tutucusu 4">
            <a:extLst>
              <a:ext uri="{FF2B5EF4-FFF2-40B4-BE49-F238E27FC236}">
                <a16:creationId xmlns:a16="http://schemas.microsoft.com/office/drawing/2014/main" id="{31310248-5319-94C8-F199-A18C4847314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8A4BF59-ED6F-02A8-952A-19F50795E720}"/>
              </a:ext>
            </a:extLst>
          </p:cNvPr>
          <p:cNvSpPr>
            <a:spLocks noGrp="1"/>
          </p:cNvSpPr>
          <p:nvPr>
            <p:ph type="sldNum" sz="quarter" idx="12"/>
          </p:nvPr>
        </p:nvSpPr>
        <p:spPr/>
        <p:txBody>
          <a:bodyPr/>
          <a:lstStyle/>
          <a:p>
            <a:fld id="{79E11DCB-61EE-4AE6-AECE-F8C5BA82BB48}" type="slidenum">
              <a:rPr lang="tr-TR" smtClean="0"/>
              <a:t>‹#›</a:t>
            </a:fld>
            <a:endParaRPr lang="tr-TR"/>
          </a:p>
        </p:txBody>
      </p:sp>
    </p:spTree>
    <p:extLst>
      <p:ext uri="{BB962C8B-B14F-4D97-AF65-F5344CB8AC3E}">
        <p14:creationId xmlns:p14="http://schemas.microsoft.com/office/powerpoint/2010/main" val="427013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45E0FC-2075-30FE-CC7D-AC8FFBF3455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BFD19FC-6532-D330-BABD-CB82351D5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4344B3C-42FA-7FDA-EB3D-4B62FBBA267B}"/>
              </a:ext>
            </a:extLst>
          </p:cNvPr>
          <p:cNvSpPr>
            <a:spLocks noGrp="1"/>
          </p:cNvSpPr>
          <p:nvPr>
            <p:ph type="dt" sz="half" idx="10"/>
          </p:nvPr>
        </p:nvSpPr>
        <p:spPr/>
        <p:txBody>
          <a:bodyPr/>
          <a:lstStyle/>
          <a:p>
            <a:fld id="{90DE4ECD-3154-41DA-8559-BF029B2F8FB9}" type="datetimeFigureOut">
              <a:rPr lang="tr-TR" smtClean="0"/>
              <a:t>19.03.2024</a:t>
            </a:fld>
            <a:endParaRPr lang="tr-TR"/>
          </a:p>
        </p:txBody>
      </p:sp>
      <p:sp>
        <p:nvSpPr>
          <p:cNvPr id="5" name="Alt Bilgi Yer Tutucusu 4">
            <a:extLst>
              <a:ext uri="{FF2B5EF4-FFF2-40B4-BE49-F238E27FC236}">
                <a16:creationId xmlns:a16="http://schemas.microsoft.com/office/drawing/2014/main" id="{BB8C9473-E7C3-1F74-C6F5-3557C3A6709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FD464B5-649D-E1FB-CACB-73A63817C3F1}"/>
              </a:ext>
            </a:extLst>
          </p:cNvPr>
          <p:cNvSpPr>
            <a:spLocks noGrp="1"/>
          </p:cNvSpPr>
          <p:nvPr>
            <p:ph type="sldNum" sz="quarter" idx="12"/>
          </p:nvPr>
        </p:nvSpPr>
        <p:spPr/>
        <p:txBody>
          <a:bodyPr/>
          <a:lstStyle/>
          <a:p>
            <a:fld id="{79E11DCB-61EE-4AE6-AECE-F8C5BA82BB48}" type="slidenum">
              <a:rPr lang="tr-TR" smtClean="0"/>
              <a:t>‹#›</a:t>
            </a:fld>
            <a:endParaRPr lang="tr-TR"/>
          </a:p>
        </p:txBody>
      </p:sp>
    </p:spTree>
    <p:extLst>
      <p:ext uri="{BB962C8B-B14F-4D97-AF65-F5344CB8AC3E}">
        <p14:creationId xmlns:p14="http://schemas.microsoft.com/office/powerpoint/2010/main" val="2984195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1B1E9E-0E90-825D-FA1C-32DA59E7741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61CD978-F3D4-9165-93F5-525DCB75C9AB}"/>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1A74B90-8C67-90E4-C676-C865681D857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C010C3C-9DEF-6BA2-4C34-41AD9E638382}"/>
              </a:ext>
            </a:extLst>
          </p:cNvPr>
          <p:cNvSpPr>
            <a:spLocks noGrp="1"/>
          </p:cNvSpPr>
          <p:nvPr>
            <p:ph type="dt" sz="half" idx="10"/>
          </p:nvPr>
        </p:nvSpPr>
        <p:spPr/>
        <p:txBody>
          <a:bodyPr/>
          <a:lstStyle/>
          <a:p>
            <a:fld id="{90DE4ECD-3154-41DA-8559-BF029B2F8FB9}" type="datetimeFigureOut">
              <a:rPr lang="tr-TR" smtClean="0"/>
              <a:t>19.03.2024</a:t>
            </a:fld>
            <a:endParaRPr lang="tr-TR"/>
          </a:p>
        </p:txBody>
      </p:sp>
      <p:sp>
        <p:nvSpPr>
          <p:cNvPr id="6" name="Alt Bilgi Yer Tutucusu 5">
            <a:extLst>
              <a:ext uri="{FF2B5EF4-FFF2-40B4-BE49-F238E27FC236}">
                <a16:creationId xmlns:a16="http://schemas.microsoft.com/office/drawing/2014/main" id="{FC5E2541-4511-581D-DAE4-8781016972C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73AD7E8-BADB-A3EE-CD59-5D54F58ADA84}"/>
              </a:ext>
            </a:extLst>
          </p:cNvPr>
          <p:cNvSpPr>
            <a:spLocks noGrp="1"/>
          </p:cNvSpPr>
          <p:nvPr>
            <p:ph type="sldNum" sz="quarter" idx="12"/>
          </p:nvPr>
        </p:nvSpPr>
        <p:spPr/>
        <p:txBody>
          <a:bodyPr/>
          <a:lstStyle/>
          <a:p>
            <a:fld id="{79E11DCB-61EE-4AE6-AECE-F8C5BA82BB48}" type="slidenum">
              <a:rPr lang="tr-TR" smtClean="0"/>
              <a:t>‹#›</a:t>
            </a:fld>
            <a:endParaRPr lang="tr-TR"/>
          </a:p>
        </p:txBody>
      </p:sp>
    </p:spTree>
    <p:extLst>
      <p:ext uri="{BB962C8B-B14F-4D97-AF65-F5344CB8AC3E}">
        <p14:creationId xmlns:p14="http://schemas.microsoft.com/office/powerpoint/2010/main" val="1557278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074C0-5FC7-D147-08D1-043AD24E418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6FE338E-D91B-260D-54BC-3D96D06F6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2E25A48-8D2F-F9CF-ECC0-DDDDD6639C5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B9B4902-A402-05AC-73B2-49126979F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889620F-ADAD-A846-A476-26E953D5BB8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22E3260-C1C2-20D8-DDE6-B0D7B060A643}"/>
              </a:ext>
            </a:extLst>
          </p:cNvPr>
          <p:cNvSpPr>
            <a:spLocks noGrp="1"/>
          </p:cNvSpPr>
          <p:nvPr>
            <p:ph type="dt" sz="half" idx="10"/>
          </p:nvPr>
        </p:nvSpPr>
        <p:spPr/>
        <p:txBody>
          <a:bodyPr/>
          <a:lstStyle/>
          <a:p>
            <a:fld id="{90DE4ECD-3154-41DA-8559-BF029B2F8FB9}" type="datetimeFigureOut">
              <a:rPr lang="tr-TR" smtClean="0"/>
              <a:t>19.03.2024</a:t>
            </a:fld>
            <a:endParaRPr lang="tr-TR"/>
          </a:p>
        </p:txBody>
      </p:sp>
      <p:sp>
        <p:nvSpPr>
          <p:cNvPr id="8" name="Alt Bilgi Yer Tutucusu 7">
            <a:extLst>
              <a:ext uri="{FF2B5EF4-FFF2-40B4-BE49-F238E27FC236}">
                <a16:creationId xmlns:a16="http://schemas.microsoft.com/office/drawing/2014/main" id="{9CA7D7CF-2654-8777-BE3C-316FC2DBDDD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2DBEC40-6844-8338-158D-ACD48C25656C}"/>
              </a:ext>
            </a:extLst>
          </p:cNvPr>
          <p:cNvSpPr>
            <a:spLocks noGrp="1"/>
          </p:cNvSpPr>
          <p:nvPr>
            <p:ph type="sldNum" sz="quarter" idx="12"/>
          </p:nvPr>
        </p:nvSpPr>
        <p:spPr/>
        <p:txBody>
          <a:bodyPr/>
          <a:lstStyle/>
          <a:p>
            <a:fld id="{79E11DCB-61EE-4AE6-AECE-F8C5BA82BB48}" type="slidenum">
              <a:rPr lang="tr-TR" smtClean="0"/>
              <a:t>‹#›</a:t>
            </a:fld>
            <a:endParaRPr lang="tr-TR"/>
          </a:p>
        </p:txBody>
      </p:sp>
    </p:spTree>
    <p:extLst>
      <p:ext uri="{BB962C8B-B14F-4D97-AF65-F5344CB8AC3E}">
        <p14:creationId xmlns:p14="http://schemas.microsoft.com/office/powerpoint/2010/main" val="2431409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97659D-7A04-AAFD-377C-4DEDF62047F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B2854B3-BB62-9EEC-AC62-4CE99B69E7AF}"/>
              </a:ext>
            </a:extLst>
          </p:cNvPr>
          <p:cNvSpPr>
            <a:spLocks noGrp="1"/>
          </p:cNvSpPr>
          <p:nvPr>
            <p:ph type="dt" sz="half" idx="10"/>
          </p:nvPr>
        </p:nvSpPr>
        <p:spPr/>
        <p:txBody>
          <a:bodyPr/>
          <a:lstStyle/>
          <a:p>
            <a:fld id="{90DE4ECD-3154-41DA-8559-BF029B2F8FB9}" type="datetimeFigureOut">
              <a:rPr lang="tr-TR" smtClean="0"/>
              <a:t>19.03.2024</a:t>
            </a:fld>
            <a:endParaRPr lang="tr-TR"/>
          </a:p>
        </p:txBody>
      </p:sp>
      <p:sp>
        <p:nvSpPr>
          <p:cNvPr id="4" name="Alt Bilgi Yer Tutucusu 3">
            <a:extLst>
              <a:ext uri="{FF2B5EF4-FFF2-40B4-BE49-F238E27FC236}">
                <a16:creationId xmlns:a16="http://schemas.microsoft.com/office/drawing/2014/main" id="{D9B62B57-5F22-4781-C8B8-C7632A7B387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29FB818-2343-3B67-A389-041D5F5C08A5}"/>
              </a:ext>
            </a:extLst>
          </p:cNvPr>
          <p:cNvSpPr>
            <a:spLocks noGrp="1"/>
          </p:cNvSpPr>
          <p:nvPr>
            <p:ph type="sldNum" sz="quarter" idx="12"/>
          </p:nvPr>
        </p:nvSpPr>
        <p:spPr/>
        <p:txBody>
          <a:bodyPr/>
          <a:lstStyle/>
          <a:p>
            <a:fld id="{79E11DCB-61EE-4AE6-AECE-F8C5BA82BB48}" type="slidenum">
              <a:rPr lang="tr-TR" smtClean="0"/>
              <a:t>‹#›</a:t>
            </a:fld>
            <a:endParaRPr lang="tr-TR"/>
          </a:p>
        </p:txBody>
      </p:sp>
    </p:spTree>
    <p:extLst>
      <p:ext uri="{BB962C8B-B14F-4D97-AF65-F5344CB8AC3E}">
        <p14:creationId xmlns:p14="http://schemas.microsoft.com/office/powerpoint/2010/main" val="83283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878E87F-E32E-E992-3FF1-1FB0ABA387E7}"/>
              </a:ext>
            </a:extLst>
          </p:cNvPr>
          <p:cNvSpPr>
            <a:spLocks noGrp="1"/>
          </p:cNvSpPr>
          <p:nvPr>
            <p:ph type="dt" sz="half" idx="10"/>
          </p:nvPr>
        </p:nvSpPr>
        <p:spPr/>
        <p:txBody>
          <a:bodyPr/>
          <a:lstStyle/>
          <a:p>
            <a:fld id="{90DE4ECD-3154-41DA-8559-BF029B2F8FB9}" type="datetimeFigureOut">
              <a:rPr lang="tr-TR" smtClean="0"/>
              <a:t>19.03.2024</a:t>
            </a:fld>
            <a:endParaRPr lang="tr-TR"/>
          </a:p>
        </p:txBody>
      </p:sp>
      <p:sp>
        <p:nvSpPr>
          <p:cNvPr id="3" name="Alt Bilgi Yer Tutucusu 2">
            <a:extLst>
              <a:ext uri="{FF2B5EF4-FFF2-40B4-BE49-F238E27FC236}">
                <a16:creationId xmlns:a16="http://schemas.microsoft.com/office/drawing/2014/main" id="{E1E9EEF7-3E7B-EB26-5B1E-BE852E01DA1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6737DBC-1754-F264-2F24-720AB5DF0F2C}"/>
              </a:ext>
            </a:extLst>
          </p:cNvPr>
          <p:cNvSpPr>
            <a:spLocks noGrp="1"/>
          </p:cNvSpPr>
          <p:nvPr>
            <p:ph type="sldNum" sz="quarter" idx="12"/>
          </p:nvPr>
        </p:nvSpPr>
        <p:spPr/>
        <p:txBody>
          <a:bodyPr/>
          <a:lstStyle/>
          <a:p>
            <a:fld id="{79E11DCB-61EE-4AE6-AECE-F8C5BA82BB48}" type="slidenum">
              <a:rPr lang="tr-TR" smtClean="0"/>
              <a:t>‹#›</a:t>
            </a:fld>
            <a:endParaRPr lang="tr-TR"/>
          </a:p>
        </p:txBody>
      </p:sp>
    </p:spTree>
    <p:extLst>
      <p:ext uri="{BB962C8B-B14F-4D97-AF65-F5344CB8AC3E}">
        <p14:creationId xmlns:p14="http://schemas.microsoft.com/office/powerpoint/2010/main" val="353477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3F148C-F45D-7CBA-7A72-E6C1F9052A0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C4575F0-A944-E2C2-D0EB-6D1D3381C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CE0CBCC-623A-4C3A-F697-C0B7B32E6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E53E683-45B3-9014-2EC8-EC63B363D89A}"/>
              </a:ext>
            </a:extLst>
          </p:cNvPr>
          <p:cNvSpPr>
            <a:spLocks noGrp="1"/>
          </p:cNvSpPr>
          <p:nvPr>
            <p:ph type="dt" sz="half" idx="10"/>
          </p:nvPr>
        </p:nvSpPr>
        <p:spPr/>
        <p:txBody>
          <a:bodyPr/>
          <a:lstStyle/>
          <a:p>
            <a:fld id="{90DE4ECD-3154-41DA-8559-BF029B2F8FB9}" type="datetimeFigureOut">
              <a:rPr lang="tr-TR" smtClean="0"/>
              <a:t>19.03.2024</a:t>
            </a:fld>
            <a:endParaRPr lang="tr-TR"/>
          </a:p>
        </p:txBody>
      </p:sp>
      <p:sp>
        <p:nvSpPr>
          <p:cNvPr id="6" name="Alt Bilgi Yer Tutucusu 5">
            <a:extLst>
              <a:ext uri="{FF2B5EF4-FFF2-40B4-BE49-F238E27FC236}">
                <a16:creationId xmlns:a16="http://schemas.microsoft.com/office/drawing/2014/main" id="{90381068-E7C8-AFA4-6252-B62C241DB8A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E30C890-6545-1555-3369-10B238ED7508}"/>
              </a:ext>
            </a:extLst>
          </p:cNvPr>
          <p:cNvSpPr>
            <a:spLocks noGrp="1"/>
          </p:cNvSpPr>
          <p:nvPr>
            <p:ph type="sldNum" sz="quarter" idx="12"/>
          </p:nvPr>
        </p:nvSpPr>
        <p:spPr/>
        <p:txBody>
          <a:bodyPr/>
          <a:lstStyle/>
          <a:p>
            <a:fld id="{79E11DCB-61EE-4AE6-AECE-F8C5BA82BB48}" type="slidenum">
              <a:rPr lang="tr-TR" smtClean="0"/>
              <a:t>‹#›</a:t>
            </a:fld>
            <a:endParaRPr lang="tr-TR"/>
          </a:p>
        </p:txBody>
      </p:sp>
    </p:spTree>
    <p:extLst>
      <p:ext uri="{BB962C8B-B14F-4D97-AF65-F5344CB8AC3E}">
        <p14:creationId xmlns:p14="http://schemas.microsoft.com/office/powerpoint/2010/main" val="344804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79AAD0-DB7A-7C48-9FEB-630A1E4ADC3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8286011-F9D9-C961-C0EF-871A1FE4D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E6673CA-A0B6-0785-B457-9B5403685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4329E30-2E06-FD75-DBFC-E9B1B5F02973}"/>
              </a:ext>
            </a:extLst>
          </p:cNvPr>
          <p:cNvSpPr>
            <a:spLocks noGrp="1"/>
          </p:cNvSpPr>
          <p:nvPr>
            <p:ph type="dt" sz="half" idx="10"/>
          </p:nvPr>
        </p:nvSpPr>
        <p:spPr/>
        <p:txBody>
          <a:bodyPr/>
          <a:lstStyle/>
          <a:p>
            <a:fld id="{90DE4ECD-3154-41DA-8559-BF029B2F8FB9}" type="datetimeFigureOut">
              <a:rPr lang="tr-TR" smtClean="0"/>
              <a:t>19.03.2024</a:t>
            </a:fld>
            <a:endParaRPr lang="tr-TR"/>
          </a:p>
        </p:txBody>
      </p:sp>
      <p:sp>
        <p:nvSpPr>
          <p:cNvPr id="6" name="Alt Bilgi Yer Tutucusu 5">
            <a:extLst>
              <a:ext uri="{FF2B5EF4-FFF2-40B4-BE49-F238E27FC236}">
                <a16:creationId xmlns:a16="http://schemas.microsoft.com/office/drawing/2014/main" id="{9A06144B-3BC9-8A3B-B5E9-ED8D9AE49E3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DDB528C-F30E-0581-414D-71D91DAB7C97}"/>
              </a:ext>
            </a:extLst>
          </p:cNvPr>
          <p:cNvSpPr>
            <a:spLocks noGrp="1"/>
          </p:cNvSpPr>
          <p:nvPr>
            <p:ph type="sldNum" sz="quarter" idx="12"/>
          </p:nvPr>
        </p:nvSpPr>
        <p:spPr/>
        <p:txBody>
          <a:bodyPr/>
          <a:lstStyle/>
          <a:p>
            <a:fld id="{79E11DCB-61EE-4AE6-AECE-F8C5BA82BB48}" type="slidenum">
              <a:rPr lang="tr-TR" smtClean="0"/>
              <a:t>‹#›</a:t>
            </a:fld>
            <a:endParaRPr lang="tr-TR"/>
          </a:p>
        </p:txBody>
      </p:sp>
    </p:spTree>
    <p:extLst>
      <p:ext uri="{BB962C8B-B14F-4D97-AF65-F5344CB8AC3E}">
        <p14:creationId xmlns:p14="http://schemas.microsoft.com/office/powerpoint/2010/main" val="278956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23E9BFB-0333-8872-2ABE-48E3B6A84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9283F91-7846-4EB0-91DE-4AB8667C61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BC3654A-E214-8FC4-F226-E08DE5634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E4ECD-3154-41DA-8559-BF029B2F8FB9}" type="datetimeFigureOut">
              <a:rPr lang="tr-TR" smtClean="0"/>
              <a:t>19.03.2024</a:t>
            </a:fld>
            <a:endParaRPr lang="tr-TR"/>
          </a:p>
        </p:txBody>
      </p:sp>
      <p:sp>
        <p:nvSpPr>
          <p:cNvPr id="5" name="Alt Bilgi Yer Tutucusu 4">
            <a:extLst>
              <a:ext uri="{FF2B5EF4-FFF2-40B4-BE49-F238E27FC236}">
                <a16:creationId xmlns:a16="http://schemas.microsoft.com/office/drawing/2014/main" id="{1A5AD38E-49DC-B29A-E05B-B6EF4BF62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C6F4E47A-880D-192C-1B91-4D7CC9CFE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11DCB-61EE-4AE6-AECE-F8C5BA82BB48}" type="slidenum">
              <a:rPr lang="tr-TR" smtClean="0"/>
              <a:t>‹#›</a:t>
            </a:fld>
            <a:endParaRPr lang="tr-TR"/>
          </a:p>
        </p:txBody>
      </p:sp>
    </p:spTree>
    <p:extLst>
      <p:ext uri="{BB962C8B-B14F-4D97-AF65-F5344CB8AC3E}">
        <p14:creationId xmlns:p14="http://schemas.microsoft.com/office/powerpoint/2010/main" val="977859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2E948745-748C-E865-7DB3-32FDAB846CC9}"/>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1A42850B-1F06-0ECC-0A5E-82CE543E6763}"/>
              </a:ext>
            </a:extLst>
          </p:cNvPr>
          <p:cNvSpPr>
            <a:spLocks noGrp="1"/>
          </p:cNvSpPr>
          <p:nvPr>
            <p:ph type="ctrTitle"/>
          </p:nvPr>
        </p:nvSpPr>
        <p:spPr/>
        <p:txBody>
          <a:bodyPr/>
          <a:lstStyle/>
          <a:p>
            <a:r>
              <a:rPr lang="tr-TR" dirty="0">
                <a:solidFill>
                  <a:srgbClr val="B76D2C"/>
                </a:solidFill>
                <a:effectLst>
                  <a:outerShdw blurRad="50800" dist="38100" dir="5400000" algn="t" rotWithShape="0">
                    <a:prstClr val="black">
                      <a:alpha val="40000"/>
                    </a:prstClr>
                  </a:outerShdw>
                </a:effectLst>
                <a:latin typeface="Arial Black" panose="020B0A04020102020204" pitchFamily="34" charset="0"/>
              </a:rPr>
              <a:t>MAKALE ÖZETİ</a:t>
            </a:r>
          </a:p>
        </p:txBody>
      </p:sp>
      <p:sp>
        <p:nvSpPr>
          <p:cNvPr id="3" name="Alt Başlık 2">
            <a:extLst>
              <a:ext uri="{FF2B5EF4-FFF2-40B4-BE49-F238E27FC236}">
                <a16:creationId xmlns:a16="http://schemas.microsoft.com/office/drawing/2014/main" id="{2EB86F99-836D-912F-25F9-BFCF790D8B3E}"/>
              </a:ext>
            </a:extLst>
          </p:cNvPr>
          <p:cNvSpPr>
            <a:spLocks noGrp="1"/>
          </p:cNvSpPr>
          <p:nvPr>
            <p:ph type="subTitle" idx="1"/>
          </p:nvPr>
        </p:nvSpPr>
        <p:spPr>
          <a:xfrm>
            <a:off x="1524000" y="3602037"/>
            <a:ext cx="9144000" cy="2481521"/>
          </a:xfrm>
        </p:spPr>
        <p:txBody>
          <a:bodyPr>
            <a:normAutofit/>
          </a:bodyPr>
          <a:lstStyle/>
          <a:p>
            <a:pPr algn="l"/>
            <a:endParaRPr lang="tr-TR" sz="1800" b="0" i="0" u="none" strike="noStrike" baseline="0" dirty="0">
              <a:solidFill>
                <a:srgbClr val="000000"/>
              </a:solidFill>
              <a:latin typeface="Times New Roman" panose="02020603050405020304" pitchFamily="18" charset="0"/>
            </a:endParaRPr>
          </a:p>
          <a:p>
            <a:r>
              <a:rPr lang="tr-TR" sz="1800" b="1" dirty="0">
                <a:solidFill>
                  <a:srgbClr val="B76D2C"/>
                </a:solidFill>
                <a:latin typeface="Times New Roman" panose="02020603050405020304" pitchFamily="18" charset="0"/>
              </a:rPr>
              <a:t> </a:t>
            </a:r>
            <a:r>
              <a:rPr lang="tr-TR" sz="1600" b="1" dirty="0">
                <a:solidFill>
                  <a:srgbClr val="B76D2C"/>
                </a:solidFill>
                <a:latin typeface="Times New Roman" panose="02020603050405020304" pitchFamily="18" charset="0"/>
              </a:rPr>
              <a:t>Makale: </a:t>
            </a:r>
            <a:r>
              <a:rPr lang="tr-TR" sz="1600" dirty="0">
                <a:solidFill>
                  <a:srgbClr val="B76D2C"/>
                </a:solidFill>
                <a:latin typeface="Times New Roman" panose="02020603050405020304" pitchFamily="18" charset="0"/>
              </a:rPr>
              <a:t>İlişkisel ve İlişkisel Olmayan (</a:t>
            </a:r>
            <a:r>
              <a:rPr lang="tr-TR" sz="1600" dirty="0" err="1">
                <a:solidFill>
                  <a:srgbClr val="B76D2C"/>
                </a:solidFill>
                <a:latin typeface="Times New Roman" panose="02020603050405020304" pitchFamily="18" charset="0"/>
              </a:rPr>
              <a:t>NoSQL</a:t>
            </a:r>
            <a:r>
              <a:rPr lang="tr-TR" sz="1600" dirty="0">
                <a:solidFill>
                  <a:srgbClr val="B76D2C"/>
                </a:solidFill>
                <a:latin typeface="Times New Roman" panose="02020603050405020304" pitchFamily="18" charset="0"/>
              </a:rPr>
              <a:t>) Veri Tabanı Sistemleri Mimari Performansının Yönetim Bilişim Sistemleri Kapsamında İncelenmesi </a:t>
            </a:r>
          </a:p>
          <a:p>
            <a:r>
              <a:rPr lang="tr-TR" sz="1600" b="1" dirty="0">
                <a:solidFill>
                  <a:srgbClr val="B76D2C"/>
                </a:solidFill>
                <a:latin typeface="Times New Roman" panose="02020603050405020304" pitchFamily="18" charset="0"/>
              </a:rPr>
              <a:t>Yazarlar:  </a:t>
            </a:r>
            <a:r>
              <a:rPr lang="tr-TR" sz="1600" dirty="0">
                <a:solidFill>
                  <a:srgbClr val="B76D2C"/>
                </a:solidFill>
                <a:latin typeface="Times New Roman" panose="02020603050405020304" pitchFamily="18" charset="0"/>
              </a:rPr>
              <a:t>Serdar ÖZTÜRK1, Hatice Ediz ATMACA2 </a:t>
            </a:r>
          </a:p>
          <a:p>
            <a:r>
              <a:rPr lang="tr-TR" sz="1600" dirty="0">
                <a:solidFill>
                  <a:srgbClr val="B76D2C"/>
                </a:solidFill>
                <a:latin typeface="Times New Roman" panose="02020603050405020304" pitchFamily="18" charset="0"/>
              </a:rPr>
              <a:t>Özeti Hazırlayan: Meryem Ece AYYILDIZ</a:t>
            </a:r>
          </a:p>
        </p:txBody>
      </p:sp>
    </p:spTree>
    <p:extLst>
      <p:ext uri="{BB962C8B-B14F-4D97-AF65-F5344CB8AC3E}">
        <p14:creationId xmlns:p14="http://schemas.microsoft.com/office/powerpoint/2010/main" val="120519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Başlık 10">
            <a:extLst>
              <a:ext uri="{FF2B5EF4-FFF2-40B4-BE49-F238E27FC236}">
                <a16:creationId xmlns:a16="http://schemas.microsoft.com/office/drawing/2014/main" id="{58A6FDC0-F8F9-9E73-EFCC-AE99FA62F403}"/>
              </a:ext>
            </a:extLst>
          </p:cNvPr>
          <p:cNvSpPr>
            <a:spLocks noGrp="1"/>
          </p:cNvSpPr>
          <p:nvPr>
            <p:ph type="title"/>
          </p:nvPr>
        </p:nvSpPr>
        <p:spPr/>
        <p:txBody>
          <a:bodyPr/>
          <a:lstStyle/>
          <a:p>
            <a:pPr algn="ctr"/>
            <a:r>
              <a:rPr lang="tr-TR" sz="28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İLİŞKİSEL VE İLİŞKİSEL OLMAYAN VERİ TABANI SİSTEMLERİ</a:t>
            </a:r>
          </a:p>
        </p:txBody>
      </p:sp>
      <p:sp>
        <p:nvSpPr>
          <p:cNvPr id="12" name="Metin Yer Tutucusu 11">
            <a:extLst>
              <a:ext uri="{FF2B5EF4-FFF2-40B4-BE49-F238E27FC236}">
                <a16:creationId xmlns:a16="http://schemas.microsoft.com/office/drawing/2014/main" id="{BC0DC7F5-91BE-E8CD-5935-362D85FFDFA4}"/>
              </a:ext>
            </a:extLst>
          </p:cNvPr>
          <p:cNvSpPr>
            <a:spLocks noGrp="1"/>
          </p:cNvSpPr>
          <p:nvPr>
            <p:ph type="body" idx="1"/>
          </p:nvPr>
        </p:nvSpPr>
        <p:spPr>
          <a:xfrm>
            <a:off x="228599" y="1681163"/>
            <a:ext cx="4096106" cy="823912"/>
          </a:xfrm>
        </p:spPr>
        <p:txBody>
          <a:bodyPr>
            <a:normAutofit/>
          </a:bodyPr>
          <a:lstStyle/>
          <a:p>
            <a:pPr algn="ctr"/>
            <a:r>
              <a:rPr lang="tr-TR" sz="28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İlişkisel Veri Tabanı </a:t>
            </a:r>
          </a:p>
        </p:txBody>
      </p:sp>
      <p:sp>
        <p:nvSpPr>
          <p:cNvPr id="13" name="İçerik Yer Tutucusu 12">
            <a:extLst>
              <a:ext uri="{FF2B5EF4-FFF2-40B4-BE49-F238E27FC236}">
                <a16:creationId xmlns:a16="http://schemas.microsoft.com/office/drawing/2014/main" id="{88998BA8-594B-276E-B08D-2E88600AD174}"/>
              </a:ext>
            </a:extLst>
          </p:cNvPr>
          <p:cNvSpPr>
            <a:spLocks noGrp="1"/>
          </p:cNvSpPr>
          <p:nvPr>
            <p:ph sz="half" idx="2"/>
          </p:nvPr>
        </p:nvSpPr>
        <p:spPr>
          <a:xfrm>
            <a:off x="228601" y="2505075"/>
            <a:ext cx="4096106" cy="3684588"/>
          </a:xfrm>
        </p:spPr>
        <p:txBody>
          <a:bodyPr>
            <a:normAutofit fontScale="25000" lnSpcReduction="20000"/>
          </a:bodyPr>
          <a:lstStyle/>
          <a:p>
            <a:pPr marL="0" indent="0">
              <a:lnSpc>
                <a:spcPct val="120000"/>
              </a:lnSpc>
              <a:buNone/>
            </a:pPr>
            <a:r>
              <a:rPr lang="tr-TR" sz="5600" dirty="0">
                <a:solidFill>
                  <a:schemeClr val="bg1"/>
                </a:solidFill>
                <a:latin typeface="MS Mincho" panose="02020609040205080304" pitchFamily="49" charset="-128"/>
                <a:ea typeface="MS Mincho" panose="02020609040205080304" pitchFamily="49" charset="-128"/>
              </a:rPr>
              <a:t>	Satır ve sütunların meydana getirdiği tablolardan oluşur. Bu tablolar birbiri ile ilişkileri olan tablolardır. Dolayısıyla bir veri tabanında ilişkiden söz edebilmek için en az iki tablonun yer alması ve bu iki tablodaki verilerin birbiri ili bir şekilde ilişkilendiriliyor olması gerekir. </a:t>
            </a:r>
          </a:p>
          <a:p>
            <a:pPr marL="0" indent="0">
              <a:lnSpc>
                <a:spcPct val="120000"/>
              </a:lnSpc>
              <a:buNone/>
            </a:pPr>
            <a:r>
              <a:rPr lang="tr-TR" sz="5600" dirty="0">
                <a:solidFill>
                  <a:schemeClr val="bg1"/>
                </a:solidFill>
                <a:latin typeface="MS Mincho" panose="02020609040205080304" pitchFamily="49" charset="-128"/>
                <a:ea typeface="MS Mincho" panose="02020609040205080304" pitchFamily="49" charset="-128"/>
              </a:rPr>
              <a:t>ACID; klasik ilişkisel veri tabanı sistemlerinde sağlanan temel özellikler;</a:t>
            </a:r>
          </a:p>
          <a:p>
            <a:pPr>
              <a:buClr>
                <a:srgbClr val="B76D2C"/>
              </a:buClr>
              <a:buFont typeface="Wingdings" panose="05000000000000000000" pitchFamily="2" charset="2"/>
              <a:buChar char="v"/>
            </a:pPr>
            <a:r>
              <a:rPr lang="tr-TR" sz="5600" dirty="0">
                <a:solidFill>
                  <a:schemeClr val="bg1"/>
                </a:solidFill>
                <a:latin typeface="MS Mincho" panose="02020609040205080304" pitchFamily="49" charset="-128"/>
                <a:ea typeface="MS Mincho" panose="02020609040205080304" pitchFamily="49" charset="-128"/>
              </a:rPr>
              <a:t> </a:t>
            </a:r>
            <a:r>
              <a:rPr lang="tr-TR" sz="5600" b="1" dirty="0">
                <a:solidFill>
                  <a:srgbClr val="B76D2C"/>
                </a:solidFill>
                <a:latin typeface="MS Mincho" panose="02020609040205080304" pitchFamily="49" charset="-128"/>
                <a:ea typeface="MS Mincho" panose="02020609040205080304" pitchFamily="49" charset="-128"/>
              </a:rPr>
              <a:t>Bölünmezlik (</a:t>
            </a:r>
            <a:r>
              <a:rPr lang="tr-TR" sz="5600" b="1" dirty="0" err="1">
                <a:solidFill>
                  <a:srgbClr val="B76D2C"/>
                </a:solidFill>
                <a:latin typeface="MS Mincho" panose="02020609040205080304" pitchFamily="49" charset="-128"/>
                <a:ea typeface="MS Mincho" panose="02020609040205080304" pitchFamily="49" charset="-128"/>
              </a:rPr>
              <a:t>Atomicity</a:t>
            </a:r>
            <a:r>
              <a:rPr lang="tr-TR" sz="5600" b="1" dirty="0">
                <a:solidFill>
                  <a:srgbClr val="B76D2C"/>
                </a:solidFill>
                <a:latin typeface="MS Mincho" panose="02020609040205080304" pitchFamily="49" charset="-128"/>
                <a:ea typeface="MS Mincho" panose="02020609040205080304" pitchFamily="49" charset="-128"/>
              </a:rPr>
              <a:t>) </a:t>
            </a:r>
          </a:p>
          <a:p>
            <a:pPr>
              <a:buClr>
                <a:srgbClr val="B76D2C"/>
              </a:buClr>
              <a:buFont typeface="Wingdings" panose="05000000000000000000" pitchFamily="2" charset="2"/>
              <a:buChar char="v"/>
            </a:pPr>
            <a:r>
              <a:rPr lang="tr-TR" sz="5600" b="1" dirty="0">
                <a:solidFill>
                  <a:srgbClr val="B76D2C"/>
                </a:solidFill>
                <a:latin typeface="MS Mincho" panose="02020609040205080304" pitchFamily="49" charset="-128"/>
                <a:ea typeface="MS Mincho" panose="02020609040205080304" pitchFamily="49" charset="-128"/>
              </a:rPr>
              <a:t> Tutarlılık (</a:t>
            </a:r>
            <a:r>
              <a:rPr lang="tr-TR" sz="5600" b="1" dirty="0" err="1">
                <a:solidFill>
                  <a:srgbClr val="B76D2C"/>
                </a:solidFill>
                <a:latin typeface="MS Mincho" panose="02020609040205080304" pitchFamily="49" charset="-128"/>
                <a:ea typeface="MS Mincho" panose="02020609040205080304" pitchFamily="49" charset="-128"/>
              </a:rPr>
              <a:t>Consistency</a:t>
            </a:r>
            <a:r>
              <a:rPr lang="tr-TR" sz="5600" b="1" dirty="0">
                <a:solidFill>
                  <a:srgbClr val="B76D2C"/>
                </a:solidFill>
                <a:latin typeface="MS Mincho" panose="02020609040205080304" pitchFamily="49" charset="-128"/>
                <a:ea typeface="MS Mincho" panose="02020609040205080304" pitchFamily="49" charset="-128"/>
              </a:rPr>
              <a:t>) </a:t>
            </a:r>
          </a:p>
          <a:p>
            <a:pPr>
              <a:buClr>
                <a:srgbClr val="B76D2C"/>
              </a:buClr>
              <a:buFont typeface="Wingdings" panose="05000000000000000000" pitchFamily="2" charset="2"/>
              <a:buChar char="v"/>
            </a:pPr>
            <a:r>
              <a:rPr lang="tr-TR" sz="5600" b="1" dirty="0">
                <a:solidFill>
                  <a:srgbClr val="B76D2C"/>
                </a:solidFill>
                <a:latin typeface="MS Mincho" panose="02020609040205080304" pitchFamily="49" charset="-128"/>
                <a:ea typeface="MS Mincho" panose="02020609040205080304" pitchFamily="49" charset="-128"/>
              </a:rPr>
              <a:t> İzolasyon (</a:t>
            </a:r>
            <a:r>
              <a:rPr lang="tr-TR" sz="5600" b="1" dirty="0" err="1">
                <a:solidFill>
                  <a:srgbClr val="B76D2C"/>
                </a:solidFill>
                <a:latin typeface="MS Mincho" panose="02020609040205080304" pitchFamily="49" charset="-128"/>
                <a:ea typeface="MS Mincho" panose="02020609040205080304" pitchFamily="49" charset="-128"/>
              </a:rPr>
              <a:t>Isolation</a:t>
            </a:r>
            <a:r>
              <a:rPr lang="tr-TR" sz="5600" b="1" dirty="0">
                <a:solidFill>
                  <a:srgbClr val="B76D2C"/>
                </a:solidFill>
                <a:latin typeface="MS Mincho" panose="02020609040205080304" pitchFamily="49" charset="-128"/>
                <a:ea typeface="MS Mincho" panose="02020609040205080304" pitchFamily="49" charset="-128"/>
              </a:rPr>
              <a:t>) </a:t>
            </a:r>
          </a:p>
          <a:p>
            <a:pPr>
              <a:buClr>
                <a:srgbClr val="B76D2C"/>
              </a:buClr>
              <a:buFont typeface="Wingdings" panose="05000000000000000000" pitchFamily="2" charset="2"/>
              <a:buChar char="v"/>
            </a:pPr>
            <a:r>
              <a:rPr lang="tr-TR" sz="5600" b="1" dirty="0">
                <a:solidFill>
                  <a:srgbClr val="B76D2C"/>
                </a:solidFill>
                <a:latin typeface="MS Mincho" panose="02020609040205080304" pitchFamily="49" charset="-128"/>
                <a:ea typeface="MS Mincho" panose="02020609040205080304" pitchFamily="49" charset="-128"/>
              </a:rPr>
              <a:t> Dayanıklılık (</a:t>
            </a:r>
            <a:r>
              <a:rPr lang="tr-TR" sz="5600" b="1" dirty="0" err="1">
                <a:solidFill>
                  <a:srgbClr val="B76D2C"/>
                </a:solidFill>
                <a:latin typeface="MS Mincho" panose="02020609040205080304" pitchFamily="49" charset="-128"/>
                <a:ea typeface="MS Mincho" panose="02020609040205080304" pitchFamily="49" charset="-128"/>
              </a:rPr>
              <a:t>Durability</a:t>
            </a:r>
            <a:r>
              <a:rPr lang="tr-TR" sz="5600" b="1" dirty="0">
                <a:solidFill>
                  <a:srgbClr val="B76D2C"/>
                </a:solidFill>
                <a:latin typeface="MS Mincho" panose="02020609040205080304" pitchFamily="49" charset="-128"/>
                <a:ea typeface="MS Mincho" panose="02020609040205080304" pitchFamily="49" charset="-128"/>
              </a:rPr>
              <a:t>) </a:t>
            </a:r>
          </a:p>
          <a:p>
            <a:endParaRPr lang="tr-TR" dirty="0"/>
          </a:p>
        </p:txBody>
      </p:sp>
      <p:sp>
        <p:nvSpPr>
          <p:cNvPr id="14" name="Metin Yer Tutucusu 13">
            <a:extLst>
              <a:ext uri="{FF2B5EF4-FFF2-40B4-BE49-F238E27FC236}">
                <a16:creationId xmlns:a16="http://schemas.microsoft.com/office/drawing/2014/main" id="{416B9B0B-A1DA-FC1B-22A4-BE99FAB74261}"/>
              </a:ext>
            </a:extLst>
          </p:cNvPr>
          <p:cNvSpPr>
            <a:spLocks noGrp="1"/>
          </p:cNvSpPr>
          <p:nvPr>
            <p:ph type="body" sz="quarter" idx="3"/>
          </p:nvPr>
        </p:nvSpPr>
        <p:spPr>
          <a:xfrm>
            <a:off x="4324705" y="1681163"/>
            <a:ext cx="7638694" cy="823912"/>
          </a:xfrm>
        </p:spPr>
        <p:txBody>
          <a:bodyPr>
            <a:normAutofit/>
          </a:bodyPr>
          <a:lstStyle/>
          <a:p>
            <a:pPr algn="ctr"/>
            <a:r>
              <a:rPr lang="tr-TR" sz="28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İlişkisel Olmayan (</a:t>
            </a:r>
            <a:r>
              <a:rPr lang="tr-TR" sz="2800" dirty="0" err="1">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NoSQL</a:t>
            </a:r>
            <a:r>
              <a:rPr lang="tr-TR" sz="28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 Veri tabanı </a:t>
            </a:r>
          </a:p>
        </p:txBody>
      </p:sp>
      <p:sp>
        <p:nvSpPr>
          <p:cNvPr id="8" name="İçerik Yer Tutucusu 7">
            <a:extLst>
              <a:ext uri="{FF2B5EF4-FFF2-40B4-BE49-F238E27FC236}">
                <a16:creationId xmlns:a16="http://schemas.microsoft.com/office/drawing/2014/main" id="{08ADF9D0-9233-940A-FE5C-D4ACBF5A4EDD}"/>
              </a:ext>
            </a:extLst>
          </p:cNvPr>
          <p:cNvSpPr>
            <a:spLocks noGrp="1"/>
          </p:cNvSpPr>
          <p:nvPr>
            <p:ph sz="quarter" idx="4"/>
          </p:nvPr>
        </p:nvSpPr>
        <p:spPr>
          <a:xfrm>
            <a:off x="4324705" y="2505075"/>
            <a:ext cx="7638695" cy="3684588"/>
          </a:xfrm>
        </p:spPr>
        <p:txBody>
          <a:bodyPr>
            <a:noAutofit/>
          </a:bodyPr>
          <a:lstStyle/>
          <a:p>
            <a:pPr marL="0" indent="0">
              <a:buNone/>
            </a:pPr>
            <a:r>
              <a:rPr lang="tr-TR" sz="1400" dirty="0">
                <a:solidFill>
                  <a:schemeClr val="bg1"/>
                </a:solidFill>
                <a:latin typeface="MS Mincho" panose="02020609040205080304" pitchFamily="49" charset="-128"/>
                <a:ea typeface="MS Mincho" panose="02020609040205080304" pitchFamily="49" charset="-128"/>
              </a:rPr>
              <a:t>	İlişkisel olmayan (</a:t>
            </a:r>
            <a:r>
              <a:rPr lang="tr-TR" sz="1400" dirty="0" err="1">
                <a:solidFill>
                  <a:schemeClr val="bg1"/>
                </a:solidFill>
                <a:latin typeface="MS Mincho" panose="02020609040205080304" pitchFamily="49" charset="-128"/>
                <a:ea typeface="MS Mincho" panose="02020609040205080304" pitchFamily="49" charset="-128"/>
              </a:rPr>
              <a:t>NoSQL</a:t>
            </a:r>
            <a:r>
              <a:rPr lang="tr-TR" sz="1400" dirty="0">
                <a:solidFill>
                  <a:schemeClr val="bg1"/>
                </a:solidFill>
                <a:latin typeface="MS Mincho" panose="02020609040205080304" pitchFamily="49" charset="-128"/>
                <a:ea typeface="MS Mincho" panose="02020609040205080304" pitchFamily="49" charset="-128"/>
              </a:rPr>
              <a:t>) veri tabanı ilişkisel veri tabanı sistemlerine alternatif bir çözüm olarak ortaya çıkmıştır. Yatay olarak ölçeklendirilen bir veri depolama sistemidir. Veri tabanlarına ilişkin problemlerden biri olan ölçek sorununa, diğer çözümlerin içinde en iyi cevap vereni </a:t>
            </a:r>
            <a:r>
              <a:rPr lang="tr-TR" sz="1400" dirty="0" err="1">
                <a:solidFill>
                  <a:schemeClr val="bg1"/>
                </a:solidFill>
                <a:latin typeface="MS Mincho" panose="02020609040205080304" pitchFamily="49" charset="-128"/>
                <a:ea typeface="MS Mincho" panose="02020609040205080304" pitchFamily="49" charset="-128"/>
              </a:rPr>
              <a:t>NoSQL’dir</a:t>
            </a:r>
            <a:r>
              <a:rPr lang="tr-TR" sz="1400" dirty="0">
                <a:solidFill>
                  <a:schemeClr val="bg1"/>
                </a:solidFill>
                <a:latin typeface="MS Mincho" panose="02020609040205080304" pitchFamily="49" charset="-128"/>
                <a:ea typeface="MS Mincho" panose="02020609040205080304" pitchFamily="49" charset="-128"/>
              </a:rPr>
              <a:t>. Çok büyük verilerin depolanması ve yazılmasında ilişkisel veri tabanlarının eksik kaldığı hususlarda, yatay ölçekleme yapan dağıtık </a:t>
            </a:r>
            <a:r>
              <a:rPr lang="tr-TR" sz="1400" dirty="0" err="1">
                <a:solidFill>
                  <a:schemeClr val="bg1"/>
                </a:solidFill>
                <a:latin typeface="MS Mincho" panose="02020609040205080304" pitchFamily="49" charset="-128"/>
                <a:ea typeface="MS Mincho" panose="02020609040205080304" pitchFamily="49" charset="-128"/>
              </a:rPr>
              <a:t>NoSQL</a:t>
            </a:r>
            <a:r>
              <a:rPr lang="tr-TR" sz="1400" dirty="0">
                <a:solidFill>
                  <a:schemeClr val="bg1"/>
                </a:solidFill>
                <a:latin typeface="MS Mincho" panose="02020609040205080304" pitchFamily="49" charset="-128"/>
                <a:ea typeface="MS Mincho" panose="02020609040205080304" pitchFamily="49" charset="-128"/>
              </a:rPr>
              <a:t> çözümleri geliştirilmiştir. İlişkisel veri tabanının yerine </a:t>
            </a:r>
            <a:r>
              <a:rPr lang="tr-TR" sz="1400" dirty="0" err="1">
                <a:solidFill>
                  <a:schemeClr val="bg1"/>
                </a:solidFill>
                <a:latin typeface="MS Mincho" panose="02020609040205080304" pitchFamily="49" charset="-128"/>
                <a:ea typeface="MS Mincho" panose="02020609040205080304" pitchFamily="49" charset="-128"/>
              </a:rPr>
              <a:t>NoSQL</a:t>
            </a:r>
            <a:r>
              <a:rPr lang="tr-TR" sz="1400" dirty="0">
                <a:solidFill>
                  <a:schemeClr val="bg1"/>
                </a:solidFill>
                <a:latin typeface="MS Mincho" panose="02020609040205080304" pitchFamily="49" charset="-128"/>
                <a:ea typeface="MS Mincho" panose="02020609040205080304" pitchFamily="49" charset="-128"/>
              </a:rPr>
              <a:t> veri tabanının tercihi, özellikle hız ve yatay büyüme ile gereksiz ek maliyetten kurtulmaya dayanmaktadır. İlişkisel veri tabanlarının kullandığı ACID </a:t>
            </a:r>
            <a:r>
              <a:rPr lang="tr-TR" sz="1400" dirty="0" err="1">
                <a:solidFill>
                  <a:schemeClr val="bg1"/>
                </a:solidFill>
                <a:latin typeface="MS Mincho" panose="02020609040205080304" pitchFamily="49" charset="-128"/>
                <a:ea typeface="MS Mincho" panose="02020609040205080304" pitchFamily="49" charset="-128"/>
              </a:rPr>
              <a:t>işlemselliğine</a:t>
            </a:r>
            <a:r>
              <a:rPr lang="tr-TR" sz="1400" dirty="0">
                <a:solidFill>
                  <a:schemeClr val="bg1"/>
                </a:solidFill>
                <a:latin typeface="MS Mincho" panose="02020609040205080304" pitchFamily="49" charset="-128"/>
                <a:ea typeface="MS Mincho" panose="02020609040205080304" pitchFamily="49" charset="-128"/>
              </a:rPr>
              <a:t> karşın </a:t>
            </a:r>
            <a:r>
              <a:rPr lang="tr-TR" sz="1400" dirty="0" err="1">
                <a:solidFill>
                  <a:schemeClr val="bg1"/>
                </a:solidFill>
                <a:latin typeface="MS Mincho" panose="02020609040205080304" pitchFamily="49" charset="-128"/>
                <a:ea typeface="MS Mincho" panose="02020609040205080304" pitchFamily="49" charset="-128"/>
              </a:rPr>
              <a:t>NoSQL</a:t>
            </a:r>
            <a:r>
              <a:rPr lang="tr-TR" sz="1400" dirty="0">
                <a:solidFill>
                  <a:schemeClr val="bg1"/>
                </a:solidFill>
                <a:latin typeface="MS Mincho" panose="02020609040205080304" pitchFamily="49" charset="-128"/>
                <a:ea typeface="MS Mincho" panose="02020609040205080304" pitchFamily="49" charset="-128"/>
              </a:rPr>
              <a:t> “BASE” (</a:t>
            </a:r>
            <a:r>
              <a:rPr lang="tr-TR" sz="1400" dirty="0" err="1">
                <a:solidFill>
                  <a:schemeClr val="bg1"/>
                </a:solidFill>
                <a:latin typeface="MS Mincho" panose="02020609040205080304" pitchFamily="49" charset="-128"/>
                <a:ea typeface="MS Mincho" panose="02020609040205080304" pitchFamily="49" charset="-128"/>
              </a:rPr>
              <a:t>Basically</a:t>
            </a:r>
            <a:r>
              <a:rPr lang="tr-TR" sz="1400" dirty="0">
                <a:solidFill>
                  <a:schemeClr val="bg1"/>
                </a:solidFill>
                <a:latin typeface="MS Mincho" panose="02020609040205080304" pitchFamily="49" charset="-128"/>
                <a:ea typeface="MS Mincho" panose="02020609040205080304" pitchFamily="49" charset="-128"/>
              </a:rPr>
              <a:t> </a:t>
            </a:r>
            <a:r>
              <a:rPr lang="tr-TR" sz="1400" dirty="0" err="1">
                <a:solidFill>
                  <a:schemeClr val="bg1"/>
                </a:solidFill>
                <a:latin typeface="MS Mincho" panose="02020609040205080304" pitchFamily="49" charset="-128"/>
                <a:ea typeface="MS Mincho" panose="02020609040205080304" pitchFamily="49" charset="-128"/>
              </a:rPr>
              <a:t>Available</a:t>
            </a:r>
            <a:r>
              <a:rPr lang="tr-TR" sz="1400" dirty="0">
                <a:solidFill>
                  <a:schemeClr val="bg1"/>
                </a:solidFill>
                <a:latin typeface="MS Mincho" panose="02020609040205080304" pitchFamily="49" charset="-128"/>
                <a:ea typeface="MS Mincho" panose="02020609040205080304" pitchFamily="49" charset="-128"/>
              </a:rPr>
              <a:t>- </a:t>
            </a:r>
            <a:r>
              <a:rPr lang="tr-TR" sz="1400" dirty="0" err="1">
                <a:solidFill>
                  <a:schemeClr val="bg1"/>
                </a:solidFill>
                <a:latin typeface="MS Mincho" panose="02020609040205080304" pitchFamily="49" charset="-128"/>
                <a:ea typeface="MS Mincho" panose="02020609040205080304" pitchFamily="49" charset="-128"/>
              </a:rPr>
              <a:t>Soft</a:t>
            </a:r>
            <a:r>
              <a:rPr lang="tr-TR" sz="1400" dirty="0">
                <a:solidFill>
                  <a:schemeClr val="bg1"/>
                </a:solidFill>
                <a:latin typeface="MS Mincho" panose="02020609040205080304" pitchFamily="49" charset="-128"/>
                <a:ea typeface="MS Mincho" panose="02020609040205080304" pitchFamily="49" charset="-128"/>
              </a:rPr>
              <a:t> </a:t>
            </a:r>
            <a:r>
              <a:rPr lang="tr-TR" sz="1400" dirty="0" err="1">
                <a:solidFill>
                  <a:schemeClr val="bg1"/>
                </a:solidFill>
                <a:latin typeface="MS Mincho" panose="02020609040205080304" pitchFamily="49" charset="-128"/>
                <a:ea typeface="MS Mincho" panose="02020609040205080304" pitchFamily="49" charset="-128"/>
              </a:rPr>
              <a:t>state</a:t>
            </a:r>
            <a:r>
              <a:rPr lang="tr-TR" sz="1400" dirty="0">
                <a:solidFill>
                  <a:schemeClr val="bg1"/>
                </a:solidFill>
                <a:latin typeface="MS Mincho" panose="02020609040205080304" pitchFamily="49" charset="-128"/>
                <a:ea typeface="MS Mincho" panose="02020609040205080304" pitchFamily="49" charset="-128"/>
              </a:rPr>
              <a:t>- </a:t>
            </a:r>
            <a:r>
              <a:rPr lang="tr-TR" sz="1400" dirty="0" err="1">
                <a:solidFill>
                  <a:schemeClr val="bg1"/>
                </a:solidFill>
                <a:latin typeface="MS Mincho" panose="02020609040205080304" pitchFamily="49" charset="-128"/>
                <a:ea typeface="MS Mincho" panose="02020609040205080304" pitchFamily="49" charset="-128"/>
              </a:rPr>
              <a:t>Eventually</a:t>
            </a:r>
            <a:r>
              <a:rPr lang="tr-TR" sz="1400" dirty="0">
                <a:solidFill>
                  <a:schemeClr val="bg1"/>
                </a:solidFill>
                <a:latin typeface="MS Mincho" panose="02020609040205080304" pitchFamily="49" charset="-128"/>
                <a:ea typeface="MS Mincho" panose="02020609040205080304" pitchFamily="49" charset="-128"/>
              </a:rPr>
              <a:t> </a:t>
            </a:r>
            <a:r>
              <a:rPr lang="tr-TR" sz="1400" dirty="0" err="1">
                <a:solidFill>
                  <a:schemeClr val="bg1"/>
                </a:solidFill>
                <a:latin typeface="MS Mincho" panose="02020609040205080304" pitchFamily="49" charset="-128"/>
                <a:ea typeface="MS Mincho" panose="02020609040205080304" pitchFamily="49" charset="-128"/>
              </a:rPr>
              <a:t>consistent</a:t>
            </a:r>
            <a:r>
              <a:rPr lang="tr-TR" sz="1400" dirty="0">
                <a:solidFill>
                  <a:schemeClr val="bg1"/>
                </a:solidFill>
                <a:latin typeface="MS Mincho" panose="02020609040205080304" pitchFamily="49" charset="-128"/>
                <a:ea typeface="MS Mincho" panose="02020609040205080304" pitchFamily="49" charset="-128"/>
              </a:rPr>
              <a:t>) kısaltması ile ifade edilir.</a:t>
            </a:r>
          </a:p>
          <a:p>
            <a:pPr>
              <a:buClr>
                <a:srgbClr val="B76D2C"/>
              </a:buClr>
              <a:buFont typeface="Wingdings" panose="05000000000000000000" pitchFamily="2" charset="2"/>
              <a:buChar char="v"/>
            </a:pPr>
            <a:r>
              <a:rPr lang="tr-TR" sz="1400" b="1" dirty="0">
                <a:solidFill>
                  <a:srgbClr val="B76D2C"/>
                </a:solidFill>
                <a:latin typeface="MS Mincho" panose="02020609040205080304" pitchFamily="49" charset="-128"/>
                <a:ea typeface="MS Mincho" panose="02020609040205080304" pitchFamily="49" charset="-128"/>
              </a:rPr>
              <a:t>Kolay Ulaşılabilirlik (</a:t>
            </a:r>
            <a:r>
              <a:rPr lang="tr-TR" sz="1400" b="1" dirty="0" err="1">
                <a:solidFill>
                  <a:srgbClr val="B76D2C"/>
                </a:solidFill>
                <a:latin typeface="MS Mincho" panose="02020609040205080304" pitchFamily="49" charset="-128"/>
                <a:ea typeface="MS Mincho" panose="02020609040205080304" pitchFamily="49" charset="-128"/>
              </a:rPr>
              <a:t>Basically</a:t>
            </a:r>
            <a:r>
              <a:rPr lang="tr-TR" sz="1400" b="1" dirty="0">
                <a:solidFill>
                  <a:srgbClr val="B76D2C"/>
                </a:solidFill>
                <a:latin typeface="MS Mincho" panose="02020609040205080304" pitchFamily="49" charset="-128"/>
                <a:ea typeface="MS Mincho" panose="02020609040205080304" pitchFamily="49" charset="-128"/>
              </a:rPr>
              <a:t> </a:t>
            </a:r>
            <a:r>
              <a:rPr lang="tr-TR" sz="1400" b="1" dirty="0" err="1">
                <a:solidFill>
                  <a:srgbClr val="B76D2C"/>
                </a:solidFill>
                <a:latin typeface="MS Mincho" panose="02020609040205080304" pitchFamily="49" charset="-128"/>
                <a:ea typeface="MS Mincho" panose="02020609040205080304" pitchFamily="49" charset="-128"/>
              </a:rPr>
              <a:t>Available</a:t>
            </a:r>
            <a:r>
              <a:rPr lang="tr-TR" sz="1400" b="1" dirty="0">
                <a:solidFill>
                  <a:srgbClr val="B76D2C"/>
                </a:solidFill>
                <a:latin typeface="MS Mincho" panose="02020609040205080304" pitchFamily="49" charset="-128"/>
                <a:ea typeface="MS Mincho" panose="02020609040205080304" pitchFamily="49" charset="-128"/>
              </a:rPr>
              <a:t>):</a:t>
            </a:r>
            <a:r>
              <a:rPr lang="tr-TR" sz="1400" dirty="0">
                <a:solidFill>
                  <a:schemeClr val="bg1"/>
                </a:solidFill>
                <a:latin typeface="MS Mincho" panose="02020609040205080304" pitchFamily="49" charset="-128"/>
                <a:ea typeface="MS Mincho" panose="02020609040205080304" pitchFamily="49" charset="-128"/>
              </a:rPr>
              <a:t>Veri erişim sorunlarını ortadan kaldırmak için kopyaları kullanır ve paylaşılmış ya da bölümlenmiş veriyi birçok sunucudan alır.</a:t>
            </a:r>
          </a:p>
          <a:p>
            <a:pPr>
              <a:buClr>
                <a:srgbClr val="B76D2C"/>
              </a:buClr>
              <a:buFont typeface="Wingdings" panose="05000000000000000000" pitchFamily="2" charset="2"/>
              <a:buChar char="v"/>
            </a:pPr>
            <a:r>
              <a:rPr lang="tr-TR" sz="1400" b="1" dirty="0">
                <a:solidFill>
                  <a:srgbClr val="B76D2C"/>
                </a:solidFill>
                <a:latin typeface="MS Mincho" panose="02020609040205080304" pitchFamily="49" charset="-128"/>
                <a:ea typeface="MS Mincho" panose="02020609040205080304" pitchFamily="49" charset="-128"/>
              </a:rPr>
              <a:t>Esnek Durum (</a:t>
            </a:r>
            <a:r>
              <a:rPr lang="tr-TR" sz="1400" b="1" dirty="0" err="1">
                <a:solidFill>
                  <a:srgbClr val="B76D2C"/>
                </a:solidFill>
                <a:latin typeface="MS Mincho" panose="02020609040205080304" pitchFamily="49" charset="-128"/>
                <a:ea typeface="MS Mincho" panose="02020609040205080304" pitchFamily="49" charset="-128"/>
              </a:rPr>
              <a:t>Soft</a:t>
            </a:r>
            <a:r>
              <a:rPr lang="tr-TR" sz="1400" b="1" dirty="0">
                <a:solidFill>
                  <a:srgbClr val="B76D2C"/>
                </a:solidFill>
                <a:latin typeface="MS Mincho" panose="02020609040205080304" pitchFamily="49" charset="-128"/>
                <a:ea typeface="MS Mincho" panose="02020609040205080304" pitchFamily="49" charset="-128"/>
              </a:rPr>
              <a:t> </a:t>
            </a:r>
            <a:r>
              <a:rPr lang="tr-TR" sz="1400" b="1" dirty="0" err="1">
                <a:solidFill>
                  <a:srgbClr val="B76D2C"/>
                </a:solidFill>
                <a:latin typeface="MS Mincho" panose="02020609040205080304" pitchFamily="49" charset="-128"/>
                <a:ea typeface="MS Mincho" panose="02020609040205080304" pitchFamily="49" charset="-128"/>
              </a:rPr>
              <a:t>state</a:t>
            </a:r>
            <a:r>
              <a:rPr lang="tr-TR" sz="1400" b="1" dirty="0">
                <a:solidFill>
                  <a:srgbClr val="B76D2C"/>
                </a:solidFill>
                <a:latin typeface="MS Mincho" panose="02020609040205080304" pitchFamily="49" charset="-128"/>
                <a:ea typeface="MS Mincho" panose="02020609040205080304" pitchFamily="49" charset="-128"/>
              </a:rPr>
              <a:t>):</a:t>
            </a:r>
            <a:r>
              <a:rPr lang="tr-TR" sz="1400" dirty="0">
                <a:solidFill>
                  <a:schemeClr val="bg1"/>
                </a:solidFill>
                <a:latin typeface="MS Mincho" panose="02020609040205080304" pitchFamily="49" charset="-128"/>
                <a:ea typeface="MS Mincho" panose="02020609040205080304" pitchFamily="49" charset="-128"/>
              </a:rPr>
              <a:t> Tutarsız ve süreksiz verilerin barınmasına da izin verir. </a:t>
            </a:r>
          </a:p>
          <a:p>
            <a:pPr>
              <a:buClr>
                <a:srgbClr val="B76D2C"/>
              </a:buClr>
              <a:buFont typeface="Wingdings" panose="05000000000000000000" pitchFamily="2" charset="2"/>
              <a:buChar char="v"/>
            </a:pPr>
            <a:r>
              <a:rPr lang="tr-TR" sz="1400" b="1" dirty="0">
                <a:solidFill>
                  <a:srgbClr val="B76D2C"/>
                </a:solidFill>
                <a:latin typeface="MS Mincho" panose="02020609040205080304" pitchFamily="49" charset="-128"/>
                <a:ea typeface="MS Mincho" panose="02020609040205080304" pitchFamily="49" charset="-128"/>
              </a:rPr>
              <a:t>Eninde sonunda Tutarlı (</a:t>
            </a:r>
            <a:r>
              <a:rPr lang="tr-TR" sz="1400" b="1" dirty="0" err="1">
                <a:solidFill>
                  <a:srgbClr val="B76D2C"/>
                </a:solidFill>
                <a:latin typeface="MS Mincho" panose="02020609040205080304" pitchFamily="49" charset="-128"/>
                <a:ea typeface="MS Mincho" panose="02020609040205080304" pitchFamily="49" charset="-128"/>
              </a:rPr>
              <a:t>Eventually</a:t>
            </a:r>
            <a:r>
              <a:rPr lang="tr-TR" sz="1400" b="1" dirty="0">
                <a:solidFill>
                  <a:srgbClr val="B76D2C"/>
                </a:solidFill>
                <a:latin typeface="MS Mincho" panose="02020609040205080304" pitchFamily="49" charset="-128"/>
                <a:ea typeface="MS Mincho" panose="02020609040205080304" pitchFamily="49" charset="-128"/>
              </a:rPr>
              <a:t> </a:t>
            </a:r>
            <a:r>
              <a:rPr lang="tr-TR" sz="1400" b="1" dirty="0" err="1">
                <a:solidFill>
                  <a:srgbClr val="B76D2C"/>
                </a:solidFill>
                <a:latin typeface="MS Mincho" panose="02020609040205080304" pitchFamily="49" charset="-128"/>
                <a:ea typeface="MS Mincho" panose="02020609040205080304" pitchFamily="49" charset="-128"/>
              </a:rPr>
              <a:t>consistent</a:t>
            </a:r>
            <a:r>
              <a:rPr lang="tr-TR" sz="1400" b="1" dirty="0">
                <a:solidFill>
                  <a:srgbClr val="B76D2C"/>
                </a:solidFill>
                <a:latin typeface="MS Mincho" panose="02020609040205080304" pitchFamily="49" charset="-128"/>
                <a:ea typeface="MS Mincho" panose="02020609040205080304" pitchFamily="49" charset="-128"/>
              </a:rPr>
              <a:t>):</a:t>
            </a:r>
            <a:r>
              <a:rPr lang="tr-TR" sz="1400" dirty="0">
                <a:solidFill>
                  <a:schemeClr val="bg1"/>
                </a:solidFill>
                <a:latin typeface="MS Mincho" panose="02020609040205080304" pitchFamily="49" charset="-128"/>
                <a:ea typeface="MS Mincho" panose="02020609040205080304" pitchFamily="49" charset="-128"/>
              </a:rPr>
              <a:t> </a:t>
            </a:r>
            <a:r>
              <a:rPr lang="tr-TR" sz="1400" dirty="0" err="1">
                <a:solidFill>
                  <a:schemeClr val="bg1"/>
                </a:solidFill>
                <a:latin typeface="MS Mincho" panose="02020609040205080304" pitchFamily="49" charset="-128"/>
                <a:ea typeface="MS Mincho" panose="02020609040205080304" pitchFamily="49" charset="-128"/>
              </a:rPr>
              <a:t>ACID’in</a:t>
            </a:r>
            <a:r>
              <a:rPr lang="tr-TR" sz="1400" dirty="0">
                <a:solidFill>
                  <a:schemeClr val="bg1"/>
                </a:solidFill>
                <a:latin typeface="MS Mincho" panose="02020609040205080304" pitchFamily="49" charset="-128"/>
                <a:ea typeface="MS Mincho" panose="02020609040205080304" pitchFamily="49" charset="-128"/>
              </a:rPr>
              <a:t> zorunlu tuttuğu tutarlılığa karşın </a:t>
            </a:r>
            <a:r>
              <a:rPr lang="tr-TR" sz="1400" dirty="0" err="1">
                <a:solidFill>
                  <a:schemeClr val="bg1"/>
                </a:solidFill>
                <a:latin typeface="MS Mincho" panose="02020609040205080304" pitchFamily="49" charset="-128"/>
                <a:ea typeface="MS Mincho" panose="02020609040205080304" pitchFamily="49" charset="-128"/>
              </a:rPr>
              <a:t>NoSQL’de</a:t>
            </a:r>
            <a:r>
              <a:rPr lang="tr-TR" sz="1400" dirty="0">
                <a:solidFill>
                  <a:schemeClr val="bg1"/>
                </a:solidFill>
                <a:latin typeface="MS Mincho" panose="02020609040205080304" pitchFamily="49" charset="-128"/>
                <a:ea typeface="MS Mincho" panose="02020609040205080304" pitchFamily="49" charset="-128"/>
              </a:rPr>
              <a:t> tanımlanmayan bir zamanda tutarlılığın oluşacağı garanti edilir [17]. </a:t>
            </a:r>
          </a:p>
        </p:txBody>
      </p:sp>
    </p:spTree>
    <p:extLst>
      <p:ext uri="{BB962C8B-B14F-4D97-AF65-F5344CB8AC3E}">
        <p14:creationId xmlns:p14="http://schemas.microsoft.com/office/powerpoint/2010/main" val="170940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ACBF3CD5-60A8-C16C-4FAE-ABF8EF2C301B}"/>
              </a:ext>
            </a:extLst>
          </p:cNvPr>
          <p:cNvSpPr>
            <a:spLocks noGrp="1"/>
          </p:cNvSpPr>
          <p:nvPr>
            <p:ph type="title"/>
          </p:nvPr>
        </p:nvSpPr>
        <p:spPr/>
        <p:txBody>
          <a:bodyPr/>
          <a:lstStyle/>
          <a:p>
            <a:pPr algn="ctr"/>
            <a:r>
              <a:rPr lang="tr-TR" sz="28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VERİTABANI MİMARİLERİNİN PERFORMANS KARŞILAŞTIRMASI</a:t>
            </a:r>
          </a:p>
        </p:txBody>
      </p:sp>
      <p:sp>
        <p:nvSpPr>
          <p:cNvPr id="13" name="İçerik Yer Tutucusu 12">
            <a:extLst>
              <a:ext uri="{FF2B5EF4-FFF2-40B4-BE49-F238E27FC236}">
                <a16:creationId xmlns:a16="http://schemas.microsoft.com/office/drawing/2014/main" id="{88998BA8-594B-276E-B08D-2E88600AD174}"/>
              </a:ext>
            </a:extLst>
          </p:cNvPr>
          <p:cNvSpPr>
            <a:spLocks noGrp="1"/>
          </p:cNvSpPr>
          <p:nvPr>
            <p:ph sz="half" idx="2"/>
          </p:nvPr>
        </p:nvSpPr>
        <p:spPr>
          <a:xfrm>
            <a:off x="839788" y="1690688"/>
            <a:ext cx="10512424" cy="4498975"/>
          </a:xfrm>
        </p:spPr>
        <p:txBody>
          <a:bodyPr>
            <a:normAutofit fontScale="92500" lnSpcReduction="20000"/>
          </a:bodyPr>
          <a:lstStyle/>
          <a:p>
            <a:pPr marL="0" indent="0">
              <a:lnSpc>
                <a:spcPct val="120000"/>
              </a:lnSpc>
              <a:buNone/>
            </a:pPr>
            <a:r>
              <a:rPr lang="tr-TR" sz="1800" dirty="0">
                <a:solidFill>
                  <a:schemeClr val="bg1"/>
                </a:solidFill>
                <a:latin typeface="MS Mincho" panose="02020609040205080304" pitchFamily="49" charset="-128"/>
                <a:ea typeface="MS Mincho" panose="02020609040205080304" pitchFamily="49" charset="-128"/>
              </a:rPr>
              <a:t>	</a:t>
            </a:r>
            <a:r>
              <a:rPr lang="tr-TR" sz="1900" dirty="0">
                <a:solidFill>
                  <a:schemeClr val="bg1"/>
                </a:solidFill>
                <a:latin typeface="MS Mincho" panose="02020609040205080304" pitchFamily="49" charset="-128"/>
                <a:ea typeface="MS Mincho" panose="02020609040205080304" pitchFamily="49" charset="-128"/>
              </a:rPr>
              <a:t>Bu çalışmada ilişkisel veri tabanı olarak MySQL ve ilişkisel olmayan (</a:t>
            </a:r>
            <a:r>
              <a:rPr lang="tr-TR" sz="1900" dirty="0" err="1">
                <a:solidFill>
                  <a:schemeClr val="bg1"/>
                </a:solidFill>
                <a:latin typeface="MS Mincho" panose="02020609040205080304" pitchFamily="49" charset="-128"/>
                <a:ea typeface="MS Mincho" panose="02020609040205080304" pitchFamily="49" charset="-128"/>
              </a:rPr>
              <a:t>NoSQL</a:t>
            </a:r>
            <a:r>
              <a:rPr lang="tr-TR" sz="1900" dirty="0">
                <a:solidFill>
                  <a:schemeClr val="bg1"/>
                </a:solidFill>
                <a:latin typeface="MS Mincho" panose="02020609040205080304" pitchFamily="49" charset="-128"/>
                <a:ea typeface="MS Mincho" panose="02020609040205080304" pitchFamily="49" charset="-128"/>
              </a:rPr>
              <a:t>) veri tabanı olarak </a:t>
            </a:r>
            <a:r>
              <a:rPr lang="tr-TR" sz="1900" dirty="0" err="1">
                <a:solidFill>
                  <a:schemeClr val="bg1"/>
                </a:solidFill>
                <a:latin typeface="MS Mincho" panose="02020609040205080304" pitchFamily="49" charset="-128"/>
                <a:ea typeface="MS Mincho" panose="02020609040205080304" pitchFamily="49" charset="-128"/>
              </a:rPr>
              <a:t>MongoDB</a:t>
            </a:r>
            <a:r>
              <a:rPr lang="tr-TR" sz="1900" dirty="0">
                <a:solidFill>
                  <a:schemeClr val="bg1"/>
                </a:solidFill>
                <a:latin typeface="MS Mincho" panose="02020609040205080304" pitchFamily="49" charset="-128"/>
                <a:ea typeface="MS Mincho" panose="02020609040205080304" pitchFamily="49" charset="-128"/>
              </a:rPr>
              <a:t> kullanılmıştır.</a:t>
            </a:r>
          </a:p>
          <a:p>
            <a:pPr marL="0" indent="0">
              <a:lnSpc>
                <a:spcPct val="120000"/>
              </a:lnSpc>
              <a:buNone/>
            </a:pPr>
            <a:r>
              <a:rPr lang="tr-TR" sz="1900" dirty="0">
                <a:solidFill>
                  <a:schemeClr val="bg1"/>
                </a:solidFill>
                <a:latin typeface="MS Mincho" panose="02020609040205080304" pitchFamily="49" charset="-128"/>
                <a:ea typeface="MS Mincho" panose="02020609040205080304" pitchFamily="49" charset="-128"/>
              </a:rPr>
              <a:t>	Yapılan çalışmada; MySQL ve </a:t>
            </a:r>
            <a:r>
              <a:rPr lang="tr-TR" sz="1900" dirty="0" err="1">
                <a:solidFill>
                  <a:schemeClr val="bg1"/>
                </a:solidFill>
                <a:latin typeface="MS Mincho" panose="02020609040205080304" pitchFamily="49" charset="-128"/>
                <a:ea typeface="MS Mincho" panose="02020609040205080304" pitchFamily="49" charset="-128"/>
              </a:rPr>
              <a:t>MongoDB</a:t>
            </a:r>
            <a:r>
              <a:rPr lang="tr-TR" sz="1900" dirty="0">
                <a:solidFill>
                  <a:schemeClr val="bg1"/>
                </a:solidFill>
                <a:latin typeface="MS Mincho" panose="02020609040205080304" pitchFamily="49" charset="-128"/>
                <a:ea typeface="MS Mincho" panose="02020609040205080304" pitchFamily="49" charset="-128"/>
              </a:rPr>
              <a:t> veri tabanı sistemlerinin performans ve yatay ölçeklenebilirlik incelemesi için aşağıdaki işlemlerin uygulanması ve sonuçlarının ortaya çıkarılması hedeflenmiştir. </a:t>
            </a:r>
          </a:p>
          <a:p>
            <a:pPr marL="0" indent="0">
              <a:lnSpc>
                <a:spcPct val="120000"/>
              </a:lnSpc>
              <a:buNone/>
            </a:pPr>
            <a:r>
              <a:rPr lang="tr-TR" sz="1900" dirty="0">
                <a:solidFill>
                  <a:schemeClr val="bg1"/>
                </a:solidFill>
                <a:latin typeface="MS Mincho" panose="02020609040205080304" pitchFamily="49" charset="-128"/>
                <a:ea typeface="MS Mincho" panose="02020609040205080304" pitchFamily="49" charset="-128"/>
              </a:rPr>
              <a:t>Bunlar; </a:t>
            </a:r>
          </a:p>
          <a:p>
            <a:pPr>
              <a:lnSpc>
                <a:spcPct val="120000"/>
              </a:lnSpc>
              <a:buClr>
                <a:srgbClr val="B76D2C"/>
              </a:buClr>
              <a:buFont typeface="Wingdings" panose="05000000000000000000" pitchFamily="2" charset="2"/>
              <a:buChar char="v"/>
            </a:pPr>
            <a:r>
              <a:rPr lang="tr-TR" sz="1900" dirty="0">
                <a:solidFill>
                  <a:schemeClr val="bg1"/>
                </a:solidFill>
                <a:latin typeface="MS Mincho" panose="02020609040205080304" pitchFamily="49" charset="-128"/>
                <a:ea typeface="MS Mincho" panose="02020609040205080304" pitchFamily="49" charset="-128"/>
              </a:rPr>
              <a:t> Veri tabanı sunucu sistemleri özellikleri belirlenmesi, </a:t>
            </a:r>
          </a:p>
          <a:p>
            <a:pPr>
              <a:lnSpc>
                <a:spcPct val="120000"/>
              </a:lnSpc>
              <a:buClr>
                <a:srgbClr val="B76D2C"/>
              </a:buClr>
              <a:buFont typeface="Wingdings" panose="05000000000000000000" pitchFamily="2" charset="2"/>
              <a:buChar char="v"/>
            </a:pPr>
            <a:r>
              <a:rPr lang="tr-TR" sz="1900" dirty="0">
                <a:solidFill>
                  <a:schemeClr val="bg1"/>
                </a:solidFill>
                <a:latin typeface="MS Mincho" panose="02020609040205080304" pitchFamily="49" charset="-128"/>
                <a:ea typeface="MS Mincho" panose="02020609040205080304" pitchFamily="49" charset="-128"/>
              </a:rPr>
              <a:t> Veri tabanı şemaları oluşturulması, </a:t>
            </a:r>
          </a:p>
          <a:p>
            <a:pPr>
              <a:lnSpc>
                <a:spcPct val="120000"/>
              </a:lnSpc>
              <a:buClr>
                <a:srgbClr val="B76D2C"/>
              </a:buClr>
              <a:buFont typeface="Wingdings" panose="05000000000000000000" pitchFamily="2" charset="2"/>
              <a:buChar char="v"/>
            </a:pPr>
            <a:r>
              <a:rPr lang="tr-TR" sz="1900" dirty="0">
                <a:solidFill>
                  <a:schemeClr val="bg1"/>
                </a:solidFill>
                <a:latin typeface="MS Mincho" panose="02020609040205080304" pitchFamily="49" charset="-128"/>
                <a:ea typeface="MS Mincho" panose="02020609040205080304" pitchFamily="49" charset="-128"/>
              </a:rPr>
              <a:t> Sorguların belirlenmesi, </a:t>
            </a:r>
          </a:p>
          <a:p>
            <a:pPr>
              <a:lnSpc>
                <a:spcPct val="120000"/>
              </a:lnSpc>
              <a:buClr>
                <a:srgbClr val="B76D2C"/>
              </a:buClr>
              <a:buFont typeface="Wingdings" panose="05000000000000000000" pitchFamily="2" charset="2"/>
              <a:buChar char="v"/>
            </a:pPr>
            <a:r>
              <a:rPr lang="tr-TR" sz="1900" dirty="0">
                <a:solidFill>
                  <a:schemeClr val="bg1"/>
                </a:solidFill>
                <a:latin typeface="MS Mincho" panose="02020609040205080304" pitchFamily="49" charset="-128"/>
                <a:ea typeface="MS Mincho" panose="02020609040205080304" pitchFamily="49" charset="-128"/>
              </a:rPr>
              <a:t> Veri tabanı ayarlarının yapılması, </a:t>
            </a:r>
          </a:p>
          <a:p>
            <a:pPr>
              <a:lnSpc>
                <a:spcPct val="120000"/>
              </a:lnSpc>
              <a:buClr>
                <a:srgbClr val="B76D2C"/>
              </a:buClr>
              <a:buFont typeface="Wingdings" panose="05000000000000000000" pitchFamily="2" charset="2"/>
              <a:buChar char="v"/>
            </a:pPr>
            <a:r>
              <a:rPr lang="tr-TR" sz="1900" dirty="0">
                <a:solidFill>
                  <a:schemeClr val="bg1"/>
                </a:solidFill>
                <a:latin typeface="MS Mincho" panose="02020609040205080304" pitchFamily="49" charset="-128"/>
                <a:ea typeface="MS Mincho" panose="02020609040205080304" pitchFamily="49" charset="-128"/>
              </a:rPr>
              <a:t> Ölçümler ve ölçüm metrikleri bilgileri, </a:t>
            </a:r>
          </a:p>
          <a:p>
            <a:pPr>
              <a:lnSpc>
                <a:spcPct val="120000"/>
              </a:lnSpc>
              <a:buClr>
                <a:srgbClr val="B76D2C"/>
              </a:buClr>
              <a:buFont typeface="Wingdings" panose="05000000000000000000" pitchFamily="2" charset="2"/>
              <a:buChar char="v"/>
            </a:pPr>
            <a:r>
              <a:rPr lang="tr-TR" sz="1900" dirty="0">
                <a:solidFill>
                  <a:schemeClr val="bg1"/>
                </a:solidFill>
                <a:latin typeface="MS Mincho" panose="02020609040205080304" pitchFamily="49" charset="-128"/>
                <a:ea typeface="MS Mincho" panose="02020609040205080304" pitchFamily="49" charset="-128"/>
              </a:rPr>
              <a:t> Performans analizi ve sonuçlarıdır. </a:t>
            </a:r>
          </a:p>
          <a:p>
            <a:pPr marL="0" indent="0">
              <a:lnSpc>
                <a:spcPct val="120000"/>
              </a:lnSpc>
              <a:buNone/>
            </a:pPr>
            <a:endParaRPr lang="tr-TR" sz="1800" dirty="0">
              <a:solidFill>
                <a:schemeClr val="bg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92685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Yer Tutucusu 2">
            <a:extLst>
              <a:ext uri="{FF2B5EF4-FFF2-40B4-BE49-F238E27FC236}">
                <a16:creationId xmlns:a16="http://schemas.microsoft.com/office/drawing/2014/main" id="{1DAD0114-01B8-3455-CF2C-7A5E6245DAF8}"/>
              </a:ext>
            </a:extLst>
          </p:cNvPr>
          <p:cNvSpPr>
            <a:spLocks noGrp="1"/>
          </p:cNvSpPr>
          <p:nvPr>
            <p:ph type="body" idx="1"/>
          </p:nvPr>
        </p:nvSpPr>
        <p:spPr>
          <a:xfrm>
            <a:off x="839788" y="1017038"/>
            <a:ext cx="5157787" cy="823912"/>
          </a:xfrm>
        </p:spPr>
        <p:txBody>
          <a:bodyPr>
            <a:normAutofit fontScale="92500"/>
          </a:bodyPr>
          <a:lstStyle/>
          <a:p>
            <a:pPr algn="ctr"/>
            <a:r>
              <a:rPr lang="tr-TR" sz="32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MySQL veri tabanı şeması </a:t>
            </a:r>
          </a:p>
        </p:txBody>
      </p:sp>
      <p:pic>
        <p:nvPicPr>
          <p:cNvPr id="15" name="İçerik Yer Tutucusu 14">
            <a:extLst>
              <a:ext uri="{FF2B5EF4-FFF2-40B4-BE49-F238E27FC236}">
                <a16:creationId xmlns:a16="http://schemas.microsoft.com/office/drawing/2014/main" id="{40322B4B-135B-90D9-CA3A-B058075AB577}"/>
              </a:ext>
            </a:extLst>
          </p:cNvPr>
          <p:cNvPicPr>
            <a:picLocks noGrp="1" noChangeAspect="1"/>
          </p:cNvPicPr>
          <p:nvPr>
            <p:ph sz="half" idx="2"/>
          </p:nvPr>
        </p:nvPicPr>
        <p:blipFill>
          <a:blip r:embed="rId2"/>
          <a:stretch>
            <a:fillRect/>
          </a:stretch>
        </p:blipFill>
        <p:spPr>
          <a:xfrm>
            <a:off x="1100484" y="3057474"/>
            <a:ext cx="4636394" cy="2062264"/>
          </a:xfrm>
        </p:spPr>
      </p:pic>
      <p:sp>
        <p:nvSpPr>
          <p:cNvPr id="5" name="Metin Yer Tutucusu 4">
            <a:extLst>
              <a:ext uri="{FF2B5EF4-FFF2-40B4-BE49-F238E27FC236}">
                <a16:creationId xmlns:a16="http://schemas.microsoft.com/office/drawing/2014/main" id="{34143A46-04D9-14EC-4946-2943E3A5B1F0}"/>
              </a:ext>
            </a:extLst>
          </p:cNvPr>
          <p:cNvSpPr>
            <a:spLocks noGrp="1"/>
          </p:cNvSpPr>
          <p:nvPr>
            <p:ph type="body" sz="quarter" idx="3"/>
          </p:nvPr>
        </p:nvSpPr>
        <p:spPr>
          <a:xfrm>
            <a:off x="6172200" y="1017038"/>
            <a:ext cx="5183188" cy="823912"/>
          </a:xfrm>
        </p:spPr>
        <p:txBody>
          <a:bodyPr>
            <a:normAutofit fontScale="92500"/>
          </a:bodyPr>
          <a:lstStyle/>
          <a:p>
            <a:pPr algn="ctr"/>
            <a:r>
              <a:rPr lang="tr-TR" sz="3000" dirty="0" err="1">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MongoDB</a:t>
            </a:r>
            <a:r>
              <a:rPr lang="tr-TR" sz="30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 şeması </a:t>
            </a:r>
          </a:p>
        </p:txBody>
      </p:sp>
      <p:pic>
        <p:nvPicPr>
          <p:cNvPr id="17" name="İçerik Yer Tutucusu 16">
            <a:extLst>
              <a:ext uri="{FF2B5EF4-FFF2-40B4-BE49-F238E27FC236}">
                <a16:creationId xmlns:a16="http://schemas.microsoft.com/office/drawing/2014/main" id="{51F09B65-EA17-0290-60D5-5B9D69B342C3}"/>
              </a:ext>
            </a:extLst>
          </p:cNvPr>
          <p:cNvPicPr>
            <a:picLocks noGrp="1" noChangeAspect="1"/>
          </p:cNvPicPr>
          <p:nvPr>
            <p:ph sz="quarter" idx="4"/>
          </p:nvPr>
        </p:nvPicPr>
        <p:blipFill>
          <a:blip r:embed="rId3"/>
          <a:stretch>
            <a:fillRect/>
          </a:stretch>
        </p:blipFill>
        <p:spPr>
          <a:xfrm>
            <a:off x="6445597" y="2630116"/>
            <a:ext cx="4636394" cy="2931268"/>
          </a:xfrm>
        </p:spPr>
      </p:pic>
      <p:sp>
        <p:nvSpPr>
          <p:cNvPr id="8" name="Başlık 7">
            <a:extLst>
              <a:ext uri="{FF2B5EF4-FFF2-40B4-BE49-F238E27FC236}">
                <a16:creationId xmlns:a16="http://schemas.microsoft.com/office/drawing/2014/main" id="{5473A978-C7F3-046E-05D6-98E875C5938A}"/>
              </a:ext>
            </a:extLst>
          </p:cNvPr>
          <p:cNvSpPr>
            <a:spLocks noGrp="1"/>
          </p:cNvSpPr>
          <p:nvPr>
            <p:ph type="title"/>
          </p:nvPr>
        </p:nvSpPr>
        <p:spPr>
          <a:xfrm>
            <a:off x="839788" y="365126"/>
            <a:ext cx="10515600" cy="651912"/>
          </a:xfrm>
        </p:spPr>
        <p:txBody>
          <a:bodyPr tIns="360000" bIns="0">
            <a:normAutofit fontScale="90000"/>
          </a:bodyPr>
          <a:lstStyle/>
          <a:p>
            <a:pPr algn="ctr"/>
            <a:br>
              <a:rPr lang="tr-TR" sz="1800" b="0" i="0" u="none" strike="noStrike" baseline="0" dirty="0">
                <a:solidFill>
                  <a:srgbClr val="000000"/>
                </a:solidFill>
                <a:latin typeface="Times New Roman" panose="02020603050405020304" pitchFamily="18" charset="0"/>
              </a:rPr>
            </a:br>
            <a:r>
              <a:rPr lang="tr-TR" sz="36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Veri tabanı şemaları oluşturulması </a:t>
            </a:r>
            <a:br>
              <a:rPr lang="tr-TR" sz="1800" b="0" i="0" u="none" strike="noStrike" baseline="0" dirty="0">
                <a:solidFill>
                  <a:srgbClr val="000000"/>
                </a:solidFill>
                <a:latin typeface="Times New Roman" panose="02020603050405020304" pitchFamily="18" charset="0"/>
              </a:rPr>
            </a:br>
            <a:endParaRPr lang="tr-TR" dirty="0"/>
          </a:p>
        </p:txBody>
      </p:sp>
    </p:spTree>
    <p:extLst>
      <p:ext uri="{BB962C8B-B14F-4D97-AF65-F5344CB8AC3E}">
        <p14:creationId xmlns:p14="http://schemas.microsoft.com/office/powerpoint/2010/main" val="521686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Başlık 7">
            <a:extLst>
              <a:ext uri="{FF2B5EF4-FFF2-40B4-BE49-F238E27FC236}">
                <a16:creationId xmlns:a16="http://schemas.microsoft.com/office/drawing/2014/main" id="{5473A978-C7F3-046E-05D6-98E875C5938A}"/>
              </a:ext>
            </a:extLst>
          </p:cNvPr>
          <p:cNvSpPr>
            <a:spLocks noGrp="1"/>
          </p:cNvSpPr>
          <p:nvPr>
            <p:ph type="title"/>
          </p:nvPr>
        </p:nvSpPr>
        <p:spPr>
          <a:xfrm>
            <a:off x="839788" y="365126"/>
            <a:ext cx="10515600" cy="651912"/>
          </a:xfrm>
        </p:spPr>
        <p:txBody>
          <a:bodyPr tIns="360000" bIns="0">
            <a:normAutofit fontScale="90000"/>
          </a:bodyPr>
          <a:lstStyle/>
          <a:p>
            <a:pPr algn="ctr"/>
            <a:br>
              <a:rPr lang="tr-TR" sz="1800" b="0" i="0" u="none" strike="noStrike" baseline="0" dirty="0">
                <a:solidFill>
                  <a:srgbClr val="000000"/>
                </a:solidFill>
                <a:latin typeface="Times New Roman" panose="02020603050405020304" pitchFamily="18" charset="0"/>
              </a:rPr>
            </a:br>
            <a:r>
              <a:rPr lang="tr-TR" sz="33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Sorguların belirlenmesi </a:t>
            </a:r>
            <a:br>
              <a:rPr lang="tr-TR" sz="33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br>
            <a:endParaRPr lang="tr-TR" sz="33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endParaRPr>
          </a:p>
        </p:txBody>
      </p:sp>
      <p:sp>
        <p:nvSpPr>
          <p:cNvPr id="6" name="İçerik Yer Tutucusu 5">
            <a:extLst>
              <a:ext uri="{FF2B5EF4-FFF2-40B4-BE49-F238E27FC236}">
                <a16:creationId xmlns:a16="http://schemas.microsoft.com/office/drawing/2014/main" id="{5B321D41-E3B5-A8E8-8ED1-14F6999A318D}"/>
              </a:ext>
            </a:extLst>
          </p:cNvPr>
          <p:cNvSpPr>
            <a:spLocks noGrp="1"/>
          </p:cNvSpPr>
          <p:nvPr>
            <p:ph sz="half" idx="2"/>
          </p:nvPr>
        </p:nvSpPr>
        <p:spPr>
          <a:xfrm>
            <a:off x="335902" y="1148484"/>
            <a:ext cx="4718960" cy="5041179"/>
          </a:xfrm>
        </p:spPr>
        <p:txBody>
          <a:bodyPr>
            <a:normAutofit fontScale="92500" lnSpcReduction="10000"/>
          </a:bodyPr>
          <a:lstStyle/>
          <a:p>
            <a:pPr marL="0" indent="0">
              <a:buNone/>
            </a:pPr>
            <a:r>
              <a:rPr lang="tr-TR" sz="1800" dirty="0">
                <a:solidFill>
                  <a:schemeClr val="bg1"/>
                </a:solidFill>
                <a:latin typeface="MS Mincho" panose="02020609040205080304" pitchFamily="49" charset="-128"/>
                <a:ea typeface="MS Mincho" panose="02020609040205080304" pitchFamily="49" charset="-128"/>
              </a:rPr>
              <a:t>	Bu çalışmada üç farklı veri tabanı sorgusu kullanılmıştır. </a:t>
            </a:r>
          </a:p>
          <a:p>
            <a:pPr>
              <a:buClr>
                <a:srgbClr val="B76D2C"/>
              </a:buClr>
              <a:buFont typeface="Wingdings" panose="05000000000000000000" pitchFamily="2" charset="2"/>
              <a:buChar char="v"/>
            </a:pPr>
            <a:r>
              <a:rPr lang="tr-TR" sz="1800" dirty="0">
                <a:solidFill>
                  <a:schemeClr val="bg1"/>
                </a:solidFill>
                <a:latin typeface="MS Mincho" panose="02020609040205080304" pitchFamily="49" charset="-128"/>
                <a:ea typeface="MS Mincho" panose="02020609040205080304" pitchFamily="49" charset="-128"/>
              </a:rPr>
              <a:t>Birinci sorgu için sadece “SELECT” deyimi içeren basit bir sorgu hazırlanmıştır. </a:t>
            </a:r>
          </a:p>
          <a:p>
            <a:pPr>
              <a:buClr>
                <a:srgbClr val="B76D2C"/>
              </a:buClr>
              <a:buFont typeface="Wingdings" panose="05000000000000000000" pitchFamily="2" charset="2"/>
              <a:buChar char="v"/>
            </a:pPr>
            <a:r>
              <a:rPr lang="tr-TR" sz="1800" dirty="0">
                <a:solidFill>
                  <a:schemeClr val="bg1"/>
                </a:solidFill>
                <a:latin typeface="MS Mincho" panose="02020609040205080304" pitchFamily="49" charset="-128"/>
                <a:ea typeface="MS Mincho" panose="02020609040205080304" pitchFamily="49" charset="-128"/>
              </a:rPr>
              <a:t>İkinci sorgu için daha karmaşık “INNER JOIN” deyimi içeren bir sorgu hazırlanmıştır. </a:t>
            </a:r>
          </a:p>
          <a:p>
            <a:pPr>
              <a:buClr>
                <a:srgbClr val="B76D2C"/>
              </a:buClr>
              <a:buFont typeface="Wingdings" panose="05000000000000000000" pitchFamily="2" charset="2"/>
              <a:buChar char="v"/>
            </a:pPr>
            <a:r>
              <a:rPr lang="tr-TR" sz="1800" dirty="0">
                <a:solidFill>
                  <a:schemeClr val="bg1"/>
                </a:solidFill>
                <a:latin typeface="MS Mincho" panose="02020609040205080304" pitchFamily="49" charset="-128"/>
                <a:ea typeface="MS Mincho" panose="02020609040205080304" pitchFamily="49" charset="-128"/>
              </a:rPr>
              <a:t>Üçüncü sorgu için ise “SELECT” ile birlikte iç içe “JOIN”, “INNER JOIN” ve “WHERE” deyimi içeren detaylı karmaşık bir sorgu hazırlanmıştır. </a:t>
            </a:r>
          </a:p>
        </p:txBody>
      </p:sp>
      <p:sp>
        <p:nvSpPr>
          <p:cNvPr id="11" name="İçerik Yer Tutucusu 10">
            <a:extLst>
              <a:ext uri="{FF2B5EF4-FFF2-40B4-BE49-F238E27FC236}">
                <a16:creationId xmlns:a16="http://schemas.microsoft.com/office/drawing/2014/main" id="{FEC735A4-CED7-9E53-CFF3-0AEA4A35D1EC}"/>
              </a:ext>
            </a:extLst>
          </p:cNvPr>
          <p:cNvSpPr>
            <a:spLocks noGrp="1"/>
          </p:cNvSpPr>
          <p:nvPr>
            <p:ph sz="quarter" idx="4"/>
          </p:nvPr>
        </p:nvSpPr>
        <p:spPr>
          <a:xfrm>
            <a:off x="5054862" y="1148484"/>
            <a:ext cx="6300526" cy="5041179"/>
          </a:xfrm>
        </p:spPr>
        <p:txBody>
          <a:bodyPr>
            <a:normAutofit fontScale="92500" lnSpcReduction="10000"/>
          </a:bodyPr>
          <a:lstStyle/>
          <a:p>
            <a:pPr marL="0" indent="0">
              <a:buNone/>
            </a:pPr>
            <a:r>
              <a:rPr lang="tr-TR" sz="1500" dirty="0">
                <a:solidFill>
                  <a:schemeClr val="bg1"/>
                </a:solidFill>
                <a:latin typeface="MS Mincho" panose="02020609040205080304" pitchFamily="49" charset="-128"/>
                <a:ea typeface="MS Mincho" panose="02020609040205080304" pitchFamily="49" charset="-128"/>
              </a:rPr>
              <a:t>Sorgu 1: Basit</a:t>
            </a:r>
          </a:p>
          <a:p>
            <a:pPr marL="0" indent="0">
              <a:buNone/>
            </a:pPr>
            <a:r>
              <a:rPr lang="tr-TR" sz="1500" dirty="0">
                <a:solidFill>
                  <a:srgbClr val="B76D2C"/>
                </a:solidFill>
                <a:latin typeface="MS Mincho" panose="02020609040205080304" pitchFamily="49" charset="-128"/>
                <a:ea typeface="MS Mincho" panose="02020609040205080304" pitchFamily="49" charset="-128"/>
              </a:rPr>
              <a:t>SELECT* FROM </a:t>
            </a:r>
            <a:r>
              <a:rPr lang="tr-TR" sz="1500" dirty="0" err="1">
                <a:solidFill>
                  <a:srgbClr val="B76D2C"/>
                </a:solidFill>
                <a:latin typeface="MS Mincho" panose="02020609040205080304" pitchFamily="49" charset="-128"/>
                <a:ea typeface="MS Mincho" panose="02020609040205080304" pitchFamily="49" charset="-128"/>
              </a:rPr>
              <a:t>Users</a:t>
            </a:r>
            <a:r>
              <a:rPr lang="tr-TR" sz="1500" dirty="0">
                <a:solidFill>
                  <a:srgbClr val="B76D2C"/>
                </a:solidFill>
                <a:latin typeface="MS Mincho" panose="02020609040205080304" pitchFamily="49" charset="-128"/>
                <a:ea typeface="MS Mincho" panose="02020609040205080304" pitchFamily="49" charset="-128"/>
              </a:rPr>
              <a:t> WHERE </a:t>
            </a:r>
            <a:r>
              <a:rPr lang="tr-TR" sz="1500" dirty="0" err="1">
                <a:solidFill>
                  <a:srgbClr val="B76D2C"/>
                </a:solidFill>
                <a:latin typeface="MS Mincho" panose="02020609040205080304" pitchFamily="49" charset="-128"/>
                <a:ea typeface="MS Mincho" panose="02020609040205080304" pitchFamily="49" charset="-128"/>
              </a:rPr>
              <a:t>username</a:t>
            </a:r>
            <a:r>
              <a:rPr lang="tr-TR" sz="1500" dirty="0">
                <a:solidFill>
                  <a:srgbClr val="B76D2C"/>
                </a:solidFill>
                <a:latin typeface="MS Mincho" panose="02020609040205080304" pitchFamily="49" charset="-128"/>
                <a:ea typeface="MS Mincho" panose="02020609040205080304" pitchFamily="49" charset="-128"/>
              </a:rPr>
              <a:t>=‘</a:t>
            </a:r>
            <a:r>
              <a:rPr lang="tr-TR" sz="1500" dirty="0" err="1">
                <a:solidFill>
                  <a:srgbClr val="B76D2C"/>
                </a:solidFill>
                <a:latin typeface="MS Mincho" panose="02020609040205080304" pitchFamily="49" charset="-128"/>
                <a:ea typeface="MS Mincho" panose="02020609040205080304" pitchFamily="49" charset="-128"/>
              </a:rPr>
              <a:t>username</a:t>
            </a:r>
            <a:r>
              <a:rPr lang="tr-TR" sz="1500" dirty="0">
                <a:solidFill>
                  <a:srgbClr val="B76D2C"/>
                </a:solidFill>
                <a:latin typeface="MS Mincho" panose="02020609040205080304" pitchFamily="49" charset="-128"/>
                <a:ea typeface="MS Mincho" panose="02020609040205080304" pitchFamily="49" charset="-128"/>
              </a:rPr>
              <a:t>’</a:t>
            </a:r>
          </a:p>
          <a:p>
            <a:pPr marL="0" indent="0">
              <a:buNone/>
            </a:pPr>
            <a:r>
              <a:rPr lang="tr-TR" sz="1500" dirty="0">
                <a:solidFill>
                  <a:schemeClr val="bg1"/>
                </a:solidFill>
                <a:latin typeface="MS Mincho" panose="02020609040205080304" pitchFamily="49" charset="-128"/>
                <a:ea typeface="MS Mincho" panose="02020609040205080304" pitchFamily="49" charset="-128"/>
              </a:rPr>
              <a:t>Sorgu 2: Karmaşık </a:t>
            </a:r>
          </a:p>
          <a:p>
            <a:pPr marL="0" indent="0">
              <a:buNone/>
            </a:pPr>
            <a:r>
              <a:rPr lang="tr-TR" sz="1500" dirty="0">
                <a:solidFill>
                  <a:srgbClr val="B76D2C"/>
                </a:solidFill>
                <a:latin typeface="MS Mincho" panose="02020609040205080304" pitchFamily="49" charset="-128"/>
                <a:ea typeface="MS Mincho" panose="02020609040205080304" pitchFamily="49" charset="-128"/>
              </a:rPr>
              <a:t>SELECT’ </a:t>
            </a:r>
            <a:r>
              <a:rPr lang="tr-TR" sz="1500" dirty="0" err="1">
                <a:solidFill>
                  <a:srgbClr val="B76D2C"/>
                </a:solidFill>
                <a:latin typeface="MS Mincho" panose="02020609040205080304" pitchFamily="49" charset="-128"/>
                <a:ea typeface="MS Mincho" panose="02020609040205080304" pitchFamily="49" charset="-128"/>
              </a:rPr>
              <a:t>Favourites.song_id</a:t>
            </a:r>
            <a:r>
              <a:rPr lang="tr-TR" sz="1500" dirty="0">
                <a:solidFill>
                  <a:srgbClr val="B76D2C"/>
                </a:solidFill>
                <a:latin typeface="MS Mincho" panose="02020609040205080304" pitchFamily="49" charset="-128"/>
                <a:ea typeface="MS Mincho" panose="02020609040205080304" pitchFamily="49" charset="-128"/>
              </a:rPr>
              <a:t>’ AS </a:t>
            </a:r>
            <a:r>
              <a:rPr lang="tr-TR" sz="1500" dirty="0" err="1">
                <a:solidFill>
                  <a:srgbClr val="B76D2C"/>
                </a:solidFill>
                <a:latin typeface="MS Mincho" panose="02020609040205080304" pitchFamily="49" charset="-128"/>
                <a:ea typeface="MS Mincho" panose="02020609040205080304" pitchFamily="49" charset="-128"/>
              </a:rPr>
              <a:t>fSID</a:t>
            </a:r>
            <a:r>
              <a:rPr lang="tr-TR" sz="1500" dirty="0">
                <a:solidFill>
                  <a:srgbClr val="B76D2C"/>
                </a:solidFill>
                <a:latin typeface="MS Mincho" panose="02020609040205080304" pitchFamily="49" charset="-128"/>
                <a:ea typeface="MS Mincho" panose="02020609040205080304" pitchFamily="49" charset="-128"/>
              </a:rPr>
              <a:t>,’</a:t>
            </a:r>
            <a:r>
              <a:rPr lang="tr-TR" sz="1500" dirty="0" err="1">
                <a:solidFill>
                  <a:srgbClr val="B76D2C"/>
                </a:solidFill>
                <a:latin typeface="MS Mincho" panose="02020609040205080304" pitchFamily="49" charset="-128"/>
                <a:ea typeface="MS Mincho" panose="02020609040205080304" pitchFamily="49" charset="-128"/>
              </a:rPr>
              <a:t>Favourites.user_id’AS</a:t>
            </a:r>
            <a:r>
              <a:rPr lang="tr-TR" sz="1500" dirty="0">
                <a:solidFill>
                  <a:srgbClr val="B76D2C"/>
                </a:solidFill>
                <a:latin typeface="MS Mincho" panose="02020609040205080304" pitchFamily="49" charset="-128"/>
                <a:ea typeface="MS Mincho" panose="02020609040205080304" pitchFamily="49" charset="-128"/>
              </a:rPr>
              <a:t> </a:t>
            </a:r>
            <a:r>
              <a:rPr lang="tr-TR" sz="1500" dirty="0" err="1">
                <a:solidFill>
                  <a:srgbClr val="B76D2C"/>
                </a:solidFill>
                <a:latin typeface="MS Mincho" panose="02020609040205080304" pitchFamily="49" charset="-128"/>
                <a:ea typeface="MS Mincho" panose="02020609040205080304" pitchFamily="49" charset="-128"/>
              </a:rPr>
              <a:t>fUID</a:t>
            </a:r>
            <a:endParaRPr lang="tr-TR" sz="1500" dirty="0">
              <a:solidFill>
                <a:srgbClr val="B76D2C"/>
              </a:solidFill>
              <a:latin typeface="MS Mincho" panose="02020609040205080304" pitchFamily="49" charset="-128"/>
              <a:ea typeface="MS Mincho" panose="02020609040205080304" pitchFamily="49" charset="-128"/>
            </a:endParaRPr>
          </a:p>
          <a:p>
            <a:pPr marL="0" indent="0">
              <a:buNone/>
            </a:pPr>
            <a:r>
              <a:rPr lang="tr-TR" sz="1500" dirty="0">
                <a:solidFill>
                  <a:srgbClr val="B76D2C"/>
                </a:solidFill>
                <a:latin typeface="MS Mincho" panose="02020609040205080304" pitchFamily="49" charset="-128"/>
                <a:ea typeface="MS Mincho" panose="02020609040205080304" pitchFamily="49" charset="-128"/>
              </a:rPr>
              <a:t>FROM </a:t>
            </a:r>
            <a:r>
              <a:rPr lang="tr-TR" sz="1500" dirty="0" err="1">
                <a:solidFill>
                  <a:srgbClr val="B76D2C"/>
                </a:solidFill>
                <a:latin typeface="MS Mincho" panose="02020609040205080304" pitchFamily="49" charset="-128"/>
                <a:ea typeface="MS Mincho" panose="02020609040205080304" pitchFamily="49" charset="-128"/>
              </a:rPr>
              <a:t>Favourites</a:t>
            </a:r>
            <a:r>
              <a:rPr lang="tr-TR" sz="1500" dirty="0">
                <a:solidFill>
                  <a:srgbClr val="B76D2C"/>
                </a:solidFill>
                <a:latin typeface="MS Mincho" panose="02020609040205080304" pitchFamily="49" charset="-128"/>
                <a:ea typeface="MS Mincho" panose="02020609040205080304" pitchFamily="49" charset="-128"/>
              </a:rPr>
              <a:t> AS b INNER JOIN </a:t>
            </a:r>
            <a:r>
              <a:rPr lang="tr-TR" sz="1500" dirty="0" err="1">
                <a:solidFill>
                  <a:srgbClr val="B76D2C"/>
                </a:solidFill>
                <a:latin typeface="MS Mincho" panose="02020609040205080304" pitchFamily="49" charset="-128"/>
                <a:ea typeface="MS Mincho" panose="02020609040205080304" pitchFamily="49" charset="-128"/>
              </a:rPr>
              <a:t>Favourites</a:t>
            </a:r>
            <a:r>
              <a:rPr lang="tr-TR" sz="1500" dirty="0">
                <a:solidFill>
                  <a:srgbClr val="B76D2C"/>
                </a:solidFill>
                <a:latin typeface="MS Mincho" panose="02020609040205080304" pitchFamily="49" charset="-128"/>
                <a:ea typeface="MS Mincho" panose="02020609040205080304" pitchFamily="49" charset="-128"/>
              </a:rPr>
              <a:t> AS a </a:t>
            </a:r>
          </a:p>
          <a:p>
            <a:pPr marL="0" indent="0">
              <a:buNone/>
            </a:pPr>
            <a:r>
              <a:rPr lang="tr-TR" sz="1500" dirty="0">
                <a:solidFill>
                  <a:srgbClr val="B76D2C"/>
                </a:solidFill>
                <a:latin typeface="MS Mincho" panose="02020609040205080304" pitchFamily="49" charset="-128"/>
                <a:ea typeface="MS Mincho" panose="02020609040205080304" pitchFamily="49" charset="-128"/>
              </a:rPr>
              <a:t>ON </a:t>
            </a:r>
            <a:r>
              <a:rPr lang="tr-TR" sz="1500" dirty="0" err="1">
                <a:solidFill>
                  <a:srgbClr val="B76D2C"/>
                </a:solidFill>
                <a:latin typeface="MS Mincho" panose="02020609040205080304" pitchFamily="49" charset="-128"/>
                <a:ea typeface="MS Mincho" panose="02020609040205080304" pitchFamily="49" charset="-128"/>
              </a:rPr>
              <a:t>b.user_id</a:t>
            </a:r>
            <a:r>
              <a:rPr lang="tr-TR" sz="1500" dirty="0">
                <a:solidFill>
                  <a:srgbClr val="B76D2C"/>
                </a:solidFill>
                <a:latin typeface="MS Mincho" panose="02020609040205080304" pitchFamily="49" charset="-128"/>
                <a:ea typeface="MS Mincho" panose="02020609040205080304" pitchFamily="49" charset="-128"/>
              </a:rPr>
              <a:t>=</a:t>
            </a:r>
            <a:r>
              <a:rPr lang="tr-TR" sz="1500" dirty="0" err="1">
                <a:solidFill>
                  <a:srgbClr val="B76D2C"/>
                </a:solidFill>
                <a:latin typeface="MS Mincho" panose="02020609040205080304" pitchFamily="49" charset="-128"/>
                <a:ea typeface="MS Mincho" panose="02020609040205080304" pitchFamily="49" charset="-128"/>
              </a:rPr>
              <a:t>a.user_id</a:t>
            </a:r>
            <a:endParaRPr lang="tr-TR" sz="1500" dirty="0">
              <a:solidFill>
                <a:srgbClr val="B76D2C"/>
              </a:solidFill>
              <a:latin typeface="MS Mincho" panose="02020609040205080304" pitchFamily="49" charset="-128"/>
              <a:ea typeface="MS Mincho" panose="02020609040205080304" pitchFamily="49" charset="-128"/>
            </a:endParaRPr>
          </a:p>
          <a:p>
            <a:pPr marL="0" indent="0">
              <a:buNone/>
            </a:pPr>
            <a:r>
              <a:rPr lang="tr-TR" sz="1500" dirty="0">
                <a:solidFill>
                  <a:srgbClr val="B76D2C"/>
                </a:solidFill>
                <a:latin typeface="MS Mincho" panose="02020609040205080304" pitchFamily="49" charset="-128"/>
                <a:ea typeface="MS Mincho" panose="02020609040205080304" pitchFamily="49" charset="-128"/>
              </a:rPr>
              <a:t>WHERE </a:t>
            </a:r>
            <a:r>
              <a:rPr lang="tr-TR" sz="1500" dirty="0" err="1">
                <a:solidFill>
                  <a:srgbClr val="B76D2C"/>
                </a:solidFill>
                <a:latin typeface="MS Mincho" panose="02020609040205080304" pitchFamily="49" charset="-128"/>
                <a:ea typeface="MS Mincho" panose="02020609040205080304" pitchFamily="49" charset="-128"/>
              </a:rPr>
              <a:t>a.song_id</a:t>
            </a:r>
            <a:r>
              <a:rPr lang="tr-TR" sz="1500" dirty="0">
                <a:solidFill>
                  <a:srgbClr val="B76D2C"/>
                </a:solidFill>
                <a:latin typeface="MS Mincho" panose="02020609040205080304" pitchFamily="49" charset="-128"/>
                <a:ea typeface="MS Mincho" panose="02020609040205080304" pitchFamily="49" charset="-128"/>
              </a:rPr>
              <a:t>=123456 AND </a:t>
            </a:r>
            <a:r>
              <a:rPr lang="tr-TR" sz="1500" dirty="0" err="1">
                <a:solidFill>
                  <a:srgbClr val="B76D2C"/>
                </a:solidFill>
                <a:latin typeface="MS Mincho" panose="02020609040205080304" pitchFamily="49" charset="-128"/>
                <a:ea typeface="MS Mincho" panose="02020609040205080304" pitchFamily="49" charset="-128"/>
              </a:rPr>
              <a:t>a.user_id</a:t>
            </a:r>
            <a:r>
              <a:rPr lang="tr-TR" sz="1500" dirty="0">
                <a:solidFill>
                  <a:srgbClr val="B76D2C"/>
                </a:solidFill>
                <a:latin typeface="MS Mincho" panose="02020609040205080304" pitchFamily="49" charset="-128"/>
                <a:ea typeface="MS Mincho" panose="02020609040205080304" pitchFamily="49" charset="-128"/>
              </a:rPr>
              <a:t>!=987654</a:t>
            </a:r>
          </a:p>
          <a:p>
            <a:pPr marL="0" indent="0">
              <a:buNone/>
            </a:pPr>
            <a:r>
              <a:rPr lang="tr-TR" sz="1500" dirty="0">
                <a:solidFill>
                  <a:schemeClr val="bg1"/>
                </a:solidFill>
                <a:latin typeface="MS Mincho" panose="02020609040205080304" pitchFamily="49" charset="-128"/>
                <a:ea typeface="MS Mincho" panose="02020609040205080304" pitchFamily="49" charset="-128"/>
              </a:rPr>
              <a:t>Sorgu 3: Detaylı ve karmaşık </a:t>
            </a:r>
          </a:p>
          <a:p>
            <a:pPr marL="0" indent="0">
              <a:buNone/>
            </a:pPr>
            <a:r>
              <a:rPr lang="tr-TR" sz="1500" dirty="0">
                <a:solidFill>
                  <a:srgbClr val="B76D2C"/>
                </a:solidFill>
                <a:latin typeface="MS Mincho" panose="02020609040205080304" pitchFamily="49" charset="-128"/>
                <a:ea typeface="MS Mincho" panose="02020609040205080304" pitchFamily="49" charset="-128"/>
              </a:rPr>
              <a:t>SELECT’ </a:t>
            </a:r>
            <a:r>
              <a:rPr lang="tr-TR" sz="1500" dirty="0" err="1">
                <a:solidFill>
                  <a:srgbClr val="B76D2C"/>
                </a:solidFill>
                <a:latin typeface="MS Mincho" panose="02020609040205080304" pitchFamily="49" charset="-128"/>
                <a:ea typeface="MS Mincho" panose="02020609040205080304" pitchFamily="49" charset="-128"/>
              </a:rPr>
              <a:t>Songs.release_id</a:t>
            </a:r>
            <a:r>
              <a:rPr lang="tr-TR" sz="1500" dirty="0">
                <a:solidFill>
                  <a:srgbClr val="B76D2C"/>
                </a:solidFill>
                <a:latin typeface="MS Mincho" panose="02020609040205080304" pitchFamily="49" charset="-128"/>
                <a:ea typeface="MS Mincho" panose="02020609040205080304" pitchFamily="49" charset="-128"/>
              </a:rPr>
              <a:t>’ AS </a:t>
            </a:r>
            <a:r>
              <a:rPr lang="tr-TR" sz="1500" dirty="0" err="1">
                <a:solidFill>
                  <a:srgbClr val="B76D2C"/>
                </a:solidFill>
                <a:latin typeface="MS Mincho" panose="02020609040205080304" pitchFamily="49" charset="-128"/>
                <a:ea typeface="MS Mincho" panose="02020609040205080304" pitchFamily="49" charset="-128"/>
              </a:rPr>
              <a:t>sld,Releases.id’AS</a:t>
            </a:r>
            <a:r>
              <a:rPr lang="tr-TR" sz="1500" dirty="0">
                <a:solidFill>
                  <a:srgbClr val="B76D2C"/>
                </a:solidFill>
                <a:latin typeface="MS Mincho" panose="02020609040205080304" pitchFamily="49" charset="-128"/>
                <a:ea typeface="MS Mincho" panose="02020609040205080304" pitchFamily="49" charset="-128"/>
              </a:rPr>
              <a:t> </a:t>
            </a:r>
            <a:r>
              <a:rPr lang="tr-TR" sz="1500" dirty="0" err="1">
                <a:solidFill>
                  <a:srgbClr val="B76D2C"/>
                </a:solidFill>
                <a:latin typeface="MS Mincho" panose="02020609040205080304" pitchFamily="49" charset="-128"/>
                <a:ea typeface="MS Mincho" panose="02020609040205080304" pitchFamily="49" charset="-128"/>
              </a:rPr>
              <a:t>ASrld</a:t>
            </a:r>
            <a:endParaRPr lang="tr-TR" sz="1500" dirty="0">
              <a:solidFill>
                <a:srgbClr val="B76D2C"/>
              </a:solidFill>
              <a:latin typeface="MS Mincho" panose="02020609040205080304" pitchFamily="49" charset="-128"/>
              <a:ea typeface="MS Mincho" panose="02020609040205080304" pitchFamily="49" charset="-128"/>
            </a:endParaRPr>
          </a:p>
          <a:p>
            <a:pPr marL="0" indent="0">
              <a:buNone/>
            </a:pPr>
            <a:r>
              <a:rPr lang="tr-TR" sz="1500" dirty="0">
                <a:solidFill>
                  <a:srgbClr val="B76D2C"/>
                </a:solidFill>
                <a:latin typeface="MS Mincho" panose="02020609040205080304" pitchFamily="49" charset="-128"/>
                <a:ea typeface="MS Mincho" panose="02020609040205080304" pitchFamily="49" charset="-128"/>
              </a:rPr>
              <a:t>FROM </a:t>
            </a:r>
            <a:r>
              <a:rPr lang="tr-TR" sz="1500" dirty="0" err="1">
                <a:solidFill>
                  <a:srgbClr val="B76D2C"/>
                </a:solidFill>
                <a:latin typeface="MS Mincho" panose="02020609040205080304" pitchFamily="49" charset="-128"/>
                <a:ea typeface="MS Mincho" panose="02020609040205080304" pitchFamily="49" charset="-128"/>
              </a:rPr>
              <a:t>Songs</a:t>
            </a:r>
            <a:r>
              <a:rPr lang="tr-TR" sz="1500" dirty="0">
                <a:solidFill>
                  <a:srgbClr val="B76D2C"/>
                </a:solidFill>
                <a:latin typeface="MS Mincho" panose="02020609040205080304" pitchFamily="49" charset="-128"/>
                <a:ea typeface="MS Mincho" panose="02020609040205080304" pitchFamily="49" charset="-128"/>
              </a:rPr>
              <a:t> INNER JOIN </a:t>
            </a:r>
            <a:r>
              <a:rPr lang="tr-TR" sz="1500" dirty="0" err="1">
                <a:solidFill>
                  <a:srgbClr val="B76D2C"/>
                </a:solidFill>
                <a:latin typeface="MS Mincho" panose="02020609040205080304" pitchFamily="49" charset="-128"/>
                <a:ea typeface="MS Mincho" panose="02020609040205080304" pitchFamily="49" charset="-128"/>
              </a:rPr>
              <a:t>Releases</a:t>
            </a:r>
            <a:r>
              <a:rPr lang="tr-TR" sz="1500" dirty="0">
                <a:solidFill>
                  <a:srgbClr val="B76D2C"/>
                </a:solidFill>
                <a:latin typeface="MS Mincho" panose="02020609040205080304" pitchFamily="49" charset="-128"/>
                <a:ea typeface="MS Mincho" panose="02020609040205080304" pitchFamily="49" charset="-128"/>
              </a:rPr>
              <a:t> </a:t>
            </a:r>
          </a:p>
          <a:p>
            <a:pPr marL="0" indent="0">
              <a:buNone/>
            </a:pPr>
            <a:r>
              <a:rPr lang="tr-TR" sz="1500" dirty="0">
                <a:solidFill>
                  <a:srgbClr val="B76D2C"/>
                </a:solidFill>
                <a:latin typeface="MS Mincho" panose="02020609040205080304" pitchFamily="49" charset="-128"/>
                <a:ea typeface="MS Mincho" panose="02020609040205080304" pitchFamily="49" charset="-128"/>
              </a:rPr>
              <a:t>ON Songs.release_id=Releases.id</a:t>
            </a:r>
          </a:p>
          <a:p>
            <a:pPr marL="0" indent="0">
              <a:buNone/>
            </a:pPr>
            <a:r>
              <a:rPr lang="tr-TR" sz="1500" dirty="0">
                <a:solidFill>
                  <a:srgbClr val="B76D2C"/>
                </a:solidFill>
                <a:latin typeface="MS Mincho" panose="02020609040205080304" pitchFamily="49" charset="-128"/>
                <a:ea typeface="MS Mincho" panose="02020609040205080304" pitchFamily="49" charset="-128"/>
              </a:rPr>
              <a:t>WHERE </a:t>
            </a:r>
            <a:r>
              <a:rPr lang="tr-TR" sz="1500" dirty="0" err="1">
                <a:solidFill>
                  <a:srgbClr val="B76D2C"/>
                </a:solidFill>
                <a:latin typeface="MS Mincho" panose="02020609040205080304" pitchFamily="49" charset="-128"/>
                <a:ea typeface="MS Mincho" panose="02020609040205080304" pitchFamily="49" charset="-128"/>
              </a:rPr>
              <a:t>artist_id</a:t>
            </a:r>
            <a:r>
              <a:rPr lang="tr-TR" sz="1500" dirty="0">
                <a:solidFill>
                  <a:srgbClr val="B76D2C"/>
                </a:solidFill>
                <a:latin typeface="MS Mincho" panose="02020609040205080304" pitchFamily="49" charset="-128"/>
                <a:ea typeface="MS Mincho" panose="02020609040205080304" pitchFamily="49" charset="-128"/>
              </a:rPr>
              <a:t> IN</a:t>
            </a:r>
          </a:p>
          <a:p>
            <a:pPr marL="0" indent="0">
              <a:buNone/>
            </a:pPr>
            <a:r>
              <a:rPr lang="tr-TR" sz="1500" dirty="0">
                <a:solidFill>
                  <a:srgbClr val="B76D2C"/>
                </a:solidFill>
                <a:latin typeface="MS Mincho" panose="02020609040205080304" pitchFamily="49" charset="-128"/>
                <a:ea typeface="MS Mincho" panose="02020609040205080304" pitchFamily="49" charset="-128"/>
              </a:rPr>
              <a:t>SELECT’ </a:t>
            </a:r>
            <a:r>
              <a:rPr lang="tr-TR" sz="1500" dirty="0" err="1">
                <a:solidFill>
                  <a:srgbClr val="B76D2C"/>
                </a:solidFill>
                <a:latin typeface="MS Mincho" panose="02020609040205080304" pitchFamily="49" charset="-128"/>
                <a:ea typeface="MS Mincho" panose="02020609040205080304" pitchFamily="49" charset="-128"/>
              </a:rPr>
              <a:t>Genres.artist_id</a:t>
            </a:r>
            <a:r>
              <a:rPr lang="tr-TR" sz="1500" dirty="0">
                <a:solidFill>
                  <a:srgbClr val="B76D2C"/>
                </a:solidFill>
                <a:latin typeface="MS Mincho" panose="02020609040205080304" pitchFamily="49" charset="-128"/>
                <a:ea typeface="MS Mincho" panose="02020609040205080304" pitchFamily="49" charset="-128"/>
              </a:rPr>
              <a:t>’ AS </a:t>
            </a:r>
            <a:r>
              <a:rPr lang="tr-TR" sz="1500" dirty="0" err="1">
                <a:solidFill>
                  <a:srgbClr val="B76D2C"/>
                </a:solidFill>
                <a:latin typeface="MS Mincho" panose="02020609040205080304" pitchFamily="49" charset="-128"/>
                <a:ea typeface="MS Mincho" panose="02020609040205080304" pitchFamily="49" charset="-128"/>
              </a:rPr>
              <a:t>gAID</a:t>
            </a:r>
            <a:endParaRPr lang="tr-TR" sz="1500" dirty="0">
              <a:solidFill>
                <a:srgbClr val="B76D2C"/>
              </a:solidFill>
              <a:latin typeface="MS Mincho" panose="02020609040205080304" pitchFamily="49" charset="-128"/>
              <a:ea typeface="MS Mincho" panose="02020609040205080304" pitchFamily="49" charset="-128"/>
            </a:endParaRPr>
          </a:p>
          <a:p>
            <a:pPr marL="0" indent="0">
              <a:buNone/>
            </a:pPr>
            <a:r>
              <a:rPr lang="tr-TR" sz="1500" dirty="0">
                <a:solidFill>
                  <a:srgbClr val="B76D2C"/>
                </a:solidFill>
                <a:latin typeface="MS Mincho" panose="02020609040205080304" pitchFamily="49" charset="-128"/>
                <a:ea typeface="MS Mincho" panose="02020609040205080304" pitchFamily="49" charset="-128"/>
              </a:rPr>
              <a:t>FROM </a:t>
            </a:r>
            <a:r>
              <a:rPr lang="tr-TR" sz="1500" dirty="0" err="1">
                <a:solidFill>
                  <a:srgbClr val="B76D2C"/>
                </a:solidFill>
                <a:latin typeface="MS Mincho" panose="02020609040205080304" pitchFamily="49" charset="-128"/>
                <a:ea typeface="MS Mincho" panose="02020609040205080304" pitchFamily="49" charset="-128"/>
              </a:rPr>
              <a:t>Genres</a:t>
            </a:r>
            <a:r>
              <a:rPr lang="tr-TR" sz="1500" dirty="0">
                <a:solidFill>
                  <a:srgbClr val="B76D2C"/>
                </a:solidFill>
                <a:latin typeface="MS Mincho" panose="02020609040205080304" pitchFamily="49" charset="-128"/>
                <a:ea typeface="MS Mincho" panose="02020609040205080304" pitchFamily="49" charset="-128"/>
              </a:rPr>
              <a:t> AS c</a:t>
            </a:r>
          </a:p>
          <a:p>
            <a:pPr marL="0" indent="0">
              <a:buNone/>
            </a:pPr>
            <a:r>
              <a:rPr lang="tr-TR" sz="1500" dirty="0">
                <a:solidFill>
                  <a:srgbClr val="B76D2C"/>
                </a:solidFill>
                <a:latin typeface="MS Mincho" panose="02020609040205080304" pitchFamily="49" charset="-128"/>
                <a:ea typeface="MS Mincho" panose="02020609040205080304" pitchFamily="49" charset="-128"/>
              </a:rPr>
              <a:t>INNER JOIN </a:t>
            </a:r>
            <a:r>
              <a:rPr lang="tr-TR" sz="1500" dirty="0" err="1">
                <a:solidFill>
                  <a:srgbClr val="B76D2C"/>
                </a:solidFill>
                <a:latin typeface="MS Mincho" panose="02020609040205080304" pitchFamily="49" charset="-128"/>
                <a:ea typeface="MS Mincho" panose="02020609040205080304" pitchFamily="49" charset="-128"/>
              </a:rPr>
              <a:t>Artists</a:t>
            </a:r>
            <a:r>
              <a:rPr lang="tr-TR" sz="1500" dirty="0">
                <a:solidFill>
                  <a:srgbClr val="B76D2C"/>
                </a:solidFill>
                <a:latin typeface="MS Mincho" panose="02020609040205080304" pitchFamily="49" charset="-128"/>
                <a:ea typeface="MS Mincho" panose="02020609040205080304" pitchFamily="49" charset="-128"/>
              </a:rPr>
              <a:t> AS d</a:t>
            </a:r>
          </a:p>
          <a:p>
            <a:pPr marL="0" indent="0">
              <a:buNone/>
            </a:pPr>
            <a:r>
              <a:rPr lang="tr-TR" sz="1500" dirty="0">
                <a:solidFill>
                  <a:srgbClr val="B76D2C"/>
                </a:solidFill>
                <a:latin typeface="MS Mincho" panose="02020609040205080304" pitchFamily="49" charset="-128"/>
                <a:ea typeface="MS Mincho" panose="02020609040205080304" pitchFamily="49" charset="-128"/>
              </a:rPr>
              <a:t>ON c.artist_id=d.id </a:t>
            </a:r>
          </a:p>
          <a:p>
            <a:pPr marL="0" indent="0">
              <a:buNone/>
            </a:pPr>
            <a:r>
              <a:rPr lang="tr-TR" sz="1500" dirty="0">
                <a:solidFill>
                  <a:srgbClr val="B76D2C"/>
                </a:solidFill>
                <a:latin typeface="MS Mincho" panose="02020609040205080304" pitchFamily="49" charset="-128"/>
                <a:ea typeface="MS Mincho" panose="02020609040205080304" pitchFamily="49" charset="-128"/>
              </a:rPr>
              <a:t>WHERE d.name=‘</a:t>
            </a:r>
            <a:r>
              <a:rPr lang="tr-TR" sz="1500" dirty="0" err="1">
                <a:solidFill>
                  <a:srgbClr val="B76D2C"/>
                </a:solidFill>
                <a:latin typeface="MS Mincho" panose="02020609040205080304" pitchFamily="49" charset="-128"/>
                <a:ea typeface="MS Mincho" panose="02020609040205080304" pitchFamily="49" charset="-128"/>
              </a:rPr>
              <a:t>artist_name</a:t>
            </a:r>
            <a:r>
              <a:rPr lang="tr-TR" sz="1500" dirty="0">
                <a:solidFill>
                  <a:srgbClr val="B76D2C"/>
                </a:solidFill>
                <a:latin typeface="MS Mincho" panose="02020609040205080304" pitchFamily="49" charset="-128"/>
                <a:ea typeface="MS Mincho" panose="02020609040205080304" pitchFamily="49" charset="-128"/>
              </a:rPr>
              <a:t>’</a:t>
            </a:r>
          </a:p>
          <a:p>
            <a:pPr marL="0" indent="0">
              <a:buNone/>
            </a:pPr>
            <a:endParaRPr lang="tr-TR" sz="1600" dirty="0">
              <a:solidFill>
                <a:srgbClr val="B76D2C"/>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89678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6" name="İçerik Yer Tutucusu 5">
            <a:extLst>
              <a:ext uri="{FF2B5EF4-FFF2-40B4-BE49-F238E27FC236}">
                <a16:creationId xmlns:a16="http://schemas.microsoft.com/office/drawing/2014/main" id="{5B321D41-E3B5-A8E8-8ED1-14F6999A318D}"/>
              </a:ext>
            </a:extLst>
          </p:cNvPr>
          <p:cNvSpPr>
            <a:spLocks noGrp="1"/>
          </p:cNvSpPr>
          <p:nvPr>
            <p:ph sz="half" idx="2"/>
          </p:nvPr>
        </p:nvSpPr>
        <p:spPr>
          <a:xfrm>
            <a:off x="839788" y="1213798"/>
            <a:ext cx="5157787" cy="5279077"/>
          </a:xfrm>
        </p:spPr>
        <p:txBody>
          <a:bodyPr>
            <a:normAutofit fontScale="92500" lnSpcReduction="10000"/>
          </a:bodyPr>
          <a:lstStyle/>
          <a:p>
            <a:pPr marL="0" indent="0">
              <a:buNone/>
            </a:pPr>
            <a:r>
              <a:rPr lang="tr-TR" sz="1800" dirty="0">
                <a:solidFill>
                  <a:schemeClr val="bg1"/>
                </a:solidFill>
                <a:latin typeface="MS Mincho" panose="02020609040205080304" pitchFamily="49" charset="-128"/>
                <a:ea typeface="MS Mincho" panose="02020609040205080304" pitchFamily="49" charset="-128"/>
              </a:rPr>
              <a:t>Projede ölçümler için öncelikle zaman kavramı ön planda tutulması hedeflenmiştir. Zaman ölçümleri için üç yöntem ile hareket edilmiştir. </a:t>
            </a:r>
          </a:p>
          <a:p>
            <a:pPr marL="0" indent="0">
              <a:buNone/>
            </a:pPr>
            <a:r>
              <a:rPr lang="tr-TR" sz="1800" dirty="0">
                <a:solidFill>
                  <a:schemeClr val="bg1"/>
                </a:solidFill>
                <a:latin typeface="MS Mincho" panose="02020609040205080304" pitchFamily="49" charset="-128"/>
                <a:ea typeface="MS Mincho" panose="02020609040205080304" pitchFamily="49" charset="-128"/>
              </a:rPr>
              <a:t>Birinci yöntem; </a:t>
            </a:r>
          </a:p>
          <a:p>
            <a:pPr marL="0" indent="0">
              <a:buNone/>
            </a:pPr>
            <a:r>
              <a:rPr lang="tr-TR" sz="1800" dirty="0">
                <a:solidFill>
                  <a:schemeClr val="bg1"/>
                </a:solidFill>
                <a:latin typeface="MS Mincho" panose="02020609040205080304" pitchFamily="49" charset="-128"/>
                <a:ea typeface="MS Mincho" panose="02020609040205080304" pitchFamily="49" charset="-128"/>
              </a:rPr>
              <a:t>	</a:t>
            </a:r>
            <a:r>
              <a:rPr lang="tr-TR" sz="1800" dirty="0" err="1">
                <a:solidFill>
                  <a:srgbClr val="B76D2C"/>
                </a:solidFill>
                <a:latin typeface="MS Mincho" panose="02020609040205080304" pitchFamily="49" charset="-128"/>
                <a:ea typeface="MS Mincho" panose="02020609040205080304" pitchFamily="49" charset="-128"/>
              </a:rPr>
              <a:t>Clock</a:t>
            </a:r>
            <a:r>
              <a:rPr lang="tr-TR" sz="1800" dirty="0">
                <a:solidFill>
                  <a:srgbClr val="B76D2C"/>
                </a:solidFill>
                <a:latin typeface="MS Mincho" panose="02020609040205080304" pitchFamily="49" charset="-128"/>
                <a:ea typeface="MS Mincho" panose="02020609040205080304" pitchFamily="49" charset="-128"/>
              </a:rPr>
              <a:t>() fonksiyonu kullanımı ile belirli bir süre CPU üzerinde harcanan zaman sonuçlarının elde edilmesini sağlamaktır. </a:t>
            </a:r>
          </a:p>
          <a:p>
            <a:pPr marL="0" indent="0">
              <a:buNone/>
            </a:pPr>
            <a:r>
              <a:rPr lang="tr-TR" sz="1800" dirty="0">
                <a:solidFill>
                  <a:schemeClr val="bg1"/>
                </a:solidFill>
                <a:latin typeface="MS Mincho" panose="02020609040205080304" pitchFamily="49" charset="-128"/>
                <a:ea typeface="MS Mincho" panose="02020609040205080304" pitchFamily="49" charset="-128"/>
              </a:rPr>
              <a:t>İkinci yöntem; </a:t>
            </a:r>
          </a:p>
          <a:p>
            <a:pPr marL="0" indent="0">
              <a:buNone/>
            </a:pPr>
            <a:r>
              <a:rPr lang="tr-TR" sz="1800" dirty="0">
                <a:solidFill>
                  <a:schemeClr val="bg1"/>
                </a:solidFill>
                <a:latin typeface="MS Mincho" panose="02020609040205080304" pitchFamily="49" charset="-128"/>
                <a:ea typeface="MS Mincho" panose="02020609040205080304" pitchFamily="49" charset="-128"/>
              </a:rPr>
              <a:t>	</a:t>
            </a:r>
            <a:r>
              <a:rPr lang="tr-TR" sz="1800" dirty="0">
                <a:solidFill>
                  <a:srgbClr val="B76D2C"/>
                </a:solidFill>
                <a:latin typeface="MS Mincho" panose="02020609040205080304" pitchFamily="49" charset="-128"/>
                <a:ea typeface="MS Mincho" panose="02020609040205080304" pitchFamily="49" charset="-128"/>
              </a:rPr>
              <a:t>milisaniye hassasiyetiyle zamanlamaları sağlayan </a:t>
            </a:r>
            <a:r>
              <a:rPr lang="tr-TR" sz="1800" dirty="0" err="1">
                <a:solidFill>
                  <a:srgbClr val="B76D2C"/>
                </a:solidFill>
                <a:latin typeface="MS Mincho" panose="02020609040205080304" pitchFamily="49" charset="-128"/>
                <a:ea typeface="MS Mincho" panose="02020609040205080304" pitchFamily="49" charset="-128"/>
              </a:rPr>
              <a:t>Gettimeofday</a:t>
            </a:r>
            <a:r>
              <a:rPr lang="tr-TR" sz="1800" dirty="0">
                <a:solidFill>
                  <a:srgbClr val="B76D2C"/>
                </a:solidFill>
                <a:latin typeface="MS Mincho" panose="02020609040205080304" pitchFamily="49" charset="-128"/>
                <a:ea typeface="MS Mincho" panose="02020609040205080304" pitchFamily="49" charset="-128"/>
              </a:rPr>
              <a:t>() fonksiyonu kullanılarak sonuçların elde edilmesini sağlamaktır. </a:t>
            </a:r>
          </a:p>
          <a:p>
            <a:pPr marL="0" indent="0">
              <a:buNone/>
            </a:pPr>
            <a:r>
              <a:rPr lang="tr-TR" sz="1800" dirty="0">
                <a:solidFill>
                  <a:schemeClr val="bg1"/>
                </a:solidFill>
                <a:latin typeface="MS Mincho" panose="02020609040205080304" pitchFamily="49" charset="-128"/>
                <a:ea typeface="MS Mincho" panose="02020609040205080304" pitchFamily="49" charset="-128"/>
              </a:rPr>
              <a:t>Üçüncü yöntem; </a:t>
            </a:r>
          </a:p>
          <a:p>
            <a:pPr marL="0" indent="0">
              <a:buNone/>
            </a:pPr>
            <a:r>
              <a:rPr lang="tr-TR" sz="1800" dirty="0">
                <a:solidFill>
                  <a:schemeClr val="bg1"/>
                </a:solidFill>
                <a:latin typeface="MS Mincho" panose="02020609040205080304" pitchFamily="49" charset="-128"/>
                <a:ea typeface="MS Mincho" panose="02020609040205080304" pitchFamily="49" charset="-128"/>
              </a:rPr>
              <a:t>	</a:t>
            </a:r>
            <a:r>
              <a:rPr lang="tr-TR" sz="1800" dirty="0" err="1">
                <a:solidFill>
                  <a:srgbClr val="B76D2C"/>
                </a:solidFill>
                <a:latin typeface="MS Mincho" panose="02020609040205080304" pitchFamily="49" charset="-128"/>
                <a:ea typeface="MS Mincho" panose="02020609040205080304" pitchFamily="49" charset="-128"/>
              </a:rPr>
              <a:t>Slow</a:t>
            </a:r>
            <a:r>
              <a:rPr lang="tr-TR" sz="1800" dirty="0">
                <a:solidFill>
                  <a:srgbClr val="B76D2C"/>
                </a:solidFill>
                <a:latin typeface="MS Mincho" panose="02020609040205080304" pitchFamily="49" charset="-128"/>
                <a:ea typeface="MS Mincho" panose="02020609040205080304" pitchFamily="49" charset="-128"/>
              </a:rPr>
              <a:t> Query Log (Yavaş sorgu kaydı) olarak adlandırılmaktadır. Her veri tabanı zamanı ölçmek için kendi yöntemini sunmaktadır. Bir veri tabanı için önceden belirlenmiş uzun süren sorguları kaydedebilir ve mikro saniye doğruluğu için yapılandırılabilmektedir.</a:t>
            </a:r>
          </a:p>
        </p:txBody>
      </p:sp>
      <p:sp>
        <p:nvSpPr>
          <p:cNvPr id="3" name="Metin Yer Tutucusu 2">
            <a:extLst>
              <a:ext uri="{FF2B5EF4-FFF2-40B4-BE49-F238E27FC236}">
                <a16:creationId xmlns:a16="http://schemas.microsoft.com/office/drawing/2014/main" id="{8FD40F48-379B-01B7-CA66-0D05AE0CB89C}"/>
              </a:ext>
            </a:extLst>
          </p:cNvPr>
          <p:cNvSpPr>
            <a:spLocks noGrp="1"/>
          </p:cNvSpPr>
          <p:nvPr>
            <p:ph type="body" sz="quarter" idx="3"/>
          </p:nvPr>
        </p:nvSpPr>
        <p:spPr>
          <a:xfrm>
            <a:off x="6172200" y="311783"/>
            <a:ext cx="5183188"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Ölçüm Metrikleri</a:t>
            </a:r>
            <a:endParaRPr lang="tr-TR" dirty="0"/>
          </a:p>
        </p:txBody>
      </p:sp>
      <p:sp>
        <p:nvSpPr>
          <p:cNvPr id="11" name="İçerik Yer Tutucusu 10">
            <a:extLst>
              <a:ext uri="{FF2B5EF4-FFF2-40B4-BE49-F238E27FC236}">
                <a16:creationId xmlns:a16="http://schemas.microsoft.com/office/drawing/2014/main" id="{FEC735A4-CED7-9E53-CFF3-0AEA4A35D1EC}"/>
              </a:ext>
            </a:extLst>
          </p:cNvPr>
          <p:cNvSpPr>
            <a:spLocks noGrp="1"/>
          </p:cNvSpPr>
          <p:nvPr>
            <p:ph sz="quarter" idx="4"/>
          </p:nvPr>
        </p:nvSpPr>
        <p:spPr>
          <a:xfrm>
            <a:off x="6172200" y="1213798"/>
            <a:ext cx="5183188" cy="4975865"/>
          </a:xfrm>
        </p:spPr>
        <p:txBody>
          <a:bodyPr>
            <a:normAutofit fontScale="92500" lnSpcReduction="10000"/>
          </a:bodyPr>
          <a:lstStyle/>
          <a:p>
            <a:pPr marL="0" indent="0">
              <a:buNone/>
            </a:pPr>
            <a:r>
              <a:rPr lang="tr-TR" sz="1600" dirty="0">
                <a:solidFill>
                  <a:schemeClr val="bg1"/>
                </a:solidFill>
                <a:latin typeface="MS Mincho" panose="02020609040205080304" pitchFamily="49" charset="-128"/>
                <a:ea typeface="MS Mincho" panose="02020609040205080304" pitchFamily="49" charset="-128"/>
              </a:rPr>
              <a:t>Ölçüm Metrikleri: </a:t>
            </a:r>
          </a:p>
          <a:p>
            <a:pPr marL="0" indent="0">
              <a:buNone/>
            </a:pPr>
            <a:r>
              <a:rPr lang="tr-TR" sz="1600" dirty="0">
                <a:solidFill>
                  <a:schemeClr val="bg1"/>
                </a:solidFill>
                <a:latin typeface="MS Mincho" panose="02020609040205080304" pitchFamily="49" charset="-128"/>
                <a:ea typeface="MS Mincho" panose="02020609040205080304" pitchFamily="49" charset="-128"/>
              </a:rPr>
              <a:t>	Veri tabanlarının performansını ölçmek için ortak bir metrik gereklidir. Bir uygulama için en önemli faktör, bir görevi tamamlamak için gereken süre ve veri tabanının bir işlemi tamamlaması durumu için gerekli zamandır. Bu kavramlar iyi anlaşılmalı ve birbirinden ayrı tutulmalıdır. Aşağıdaki formül sorguları hesaplamak için kullanılmaktadır.</a:t>
            </a:r>
          </a:p>
          <a:p>
            <a:pPr marL="0" indent="0">
              <a:buNone/>
            </a:pPr>
            <a:endParaRPr lang="tr-TR" sz="1600" dirty="0">
              <a:solidFill>
                <a:schemeClr val="bg1"/>
              </a:solidFill>
              <a:latin typeface="MS Mincho" panose="02020609040205080304" pitchFamily="49" charset="-128"/>
              <a:ea typeface="MS Mincho" panose="02020609040205080304" pitchFamily="49" charset="-128"/>
            </a:endParaRPr>
          </a:p>
          <a:p>
            <a:pPr marL="0" indent="0">
              <a:buNone/>
            </a:pPr>
            <a:endParaRPr lang="tr-TR" sz="1600" dirty="0">
              <a:solidFill>
                <a:schemeClr val="bg1"/>
              </a:solidFill>
              <a:latin typeface="MS Mincho" panose="02020609040205080304" pitchFamily="49" charset="-128"/>
              <a:ea typeface="MS Mincho" panose="02020609040205080304" pitchFamily="49" charset="-128"/>
            </a:endParaRPr>
          </a:p>
          <a:p>
            <a:pPr marL="0" indent="0">
              <a:buNone/>
            </a:pPr>
            <a:endParaRPr lang="tr-TR" sz="1600" dirty="0">
              <a:solidFill>
                <a:schemeClr val="bg1"/>
              </a:solidFill>
              <a:latin typeface="MS Mincho" panose="02020609040205080304" pitchFamily="49" charset="-128"/>
              <a:ea typeface="MS Mincho" panose="02020609040205080304" pitchFamily="49" charset="-128"/>
            </a:endParaRPr>
          </a:p>
          <a:p>
            <a:pPr marL="0" indent="0">
              <a:buNone/>
            </a:pPr>
            <a:endParaRPr lang="tr-TR" sz="1600" dirty="0">
              <a:solidFill>
                <a:schemeClr val="bg1"/>
              </a:solidFill>
              <a:latin typeface="MS Mincho" panose="02020609040205080304" pitchFamily="49" charset="-128"/>
              <a:ea typeface="MS Mincho" panose="02020609040205080304" pitchFamily="49" charset="-128"/>
            </a:endParaRPr>
          </a:p>
          <a:p>
            <a:pPr marL="0" indent="0">
              <a:buNone/>
            </a:pPr>
            <a:r>
              <a:rPr lang="tr-TR" sz="1600" dirty="0">
                <a:solidFill>
                  <a:schemeClr val="bg1"/>
                </a:solidFill>
                <a:latin typeface="MS Mincho" panose="02020609040205080304" pitchFamily="49" charset="-128"/>
                <a:ea typeface="MS Mincho" panose="02020609040205080304" pitchFamily="49" charset="-128"/>
              </a:rPr>
              <a:t>Her iş parçacığının saniye </a:t>
            </a:r>
            <a:r>
              <a:rPr lang="tr-TR" sz="1600" dirty="0" err="1">
                <a:solidFill>
                  <a:schemeClr val="bg1"/>
                </a:solidFill>
                <a:latin typeface="MS Mincho" panose="02020609040205080304" pitchFamily="49" charset="-128"/>
                <a:ea typeface="MS Mincho" panose="02020609040205080304" pitchFamily="49" charset="-128"/>
              </a:rPr>
              <a:t>saniye</a:t>
            </a:r>
            <a:r>
              <a:rPr lang="tr-TR" sz="1600" dirty="0">
                <a:solidFill>
                  <a:schemeClr val="bg1"/>
                </a:solidFill>
                <a:latin typeface="MS Mincho" panose="02020609040205080304" pitchFamily="49" charset="-128"/>
                <a:ea typeface="MS Mincho" panose="02020609040205080304" pitchFamily="49" charset="-128"/>
              </a:rPr>
              <a:t> sorgu başına nasıl tepki verdiğini ölçmek için aşağıdaki formül kullanılır. </a:t>
            </a:r>
          </a:p>
          <a:p>
            <a:pPr marL="0" indent="0">
              <a:buNone/>
            </a:pPr>
            <a:endParaRPr lang="tr-TR" sz="1600" dirty="0">
              <a:solidFill>
                <a:schemeClr val="bg1"/>
              </a:solidFill>
              <a:latin typeface="MS Mincho" panose="02020609040205080304" pitchFamily="49" charset="-128"/>
              <a:ea typeface="MS Mincho" panose="02020609040205080304" pitchFamily="49" charset="-128"/>
            </a:endParaRPr>
          </a:p>
          <a:p>
            <a:pPr marL="0" indent="0">
              <a:buNone/>
            </a:pPr>
            <a:endParaRPr lang="tr-TR" sz="1600" dirty="0">
              <a:solidFill>
                <a:srgbClr val="B76D2C"/>
              </a:solidFill>
              <a:latin typeface="MS Mincho" panose="02020609040205080304" pitchFamily="49" charset="-128"/>
              <a:ea typeface="MS Mincho" panose="02020609040205080304" pitchFamily="49" charset="-128"/>
            </a:endParaRPr>
          </a:p>
        </p:txBody>
      </p:sp>
      <p:sp>
        <p:nvSpPr>
          <p:cNvPr id="5" name="Metin Yer Tutucusu 2">
            <a:extLst>
              <a:ext uri="{FF2B5EF4-FFF2-40B4-BE49-F238E27FC236}">
                <a16:creationId xmlns:a16="http://schemas.microsoft.com/office/drawing/2014/main" id="{9BA29E4A-4F46-32FF-1D27-2355B15FF926}"/>
              </a:ext>
            </a:extLst>
          </p:cNvPr>
          <p:cNvSpPr txBox="1">
            <a:spLocks/>
          </p:cNvSpPr>
          <p:nvPr/>
        </p:nvSpPr>
        <p:spPr>
          <a:xfrm>
            <a:off x="839788" y="31178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Ölçümler</a:t>
            </a:r>
            <a:endParaRPr lang="tr-TR" dirty="0"/>
          </a:p>
        </p:txBody>
      </p:sp>
      <p:pic>
        <p:nvPicPr>
          <p:cNvPr id="12" name="Resim 11">
            <a:extLst>
              <a:ext uri="{FF2B5EF4-FFF2-40B4-BE49-F238E27FC236}">
                <a16:creationId xmlns:a16="http://schemas.microsoft.com/office/drawing/2014/main" id="{0CFC8334-74AF-7E23-467A-6537F623CE7A}"/>
              </a:ext>
            </a:extLst>
          </p:cNvPr>
          <p:cNvPicPr>
            <a:picLocks noChangeAspect="1"/>
          </p:cNvPicPr>
          <p:nvPr/>
        </p:nvPicPr>
        <p:blipFill>
          <a:blip r:embed="rId2"/>
          <a:stretch>
            <a:fillRect/>
          </a:stretch>
        </p:blipFill>
        <p:spPr>
          <a:xfrm>
            <a:off x="6172892" y="2963924"/>
            <a:ext cx="5179320" cy="992965"/>
          </a:xfrm>
          <a:prstGeom prst="rect">
            <a:avLst/>
          </a:prstGeom>
        </p:spPr>
      </p:pic>
      <p:pic>
        <p:nvPicPr>
          <p:cNvPr id="14" name="Resim 13">
            <a:extLst>
              <a:ext uri="{FF2B5EF4-FFF2-40B4-BE49-F238E27FC236}">
                <a16:creationId xmlns:a16="http://schemas.microsoft.com/office/drawing/2014/main" id="{F3F76B45-FBF9-69F4-9D33-6AE1E38B01F6}"/>
              </a:ext>
            </a:extLst>
          </p:cNvPr>
          <p:cNvPicPr>
            <a:picLocks noChangeAspect="1"/>
          </p:cNvPicPr>
          <p:nvPr/>
        </p:nvPicPr>
        <p:blipFill>
          <a:blip r:embed="rId3"/>
          <a:stretch>
            <a:fillRect/>
          </a:stretch>
        </p:blipFill>
        <p:spPr>
          <a:xfrm>
            <a:off x="6172200" y="4948898"/>
            <a:ext cx="5157787" cy="946636"/>
          </a:xfrm>
          <a:prstGeom prst="rect">
            <a:avLst/>
          </a:prstGeom>
        </p:spPr>
      </p:pic>
    </p:spTree>
    <p:extLst>
      <p:ext uri="{BB962C8B-B14F-4D97-AF65-F5344CB8AC3E}">
        <p14:creationId xmlns:p14="http://schemas.microsoft.com/office/powerpoint/2010/main" val="2100356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Başlık 1">
            <a:extLst>
              <a:ext uri="{FF2B5EF4-FFF2-40B4-BE49-F238E27FC236}">
                <a16:creationId xmlns:a16="http://schemas.microsoft.com/office/drawing/2014/main" id="{0D9FBC8D-2877-D86B-AB9A-1DCC32EC7889}"/>
              </a:ext>
            </a:extLst>
          </p:cNvPr>
          <p:cNvSpPr>
            <a:spLocks noGrp="1"/>
          </p:cNvSpPr>
          <p:nvPr>
            <p:ph type="title"/>
          </p:nvPr>
        </p:nvSpPr>
        <p:spPr>
          <a:xfrm>
            <a:off x="839788" y="365125"/>
            <a:ext cx="10515600" cy="597341"/>
          </a:xfrm>
        </p:spPr>
        <p:txBody>
          <a:bodyPr>
            <a:normAutofit fontScale="90000"/>
          </a:bodyPr>
          <a:lstStyle/>
          <a:p>
            <a:pPr algn="ctr"/>
            <a:r>
              <a:rPr lang="tr-TR" sz="44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n-cs"/>
              </a:rPr>
              <a:t>Performans analizi ve sonuçları</a:t>
            </a:r>
            <a:endParaRPr lang="tr-TR" dirty="0"/>
          </a:p>
        </p:txBody>
      </p:sp>
      <p:sp>
        <p:nvSpPr>
          <p:cNvPr id="7" name="Metin Yer Tutucusu 6">
            <a:extLst>
              <a:ext uri="{FF2B5EF4-FFF2-40B4-BE49-F238E27FC236}">
                <a16:creationId xmlns:a16="http://schemas.microsoft.com/office/drawing/2014/main" id="{86E0F614-20E1-BA3E-2AB4-052E420C8712}"/>
              </a:ext>
            </a:extLst>
          </p:cNvPr>
          <p:cNvSpPr>
            <a:spLocks noGrp="1"/>
          </p:cNvSpPr>
          <p:nvPr>
            <p:ph type="body" idx="1"/>
          </p:nvPr>
        </p:nvSpPr>
        <p:spPr>
          <a:xfrm>
            <a:off x="839788" y="962466"/>
            <a:ext cx="5157787"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Analiz işlemi </a:t>
            </a:r>
          </a:p>
        </p:txBody>
      </p:sp>
      <p:sp>
        <p:nvSpPr>
          <p:cNvPr id="6" name="İçerik Yer Tutucusu 5">
            <a:extLst>
              <a:ext uri="{FF2B5EF4-FFF2-40B4-BE49-F238E27FC236}">
                <a16:creationId xmlns:a16="http://schemas.microsoft.com/office/drawing/2014/main" id="{5B321D41-E3B5-A8E8-8ED1-14F6999A318D}"/>
              </a:ext>
            </a:extLst>
          </p:cNvPr>
          <p:cNvSpPr>
            <a:spLocks noGrp="1"/>
          </p:cNvSpPr>
          <p:nvPr>
            <p:ph sz="half" idx="2"/>
          </p:nvPr>
        </p:nvSpPr>
        <p:spPr>
          <a:xfrm>
            <a:off x="839788" y="1786378"/>
            <a:ext cx="5157787" cy="4403285"/>
          </a:xfrm>
        </p:spPr>
        <p:txBody>
          <a:bodyPr>
            <a:normAutofit/>
          </a:bodyPr>
          <a:lstStyle/>
          <a:p>
            <a:pPr marL="0" indent="0">
              <a:buNone/>
            </a:pPr>
            <a:r>
              <a:rPr lang="tr-TR" sz="1400" dirty="0" err="1">
                <a:solidFill>
                  <a:schemeClr val="bg1"/>
                </a:solidFill>
                <a:latin typeface="MS Mincho" panose="02020609040205080304" pitchFamily="49" charset="-128"/>
                <a:ea typeface="MS Mincho" panose="02020609040205080304" pitchFamily="49" charset="-128"/>
              </a:rPr>
              <a:t>MongoDB</a:t>
            </a:r>
            <a:r>
              <a:rPr lang="tr-TR" sz="1400" dirty="0">
                <a:solidFill>
                  <a:schemeClr val="bg1"/>
                </a:solidFill>
                <a:latin typeface="MS Mincho" panose="02020609040205080304" pitchFamily="49" charset="-128"/>
                <a:ea typeface="MS Mincho" panose="02020609040205080304" pitchFamily="49" charset="-128"/>
              </a:rPr>
              <a:t>, sorgu sayısı farkı arttıkça daha belirgin bir performans kötülüğü gösterdiği tespit edilmiştir. Bu karşılaştırma, işlemci çekirdeği sayılarının toplam sayısı aynı olduğu zaman, 2 ya da 1 işlemci kullanımının değişmez olduğunu açıkça ortaya koymuştur (1x2 ve 2x1). MySQL veri tabanının, özellikle 3 işlemci sayısı ile 1 işlemci çekirdeği sayısına göre incelendiğinde daha kötü performans gösterdiği görülmektedir. </a:t>
            </a:r>
          </a:p>
        </p:txBody>
      </p:sp>
      <p:sp>
        <p:nvSpPr>
          <p:cNvPr id="3" name="Metin Yer Tutucusu 2">
            <a:extLst>
              <a:ext uri="{FF2B5EF4-FFF2-40B4-BE49-F238E27FC236}">
                <a16:creationId xmlns:a16="http://schemas.microsoft.com/office/drawing/2014/main" id="{8FD40F48-379B-01B7-CA66-0D05AE0CB89C}"/>
              </a:ext>
            </a:extLst>
          </p:cNvPr>
          <p:cNvSpPr>
            <a:spLocks noGrp="1"/>
          </p:cNvSpPr>
          <p:nvPr>
            <p:ph type="body" sz="quarter" idx="3"/>
          </p:nvPr>
        </p:nvSpPr>
        <p:spPr>
          <a:xfrm>
            <a:off x="6172200" y="962466"/>
            <a:ext cx="5183188" cy="823912"/>
          </a:xfrm>
        </p:spPr>
        <p:txBody>
          <a:bodyPr/>
          <a:lstStyle/>
          <a:p>
            <a:pPr algn="ctr"/>
            <a:r>
              <a:rPr lang="tr-TR" sz="24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Sorgu/saniye</a:t>
            </a:r>
          </a:p>
        </p:txBody>
      </p:sp>
      <p:sp>
        <p:nvSpPr>
          <p:cNvPr id="11" name="İçerik Yer Tutucusu 10">
            <a:extLst>
              <a:ext uri="{FF2B5EF4-FFF2-40B4-BE49-F238E27FC236}">
                <a16:creationId xmlns:a16="http://schemas.microsoft.com/office/drawing/2014/main" id="{FEC735A4-CED7-9E53-CFF3-0AEA4A35D1EC}"/>
              </a:ext>
            </a:extLst>
          </p:cNvPr>
          <p:cNvSpPr>
            <a:spLocks noGrp="1"/>
          </p:cNvSpPr>
          <p:nvPr>
            <p:ph sz="quarter" idx="4"/>
          </p:nvPr>
        </p:nvSpPr>
        <p:spPr>
          <a:xfrm>
            <a:off x="6172200" y="1786378"/>
            <a:ext cx="5183188" cy="4403285"/>
          </a:xfrm>
        </p:spPr>
        <p:txBody>
          <a:bodyPr>
            <a:normAutofit/>
          </a:bodyPr>
          <a:lstStyle/>
          <a:p>
            <a:pPr marL="0" indent="0">
              <a:buNone/>
            </a:pPr>
            <a:r>
              <a:rPr lang="tr-TR" sz="1600" dirty="0">
                <a:solidFill>
                  <a:schemeClr val="bg1"/>
                </a:solidFill>
                <a:latin typeface="MS Mincho" panose="02020609040205080304" pitchFamily="49" charset="-128"/>
                <a:ea typeface="MS Mincho" panose="02020609040205080304" pitchFamily="49" charset="-128"/>
              </a:rPr>
              <a:t>Sorgular/saniye ölçüm metrik grafiği ile de ayrıntılı ortalama süre sonuçları elde edilmiştir. </a:t>
            </a:r>
          </a:p>
          <a:p>
            <a:pPr marL="0" indent="0">
              <a:buNone/>
            </a:pPr>
            <a:endParaRPr lang="tr-TR" sz="1600" dirty="0">
              <a:solidFill>
                <a:schemeClr val="bg1"/>
              </a:solidFill>
              <a:latin typeface="MS Mincho" panose="02020609040205080304" pitchFamily="49" charset="-128"/>
              <a:ea typeface="MS Mincho" panose="02020609040205080304" pitchFamily="49" charset="-128"/>
            </a:endParaRPr>
          </a:p>
        </p:txBody>
      </p:sp>
      <p:pic>
        <p:nvPicPr>
          <p:cNvPr id="18" name="Resim 17">
            <a:extLst>
              <a:ext uri="{FF2B5EF4-FFF2-40B4-BE49-F238E27FC236}">
                <a16:creationId xmlns:a16="http://schemas.microsoft.com/office/drawing/2014/main" id="{E0683AF2-B2D0-835A-9389-C84CA7B61023}"/>
              </a:ext>
            </a:extLst>
          </p:cNvPr>
          <p:cNvPicPr>
            <a:picLocks noChangeAspect="1"/>
          </p:cNvPicPr>
          <p:nvPr/>
        </p:nvPicPr>
        <p:blipFill>
          <a:blip r:embed="rId2"/>
          <a:stretch>
            <a:fillRect/>
          </a:stretch>
        </p:blipFill>
        <p:spPr>
          <a:xfrm>
            <a:off x="1236048" y="3700221"/>
            <a:ext cx="4366726" cy="2641047"/>
          </a:xfrm>
          <a:prstGeom prst="rect">
            <a:avLst/>
          </a:prstGeom>
        </p:spPr>
      </p:pic>
      <p:pic>
        <p:nvPicPr>
          <p:cNvPr id="20" name="Resim 19">
            <a:extLst>
              <a:ext uri="{FF2B5EF4-FFF2-40B4-BE49-F238E27FC236}">
                <a16:creationId xmlns:a16="http://schemas.microsoft.com/office/drawing/2014/main" id="{E0FEC14C-E3C2-2695-DBE8-14DC19D82A8A}"/>
              </a:ext>
            </a:extLst>
          </p:cNvPr>
          <p:cNvPicPr>
            <a:picLocks noChangeAspect="1"/>
          </p:cNvPicPr>
          <p:nvPr/>
        </p:nvPicPr>
        <p:blipFill>
          <a:blip r:embed="rId3"/>
          <a:stretch>
            <a:fillRect/>
          </a:stretch>
        </p:blipFill>
        <p:spPr>
          <a:xfrm>
            <a:off x="6152907" y="3700221"/>
            <a:ext cx="5221774" cy="2641046"/>
          </a:xfrm>
          <a:prstGeom prst="rect">
            <a:avLst/>
          </a:prstGeom>
        </p:spPr>
      </p:pic>
    </p:spTree>
    <p:extLst>
      <p:ext uri="{BB962C8B-B14F-4D97-AF65-F5344CB8AC3E}">
        <p14:creationId xmlns:p14="http://schemas.microsoft.com/office/powerpoint/2010/main" val="3816364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Başlık 1">
            <a:extLst>
              <a:ext uri="{FF2B5EF4-FFF2-40B4-BE49-F238E27FC236}">
                <a16:creationId xmlns:a16="http://schemas.microsoft.com/office/drawing/2014/main" id="{0D9FBC8D-2877-D86B-AB9A-1DCC32EC7889}"/>
              </a:ext>
            </a:extLst>
          </p:cNvPr>
          <p:cNvSpPr>
            <a:spLocks noGrp="1"/>
          </p:cNvSpPr>
          <p:nvPr>
            <p:ph type="title"/>
          </p:nvPr>
        </p:nvSpPr>
        <p:spPr>
          <a:xfrm>
            <a:off x="839788" y="365125"/>
            <a:ext cx="10515600" cy="597341"/>
          </a:xfrm>
        </p:spPr>
        <p:txBody>
          <a:bodyPr>
            <a:normAutofit fontScale="90000"/>
          </a:bodyPr>
          <a:lstStyle/>
          <a:p>
            <a:pPr algn="ctr"/>
            <a:r>
              <a:rPr lang="tr-TR" sz="44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n-cs"/>
              </a:rPr>
              <a:t>Performans analizi ve sonuçları</a:t>
            </a:r>
            <a:endParaRPr lang="tr-TR" dirty="0"/>
          </a:p>
        </p:txBody>
      </p:sp>
      <p:sp>
        <p:nvSpPr>
          <p:cNvPr id="7" name="Metin Yer Tutucusu 6">
            <a:extLst>
              <a:ext uri="{FF2B5EF4-FFF2-40B4-BE49-F238E27FC236}">
                <a16:creationId xmlns:a16="http://schemas.microsoft.com/office/drawing/2014/main" id="{86E0F614-20E1-BA3E-2AB4-052E420C8712}"/>
              </a:ext>
            </a:extLst>
          </p:cNvPr>
          <p:cNvSpPr>
            <a:spLocks noGrp="1"/>
          </p:cNvSpPr>
          <p:nvPr>
            <p:ph type="body" idx="1"/>
          </p:nvPr>
        </p:nvSpPr>
        <p:spPr>
          <a:xfrm>
            <a:off x="839788" y="962466"/>
            <a:ext cx="5157787"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Çok sayıdaki sorgu</a:t>
            </a:r>
          </a:p>
        </p:txBody>
      </p:sp>
      <p:sp>
        <p:nvSpPr>
          <p:cNvPr id="6" name="İçerik Yer Tutucusu 5">
            <a:extLst>
              <a:ext uri="{FF2B5EF4-FFF2-40B4-BE49-F238E27FC236}">
                <a16:creationId xmlns:a16="http://schemas.microsoft.com/office/drawing/2014/main" id="{5B321D41-E3B5-A8E8-8ED1-14F6999A318D}"/>
              </a:ext>
            </a:extLst>
          </p:cNvPr>
          <p:cNvSpPr>
            <a:spLocks noGrp="1"/>
          </p:cNvSpPr>
          <p:nvPr>
            <p:ph sz="half" idx="2"/>
          </p:nvPr>
        </p:nvSpPr>
        <p:spPr>
          <a:xfrm>
            <a:off x="839788" y="1786378"/>
            <a:ext cx="5157787" cy="4403285"/>
          </a:xfrm>
        </p:spPr>
        <p:txBody>
          <a:bodyPr>
            <a:normAutofit/>
          </a:bodyPr>
          <a:lstStyle/>
          <a:p>
            <a:pPr marL="0" indent="0">
              <a:buFont typeface="Arial" panose="020B0604020202020204" pitchFamily="34" charset="0"/>
              <a:buNone/>
            </a:pPr>
            <a:r>
              <a:rPr lang="tr-TR" sz="1400" dirty="0">
                <a:solidFill>
                  <a:schemeClr val="bg1"/>
                </a:solidFill>
                <a:latin typeface="MS Mincho" panose="02020609040205080304" pitchFamily="49" charset="-128"/>
                <a:ea typeface="MS Mincho" panose="02020609040205080304" pitchFamily="49" charset="-128"/>
              </a:rPr>
              <a:t>MySQL veri tabanı sisteminin, sorgu sayıları arttığında </a:t>
            </a:r>
            <a:r>
              <a:rPr lang="tr-TR" sz="1400" dirty="0" err="1">
                <a:solidFill>
                  <a:schemeClr val="bg1"/>
                </a:solidFill>
                <a:latin typeface="MS Mincho" panose="02020609040205080304" pitchFamily="49" charset="-128"/>
                <a:ea typeface="MS Mincho" panose="02020609040205080304" pitchFamily="49" charset="-128"/>
              </a:rPr>
              <a:t>MongoDB</a:t>
            </a:r>
            <a:r>
              <a:rPr lang="tr-TR" sz="1400" dirty="0">
                <a:solidFill>
                  <a:schemeClr val="bg1"/>
                </a:solidFill>
                <a:latin typeface="MS Mincho" panose="02020609040205080304" pitchFamily="49" charset="-128"/>
                <a:ea typeface="MS Mincho" panose="02020609040205080304" pitchFamily="49" charset="-128"/>
              </a:rPr>
              <a:t> üzerinde avantaj sahibi olduğu görülmektedir. Fakat 2 işlemci ve 3 işlemci çekirdeği yapılandırmasından sonraki diğer yüksek işlemci-işlemci çekirdeği sayılarında sorgu/saniye grafiğinde keskin bir şekilde azalma görülmektedir. </a:t>
            </a:r>
            <a:r>
              <a:rPr lang="tr-TR" sz="1400" dirty="0" err="1">
                <a:solidFill>
                  <a:schemeClr val="bg1"/>
                </a:solidFill>
                <a:latin typeface="MS Mincho" panose="02020609040205080304" pitchFamily="49" charset="-128"/>
                <a:ea typeface="MS Mincho" panose="02020609040205080304" pitchFamily="49" charset="-128"/>
              </a:rPr>
              <a:t>MongoDB</a:t>
            </a:r>
            <a:r>
              <a:rPr lang="tr-TR" sz="1400" dirty="0">
                <a:solidFill>
                  <a:schemeClr val="bg1"/>
                </a:solidFill>
                <a:latin typeface="MS Mincho" panose="02020609040205080304" pitchFamily="49" charset="-128"/>
                <a:ea typeface="MS Mincho" panose="02020609040205080304" pitchFamily="49" charset="-128"/>
              </a:rPr>
              <a:t> bu yapılandırmalarda daha fazla avantaj göstermiştir. </a:t>
            </a:r>
          </a:p>
        </p:txBody>
      </p:sp>
      <p:sp>
        <p:nvSpPr>
          <p:cNvPr id="3" name="Metin Yer Tutucusu 2">
            <a:extLst>
              <a:ext uri="{FF2B5EF4-FFF2-40B4-BE49-F238E27FC236}">
                <a16:creationId xmlns:a16="http://schemas.microsoft.com/office/drawing/2014/main" id="{8FD40F48-379B-01B7-CA66-0D05AE0CB89C}"/>
              </a:ext>
            </a:extLst>
          </p:cNvPr>
          <p:cNvSpPr>
            <a:spLocks noGrp="1"/>
          </p:cNvSpPr>
          <p:nvPr>
            <p:ph type="body" sz="quarter" idx="3"/>
          </p:nvPr>
        </p:nvSpPr>
        <p:spPr>
          <a:xfrm>
            <a:off x="6172200" y="962466"/>
            <a:ext cx="5183188"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Sorgular/Saniye ile işlemci çekirdeği miktarı </a:t>
            </a:r>
          </a:p>
        </p:txBody>
      </p:sp>
      <p:sp>
        <p:nvSpPr>
          <p:cNvPr id="11" name="İçerik Yer Tutucusu 10">
            <a:extLst>
              <a:ext uri="{FF2B5EF4-FFF2-40B4-BE49-F238E27FC236}">
                <a16:creationId xmlns:a16="http://schemas.microsoft.com/office/drawing/2014/main" id="{FEC735A4-CED7-9E53-CFF3-0AEA4A35D1EC}"/>
              </a:ext>
            </a:extLst>
          </p:cNvPr>
          <p:cNvSpPr>
            <a:spLocks noGrp="1"/>
          </p:cNvSpPr>
          <p:nvPr>
            <p:ph sz="quarter" idx="4"/>
          </p:nvPr>
        </p:nvSpPr>
        <p:spPr>
          <a:xfrm>
            <a:off x="6172200" y="1786378"/>
            <a:ext cx="5183188" cy="4403285"/>
          </a:xfrm>
        </p:spPr>
        <p:txBody>
          <a:bodyPr>
            <a:normAutofit/>
          </a:bodyPr>
          <a:lstStyle/>
          <a:p>
            <a:pPr marL="0" indent="0">
              <a:buNone/>
            </a:pPr>
            <a:r>
              <a:rPr lang="tr-TR" sz="1600" dirty="0">
                <a:solidFill>
                  <a:schemeClr val="bg1"/>
                </a:solidFill>
                <a:latin typeface="MS Mincho" panose="02020609040205080304" pitchFamily="49" charset="-128"/>
                <a:ea typeface="MS Mincho" panose="02020609040205080304" pitchFamily="49" charset="-128"/>
              </a:rPr>
              <a:t>işlemci çekirdeği miktarı ile saniye başına yapılan sorgu sayıları arasındaki ilişki analizi gösterilmektedir. MySQL için biraz daha iyi olan performans 4 işlemci çekirdeğine kadar hemen hemen aynıdır. </a:t>
            </a:r>
          </a:p>
        </p:txBody>
      </p:sp>
      <p:pic>
        <p:nvPicPr>
          <p:cNvPr id="22" name="Resim 21">
            <a:extLst>
              <a:ext uri="{FF2B5EF4-FFF2-40B4-BE49-F238E27FC236}">
                <a16:creationId xmlns:a16="http://schemas.microsoft.com/office/drawing/2014/main" id="{604580A6-2649-F29A-399E-C87D4481730E}"/>
              </a:ext>
            </a:extLst>
          </p:cNvPr>
          <p:cNvPicPr>
            <a:picLocks noChangeAspect="1"/>
          </p:cNvPicPr>
          <p:nvPr/>
        </p:nvPicPr>
        <p:blipFill>
          <a:blip r:embed="rId2"/>
          <a:stretch>
            <a:fillRect/>
          </a:stretch>
        </p:blipFill>
        <p:spPr>
          <a:xfrm>
            <a:off x="836611" y="3480611"/>
            <a:ext cx="5164113" cy="2709052"/>
          </a:xfrm>
          <a:prstGeom prst="rect">
            <a:avLst/>
          </a:prstGeom>
        </p:spPr>
      </p:pic>
      <p:pic>
        <p:nvPicPr>
          <p:cNvPr id="9" name="Resim 8">
            <a:extLst>
              <a:ext uri="{FF2B5EF4-FFF2-40B4-BE49-F238E27FC236}">
                <a16:creationId xmlns:a16="http://schemas.microsoft.com/office/drawing/2014/main" id="{87A98F19-D767-AE3D-96BF-097FF39C091D}"/>
              </a:ext>
            </a:extLst>
          </p:cNvPr>
          <p:cNvPicPr>
            <a:picLocks noChangeAspect="1"/>
          </p:cNvPicPr>
          <p:nvPr/>
        </p:nvPicPr>
        <p:blipFill>
          <a:blip r:embed="rId3"/>
          <a:stretch>
            <a:fillRect/>
          </a:stretch>
        </p:blipFill>
        <p:spPr>
          <a:xfrm>
            <a:off x="6172200" y="3480611"/>
            <a:ext cx="5180012" cy="2709052"/>
          </a:xfrm>
          <a:prstGeom prst="rect">
            <a:avLst/>
          </a:prstGeom>
        </p:spPr>
      </p:pic>
    </p:spTree>
    <p:extLst>
      <p:ext uri="{BB962C8B-B14F-4D97-AF65-F5344CB8AC3E}">
        <p14:creationId xmlns:p14="http://schemas.microsoft.com/office/powerpoint/2010/main" val="1071139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Başlık 1">
            <a:extLst>
              <a:ext uri="{FF2B5EF4-FFF2-40B4-BE49-F238E27FC236}">
                <a16:creationId xmlns:a16="http://schemas.microsoft.com/office/drawing/2014/main" id="{0D9FBC8D-2877-D86B-AB9A-1DCC32EC7889}"/>
              </a:ext>
            </a:extLst>
          </p:cNvPr>
          <p:cNvSpPr>
            <a:spLocks noGrp="1"/>
          </p:cNvSpPr>
          <p:nvPr>
            <p:ph type="title"/>
          </p:nvPr>
        </p:nvSpPr>
        <p:spPr>
          <a:xfrm>
            <a:off x="839788" y="365125"/>
            <a:ext cx="10515600" cy="597341"/>
          </a:xfrm>
        </p:spPr>
        <p:txBody>
          <a:bodyPr>
            <a:normAutofit fontScale="90000"/>
          </a:bodyPr>
          <a:lstStyle/>
          <a:p>
            <a:pPr algn="ctr"/>
            <a:r>
              <a:rPr lang="tr-TR" sz="44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n-cs"/>
              </a:rPr>
              <a:t>Performans analizi ve sonuçları</a:t>
            </a:r>
            <a:endParaRPr lang="tr-TR" dirty="0"/>
          </a:p>
        </p:txBody>
      </p:sp>
      <p:sp>
        <p:nvSpPr>
          <p:cNvPr id="7" name="Metin Yer Tutucusu 6">
            <a:extLst>
              <a:ext uri="{FF2B5EF4-FFF2-40B4-BE49-F238E27FC236}">
                <a16:creationId xmlns:a16="http://schemas.microsoft.com/office/drawing/2014/main" id="{86E0F614-20E1-BA3E-2AB4-052E420C8712}"/>
              </a:ext>
            </a:extLst>
          </p:cNvPr>
          <p:cNvSpPr>
            <a:spLocks noGrp="1"/>
          </p:cNvSpPr>
          <p:nvPr>
            <p:ph type="body" idx="1"/>
          </p:nvPr>
        </p:nvSpPr>
        <p:spPr>
          <a:xfrm>
            <a:off x="839788" y="962466"/>
            <a:ext cx="5157787"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INNER JOIN ile karmaşık sorgu </a:t>
            </a:r>
          </a:p>
        </p:txBody>
      </p:sp>
      <p:sp>
        <p:nvSpPr>
          <p:cNvPr id="6" name="İçerik Yer Tutucusu 5">
            <a:extLst>
              <a:ext uri="{FF2B5EF4-FFF2-40B4-BE49-F238E27FC236}">
                <a16:creationId xmlns:a16="http://schemas.microsoft.com/office/drawing/2014/main" id="{5B321D41-E3B5-A8E8-8ED1-14F6999A318D}"/>
              </a:ext>
            </a:extLst>
          </p:cNvPr>
          <p:cNvSpPr>
            <a:spLocks noGrp="1"/>
          </p:cNvSpPr>
          <p:nvPr>
            <p:ph sz="half" idx="2"/>
          </p:nvPr>
        </p:nvSpPr>
        <p:spPr>
          <a:xfrm>
            <a:off x="839788" y="1786378"/>
            <a:ext cx="5157787" cy="4403285"/>
          </a:xfrm>
        </p:spPr>
        <p:txBody>
          <a:bodyPr>
            <a:normAutofit/>
          </a:bodyPr>
          <a:lstStyle/>
          <a:p>
            <a:pPr marL="0" indent="0">
              <a:buFont typeface="Arial" panose="020B0604020202020204" pitchFamily="34" charset="0"/>
              <a:buNone/>
            </a:pPr>
            <a:r>
              <a:rPr lang="tr-TR" sz="1600" dirty="0">
                <a:solidFill>
                  <a:schemeClr val="bg1"/>
                </a:solidFill>
                <a:latin typeface="MS Mincho" panose="02020609040205080304" pitchFamily="49" charset="-128"/>
                <a:ea typeface="MS Mincho" panose="02020609040205080304" pitchFamily="49" charset="-128"/>
              </a:rPr>
              <a:t>MySQL ve </a:t>
            </a:r>
            <a:r>
              <a:rPr lang="tr-TR" sz="1600" dirty="0" err="1">
                <a:solidFill>
                  <a:schemeClr val="bg1"/>
                </a:solidFill>
                <a:latin typeface="MS Mincho" panose="02020609040205080304" pitchFamily="49" charset="-128"/>
                <a:ea typeface="MS Mincho" panose="02020609040205080304" pitchFamily="49" charset="-128"/>
              </a:rPr>
              <a:t>MongoDB</a:t>
            </a:r>
            <a:r>
              <a:rPr lang="tr-TR" sz="1600" dirty="0">
                <a:solidFill>
                  <a:schemeClr val="bg1"/>
                </a:solidFill>
                <a:latin typeface="MS Mincho" panose="02020609040205080304" pitchFamily="49" charset="-128"/>
                <a:ea typeface="MS Mincho" panose="02020609040205080304" pitchFamily="49" charset="-128"/>
              </a:rPr>
              <a:t> veri tabanlarına ikinci sorgu kodu ile karşılaştırma testi uygulanmıştır. Yapılan analizde; MySQL veri tabanı sisteminin </a:t>
            </a:r>
            <a:r>
              <a:rPr lang="tr-TR" sz="1600" dirty="0" err="1">
                <a:solidFill>
                  <a:schemeClr val="bg1"/>
                </a:solidFill>
                <a:latin typeface="MS Mincho" panose="02020609040205080304" pitchFamily="49" charset="-128"/>
                <a:ea typeface="MS Mincho" panose="02020609040205080304" pitchFamily="49" charset="-128"/>
              </a:rPr>
              <a:t>MongoDB’ye</a:t>
            </a:r>
            <a:r>
              <a:rPr lang="tr-TR" sz="1600" dirty="0">
                <a:solidFill>
                  <a:schemeClr val="bg1"/>
                </a:solidFill>
                <a:latin typeface="MS Mincho" panose="02020609040205080304" pitchFamily="49" charset="-128"/>
                <a:ea typeface="MS Mincho" panose="02020609040205080304" pitchFamily="49" charset="-128"/>
              </a:rPr>
              <a:t> göre ortalama sorgu süreleri sonuçları, sorgu sayısı farkı arttıkça daha belirgin bir performans kötülüğü göstermiştir. </a:t>
            </a:r>
          </a:p>
        </p:txBody>
      </p:sp>
      <p:sp>
        <p:nvSpPr>
          <p:cNvPr id="3" name="Metin Yer Tutucusu 2">
            <a:extLst>
              <a:ext uri="{FF2B5EF4-FFF2-40B4-BE49-F238E27FC236}">
                <a16:creationId xmlns:a16="http://schemas.microsoft.com/office/drawing/2014/main" id="{8FD40F48-379B-01B7-CA66-0D05AE0CB89C}"/>
              </a:ext>
            </a:extLst>
          </p:cNvPr>
          <p:cNvSpPr>
            <a:spLocks noGrp="1"/>
          </p:cNvSpPr>
          <p:nvPr>
            <p:ph type="body" sz="quarter" idx="3"/>
          </p:nvPr>
        </p:nvSpPr>
        <p:spPr>
          <a:xfrm>
            <a:off x="6172200" y="962466"/>
            <a:ext cx="5183188"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INNER JOIN ile 500 ve 1000 veri için sorgu/saniye </a:t>
            </a:r>
          </a:p>
        </p:txBody>
      </p:sp>
      <p:sp>
        <p:nvSpPr>
          <p:cNvPr id="11" name="İçerik Yer Tutucusu 10">
            <a:extLst>
              <a:ext uri="{FF2B5EF4-FFF2-40B4-BE49-F238E27FC236}">
                <a16:creationId xmlns:a16="http://schemas.microsoft.com/office/drawing/2014/main" id="{FEC735A4-CED7-9E53-CFF3-0AEA4A35D1EC}"/>
              </a:ext>
            </a:extLst>
          </p:cNvPr>
          <p:cNvSpPr>
            <a:spLocks noGrp="1"/>
          </p:cNvSpPr>
          <p:nvPr>
            <p:ph sz="quarter" idx="4"/>
          </p:nvPr>
        </p:nvSpPr>
        <p:spPr>
          <a:xfrm>
            <a:off x="6172200" y="1786378"/>
            <a:ext cx="5183188" cy="4403285"/>
          </a:xfrm>
        </p:spPr>
        <p:txBody>
          <a:bodyPr>
            <a:normAutofit/>
          </a:bodyPr>
          <a:lstStyle/>
          <a:p>
            <a:pPr marL="0" indent="0">
              <a:buNone/>
            </a:pPr>
            <a:r>
              <a:rPr lang="tr-TR" sz="1400" dirty="0">
                <a:solidFill>
                  <a:schemeClr val="bg1"/>
                </a:solidFill>
                <a:latin typeface="MS Mincho" panose="02020609040205080304" pitchFamily="49" charset="-128"/>
                <a:ea typeface="MS Mincho" panose="02020609040205080304" pitchFamily="49" charset="-128"/>
              </a:rPr>
              <a:t>MySQL ve </a:t>
            </a:r>
            <a:r>
              <a:rPr lang="tr-TR" sz="1400" dirty="0" err="1">
                <a:solidFill>
                  <a:schemeClr val="bg1"/>
                </a:solidFill>
                <a:latin typeface="MS Mincho" panose="02020609040205080304" pitchFamily="49" charset="-128"/>
                <a:ea typeface="MS Mincho" panose="02020609040205080304" pitchFamily="49" charset="-128"/>
              </a:rPr>
              <a:t>MongoDB</a:t>
            </a:r>
            <a:r>
              <a:rPr lang="tr-TR" sz="1400" dirty="0">
                <a:solidFill>
                  <a:schemeClr val="bg1"/>
                </a:solidFill>
                <a:latin typeface="MS Mincho" panose="02020609040205080304" pitchFamily="49" charset="-128"/>
                <a:ea typeface="MS Mincho" panose="02020609040205080304" pitchFamily="49" charset="-128"/>
              </a:rPr>
              <a:t> veri tabanlarına ikinci sorgu kodu ile karşılaştırma testi uygulanmıştır. Bu test 500 ve 1000 gibi küçük veri kayıtları üzerinde yapılmıştır. Yapılan analizde; </a:t>
            </a:r>
            <a:r>
              <a:rPr lang="tr-TR" sz="1400" dirty="0" err="1">
                <a:solidFill>
                  <a:schemeClr val="bg1"/>
                </a:solidFill>
                <a:latin typeface="MS Mincho" panose="02020609040205080304" pitchFamily="49" charset="-128"/>
                <a:ea typeface="MS Mincho" panose="02020609040205080304" pitchFamily="49" charset="-128"/>
              </a:rPr>
              <a:t>MongoDB</a:t>
            </a:r>
            <a:r>
              <a:rPr lang="tr-TR" sz="1400" dirty="0">
                <a:solidFill>
                  <a:schemeClr val="bg1"/>
                </a:solidFill>
                <a:latin typeface="MS Mincho" panose="02020609040205080304" pitchFamily="49" charset="-128"/>
                <a:ea typeface="MS Mincho" panose="02020609040205080304" pitchFamily="49" charset="-128"/>
              </a:rPr>
              <a:t> veri tabanı sisteminin, daha az bir sürede daha çok sorgu yürütmesinin mümkün olduğu, sorgu sayısı değiştikçe performans ölçümünün daha belirgin hale gelerek sorgu/saniye başına %40 oranında daha iyi performans sergilediği gözlemlenmiştir. </a:t>
            </a:r>
          </a:p>
        </p:txBody>
      </p:sp>
      <p:pic>
        <p:nvPicPr>
          <p:cNvPr id="8" name="Resim 7">
            <a:extLst>
              <a:ext uri="{FF2B5EF4-FFF2-40B4-BE49-F238E27FC236}">
                <a16:creationId xmlns:a16="http://schemas.microsoft.com/office/drawing/2014/main" id="{C8D9DE0C-B2B2-1FA3-5028-E508D20ED34C}"/>
              </a:ext>
            </a:extLst>
          </p:cNvPr>
          <p:cNvPicPr>
            <a:picLocks noChangeAspect="1"/>
          </p:cNvPicPr>
          <p:nvPr/>
        </p:nvPicPr>
        <p:blipFill>
          <a:blip r:embed="rId2"/>
          <a:stretch>
            <a:fillRect/>
          </a:stretch>
        </p:blipFill>
        <p:spPr>
          <a:xfrm>
            <a:off x="836612" y="3608591"/>
            <a:ext cx="5157787" cy="2581072"/>
          </a:xfrm>
          <a:prstGeom prst="rect">
            <a:avLst/>
          </a:prstGeom>
        </p:spPr>
      </p:pic>
      <p:pic>
        <p:nvPicPr>
          <p:cNvPr id="12" name="Resim 11">
            <a:extLst>
              <a:ext uri="{FF2B5EF4-FFF2-40B4-BE49-F238E27FC236}">
                <a16:creationId xmlns:a16="http://schemas.microsoft.com/office/drawing/2014/main" id="{5D50F219-5955-C0AD-9A80-BAB343865827}"/>
              </a:ext>
            </a:extLst>
          </p:cNvPr>
          <p:cNvPicPr>
            <a:picLocks noChangeAspect="1"/>
          </p:cNvPicPr>
          <p:nvPr/>
        </p:nvPicPr>
        <p:blipFill>
          <a:blip r:embed="rId3"/>
          <a:stretch>
            <a:fillRect/>
          </a:stretch>
        </p:blipFill>
        <p:spPr>
          <a:xfrm>
            <a:off x="6394563" y="3608591"/>
            <a:ext cx="4738462" cy="2581072"/>
          </a:xfrm>
          <a:prstGeom prst="rect">
            <a:avLst/>
          </a:prstGeom>
        </p:spPr>
      </p:pic>
    </p:spTree>
    <p:extLst>
      <p:ext uri="{BB962C8B-B14F-4D97-AF65-F5344CB8AC3E}">
        <p14:creationId xmlns:p14="http://schemas.microsoft.com/office/powerpoint/2010/main" val="2645010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Başlık 1">
            <a:extLst>
              <a:ext uri="{FF2B5EF4-FFF2-40B4-BE49-F238E27FC236}">
                <a16:creationId xmlns:a16="http://schemas.microsoft.com/office/drawing/2014/main" id="{0D9FBC8D-2877-D86B-AB9A-1DCC32EC7889}"/>
              </a:ext>
            </a:extLst>
          </p:cNvPr>
          <p:cNvSpPr>
            <a:spLocks noGrp="1"/>
          </p:cNvSpPr>
          <p:nvPr>
            <p:ph type="title"/>
          </p:nvPr>
        </p:nvSpPr>
        <p:spPr>
          <a:xfrm>
            <a:off x="839788" y="365125"/>
            <a:ext cx="10515600" cy="597341"/>
          </a:xfrm>
        </p:spPr>
        <p:txBody>
          <a:bodyPr>
            <a:normAutofit fontScale="90000"/>
          </a:bodyPr>
          <a:lstStyle/>
          <a:p>
            <a:pPr algn="ctr"/>
            <a:r>
              <a:rPr lang="tr-TR" sz="44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n-cs"/>
              </a:rPr>
              <a:t>Performans analizi ve sonuçları</a:t>
            </a:r>
            <a:endParaRPr lang="tr-TR" dirty="0"/>
          </a:p>
        </p:txBody>
      </p:sp>
      <p:sp>
        <p:nvSpPr>
          <p:cNvPr id="7" name="Metin Yer Tutucusu 6">
            <a:extLst>
              <a:ext uri="{FF2B5EF4-FFF2-40B4-BE49-F238E27FC236}">
                <a16:creationId xmlns:a16="http://schemas.microsoft.com/office/drawing/2014/main" id="{86E0F614-20E1-BA3E-2AB4-052E420C8712}"/>
              </a:ext>
            </a:extLst>
          </p:cNvPr>
          <p:cNvSpPr>
            <a:spLocks noGrp="1"/>
          </p:cNvSpPr>
          <p:nvPr>
            <p:ph type="body" idx="1"/>
          </p:nvPr>
        </p:nvSpPr>
        <p:spPr>
          <a:xfrm>
            <a:off x="839788" y="962466"/>
            <a:ext cx="10763766"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INNER JOIN ile işlemci çekirdeği miktarı üzerinde analiz işlemi </a:t>
            </a:r>
          </a:p>
        </p:txBody>
      </p:sp>
      <p:sp>
        <p:nvSpPr>
          <p:cNvPr id="6" name="İçerik Yer Tutucusu 5">
            <a:extLst>
              <a:ext uri="{FF2B5EF4-FFF2-40B4-BE49-F238E27FC236}">
                <a16:creationId xmlns:a16="http://schemas.microsoft.com/office/drawing/2014/main" id="{5B321D41-E3B5-A8E8-8ED1-14F6999A318D}"/>
              </a:ext>
            </a:extLst>
          </p:cNvPr>
          <p:cNvSpPr>
            <a:spLocks noGrp="1"/>
          </p:cNvSpPr>
          <p:nvPr>
            <p:ph sz="half" idx="2"/>
          </p:nvPr>
        </p:nvSpPr>
        <p:spPr>
          <a:xfrm>
            <a:off x="839788" y="1978090"/>
            <a:ext cx="5157787" cy="4211573"/>
          </a:xfrm>
        </p:spPr>
        <p:txBody>
          <a:bodyPr>
            <a:normAutofit/>
          </a:bodyPr>
          <a:lstStyle/>
          <a:p>
            <a:pPr marL="0" indent="0">
              <a:buFont typeface="Arial" panose="020B0604020202020204" pitchFamily="34" charset="0"/>
              <a:buNone/>
            </a:pPr>
            <a:r>
              <a:rPr lang="tr-TR" sz="1600" dirty="0">
                <a:solidFill>
                  <a:schemeClr val="bg1"/>
                </a:solidFill>
                <a:latin typeface="MS Mincho" panose="02020609040205080304" pitchFamily="49" charset="-128"/>
                <a:ea typeface="MS Mincho" panose="02020609040205080304" pitchFamily="49" charset="-128"/>
              </a:rPr>
              <a:t>	Bu test 500 ile 2500 veri kayıt setleri üzerinde yapılmıştır. MySQL veri tabanı sistemi, veri kayıt miktarı ve sorgu sayısı artışına göre öncelikle kademeli bir düşüş ve ardından küçük performans artışları gösterdiği tespit edilmiştir. MySQL, artan işlemci çekirdeği ve veri kayıt miktarlarında birbirine çok yakın sorgu/saniye performansı göstermiştir. </a:t>
            </a:r>
            <a:r>
              <a:rPr lang="tr-TR" sz="1600" dirty="0" err="1">
                <a:solidFill>
                  <a:schemeClr val="bg1"/>
                </a:solidFill>
                <a:latin typeface="MS Mincho" panose="02020609040205080304" pitchFamily="49" charset="-128"/>
                <a:ea typeface="MS Mincho" panose="02020609040205080304" pitchFamily="49" charset="-128"/>
              </a:rPr>
              <a:t>MongoDB</a:t>
            </a:r>
            <a:r>
              <a:rPr lang="tr-TR" sz="1600" dirty="0">
                <a:solidFill>
                  <a:schemeClr val="bg1"/>
                </a:solidFill>
                <a:latin typeface="MS Mincho" panose="02020609040205080304" pitchFamily="49" charset="-128"/>
                <a:ea typeface="MS Mincho" panose="02020609040205080304" pitchFamily="49" charset="-128"/>
              </a:rPr>
              <a:t> veri tabanı sisteminin, MySQL’e göre oldukça yüksek bir performans sergilediği gözlemlenmiştir. Aynı veri kayıt setlerinde </a:t>
            </a:r>
            <a:r>
              <a:rPr lang="tr-TR" sz="1600" dirty="0" err="1">
                <a:solidFill>
                  <a:schemeClr val="bg1"/>
                </a:solidFill>
                <a:latin typeface="MS Mincho" panose="02020609040205080304" pitchFamily="49" charset="-128"/>
                <a:ea typeface="MS Mincho" panose="02020609040205080304" pitchFamily="49" charset="-128"/>
              </a:rPr>
              <a:t>MongoDB’nin</a:t>
            </a:r>
            <a:r>
              <a:rPr lang="tr-TR" sz="1600" dirty="0">
                <a:solidFill>
                  <a:schemeClr val="bg1"/>
                </a:solidFill>
                <a:latin typeface="MS Mincho" panose="02020609040205080304" pitchFamily="49" charset="-128"/>
                <a:ea typeface="MS Mincho" panose="02020609040205080304" pitchFamily="49" charset="-128"/>
              </a:rPr>
              <a:t> MySQL üzerindeki belirgin performans farkı ve avantajı görülmektedir. </a:t>
            </a:r>
          </a:p>
        </p:txBody>
      </p:sp>
      <p:pic>
        <p:nvPicPr>
          <p:cNvPr id="9" name="Resim 8">
            <a:extLst>
              <a:ext uri="{FF2B5EF4-FFF2-40B4-BE49-F238E27FC236}">
                <a16:creationId xmlns:a16="http://schemas.microsoft.com/office/drawing/2014/main" id="{F4EA8C98-9447-0062-E911-90BC6F1E07DE}"/>
              </a:ext>
            </a:extLst>
          </p:cNvPr>
          <p:cNvPicPr>
            <a:picLocks noChangeAspect="1"/>
          </p:cNvPicPr>
          <p:nvPr/>
        </p:nvPicPr>
        <p:blipFill>
          <a:blip r:embed="rId2"/>
          <a:stretch>
            <a:fillRect/>
          </a:stretch>
        </p:blipFill>
        <p:spPr>
          <a:xfrm>
            <a:off x="6194427" y="1978090"/>
            <a:ext cx="5409127" cy="2827506"/>
          </a:xfrm>
          <a:prstGeom prst="rect">
            <a:avLst/>
          </a:prstGeom>
        </p:spPr>
      </p:pic>
    </p:spTree>
    <p:extLst>
      <p:ext uri="{BB962C8B-B14F-4D97-AF65-F5344CB8AC3E}">
        <p14:creationId xmlns:p14="http://schemas.microsoft.com/office/powerpoint/2010/main" val="2149406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Başlık 1">
            <a:extLst>
              <a:ext uri="{FF2B5EF4-FFF2-40B4-BE49-F238E27FC236}">
                <a16:creationId xmlns:a16="http://schemas.microsoft.com/office/drawing/2014/main" id="{0D9FBC8D-2877-D86B-AB9A-1DCC32EC7889}"/>
              </a:ext>
            </a:extLst>
          </p:cNvPr>
          <p:cNvSpPr>
            <a:spLocks noGrp="1"/>
          </p:cNvSpPr>
          <p:nvPr>
            <p:ph type="title"/>
          </p:nvPr>
        </p:nvSpPr>
        <p:spPr>
          <a:xfrm>
            <a:off x="839788" y="365125"/>
            <a:ext cx="10515600" cy="597341"/>
          </a:xfrm>
        </p:spPr>
        <p:txBody>
          <a:bodyPr>
            <a:normAutofit fontScale="90000"/>
          </a:bodyPr>
          <a:lstStyle/>
          <a:p>
            <a:pPr algn="ctr"/>
            <a:r>
              <a:rPr lang="tr-TR" sz="44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n-cs"/>
              </a:rPr>
              <a:t>Performans analizi ve sonuçları</a:t>
            </a:r>
            <a:endParaRPr lang="tr-TR" dirty="0"/>
          </a:p>
        </p:txBody>
      </p:sp>
      <p:sp>
        <p:nvSpPr>
          <p:cNvPr id="7" name="Metin Yer Tutucusu 6">
            <a:extLst>
              <a:ext uri="{FF2B5EF4-FFF2-40B4-BE49-F238E27FC236}">
                <a16:creationId xmlns:a16="http://schemas.microsoft.com/office/drawing/2014/main" id="{86E0F614-20E1-BA3E-2AB4-052E420C8712}"/>
              </a:ext>
            </a:extLst>
          </p:cNvPr>
          <p:cNvSpPr>
            <a:spLocks noGrp="1"/>
          </p:cNvSpPr>
          <p:nvPr>
            <p:ph type="body" idx="1"/>
          </p:nvPr>
        </p:nvSpPr>
        <p:spPr>
          <a:xfrm>
            <a:off x="839788" y="962466"/>
            <a:ext cx="5157787"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Detaylı karmaşık sorgu </a:t>
            </a:r>
          </a:p>
        </p:txBody>
      </p:sp>
      <p:sp>
        <p:nvSpPr>
          <p:cNvPr id="6" name="İçerik Yer Tutucusu 5">
            <a:extLst>
              <a:ext uri="{FF2B5EF4-FFF2-40B4-BE49-F238E27FC236}">
                <a16:creationId xmlns:a16="http://schemas.microsoft.com/office/drawing/2014/main" id="{5B321D41-E3B5-A8E8-8ED1-14F6999A318D}"/>
              </a:ext>
            </a:extLst>
          </p:cNvPr>
          <p:cNvSpPr>
            <a:spLocks noGrp="1"/>
          </p:cNvSpPr>
          <p:nvPr>
            <p:ph sz="half" idx="2"/>
          </p:nvPr>
        </p:nvSpPr>
        <p:spPr>
          <a:xfrm>
            <a:off x="839788" y="1786378"/>
            <a:ext cx="5157787" cy="4403285"/>
          </a:xfrm>
        </p:spPr>
        <p:txBody>
          <a:bodyPr>
            <a:normAutofit/>
          </a:bodyPr>
          <a:lstStyle/>
          <a:p>
            <a:pPr marL="0" indent="0">
              <a:buNone/>
            </a:pPr>
            <a:r>
              <a:rPr lang="tr-TR" sz="1200" dirty="0">
                <a:solidFill>
                  <a:schemeClr val="bg1"/>
                </a:solidFill>
                <a:latin typeface="MS Mincho" panose="02020609040205080304" pitchFamily="49" charset="-128"/>
                <a:ea typeface="MS Mincho" panose="02020609040205080304" pitchFamily="49" charset="-128"/>
              </a:rPr>
              <a:t>	İç içe geçmiş “SELECT” ve “WHERE” işlemlerini içeren üçüncü sorgu neticesinde ortaya çıkan performans değerleri gösterilmektedir. </a:t>
            </a:r>
          </a:p>
          <a:p>
            <a:pPr marL="0" indent="0">
              <a:buNone/>
            </a:pPr>
            <a:r>
              <a:rPr lang="tr-TR" sz="1200" dirty="0">
                <a:solidFill>
                  <a:schemeClr val="bg1"/>
                </a:solidFill>
                <a:latin typeface="MS Mincho" panose="02020609040205080304" pitchFamily="49" charset="-128"/>
                <a:ea typeface="MS Mincho" panose="02020609040205080304" pitchFamily="49" charset="-128"/>
              </a:rPr>
              <a:t>	Yapılan analizlerde; MySQL veri tabanı sisteminin </a:t>
            </a:r>
            <a:r>
              <a:rPr lang="tr-TR" sz="1200" dirty="0" err="1">
                <a:solidFill>
                  <a:schemeClr val="bg1"/>
                </a:solidFill>
                <a:latin typeface="MS Mincho" panose="02020609040205080304" pitchFamily="49" charset="-128"/>
                <a:ea typeface="MS Mincho" panose="02020609040205080304" pitchFamily="49" charset="-128"/>
              </a:rPr>
              <a:t>MongoDB</a:t>
            </a:r>
            <a:r>
              <a:rPr lang="tr-TR" sz="1200" dirty="0">
                <a:solidFill>
                  <a:schemeClr val="bg1"/>
                </a:solidFill>
                <a:latin typeface="MS Mincho" panose="02020609040205080304" pitchFamily="49" charset="-128"/>
                <a:ea typeface="MS Mincho" panose="02020609040205080304" pitchFamily="49" charset="-128"/>
              </a:rPr>
              <a:t> ’ye göre sorgu süresi sonuçları, veri kayıt sayısı farkı arttıkça iyi bir performans göstermiştir. Fakat işlemci ve işlemci çekirdeği yapılandırmalarının değiştirildiği durumlarda performans farklılıkları daha belirgin hale gelmiştir. Bu karşılaştırma, işlemci ve işlemci çekirdeği sayılarının 3x1, 3x2, 3x3 ve 3x4 şeklinde yapılandırıldığı anlarda iki veri tabanı birbiri üzerine hemen hemen aynı performansı gösterdiği gözlemlenmiştir. </a:t>
            </a:r>
          </a:p>
        </p:txBody>
      </p:sp>
      <p:sp>
        <p:nvSpPr>
          <p:cNvPr id="3" name="Metin Yer Tutucusu 2">
            <a:extLst>
              <a:ext uri="{FF2B5EF4-FFF2-40B4-BE49-F238E27FC236}">
                <a16:creationId xmlns:a16="http://schemas.microsoft.com/office/drawing/2014/main" id="{8FD40F48-379B-01B7-CA66-0D05AE0CB89C}"/>
              </a:ext>
            </a:extLst>
          </p:cNvPr>
          <p:cNvSpPr>
            <a:spLocks noGrp="1"/>
          </p:cNvSpPr>
          <p:nvPr>
            <p:ph type="body" sz="quarter" idx="3"/>
          </p:nvPr>
        </p:nvSpPr>
        <p:spPr>
          <a:xfrm>
            <a:off x="6172200" y="962466"/>
            <a:ext cx="5183188"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Detaylı ve karmaşık sorgu ile Sorgular/saniye </a:t>
            </a:r>
          </a:p>
        </p:txBody>
      </p:sp>
      <p:sp>
        <p:nvSpPr>
          <p:cNvPr id="11" name="İçerik Yer Tutucusu 10">
            <a:extLst>
              <a:ext uri="{FF2B5EF4-FFF2-40B4-BE49-F238E27FC236}">
                <a16:creationId xmlns:a16="http://schemas.microsoft.com/office/drawing/2014/main" id="{FEC735A4-CED7-9E53-CFF3-0AEA4A35D1EC}"/>
              </a:ext>
            </a:extLst>
          </p:cNvPr>
          <p:cNvSpPr>
            <a:spLocks noGrp="1"/>
          </p:cNvSpPr>
          <p:nvPr>
            <p:ph sz="quarter" idx="4"/>
          </p:nvPr>
        </p:nvSpPr>
        <p:spPr>
          <a:xfrm>
            <a:off x="6172200" y="1786378"/>
            <a:ext cx="5183188" cy="4403285"/>
          </a:xfrm>
        </p:spPr>
        <p:txBody>
          <a:bodyPr>
            <a:normAutofit/>
          </a:bodyPr>
          <a:lstStyle/>
          <a:p>
            <a:pPr marL="0" indent="0">
              <a:buNone/>
            </a:pPr>
            <a:r>
              <a:rPr lang="tr-TR" sz="1600" dirty="0">
                <a:solidFill>
                  <a:schemeClr val="bg1"/>
                </a:solidFill>
                <a:latin typeface="MS Mincho" panose="02020609040205080304" pitchFamily="49" charset="-128"/>
                <a:ea typeface="MS Mincho" panose="02020609040205080304" pitchFamily="49" charset="-128"/>
              </a:rPr>
              <a:t>MySQL veri tabanı sisteminin 2x4 işlemci ve işlemci çekirdeği yapılandırmasında en iyi performansı gösterdiği açık bir şekilde görülmektedir. Fakat 2x1 ve 3x1 işlemci ve işlemci çekirdeği yapılandırmalarında her iki veri tabanı için performans sorunu olduğu gözlemlenmektedir. Bu performans sorunu MySQL’de daha belirgin haldedir. </a:t>
            </a:r>
          </a:p>
        </p:txBody>
      </p:sp>
      <p:pic>
        <p:nvPicPr>
          <p:cNvPr id="9" name="Resim 8">
            <a:extLst>
              <a:ext uri="{FF2B5EF4-FFF2-40B4-BE49-F238E27FC236}">
                <a16:creationId xmlns:a16="http://schemas.microsoft.com/office/drawing/2014/main" id="{9D2CA58C-1A80-9BA2-FDA0-D7D7180602DF}"/>
              </a:ext>
            </a:extLst>
          </p:cNvPr>
          <p:cNvPicPr>
            <a:picLocks noChangeAspect="1"/>
          </p:cNvPicPr>
          <p:nvPr/>
        </p:nvPicPr>
        <p:blipFill>
          <a:blip r:embed="rId2"/>
          <a:stretch>
            <a:fillRect/>
          </a:stretch>
        </p:blipFill>
        <p:spPr>
          <a:xfrm>
            <a:off x="836612" y="4106428"/>
            <a:ext cx="5157787" cy="2083235"/>
          </a:xfrm>
          <a:prstGeom prst="rect">
            <a:avLst/>
          </a:prstGeom>
        </p:spPr>
      </p:pic>
      <p:pic>
        <p:nvPicPr>
          <p:cNvPr id="13" name="Resim 12">
            <a:extLst>
              <a:ext uri="{FF2B5EF4-FFF2-40B4-BE49-F238E27FC236}">
                <a16:creationId xmlns:a16="http://schemas.microsoft.com/office/drawing/2014/main" id="{3C375684-B561-A0CE-6B5D-5FD654B9A973}"/>
              </a:ext>
            </a:extLst>
          </p:cNvPr>
          <p:cNvPicPr>
            <a:picLocks noChangeAspect="1"/>
          </p:cNvPicPr>
          <p:nvPr/>
        </p:nvPicPr>
        <p:blipFill>
          <a:blip r:embed="rId3"/>
          <a:stretch>
            <a:fillRect/>
          </a:stretch>
        </p:blipFill>
        <p:spPr>
          <a:xfrm>
            <a:off x="6169024" y="4106428"/>
            <a:ext cx="5183188" cy="2083235"/>
          </a:xfrm>
          <a:prstGeom prst="rect">
            <a:avLst/>
          </a:prstGeom>
        </p:spPr>
      </p:pic>
    </p:spTree>
    <p:extLst>
      <p:ext uri="{BB962C8B-B14F-4D97-AF65-F5344CB8AC3E}">
        <p14:creationId xmlns:p14="http://schemas.microsoft.com/office/powerpoint/2010/main" val="182643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Başlık 6">
            <a:extLst>
              <a:ext uri="{FF2B5EF4-FFF2-40B4-BE49-F238E27FC236}">
                <a16:creationId xmlns:a16="http://schemas.microsoft.com/office/drawing/2014/main" id="{276BE0B4-7F55-CB5F-E6E1-61A35109C16D}"/>
              </a:ext>
            </a:extLst>
          </p:cNvPr>
          <p:cNvSpPr>
            <a:spLocks noGrp="1"/>
          </p:cNvSpPr>
          <p:nvPr>
            <p:ph type="title"/>
          </p:nvPr>
        </p:nvSpPr>
        <p:spPr/>
        <p:txBody>
          <a:bodyPr/>
          <a:lstStyle/>
          <a:p>
            <a:r>
              <a:rPr lang="tr-TR" sz="4400" b="1" i="0" u="none" strike="noStrike" baseline="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BİLİŞİM SİSTEMLERİ VE YÖNETİMİ</a:t>
            </a:r>
            <a:endParaRPr lang="tr-TR" dirty="0">
              <a:solidFill>
                <a:srgbClr val="623F2B"/>
              </a:solidFill>
              <a:effectLst>
                <a:outerShdw blurRad="50800" dist="38100" dir="5400000" algn="t" rotWithShape="0">
                  <a:prstClr val="black">
                    <a:alpha val="40000"/>
                  </a:prstClr>
                </a:outerShdw>
              </a:effectLst>
            </a:endParaRPr>
          </a:p>
        </p:txBody>
      </p:sp>
      <p:sp>
        <p:nvSpPr>
          <p:cNvPr id="3" name="İçerik Yer Tutucusu 2">
            <a:extLst>
              <a:ext uri="{FF2B5EF4-FFF2-40B4-BE49-F238E27FC236}">
                <a16:creationId xmlns:a16="http://schemas.microsoft.com/office/drawing/2014/main" id="{229F2577-D2E8-5733-1573-D57FFD8BC7E2}"/>
              </a:ext>
            </a:extLst>
          </p:cNvPr>
          <p:cNvSpPr>
            <a:spLocks noGrp="1"/>
          </p:cNvSpPr>
          <p:nvPr>
            <p:ph sz="half" idx="2"/>
          </p:nvPr>
        </p:nvSpPr>
        <p:spPr>
          <a:xfrm>
            <a:off x="839788" y="1822133"/>
            <a:ext cx="5157787" cy="4367530"/>
          </a:xfrm>
        </p:spPr>
        <p:txBody>
          <a:bodyPr>
            <a:noAutofit/>
          </a:bodyPr>
          <a:lstStyle/>
          <a:p>
            <a:pPr marL="0" indent="0">
              <a:buNone/>
            </a:pPr>
            <a:r>
              <a:rPr lang="tr-TR" sz="1800" dirty="0">
                <a:solidFill>
                  <a:schemeClr val="bg1"/>
                </a:solidFill>
                <a:latin typeface="MS Mincho" panose="02020609040205080304" pitchFamily="49" charset="-128"/>
                <a:ea typeface="MS Mincho" panose="02020609040205080304" pitchFamily="49" charset="-128"/>
              </a:rPr>
              <a:t>	Hızlı teknolojik gelişmelerin beraberinde verinin işlenmesiyle ortaya çıkan bilgiye daha hızlı bir şekilde ulaşım önemli bir hale gelmiştir.</a:t>
            </a:r>
          </a:p>
          <a:p>
            <a:pPr marL="0" indent="0">
              <a:buNone/>
            </a:pPr>
            <a:r>
              <a:rPr lang="tr-TR" sz="1800" dirty="0">
                <a:solidFill>
                  <a:schemeClr val="bg1"/>
                </a:solidFill>
                <a:latin typeface="MS Mincho" panose="02020609040205080304" pitchFamily="49" charset="-128"/>
                <a:ea typeface="MS Mincho" panose="02020609040205080304" pitchFamily="49" charset="-128"/>
              </a:rPr>
              <a:t>	Pek çok sektörde kullanılan verilerin; büyüklük, miktar ve karmaşıklık gibi çeşitli etkenler göz önüne alınarak farklı şekillerde modellenerek saklanması ihtiyacını doğurmuştur.</a:t>
            </a:r>
          </a:p>
          <a:p>
            <a:pPr marL="0" indent="0">
              <a:buNone/>
            </a:pPr>
            <a:r>
              <a:rPr lang="tr-TR" sz="1800" dirty="0">
                <a:solidFill>
                  <a:schemeClr val="bg1"/>
                </a:solidFill>
                <a:latin typeface="MS Mincho" panose="02020609040205080304" pitchFamily="49" charset="-128"/>
                <a:ea typeface="MS Mincho" panose="02020609040205080304" pitchFamily="49" charset="-128"/>
              </a:rPr>
              <a:t>	Bu ihtiyaca göre veri tabanlarında ilişkisel ve ilişkisel olmayan veri tabanı yönetim sistemleri kullanılmaktadır.</a:t>
            </a:r>
          </a:p>
          <a:p>
            <a:pPr marL="0" indent="0">
              <a:buNone/>
            </a:pPr>
            <a:r>
              <a:rPr lang="tr-TR" sz="1800" dirty="0">
                <a:solidFill>
                  <a:schemeClr val="bg1"/>
                </a:solidFill>
                <a:latin typeface="MS Mincho" panose="02020609040205080304" pitchFamily="49" charset="-128"/>
                <a:ea typeface="MS Mincho" panose="02020609040205080304" pitchFamily="49" charset="-128"/>
              </a:rPr>
              <a:t>	Bilişim sistemlerinin ne olduğundan bahsetmeden önce bilgi ve verinin ne olduğuna ve farklarına değinmek gerekmektedir.</a:t>
            </a:r>
          </a:p>
        </p:txBody>
      </p:sp>
      <p:sp>
        <p:nvSpPr>
          <p:cNvPr id="11" name="Dikdörtgen: Çapraz Köşeleri Kesik 10">
            <a:extLst>
              <a:ext uri="{FF2B5EF4-FFF2-40B4-BE49-F238E27FC236}">
                <a16:creationId xmlns:a16="http://schemas.microsoft.com/office/drawing/2014/main" id="{38063EC6-AA59-5481-6E78-CC0FD9C7E17C}"/>
              </a:ext>
            </a:extLst>
          </p:cNvPr>
          <p:cNvSpPr/>
          <p:nvPr/>
        </p:nvSpPr>
        <p:spPr>
          <a:xfrm>
            <a:off x="6096001" y="1690688"/>
            <a:ext cx="5256212" cy="1270000"/>
          </a:xfrm>
          <a:prstGeom prst="snip2DiagRect">
            <a:avLst/>
          </a:prstGeom>
          <a:solidFill>
            <a:srgbClr val="623F2B"/>
          </a:solidFill>
          <a:ln>
            <a:solidFill>
              <a:schemeClr val="tx1"/>
            </a:solidFill>
          </a:ln>
          <a:effectLst>
            <a:outerShdw blurRad="203200" dist="50800" dir="5400000" sx="102000" sy="102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İçerik Yer Tutucusu 9">
            <a:extLst>
              <a:ext uri="{FF2B5EF4-FFF2-40B4-BE49-F238E27FC236}">
                <a16:creationId xmlns:a16="http://schemas.microsoft.com/office/drawing/2014/main" id="{DACE2A22-3DFC-FAC1-7990-C33BEE2DAF64}"/>
              </a:ext>
            </a:extLst>
          </p:cNvPr>
          <p:cNvSpPr>
            <a:spLocks noGrp="1"/>
          </p:cNvSpPr>
          <p:nvPr>
            <p:ph sz="quarter" idx="4"/>
          </p:nvPr>
        </p:nvSpPr>
        <p:spPr>
          <a:xfrm>
            <a:off x="6172200" y="1822133"/>
            <a:ext cx="5183188" cy="4367530"/>
          </a:xfrm>
        </p:spPr>
        <p:txBody>
          <a:bodyPr>
            <a:normAutofit fontScale="25000" lnSpcReduction="20000"/>
          </a:bodyPr>
          <a:lstStyle/>
          <a:p>
            <a:pPr marL="0" indent="0">
              <a:buNone/>
            </a:pPr>
            <a:r>
              <a:rPr lang="tr-TR" sz="7200" dirty="0">
                <a:solidFill>
                  <a:schemeClr val="bg1"/>
                </a:solidFill>
                <a:latin typeface="MS Mincho" panose="02020609040205080304" pitchFamily="49" charset="-128"/>
                <a:ea typeface="MS Mincho" panose="02020609040205080304" pitchFamily="49" charset="-128"/>
              </a:rPr>
              <a:t>	Veri, tek başına incelendiğinde herhangi bir anlam yüklenemeyen ham bilgidir. Bilgi ise bu verilerin bir araya gelmesiyle anlam kazanmış hali denilebilir.</a:t>
            </a:r>
          </a:p>
          <a:p>
            <a:pPr marL="0" indent="0">
              <a:buNone/>
            </a:pPr>
            <a:endParaRPr lang="tr-TR" sz="7200" dirty="0">
              <a:solidFill>
                <a:schemeClr val="bg1"/>
              </a:solidFill>
              <a:latin typeface="MS Mincho" panose="02020609040205080304" pitchFamily="49" charset="-128"/>
              <a:ea typeface="MS Mincho" panose="02020609040205080304" pitchFamily="49" charset="-128"/>
            </a:endParaRPr>
          </a:p>
          <a:p>
            <a:pPr marL="0" indent="0">
              <a:buNone/>
            </a:pPr>
            <a:r>
              <a:rPr lang="tr-TR" sz="7200" dirty="0">
                <a:solidFill>
                  <a:schemeClr val="bg1"/>
                </a:solidFill>
                <a:latin typeface="MS Mincho" panose="02020609040205080304" pitchFamily="49" charset="-128"/>
                <a:ea typeface="MS Mincho" panose="02020609040205080304" pitchFamily="49" charset="-128"/>
              </a:rPr>
              <a:t>	Bilişim sistemleri ise karar verme aşamasına kadar bilgiyi toplamak, düzenlemek, işlemek ve saklamak olarak tanımlanabilir. </a:t>
            </a:r>
          </a:p>
          <a:p>
            <a:pPr marL="0" indent="0">
              <a:buNone/>
            </a:pPr>
            <a:r>
              <a:rPr lang="tr-TR" sz="7200" dirty="0">
                <a:solidFill>
                  <a:schemeClr val="bg1"/>
                </a:solidFill>
                <a:latin typeface="MS Mincho" panose="02020609040205080304" pitchFamily="49" charset="-128"/>
                <a:ea typeface="MS Mincho" panose="02020609040205080304" pitchFamily="49" charset="-128"/>
              </a:rPr>
              <a:t>	Bilgiyi üretmek için önemli olan 3 aşama bulunmaktadır;</a:t>
            </a:r>
          </a:p>
          <a:p>
            <a:pPr marL="0" indent="0">
              <a:buNone/>
            </a:pPr>
            <a:r>
              <a:rPr lang="tr-TR" sz="7200" dirty="0">
                <a:solidFill>
                  <a:schemeClr val="bg1"/>
                </a:solidFill>
                <a:latin typeface="MS Mincho" panose="02020609040205080304" pitchFamily="49" charset="-128"/>
                <a:ea typeface="MS Mincho" panose="02020609040205080304" pitchFamily="49" charset="-128"/>
              </a:rPr>
              <a:t>1- Girdi: Veriyi elde etme aşamasıdır.</a:t>
            </a:r>
          </a:p>
          <a:p>
            <a:pPr marL="0" indent="0">
              <a:buNone/>
            </a:pPr>
            <a:r>
              <a:rPr lang="tr-TR" sz="7200" dirty="0">
                <a:solidFill>
                  <a:schemeClr val="bg1"/>
                </a:solidFill>
                <a:latin typeface="MS Mincho" panose="02020609040205080304" pitchFamily="49" charset="-128"/>
                <a:ea typeface="MS Mincho" panose="02020609040205080304" pitchFamily="49" charset="-128"/>
              </a:rPr>
              <a:t>2- İşlem: Elde edilen verinin işlenmesiyle bilginin elde edilmesidir.</a:t>
            </a:r>
          </a:p>
          <a:p>
            <a:pPr marL="0" indent="0">
              <a:buNone/>
            </a:pPr>
            <a:r>
              <a:rPr lang="tr-TR" sz="7200" dirty="0">
                <a:solidFill>
                  <a:schemeClr val="bg1"/>
                </a:solidFill>
                <a:latin typeface="MS Mincho" panose="02020609040205080304" pitchFamily="49" charset="-128"/>
                <a:ea typeface="MS Mincho" panose="02020609040205080304" pitchFamily="49" charset="-128"/>
              </a:rPr>
              <a:t>3- Çıktı: Bilginin kullanılacak işe aktarılmasıdır.</a:t>
            </a:r>
          </a:p>
          <a:p>
            <a:endParaRPr lang="tr-TR" dirty="0"/>
          </a:p>
        </p:txBody>
      </p:sp>
    </p:spTree>
    <p:extLst>
      <p:ext uri="{BB962C8B-B14F-4D97-AF65-F5344CB8AC3E}">
        <p14:creationId xmlns:p14="http://schemas.microsoft.com/office/powerpoint/2010/main" val="337009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Başlık 1">
            <a:extLst>
              <a:ext uri="{FF2B5EF4-FFF2-40B4-BE49-F238E27FC236}">
                <a16:creationId xmlns:a16="http://schemas.microsoft.com/office/drawing/2014/main" id="{0D9FBC8D-2877-D86B-AB9A-1DCC32EC7889}"/>
              </a:ext>
            </a:extLst>
          </p:cNvPr>
          <p:cNvSpPr>
            <a:spLocks noGrp="1"/>
          </p:cNvSpPr>
          <p:nvPr>
            <p:ph type="title"/>
          </p:nvPr>
        </p:nvSpPr>
        <p:spPr>
          <a:xfrm>
            <a:off x="839788" y="365125"/>
            <a:ext cx="10515600" cy="597341"/>
          </a:xfrm>
        </p:spPr>
        <p:txBody>
          <a:bodyPr>
            <a:normAutofit fontScale="90000"/>
          </a:bodyPr>
          <a:lstStyle/>
          <a:p>
            <a:pPr algn="ctr"/>
            <a:r>
              <a:rPr lang="tr-TR" sz="44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n-cs"/>
              </a:rPr>
              <a:t>Performans analizi ve sonuçları</a:t>
            </a:r>
            <a:endParaRPr lang="tr-TR" dirty="0"/>
          </a:p>
        </p:txBody>
      </p:sp>
      <p:sp>
        <p:nvSpPr>
          <p:cNvPr id="7" name="Metin Yer Tutucusu 6">
            <a:extLst>
              <a:ext uri="{FF2B5EF4-FFF2-40B4-BE49-F238E27FC236}">
                <a16:creationId xmlns:a16="http://schemas.microsoft.com/office/drawing/2014/main" id="{86E0F614-20E1-BA3E-2AB4-052E420C8712}"/>
              </a:ext>
            </a:extLst>
          </p:cNvPr>
          <p:cNvSpPr>
            <a:spLocks noGrp="1"/>
          </p:cNvSpPr>
          <p:nvPr>
            <p:ph type="body" idx="1"/>
          </p:nvPr>
        </p:nvSpPr>
        <p:spPr>
          <a:xfrm>
            <a:off x="839788" y="962466"/>
            <a:ext cx="5157787"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Detaylı ve karmaşık sorgu kodu ile ortalama süre </a:t>
            </a:r>
          </a:p>
        </p:txBody>
      </p:sp>
      <p:sp>
        <p:nvSpPr>
          <p:cNvPr id="6" name="İçerik Yer Tutucusu 5">
            <a:extLst>
              <a:ext uri="{FF2B5EF4-FFF2-40B4-BE49-F238E27FC236}">
                <a16:creationId xmlns:a16="http://schemas.microsoft.com/office/drawing/2014/main" id="{5B321D41-E3B5-A8E8-8ED1-14F6999A318D}"/>
              </a:ext>
            </a:extLst>
          </p:cNvPr>
          <p:cNvSpPr>
            <a:spLocks noGrp="1"/>
          </p:cNvSpPr>
          <p:nvPr>
            <p:ph sz="half" idx="2"/>
          </p:nvPr>
        </p:nvSpPr>
        <p:spPr>
          <a:xfrm>
            <a:off x="839788" y="1786378"/>
            <a:ext cx="5157787" cy="4403285"/>
          </a:xfrm>
        </p:spPr>
        <p:txBody>
          <a:bodyPr>
            <a:normAutofit/>
          </a:bodyPr>
          <a:lstStyle/>
          <a:p>
            <a:pPr marL="0" indent="0">
              <a:buNone/>
            </a:pPr>
            <a:r>
              <a:rPr lang="tr-TR" sz="1400" dirty="0">
                <a:solidFill>
                  <a:schemeClr val="bg1"/>
                </a:solidFill>
                <a:latin typeface="MS Mincho" panose="02020609040205080304" pitchFamily="49" charset="-128"/>
                <a:ea typeface="MS Mincho" panose="02020609040205080304" pitchFamily="49" charset="-128"/>
              </a:rPr>
              <a:t>MySQL veri tabanı sisteminin </a:t>
            </a:r>
            <a:r>
              <a:rPr lang="tr-TR" sz="1400" dirty="0" err="1">
                <a:solidFill>
                  <a:schemeClr val="bg1"/>
                </a:solidFill>
                <a:latin typeface="MS Mincho" panose="02020609040205080304" pitchFamily="49" charset="-128"/>
                <a:ea typeface="MS Mincho" panose="02020609040205080304" pitchFamily="49" charset="-128"/>
              </a:rPr>
              <a:t>MongoDB’ye</a:t>
            </a:r>
            <a:r>
              <a:rPr lang="tr-TR" sz="1400" dirty="0">
                <a:solidFill>
                  <a:schemeClr val="bg1"/>
                </a:solidFill>
                <a:latin typeface="MS Mincho" panose="02020609040205080304" pitchFamily="49" charset="-128"/>
                <a:ea typeface="MS Mincho" panose="02020609040205080304" pitchFamily="49" charset="-128"/>
              </a:rPr>
              <a:t> göre ortalama sorgu süreleri sonuçları, veri kayıt sayısı farkı arttıkça oldukça belirgin bir performans kötülüğü gösterdiği gözlemlenmiştir. Bu karşılaştırma, eşdeğer veri kayıt setlerinde yapılmasına rağmen MySQL veri tabanının sorguları işleme ve sonuçlandırma süresi ortalamasının oldukça yüksek olduğu görülmektedir. </a:t>
            </a:r>
            <a:r>
              <a:rPr lang="tr-TR" sz="1400" dirty="0" err="1">
                <a:solidFill>
                  <a:schemeClr val="bg1"/>
                </a:solidFill>
                <a:latin typeface="MS Mincho" panose="02020609040205080304" pitchFamily="49" charset="-128"/>
                <a:ea typeface="MS Mincho" panose="02020609040205080304" pitchFamily="49" charset="-128"/>
              </a:rPr>
              <a:t>MongoDB</a:t>
            </a:r>
            <a:r>
              <a:rPr lang="tr-TR" sz="1400" dirty="0">
                <a:solidFill>
                  <a:schemeClr val="bg1"/>
                </a:solidFill>
                <a:latin typeface="MS Mincho" panose="02020609040205080304" pitchFamily="49" charset="-128"/>
                <a:ea typeface="MS Mincho" panose="02020609040205080304" pitchFamily="49" charset="-128"/>
              </a:rPr>
              <a:t> daha belirgin ve istikrarlı bir performans göstermektedir</a:t>
            </a:r>
            <a:r>
              <a:rPr lang="tr-TR" sz="1800" b="0" i="0" u="none" strike="noStrike" baseline="0" dirty="0">
                <a:solidFill>
                  <a:srgbClr val="000000"/>
                </a:solidFill>
                <a:latin typeface="Times New Roman" panose="02020603050405020304" pitchFamily="18" charset="0"/>
              </a:rPr>
              <a:t>. </a:t>
            </a:r>
            <a:endParaRPr lang="tr-TR" sz="1200" dirty="0">
              <a:solidFill>
                <a:schemeClr val="bg1"/>
              </a:solidFill>
              <a:latin typeface="MS Mincho" panose="02020609040205080304" pitchFamily="49" charset="-128"/>
              <a:ea typeface="MS Mincho" panose="02020609040205080304" pitchFamily="49" charset="-128"/>
            </a:endParaRPr>
          </a:p>
        </p:txBody>
      </p:sp>
      <p:sp>
        <p:nvSpPr>
          <p:cNvPr id="3" name="Metin Yer Tutucusu 2">
            <a:extLst>
              <a:ext uri="{FF2B5EF4-FFF2-40B4-BE49-F238E27FC236}">
                <a16:creationId xmlns:a16="http://schemas.microsoft.com/office/drawing/2014/main" id="{8FD40F48-379B-01B7-CA66-0D05AE0CB89C}"/>
              </a:ext>
            </a:extLst>
          </p:cNvPr>
          <p:cNvSpPr>
            <a:spLocks noGrp="1"/>
          </p:cNvSpPr>
          <p:nvPr>
            <p:ph type="body" sz="quarter" idx="3"/>
          </p:nvPr>
        </p:nvSpPr>
        <p:spPr>
          <a:xfrm>
            <a:off x="6172200" y="962466"/>
            <a:ext cx="5183188"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Detaylı ve karmaşık sorgu ile işlemci çekirdeği </a:t>
            </a:r>
          </a:p>
        </p:txBody>
      </p:sp>
      <p:sp>
        <p:nvSpPr>
          <p:cNvPr id="11" name="İçerik Yer Tutucusu 10">
            <a:extLst>
              <a:ext uri="{FF2B5EF4-FFF2-40B4-BE49-F238E27FC236}">
                <a16:creationId xmlns:a16="http://schemas.microsoft.com/office/drawing/2014/main" id="{FEC735A4-CED7-9E53-CFF3-0AEA4A35D1EC}"/>
              </a:ext>
            </a:extLst>
          </p:cNvPr>
          <p:cNvSpPr>
            <a:spLocks noGrp="1"/>
          </p:cNvSpPr>
          <p:nvPr>
            <p:ph sz="quarter" idx="4"/>
          </p:nvPr>
        </p:nvSpPr>
        <p:spPr>
          <a:xfrm>
            <a:off x="6172200" y="1786378"/>
            <a:ext cx="5183188" cy="4403285"/>
          </a:xfrm>
        </p:spPr>
        <p:txBody>
          <a:bodyPr>
            <a:normAutofit/>
          </a:bodyPr>
          <a:lstStyle/>
          <a:p>
            <a:pPr marL="0" indent="0">
              <a:buNone/>
            </a:pPr>
            <a:r>
              <a:rPr lang="tr-TR" sz="1400" dirty="0">
                <a:solidFill>
                  <a:schemeClr val="bg1"/>
                </a:solidFill>
                <a:latin typeface="MS Mincho" panose="02020609040205080304" pitchFamily="49" charset="-128"/>
                <a:ea typeface="MS Mincho" panose="02020609040205080304" pitchFamily="49" charset="-128"/>
              </a:rPr>
              <a:t>Bu test 500 ile 2500 veri kayıt setleri üzerinde yapılmıştır. MySQL veri tabanı sistemi, iki eksen boyunca logaritma kullanılarak çizilen grafikte logaritmik bir eğilim olduğu görüntüsü sergilemektedir. </a:t>
            </a:r>
            <a:r>
              <a:rPr lang="tr-TR" sz="1400" dirty="0" err="1">
                <a:solidFill>
                  <a:schemeClr val="bg1"/>
                </a:solidFill>
                <a:latin typeface="MS Mincho" panose="02020609040205080304" pitchFamily="49" charset="-128"/>
                <a:ea typeface="MS Mincho" panose="02020609040205080304" pitchFamily="49" charset="-128"/>
              </a:rPr>
              <a:t>MongoDB’nin</a:t>
            </a:r>
            <a:r>
              <a:rPr lang="tr-TR" sz="1400" dirty="0">
                <a:solidFill>
                  <a:schemeClr val="bg1"/>
                </a:solidFill>
                <a:latin typeface="MS Mincho" panose="02020609040205080304" pitchFamily="49" charset="-128"/>
                <a:ea typeface="MS Mincho" panose="02020609040205080304" pitchFamily="49" charset="-128"/>
              </a:rPr>
              <a:t> ise eğilimi nerede ve nasıl gösterdiği net olarak görülmemektedir. </a:t>
            </a:r>
          </a:p>
        </p:txBody>
      </p:sp>
      <p:pic>
        <p:nvPicPr>
          <p:cNvPr id="8" name="Resim 7">
            <a:extLst>
              <a:ext uri="{FF2B5EF4-FFF2-40B4-BE49-F238E27FC236}">
                <a16:creationId xmlns:a16="http://schemas.microsoft.com/office/drawing/2014/main" id="{7B5B7F20-8A18-5BFF-6B95-051574F4B916}"/>
              </a:ext>
            </a:extLst>
          </p:cNvPr>
          <p:cNvPicPr>
            <a:picLocks noChangeAspect="1"/>
          </p:cNvPicPr>
          <p:nvPr/>
        </p:nvPicPr>
        <p:blipFill>
          <a:blip r:embed="rId2"/>
          <a:stretch>
            <a:fillRect/>
          </a:stretch>
        </p:blipFill>
        <p:spPr>
          <a:xfrm>
            <a:off x="836612" y="3764874"/>
            <a:ext cx="5157787" cy="2613498"/>
          </a:xfrm>
          <a:prstGeom prst="rect">
            <a:avLst/>
          </a:prstGeom>
        </p:spPr>
      </p:pic>
      <p:pic>
        <p:nvPicPr>
          <p:cNvPr id="12" name="Resim 11">
            <a:extLst>
              <a:ext uri="{FF2B5EF4-FFF2-40B4-BE49-F238E27FC236}">
                <a16:creationId xmlns:a16="http://schemas.microsoft.com/office/drawing/2014/main" id="{719792C9-BF54-344E-4A26-9EEA42EC991E}"/>
              </a:ext>
            </a:extLst>
          </p:cNvPr>
          <p:cNvPicPr>
            <a:picLocks noChangeAspect="1"/>
          </p:cNvPicPr>
          <p:nvPr/>
        </p:nvPicPr>
        <p:blipFill>
          <a:blip r:embed="rId3"/>
          <a:stretch>
            <a:fillRect/>
          </a:stretch>
        </p:blipFill>
        <p:spPr>
          <a:xfrm>
            <a:off x="6194427" y="3735691"/>
            <a:ext cx="4997003" cy="2671864"/>
          </a:xfrm>
          <a:prstGeom prst="rect">
            <a:avLst/>
          </a:prstGeom>
        </p:spPr>
      </p:pic>
    </p:spTree>
    <p:extLst>
      <p:ext uri="{BB962C8B-B14F-4D97-AF65-F5344CB8AC3E}">
        <p14:creationId xmlns:p14="http://schemas.microsoft.com/office/powerpoint/2010/main" val="2692030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Başlık 1">
            <a:extLst>
              <a:ext uri="{FF2B5EF4-FFF2-40B4-BE49-F238E27FC236}">
                <a16:creationId xmlns:a16="http://schemas.microsoft.com/office/drawing/2014/main" id="{0D9FBC8D-2877-D86B-AB9A-1DCC32EC7889}"/>
              </a:ext>
            </a:extLst>
          </p:cNvPr>
          <p:cNvSpPr>
            <a:spLocks noGrp="1"/>
          </p:cNvSpPr>
          <p:nvPr>
            <p:ph type="title"/>
          </p:nvPr>
        </p:nvSpPr>
        <p:spPr>
          <a:xfrm>
            <a:off x="839788" y="365125"/>
            <a:ext cx="10515600" cy="597341"/>
          </a:xfrm>
        </p:spPr>
        <p:txBody>
          <a:bodyPr>
            <a:normAutofit fontScale="90000"/>
          </a:bodyPr>
          <a:lstStyle/>
          <a:p>
            <a:pPr algn="ctr"/>
            <a:r>
              <a:rPr lang="tr-TR" sz="44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n-cs"/>
              </a:rPr>
              <a:t>Performans analizi ve sonuçları</a:t>
            </a:r>
            <a:endParaRPr lang="tr-TR" dirty="0"/>
          </a:p>
        </p:txBody>
      </p:sp>
      <p:sp>
        <p:nvSpPr>
          <p:cNvPr id="7" name="Metin Yer Tutucusu 6">
            <a:extLst>
              <a:ext uri="{FF2B5EF4-FFF2-40B4-BE49-F238E27FC236}">
                <a16:creationId xmlns:a16="http://schemas.microsoft.com/office/drawing/2014/main" id="{86E0F614-20E1-BA3E-2AB4-052E420C8712}"/>
              </a:ext>
            </a:extLst>
          </p:cNvPr>
          <p:cNvSpPr>
            <a:spLocks noGrp="1"/>
          </p:cNvSpPr>
          <p:nvPr>
            <p:ph type="body" idx="1"/>
          </p:nvPr>
        </p:nvSpPr>
        <p:spPr>
          <a:xfrm>
            <a:off x="839788" y="962466"/>
            <a:ext cx="5157787"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Detaylı ve karmaşık sorgu ile ölçeklendirilmiş analiz </a:t>
            </a:r>
          </a:p>
        </p:txBody>
      </p:sp>
      <p:sp>
        <p:nvSpPr>
          <p:cNvPr id="6" name="İçerik Yer Tutucusu 5">
            <a:extLst>
              <a:ext uri="{FF2B5EF4-FFF2-40B4-BE49-F238E27FC236}">
                <a16:creationId xmlns:a16="http://schemas.microsoft.com/office/drawing/2014/main" id="{5B321D41-E3B5-A8E8-8ED1-14F6999A318D}"/>
              </a:ext>
            </a:extLst>
          </p:cNvPr>
          <p:cNvSpPr>
            <a:spLocks noGrp="1"/>
          </p:cNvSpPr>
          <p:nvPr>
            <p:ph sz="half" idx="2"/>
          </p:nvPr>
        </p:nvSpPr>
        <p:spPr>
          <a:xfrm>
            <a:off x="839788" y="1786378"/>
            <a:ext cx="5157787" cy="4403285"/>
          </a:xfrm>
        </p:spPr>
        <p:txBody>
          <a:bodyPr>
            <a:normAutofit/>
          </a:bodyPr>
          <a:lstStyle/>
          <a:p>
            <a:pPr marL="0" indent="0">
              <a:buNone/>
            </a:pPr>
            <a:r>
              <a:rPr lang="tr-TR" sz="1600" dirty="0">
                <a:solidFill>
                  <a:schemeClr val="bg1"/>
                </a:solidFill>
                <a:latin typeface="MS Mincho" panose="02020609040205080304" pitchFamily="49" charset="-128"/>
                <a:ea typeface="MS Mincho" panose="02020609040205080304" pitchFamily="49" charset="-128"/>
              </a:rPr>
              <a:t>	Ölçek büyüdüğünde MySQL’in performansındaki dezavantaj açıkça görülmektedir. </a:t>
            </a:r>
            <a:r>
              <a:rPr lang="tr-TR" sz="1600" dirty="0" err="1">
                <a:solidFill>
                  <a:schemeClr val="bg1"/>
                </a:solidFill>
                <a:latin typeface="MS Mincho" panose="02020609040205080304" pitchFamily="49" charset="-128"/>
                <a:ea typeface="MS Mincho" panose="02020609040205080304" pitchFamily="49" charset="-128"/>
              </a:rPr>
              <a:t>MongoDB</a:t>
            </a:r>
            <a:r>
              <a:rPr lang="tr-TR" sz="1600" dirty="0">
                <a:solidFill>
                  <a:schemeClr val="bg1"/>
                </a:solidFill>
                <a:latin typeface="MS Mincho" panose="02020609040205080304" pitchFamily="49" charset="-128"/>
                <a:ea typeface="MS Mincho" panose="02020609040205080304" pitchFamily="49" charset="-128"/>
              </a:rPr>
              <a:t> tüm veri kayıt setlerinde oldukça iyi bir performans gösterdiği ortaya konulmuştur. </a:t>
            </a:r>
          </a:p>
        </p:txBody>
      </p:sp>
      <p:sp>
        <p:nvSpPr>
          <p:cNvPr id="3" name="Metin Yer Tutucusu 2">
            <a:extLst>
              <a:ext uri="{FF2B5EF4-FFF2-40B4-BE49-F238E27FC236}">
                <a16:creationId xmlns:a16="http://schemas.microsoft.com/office/drawing/2014/main" id="{8FD40F48-379B-01B7-CA66-0D05AE0CB89C}"/>
              </a:ext>
            </a:extLst>
          </p:cNvPr>
          <p:cNvSpPr>
            <a:spLocks noGrp="1"/>
          </p:cNvSpPr>
          <p:nvPr>
            <p:ph type="body" sz="quarter" idx="3"/>
          </p:nvPr>
        </p:nvSpPr>
        <p:spPr>
          <a:xfrm>
            <a:off x="6172200" y="962466"/>
            <a:ext cx="5183188" cy="823912"/>
          </a:xfrm>
        </p:spPr>
        <p:txBody>
          <a:bodyPr/>
          <a:lstStyle/>
          <a:p>
            <a:pPr algn="ctr"/>
            <a:r>
              <a:rPr lang="tr-TR"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INSERT ve DELETE işlemleri </a:t>
            </a:r>
          </a:p>
        </p:txBody>
      </p:sp>
      <p:sp>
        <p:nvSpPr>
          <p:cNvPr id="11" name="İçerik Yer Tutucusu 10">
            <a:extLst>
              <a:ext uri="{FF2B5EF4-FFF2-40B4-BE49-F238E27FC236}">
                <a16:creationId xmlns:a16="http://schemas.microsoft.com/office/drawing/2014/main" id="{FEC735A4-CED7-9E53-CFF3-0AEA4A35D1EC}"/>
              </a:ext>
            </a:extLst>
          </p:cNvPr>
          <p:cNvSpPr>
            <a:spLocks noGrp="1"/>
          </p:cNvSpPr>
          <p:nvPr>
            <p:ph sz="quarter" idx="4"/>
          </p:nvPr>
        </p:nvSpPr>
        <p:spPr>
          <a:xfrm>
            <a:off x="6172200" y="1786378"/>
            <a:ext cx="5183188" cy="4403285"/>
          </a:xfrm>
        </p:spPr>
        <p:txBody>
          <a:bodyPr>
            <a:normAutofit/>
          </a:bodyPr>
          <a:lstStyle/>
          <a:p>
            <a:pPr marL="0" indent="0">
              <a:buNone/>
            </a:pPr>
            <a:r>
              <a:rPr lang="tr-TR" sz="1600" dirty="0">
                <a:solidFill>
                  <a:schemeClr val="bg1"/>
                </a:solidFill>
                <a:latin typeface="MS Mincho" panose="02020609040205080304" pitchFamily="49" charset="-128"/>
                <a:ea typeface="MS Mincho" panose="02020609040205080304" pitchFamily="49" charset="-128"/>
              </a:rPr>
              <a:t>	</a:t>
            </a:r>
            <a:r>
              <a:rPr lang="tr-TR" sz="1400" dirty="0">
                <a:solidFill>
                  <a:schemeClr val="bg1"/>
                </a:solidFill>
                <a:latin typeface="MS Mincho" panose="02020609040205080304" pitchFamily="49" charset="-128"/>
                <a:ea typeface="MS Mincho" panose="02020609040205080304" pitchFamily="49" charset="-128"/>
              </a:rPr>
              <a:t>Yapılan analizde; her iki veri tabanının komut sayılarına göre işlem süreleri doğrusal bir eğilim göstermektedir. </a:t>
            </a:r>
            <a:r>
              <a:rPr lang="tr-TR" sz="1400" dirty="0" err="1">
                <a:solidFill>
                  <a:schemeClr val="bg1"/>
                </a:solidFill>
                <a:latin typeface="MS Mincho" panose="02020609040205080304" pitchFamily="49" charset="-128"/>
                <a:ea typeface="MS Mincho" panose="02020609040205080304" pitchFamily="49" charset="-128"/>
              </a:rPr>
              <a:t>MongoDB’nin</a:t>
            </a:r>
            <a:r>
              <a:rPr lang="tr-TR" sz="1400" dirty="0">
                <a:solidFill>
                  <a:schemeClr val="bg1"/>
                </a:solidFill>
                <a:latin typeface="MS Mincho" panose="02020609040205080304" pitchFamily="49" charset="-128"/>
                <a:ea typeface="MS Mincho" panose="02020609040205080304" pitchFamily="49" charset="-128"/>
              </a:rPr>
              <a:t> veri ekleme işlemi MySQL’e göre çok daha iyi bir performansa sahiptir. </a:t>
            </a:r>
          </a:p>
          <a:p>
            <a:pPr marL="0" indent="0">
              <a:buNone/>
            </a:pPr>
            <a:r>
              <a:rPr lang="tr-TR" sz="1400" dirty="0">
                <a:solidFill>
                  <a:schemeClr val="bg1"/>
                </a:solidFill>
                <a:latin typeface="MS Mincho" panose="02020609040205080304" pitchFamily="49" charset="-128"/>
                <a:ea typeface="MS Mincho" panose="02020609040205080304" pitchFamily="49" charset="-128"/>
              </a:rPr>
              <a:t>	Veri silme işleminde ise </a:t>
            </a:r>
            <a:r>
              <a:rPr lang="tr-TR" sz="1400" dirty="0" err="1">
                <a:solidFill>
                  <a:schemeClr val="bg1"/>
                </a:solidFill>
                <a:latin typeface="MS Mincho" panose="02020609040205080304" pitchFamily="49" charset="-128"/>
                <a:ea typeface="MS Mincho" panose="02020609040205080304" pitchFamily="49" charset="-128"/>
              </a:rPr>
              <a:t>MongoDB’nin</a:t>
            </a:r>
            <a:r>
              <a:rPr lang="tr-TR" sz="1400" dirty="0">
                <a:solidFill>
                  <a:schemeClr val="bg1"/>
                </a:solidFill>
                <a:latin typeface="MS Mincho" panose="02020609040205080304" pitchFamily="49" charset="-128"/>
                <a:ea typeface="MS Mincho" panose="02020609040205080304" pitchFamily="49" charset="-128"/>
              </a:rPr>
              <a:t> MySQL ile benzer bir performansa sahip olduğu fakat veri silme komut sayılarının artışı ile MySQL veri tabanı sisteminin silme işleminde iyi bir performans sergilediği gözlemlenmiştir. </a:t>
            </a:r>
          </a:p>
        </p:txBody>
      </p:sp>
      <p:pic>
        <p:nvPicPr>
          <p:cNvPr id="9" name="Resim 8">
            <a:extLst>
              <a:ext uri="{FF2B5EF4-FFF2-40B4-BE49-F238E27FC236}">
                <a16:creationId xmlns:a16="http://schemas.microsoft.com/office/drawing/2014/main" id="{EF15F483-3A37-9214-E6B2-CD303562DC4C}"/>
              </a:ext>
            </a:extLst>
          </p:cNvPr>
          <p:cNvPicPr>
            <a:picLocks noChangeAspect="1"/>
          </p:cNvPicPr>
          <p:nvPr/>
        </p:nvPicPr>
        <p:blipFill>
          <a:blip r:embed="rId2"/>
          <a:stretch>
            <a:fillRect/>
          </a:stretch>
        </p:blipFill>
        <p:spPr>
          <a:xfrm>
            <a:off x="836613" y="3652405"/>
            <a:ext cx="5157788" cy="2442895"/>
          </a:xfrm>
          <a:prstGeom prst="rect">
            <a:avLst/>
          </a:prstGeom>
        </p:spPr>
      </p:pic>
      <p:pic>
        <p:nvPicPr>
          <p:cNvPr id="13" name="Resim 12">
            <a:extLst>
              <a:ext uri="{FF2B5EF4-FFF2-40B4-BE49-F238E27FC236}">
                <a16:creationId xmlns:a16="http://schemas.microsoft.com/office/drawing/2014/main" id="{47D889BC-4D87-2FB2-79AB-A264FF23C834}"/>
              </a:ext>
            </a:extLst>
          </p:cNvPr>
          <p:cNvPicPr>
            <a:picLocks noChangeAspect="1"/>
          </p:cNvPicPr>
          <p:nvPr/>
        </p:nvPicPr>
        <p:blipFill>
          <a:blip r:embed="rId3"/>
          <a:stretch>
            <a:fillRect/>
          </a:stretch>
        </p:blipFill>
        <p:spPr>
          <a:xfrm>
            <a:off x="6169026" y="4077479"/>
            <a:ext cx="5342964" cy="2017822"/>
          </a:xfrm>
          <a:prstGeom prst="rect">
            <a:avLst/>
          </a:prstGeom>
        </p:spPr>
      </p:pic>
    </p:spTree>
    <p:extLst>
      <p:ext uri="{BB962C8B-B14F-4D97-AF65-F5344CB8AC3E}">
        <p14:creationId xmlns:p14="http://schemas.microsoft.com/office/powerpoint/2010/main" val="1254229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Başlık 1">
            <a:extLst>
              <a:ext uri="{FF2B5EF4-FFF2-40B4-BE49-F238E27FC236}">
                <a16:creationId xmlns:a16="http://schemas.microsoft.com/office/drawing/2014/main" id="{0D9FBC8D-2877-D86B-AB9A-1DCC32EC7889}"/>
              </a:ext>
            </a:extLst>
          </p:cNvPr>
          <p:cNvSpPr>
            <a:spLocks noGrp="1"/>
          </p:cNvSpPr>
          <p:nvPr>
            <p:ph type="title"/>
          </p:nvPr>
        </p:nvSpPr>
        <p:spPr>
          <a:xfrm>
            <a:off x="839788" y="365125"/>
            <a:ext cx="10515600" cy="597341"/>
          </a:xfrm>
        </p:spPr>
        <p:txBody>
          <a:bodyPr>
            <a:normAutofit fontScale="90000"/>
          </a:bodyPr>
          <a:lstStyle/>
          <a:p>
            <a:pPr algn="ctr"/>
            <a:r>
              <a:rPr lang="tr-TR" sz="44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n-cs"/>
              </a:rPr>
              <a:t>Sonuç ve Değerlendirme</a:t>
            </a:r>
            <a:endParaRPr lang="tr-TR" dirty="0"/>
          </a:p>
        </p:txBody>
      </p:sp>
      <p:sp>
        <p:nvSpPr>
          <p:cNvPr id="6" name="İçerik Yer Tutucusu 5">
            <a:extLst>
              <a:ext uri="{FF2B5EF4-FFF2-40B4-BE49-F238E27FC236}">
                <a16:creationId xmlns:a16="http://schemas.microsoft.com/office/drawing/2014/main" id="{5B321D41-E3B5-A8E8-8ED1-14F6999A318D}"/>
              </a:ext>
            </a:extLst>
          </p:cNvPr>
          <p:cNvSpPr>
            <a:spLocks noGrp="1"/>
          </p:cNvSpPr>
          <p:nvPr>
            <p:ph sz="half" idx="2"/>
          </p:nvPr>
        </p:nvSpPr>
        <p:spPr>
          <a:xfrm>
            <a:off x="839788" y="1093912"/>
            <a:ext cx="5157787" cy="5095752"/>
          </a:xfrm>
        </p:spPr>
        <p:txBody>
          <a:bodyPr>
            <a:normAutofit lnSpcReduction="10000"/>
          </a:bodyPr>
          <a:lstStyle/>
          <a:p>
            <a:pPr marL="0" indent="0">
              <a:buNone/>
            </a:pPr>
            <a:r>
              <a:rPr lang="tr-TR" sz="1400" dirty="0">
                <a:solidFill>
                  <a:schemeClr val="bg1"/>
                </a:solidFill>
                <a:latin typeface="MS Mincho" panose="02020609040205080304" pitchFamily="49" charset="-128"/>
                <a:ea typeface="MS Mincho" panose="02020609040205080304" pitchFamily="49" charset="-128"/>
              </a:rPr>
              <a:t>	Yapılan analizlerde </a:t>
            </a:r>
            <a:r>
              <a:rPr lang="tr-TR" sz="1400" dirty="0" err="1">
                <a:solidFill>
                  <a:schemeClr val="bg1"/>
                </a:solidFill>
                <a:latin typeface="MS Mincho" panose="02020609040205080304" pitchFamily="49" charset="-128"/>
                <a:ea typeface="MS Mincho" panose="02020609040205080304" pitchFamily="49" charset="-128"/>
              </a:rPr>
              <a:t>NoSQL</a:t>
            </a:r>
            <a:r>
              <a:rPr lang="tr-TR" sz="1400" dirty="0">
                <a:solidFill>
                  <a:schemeClr val="bg1"/>
                </a:solidFill>
                <a:latin typeface="MS Mincho" panose="02020609040205080304" pitchFamily="49" charset="-128"/>
                <a:ea typeface="MS Mincho" panose="02020609040205080304" pitchFamily="49" charset="-128"/>
              </a:rPr>
              <a:t> ağırlıklı bir veri tabanının büyük miktarda veri çiftleri içerebildiği, veri çoğaltmada da basit şeması nedeniyle </a:t>
            </a:r>
            <a:r>
              <a:rPr lang="tr-TR" sz="1400" dirty="0" err="1">
                <a:solidFill>
                  <a:schemeClr val="bg1"/>
                </a:solidFill>
                <a:latin typeface="MS Mincho" panose="02020609040205080304" pitchFamily="49" charset="-128"/>
                <a:ea typeface="MS Mincho" panose="02020609040205080304" pitchFamily="49" charset="-128"/>
              </a:rPr>
              <a:t>MongoDB</a:t>
            </a:r>
            <a:r>
              <a:rPr lang="tr-TR" sz="1400" dirty="0">
                <a:solidFill>
                  <a:schemeClr val="bg1"/>
                </a:solidFill>
                <a:latin typeface="MS Mincho" panose="02020609040205080304" pitchFamily="49" charset="-128"/>
                <a:ea typeface="MS Mincho" panose="02020609040205080304" pitchFamily="49" charset="-128"/>
              </a:rPr>
              <a:t> kullanılarak daha hızlı daha karmaşık sorgu tiplerinin çalıştırılabildiği izlenmiştir. Her iki veri tabanı sisteminde farklı yapılandırma durumlarında ikinci sorgu tipi ile yapılan performans testlerinde, </a:t>
            </a:r>
            <a:r>
              <a:rPr lang="tr-TR" sz="1400" dirty="0" err="1">
                <a:solidFill>
                  <a:schemeClr val="bg1"/>
                </a:solidFill>
                <a:latin typeface="MS Mincho" panose="02020609040205080304" pitchFamily="49" charset="-128"/>
                <a:ea typeface="MS Mincho" panose="02020609040205080304" pitchFamily="49" charset="-128"/>
              </a:rPr>
              <a:t>MongoDB</a:t>
            </a:r>
            <a:r>
              <a:rPr lang="tr-TR" sz="1400" dirty="0">
                <a:solidFill>
                  <a:schemeClr val="bg1"/>
                </a:solidFill>
                <a:latin typeface="MS Mincho" panose="02020609040205080304" pitchFamily="49" charset="-128"/>
                <a:ea typeface="MS Mincho" panose="02020609040205080304" pitchFamily="49" charset="-128"/>
              </a:rPr>
              <a:t> veri tabanı sistemi MySQL’e göre en iyi performansı göstermiştir. Sonraki karşılaştırma testlerinde detaylı ve karmaşık sorgular ele alınarak </a:t>
            </a:r>
            <a:r>
              <a:rPr lang="tr-TR" sz="1400" dirty="0" err="1">
                <a:solidFill>
                  <a:schemeClr val="bg1"/>
                </a:solidFill>
                <a:latin typeface="MS Mincho" panose="02020609040205080304" pitchFamily="49" charset="-128"/>
                <a:ea typeface="MS Mincho" panose="02020609040205080304" pitchFamily="49" charset="-128"/>
              </a:rPr>
              <a:t>MongoDB</a:t>
            </a:r>
            <a:r>
              <a:rPr lang="tr-TR" sz="1400" dirty="0">
                <a:solidFill>
                  <a:schemeClr val="bg1"/>
                </a:solidFill>
                <a:latin typeface="MS Mincho" panose="02020609040205080304" pitchFamily="49" charset="-128"/>
                <a:ea typeface="MS Mincho" panose="02020609040205080304" pitchFamily="49" charset="-128"/>
              </a:rPr>
              <a:t>, alt belge koleksiyonu kullanımı nedeniyle MySQL üzerinde çok büyük bir avantaja sahip olduğunu göstermiştir. Bu avantaj, veri tekrarı yaşanabilme durumu pahasına dikkate değer bir şekilde görülmüştür. Bu tür sorgularda büyük veri tabanı boyutundan kaynaklanan depolama ve bellek miktarı maliyetini hesaplarken alternatif olarak </a:t>
            </a:r>
            <a:r>
              <a:rPr lang="tr-TR" sz="1400" dirty="0" err="1">
                <a:solidFill>
                  <a:schemeClr val="bg1"/>
                </a:solidFill>
                <a:latin typeface="MS Mincho" panose="02020609040205080304" pitchFamily="49" charset="-128"/>
                <a:ea typeface="MS Mincho" panose="02020609040205080304" pitchFamily="49" charset="-128"/>
              </a:rPr>
              <a:t>NoSQL</a:t>
            </a:r>
            <a:r>
              <a:rPr lang="tr-TR" sz="1400" dirty="0">
                <a:solidFill>
                  <a:schemeClr val="bg1"/>
                </a:solidFill>
                <a:latin typeface="MS Mincho" panose="02020609040205080304" pitchFamily="49" charset="-128"/>
                <a:ea typeface="MS Mincho" panose="02020609040205080304" pitchFamily="49" charset="-128"/>
              </a:rPr>
              <a:t> veri tabanlarını dikkate almak çok önemlidir. </a:t>
            </a:r>
          </a:p>
          <a:p>
            <a:pPr marL="0" indent="0">
              <a:buNone/>
            </a:pPr>
            <a:r>
              <a:rPr lang="tr-TR" sz="1400" dirty="0">
                <a:solidFill>
                  <a:schemeClr val="bg1"/>
                </a:solidFill>
                <a:latin typeface="MS Mincho" panose="02020609040205080304" pitchFamily="49" charset="-128"/>
                <a:ea typeface="MS Mincho" panose="02020609040205080304" pitchFamily="49" charset="-128"/>
              </a:rPr>
              <a:t>	Yapılan son performans testleri ise yazma ve silme işlemleridir. Basit arama sorgularında mantıksal olarak veri silme işlemi dikkate alınarak yapılan karşılaştırmalar sonucunda MySQL veri tabanı sistemi iyi bir performans göstermiştir. Öncelikle silinecek verinin bulunması gerektiğinden silme işlemine direk olarak bağlantılanır. Her iki veri tabanı bu karşılaştırma sonucunda doğrusal bir eğilim gösterirken </a:t>
            </a:r>
            <a:r>
              <a:rPr lang="tr-TR" sz="1400" dirty="0" err="1">
                <a:solidFill>
                  <a:schemeClr val="bg1"/>
                </a:solidFill>
                <a:latin typeface="MS Mincho" panose="02020609040205080304" pitchFamily="49" charset="-128"/>
                <a:ea typeface="MS Mincho" panose="02020609040205080304" pitchFamily="49" charset="-128"/>
              </a:rPr>
              <a:t>MongoDB</a:t>
            </a:r>
            <a:r>
              <a:rPr lang="tr-TR" sz="1400" dirty="0">
                <a:solidFill>
                  <a:schemeClr val="bg1"/>
                </a:solidFill>
                <a:latin typeface="MS Mincho" panose="02020609040205080304" pitchFamily="49" charset="-128"/>
                <a:ea typeface="MS Mincho" panose="02020609040205080304" pitchFamily="49" charset="-128"/>
              </a:rPr>
              <a:t> eklemeler sırasında MySQL’e göre oldukça belirgin ve çok daha iyi bir performans göstermiştir. </a:t>
            </a:r>
          </a:p>
        </p:txBody>
      </p:sp>
      <p:sp>
        <p:nvSpPr>
          <p:cNvPr id="11" name="İçerik Yer Tutucusu 10">
            <a:extLst>
              <a:ext uri="{FF2B5EF4-FFF2-40B4-BE49-F238E27FC236}">
                <a16:creationId xmlns:a16="http://schemas.microsoft.com/office/drawing/2014/main" id="{FEC735A4-CED7-9E53-CFF3-0AEA4A35D1EC}"/>
              </a:ext>
            </a:extLst>
          </p:cNvPr>
          <p:cNvSpPr>
            <a:spLocks noGrp="1"/>
          </p:cNvSpPr>
          <p:nvPr>
            <p:ph sz="quarter" idx="4"/>
          </p:nvPr>
        </p:nvSpPr>
        <p:spPr>
          <a:xfrm>
            <a:off x="6172200" y="1093912"/>
            <a:ext cx="5183188" cy="5095752"/>
          </a:xfrm>
        </p:spPr>
        <p:txBody>
          <a:bodyPr>
            <a:normAutofit lnSpcReduction="10000"/>
          </a:bodyPr>
          <a:lstStyle/>
          <a:p>
            <a:pPr marL="0" indent="0">
              <a:buNone/>
            </a:pPr>
            <a:r>
              <a:rPr lang="tr-TR" sz="1400" dirty="0">
                <a:solidFill>
                  <a:schemeClr val="bg1"/>
                </a:solidFill>
                <a:latin typeface="MS Mincho" panose="02020609040205080304" pitchFamily="49" charset="-128"/>
                <a:ea typeface="MS Mincho" panose="02020609040205080304" pitchFamily="49" charset="-128"/>
              </a:rPr>
              <a:t>	Sonuç olarak, farklı kriterler ile bu veri tabanlarını incelediğimizde iki veri tabanının da avantaj ve dezavantajları olduğu görülmüştür. İlişkisel veri tabanı yönetim sistemlerinin kullanıldığı uygulamaların ilişkisel olmayan (</a:t>
            </a:r>
            <a:r>
              <a:rPr lang="tr-TR" sz="1400" dirty="0" err="1">
                <a:solidFill>
                  <a:schemeClr val="bg1"/>
                </a:solidFill>
                <a:latin typeface="MS Mincho" panose="02020609040205080304" pitchFamily="49" charset="-128"/>
                <a:ea typeface="MS Mincho" panose="02020609040205080304" pitchFamily="49" charset="-128"/>
              </a:rPr>
              <a:t>NoSQL</a:t>
            </a:r>
            <a:r>
              <a:rPr lang="tr-TR" sz="1400" dirty="0">
                <a:solidFill>
                  <a:schemeClr val="bg1"/>
                </a:solidFill>
                <a:latin typeface="MS Mincho" panose="02020609040205080304" pitchFamily="49" charset="-128"/>
                <a:ea typeface="MS Mincho" panose="02020609040205080304" pitchFamily="49" charset="-128"/>
              </a:rPr>
              <a:t>) sistemlere taşınmasının ilk etapta zor olması, veri kaybının söz konusu olabilmesi ve </a:t>
            </a:r>
            <a:r>
              <a:rPr lang="tr-TR" sz="1400" dirty="0" err="1">
                <a:solidFill>
                  <a:schemeClr val="bg1"/>
                </a:solidFill>
                <a:latin typeface="MS Mincho" panose="02020609040205080304" pitchFamily="49" charset="-128"/>
                <a:ea typeface="MS Mincho" panose="02020609040205080304" pitchFamily="49" charset="-128"/>
              </a:rPr>
              <a:t>NoSQL</a:t>
            </a:r>
            <a:r>
              <a:rPr lang="tr-TR" sz="1400" dirty="0">
                <a:solidFill>
                  <a:schemeClr val="bg1"/>
                </a:solidFill>
                <a:latin typeface="MS Mincho" panose="02020609040205080304" pitchFamily="49" charset="-128"/>
                <a:ea typeface="MS Mincho" panose="02020609040205080304" pitchFamily="49" charset="-128"/>
              </a:rPr>
              <a:t> veri tabanı sistemlerinin veri güvenliği alanında ilişkisel veri tabanı yönetim sistemleri kadar mesafe kat etmemiş olması gibi dezavantajları olsa dahi hız, geliştirme zamanı ve ölçeklenebilirlik gibi özellikleri ile ilişkisel olmayan (</a:t>
            </a:r>
            <a:r>
              <a:rPr lang="tr-TR" sz="1400" dirty="0" err="1">
                <a:solidFill>
                  <a:schemeClr val="bg1"/>
                </a:solidFill>
                <a:latin typeface="MS Mincho" panose="02020609040205080304" pitchFamily="49" charset="-128"/>
                <a:ea typeface="MS Mincho" panose="02020609040205080304" pitchFamily="49" charset="-128"/>
              </a:rPr>
              <a:t>NoSQL</a:t>
            </a:r>
            <a:r>
              <a:rPr lang="tr-TR" sz="1400" dirty="0">
                <a:solidFill>
                  <a:schemeClr val="bg1"/>
                </a:solidFill>
                <a:latin typeface="MS Mincho" panose="02020609040205080304" pitchFamily="49" charset="-128"/>
                <a:ea typeface="MS Mincho" panose="02020609040205080304" pitchFamily="49" charset="-128"/>
              </a:rPr>
              <a:t>) veri tabanlarının kullanılması performans açısından daha etkin sonuçlar almamızı sağlayacaktır</a:t>
            </a:r>
            <a:r>
              <a:rPr lang="tr-TR" sz="1800" b="0" i="0" u="none" strike="noStrike" baseline="0" dirty="0">
                <a:solidFill>
                  <a:srgbClr val="000000"/>
                </a:solidFill>
                <a:latin typeface="Times New Roman" panose="02020603050405020304" pitchFamily="18" charset="0"/>
              </a:rPr>
              <a:t>. </a:t>
            </a:r>
            <a:endParaRPr lang="tr-TR" sz="1400" dirty="0">
              <a:solidFill>
                <a:schemeClr val="bg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280007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Başlık 1">
            <a:extLst>
              <a:ext uri="{FF2B5EF4-FFF2-40B4-BE49-F238E27FC236}">
                <a16:creationId xmlns:a16="http://schemas.microsoft.com/office/drawing/2014/main" id="{0D9FBC8D-2877-D86B-AB9A-1DCC32EC7889}"/>
              </a:ext>
            </a:extLst>
          </p:cNvPr>
          <p:cNvSpPr>
            <a:spLocks noGrp="1"/>
          </p:cNvSpPr>
          <p:nvPr>
            <p:ph type="title"/>
          </p:nvPr>
        </p:nvSpPr>
        <p:spPr>
          <a:xfrm>
            <a:off x="839788" y="365125"/>
            <a:ext cx="10515600" cy="597341"/>
          </a:xfrm>
        </p:spPr>
        <p:txBody>
          <a:bodyPr>
            <a:normAutofit fontScale="90000"/>
          </a:bodyPr>
          <a:lstStyle/>
          <a:p>
            <a:pPr algn="ctr"/>
            <a:r>
              <a:rPr lang="tr-TR" sz="40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n-cs"/>
              </a:rPr>
              <a:t>KAYNAKLAR </a:t>
            </a:r>
          </a:p>
        </p:txBody>
      </p:sp>
      <p:sp>
        <p:nvSpPr>
          <p:cNvPr id="6" name="İçerik Yer Tutucusu 5">
            <a:extLst>
              <a:ext uri="{FF2B5EF4-FFF2-40B4-BE49-F238E27FC236}">
                <a16:creationId xmlns:a16="http://schemas.microsoft.com/office/drawing/2014/main" id="{5B321D41-E3B5-A8E8-8ED1-14F6999A318D}"/>
              </a:ext>
            </a:extLst>
          </p:cNvPr>
          <p:cNvSpPr>
            <a:spLocks noGrp="1"/>
          </p:cNvSpPr>
          <p:nvPr>
            <p:ph sz="half" idx="2"/>
          </p:nvPr>
        </p:nvSpPr>
        <p:spPr>
          <a:xfrm>
            <a:off x="839788" y="962466"/>
            <a:ext cx="5157787" cy="5227198"/>
          </a:xfrm>
        </p:spPr>
        <p:txBody>
          <a:bodyPr>
            <a:normAutofit fontScale="25000" lnSpcReduction="20000"/>
          </a:bodyPr>
          <a:lstStyle/>
          <a:p>
            <a:pPr marL="0" indent="0" algn="l">
              <a:lnSpc>
                <a:spcPct val="120000"/>
              </a:lnSpc>
              <a:buNone/>
            </a:pPr>
            <a:endParaRPr lang="tr-TR" sz="4000" b="0" i="0" u="none" strike="noStrike" baseline="0" dirty="0">
              <a:solidFill>
                <a:srgbClr val="000000"/>
              </a:solidFill>
              <a:latin typeface="Times New Roman" panose="02020603050405020304" pitchFamily="18" charset="0"/>
            </a:endParaRPr>
          </a:p>
          <a:p>
            <a:pPr>
              <a:lnSpc>
                <a:spcPct val="120000"/>
              </a:lnSpc>
            </a:pPr>
            <a:r>
              <a:rPr lang="tr-TR" sz="4000" dirty="0">
                <a:solidFill>
                  <a:schemeClr val="bg1"/>
                </a:solidFill>
                <a:latin typeface="MS Mincho" panose="02020609040205080304" pitchFamily="49" charset="-128"/>
                <a:ea typeface="MS Mincho" panose="02020609040205080304" pitchFamily="49" charset="-128"/>
              </a:rPr>
              <a:t>[1] A. </a:t>
            </a:r>
            <a:r>
              <a:rPr lang="tr-TR" sz="4000" dirty="0" err="1">
                <a:solidFill>
                  <a:schemeClr val="bg1"/>
                </a:solidFill>
                <a:latin typeface="MS Mincho" panose="02020609040205080304" pitchFamily="49" charset="-128"/>
                <a:ea typeface="MS Mincho" panose="02020609040205080304" pitchFamily="49" charset="-128"/>
              </a:rPr>
              <a:t>Emhan</a:t>
            </a:r>
            <a:r>
              <a:rPr lang="tr-TR" sz="4000" dirty="0">
                <a:solidFill>
                  <a:schemeClr val="bg1"/>
                </a:solidFill>
                <a:latin typeface="MS Mincho" panose="02020609040205080304" pitchFamily="49" charset="-128"/>
                <a:ea typeface="MS Mincho" panose="02020609040205080304" pitchFamily="49" charset="-128"/>
              </a:rPr>
              <a:t>, “Karar Verme Süreci ve Bu Süreçte </a:t>
            </a:r>
            <a:r>
              <a:rPr lang="tr-TR" sz="4000" dirty="0" err="1">
                <a:solidFill>
                  <a:schemeClr val="bg1"/>
                </a:solidFill>
                <a:latin typeface="MS Mincho" panose="02020609040205080304" pitchFamily="49" charset="-128"/>
                <a:ea typeface="MS Mincho" panose="02020609040205080304" pitchFamily="49" charset="-128"/>
              </a:rPr>
              <a:t>BiliĢim</a:t>
            </a:r>
            <a:r>
              <a:rPr lang="tr-TR" sz="4000" dirty="0">
                <a:solidFill>
                  <a:schemeClr val="bg1"/>
                </a:solidFill>
                <a:latin typeface="MS Mincho" panose="02020609040205080304" pitchFamily="49" charset="-128"/>
                <a:ea typeface="MS Mincho" panose="02020609040205080304" pitchFamily="49" charset="-128"/>
              </a:rPr>
              <a:t> Sistemlerinin Kullanılması”, Elektronik Sosyal Bilimler Dergisi, 212-224, 2007. </a:t>
            </a:r>
          </a:p>
          <a:p>
            <a:pPr>
              <a:lnSpc>
                <a:spcPct val="120000"/>
              </a:lnSpc>
            </a:pPr>
            <a:r>
              <a:rPr lang="tr-TR" sz="4000" dirty="0">
                <a:solidFill>
                  <a:schemeClr val="bg1"/>
                </a:solidFill>
                <a:latin typeface="MS Mincho" panose="02020609040205080304" pitchFamily="49" charset="-128"/>
                <a:ea typeface="MS Mincho" panose="02020609040205080304" pitchFamily="49" charset="-128"/>
              </a:rPr>
              <a:t>[2] Y. Gökşen, “Veri Büyüklüklerinin Veri tabanı Yönetim Sistemlerinde Meydana Getirdiği </a:t>
            </a:r>
            <a:r>
              <a:rPr lang="tr-TR" sz="4000" dirty="0" err="1">
                <a:solidFill>
                  <a:schemeClr val="bg1"/>
                </a:solidFill>
                <a:latin typeface="MS Mincho" panose="02020609040205080304" pitchFamily="49" charset="-128"/>
                <a:ea typeface="MS Mincho" panose="02020609040205080304" pitchFamily="49" charset="-128"/>
              </a:rPr>
              <a:t>DeğiĢim</a:t>
            </a:r>
            <a:r>
              <a:rPr lang="tr-TR" sz="4000" dirty="0">
                <a:solidFill>
                  <a:schemeClr val="bg1"/>
                </a:solidFill>
                <a:latin typeface="MS Mincho" panose="02020609040205080304" pitchFamily="49" charset="-128"/>
                <a:ea typeface="MS Mincho" panose="02020609040205080304" pitchFamily="49" charset="-128"/>
              </a:rPr>
              <a:t>: </a:t>
            </a:r>
            <a:r>
              <a:rPr lang="tr-TR" sz="4000" dirty="0" err="1">
                <a:solidFill>
                  <a:schemeClr val="bg1"/>
                </a:solidFill>
                <a:latin typeface="MS Mincho" panose="02020609040205080304" pitchFamily="49" charset="-128"/>
                <a:ea typeface="MS Mincho" panose="02020609040205080304" pitchFamily="49" charset="-128"/>
              </a:rPr>
              <a:t>NoSQL</a:t>
            </a:r>
            <a:r>
              <a:rPr lang="tr-TR" sz="4000" dirty="0">
                <a:solidFill>
                  <a:schemeClr val="bg1"/>
                </a:solidFill>
                <a:latin typeface="MS Mincho" panose="02020609040205080304" pitchFamily="49" charset="-128"/>
                <a:ea typeface="MS Mincho" panose="02020609040205080304" pitchFamily="49" charset="-128"/>
              </a:rPr>
              <a:t>”, Bilişim Teknolojileri Dergisi, 8-3, 2015 </a:t>
            </a:r>
          </a:p>
          <a:p>
            <a:pPr>
              <a:lnSpc>
                <a:spcPct val="120000"/>
              </a:lnSpc>
            </a:pPr>
            <a:r>
              <a:rPr lang="tr-TR" sz="4000" dirty="0">
                <a:solidFill>
                  <a:schemeClr val="bg1"/>
                </a:solidFill>
                <a:latin typeface="MS Mincho" panose="02020609040205080304" pitchFamily="49" charset="-128"/>
                <a:ea typeface="MS Mincho" panose="02020609040205080304" pitchFamily="49" charset="-128"/>
              </a:rPr>
              <a:t>[3] D. </a:t>
            </a:r>
            <a:r>
              <a:rPr lang="tr-TR" sz="4000" dirty="0" err="1">
                <a:solidFill>
                  <a:schemeClr val="bg1"/>
                </a:solidFill>
                <a:latin typeface="MS Mincho" panose="02020609040205080304" pitchFamily="49" charset="-128"/>
                <a:ea typeface="MS Mincho" panose="02020609040205080304" pitchFamily="49" charset="-128"/>
              </a:rPr>
              <a:t>Karahoca</a:t>
            </a:r>
            <a:r>
              <a:rPr lang="tr-TR" sz="4000" dirty="0">
                <a:solidFill>
                  <a:schemeClr val="bg1"/>
                </a:solidFill>
                <a:latin typeface="MS Mincho" panose="02020609040205080304" pitchFamily="49" charset="-128"/>
                <a:ea typeface="MS Mincho" panose="02020609040205080304" pitchFamily="49" charset="-128"/>
              </a:rPr>
              <a:t>, “Yönetim </a:t>
            </a:r>
            <a:r>
              <a:rPr lang="tr-TR" sz="4000" dirty="0" err="1">
                <a:solidFill>
                  <a:schemeClr val="bg1"/>
                </a:solidFill>
                <a:latin typeface="MS Mincho" panose="02020609040205080304" pitchFamily="49" charset="-128"/>
                <a:ea typeface="MS Mincho" panose="02020609040205080304" pitchFamily="49" charset="-128"/>
              </a:rPr>
              <a:t>BiliĢim</a:t>
            </a:r>
            <a:r>
              <a:rPr lang="tr-TR" sz="4000" dirty="0">
                <a:solidFill>
                  <a:schemeClr val="bg1"/>
                </a:solidFill>
                <a:latin typeface="MS Mincho" panose="02020609040205080304" pitchFamily="49" charset="-128"/>
                <a:ea typeface="MS Mincho" panose="02020609040205080304" pitchFamily="49" charset="-128"/>
              </a:rPr>
              <a:t> Sistemleri”, Beta Basım Yayım Dağıtım A.Ş., İstanbul, 1998. </a:t>
            </a:r>
          </a:p>
          <a:p>
            <a:pPr>
              <a:lnSpc>
                <a:spcPct val="120000"/>
              </a:lnSpc>
            </a:pPr>
            <a:r>
              <a:rPr lang="tr-TR" sz="4000" dirty="0">
                <a:solidFill>
                  <a:schemeClr val="bg1"/>
                </a:solidFill>
                <a:latin typeface="MS Mincho" panose="02020609040205080304" pitchFamily="49" charset="-128"/>
                <a:ea typeface="MS Mincho" panose="02020609040205080304" pitchFamily="49" charset="-128"/>
              </a:rPr>
              <a:t>[4] Internet: E. </a:t>
            </a:r>
            <a:r>
              <a:rPr lang="tr-TR" sz="4000" dirty="0" err="1">
                <a:solidFill>
                  <a:schemeClr val="bg1"/>
                </a:solidFill>
                <a:latin typeface="MS Mincho" panose="02020609040205080304" pitchFamily="49" charset="-128"/>
                <a:ea typeface="MS Mincho" panose="02020609040205080304" pitchFamily="49" charset="-128"/>
              </a:rPr>
              <a:t>Baycan</a:t>
            </a:r>
            <a:r>
              <a:rPr lang="tr-TR" sz="4000" dirty="0">
                <a:solidFill>
                  <a:schemeClr val="bg1"/>
                </a:solidFill>
                <a:latin typeface="MS Mincho" panose="02020609040205080304" pitchFamily="49" charset="-128"/>
                <a:ea typeface="MS Mincho" panose="02020609040205080304" pitchFamily="49" charset="-128"/>
              </a:rPr>
              <a:t>, “Veri Tabanı Yönetim Sistemleri”, http://www.gencklavyeler.com/forum/</a:t>
            </a:r>
            <a:r>
              <a:rPr lang="tr-TR" sz="4000" dirty="0" err="1">
                <a:solidFill>
                  <a:schemeClr val="bg1"/>
                </a:solidFill>
                <a:latin typeface="MS Mincho" panose="02020609040205080304" pitchFamily="49" charset="-128"/>
                <a:ea typeface="MS Mincho" panose="02020609040205080304" pitchFamily="49" charset="-128"/>
              </a:rPr>
              <a:t>attachment.php?aid</a:t>
            </a:r>
            <a:r>
              <a:rPr lang="tr-TR" sz="4000" dirty="0">
                <a:solidFill>
                  <a:schemeClr val="bg1"/>
                </a:solidFill>
                <a:latin typeface="MS Mincho" panose="02020609040205080304" pitchFamily="49" charset="-128"/>
                <a:ea typeface="MS Mincho" panose="02020609040205080304" pitchFamily="49" charset="-128"/>
              </a:rPr>
              <a:t>=1135. </a:t>
            </a:r>
          </a:p>
          <a:p>
            <a:pPr>
              <a:lnSpc>
                <a:spcPct val="120000"/>
              </a:lnSpc>
            </a:pPr>
            <a:r>
              <a:rPr lang="tr-TR" sz="4000" dirty="0">
                <a:solidFill>
                  <a:schemeClr val="bg1"/>
                </a:solidFill>
                <a:latin typeface="MS Mincho" panose="02020609040205080304" pitchFamily="49" charset="-128"/>
                <a:ea typeface="MS Mincho" panose="02020609040205080304" pitchFamily="49" charset="-128"/>
              </a:rPr>
              <a:t>[5] Internet: “Veri Tabanı Modeli”, http://en.wikipedia.org/wiki/</a:t>
            </a:r>
            <a:r>
              <a:rPr lang="tr-TR" sz="4000" dirty="0" err="1">
                <a:solidFill>
                  <a:schemeClr val="bg1"/>
                </a:solidFill>
                <a:latin typeface="MS Mincho" panose="02020609040205080304" pitchFamily="49" charset="-128"/>
                <a:ea typeface="MS Mincho" panose="02020609040205080304" pitchFamily="49" charset="-128"/>
              </a:rPr>
              <a:t>Database_model</a:t>
            </a:r>
            <a:r>
              <a:rPr lang="tr-TR" sz="4000" dirty="0">
                <a:solidFill>
                  <a:schemeClr val="bg1"/>
                </a:solidFill>
                <a:latin typeface="MS Mincho" panose="02020609040205080304" pitchFamily="49" charset="-128"/>
                <a:ea typeface="MS Mincho" panose="02020609040205080304" pitchFamily="49" charset="-128"/>
              </a:rPr>
              <a:t>, 6.02.2017. </a:t>
            </a:r>
          </a:p>
          <a:p>
            <a:pPr>
              <a:lnSpc>
                <a:spcPct val="120000"/>
              </a:lnSpc>
            </a:pPr>
            <a:r>
              <a:rPr lang="tr-TR" sz="4000" dirty="0">
                <a:solidFill>
                  <a:schemeClr val="bg1"/>
                </a:solidFill>
                <a:latin typeface="MS Mincho" panose="02020609040205080304" pitchFamily="49" charset="-128"/>
                <a:ea typeface="MS Mincho" panose="02020609040205080304" pitchFamily="49" charset="-128"/>
              </a:rPr>
              <a:t>[6] E. Önder, “Yönetim </a:t>
            </a:r>
            <a:r>
              <a:rPr lang="tr-TR" sz="4000" dirty="0" err="1">
                <a:solidFill>
                  <a:schemeClr val="bg1"/>
                </a:solidFill>
                <a:latin typeface="MS Mincho" panose="02020609040205080304" pitchFamily="49" charset="-128"/>
                <a:ea typeface="MS Mincho" panose="02020609040205080304" pitchFamily="49" charset="-128"/>
              </a:rPr>
              <a:t>BiliĢim</a:t>
            </a:r>
            <a:r>
              <a:rPr lang="tr-TR" sz="4000" dirty="0">
                <a:solidFill>
                  <a:schemeClr val="bg1"/>
                </a:solidFill>
                <a:latin typeface="MS Mincho" panose="02020609040205080304" pitchFamily="49" charset="-128"/>
                <a:ea typeface="MS Mincho" panose="02020609040205080304" pitchFamily="49" charset="-128"/>
              </a:rPr>
              <a:t> Sistemleri Kapsamında Web Tabanlı </a:t>
            </a:r>
            <a:r>
              <a:rPr lang="tr-TR" sz="4000" dirty="0" err="1">
                <a:solidFill>
                  <a:schemeClr val="bg1"/>
                </a:solidFill>
                <a:latin typeface="MS Mincho" panose="02020609040205080304" pitchFamily="49" charset="-128"/>
                <a:ea typeface="MS Mincho" panose="02020609040205080304" pitchFamily="49" charset="-128"/>
              </a:rPr>
              <a:t>ĠliĢkisel</a:t>
            </a:r>
            <a:r>
              <a:rPr lang="tr-TR" sz="4000" dirty="0">
                <a:solidFill>
                  <a:schemeClr val="bg1"/>
                </a:solidFill>
                <a:latin typeface="MS Mincho" panose="02020609040205080304" pitchFamily="49" charset="-128"/>
                <a:ea typeface="MS Mincho" panose="02020609040205080304" pitchFamily="49" charset="-128"/>
              </a:rPr>
              <a:t> Veri tabanı Yönetim Sistemleri ve Bir Uygulama”, Yüksek Lisans Tezi, İstanbul Üniversitesi, Sosyal Bilimler Enstitüsü, İşletme Anabilim Dalı, Sayısal Yöntemler Bilim Dalı, 2005. </a:t>
            </a:r>
          </a:p>
          <a:p>
            <a:pPr>
              <a:lnSpc>
                <a:spcPct val="120000"/>
              </a:lnSpc>
            </a:pPr>
            <a:r>
              <a:rPr lang="tr-TR" sz="4000" dirty="0">
                <a:solidFill>
                  <a:schemeClr val="bg1"/>
                </a:solidFill>
                <a:latin typeface="MS Mincho" panose="02020609040205080304" pitchFamily="49" charset="-128"/>
                <a:ea typeface="MS Mincho" panose="02020609040205080304" pitchFamily="49" charset="-128"/>
              </a:rPr>
              <a:t>[7] Ö. Özaslan, “Web Tabanlı Jeodezik Amaçlı Mekânsal Veri Tabanı tasarımı ve Uygulamaları” Doktora Tezi, İstanbul Teknik Üniversitesi, Fen Bilimleri Enstitüsü, Jeodezi ve Fotogrametri Mühendisliği, </a:t>
            </a:r>
            <a:r>
              <a:rPr lang="tr-TR" sz="4000" dirty="0" err="1">
                <a:solidFill>
                  <a:schemeClr val="bg1"/>
                </a:solidFill>
                <a:latin typeface="MS Mincho" panose="02020609040205080304" pitchFamily="49" charset="-128"/>
                <a:ea typeface="MS Mincho" panose="02020609040205080304" pitchFamily="49" charset="-128"/>
              </a:rPr>
              <a:t>Geomatik</a:t>
            </a:r>
            <a:r>
              <a:rPr lang="tr-TR" sz="4000" dirty="0">
                <a:solidFill>
                  <a:schemeClr val="bg1"/>
                </a:solidFill>
                <a:latin typeface="MS Mincho" panose="02020609040205080304" pitchFamily="49" charset="-128"/>
                <a:ea typeface="MS Mincho" panose="02020609040205080304" pitchFamily="49" charset="-128"/>
              </a:rPr>
              <a:t> Mühendisliği, 2011. </a:t>
            </a:r>
          </a:p>
          <a:p>
            <a:pPr>
              <a:lnSpc>
                <a:spcPct val="120000"/>
              </a:lnSpc>
            </a:pPr>
            <a:r>
              <a:rPr lang="en-US" sz="4000" dirty="0">
                <a:solidFill>
                  <a:schemeClr val="bg1"/>
                </a:solidFill>
                <a:latin typeface="MS Mincho" panose="02020609040205080304" pitchFamily="49" charset="-128"/>
                <a:ea typeface="MS Mincho" panose="02020609040205080304" pitchFamily="49" charset="-128"/>
              </a:rPr>
              <a:t>[8] E.F. Codd, “A Relational Model of Data for Large Shared Data Banks”, 1970. </a:t>
            </a:r>
          </a:p>
          <a:p>
            <a:pPr>
              <a:lnSpc>
                <a:spcPct val="120000"/>
              </a:lnSpc>
            </a:pPr>
            <a:r>
              <a:rPr lang="tr-TR" sz="4000" dirty="0">
                <a:solidFill>
                  <a:schemeClr val="bg1"/>
                </a:solidFill>
                <a:latin typeface="MS Mincho" panose="02020609040205080304" pitchFamily="49" charset="-128"/>
                <a:ea typeface="MS Mincho" panose="02020609040205080304" pitchFamily="49" charset="-128"/>
              </a:rPr>
              <a:t>[9] D. Gündüz, “Veri tabanlarına </a:t>
            </a:r>
            <a:r>
              <a:rPr lang="tr-TR" sz="4000" dirty="0" err="1">
                <a:solidFill>
                  <a:schemeClr val="bg1"/>
                </a:solidFill>
                <a:latin typeface="MS Mincho" panose="02020609040205080304" pitchFamily="49" charset="-128"/>
                <a:ea typeface="MS Mincho" panose="02020609040205080304" pitchFamily="49" charset="-128"/>
              </a:rPr>
              <a:t>GiriĢ</a:t>
            </a:r>
            <a:r>
              <a:rPr lang="tr-TR" sz="4000" dirty="0">
                <a:solidFill>
                  <a:schemeClr val="bg1"/>
                </a:solidFill>
                <a:latin typeface="MS Mincho" panose="02020609040205080304" pitchFamily="49" charset="-128"/>
                <a:ea typeface="MS Mincho" panose="02020609040205080304" pitchFamily="49" charset="-128"/>
              </a:rPr>
              <a:t> Seminer Notları”, IV. Akademik Bilişim Konferansı, Konya, 2002. </a:t>
            </a:r>
          </a:p>
          <a:p>
            <a:pPr>
              <a:lnSpc>
                <a:spcPct val="120000"/>
              </a:lnSpc>
            </a:pPr>
            <a:r>
              <a:rPr lang="tr-TR" sz="4000" dirty="0">
                <a:solidFill>
                  <a:schemeClr val="bg1"/>
                </a:solidFill>
                <a:latin typeface="MS Mincho" panose="02020609040205080304" pitchFamily="49" charset="-128"/>
                <a:ea typeface="MS Mincho" panose="02020609040205080304" pitchFamily="49" charset="-128"/>
              </a:rPr>
              <a:t>[10] Ö. Özaslan, “Jeodezik Veri Tabanı Tasarımı ve WEB Tabanlı Yönetimi” Yüksek Lisan Tezi, İstanbul Teknik Üniversitesi, Fen Bilimleri Enstitüsü, 2003. </a:t>
            </a:r>
          </a:p>
          <a:p>
            <a:pPr marL="0" indent="0">
              <a:buNone/>
            </a:pPr>
            <a:endParaRPr lang="tr-TR" sz="1400" dirty="0">
              <a:solidFill>
                <a:schemeClr val="bg1"/>
              </a:solidFill>
              <a:latin typeface="MS Mincho" panose="02020609040205080304" pitchFamily="49" charset="-128"/>
              <a:ea typeface="MS Mincho" panose="02020609040205080304" pitchFamily="49" charset="-128"/>
            </a:endParaRPr>
          </a:p>
        </p:txBody>
      </p:sp>
      <p:sp>
        <p:nvSpPr>
          <p:cNvPr id="11" name="İçerik Yer Tutucusu 10">
            <a:extLst>
              <a:ext uri="{FF2B5EF4-FFF2-40B4-BE49-F238E27FC236}">
                <a16:creationId xmlns:a16="http://schemas.microsoft.com/office/drawing/2014/main" id="{FEC735A4-CED7-9E53-CFF3-0AEA4A35D1EC}"/>
              </a:ext>
            </a:extLst>
          </p:cNvPr>
          <p:cNvSpPr>
            <a:spLocks noGrp="1"/>
          </p:cNvSpPr>
          <p:nvPr>
            <p:ph sz="quarter" idx="4"/>
          </p:nvPr>
        </p:nvSpPr>
        <p:spPr>
          <a:xfrm>
            <a:off x="6172200" y="1093912"/>
            <a:ext cx="5183188" cy="5095752"/>
          </a:xfrm>
        </p:spPr>
        <p:txBody>
          <a:bodyPr>
            <a:normAutofit fontScale="25000" lnSpcReduction="20000"/>
          </a:bodyPr>
          <a:lstStyle/>
          <a:p>
            <a:pPr>
              <a:lnSpc>
                <a:spcPct val="120000"/>
              </a:lnSpc>
            </a:pPr>
            <a:r>
              <a:rPr lang="tr-TR" sz="4400" dirty="0">
                <a:solidFill>
                  <a:schemeClr val="bg1"/>
                </a:solidFill>
                <a:latin typeface="MS Mincho" panose="02020609040205080304" pitchFamily="49" charset="-128"/>
                <a:ea typeface="MS Mincho" panose="02020609040205080304" pitchFamily="49" charset="-128"/>
              </a:rPr>
              <a:t>[11] R. </a:t>
            </a:r>
            <a:r>
              <a:rPr lang="tr-TR" sz="4400" dirty="0" err="1">
                <a:solidFill>
                  <a:schemeClr val="bg1"/>
                </a:solidFill>
                <a:latin typeface="MS Mincho" panose="02020609040205080304" pitchFamily="49" charset="-128"/>
                <a:ea typeface="MS Mincho" panose="02020609040205080304" pitchFamily="49" charset="-128"/>
              </a:rPr>
              <a:t>Stephens</a:t>
            </a:r>
            <a:r>
              <a:rPr lang="tr-TR" sz="4400" dirty="0">
                <a:solidFill>
                  <a:schemeClr val="bg1"/>
                </a:solidFill>
                <a:latin typeface="MS Mincho" panose="02020609040205080304" pitchFamily="49" charset="-128"/>
                <a:ea typeface="MS Mincho" panose="02020609040205080304" pitchFamily="49" charset="-128"/>
              </a:rPr>
              <a:t>, R. </a:t>
            </a:r>
            <a:r>
              <a:rPr lang="tr-TR" sz="4400" dirty="0" err="1">
                <a:solidFill>
                  <a:schemeClr val="bg1"/>
                </a:solidFill>
                <a:latin typeface="MS Mincho" panose="02020609040205080304" pitchFamily="49" charset="-128"/>
                <a:ea typeface="MS Mincho" panose="02020609040205080304" pitchFamily="49" charset="-128"/>
              </a:rPr>
              <a:t>Plew</a:t>
            </a:r>
            <a:r>
              <a:rPr lang="tr-TR" sz="4400" dirty="0">
                <a:solidFill>
                  <a:schemeClr val="bg1"/>
                </a:solidFill>
                <a:latin typeface="MS Mincho" panose="02020609040205080304" pitchFamily="49" charset="-128"/>
                <a:ea typeface="MS Mincho" panose="02020609040205080304" pitchFamily="49" charset="-128"/>
              </a:rPr>
              <a:t>, “Veri Tabanları”, Çeviren: Nalan Güven Küçükler, Alfa Basım Yayım Dağıtım Ltd. Şti, İstanbul, 2003. </a:t>
            </a:r>
          </a:p>
          <a:p>
            <a:pPr>
              <a:lnSpc>
                <a:spcPct val="120000"/>
              </a:lnSpc>
            </a:pPr>
            <a:r>
              <a:rPr lang="tr-TR" sz="4400" dirty="0">
                <a:solidFill>
                  <a:schemeClr val="bg1"/>
                </a:solidFill>
                <a:latin typeface="MS Mincho" panose="02020609040205080304" pitchFamily="49" charset="-128"/>
                <a:ea typeface="MS Mincho" panose="02020609040205080304" pitchFamily="49" charset="-128"/>
              </a:rPr>
              <a:t>[12] F. Sürmeli, M. Erdoğan, N. Erdoğan, K. Banar, E. Kaya, A. Sevim, “Muhasebe Bilgi Sistemi”, Anadolu Üniversitesi, Eskişehir, 2006. </a:t>
            </a:r>
          </a:p>
          <a:p>
            <a:pPr>
              <a:lnSpc>
                <a:spcPct val="120000"/>
              </a:lnSpc>
            </a:pPr>
            <a:r>
              <a:rPr lang="tr-TR" sz="4400" dirty="0">
                <a:solidFill>
                  <a:schemeClr val="bg1"/>
                </a:solidFill>
                <a:latin typeface="MS Mincho" panose="02020609040205080304" pitchFamily="49" charset="-128"/>
                <a:ea typeface="MS Mincho" panose="02020609040205080304" pitchFamily="49" charset="-128"/>
              </a:rPr>
              <a:t>[13] Internet: “</a:t>
            </a:r>
            <a:r>
              <a:rPr lang="tr-TR" sz="4400" dirty="0" err="1">
                <a:solidFill>
                  <a:schemeClr val="bg1"/>
                </a:solidFill>
                <a:latin typeface="MS Mincho" panose="02020609040205080304" pitchFamily="49" charset="-128"/>
                <a:ea typeface="MS Mincho" panose="02020609040205080304" pitchFamily="49" charset="-128"/>
              </a:rPr>
              <a:t>Acid</a:t>
            </a:r>
            <a:r>
              <a:rPr lang="tr-TR" sz="4400" dirty="0">
                <a:solidFill>
                  <a:schemeClr val="bg1"/>
                </a:solidFill>
                <a:latin typeface="MS Mincho" panose="02020609040205080304" pitchFamily="49" charset="-128"/>
                <a:ea typeface="MS Mincho" panose="02020609040205080304" pitchFamily="49" charset="-128"/>
              </a:rPr>
              <a:t>” http://en.wikipedia.org/wiki/</a:t>
            </a:r>
            <a:r>
              <a:rPr lang="tr-TR" sz="4400" dirty="0" err="1">
                <a:solidFill>
                  <a:schemeClr val="bg1"/>
                </a:solidFill>
                <a:latin typeface="MS Mincho" panose="02020609040205080304" pitchFamily="49" charset="-128"/>
                <a:ea typeface="MS Mincho" panose="02020609040205080304" pitchFamily="49" charset="-128"/>
              </a:rPr>
              <a:t>Acid</a:t>
            </a:r>
            <a:r>
              <a:rPr lang="tr-TR" sz="4400" dirty="0">
                <a:solidFill>
                  <a:schemeClr val="bg1"/>
                </a:solidFill>
                <a:latin typeface="MS Mincho" panose="02020609040205080304" pitchFamily="49" charset="-128"/>
                <a:ea typeface="MS Mincho" panose="02020609040205080304" pitchFamily="49" charset="-128"/>
              </a:rPr>
              <a:t>; 08.08.2014. </a:t>
            </a:r>
          </a:p>
          <a:p>
            <a:pPr>
              <a:lnSpc>
                <a:spcPct val="120000"/>
              </a:lnSpc>
            </a:pPr>
            <a:r>
              <a:rPr lang="tr-TR" sz="4400" dirty="0">
                <a:solidFill>
                  <a:schemeClr val="bg1"/>
                </a:solidFill>
                <a:latin typeface="MS Mincho" panose="02020609040205080304" pitchFamily="49" charset="-128"/>
                <a:ea typeface="MS Mincho" panose="02020609040205080304" pitchFamily="49" charset="-128"/>
              </a:rPr>
              <a:t>[14] Internet: S. </a:t>
            </a:r>
            <a:r>
              <a:rPr lang="tr-TR" sz="4400" dirty="0" err="1">
                <a:solidFill>
                  <a:schemeClr val="bg1"/>
                </a:solidFill>
                <a:latin typeface="MS Mincho" panose="02020609040205080304" pitchFamily="49" charset="-128"/>
                <a:ea typeface="MS Mincho" panose="02020609040205080304" pitchFamily="49" charset="-128"/>
              </a:rPr>
              <a:t>Davaz</a:t>
            </a:r>
            <a:r>
              <a:rPr lang="tr-TR" sz="4400" dirty="0">
                <a:solidFill>
                  <a:schemeClr val="bg1"/>
                </a:solidFill>
                <a:latin typeface="MS Mincho" panose="02020609040205080304" pitchFamily="49" charset="-128"/>
                <a:ea typeface="MS Mincho" panose="02020609040205080304" pitchFamily="49" charset="-128"/>
              </a:rPr>
              <a:t>, “</a:t>
            </a:r>
            <a:r>
              <a:rPr lang="tr-TR" sz="4400" dirty="0" err="1">
                <a:solidFill>
                  <a:schemeClr val="bg1"/>
                </a:solidFill>
                <a:latin typeface="MS Mincho" panose="02020609040205080304" pitchFamily="49" charset="-128"/>
                <a:ea typeface="MS Mincho" panose="02020609040205080304" pitchFamily="49" charset="-128"/>
              </a:rPr>
              <a:t>NoSQL</a:t>
            </a:r>
            <a:r>
              <a:rPr lang="tr-TR" sz="4400" dirty="0">
                <a:solidFill>
                  <a:schemeClr val="bg1"/>
                </a:solidFill>
                <a:latin typeface="MS Mincho" panose="02020609040205080304" pitchFamily="49" charset="-128"/>
                <a:ea typeface="MS Mincho" panose="02020609040205080304" pitchFamily="49" charset="-128"/>
              </a:rPr>
              <a:t> Nedir Avantajları ve Dezavantajları Hakkında Bilgi” https://blog.kodcu.com/2014/03/nosql-nedir-avantajlari-ve-dezavantajlari-hakkinda-bilgi, 28.03.2014. </a:t>
            </a:r>
          </a:p>
          <a:p>
            <a:pPr>
              <a:lnSpc>
                <a:spcPct val="120000"/>
              </a:lnSpc>
            </a:pPr>
            <a:r>
              <a:rPr lang="en-US" sz="4400" dirty="0">
                <a:solidFill>
                  <a:schemeClr val="bg1"/>
                </a:solidFill>
                <a:latin typeface="MS Mincho" panose="02020609040205080304" pitchFamily="49" charset="-128"/>
                <a:ea typeface="MS Mincho" panose="02020609040205080304" pitchFamily="49" charset="-128"/>
              </a:rPr>
              <a:t>[15] G. </a:t>
            </a:r>
            <a:r>
              <a:rPr lang="en-US" sz="4400" dirty="0" err="1">
                <a:solidFill>
                  <a:schemeClr val="bg1"/>
                </a:solidFill>
                <a:latin typeface="MS Mincho" panose="02020609040205080304" pitchFamily="49" charset="-128"/>
                <a:ea typeface="MS Mincho" panose="02020609040205080304" pitchFamily="49" charset="-128"/>
              </a:rPr>
              <a:t>Vaish</a:t>
            </a:r>
            <a:r>
              <a:rPr lang="en-US" sz="4400" dirty="0">
                <a:solidFill>
                  <a:schemeClr val="bg1"/>
                </a:solidFill>
                <a:latin typeface="MS Mincho" panose="02020609040205080304" pitchFamily="49" charset="-128"/>
                <a:ea typeface="MS Mincho" panose="02020609040205080304" pitchFamily="49" charset="-128"/>
              </a:rPr>
              <a:t>, “Getting Started With NoSQL”, </a:t>
            </a:r>
            <a:r>
              <a:rPr lang="en-US" sz="4400" dirty="0" err="1">
                <a:solidFill>
                  <a:schemeClr val="bg1"/>
                </a:solidFill>
                <a:latin typeface="MS Mincho" panose="02020609040205080304" pitchFamily="49" charset="-128"/>
                <a:ea typeface="MS Mincho" panose="02020609040205080304" pitchFamily="49" charset="-128"/>
              </a:rPr>
              <a:t>Packt</a:t>
            </a:r>
            <a:r>
              <a:rPr lang="en-US" sz="4400" dirty="0">
                <a:solidFill>
                  <a:schemeClr val="bg1"/>
                </a:solidFill>
                <a:latin typeface="MS Mincho" panose="02020609040205080304" pitchFamily="49" charset="-128"/>
                <a:ea typeface="MS Mincho" panose="02020609040205080304" pitchFamily="49" charset="-128"/>
              </a:rPr>
              <a:t> Publishing, United Kingdom, 2013. </a:t>
            </a:r>
          </a:p>
          <a:p>
            <a:pPr>
              <a:lnSpc>
                <a:spcPct val="120000"/>
              </a:lnSpc>
            </a:pPr>
            <a:r>
              <a:rPr lang="en-US" sz="4400" dirty="0">
                <a:solidFill>
                  <a:schemeClr val="bg1"/>
                </a:solidFill>
                <a:latin typeface="MS Mincho" panose="02020609040205080304" pitchFamily="49" charset="-128"/>
                <a:ea typeface="MS Mincho" panose="02020609040205080304" pitchFamily="49" charset="-128"/>
              </a:rPr>
              <a:t>[16] M. </a:t>
            </a:r>
            <a:r>
              <a:rPr lang="en-US" sz="4400" dirty="0" err="1">
                <a:solidFill>
                  <a:schemeClr val="bg1"/>
                </a:solidFill>
                <a:latin typeface="MS Mincho" panose="02020609040205080304" pitchFamily="49" charset="-128"/>
                <a:ea typeface="MS Mincho" panose="02020609040205080304" pitchFamily="49" charset="-128"/>
              </a:rPr>
              <a:t>Otey</a:t>
            </a:r>
            <a:r>
              <a:rPr lang="en-US" sz="4400" dirty="0">
                <a:solidFill>
                  <a:schemeClr val="bg1"/>
                </a:solidFill>
                <a:latin typeface="MS Mincho" panose="02020609040205080304" pitchFamily="49" charset="-128"/>
                <a:ea typeface="MS Mincho" panose="02020609040205080304" pitchFamily="49" charset="-128"/>
              </a:rPr>
              <a:t>, “NoSQL? No Way!”, SQL Server Magazine, pp:5, 2010. </a:t>
            </a:r>
          </a:p>
          <a:p>
            <a:pPr>
              <a:lnSpc>
                <a:spcPct val="120000"/>
              </a:lnSpc>
            </a:pPr>
            <a:r>
              <a:rPr lang="tr-TR" sz="4400" dirty="0">
                <a:solidFill>
                  <a:schemeClr val="bg1"/>
                </a:solidFill>
                <a:latin typeface="MS Mincho" panose="02020609040205080304" pitchFamily="49" charset="-128"/>
                <a:ea typeface="MS Mincho" panose="02020609040205080304" pitchFamily="49" charset="-128"/>
              </a:rPr>
              <a:t>[17] Internet: “Oracle </a:t>
            </a:r>
            <a:r>
              <a:rPr lang="tr-TR" sz="4400" dirty="0" err="1">
                <a:solidFill>
                  <a:schemeClr val="bg1"/>
                </a:solidFill>
                <a:latin typeface="MS Mincho" panose="02020609040205080304" pitchFamily="49" charset="-128"/>
                <a:ea typeface="MS Mincho" panose="02020609040205080304" pitchFamily="49" charset="-128"/>
              </a:rPr>
              <a:t>NoSQL</a:t>
            </a:r>
            <a:r>
              <a:rPr lang="tr-TR" sz="4400" dirty="0">
                <a:solidFill>
                  <a:schemeClr val="bg1"/>
                </a:solidFill>
                <a:latin typeface="MS Mincho" panose="02020609040205080304" pitchFamily="49" charset="-128"/>
                <a:ea typeface="MS Mincho" panose="02020609040205080304" pitchFamily="49" charset="-128"/>
              </a:rPr>
              <a:t> Database”, http://www.oracle.com/</a:t>
            </a:r>
            <a:r>
              <a:rPr lang="tr-TR" sz="4400" dirty="0" err="1">
                <a:solidFill>
                  <a:schemeClr val="bg1"/>
                </a:solidFill>
                <a:latin typeface="MS Mincho" panose="02020609040205080304" pitchFamily="49" charset="-128"/>
                <a:ea typeface="MS Mincho" panose="02020609040205080304" pitchFamily="49" charset="-128"/>
              </a:rPr>
              <a:t>technetwork</a:t>
            </a:r>
            <a:r>
              <a:rPr lang="tr-TR" sz="4400" dirty="0">
                <a:solidFill>
                  <a:schemeClr val="bg1"/>
                </a:solidFill>
                <a:latin typeface="MS Mincho" panose="02020609040205080304" pitchFamily="49" charset="-128"/>
                <a:ea typeface="MS Mincho" panose="02020609040205080304" pitchFamily="49" charset="-128"/>
              </a:rPr>
              <a:t>/</a:t>
            </a:r>
            <a:r>
              <a:rPr lang="tr-TR" sz="4400" dirty="0" err="1">
                <a:solidFill>
                  <a:schemeClr val="bg1"/>
                </a:solidFill>
                <a:latin typeface="MS Mincho" panose="02020609040205080304" pitchFamily="49" charset="-128"/>
                <a:ea typeface="MS Mincho" panose="02020609040205080304" pitchFamily="49" charset="-128"/>
              </a:rPr>
              <a:t>database</a:t>
            </a:r>
            <a:r>
              <a:rPr lang="tr-TR" sz="4400" dirty="0">
                <a:solidFill>
                  <a:schemeClr val="bg1"/>
                </a:solidFill>
                <a:latin typeface="MS Mincho" panose="02020609040205080304" pitchFamily="49" charset="-128"/>
                <a:ea typeface="MS Mincho" panose="02020609040205080304" pitchFamily="49" charset="-128"/>
              </a:rPr>
              <a:t>/</a:t>
            </a:r>
            <a:r>
              <a:rPr lang="tr-TR" sz="4400" dirty="0" err="1">
                <a:solidFill>
                  <a:schemeClr val="bg1"/>
                </a:solidFill>
                <a:latin typeface="MS Mincho" panose="02020609040205080304" pitchFamily="49" charset="-128"/>
                <a:ea typeface="MS Mincho" panose="02020609040205080304" pitchFamily="49" charset="-128"/>
              </a:rPr>
              <a:t>nosqldb</a:t>
            </a:r>
            <a:r>
              <a:rPr lang="tr-TR" sz="4400" dirty="0">
                <a:solidFill>
                  <a:schemeClr val="bg1"/>
                </a:solidFill>
                <a:latin typeface="MS Mincho" panose="02020609040205080304" pitchFamily="49" charset="-128"/>
                <a:ea typeface="MS Mincho" panose="02020609040205080304" pitchFamily="49" charset="-128"/>
              </a:rPr>
              <a:t>/</a:t>
            </a:r>
            <a:r>
              <a:rPr lang="tr-TR" sz="4400" dirty="0" err="1">
                <a:solidFill>
                  <a:schemeClr val="bg1"/>
                </a:solidFill>
                <a:latin typeface="MS Mincho" panose="02020609040205080304" pitchFamily="49" charset="-128"/>
                <a:ea typeface="MS Mincho" panose="02020609040205080304" pitchFamily="49" charset="-128"/>
              </a:rPr>
              <a:t>learnmore</a:t>
            </a:r>
            <a:r>
              <a:rPr lang="tr-TR" sz="4400" dirty="0">
                <a:solidFill>
                  <a:schemeClr val="bg1"/>
                </a:solidFill>
                <a:latin typeface="MS Mincho" panose="02020609040205080304" pitchFamily="49" charset="-128"/>
                <a:ea typeface="MS Mincho" panose="02020609040205080304" pitchFamily="49" charset="-128"/>
              </a:rPr>
              <a:t>/nosql-database-498041.pdf, 11. 2011. </a:t>
            </a:r>
          </a:p>
          <a:p>
            <a:pPr>
              <a:lnSpc>
                <a:spcPct val="120000"/>
              </a:lnSpc>
            </a:pPr>
            <a:r>
              <a:rPr lang="en-US" sz="4400" dirty="0">
                <a:solidFill>
                  <a:schemeClr val="bg1"/>
                </a:solidFill>
                <a:latin typeface="MS Mincho" panose="02020609040205080304" pitchFamily="49" charset="-128"/>
                <a:ea typeface="MS Mincho" panose="02020609040205080304" pitchFamily="49" charset="-128"/>
              </a:rPr>
              <a:t>[18] N. Rozanski, E. Woods, “Software Systems Architecture: Working with Stakeholders Using Viewpoints and Perspectives”, Pearson Education Inc., USA, 2012. </a:t>
            </a:r>
          </a:p>
          <a:p>
            <a:pPr>
              <a:lnSpc>
                <a:spcPct val="120000"/>
              </a:lnSpc>
            </a:pPr>
            <a:r>
              <a:rPr lang="tr-TR" sz="4400" dirty="0">
                <a:solidFill>
                  <a:schemeClr val="bg1"/>
                </a:solidFill>
                <a:latin typeface="MS Mincho" panose="02020609040205080304" pitchFamily="49" charset="-128"/>
                <a:ea typeface="MS Mincho" panose="02020609040205080304" pitchFamily="49" charset="-128"/>
              </a:rPr>
              <a:t>[19] G. </a:t>
            </a:r>
            <a:r>
              <a:rPr lang="tr-TR" sz="4400" dirty="0" err="1">
                <a:solidFill>
                  <a:schemeClr val="bg1"/>
                </a:solidFill>
                <a:latin typeface="MS Mincho" panose="02020609040205080304" pitchFamily="49" charset="-128"/>
                <a:ea typeface="MS Mincho" panose="02020609040205080304" pitchFamily="49" charset="-128"/>
              </a:rPr>
              <a:t>Burd</a:t>
            </a:r>
            <a:r>
              <a:rPr lang="tr-TR" sz="4400" dirty="0">
                <a:solidFill>
                  <a:schemeClr val="bg1"/>
                </a:solidFill>
                <a:latin typeface="MS Mincho" panose="02020609040205080304" pitchFamily="49" charset="-128"/>
                <a:ea typeface="MS Mincho" panose="02020609040205080304" pitchFamily="49" charset="-128"/>
              </a:rPr>
              <a:t>, “</a:t>
            </a:r>
            <a:r>
              <a:rPr lang="tr-TR" sz="4400" dirty="0" err="1">
                <a:solidFill>
                  <a:schemeClr val="bg1"/>
                </a:solidFill>
                <a:latin typeface="MS Mincho" panose="02020609040205080304" pitchFamily="49" charset="-128"/>
                <a:ea typeface="MS Mincho" panose="02020609040205080304" pitchFamily="49" charset="-128"/>
              </a:rPr>
              <a:t>NoSQL</a:t>
            </a:r>
            <a:r>
              <a:rPr lang="tr-TR" sz="4400" dirty="0">
                <a:solidFill>
                  <a:schemeClr val="bg1"/>
                </a:solidFill>
                <a:latin typeface="MS Mincho" panose="02020609040205080304" pitchFamily="49" charset="-128"/>
                <a:ea typeface="MS Mincho" panose="02020609040205080304" pitchFamily="49" charset="-128"/>
              </a:rPr>
              <a:t>”, </a:t>
            </a:r>
            <a:r>
              <a:rPr lang="tr-TR" sz="4400" dirty="0" err="1">
                <a:solidFill>
                  <a:schemeClr val="bg1"/>
                </a:solidFill>
                <a:latin typeface="MS Mincho" panose="02020609040205080304" pitchFamily="49" charset="-128"/>
                <a:ea typeface="MS Mincho" panose="02020609040205080304" pitchFamily="49" charset="-128"/>
              </a:rPr>
              <a:t>Sysadmin</a:t>
            </a:r>
            <a:r>
              <a:rPr lang="tr-TR" sz="4400" dirty="0">
                <a:solidFill>
                  <a:schemeClr val="bg1"/>
                </a:solidFill>
                <a:latin typeface="MS Mincho" panose="02020609040205080304" pitchFamily="49" charset="-128"/>
                <a:ea typeface="MS Mincho" panose="02020609040205080304" pitchFamily="49" charset="-128"/>
              </a:rPr>
              <a:t> </a:t>
            </a:r>
            <a:r>
              <a:rPr lang="tr-TR" sz="4400" dirty="0" err="1">
                <a:solidFill>
                  <a:schemeClr val="bg1"/>
                </a:solidFill>
                <a:latin typeface="MS Mincho" panose="02020609040205080304" pitchFamily="49" charset="-128"/>
                <a:ea typeface="MS Mincho" panose="02020609040205080304" pitchFamily="49" charset="-128"/>
              </a:rPr>
              <a:t>Journal</a:t>
            </a:r>
            <a:r>
              <a:rPr lang="tr-TR" sz="4400" dirty="0">
                <a:solidFill>
                  <a:schemeClr val="bg1"/>
                </a:solidFill>
                <a:latin typeface="MS Mincho" panose="02020609040205080304" pitchFamily="49" charset="-128"/>
                <a:ea typeface="MS Mincho" panose="02020609040205080304" pitchFamily="49" charset="-128"/>
              </a:rPr>
              <a:t>, Vol:36 No. 5 ss:5-12 ABD, 2011. </a:t>
            </a:r>
          </a:p>
          <a:p>
            <a:pPr algn="l">
              <a:lnSpc>
                <a:spcPct val="120000"/>
              </a:lnSpc>
            </a:pPr>
            <a:r>
              <a:rPr lang="tr-TR" sz="4400" dirty="0">
                <a:solidFill>
                  <a:schemeClr val="bg1"/>
                </a:solidFill>
                <a:latin typeface="MS Mincho" panose="02020609040205080304" pitchFamily="49" charset="-128"/>
                <a:ea typeface="MS Mincho" panose="02020609040205080304" pitchFamily="49" charset="-128"/>
              </a:rPr>
              <a:t>[20] </a:t>
            </a:r>
            <a:r>
              <a:rPr lang="tr-TR" sz="4400" b="0" i="0" u="none" strike="noStrike" baseline="0" dirty="0">
                <a:solidFill>
                  <a:srgbClr val="000000"/>
                </a:solidFill>
                <a:latin typeface="Times New Roman" panose="02020603050405020304" pitchFamily="18" charset="0"/>
              </a:rPr>
              <a:t> </a:t>
            </a:r>
            <a:r>
              <a:rPr lang="tr-TR" sz="4400" dirty="0">
                <a:solidFill>
                  <a:schemeClr val="bg1"/>
                </a:solidFill>
                <a:latin typeface="MS Mincho" panose="02020609040205080304" pitchFamily="49" charset="-128"/>
                <a:ea typeface="MS Mincho" panose="02020609040205080304" pitchFamily="49" charset="-128"/>
              </a:rPr>
              <a:t>Serdar ÖZTÜRK, Hatice Ediz ATMACA, </a:t>
            </a:r>
            <a:r>
              <a:rPr lang="en-US" sz="4400" dirty="0">
                <a:solidFill>
                  <a:schemeClr val="bg1"/>
                </a:solidFill>
                <a:latin typeface="MS Mincho" panose="02020609040205080304" pitchFamily="49" charset="-128"/>
                <a:ea typeface="MS Mincho" panose="02020609040205080304" pitchFamily="49" charset="-128"/>
              </a:rPr>
              <a:t>“</a:t>
            </a:r>
            <a:r>
              <a:rPr lang="tr-TR" sz="4400" dirty="0">
                <a:solidFill>
                  <a:schemeClr val="bg1"/>
                </a:solidFill>
                <a:latin typeface="MS Mincho" panose="02020609040205080304" pitchFamily="49" charset="-128"/>
                <a:ea typeface="MS Mincho" panose="02020609040205080304" pitchFamily="49" charset="-128"/>
              </a:rPr>
              <a:t>İlişkisel ve İlişkisel Olmayan (</a:t>
            </a:r>
            <a:r>
              <a:rPr lang="tr-TR" sz="4400" dirty="0" err="1">
                <a:solidFill>
                  <a:schemeClr val="bg1"/>
                </a:solidFill>
                <a:latin typeface="MS Mincho" panose="02020609040205080304" pitchFamily="49" charset="-128"/>
                <a:ea typeface="MS Mincho" panose="02020609040205080304" pitchFamily="49" charset="-128"/>
              </a:rPr>
              <a:t>NoSQL</a:t>
            </a:r>
            <a:r>
              <a:rPr lang="tr-TR" sz="4400" dirty="0">
                <a:solidFill>
                  <a:schemeClr val="bg1"/>
                </a:solidFill>
                <a:latin typeface="MS Mincho" panose="02020609040205080304" pitchFamily="49" charset="-128"/>
                <a:ea typeface="MS Mincho" panose="02020609040205080304" pitchFamily="49" charset="-128"/>
              </a:rPr>
              <a:t>) Veri Tabanı Sistemleri Mimari Performansının Yönetim Bilişim Sistemleri Kapsamında İncelenmesi</a:t>
            </a:r>
            <a:r>
              <a:rPr lang="en-US" sz="4400" dirty="0">
                <a:solidFill>
                  <a:schemeClr val="bg1"/>
                </a:solidFill>
                <a:latin typeface="MS Mincho" panose="02020609040205080304" pitchFamily="49" charset="-128"/>
                <a:ea typeface="MS Mincho" panose="02020609040205080304" pitchFamily="49" charset="-128"/>
              </a:rPr>
              <a:t>“</a:t>
            </a:r>
            <a:r>
              <a:rPr lang="tr-TR" sz="4400" dirty="0">
                <a:solidFill>
                  <a:schemeClr val="bg1"/>
                </a:solidFill>
                <a:latin typeface="MS Mincho" panose="02020609040205080304" pitchFamily="49" charset="-128"/>
                <a:ea typeface="MS Mincho" panose="02020609040205080304" pitchFamily="49" charset="-128"/>
              </a:rPr>
              <a:t>, BİLİŞİM TEKNOLOJİLERİ DERGİSİ,  CİLT: 10, SAYI: 2, NİSAN 2017</a:t>
            </a:r>
          </a:p>
          <a:p>
            <a:pPr marL="0" indent="0">
              <a:buNone/>
            </a:pPr>
            <a:endParaRPr lang="tr-TR" sz="1400" dirty="0">
              <a:solidFill>
                <a:schemeClr val="bg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02415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Başlık 4">
            <a:extLst>
              <a:ext uri="{FF2B5EF4-FFF2-40B4-BE49-F238E27FC236}">
                <a16:creationId xmlns:a16="http://schemas.microsoft.com/office/drawing/2014/main" id="{EE086ADA-45BD-742A-2D44-B10E7F615DB4}"/>
              </a:ext>
            </a:extLst>
          </p:cNvPr>
          <p:cNvSpPr>
            <a:spLocks noGrp="1"/>
          </p:cNvSpPr>
          <p:nvPr>
            <p:ph type="title"/>
          </p:nvPr>
        </p:nvSpPr>
        <p:spPr/>
        <p:txBody>
          <a:bodyPr>
            <a:normAutofit/>
          </a:bodyPr>
          <a:lstStyle/>
          <a:p>
            <a:pPr algn="ctr"/>
            <a:r>
              <a:rPr lang="tr-TR" sz="36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VERİ TABANI VE VERİ TABANI YÖNETİM SİSTEMLERİ </a:t>
            </a:r>
          </a:p>
        </p:txBody>
      </p:sp>
      <p:sp>
        <p:nvSpPr>
          <p:cNvPr id="3" name="İçerik Yer Tutucusu 2">
            <a:extLst>
              <a:ext uri="{FF2B5EF4-FFF2-40B4-BE49-F238E27FC236}">
                <a16:creationId xmlns:a16="http://schemas.microsoft.com/office/drawing/2014/main" id="{229F2577-D2E8-5733-1573-D57FFD8BC7E2}"/>
              </a:ext>
            </a:extLst>
          </p:cNvPr>
          <p:cNvSpPr>
            <a:spLocks noGrp="1"/>
          </p:cNvSpPr>
          <p:nvPr>
            <p:ph sz="half" idx="2"/>
          </p:nvPr>
        </p:nvSpPr>
        <p:spPr>
          <a:xfrm>
            <a:off x="839788" y="1822133"/>
            <a:ext cx="5157787" cy="4367530"/>
          </a:xfrm>
        </p:spPr>
        <p:txBody>
          <a:bodyPr>
            <a:normAutofit fontScale="92500" lnSpcReduction="20000"/>
          </a:bodyPr>
          <a:lstStyle/>
          <a:p>
            <a:pPr marL="0" indent="0">
              <a:buNone/>
            </a:pPr>
            <a:r>
              <a:rPr lang="tr-TR" sz="2300" dirty="0">
                <a:solidFill>
                  <a:schemeClr val="bg1"/>
                </a:solidFill>
                <a:latin typeface="MS Mincho" panose="02020609040205080304" pitchFamily="49" charset="-128"/>
                <a:ea typeface="MS Mincho" panose="02020609040205080304" pitchFamily="49" charset="-128"/>
              </a:rPr>
              <a:t>	Veri tabanı kullanılacağı alana göre bir araya getirilmiş veri topluluğudur. Belli bir amaç doğrultusunda düzenlenmiş verilerin tutulduğu, mantıksal ve fiziksel olarak açıklamalarını barındıran bilgi depolarıdır.</a:t>
            </a:r>
          </a:p>
          <a:p>
            <a:pPr marL="0" indent="0">
              <a:buNone/>
            </a:pPr>
            <a:r>
              <a:rPr lang="tr-TR" sz="2300" dirty="0">
                <a:solidFill>
                  <a:schemeClr val="bg1"/>
                </a:solidFill>
                <a:latin typeface="MS Mincho" panose="02020609040205080304" pitchFamily="49" charset="-128"/>
                <a:ea typeface="MS Mincho" panose="02020609040205080304" pitchFamily="49" charset="-128"/>
              </a:rPr>
              <a:t>	Veri tabanı yönetim sistemleri (VTYS), verinin nasıl depolanacağı, kullanılacağı ve erişileceğini mantıksal olarak yönlendiren bir kurallar sistemidir. </a:t>
            </a:r>
          </a:p>
          <a:p>
            <a:pPr marL="0" indent="0">
              <a:buNone/>
            </a:pPr>
            <a:r>
              <a:rPr lang="tr-TR" sz="2300" dirty="0">
                <a:solidFill>
                  <a:schemeClr val="bg1"/>
                </a:solidFill>
                <a:latin typeface="MS Mincho" panose="02020609040205080304" pitchFamily="49" charset="-128"/>
                <a:ea typeface="MS Mincho" panose="02020609040205080304" pitchFamily="49" charset="-128"/>
              </a:rPr>
              <a:t>	VTYS ve uygulama programlarını ile kullanıcı ara yüzlerini içeren yapıya “veri tabanı sistemi (VTS)” denir. </a:t>
            </a:r>
          </a:p>
          <a:p>
            <a:pPr marL="0" indent="0">
              <a:buNone/>
            </a:pPr>
            <a:endParaRPr lang="tr-TR" dirty="0">
              <a:solidFill>
                <a:schemeClr val="bg1"/>
              </a:solidFill>
              <a:latin typeface="MS Mincho" panose="02020609040205080304" pitchFamily="49" charset="-128"/>
              <a:ea typeface="MS Mincho" panose="02020609040205080304" pitchFamily="49" charset="-128"/>
            </a:endParaRPr>
          </a:p>
        </p:txBody>
      </p:sp>
      <p:sp>
        <p:nvSpPr>
          <p:cNvPr id="15" name="Sağ Ayraç 14">
            <a:extLst>
              <a:ext uri="{FF2B5EF4-FFF2-40B4-BE49-F238E27FC236}">
                <a16:creationId xmlns:a16="http://schemas.microsoft.com/office/drawing/2014/main" id="{AAC7035C-6F5E-C7A1-F4BB-35DEE3BF047C}"/>
              </a:ext>
            </a:extLst>
          </p:cNvPr>
          <p:cNvSpPr/>
          <p:nvPr/>
        </p:nvSpPr>
        <p:spPr>
          <a:xfrm>
            <a:off x="10999276" y="1690688"/>
            <a:ext cx="463810" cy="4562653"/>
          </a:xfrm>
          <a:prstGeom prst="rightBrace">
            <a:avLst>
              <a:gd name="adj1" fmla="val 104717"/>
              <a:gd name="adj2" fmla="val 50574"/>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tr-TR"/>
          </a:p>
        </p:txBody>
      </p:sp>
      <p:sp>
        <p:nvSpPr>
          <p:cNvPr id="16" name="Sağ Ayraç 15">
            <a:extLst>
              <a:ext uri="{FF2B5EF4-FFF2-40B4-BE49-F238E27FC236}">
                <a16:creationId xmlns:a16="http://schemas.microsoft.com/office/drawing/2014/main" id="{0EC25D8F-3C6F-17BD-089A-EEE6DEFAB267}"/>
              </a:ext>
            </a:extLst>
          </p:cNvPr>
          <p:cNvSpPr/>
          <p:nvPr/>
        </p:nvSpPr>
        <p:spPr>
          <a:xfrm>
            <a:off x="10035153" y="2958112"/>
            <a:ext cx="463810" cy="3295229"/>
          </a:xfrm>
          <a:prstGeom prst="rightBrace">
            <a:avLst>
              <a:gd name="adj1" fmla="val 104717"/>
              <a:gd name="adj2" fmla="val 50574"/>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tr-TR"/>
          </a:p>
        </p:txBody>
      </p:sp>
      <p:cxnSp>
        <p:nvCxnSpPr>
          <p:cNvPr id="19" name="Düz Bağlayıcı 18">
            <a:extLst>
              <a:ext uri="{FF2B5EF4-FFF2-40B4-BE49-F238E27FC236}">
                <a16:creationId xmlns:a16="http://schemas.microsoft.com/office/drawing/2014/main" id="{71069380-A5EF-7E7B-0410-1AFF3C969C28}"/>
              </a:ext>
            </a:extLst>
          </p:cNvPr>
          <p:cNvCxnSpPr>
            <a:cxnSpLocks/>
            <a:stCxn id="12" idx="2"/>
          </p:cNvCxnSpPr>
          <p:nvPr/>
        </p:nvCxnSpPr>
        <p:spPr>
          <a:xfrm>
            <a:off x="7618034" y="2446467"/>
            <a:ext cx="0" cy="1965067"/>
          </a:xfrm>
          <a:prstGeom prst="line">
            <a:avLst/>
          </a:prstGeom>
        </p:spPr>
        <p:style>
          <a:lnRef idx="3">
            <a:schemeClr val="accent2"/>
          </a:lnRef>
          <a:fillRef idx="0">
            <a:schemeClr val="accent2"/>
          </a:fillRef>
          <a:effectRef idx="2">
            <a:schemeClr val="accent2"/>
          </a:effectRef>
          <a:fontRef idx="minor">
            <a:schemeClr val="tx1"/>
          </a:fontRef>
        </p:style>
      </p:cxnSp>
      <p:sp>
        <p:nvSpPr>
          <p:cNvPr id="17" name="Sağ Ayraç 16">
            <a:extLst>
              <a:ext uri="{FF2B5EF4-FFF2-40B4-BE49-F238E27FC236}">
                <a16:creationId xmlns:a16="http://schemas.microsoft.com/office/drawing/2014/main" id="{42808EAE-0076-636B-99C1-1CDFA0F41602}"/>
              </a:ext>
            </a:extLst>
          </p:cNvPr>
          <p:cNvSpPr/>
          <p:nvPr/>
        </p:nvSpPr>
        <p:spPr>
          <a:xfrm>
            <a:off x="9253898" y="5497563"/>
            <a:ext cx="274760" cy="755779"/>
          </a:xfrm>
          <a:prstGeom prst="rightBrace">
            <a:avLst>
              <a:gd name="adj1" fmla="val 104717"/>
              <a:gd name="adj2" fmla="val 50574"/>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tr-TR"/>
          </a:p>
        </p:txBody>
      </p:sp>
      <p:sp>
        <p:nvSpPr>
          <p:cNvPr id="13" name="Dikdörtgen 12">
            <a:extLst>
              <a:ext uri="{FF2B5EF4-FFF2-40B4-BE49-F238E27FC236}">
                <a16:creationId xmlns:a16="http://schemas.microsoft.com/office/drawing/2014/main" id="{418E7197-BE47-033D-956C-6C22E707D189}"/>
              </a:ext>
            </a:extLst>
          </p:cNvPr>
          <p:cNvSpPr/>
          <p:nvPr/>
        </p:nvSpPr>
        <p:spPr>
          <a:xfrm>
            <a:off x="6851633" y="2958113"/>
            <a:ext cx="1548881" cy="755779"/>
          </a:xfrm>
          <a:prstGeom prst="rect">
            <a:avLst/>
          </a:prstGeom>
          <a:solidFill>
            <a:srgbClr val="6F431B"/>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Sorgu işleyen yazılım</a:t>
            </a:r>
          </a:p>
        </p:txBody>
      </p:sp>
      <p:sp>
        <p:nvSpPr>
          <p:cNvPr id="12" name="Dikdörtgen 11">
            <a:extLst>
              <a:ext uri="{FF2B5EF4-FFF2-40B4-BE49-F238E27FC236}">
                <a16:creationId xmlns:a16="http://schemas.microsoft.com/office/drawing/2014/main" id="{825CC44E-799A-DDED-00FD-BAB52E202F00}"/>
              </a:ext>
            </a:extLst>
          </p:cNvPr>
          <p:cNvSpPr/>
          <p:nvPr/>
        </p:nvSpPr>
        <p:spPr>
          <a:xfrm>
            <a:off x="6843593" y="1690688"/>
            <a:ext cx="1548881" cy="755779"/>
          </a:xfrm>
          <a:prstGeom prst="rect">
            <a:avLst/>
          </a:prstGeom>
          <a:solidFill>
            <a:srgbClr val="4D2F13"/>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Uygulama </a:t>
            </a:r>
            <a:r>
              <a:rPr lang="tr-TR" dirty="0" err="1"/>
              <a:t>prog</a:t>
            </a:r>
            <a:r>
              <a:rPr lang="tr-TR" dirty="0"/>
              <a:t>./Kullanıcı arayüzü</a:t>
            </a:r>
          </a:p>
        </p:txBody>
      </p:sp>
      <p:cxnSp>
        <p:nvCxnSpPr>
          <p:cNvPr id="21" name="Düz Bağlayıcı 20">
            <a:extLst>
              <a:ext uri="{FF2B5EF4-FFF2-40B4-BE49-F238E27FC236}">
                <a16:creationId xmlns:a16="http://schemas.microsoft.com/office/drawing/2014/main" id="{3718BC33-1F6B-6268-2659-1090BF1842B8}"/>
              </a:ext>
            </a:extLst>
          </p:cNvPr>
          <p:cNvCxnSpPr>
            <a:cxnSpLocks/>
            <a:stCxn id="11" idx="2"/>
            <a:endCxn id="10" idx="0"/>
          </p:cNvCxnSpPr>
          <p:nvPr/>
        </p:nvCxnSpPr>
        <p:spPr>
          <a:xfrm flipH="1">
            <a:off x="6780055" y="4985918"/>
            <a:ext cx="837978" cy="511646"/>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Düz Bağlayıcı 23">
            <a:extLst>
              <a:ext uri="{FF2B5EF4-FFF2-40B4-BE49-F238E27FC236}">
                <a16:creationId xmlns:a16="http://schemas.microsoft.com/office/drawing/2014/main" id="{A045CEA4-198B-C1DF-BC88-A504F4BB4890}"/>
              </a:ext>
            </a:extLst>
          </p:cNvPr>
          <p:cNvCxnSpPr>
            <a:cxnSpLocks/>
            <a:stCxn id="11" idx="2"/>
            <a:endCxn id="9" idx="0"/>
          </p:cNvCxnSpPr>
          <p:nvPr/>
        </p:nvCxnSpPr>
        <p:spPr>
          <a:xfrm>
            <a:off x="7618033" y="4985918"/>
            <a:ext cx="782481" cy="511647"/>
          </a:xfrm>
          <a:prstGeom prst="line">
            <a:avLst/>
          </a:prstGeom>
        </p:spPr>
        <p:style>
          <a:lnRef idx="3">
            <a:schemeClr val="accent2"/>
          </a:lnRef>
          <a:fillRef idx="0">
            <a:schemeClr val="accent2"/>
          </a:fillRef>
          <a:effectRef idx="2">
            <a:schemeClr val="accent2"/>
          </a:effectRef>
          <a:fontRef idx="minor">
            <a:schemeClr val="tx1"/>
          </a:fontRef>
        </p:style>
      </p:cxnSp>
      <p:sp>
        <p:nvSpPr>
          <p:cNvPr id="11" name="Dikdörtgen 10">
            <a:extLst>
              <a:ext uri="{FF2B5EF4-FFF2-40B4-BE49-F238E27FC236}">
                <a16:creationId xmlns:a16="http://schemas.microsoft.com/office/drawing/2014/main" id="{4DFDC5F4-0051-8D61-C407-A5BCE03F433F}"/>
              </a:ext>
            </a:extLst>
          </p:cNvPr>
          <p:cNvSpPr/>
          <p:nvPr/>
        </p:nvSpPr>
        <p:spPr>
          <a:xfrm>
            <a:off x="6843592" y="4230139"/>
            <a:ext cx="1548881" cy="755779"/>
          </a:xfrm>
          <a:prstGeom prst="rect">
            <a:avLst/>
          </a:prstGeom>
          <a:solidFill>
            <a:srgbClr val="985B24"/>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Kayıtlı verilere ulaşan yazılım</a:t>
            </a:r>
          </a:p>
        </p:txBody>
      </p:sp>
      <p:sp>
        <p:nvSpPr>
          <p:cNvPr id="10" name="Dikdörtgen 9">
            <a:extLst>
              <a:ext uri="{FF2B5EF4-FFF2-40B4-BE49-F238E27FC236}">
                <a16:creationId xmlns:a16="http://schemas.microsoft.com/office/drawing/2014/main" id="{C39D0F9A-99B3-A8EF-BAFD-A5A3DB1CEA71}"/>
              </a:ext>
            </a:extLst>
          </p:cNvPr>
          <p:cNvSpPr/>
          <p:nvPr/>
        </p:nvSpPr>
        <p:spPr>
          <a:xfrm>
            <a:off x="6005614" y="5497564"/>
            <a:ext cx="1548881" cy="755779"/>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Veri tanımlamaları</a:t>
            </a:r>
          </a:p>
        </p:txBody>
      </p:sp>
      <p:sp>
        <p:nvSpPr>
          <p:cNvPr id="9" name="Dikdörtgen 8">
            <a:extLst>
              <a:ext uri="{FF2B5EF4-FFF2-40B4-BE49-F238E27FC236}">
                <a16:creationId xmlns:a16="http://schemas.microsoft.com/office/drawing/2014/main" id="{F93BA73D-E146-55AB-9ED1-5743FB490D39}"/>
              </a:ext>
            </a:extLst>
          </p:cNvPr>
          <p:cNvSpPr/>
          <p:nvPr/>
        </p:nvSpPr>
        <p:spPr>
          <a:xfrm>
            <a:off x="7626073" y="5497565"/>
            <a:ext cx="1548881" cy="755778"/>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Veriler</a:t>
            </a:r>
          </a:p>
        </p:txBody>
      </p:sp>
      <p:sp>
        <p:nvSpPr>
          <p:cNvPr id="27" name="Dikdörtgen 26">
            <a:extLst>
              <a:ext uri="{FF2B5EF4-FFF2-40B4-BE49-F238E27FC236}">
                <a16:creationId xmlns:a16="http://schemas.microsoft.com/office/drawing/2014/main" id="{D383B251-AAA2-B875-751C-1BBA62584352}"/>
              </a:ext>
            </a:extLst>
          </p:cNvPr>
          <p:cNvSpPr/>
          <p:nvPr/>
        </p:nvSpPr>
        <p:spPr>
          <a:xfrm rot="16200000">
            <a:off x="9382283" y="3778973"/>
            <a:ext cx="4562653" cy="386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800" dirty="0">
                <a:solidFill>
                  <a:schemeClr val="bg1"/>
                </a:solidFill>
                <a:latin typeface="MS Mincho" panose="02020609040205080304" pitchFamily="49" charset="-128"/>
                <a:ea typeface="MS Mincho" panose="02020609040205080304" pitchFamily="49" charset="-128"/>
              </a:rPr>
              <a:t>veri tabanı sistemi</a:t>
            </a:r>
            <a:endParaRPr lang="tr-TR" dirty="0"/>
          </a:p>
        </p:txBody>
      </p:sp>
      <p:sp>
        <p:nvSpPr>
          <p:cNvPr id="28" name="Dikdörtgen 27">
            <a:extLst>
              <a:ext uri="{FF2B5EF4-FFF2-40B4-BE49-F238E27FC236}">
                <a16:creationId xmlns:a16="http://schemas.microsoft.com/office/drawing/2014/main" id="{6C90F509-A324-9A28-4D68-4B4CDC5AA5A4}"/>
              </a:ext>
            </a:extLst>
          </p:cNvPr>
          <p:cNvSpPr/>
          <p:nvPr/>
        </p:nvSpPr>
        <p:spPr>
          <a:xfrm rot="16200000">
            <a:off x="9119757" y="4373821"/>
            <a:ext cx="3295229" cy="4638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800" dirty="0">
                <a:solidFill>
                  <a:schemeClr val="bg1"/>
                </a:solidFill>
                <a:latin typeface="MS Mincho" panose="02020609040205080304" pitchFamily="49" charset="-128"/>
                <a:ea typeface="MS Mincho" panose="02020609040205080304" pitchFamily="49" charset="-128"/>
              </a:rPr>
              <a:t>Veri tabanı yönetim sistemleri</a:t>
            </a:r>
            <a:endParaRPr lang="tr-TR" dirty="0"/>
          </a:p>
        </p:txBody>
      </p:sp>
      <p:sp>
        <p:nvSpPr>
          <p:cNvPr id="29" name="Dikdörtgen 28">
            <a:extLst>
              <a:ext uri="{FF2B5EF4-FFF2-40B4-BE49-F238E27FC236}">
                <a16:creationId xmlns:a16="http://schemas.microsoft.com/office/drawing/2014/main" id="{6BC8B976-28BD-BE71-2106-177CD53EC0A5}"/>
              </a:ext>
            </a:extLst>
          </p:cNvPr>
          <p:cNvSpPr/>
          <p:nvPr/>
        </p:nvSpPr>
        <p:spPr>
          <a:xfrm rot="16200000">
            <a:off x="9002195" y="5550226"/>
            <a:ext cx="1559421" cy="4638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Veri tabanı</a:t>
            </a:r>
          </a:p>
        </p:txBody>
      </p:sp>
    </p:spTree>
    <p:extLst>
      <p:ext uri="{BB962C8B-B14F-4D97-AF65-F5344CB8AC3E}">
        <p14:creationId xmlns:p14="http://schemas.microsoft.com/office/powerpoint/2010/main" val="45197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Yer Tutucusu 5">
            <a:extLst>
              <a:ext uri="{FF2B5EF4-FFF2-40B4-BE49-F238E27FC236}">
                <a16:creationId xmlns:a16="http://schemas.microsoft.com/office/drawing/2014/main" id="{90ECDAC9-6A4D-871D-BEDF-4BBBBDFDDC57}"/>
              </a:ext>
            </a:extLst>
          </p:cNvPr>
          <p:cNvSpPr>
            <a:spLocks noGrp="1"/>
          </p:cNvSpPr>
          <p:nvPr>
            <p:ph type="body" idx="1"/>
          </p:nvPr>
        </p:nvSpPr>
        <p:spPr>
          <a:xfrm>
            <a:off x="402908" y="668337"/>
            <a:ext cx="10949304" cy="1169794"/>
          </a:xfrm>
        </p:spPr>
        <p:txBody>
          <a:bodyPr>
            <a:noAutofit/>
          </a:bodyPr>
          <a:lstStyle/>
          <a:p>
            <a:r>
              <a:rPr lang="tr-TR" sz="36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Veri tabanı modellerini sekiz kategoriye ayırabiliriz: </a:t>
            </a:r>
          </a:p>
        </p:txBody>
      </p:sp>
      <p:sp>
        <p:nvSpPr>
          <p:cNvPr id="3" name="İçerik Yer Tutucusu 2">
            <a:extLst>
              <a:ext uri="{FF2B5EF4-FFF2-40B4-BE49-F238E27FC236}">
                <a16:creationId xmlns:a16="http://schemas.microsoft.com/office/drawing/2014/main" id="{229F2577-D2E8-5733-1573-D57FFD8BC7E2}"/>
              </a:ext>
            </a:extLst>
          </p:cNvPr>
          <p:cNvSpPr>
            <a:spLocks noGrp="1"/>
          </p:cNvSpPr>
          <p:nvPr>
            <p:ph sz="half" idx="2"/>
          </p:nvPr>
        </p:nvSpPr>
        <p:spPr>
          <a:xfrm>
            <a:off x="839788" y="2155371"/>
            <a:ext cx="10512424" cy="4034292"/>
          </a:xfrm>
        </p:spPr>
        <p:txBody>
          <a:bodyPr>
            <a:normAutofit/>
          </a:bodyPr>
          <a:lstStyle/>
          <a:p>
            <a:pPr>
              <a:buClr>
                <a:srgbClr val="B76D2C"/>
              </a:buClr>
              <a:buFont typeface="Wingdings" panose="05000000000000000000" pitchFamily="2" charset="2"/>
              <a:buChar char="v"/>
            </a:pPr>
            <a:r>
              <a:rPr lang="tr-TR" sz="2500" dirty="0">
                <a:solidFill>
                  <a:schemeClr val="bg1"/>
                </a:solidFill>
                <a:latin typeface="MS Mincho" panose="02020609040205080304" pitchFamily="49" charset="-128"/>
                <a:ea typeface="MS Mincho" panose="02020609040205080304" pitchFamily="49" charset="-128"/>
              </a:rPr>
              <a:t>Düz model veya tablo modeli</a:t>
            </a:r>
          </a:p>
          <a:p>
            <a:pPr>
              <a:buClr>
                <a:srgbClr val="B76D2C"/>
              </a:buClr>
              <a:buFont typeface="Wingdings" panose="05000000000000000000" pitchFamily="2" charset="2"/>
              <a:buChar char="v"/>
            </a:pPr>
            <a:r>
              <a:rPr lang="tr-TR" sz="2500" dirty="0">
                <a:solidFill>
                  <a:schemeClr val="bg1"/>
                </a:solidFill>
                <a:latin typeface="MS Mincho" panose="02020609040205080304" pitchFamily="49" charset="-128"/>
                <a:ea typeface="MS Mincho" panose="02020609040205080304" pitchFamily="49" charset="-128"/>
              </a:rPr>
              <a:t>Hiyerarşik Veri Modeli</a:t>
            </a:r>
          </a:p>
          <a:p>
            <a:pPr>
              <a:buClr>
                <a:srgbClr val="B76D2C"/>
              </a:buClr>
              <a:buFont typeface="Wingdings" panose="05000000000000000000" pitchFamily="2" charset="2"/>
              <a:buChar char="v"/>
            </a:pPr>
            <a:r>
              <a:rPr lang="tr-TR" sz="2500" dirty="0">
                <a:solidFill>
                  <a:schemeClr val="bg1"/>
                </a:solidFill>
                <a:latin typeface="MS Mincho" panose="02020609040205080304" pitchFamily="49" charset="-128"/>
                <a:ea typeface="MS Mincho" panose="02020609040205080304" pitchFamily="49" charset="-128"/>
              </a:rPr>
              <a:t>Ağ veri modeli</a:t>
            </a:r>
          </a:p>
          <a:p>
            <a:pPr>
              <a:buClr>
                <a:srgbClr val="B76D2C"/>
              </a:buClr>
              <a:buFont typeface="Wingdings" panose="05000000000000000000" pitchFamily="2" charset="2"/>
              <a:buChar char="v"/>
            </a:pPr>
            <a:r>
              <a:rPr lang="tr-TR" sz="2500" dirty="0">
                <a:solidFill>
                  <a:schemeClr val="bg1"/>
                </a:solidFill>
                <a:latin typeface="MS Mincho" panose="02020609040205080304" pitchFamily="49" charset="-128"/>
                <a:ea typeface="MS Mincho" panose="02020609040205080304" pitchFamily="49" charset="-128"/>
              </a:rPr>
              <a:t>İlişkisel Veri Modeli</a:t>
            </a:r>
          </a:p>
          <a:p>
            <a:pPr>
              <a:buClr>
                <a:srgbClr val="B76D2C"/>
              </a:buClr>
              <a:buFont typeface="Wingdings" panose="05000000000000000000" pitchFamily="2" charset="2"/>
              <a:buChar char="v"/>
            </a:pPr>
            <a:r>
              <a:rPr lang="tr-TR" sz="2500" dirty="0">
                <a:solidFill>
                  <a:schemeClr val="bg1"/>
                </a:solidFill>
                <a:latin typeface="MS Mincho" panose="02020609040205080304" pitchFamily="49" charset="-128"/>
                <a:ea typeface="MS Mincho" panose="02020609040205080304" pitchFamily="49" charset="-128"/>
              </a:rPr>
              <a:t>Nesne Yönelimli Veri Modeli</a:t>
            </a:r>
          </a:p>
          <a:p>
            <a:pPr>
              <a:buClr>
                <a:srgbClr val="B76D2C"/>
              </a:buClr>
              <a:buFont typeface="Wingdings" panose="05000000000000000000" pitchFamily="2" charset="2"/>
              <a:buChar char="v"/>
            </a:pPr>
            <a:r>
              <a:rPr lang="tr-TR" sz="2500" dirty="0">
                <a:solidFill>
                  <a:schemeClr val="bg1"/>
                </a:solidFill>
                <a:latin typeface="MS Mincho" panose="02020609040205080304" pitchFamily="49" charset="-128"/>
                <a:ea typeface="MS Mincho" panose="02020609040205080304" pitchFamily="49" charset="-128"/>
              </a:rPr>
              <a:t>Nesne İlişkisel Veri Modeli</a:t>
            </a:r>
          </a:p>
          <a:p>
            <a:pPr>
              <a:buClr>
                <a:srgbClr val="B76D2C"/>
              </a:buClr>
              <a:buFont typeface="Wingdings" panose="05000000000000000000" pitchFamily="2" charset="2"/>
              <a:buChar char="v"/>
            </a:pPr>
            <a:r>
              <a:rPr lang="tr-TR" sz="2500" dirty="0">
                <a:solidFill>
                  <a:schemeClr val="bg1"/>
                </a:solidFill>
                <a:latin typeface="MS Mincho" panose="02020609040205080304" pitchFamily="49" charset="-128"/>
                <a:ea typeface="MS Mincho" panose="02020609040205080304" pitchFamily="49" charset="-128"/>
              </a:rPr>
              <a:t>Çoklu Ortam Veri Modeli</a:t>
            </a:r>
          </a:p>
          <a:p>
            <a:pPr>
              <a:buClr>
                <a:srgbClr val="B76D2C"/>
              </a:buClr>
              <a:buFont typeface="Wingdings" panose="05000000000000000000" pitchFamily="2" charset="2"/>
              <a:buChar char="v"/>
            </a:pPr>
            <a:r>
              <a:rPr lang="tr-TR" sz="2500" dirty="0">
                <a:solidFill>
                  <a:schemeClr val="bg1"/>
                </a:solidFill>
                <a:latin typeface="MS Mincho" panose="02020609040205080304" pitchFamily="49" charset="-128"/>
                <a:ea typeface="MS Mincho" panose="02020609040205080304" pitchFamily="49" charset="-128"/>
              </a:rPr>
              <a:t>Dağıtık Veri Modeli</a:t>
            </a:r>
          </a:p>
          <a:p>
            <a:pPr marL="0" indent="0">
              <a:buNone/>
            </a:pPr>
            <a:endParaRPr lang="tr-TR" dirty="0">
              <a:solidFill>
                <a:schemeClr val="bg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8608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Yer Tutucusu 5">
            <a:extLst>
              <a:ext uri="{FF2B5EF4-FFF2-40B4-BE49-F238E27FC236}">
                <a16:creationId xmlns:a16="http://schemas.microsoft.com/office/drawing/2014/main" id="{90ECDAC9-6A4D-871D-BEDF-4BBBBDFDDC57}"/>
              </a:ext>
            </a:extLst>
          </p:cNvPr>
          <p:cNvSpPr>
            <a:spLocks noGrp="1"/>
          </p:cNvSpPr>
          <p:nvPr>
            <p:ph type="body" idx="1"/>
          </p:nvPr>
        </p:nvSpPr>
        <p:spPr>
          <a:xfrm>
            <a:off x="839787" y="461963"/>
            <a:ext cx="5157787" cy="823912"/>
          </a:xfrm>
        </p:spPr>
        <p:txBody>
          <a:bodyPr>
            <a:normAutofit fontScale="85000" lnSpcReduction="10000"/>
          </a:bodyPr>
          <a:lstStyle/>
          <a:p>
            <a:pPr algn="ctr"/>
            <a:r>
              <a:rPr lang="tr-TR" sz="44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Düz model</a:t>
            </a:r>
          </a:p>
        </p:txBody>
      </p:sp>
      <p:sp>
        <p:nvSpPr>
          <p:cNvPr id="7" name="Metin Yer Tutucusu 6">
            <a:extLst>
              <a:ext uri="{FF2B5EF4-FFF2-40B4-BE49-F238E27FC236}">
                <a16:creationId xmlns:a16="http://schemas.microsoft.com/office/drawing/2014/main" id="{2C2B4DB8-DA08-E5B2-8256-C9CAF02C2E09}"/>
              </a:ext>
            </a:extLst>
          </p:cNvPr>
          <p:cNvSpPr>
            <a:spLocks noGrp="1"/>
          </p:cNvSpPr>
          <p:nvPr>
            <p:ph type="body" sz="quarter" idx="3"/>
          </p:nvPr>
        </p:nvSpPr>
        <p:spPr>
          <a:xfrm>
            <a:off x="6169025" y="461963"/>
            <a:ext cx="5183188" cy="823912"/>
          </a:xfrm>
        </p:spPr>
        <p:txBody>
          <a:bodyPr>
            <a:normAutofit fontScale="85000" lnSpcReduction="10000"/>
          </a:bodyPr>
          <a:lstStyle/>
          <a:p>
            <a:pPr algn="ctr"/>
            <a:r>
              <a:rPr lang="tr-TR" sz="44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Hiyerarşik Veri Modeli</a:t>
            </a:r>
          </a:p>
        </p:txBody>
      </p:sp>
      <p:sp>
        <p:nvSpPr>
          <p:cNvPr id="8" name="İçerik Yer Tutucusu 7">
            <a:extLst>
              <a:ext uri="{FF2B5EF4-FFF2-40B4-BE49-F238E27FC236}">
                <a16:creationId xmlns:a16="http://schemas.microsoft.com/office/drawing/2014/main" id="{08ADF9D0-9233-940A-FE5C-D4ACBF5A4EDD}"/>
              </a:ext>
            </a:extLst>
          </p:cNvPr>
          <p:cNvSpPr>
            <a:spLocks noGrp="1"/>
          </p:cNvSpPr>
          <p:nvPr>
            <p:ph sz="quarter" idx="4"/>
          </p:nvPr>
        </p:nvSpPr>
        <p:spPr>
          <a:xfrm>
            <a:off x="6172200" y="1514158"/>
            <a:ext cx="5183188" cy="4675505"/>
          </a:xfrm>
        </p:spPr>
        <p:txBody>
          <a:bodyPr>
            <a:normAutofit/>
          </a:bodyPr>
          <a:lstStyle/>
          <a:p>
            <a:pPr marL="0" indent="0">
              <a:buNone/>
            </a:pPr>
            <a:r>
              <a:rPr lang="tr-TR" sz="1800" dirty="0">
                <a:solidFill>
                  <a:schemeClr val="bg1"/>
                </a:solidFill>
                <a:latin typeface="MS Mincho" panose="02020609040205080304" pitchFamily="49" charset="-128"/>
                <a:ea typeface="MS Mincho" panose="02020609040205080304" pitchFamily="49" charset="-128"/>
              </a:rPr>
              <a:t>	Bu veri tabanının depoladığı yapısal verilere “kayıt” adı verildi. Kayıtlar ağaç mimarisi şeklinde yukarıdan aşağı sıralanmaktadır. En üstte yer alan ilk kayda kök adı verilir. Her bir kaydın bir veya daha çok çocuk kayıtları vardır. Kök haricinde bütün kayıtların bir ebeveyni vardır.</a:t>
            </a:r>
          </a:p>
          <a:p>
            <a:endParaRPr lang="tr-TR" dirty="0"/>
          </a:p>
        </p:txBody>
      </p:sp>
      <p:sp>
        <p:nvSpPr>
          <p:cNvPr id="3" name="İçerik Yer Tutucusu 2">
            <a:extLst>
              <a:ext uri="{FF2B5EF4-FFF2-40B4-BE49-F238E27FC236}">
                <a16:creationId xmlns:a16="http://schemas.microsoft.com/office/drawing/2014/main" id="{229F2577-D2E8-5733-1573-D57FFD8BC7E2}"/>
              </a:ext>
            </a:extLst>
          </p:cNvPr>
          <p:cNvSpPr>
            <a:spLocks noGrp="1"/>
          </p:cNvSpPr>
          <p:nvPr>
            <p:ph sz="half" idx="2"/>
          </p:nvPr>
        </p:nvSpPr>
        <p:spPr>
          <a:xfrm>
            <a:off x="839788" y="1514158"/>
            <a:ext cx="5157787" cy="4675505"/>
          </a:xfrm>
        </p:spPr>
        <p:txBody>
          <a:bodyPr>
            <a:normAutofit/>
          </a:bodyPr>
          <a:lstStyle/>
          <a:p>
            <a:pPr marL="0" indent="0">
              <a:buNone/>
            </a:pPr>
            <a:r>
              <a:rPr lang="tr-TR" sz="1800" dirty="0">
                <a:solidFill>
                  <a:schemeClr val="bg1"/>
                </a:solidFill>
                <a:latin typeface="MS Mincho" panose="02020609040205080304" pitchFamily="49" charset="-128"/>
                <a:ea typeface="MS Mincho" panose="02020609040205080304" pitchFamily="49" charset="-128"/>
              </a:rPr>
              <a:t>	İki boyutlu veri grubundan oluşur. Sütunlarda verilerin benzer özellikleri, satırlarda ise veri grupları yer alır.</a:t>
            </a:r>
          </a:p>
          <a:p>
            <a:pPr marL="0" indent="0">
              <a:buNone/>
            </a:pPr>
            <a:endParaRPr lang="tr-TR" dirty="0">
              <a:solidFill>
                <a:schemeClr val="bg1"/>
              </a:solidFill>
              <a:latin typeface="MS Mincho" panose="02020609040205080304" pitchFamily="49" charset="-128"/>
              <a:ea typeface="MS Mincho" panose="02020609040205080304" pitchFamily="49" charset="-128"/>
            </a:endParaRPr>
          </a:p>
        </p:txBody>
      </p:sp>
      <p:grpSp>
        <p:nvGrpSpPr>
          <p:cNvPr id="36" name="Grup 35">
            <a:extLst>
              <a:ext uri="{FF2B5EF4-FFF2-40B4-BE49-F238E27FC236}">
                <a16:creationId xmlns:a16="http://schemas.microsoft.com/office/drawing/2014/main" id="{B4B80AB8-4E51-69A1-2CF8-B6F9A0EE8A48}"/>
              </a:ext>
            </a:extLst>
          </p:cNvPr>
          <p:cNvGrpSpPr/>
          <p:nvPr/>
        </p:nvGrpSpPr>
        <p:grpSpPr>
          <a:xfrm>
            <a:off x="835023" y="3108800"/>
            <a:ext cx="4908868" cy="320200"/>
            <a:chOff x="586741" y="2566353"/>
            <a:chExt cx="4907279" cy="542924"/>
          </a:xfrm>
          <a:solidFill>
            <a:srgbClr val="623F2B"/>
          </a:solidFill>
        </p:grpSpPr>
        <p:sp>
          <p:nvSpPr>
            <p:cNvPr id="37" name="Dikdörtgen 36">
              <a:extLst>
                <a:ext uri="{FF2B5EF4-FFF2-40B4-BE49-F238E27FC236}">
                  <a16:creationId xmlns:a16="http://schemas.microsoft.com/office/drawing/2014/main" id="{89BF5751-C440-20CA-16B2-FDE771C3E207}"/>
                </a:ext>
              </a:extLst>
            </p:cNvPr>
            <p:cNvSpPr/>
            <p:nvPr/>
          </p:nvSpPr>
          <p:spPr>
            <a:xfrm>
              <a:off x="586741" y="2566353"/>
              <a:ext cx="1226819"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Kayıt 1</a:t>
              </a:r>
            </a:p>
          </p:txBody>
        </p:sp>
        <p:sp>
          <p:nvSpPr>
            <p:cNvPr id="38" name="Dikdörtgen 37">
              <a:extLst>
                <a:ext uri="{FF2B5EF4-FFF2-40B4-BE49-F238E27FC236}">
                  <a16:creationId xmlns:a16="http://schemas.microsoft.com/office/drawing/2014/main" id="{B5D8EAFB-8C16-F7F6-2A0E-CA1C334C359B}"/>
                </a:ext>
              </a:extLst>
            </p:cNvPr>
            <p:cNvSpPr/>
            <p:nvPr/>
          </p:nvSpPr>
          <p:spPr>
            <a:xfrm>
              <a:off x="1813561" y="2566353"/>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Murat ERGİN</a:t>
              </a:r>
            </a:p>
          </p:txBody>
        </p:sp>
        <p:sp>
          <p:nvSpPr>
            <p:cNvPr id="39" name="Dikdörtgen 38">
              <a:extLst>
                <a:ext uri="{FF2B5EF4-FFF2-40B4-BE49-F238E27FC236}">
                  <a16:creationId xmlns:a16="http://schemas.microsoft.com/office/drawing/2014/main" id="{4F921B48-8320-0324-C978-FD58A321A9F4}"/>
                </a:ext>
              </a:extLst>
            </p:cNvPr>
            <p:cNvSpPr/>
            <p:nvPr/>
          </p:nvSpPr>
          <p:spPr>
            <a:xfrm>
              <a:off x="4267200" y="2566828"/>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kjVdb125 </a:t>
              </a:r>
            </a:p>
          </p:txBody>
        </p:sp>
        <p:sp>
          <p:nvSpPr>
            <p:cNvPr id="40" name="Dikdörtgen 39">
              <a:extLst>
                <a:ext uri="{FF2B5EF4-FFF2-40B4-BE49-F238E27FC236}">
                  <a16:creationId xmlns:a16="http://schemas.microsoft.com/office/drawing/2014/main" id="{83D55387-8592-3FDF-4840-2594E3C4DF9B}"/>
                </a:ext>
              </a:extLst>
            </p:cNvPr>
            <p:cNvSpPr/>
            <p:nvPr/>
          </p:nvSpPr>
          <p:spPr>
            <a:xfrm>
              <a:off x="3040380" y="2566830"/>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 </a:t>
              </a:r>
              <a:r>
                <a:rPr lang="tr-TR" sz="1400" dirty="0">
                  <a:solidFill>
                    <a:schemeClr val="bg1"/>
                  </a:solidFill>
                  <a:latin typeface="MS Mincho" panose="02020609040205080304" pitchFamily="49" charset="-128"/>
                  <a:ea typeface="MS Mincho" panose="02020609040205080304" pitchFamily="49" charset="-128"/>
                </a:rPr>
                <a:t>Mergin</a:t>
              </a:r>
              <a:endParaRPr lang="tr-TR" dirty="0">
                <a:solidFill>
                  <a:schemeClr val="bg1"/>
                </a:solidFill>
                <a:latin typeface="MS Mincho" panose="02020609040205080304" pitchFamily="49" charset="-128"/>
                <a:ea typeface="MS Mincho" panose="02020609040205080304" pitchFamily="49" charset="-128"/>
              </a:endParaRPr>
            </a:p>
          </p:txBody>
        </p:sp>
      </p:grpSp>
      <p:grpSp>
        <p:nvGrpSpPr>
          <p:cNvPr id="35" name="Grup 34">
            <a:extLst>
              <a:ext uri="{FF2B5EF4-FFF2-40B4-BE49-F238E27FC236}">
                <a16:creationId xmlns:a16="http://schemas.microsoft.com/office/drawing/2014/main" id="{63744C1B-169B-BFD8-648B-F172EEFE7EF2}"/>
              </a:ext>
            </a:extLst>
          </p:cNvPr>
          <p:cNvGrpSpPr/>
          <p:nvPr/>
        </p:nvGrpSpPr>
        <p:grpSpPr>
          <a:xfrm>
            <a:off x="836612" y="2566353"/>
            <a:ext cx="4907279" cy="542924"/>
            <a:chOff x="586741" y="2566353"/>
            <a:chExt cx="4907279" cy="542924"/>
          </a:xfrm>
          <a:solidFill>
            <a:srgbClr val="38220E">
              <a:alpha val="32000"/>
            </a:srgbClr>
          </a:solidFill>
        </p:grpSpPr>
        <p:sp>
          <p:nvSpPr>
            <p:cNvPr id="10" name="Dikdörtgen 9">
              <a:extLst>
                <a:ext uri="{FF2B5EF4-FFF2-40B4-BE49-F238E27FC236}">
                  <a16:creationId xmlns:a16="http://schemas.microsoft.com/office/drawing/2014/main" id="{737E20B7-C9A5-A5DE-3842-FE43140CB50F}"/>
                </a:ext>
              </a:extLst>
            </p:cNvPr>
            <p:cNvSpPr/>
            <p:nvPr/>
          </p:nvSpPr>
          <p:spPr>
            <a:xfrm>
              <a:off x="586741" y="2566353"/>
              <a:ext cx="1226819" cy="54244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a:extLst>
                <a:ext uri="{FF2B5EF4-FFF2-40B4-BE49-F238E27FC236}">
                  <a16:creationId xmlns:a16="http://schemas.microsoft.com/office/drawing/2014/main" id="{695AAE63-2997-C2F7-1B28-9BF88A32B103}"/>
                </a:ext>
              </a:extLst>
            </p:cNvPr>
            <p:cNvSpPr/>
            <p:nvPr/>
          </p:nvSpPr>
          <p:spPr>
            <a:xfrm>
              <a:off x="1813561" y="2566353"/>
              <a:ext cx="1226820" cy="54244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Ad-</a:t>
              </a:r>
              <a:r>
                <a:rPr lang="tr-TR" dirty="0" err="1">
                  <a:solidFill>
                    <a:schemeClr val="bg1"/>
                  </a:solidFill>
                  <a:latin typeface="MS Mincho" panose="02020609040205080304" pitchFamily="49" charset="-128"/>
                  <a:ea typeface="MS Mincho" panose="02020609040205080304" pitchFamily="49" charset="-128"/>
                </a:rPr>
                <a:t>Soyad</a:t>
              </a:r>
              <a:endParaRPr lang="tr-TR" dirty="0">
                <a:solidFill>
                  <a:schemeClr val="bg1"/>
                </a:solidFill>
                <a:latin typeface="MS Mincho" panose="02020609040205080304" pitchFamily="49" charset="-128"/>
                <a:ea typeface="MS Mincho" panose="02020609040205080304" pitchFamily="49" charset="-128"/>
              </a:endParaRPr>
            </a:p>
          </p:txBody>
        </p:sp>
        <p:sp>
          <p:nvSpPr>
            <p:cNvPr id="12" name="Dikdörtgen 11">
              <a:extLst>
                <a:ext uri="{FF2B5EF4-FFF2-40B4-BE49-F238E27FC236}">
                  <a16:creationId xmlns:a16="http://schemas.microsoft.com/office/drawing/2014/main" id="{F81529FE-932C-6043-91A9-5B9447856EB4}"/>
                </a:ext>
              </a:extLst>
            </p:cNvPr>
            <p:cNvSpPr/>
            <p:nvPr/>
          </p:nvSpPr>
          <p:spPr>
            <a:xfrm>
              <a:off x="4267200" y="2566830"/>
              <a:ext cx="1226820" cy="54244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Parola</a:t>
              </a:r>
            </a:p>
          </p:txBody>
        </p:sp>
        <p:sp>
          <p:nvSpPr>
            <p:cNvPr id="13" name="Dikdörtgen 12">
              <a:extLst>
                <a:ext uri="{FF2B5EF4-FFF2-40B4-BE49-F238E27FC236}">
                  <a16:creationId xmlns:a16="http://schemas.microsoft.com/office/drawing/2014/main" id="{E2562279-0639-3C4B-F428-B10A9793D0E5}"/>
                </a:ext>
              </a:extLst>
            </p:cNvPr>
            <p:cNvSpPr/>
            <p:nvPr/>
          </p:nvSpPr>
          <p:spPr>
            <a:xfrm>
              <a:off x="3040380" y="2566830"/>
              <a:ext cx="1226820" cy="54244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Kullanıcı Adı</a:t>
              </a:r>
            </a:p>
          </p:txBody>
        </p:sp>
      </p:grpSp>
      <p:grpSp>
        <p:nvGrpSpPr>
          <p:cNvPr id="41" name="Grup 40">
            <a:extLst>
              <a:ext uri="{FF2B5EF4-FFF2-40B4-BE49-F238E27FC236}">
                <a16:creationId xmlns:a16="http://schemas.microsoft.com/office/drawing/2014/main" id="{6DE638DC-ADBC-88C0-5055-CCEF4FDF3117}"/>
              </a:ext>
            </a:extLst>
          </p:cNvPr>
          <p:cNvGrpSpPr/>
          <p:nvPr/>
        </p:nvGrpSpPr>
        <p:grpSpPr>
          <a:xfrm>
            <a:off x="835022" y="3428719"/>
            <a:ext cx="4908868" cy="320200"/>
            <a:chOff x="586741" y="2566353"/>
            <a:chExt cx="4907279" cy="542924"/>
          </a:xfrm>
          <a:solidFill>
            <a:srgbClr val="4D2F13"/>
          </a:solidFill>
        </p:grpSpPr>
        <p:sp>
          <p:nvSpPr>
            <p:cNvPr id="42" name="Dikdörtgen 41">
              <a:extLst>
                <a:ext uri="{FF2B5EF4-FFF2-40B4-BE49-F238E27FC236}">
                  <a16:creationId xmlns:a16="http://schemas.microsoft.com/office/drawing/2014/main" id="{8FE7C6F0-38C4-6046-6DFD-6C34467BB7ED}"/>
                </a:ext>
              </a:extLst>
            </p:cNvPr>
            <p:cNvSpPr/>
            <p:nvPr/>
          </p:nvSpPr>
          <p:spPr>
            <a:xfrm>
              <a:off x="586741" y="2566353"/>
              <a:ext cx="1226819"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Kayıt 2</a:t>
              </a:r>
            </a:p>
          </p:txBody>
        </p:sp>
        <p:sp>
          <p:nvSpPr>
            <p:cNvPr id="43" name="Dikdörtgen 42">
              <a:extLst>
                <a:ext uri="{FF2B5EF4-FFF2-40B4-BE49-F238E27FC236}">
                  <a16:creationId xmlns:a16="http://schemas.microsoft.com/office/drawing/2014/main" id="{F9680265-4C8A-745A-8B47-51BDDE46078A}"/>
                </a:ext>
              </a:extLst>
            </p:cNvPr>
            <p:cNvSpPr/>
            <p:nvPr/>
          </p:nvSpPr>
          <p:spPr>
            <a:xfrm>
              <a:off x="1813561" y="2566353"/>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Ayşe YILMAZ</a:t>
              </a:r>
            </a:p>
          </p:txBody>
        </p:sp>
        <p:sp>
          <p:nvSpPr>
            <p:cNvPr id="44" name="Dikdörtgen 43">
              <a:extLst>
                <a:ext uri="{FF2B5EF4-FFF2-40B4-BE49-F238E27FC236}">
                  <a16:creationId xmlns:a16="http://schemas.microsoft.com/office/drawing/2014/main" id="{AAF04FD5-0D72-C680-2A76-6C4AF5B4AC7B}"/>
                </a:ext>
              </a:extLst>
            </p:cNvPr>
            <p:cNvSpPr/>
            <p:nvPr/>
          </p:nvSpPr>
          <p:spPr>
            <a:xfrm>
              <a:off x="4267200" y="2566829"/>
              <a:ext cx="1226820" cy="542448"/>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Bks46db7 </a:t>
              </a:r>
            </a:p>
          </p:txBody>
        </p:sp>
        <p:sp>
          <p:nvSpPr>
            <p:cNvPr id="45" name="Dikdörtgen 44">
              <a:extLst>
                <a:ext uri="{FF2B5EF4-FFF2-40B4-BE49-F238E27FC236}">
                  <a16:creationId xmlns:a16="http://schemas.microsoft.com/office/drawing/2014/main" id="{BE48FBA0-B727-4B62-233B-279F73D5B1B0}"/>
                </a:ext>
              </a:extLst>
            </p:cNvPr>
            <p:cNvSpPr/>
            <p:nvPr/>
          </p:nvSpPr>
          <p:spPr>
            <a:xfrm>
              <a:off x="3040380" y="2566830"/>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Ayılmaz</a:t>
              </a:r>
            </a:p>
          </p:txBody>
        </p:sp>
      </p:grpSp>
      <p:grpSp>
        <p:nvGrpSpPr>
          <p:cNvPr id="46" name="Grup 45">
            <a:extLst>
              <a:ext uri="{FF2B5EF4-FFF2-40B4-BE49-F238E27FC236}">
                <a16:creationId xmlns:a16="http://schemas.microsoft.com/office/drawing/2014/main" id="{9478D676-368F-8125-2E06-BF8D7F56DC93}"/>
              </a:ext>
            </a:extLst>
          </p:cNvPr>
          <p:cNvGrpSpPr/>
          <p:nvPr/>
        </p:nvGrpSpPr>
        <p:grpSpPr>
          <a:xfrm>
            <a:off x="835022" y="3748161"/>
            <a:ext cx="4908868" cy="320200"/>
            <a:chOff x="586741" y="2566353"/>
            <a:chExt cx="4907279" cy="542924"/>
          </a:xfrm>
          <a:solidFill>
            <a:srgbClr val="623F2B"/>
          </a:solidFill>
        </p:grpSpPr>
        <p:sp>
          <p:nvSpPr>
            <p:cNvPr id="47" name="Dikdörtgen 46">
              <a:extLst>
                <a:ext uri="{FF2B5EF4-FFF2-40B4-BE49-F238E27FC236}">
                  <a16:creationId xmlns:a16="http://schemas.microsoft.com/office/drawing/2014/main" id="{36EB0996-2A45-DBA4-C2A7-3A27C757635E}"/>
                </a:ext>
              </a:extLst>
            </p:cNvPr>
            <p:cNvSpPr/>
            <p:nvPr/>
          </p:nvSpPr>
          <p:spPr>
            <a:xfrm>
              <a:off x="586741" y="2566353"/>
              <a:ext cx="1226819"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Kayıt 3</a:t>
              </a:r>
            </a:p>
          </p:txBody>
        </p:sp>
        <p:sp>
          <p:nvSpPr>
            <p:cNvPr id="48" name="Dikdörtgen 47">
              <a:extLst>
                <a:ext uri="{FF2B5EF4-FFF2-40B4-BE49-F238E27FC236}">
                  <a16:creationId xmlns:a16="http://schemas.microsoft.com/office/drawing/2014/main" id="{4833E948-2250-426E-C35D-166D66E73A8C}"/>
                </a:ext>
              </a:extLst>
            </p:cNvPr>
            <p:cNvSpPr/>
            <p:nvPr/>
          </p:nvSpPr>
          <p:spPr>
            <a:xfrm>
              <a:off x="1813561" y="2566353"/>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Can TÜRK</a:t>
              </a:r>
              <a:endParaRPr lang="tr-TR" dirty="0">
                <a:solidFill>
                  <a:schemeClr val="bg1"/>
                </a:solidFill>
                <a:latin typeface="MS Mincho" panose="02020609040205080304" pitchFamily="49" charset="-128"/>
                <a:ea typeface="MS Mincho" panose="02020609040205080304" pitchFamily="49" charset="-128"/>
              </a:endParaRPr>
            </a:p>
          </p:txBody>
        </p:sp>
        <p:sp>
          <p:nvSpPr>
            <p:cNvPr id="49" name="Dikdörtgen 48">
              <a:extLst>
                <a:ext uri="{FF2B5EF4-FFF2-40B4-BE49-F238E27FC236}">
                  <a16:creationId xmlns:a16="http://schemas.microsoft.com/office/drawing/2014/main" id="{CDB215D2-A68D-CC3C-2E1A-99356B0D3FA7}"/>
                </a:ext>
              </a:extLst>
            </p:cNvPr>
            <p:cNvSpPr/>
            <p:nvPr/>
          </p:nvSpPr>
          <p:spPr>
            <a:xfrm>
              <a:off x="4267200" y="2566830"/>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fhG8dbt9 </a:t>
              </a:r>
            </a:p>
          </p:txBody>
        </p:sp>
        <p:sp>
          <p:nvSpPr>
            <p:cNvPr id="50" name="Dikdörtgen 49">
              <a:extLst>
                <a:ext uri="{FF2B5EF4-FFF2-40B4-BE49-F238E27FC236}">
                  <a16:creationId xmlns:a16="http://schemas.microsoft.com/office/drawing/2014/main" id="{76F9BB2C-A084-AA7B-1858-B9247BEBF0D6}"/>
                </a:ext>
              </a:extLst>
            </p:cNvPr>
            <p:cNvSpPr/>
            <p:nvPr/>
          </p:nvSpPr>
          <p:spPr>
            <a:xfrm>
              <a:off x="3040380" y="2566830"/>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err="1">
                  <a:solidFill>
                    <a:schemeClr val="bg1"/>
                  </a:solidFill>
                  <a:latin typeface="MS Mincho" panose="02020609040205080304" pitchFamily="49" charset="-128"/>
                  <a:ea typeface="MS Mincho" panose="02020609040205080304" pitchFamily="49" charset="-128"/>
                </a:rPr>
                <a:t>Cturk</a:t>
              </a:r>
              <a:endParaRPr lang="tr-TR" sz="1400" dirty="0">
                <a:solidFill>
                  <a:schemeClr val="bg1"/>
                </a:solidFill>
                <a:latin typeface="MS Mincho" panose="02020609040205080304" pitchFamily="49" charset="-128"/>
                <a:ea typeface="MS Mincho" panose="02020609040205080304" pitchFamily="49" charset="-128"/>
              </a:endParaRPr>
            </a:p>
          </p:txBody>
        </p:sp>
      </p:grpSp>
      <p:grpSp>
        <p:nvGrpSpPr>
          <p:cNvPr id="86" name="Grup 85">
            <a:extLst>
              <a:ext uri="{FF2B5EF4-FFF2-40B4-BE49-F238E27FC236}">
                <a16:creationId xmlns:a16="http://schemas.microsoft.com/office/drawing/2014/main" id="{992B82EF-CBD7-56A7-9D2A-DB027D85E351}"/>
              </a:ext>
            </a:extLst>
          </p:cNvPr>
          <p:cNvGrpSpPr/>
          <p:nvPr/>
        </p:nvGrpSpPr>
        <p:grpSpPr>
          <a:xfrm>
            <a:off x="5567775" y="4068080"/>
            <a:ext cx="6369586" cy="1875786"/>
            <a:chOff x="5357562" y="3659025"/>
            <a:chExt cx="6369586" cy="1875786"/>
          </a:xfrm>
        </p:grpSpPr>
        <p:cxnSp>
          <p:nvCxnSpPr>
            <p:cNvPr id="66" name="Düz Bağlayıcı 65">
              <a:extLst>
                <a:ext uri="{FF2B5EF4-FFF2-40B4-BE49-F238E27FC236}">
                  <a16:creationId xmlns:a16="http://schemas.microsoft.com/office/drawing/2014/main" id="{6CBBC848-15FB-0B9E-5EFA-CB1AEE3519F4}"/>
                </a:ext>
              </a:extLst>
            </p:cNvPr>
            <p:cNvCxnSpPr>
              <a:cxnSpLocks/>
              <a:stCxn id="55" idx="2"/>
              <a:endCxn id="53" idx="0"/>
            </p:cNvCxnSpPr>
            <p:nvPr/>
          </p:nvCxnSpPr>
          <p:spPr>
            <a:xfrm flipH="1">
              <a:off x="6965319" y="4044794"/>
              <a:ext cx="1548881" cy="371022"/>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Düz Bağlayıcı 66">
              <a:extLst>
                <a:ext uri="{FF2B5EF4-FFF2-40B4-BE49-F238E27FC236}">
                  <a16:creationId xmlns:a16="http://schemas.microsoft.com/office/drawing/2014/main" id="{EB8B7C45-F019-7603-D339-4BCEA8FDD01A}"/>
                </a:ext>
              </a:extLst>
            </p:cNvPr>
            <p:cNvCxnSpPr>
              <a:cxnSpLocks/>
              <a:stCxn id="55" idx="2"/>
              <a:endCxn id="62" idx="0"/>
            </p:cNvCxnSpPr>
            <p:nvPr/>
          </p:nvCxnSpPr>
          <p:spPr>
            <a:xfrm>
              <a:off x="8514200" y="4044794"/>
              <a:ext cx="1550019" cy="371022"/>
            </a:xfrm>
            <a:prstGeom prst="line">
              <a:avLst/>
            </a:prstGeom>
          </p:spPr>
          <p:style>
            <a:lnRef idx="3">
              <a:schemeClr val="accent2"/>
            </a:lnRef>
            <a:fillRef idx="0">
              <a:schemeClr val="accent2"/>
            </a:fillRef>
            <a:effectRef idx="2">
              <a:schemeClr val="accent2"/>
            </a:effectRef>
            <a:fontRef idx="minor">
              <a:schemeClr val="tx1"/>
            </a:fontRef>
          </p:style>
        </p:cxnSp>
        <p:cxnSp>
          <p:nvCxnSpPr>
            <p:cNvPr id="70" name="Düz Bağlayıcı 69">
              <a:extLst>
                <a:ext uri="{FF2B5EF4-FFF2-40B4-BE49-F238E27FC236}">
                  <a16:creationId xmlns:a16="http://schemas.microsoft.com/office/drawing/2014/main" id="{10681304-961C-E79E-C02E-1F4CC607EC02}"/>
                </a:ext>
              </a:extLst>
            </p:cNvPr>
            <p:cNvCxnSpPr>
              <a:cxnSpLocks/>
              <a:stCxn id="59" idx="0"/>
              <a:endCxn id="53" idx="2"/>
            </p:cNvCxnSpPr>
            <p:nvPr/>
          </p:nvCxnSpPr>
          <p:spPr>
            <a:xfrm flipH="1" flipV="1">
              <a:off x="6965319" y="4801585"/>
              <a:ext cx="774441" cy="347456"/>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Düz Bağlayıcı 72">
              <a:extLst>
                <a:ext uri="{FF2B5EF4-FFF2-40B4-BE49-F238E27FC236}">
                  <a16:creationId xmlns:a16="http://schemas.microsoft.com/office/drawing/2014/main" id="{833EEAF5-D5AF-38F4-FD27-47A58D588C11}"/>
                </a:ext>
              </a:extLst>
            </p:cNvPr>
            <p:cNvCxnSpPr>
              <a:cxnSpLocks/>
              <a:stCxn id="58" idx="0"/>
              <a:endCxn id="53" idx="2"/>
            </p:cNvCxnSpPr>
            <p:nvPr/>
          </p:nvCxnSpPr>
          <p:spPr>
            <a:xfrm flipV="1">
              <a:off x="6132003" y="4801585"/>
              <a:ext cx="833316" cy="347457"/>
            </a:xfrm>
            <a:prstGeom prst="line">
              <a:avLst/>
            </a:prstGeom>
          </p:spPr>
          <p:style>
            <a:lnRef idx="3">
              <a:schemeClr val="accent2"/>
            </a:lnRef>
            <a:fillRef idx="0">
              <a:schemeClr val="accent2"/>
            </a:fillRef>
            <a:effectRef idx="2">
              <a:schemeClr val="accent2"/>
            </a:effectRef>
            <a:fontRef idx="minor">
              <a:schemeClr val="tx1"/>
            </a:fontRef>
          </p:style>
        </p:cxnSp>
        <p:cxnSp>
          <p:nvCxnSpPr>
            <p:cNvPr id="76" name="Düz Bağlayıcı 75">
              <a:extLst>
                <a:ext uri="{FF2B5EF4-FFF2-40B4-BE49-F238E27FC236}">
                  <a16:creationId xmlns:a16="http://schemas.microsoft.com/office/drawing/2014/main" id="{B3F92F71-336B-4EE1-B16B-CD8DE3D7A49C}"/>
                </a:ext>
              </a:extLst>
            </p:cNvPr>
            <p:cNvCxnSpPr>
              <a:cxnSpLocks/>
              <a:stCxn id="64" idx="0"/>
              <a:endCxn id="62" idx="2"/>
            </p:cNvCxnSpPr>
            <p:nvPr/>
          </p:nvCxnSpPr>
          <p:spPr>
            <a:xfrm flipH="1" flipV="1">
              <a:off x="10064219" y="4801585"/>
              <a:ext cx="888489" cy="334906"/>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Düz Bağlayıcı 76">
              <a:extLst>
                <a:ext uri="{FF2B5EF4-FFF2-40B4-BE49-F238E27FC236}">
                  <a16:creationId xmlns:a16="http://schemas.microsoft.com/office/drawing/2014/main" id="{FAE56600-B81F-5240-405B-AB5FD5BF33B3}"/>
                </a:ext>
              </a:extLst>
            </p:cNvPr>
            <p:cNvCxnSpPr>
              <a:cxnSpLocks/>
              <a:stCxn id="63" idx="0"/>
              <a:endCxn id="62" idx="2"/>
            </p:cNvCxnSpPr>
            <p:nvPr/>
          </p:nvCxnSpPr>
          <p:spPr>
            <a:xfrm flipV="1">
              <a:off x="9344951" y="4801585"/>
              <a:ext cx="719268" cy="334907"/>
            </a:xfrm>
            <a:prstGeom prst="line">
              <a:avLst/>
            </a:prstGeom>
          </p:spPr>
          <p:style>
            <a:lnRef idx="3">
              <a:schemeClr val="accent2"/>
            </a:lnRef>
            <a:fillRef idx="0">
              <a:schemeClr val="accent2"/>
            </a:fillRef>
            <a:effectRef idx="2">
              <a:schemeClr val="accent2"/>
            </a:effectRef>
            <a:fontRef idx="minor">
              <a:schemeClr val="tx1"/>
            </a:fontRef>
          </p:style>
        </p:cxnSp>
        <p:sp>
          <p:nvSpPr>
            <p:cNvPr id="55" name="Dikdörtgen 54">
              <a:extLst>
                <a:ext uri="{FF2B5EF4-FFF2-40B4-BE49-F238E27FC236}">
                  <a16:creationId xmlns:a16="http://schemas.microsoft.com/office/drawing/2014/main" id="{B665133F-7B0D-EDBA-537F-A0A51D00942E}"/>
                </a:ext>
              </a:extLst>
            </p:cNvPr>
            <p:cNvSpPr/>
            <p:nvPr/>
          </p:nvSpPr>
          <p:spPr>
            <a:xfrm>
              <a:off x="7739759" y="3659025"/>
              <a:ext cx="1548881" cy="385769"/>
            </a:xfrm>
            <a:prstGeom prst="rect">
              <a:avLst/>
            </a:prstGeom>
            <a:solidFill>
              <a:srgbClr val="4D2F13"/>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Üniversite</a:t>
              </a:r>
            </a:p>
          </p:txBody>
        </p:sp>
        <p:sp>
          <p:nvSpPr>
            <p:cNvPr id="58" name="Dikdörtgen 57">
              <a:extLst>
                <a:ext uri="{FF2B5EF4-FFF2-40B4-BE49-F238E27FC236}">
                  <a16:creationId xmlns:a16="http://schemas.microsoft.com/office/drawing/2014/main" id="{6EC65703-B570-8063-A1AA-89DBE2878D80}"/>
                </a:ext>
              </a:extLst>
            </p:cNvPr>
            <p:cNvSpPr/>
            <p:nvPr/>
          </p:nvSpPr>
          <p:spPr>
            <a:xfrm>
              <a:off x="5357562" y="5149042"/>
              <a:ext cx="1548881" cy="385769"/>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Notlar</a:t>
              </a:r>
            </a:p>
          </p:txBody>
        </p:sp>
        <p:sp>
          <p:nvSpPr>
            <p:cNvPr id="59" name="Dikdörtgen 58">
              <a:extLst>
                <a:ext uri="{FF2B5EF4-FFF2-40B4-BE49-F238E27FC236}">
                  <a16:creationId xmlns:a16="http://schemas.microsoft.com/office/drawing/2014/main" id="{A76C8276-0AFF-A599-0EBA-FA1E6F0C4CBD}"/>
                </a:ext>
              </a:extLst>
            </p:cNvPr>
            <p:cNvSpPr/>
            <p:nvPr/>
          </p:nvSpPr>
          <p:spPr>
            <a:xfrm>
              <a:off x="6965319" y="5149041"/>
              <a:ext cx="1548881" cy="385769"/>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Dersler</a:t>
              </a:r>
            </a:p>
          </p:txBody>
        </p:sp>
        <p:sp>
          <p:nvSpPr>
            <p:cNvPr id="62" name="Dikdörtgen 61">
              <a:extLst>
                <a:ext uri="{FF2B5EF4-FFF2-40B4-BE49-F238E27FC236}">
                  <a16:creationId xmlns:a16="http://schemas.microsoft.com/office/drawing/2014/main" id="{57470549-08B1-001F-4D87-1ADF7324396B}"/>
                </a:ext>
              </a:extLst>
            </p:cNvPr>
            <p:cNvSpPr/>
            <p:nvPr/>
          </p:nvSpPr>
          <p:spPr>
            <a:xfrm>
              <a:off x="9289778" y="4415816"/>
              <a:ext cx="1548881" cy="385769"/>
            </a:xfrm>
            <a:prstGeom prst="rect">
              <a:avLst/>
            </a:prstGeom>
            <a:solidFill>
              <a:srgbClr val="6F431B"/>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Fakülte</a:t>
              </a:r>
            </a:p>
          </p:txBody>
        </p:sp>
        <p:sp>
          <p:nvSpPr>
            <p:cNvPr id="63" name="Dikdörtgen 62">
              <a:extLst>
                <a:ext uri="{FF2B5EF4-FFF2-40B4-BE49-F238E27FC236}">
                  <a16:creationId xmlns:a16="http://schemas.microsoft.com/office/drawing/2014/main" id="{EED77643-F8D8-2A2A-0D28-D31213AA712C}"/>
                </a:ext>
              </a:extLst>
            </p:cNvPr>
            <p:cNvSpPr/>
            <p:nvPr/>
          </p:nvSpPr>
          <p:spPr>
            <a:xfrm>
              <a:off x="8570510" y="5136492"/>
              <a:ext cx="1548881" cy="385769"/>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Dersler</a:t>
              </a:r>
            </a:p>
          </p:txBody>
        </p:sp>
        <p:sp>
          <p:nvSpPr>
            <p:cNvPr id="64" name="Dikdörtgen 63">
              <a:extLst>
                <a:ext uri="{FF2B5EF4-FFF2-40B4-BE49-F238E27FC236}">
                  <a16:creationId xmlns:a16="http://schemas.microsoft.com/office/drawing/2014/main" id="{A785C9A9-44A9-BAF8-8AF4-F7958ED9FA96}"/>
                </a:ext>
              </a:extLst>
            </p:cNvPr>
            <p:cNvSpPr/>
            <p:nvPr/>
          </p:nvSpPr>
          <p:spPr>
            <a:xfrm>
              <a:off x="10178267" y="5136491"/>
              <a:ext cx="1548881" cy="385769"/>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Sınavlar</a:t>
              </a:r>
            </a:p>
          </p:txBody>
        </p:sp>
        <p:sp>
          <p:nvSpPr>
            <p:cNvPr id="53" name="Dikdörtgen 52">
              <a:extLst>
                <a:ext uri="{FF2B5EF4-FFF2-40B4-BE49-F238E27FC236}">
                  <a16:creationId xmlns:a16="http://schemas.microsoft.com/office/drawing/2014/main" id="{F17877A2-7F63-F70B-0BFD-9EB78AD91422}"/>
                </a:ext>
              </a:extLst>
            </p:cNvPr>
            <p:cNvSpPr/>
            <p:nvPr/>
          </p:nvSpPr>
          <p:spPr>
            <a:xfrm>
              <a:off x="6190878" y="4415816"/>
              <a:ext cx="1548881" cy="385769"/>
            </a:xfrm>
            <a:prstGeom prst="rect">
              <a:avLst/>
            </a:prstGeom>
            <a:solidFill>
              <a:srgbClr val="6F431B"/>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Öğrenciler</a:t>
              </a:r>
            </a:p>
          </p:txBody>
        </p:sp>
      </p:grpSp>
    </p:spTree>
    <p:extLst>
      <p:ext uri="{BB962C8B-B14F-4D97-AF65-F5344CB8AC3E}">
        <p14:creationId xmlns:p14="http://schemas.microsoft.com/office/powerpoint/2010/main" val="8235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Yer Tutucusu 5">
            <a:extLst>
              <a:ext uri="{FF2B5EF4-FFF2-40B4-BE49-F238E27FC236}">
                <a16:creationId xmlns:a16="http://schemas.microsoft.com/office/drawing/2014/main" id="{90ECDAC9-6A4D-871D-BEDF-4BBBBDFDDC57}"/>
              </a:ext>
            </a:extLst>
          </p:cNvPr>
          <p:cNvSpPr>
            <a:spLocks noGrp="1"/>
          </p:cNvSpPr>
          <p:nvPr>
            <p:ph type="body" idx="1"/>
          </p:nvPr>
        </p:nvSpPr>
        <p:spPr>
          <a:xfrm>
            <a:off x="839788" y="365125"/>
            <a:ext cx="5157787" cy="823912"/>
          </a:xfrm>
        </p:spPr>
        <p:txBody>
          <a:bodyPr/>
          <a:lstStyle/>
          <a:p>
            <a:pPr algn="ctr"/>
            <a:r>
              <a:rPr lang="tr-TR" sz="37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Ağ veri modeli</a:t>
            </a:r>
          </a:p>
        </p:txBody>
      </p:sp>
      <p:sp>
        <p:nvSpPr>
          <p:cNvPr id="7" name="Metin Yer Tutucusu 6">
            <a:extLst>
              <a:ext uri="{FF2B5EF4-FFF2-40B4-BE49-F238E27FC236}">
                <a16:creationId xmlns:a16="http://schemas.microsoft.com/office/drawing/2014/main" id="{2C2B4DB8-DA08-E5B2-8256-C9CAF02C2E09}"/>
              </a:ext>
            </a:extLst>
          </p:cNvPr>
          <p:cNvSpPr>
            <a:spLocks noGrp="1"/>
          </p:cNvSpPr>
          <p:nvPr>
            <p:ph type="body" sz="quarter" idx="3"/>
          </p:nvPr>
        </p:nvSpPr>
        <p:spPr>
          <a:xfrm>
            <a:off x="6172200" y="365125"/>
            <a:ext cx="5183188" cy="823912"/>
          </a:xfrm>
        </p:spPr>
        <p:txBody>
          <a:bodyPr/>
          <a:lstStyle/>
          <a:p>
            <a:pPr algn="ctr"/>
            <a:r>
              <a:rPr lang="tr-TR" sz="37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İlişkisel Veri Modeli</a:t>
            </a:r>
          </a:p>
        </p:txBody>
      </p:sp>
      <p:sp>
        <p:nvSpPr>
          <p:cNvPr id="8" name="İçerik Yer Tutucusu 7">
            <a:extLst>
              <a:ext uri="{FF2B5EF4-FFF2-40B4-BE49-F238E27FC236}">
                <a16:creationId xmlns:a16="http://schemas.microsoft.com/office/drawing/2014/main" id="{08ADF9D0-9233-940A-FE5C-D4ACBF5A4EDD}"/>
              </a:ext>
            </a:extLst>
          </p:cNvPr>
          <p:cNvSpPr>
            <a:spLocks noGrp="1"/>
          </p:cNvSpPr>
          <p:nvPr>
            <p:ph sz="quarter" idx="4"/>
          </p:nvPr>
        </p:nvSpPr>
        <p:spPr>
          <a:xfrm>
            <a:off x="6172200" y="1320482"/>
            <a:ext cx="5183188" cy="4869181"/>
          </a:xfrm>
        </p:spPr>
        <p:txBody>
          <a:bodyPr>
            <a:normAutofit/>
          </a:bodyPr>
          <a:lstStyle/>
          <a:p>
            <a:pPr marL="0" indent="0">
              <a:lnSpc>
                <a:spcPct val="110000"/>
              </a:lnSpc>
              <a:buNone/>
            </a:pPr>
            <a:r>
              <a:rPr lang="tr-TR" sz="2600" dirty="0">
                <a:solidFill>
                  <a:schemeClr val="bg1"/>
                </a:solidFill>
                <a:latin typeface="MS Mincho" panose="02020609040205080304" pitchFamily="49" charset="-128"/>
                <a:ea typeface="MS Mincho" panose="02020609040205080304" pitchFamily="49" charset="-128"/>
              </a:rPr>
              <a:t>	</a:t>
            </a:r>
            <a:r>
              <a:rPr lang="tr-TR" sz="1600" dirty="0">
                <a:solidFill>
                  <a:schemeClr val="bg1"/>
                </a:solidFill>
                <a:latin typeface="MS Mincho" panose="02020609040205080304" pitchFamily="49" charset="-128"/>
                <a:ea typeface="MS Mincho" panose="02020609040205080304" pitchFamily="49" charset="-128"/>
              </a:rPr>
              <a:t>İlişkisel veri modelinin temel kavramı, ilişkidir. İlişkiler yardımıyla, veri içerisindeki ilişkiler modellenir. Kavramsal olarak ilişkiler, satır ve sütunlardan oluşan iki boyutlu tablolarla karakterize edilir. Genellikle veri tabanında her tablo için bir dosya bulunur. Tablonun her satırı birbiriyle ilişkili verilerin bir topluluğudur. Sütunlarda ise nitelikler bulunur.</a:t>
            </a:r>
          </a:p>
          <a:p>
            <a:endParaRPr lang="tr-TR" dirty="0"/>
          </a:p>
        </p:txBody>
      </p:sp>
      <p:sp>
        <p:nvSpPr>
          <p:cNvPr id="3" name="İçerik Yer Tutucusu 2">
            <a:extLst>
              <a:ext uri="{FF2B5EF4-FFF2-40B4-BE49-F238E27FC236}">
                <a16:creationId xmlns:a16="http://schemas.microsoft.com/office/drawing/2014/main" id="{229F2577-D2E8-5733-1573-D57FFD8BC7E2}"/>
              </a:ext>
            </a:extLst>
          </p:cNvPr>
          <p:cNvSpPr>
            <a:spLocks noGrp="1"/>
          </p:cNvSpPr>
          <p:nvPr>
            <p:ph sz="half" idx="2"/>
          </p:nvPr>
        </p:nvSpPr>
        <p:spPr>
          <a:xfrm>
            <a:off x="839788" y="1320482"/>
            <a:ext cx="5157787" cy="4869181"/>
          </a:xfrm>
        </p:spPr>
        <p:txBody>
          <a:bodyPr>
            <a:normAutofit/>
          </a:bodyPr>
          <a:lstStyle/>
          <a:p>
            <a:pPr marL="0" indent="0">
              <a:lnSpc>
                <a:spcPct val="110000"/>
              </a:lnSpc>
              <a:buNone/>
            </a:pPr>
            <a:r>
              <a:rPr lang="tr-TR" sz="2400" dirty="0">
                <a:solidFill>
                  <a:schemeClr val="bg1"/>
                </a:solidFill>
                <a:latin typeface="MS Mincho" panose="02020609040205080304" pitchFamily="49" charset="-128"/>
                <a:ea typeface="MS Mincho" panose="02020609040205080304" pitchFamily="49" charset="-128"/>
              </a:rPr>
              <a:t>	</a:t>
            </a:r>
            <a:r>
              <a:rPr lang="tr-TR" sz="1600" dirty="0">
                <a:solidFill>
                  <a:schemeClr val="bg1"/>
                </a:solidFill>
                <a:latin typeface="MS Mincho" panose="02020609040205080304" pitchFamily="49" charset="-128"/>
                <a:ea typeface="MS Mincho" panose="02020609040205080304" pitchFamily="49" charset="-128"/>
              </a:rPr>
              <a:t>Hiyerarşik veri modelinin geliştirilmiş halidir. Bir veri doğal olarak başka veriler ile ilişkilidir. 	Hiyerarşik modelden en önemli farkı, uç-düğüm pozisyonundaki verinin iç-düğüme işaret edebilmesidir. Böylelikle ağ modelinde bire-çok ilişkiler yanında, </a:t>
            </a:r>
            <a:r>
              <a:rPr lang="tr-TR" sz="1600" dirty="0" err="1">
                <a:solidFill>
                  <a:schemeClr val="bg1"/>
                </a:solidFill>
                <a:latin typeface="MS Mincho" panose="02020609040205080304" pitchFamily="49" charset="-128"/>
                <a:ea typeface="MS Mincho" panose="02020609040205080304" pitchFamily="49" charset="-128"/>
              </a:rPr>
              <a:t>çoka</a:t>
            </a:r>
            <a:r>
              <a:rPr lang="tr-TR" sz="1600" dirty="0">
                <a:solidFill>
                  <a:schemeClr val="bg1"/>
                </a:solidFill>
                <a:latin typeface="MS Mincho" panose="02020609040205080304" pitchFamily="49" charset="-128"/>
                <a:ea typeface="MS Mincho" panose="02020609040205080304" pitchFamily="49" charset="-128"/>
              </a:rPr>
              <a:t>-çok ilişkiler de modellenebilir. Bu veri tekrarını önemli ölçüde azaltır.</a:t>
            </a:r>
            <a:endParaRPr lang="tr-TR" sz="2100" dirty="0">
              <a:solidFill>
                <a:schemeClr val="bg1"/>
              </a:solidFill>
              <a:latin typeface="MS Mincho" panose="02020609040205080304" pitchFamily="49" charset="-128"/>
              <a:ea typeface="MS Mincho" panose="02020609040205080304" pitchFamily="49" charset="-128"/>
            </a:endParaRPr>
          </a:p>
        </p:txBody>
      </p:sp>
      <p:grpSp>
        <p:nvGrpSpPr>
          <p:cNvPr id="87" name="Grup 86">
            <a:extLst>
              <a:ext uri="{FF2B5EF4-FFF2-40B4-BE49-F238E27FC236}">
                <a16:creationId xmlns:a16="http://schemas.microsoft.com/office/drawing/2014/main" id="{E0E84201-E4D3-79FB-B14A-D4F191E0E325}"/>
              </a:ext>
            </a:extLst>
          </p:cNvPr>
          <p:cNvGrpSpPr/>
          <p:nvPr/>
        </p:nvGrpSpPr>
        <p:grpSpPr>
          <a:xfrm>
            <a:off x="1376932" y="3775233"/>
            <a:ext cx="3652073" cy="2566036"/>
            <a:chOff x="1597912" y="3755072"/>
            <a:chExt cx="3652073" cy="2566036"/>
          </a:xfrm>
        </p:grpSpPr>
        <p:cxnSp>
          <p:nvCxnSpPr>
            <p:cNvPr id="38" name="Düz Bağlayıcı 37">
              <a:extLst>
                <a:ext uri="{FF2B5EF4-FFF2-40B4-BE49-F238E27FC236}">
                  <a16:creationId xmlns:a16="http://schemas.microsoft.com/office/drawing/2014/main" id="{22F4FA50-7979-D721-A0D3-88231B6EEE36}"/>
                </a:ext>
              </a:extLst>
            </p:cNvPr>
            <p:cNvCxnSpPr>
              <a:cxnSpLocks/>
              <a:stCxn id="15" idx="2"/>
              <a:endCxn id="37" idx="0"/>
            </p:cNvCxnSpPr>
            <p:nvPr/>
          </p:nvCxnSpPr>
          <p:spPr>
            <a:xfrm>
              <a:off x="3418681" y="4140841"/>
              <a:ext cx="1056864" cy="341873"/>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Düz Bağlayıcı 8">
              <a:extLst>
                <a:ext uri="{FF2B5EF4-FFF2-40B4-BE49-F238E27FC236}">
                  <a16:creationId xmlns:a16="http://schemas.microsoft.com/office/drawing/2014/main" id="{BB765CED-2B0A-93E5-8FE2-5B97086B94D8}"/>
                </a:ext>
              </a:extLst>
            </p:cNvPr>
            <p:cNvCxnSpPr>
              <a:cxnSpLocks/>
              <a:stCxn id="15" idx="2"/>
              <a:endCxn id="21" idx="0"/>
            </p:cNvCxnSpPr>
            <p:nvPr/>
          </p:nvCxnSpPr>
          <p:spPr>
            <a:xfrm flipH="1">
              <a:off x="2372353" y="4140841"/>
              <a:ext cx="1046328" cy="341873"/>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Düz Bağlayıcı 11">
              <a:extLst>
                <a:ext uri="{FF2B5EF4-FFF2-40B4-BE49-F238E27FC236}">
                  <a16:creationId xmlns:a16="http://schemas.microsoft.com/office/drawing/2014/main" id="{8B015FB8-45FB-3B06-A3E8-EFB484ED35BC}"/>
                </a:ext>
              </a:extLst>
            </p:cNvPr>
            <p:cNvCxnSpPr>
              <a:cxnSpLocks/>
              <a:stCxn id="16" idx="0"/>
              <a:endCxn id="21" idx="2"/>
            </p:cNvCxnSpPr>
            <p:nvPr/>
          </p:nvCxnSpPr>
          <p:spPr>
            <a:xfrm flipH="1" flipV="1">
              <a:off x="2372353" y="4868483"/>
              <a:ext cx="1046327" cy="341873"/>
            </a:xfrm>
            <a:prstGeom prst="line">
              <a:avLst/>
            </a:prstGeom>
          </p:spPr>
          <p:style>
            <a:lnRef idx="3">
              <a:schemeClr val="accent2"/>
            </a:lnRef>
            <a:fillRef idx="0">
              <a:schemeClr val="accent2"/>
            </a:fillRef>
            <a:effectRef idx="2">
              <a:schemeClr val="accent2"/>
            </a:effectRef>
            <a:fontRef idx="minor">
              <a:schemeClr val="tx1"/>
            </a:fontRef>
          </p:style>
        </p:cxnSp>
        <p:sp>
          <p:nvSpPr>
            <p:cNvPr id="21" name="Dikdörtgen 20">
              <a:extLst>
                <a:ext uri="{FF2B5EF4-FFF2-40B4-BE49-F238E27FC236}">
                  <a16:creationId xmlns:a16="http://schemas.microsoft.com/office/drawing/2014/main" id="{0FFF5217-A534-3619-5861-EDC026CFB0A1}"/>
                </a:ext>
              </a:extLst>
            </p:cNvPr>
            <p:cNvSpPr/>
            <p:nvPr/>
          </p:nvSpPr>
          <p:spPr>
            <a:xfrm>
              <a:off x="1597912" y="4482714"/>
              <a:ext cx="1548881" cy="385769"/>
            </a:xfrm>
            <a:prstGeom prst="rect">
              <a:avLst/>
            </a:prstGeom>
            <a:solidFill>
              <a:srgbClr val="6F431B"/>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Müşteri</a:t>
              </a:r>
            </a:p>
          </p:txBody>
        </p:sp>
        <p:sp>
          <p:nvSpPr>
            <p:cNvPr id="15" name="Dikdörtgen 14">
              <a:extLst>
                <a:ext uri="{FF2B5EF4-FFF2-40B4-BE49-F238E27FC236}">
                  <a16:creationId xmlns:a16="http://schemas.microsoft.com/office/drawing/2014/main" id="{D3A8B9DD-D89A-9C8D-1C3D-DFD537EBD3EA}"/>
                </a:ext>
              </a:extLst>
            </p:cNvPr>
            <p:cNvSpPr/>
            <p:nvPr/>
          </p:nvSpPr>
          <p:spPr>
            <a:xfrm>
              <a:off x="2644240" y="3755072"/>
              <a:ext cx="1548881" cy="385769"/>
            </a:xfrm>
            <a:prstGeom prst="rect">
              <a:avLst/>
            </a:prstGeom>
            <a:solidFill>
              <a:srgbClr val="4D2F13"/>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Mağaza</a:t>
              </a:r>
            </a:p>
          </p:txBody>
        </p:sp>
        <p:sp>
          <p:nvSpPr>
            <p:cNvPr id="37" name="Dikdörtgen 36">
              <a:extLst>
                <a:ext uri="{FF2B5EF4-FFF2-40B4-BE49-F238E27FC236}">
                  <a16:creationId xmlns:a16="http://schemas.microsoft.com/office/drawing/2014/main" id="{116AA178-BBCD-01F1-F3DC-0F51DA4B9101}"/>
                </a:ext>
              </a:extLst>
            </p:cNvPr>
            <p:cNvSpPr/>
            <p:nvPr/>
          </p:nvSpPr>
          <p:spPr>
            <a:xfrm>
              <a:off x="3701104" y="4482714"/>
              <a:ext cx="1548881" cy="385769"/>
            </a:xfrm>
            <a:prstGeom prst="rect">
              <a:avLst/>
            </a:prstGeom>
            <a:solidFill>
              <a:srgbClr val="6F431B"/>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t>Müşteri Temsilcisi</a:t>
              </a:r>
            </a:p>
          </p:txBody>
        </p:sp>
        <p:cxnSp>
          <p:nvCxnSpPr>
            <p:cNvPr id="79" name="Düz Bağlayıcı 78">
              <a:extLst>
                <a:ext uri="{FF2B5EF4-FFF2-40B4-BE49-F238E27FC236}">
                  <a16:creationId xmlns:a16="http://schemas.microsoft.com/office/drawing/2014/main" id="{999F1D5B-6915-915B-5F3D-16579A7A2942}"/>
                </a:ext>
              </a:extLst>
            </p:cNvPr>
            <p:cNvCxnSpPr>
              <a:cxnSpLocks/>
              <a:stCxn id="16" idx="2"/>
              <a:endCxn id="52" idx="0"/>
            </p:cNvCxnSpPr>
            <p:nvPr/>
          </p:nvCxnSpPr>
          <p:spPr>
            <a:xfrm flipH="1">
              <a:off x="2372353" y="5596125"/>
              <a:ext cx="1046327" cy="339214"/>
            </a:xfrm>
            <a:prstGeom prst="line">
              <a:avLst/>
            </a:prstGeom>
          </p:spPr>
          <p:style>
            <a:lnRef idx="3">
              <a:schemeClr val="accent2"/>
            </a:lnRef>
            <a:fillRef idx="0">
              <a:schemeClr val="accent2"/>
            </a:fillRef>
            <a:effectRef idx="2">
              <a:schemeClr val="accent2"/>
            </a:effectRef>
            <a:fontRef idx="minor">
              <a:schemeClr val="tx1"/>
            </a:fontRef>
          </p:style>
        </p:cxnSp>
        <p:cxnSp>
          <p:nvCxnSpPr>
            <p:cNvPr id="82" name="Düz Bağlayıcı 81">
              <a:extLst>
                <a:ext uri="{FF2B5EF4-FFF2-40B4-BE49-F238E27FC236}">
                  <a16:creationId xmlns:a16="http://schemas.microsoft.com/office/drawing/2014/main" id="{A2AFDEC1-CC50-D037-02A5-FBB3064A3188}"/>
                </a:ext>
              </a:extLst>
            </p:cNvPr>
            <p:cNvCxnSpPr>
              <a:cxnSpLocks/>
              <a:stCxn id="16" idx="2"/>
              <a:endCxn id="53" idx="0"/>
            </p:cNvCxnSpPr>
            <p:nvPr/>
          </p:nvCxnSpPr>
          <p:spPr>
            <a:xfrm>
              <a:off x="3418680" y="5596125"/>
              <a:ext cx="1056865" cy="339214"/>
            </a:xfrm>
            <a:prstGeom prst="line">
              <a:avLst/>
            </a:prstGeom>
          </p:spPr>
          <p:style>
            <a:lnRef idx="3">
              <a:schemeClr val="accent2"/>
            </a:lnRef>
            <a:fillRef idx="0">
              <a:schemeClr val="accent2"/>
            </a:fillRef>
            <a:effectRef idx="2">
              <a:schemeClr val="accent2"/>
            </a:effectRef>
            <a:fontRef idx="minor">
              <a:schemeClr val="tx1"/>
            </a:fontRef>
          </p:style>
        </p:cxnSp>
        <p:sp>
          <p:nvSpPr>
            <p:cNvPr id="16" name="Dikdörtgen 15">
              <a:extLst>
                <a:ext uri="{FF2B5EF4-FFF2-40B4-BE49-F238E27FC236}">
                  <a16:creationId xmlns:a16="http://schemas.microsoft.com/office/drawing/2014/main" id="{EF0E1924-D3F2-74DF-8763-AC23EB13E7B2}"/>
                </a:ext>
              </a:extLst>
            </p:cNvPr>
            <p:cNvSpPr/>
            <p:nvPr/>
          </p:nvSpPr>
          <p:spPr>
            <a:xfrm>
              <a:off x="2644239" y="5210356"/>
              <a:ext cx="1548881" cy="385769"/>
            </a:xfrm>
            <a:prstGeom prst="rect">
              <a:avLst/>
            </a:prstGeom>
            <a:solidFill>
              <a:srgbClr val="4D2F13"/>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Sipariş</a:t>
              </a:r>
            </a:p>
          </p:txBody>
        </p:sp>
        <p:sp>
          <p:nvSpPr>
            <p:cNvPr id="52" name="Dikdörtgen 51">
              <a:extLst>
                <a:ext uri="{FF2B5EF4-FFF2-40B4-BE49-F238E27FC236}">
                  <a16:creationId xmlns:a16="http://schemas.microsoft.com/office/drawing/2014/main" id="{9D939376-727B-E444-33B0-C63346B4C6CB}"/>
                </a:ext>
              </a:extLst>
            </p:cNvPr>
            <p:cNvSpPr/>
            <p:nvPr/>
          </p:nvSpPr>
          <p:spPr>
            <a:xfrm>
              <a:off x="1597912" y="5935339"/>
              <a:ext cx="1548881" cy="385769"/>
            </a:xfrm>
            <a:prstGeom prst="rect">
              <a:avLst/>
            </a:prstGeom>
            <a:solidFill>
              <a:srgbClr val="6F431B"/>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Sipariş Detayı</a:t>
              </a:r>
            </a:p>
          </p:txBody>
        </p:sp>
        <p:sp>
          <p:nvSpPr>
            <p:cNvPr id="53" name="Dikdörtgen 52">
              <a:extLst>
                <a:ext uri="{FF2B5EF4-FFF2-40B4-BE49-F238E27FC236}">
                  <a16:creationId xmlns:a16="http://schemas.microsoft.com/office/drawing/2014/main" id="{C10A5792-81CD-3085-C57F-5C66796FC2D0}"/>
                </a:ext>
              </a:extLst>
            </p:cNvPr>
            <p:cNvSpPr/>
            <p:nvPr/>
          </p:nvSpPr>
          <p:spPr>
            <a:xfrm>
              <a:off x="3701104" y="5935339"/>
              <a:ext cx="1548881" cy="385769"/>
            </a:xfrm>
            <a:prstGeom prst="rect">
              <a:avLst/>
            </a:prstGeom>
            <a:solidFill>
              <a:srgbClr val="6F431B"/>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Ödeme Detayı</a:t>
              </a:r>
            </a:p>
          </p:txBody>
        </p:sp>
      </p:grpSp>
      <p:grpSp>
        <p:nvGrpSpPr>
          <p:cNvPr id="111" name="Grup 110">
            <a:extLst>
              <a:ext uri="{FF2B5EF4-FFF2-40B4-BE49-F238E27FC236}">
                <a16:creationId xmlns:a16="http://schemas.microsoft.com/office/drawing/2014/main" id="{8DD166F6-F6F5-E582-C2F2-FBF0337D77C8}"/>
              </a:ext>
            </a:extLst>
          </p:cNvPr>
          <p:cNvGrpSpPr/>
          <p:nvPr/>
        </p:nvGrpSpPr>
        <p:grpSpPr>
          <a:xfrm>
            <a:off x="7989353" y="3851148"/>
            <a:ext cx="1548882" cy="1208432"/>
            <a:chOff x="7910104" y="3846270"/>
            <a:chExt cx="1548882" cy="1208432"/>
          </a:xfrm>
        </p:grpSpPr>
        <p:sp>
          <p:nvSpPr>
            <p:cNvPr id="95" name="Dikdörtgen 94">
              <a:extLst>
                <a:ext uri="{FF2B5EF4-FFF2-40B4-BE49-F238E27FC236}">
                  <a16:creationId xmlns:a16="http://schemas.microsoft.com/office/drawing/2014/main" id="{4CD84D78-8C94-ECA6-5E4E-C639E22ACA14}"/>
                </a:ext>
              </a:extLst>
            </p:cNvPr>
            <p:cNvSpPr/>
            <p:nvPr/>
          </p:nvSpPr>
          <p:spPr>
            <a:xfrm>
              <a:off x="7910104" y="3846270"/>
              <a:ext cx="1548881" cy="301740"/>
            </a:xfrm>
            <a:prstGeom prst="rect">
              <a:avLst/>
            </a:prstGeom>
            <a:solidFill>
              <a:srgbClr val="38220E"/>
            </a:solidFill>
            <a:ln>
              <a:solidFill>
                <a:srgbClr val="38220E"/>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600" dirty="0"/>
                <a:t>Yazar Kitapları</a:t>
              </a:r>
            </a:p>
          </p:txBody>
        </p:sp>
        <p:sp>
          <p:nvSpPr>
            <p:cNvPr id="96" name="Dikdörtgen 95">
              <a:extLst>
                <a:ext uri="{FF2B5EF4-FFF2-40B4-BE49-F238E27FC236}">
                  <a16:creationId xmlns:a16="http://schemas.microsoft.com/office/drawing/2014/main" id="{550706DD-0F31-7243-5269-744948D8959C}"/>
                </a:ext>
              </a:extLst>
            </p:cNvPr>
            <p:cNvSpPr/>
            <p:nvPr/>
          </p:nvSpPr>
          <p:spPr>
            <a:xfrm>
              <a:off x="7910104" y="4148245"/>
              <a:ext cx="1548881" cy="301740"/>
            </a:xfrm>
            <a:prstGeom prst="rect">
              <a:avLst/>
            </a:prstGeom>
            <a:solidFill>
              <a:srgbClr val="4D2F13"/>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600" dirty="0"/>
                <a:t>ID</a:t>
              </a:r>
            </a:p>
          </p:txBody>
        </p:sp>
        <p:sp>
          <p:nvSpPr>
            <p:cNvPr id="99" name="Dikdörtgen 98">
              <a:extLst>
                <a:ext uri="{FF2B5EF4-FFF2-40B4-BE49-F238E27FC236}">
                  <a16:creationId xmlns:a16="http://schemas.microsoft.com/office/drawing/2014/main" id="{2CE646EB-B87A-33EB-8CAD-B29C3726697A}"/>
                </a:ext>
              </a:extLst>
            </p:cNvPr>
            <p:cNvSpPr/>
            <p:nvPr/>
          </p:nvSpPr>
          <p:spPr>
            <a:xfrm>
              <a:off x="7910104" y="4451222"/>
              <a:ext cx="1548881" cy="301740"/>
            </a:xfrm>
            <a:prstGeom prst="rect">
              <a:avLst/>
            </a:prstGeom>
            <a:solidFill>
              <a:srgbClr val="38220E"/>
            </a:solidFill>
            <a:ln>
              <a:solidFill>
                <a:srgbClr val="38220E"/>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600" dirty="0"/>
                <a:t>Yazar ID</a:t>
              </a:r>
            </a:p>
          </p:txBody>
        </p:sp>
        <p:sp>
          <p:nvSpPr>
            <p:cNvPr id="100" name="Dikdörtgen 99">
              <a:extLst>
                <a:ext uri="{FF2B5EF4-FFF2-40B4-BE49-F238E27FC236}">
                  <a16:creationId xmlns:a16="http://schemas.microsoft.com/office/drawing/2014/main" id="{437F711C-751D-2769-7B93-E680965A0824}"/>
                </a:ext>
              </a:extLst>
            </p:cNvPr>
            <p:cNvSpPr/>
            <p:nvPr/>
          </p:nvSpPr>
          <p:spPr>
            <a:xfrm>
              <a:off x="7910105" y="4752962"/>
              <a:ext cx="1548881" cy="301740"/>
            </a:xfrm>
            <a:prstGeom prst="rect">
              <a:avLst/>
            </a:prstGeom>
            <a:solidFill>
              <a:srgbClr val="4D2F13"/>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600" dirty="0"/>
                <a:t>Kitap ID</a:t>
              </a:r>
            </a:p>
          </p:txBody>
        </p:sp>
      </p:grpSp>
      <p:grpSp>
        <p:nvGrpSpPr>
          <p:cNvPr id="103" name="Grup 102">
            <a:extLst>
              <a:ext uri="{FF2B5EF4-FFF2-40B4-BE49-F238E27FC236}">
                <a16:creationId xmlns:a16="http://schemas.microsoft.com/office/drawing/2014/main" id="{65602984-ACC2-EACA-8017-BBD502810B8A}"/>
              </a:ext>
            </a:extLst>
          </p:cNvPr>
          <p:cNvGrpSpPr/>
          <p:nvPr/>
        </p:nvGrpSpPr>
        <p:grpSpPr>
          <a:xfrm>
            <a:off x="9803331" y="5282971"/>
            <a:ext cx="1548881" cy="906692"/>
            <a:chOff x="7910104" y="3843796"/>
            <a:chExt cx="1548881" cy="906692"/>
          </a:xfrm>
        </p:grpSpPr>
        <p:sp>
          <p:nvSpPr>
            <p:cNvPr id="104" name="Dikdörtgen 103">
              <a:extLst>
                <a:ext uri="{FF2B5EF4-FFF2-40B4-BE49-F238E27FC236}">
                  <a16:creationId xmlns:a16="http://schemas.microsoft.com/office/drawing/2014/main" id="{491FC968-E27D-8BBE-DA3C-E7AE8CF60D89}"/>
                </a:ext>
              </a:extLst>
            </p:cNvPr>
            <p:cNvSpPr/>
            <p:nvPr/>
          </p:nvSpPr>
          <p:spPr>
            <a:xfrm>
              <a:off x="7910104" y="3843796"/>
              <a:ext cx="1548881" cy="301740"/>
            </a:xfrm>
            <a:prstGeom prst="rect">
              <a:avLst/>
            </a:prstGeom>
            <a:solidFill>
              <a:srgbClr val="38220E"/>
            </a:solidFill>
            <a:ln>
              <a:solidFill>
                <a:srgbClr val="38220E"/>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600" dirty="0"/>
                <a:t>Yazarlar</a:t>
              </a:r>
            </a:p>
          </p:txBody>
        </p:sp>
        <p:sp>
          <p:nvSpPr>
            <p:cNvPr id="105" name="Dikdörtgen 104">
              <a:extLst>
                <a:ext uri="{FF2B5EF4-FFF2-40B4-BE49-F238E27FC236}">
                  <a16:creationId xmlns:a16="http://schemas.microsoft.com/office/drawing/2014/main" id="{8C5A48C0-2367-F5C8-B8D7-9D05EA525564}"/>
                </a:ext>
              </a:extLst>
            </p:cNvPr>
            <p:cNvSpPr/>
            <p:nvPr/>
          </p:nvSpPr>
          <p:spPr>
            <a:xfrm>
              <a:off x="7910104" y="4145771"/>
              <a:ext cx="1548881" cy="301740"/>
            </a:xfrm>
            <a:prstGeom prst="rect">
              <a:avLst/>
            </a:prstGeom>
            <a:solidFill>
              <a:srgbClr val="4D2F13"/>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600" dirty="0"/>
                <a:t>Yazar ID</a:t>
              </a:r>
            </a:p>
          </p:txBody>
        </p:sp>
        <p:sp>
          <p:nvSpPr>
            <p:cNvPr id="106" name="Dikdörtgen 105">
              <a:extLst>
                <a:ext uri="{FF2B5EF4-FFF2-40B4-BE49-F238E27FC236}">
                  <a16:creationId xmlns:a16="http://schemas.microsoft.com/office/drawing/2014/main" id="{96E3F82F-F478-EEBA-263F-9CCC625218A9}"/>
                </a:ext>
              </a:extLst>
            </p:cNvPr>
            <p:cNvSpPr/>
            <p:nvPr/>
          </p:nvSpPr>
          <p:spPr>
            <a:xfrm>
              <a:off x="7910104" y="4448748"/>
              <a:ext cx="1548881" cy="301740"/>
            </a:xfrm>
            <a:prstGeom prst="rect">
              <a:avLst/>
            </a:prstGeom>
            <a:solidFill>
              <a:srgbClr val="38220E"/>
            </a:solidFill>
            <a:ln>
              <a:solidFill>
                <a:srgbClr val="38220E"/>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600" dirty="0"/>
                <a:t>Ad </a:t>
              </a:r>
              <a:r>
                <a:rPr lang="tr-TR" sz="1600" dirty="0" err="1"/>
                <a:t>Soyad</a:t>
              </a:r>
              <a:endParaRPr lang="tr-TR" sz="1600" dirty="0"/>
            </a:p>
          </p:txBody>
        </p:sp>
      </p:grpSp>
      <p:grpSp>
        <p:nvGrpSpPr>
          <p:cNvPr id="107" name="Grup 106">
            <a:extLst>
              <a:ext uri="{FF2B5EF4-FFF2-40B4-BE49-F238E27FC236}">
                <a16:creationId xmlns:a16="http://schemas.microsoft.com/office/drawing/2014/main" id="{9F0C9C42-2E8F-0753-E9C3-310D0EBB562A}"/>
              </a:ext>
            </a:extLst>
          </p:cNvPr>
          <p:cNvGrpSpPr/>
          <p:nvPr/>
        </p:nvGrpSpPr>
        <p:grpSpPr>
          <a:xfrm>
            <a:off x="6172200" y="5282971"/>
            <a:ext cx="1548881" cy="906692"/>
            <a:chOff x="7910104" y="3843796"/>
            <a:chExt cx="1548881" cy="906692"/>
          </a:xfrm>
        </p:grpSpPr>
        <p:sp>
          <p:nvSpPr>
            <p:cNvPr id="108" name="Dikdörtgen 107">
              <a:extLst>
                <a:ext uri="{FF2B5EF4-FFF2-40B4-BE49-F238E27FC236}">
                  <a16:creationId xmlns:a16="http://schemas.microsoft.com/office/drawing/2014/main" id="{53A6B191-DD6A-A0B8-E404-B4CD71A43DA6}"/>
                </a:ext>
              </a:extLst>
            </p:cNvPr>
            <p:cNvSpPr/>
            <p:nvPr/>
          </p:nvSpPr>
          <p:spPr>
            <a:xfrm>
              <a:off x="7910104" y="3843796"/>
              <a:ext cx="1548881" cy="301740"/>
            </a:xfrm>
            <a:prstGeom prst="rect">
              <a:avLst/>
            </a:prstGeom>
            <a:solidFill>
              <a:srgbClr val="38220E"/>
            </a:solidFill>
            <a:ln>
              <a:solidFill>
                <a:srgbClr val="38220E"/>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600" dirty="0"/>
                <a:t>Kitaplar</a:t>
              </a:r>
            </a:p>
          </p:txBody>
        </p:sp>
        <p:sp>
          <p:nvSpPr>
            <p:cNvPr id="109" name="Dikdörtgen 108">
              <a:extLst>
                <a:ext uri="{FF2B5EF4-FFF2-40B4-BE49-F238E27FC236}">
                  <a16:creationId xmlns:a16="http://schemas.microsoft.com/office/drawing/2014/main" id="{A438AFF6-722D-EB36-75B4-085EF96D9DF9}"/>
                </a:ext>
              </a:extLst>
            </p:cNvPr>
            <p:cNvSpPr/>
            <p:nvPr/>
          </p:nvSpPr>
          <p:spPr>
            <a:xfrm>
              <a:off x="7910104" y="4145771"/>
              <a:ext cx="1548881" cy="301740"/>
            </a:xfrm>
            <a:prstGeom prst="rect">
              <a:avLst/>
            </a:prstGeom>
            <a:solidFill>
              <a:srgbClr val="4D2F13"/>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600" dirty="0"/>
                <a:t>Kitap ID</a:t>
              </a:r>
            </a:p>
          </p:txBody>
        </p:sp>
        <p:sp>
          <p:nvSpPr>
            <p:cNvPr id="110" name="Dikdörtgen 109">
              <a:extLst>
                <a:ext uri="{FF2B5EF4-FFF2-40B4-BE49-F238E27FC236}">
                  <a16:creationId xmlns:a16="http://schemas.microsoft.com/office/drawing/2014/main" id="{1C9DDC91-AB06-02CA-1420-65345326E21A}"/>
                </a:ext>
              </a:extLst>
            </p:cNvPr>
            <p:cNvSpPr/>
            <p:nvPr/>
          </p:nvSpPr>
          <p:spPr>
            <a:xfrm>
              <a:off x="7910104" y="4448748"/>
              <a:ext cx="1548881" cy="301740"/>
            </a:xfrm>
            <a:prstGeom prst="rect">
              <a:avLst/>
            </a:prstGeom>
            <a:solidFill>
              <a:srgbClr val="38220E"/>
            </a:solidFill>
            <a:ln>
              <a:solidFill>
                <a:srgbClr val="38220E"/>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600" dirty="0"/>
                <a:t>Kitap Adı</a:t>
              </a:r>
            </a:p>
          </p:txBody>
        </p:sp>
      </p:grpSp>
      <p:cxnSp>
        <p:nvCxnSpPr>
          <p:cNvPr id="113" name="Bağlayıcı: Dirsek 112">
            <a:extLst>
              <a:ext uri="{FF2B5EF4-FFF2-40B4-BE49-F238E27FC236}">
                <a16:creationId xmlns:a16="http://schemas.microsoft.com/office/drawing/2014/main" id="{953F47B5-36FA-9120-BCA9-B944A4280C3D}"/>
              </a:ext>
            </a:extLst>
          </p:cNvPr>
          <p:cNvCxnSpPr>
            <a:stCxn id="99" idx="3"/>
            <a:endCxn id="105" idx="1"/>
          </p:cNvCxnSpPr>
          <p:nvPr/>
        </p:nvCxnSpPr>
        <p:spPr>
          <a:xfrm>
            <a:off x="9538234" y="4606970"/>
            <a:ext cx="265097" cy="1128846"/>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4" name="Bağlayıcı: Dirsek 113">
            <a:extLst>
              <a:ext uri="{FF2B5EF4-FFF2-40B4-BE49-F238E27FC236}">
                <a16:creationId xmlns:a16="http://schemas.microsoft.com/office/drawing/2014/main" id="{4587DD2D-EF9D-BBD1-E772-09D5DD5230FA}"/>
              </a:ext>
            </a:extLst>
          </p:cNvPr>
          <p:cNvCxnSpPr>
            <a:cxnSpLocks/>
            <a:stCxn id="100" idx="1"/>
            <a:endCxn id="109" idx="3"/>
          </p:cNvCxnSpPr>
          <p:nvPr/>
        </p:nvCxnSpPr>
        <p:spPr>
          <a:xfrm rot="10800000" flipV="1">
            <a:off x="7721082" y="4908710"/>
            <a:ext cx="268273" cy="827106"/>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3604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Yer Tutucusu 5">
            <a:extLst>
              <a:ext uri="{FF2B5EF4-FFF2-40B4-BE49-F238E27FC236}">
                <a16:creationId xmlns:a16="http://schemas.microsoft.com/office/drawing/2014/main" id="{90ECDAC9-6A4D-871D-BEDF-4BBBBDFDDC57}"/>
              </a:ext>
            </a:extLst>
          </p:cNvPr>
          <p:cNvSpPr>
            <a:spLocks noGrp="1"/>
          </p:cNvSpPr>
          <p:nvPr>
            <p:ph type="body" idx="1"/>
          </p:nvPr>
        </p:nvSpPr>
        <p:spPr>
          <a:xfrm>
            <a:off x="839788" y="365125"/>
            <a:ext cx="5157787" cy="823912"/>
          </a:xfrm>
        </p:spPr>
        <p:txBody>
          <a:bodyPr>
            <a:noAutofit/>
          </a:bodyPr>
          <a:lstStyle/>
          <a:p>
            <a:pPr algn="ctr"/>
            <a:r>
              <a:rPr lang="tr-TR" sz="28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Nesne Yönelimli Veri Modeli</a:t>
            </a:r>
          </a:p>
        </p:txBody>
      </p:sp>
      <p:sp>
        <p:nvSpPr>
          <p:cNvPr id="7" name="Metin Yer Tutucusu 6">
            <a:extLst>
              <a:ext uri="{FF2B5EF4-FFF2-40B4-BE49-F238E27FC236}">
                <a16:creationId xmlns:a16="http://schemas.microsoft.com/office/drawing/2014/main" id="{2C2B4DB8-DA08-E5B2-8256-C9CAF02C2E09}"/>
              </a:ext>
            </a:extLst>
          </p:cNvPr>
          <p:cNvSpPr>
            <a:spLocks noGrp="1"/>
          </p:cNvSpPr>
          <p:nvPr>
            <p:ph type="body" sz="quarter" idx="3"/>
          </p:nvPr>
        </p:nvSpPr>
        <p:spPr>
          <a:xfrm>
            <a:off x="6172200" y="365125"/>
            <a:ext cx="5183188" cy="823912"/>
          </a:xfrm>
        </p:spPr>
        <p:txBody>
          <a:bodyPr>
            <a:noAutofit/>
          </a:bodyPr>
          <a:lstStyle/>
          <a:p>
            <a:pPr algn="ctr"/>
            <a:r>
              <a:rPr lang="tr-TR" sz="28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Nesne İlişkisel Veri Modeli</a:t>
            </a:r>
          </a:p>
        </p:txBody>
      </p:sp>
      <p:sp>
        <p:nvSpPr>
          <p:cNvPr id="8" name="İçerik Yer Tutucusu 7">
            <a:extLst>
              <a:ext uri="{FF2B5EF4-FFF2-40B4-BE49-F238E27FC236}">
                <a16:creationId xmlns:a16="http://schemas.microsoft.com/office/drawing/2014/main" id="{08ADF9D0-9233-940A-FE5C-D4ACBF5A4EDD}"/>
              </a:ext>
            </a:extLst>
          </p:cNvPr>
          <p:cNvSpPr>
            <a:spLocks noGrp="1"/>
          </p:cNvSpPr>
          <p:nvPr>
            <p:ph sz="quarter" idx="4"/>
          </p:nvPr>
        </p:nvSpPr>
        <p:spPr>
          <a:xfrm>
            <a:off x="6172200" y="1320482"/>
            <a:ext cx="5183188" cy="4869181"/>
          </a:xfrm>
        </p:spPr>
        <p:txBody>
          <a:bodyPr>
            <a:normAutofit/>
          </a:bodyPr>
          <a:lstStyle/>
          <a:p>
            <a:pPr marL="0" indent="0">
              <a:buNone/>
            </a:pPr>
            <a:r>
              <a:rPr lang="tr-TR" sz="2600" dirty="0">
                <a:solidFill>
                  <a:schemeClr val="bg1"/>
                </a:solidFill>
                <a:latin typeface="MS Mincho" panose="02020609040205080304" pitchFamily="49" charset="-128"/>
                <a:ea typeface="MS Mincho" panose="02020609040205080304" pitchFamily="49" charset="-128"/>
              </a:rPr>
              <a:t>	</a:t>
            </a:r>
            <a:r>
              <a:rPr lang="tr-TR" sz="1600" dirty="0">
                <a:solidFill>
                  <a:schemeClr val="bg1"/>
                </a:solidFill>
                <a:latin typeface="MS Mincho" panose="02020609040205080304" pitchFamily="49" charset="-128"/>
                <a:ea typeface="MS Mincho" panose="02020609040205080304" pitchFamily="49" charset="-128"/>
              </a:rPr>
              <a:t>Nesne ilişkisel veri tabanı, ilişkisel işlevselliğin üzerine nesne yönelimli özellikler içerir. </a:t>
            </a:r>
            <a:endParaRPr lang="tr-TR" dirty="0"/>
          </a:p>
        </p:txBody>
      </p:sp>
      <p:sp>
        <p:nvSpPr>
          <p:cNvPr id="3" name="İçerik Yer Tutucusu 2">
            <a:extLst>
              <a:ext uri="{FF2B5EF4-FFF2-40B4-BE49-F238E27FC236}">
                <a16:creationId xmlns:a16="http://schemas.microsoft.com/office/drawing/2014/main" id="{229F2577-D2E8-5733-1573-D57FFD8BC7E2}"/>
              </a:ext>
            </a:extLst>
          </p:cNvPr>
          <p:cNvSpPr>
            <a:spLocks noGrp="1"/>
          </p:cNvSpPr>
          <p:nvPr>
            <p:ph sz="half" idx="2"/>
          </p:nvPr>
        </p:nvSpPr>
        <p:spPr>
          <a:xfrm>
            <a:off x="839788" y="1320482"/>
            <a:ext cx="5157787" cy="4869181"/>
          </a:xfrm>
        </p:spPr>
        <p:txBody>
          <a:bodyPr>
            <a:normAutofit/>
          </a:bodyPr>
          <a:lstStyle/>
          <a:p>
            <a:pPr marL="0" indent="0">
              <a:lnSpc>
                <a:spcPct val="110000"/>
              </a:lnSpc>
              <a:buNone/>
            </a:pPr>
            <a:r>
              <a:rPr lang="tr-TR" sz="2400" dirty="0">
                <a:solidFill>
                  <a:schemeClr val="bg1"/>
                </a:solidFill>
                <a:latin typeface="MS Mincho" panose="02020609040205080304" pitchFamily="49" charset="-128"/>
                <a:ea typeface="MS Mincho" panose="02020609040205080304" pitchFamily="49" charset="-128"/>
              </a:rPr>
              <a:t>	</a:t>
            </a:r>
            <a:r>
              <a:rPr lang="tr-TR" sz="1600" dirty="0">
                <a:solidFill>
                  <a:schemeClr val="bg1"/>
                </a:solidFill>
                <a:latin typeface="MS Mincho" panose="02020609040205080304" pitchFamily="49" charset="-128"/>
                <a:ea typeface="MS Mincho" panose="02020609040205080304" pitchFamily="49" charset="-128"/>
              </a:rPr>
              <a:t>Daha sonraları ortaya çıkmış ve başarısını kanıtlamıştır. Nesne yönelimli programlamaya dayanan veri modelidir</a:t>
            </a:r>
          </a:p>
        </p:txBody>
      </p:sp>
      <p:grpSp>
        <p:nvGrpSpPr>
          <p:cNvPr id="141" name="Grup 140">
            <a:extLst>
              <a:ext uri="{FF2B5EF4-FFF2-40B4-BE49-F238E27FC236}">
                <a16:creationId xmlns:a16="http://schemas.microsoft.com/office/drawing/2014/main" id="{B838F102-6A59-5D15-FD87-7BDF4015EEB5}"/>
              </a:ext>
            </a:extLst>
          </p:cNvPr>
          <p:cNvGrpSpPr/>
          <p:nvPr/>
        </p:nvGrpSpPr>
        <p:grpSpPr>
          <a:xfrm>
            <a:off x="372168" y="2435289"/>
            <a:ext cx="5712720" cy="3754373"/>
            <a:chOff x="372168" y="2435289"/>
            <a:chExt cx="5712720" cy="3754373"/>
          </a:xfrm>
        </p:grpSpPr>
        <p:grpSp>
          <p:nvGrpSpPr>
            <p:cNvPr id="61" name="Grup 60">
              <a:extLst>
                <a:ext uri="{FF2B5EF4-FFF2-40B4-BE49-F238E27FC236}">
                  <a16:creationId xmlns:a16="http://schemas.microsoft.com/office/drawing/2014/main" id="{2CA25720-C8DE-9742-A624-63394AED3767}"/>
                </a:ext>
              </a:extLst>
            </p:cNvPr>
            <p:cNvGrpSpPr/>
            <p:nvPr/>
          </p:nvGrpSpPr>
          <p:grpSpPr>
            <a:xfrm>
              <a:off x="372168" y="2435289"/>
              <a:ext cx="2632289" cy="3754373"/>
              <a:chOff x="835022" y="2566353"/>
              <a:chExt cx="3681652" cy="4084435"/>
            </a:xfrm>
          </p:grpSpPr>
          <p:grpSp>
            <p:nvGrpSpPr>
              <p:cNvPr id="36" name="Grup 35">
                <a:extLst>
                  <a:ext uri="{FF2B5EF4-FFF2-40B4-BE49-F238E27FC236}">
                    <a16:creationId xmlns:a16="http://schemas.microsoft.com/office/drawing/2014/main" id="{EFFF3C08-A1F5-1C93-1AF9-AEA3A3053847}"/>
                  </a:ext>
                </a:extLst>
              </p:cNvPr>
              <p:cNvGrpSpPr/>
              <p:nvPr/>
            </p:nvGrpSpPr>
            <p:grpSpPr>
              <a:xfrm>
                <a:off x="835022" y="2566353"/>
                <a:ext cx="3681652" cy="1182566"/>
                <a:chOff x="835022" y="2566353"/>
                <a:chExt cx="3681652" cy="1182566"/>
              </a:xfrm>
            </p:grpSpPr>
            <p:grpSp>
              <p:nvGrpSpPr>
                <p:cNvPr id="13" name="Grup 12">
                  <a:extLst>
                    <a:ext uri="{FF2B5EF4-FFF2-40B4-BE49-F238E27FC236}">
                      <a16:creationId xmlns:a16="http://schemas.microsoft.com/office/drawing/2014/main" id="{6CB54BC0-5660-0ED1-F847-A6B7A0A4D38D}"/>
                    </a:ext>
                  </a:extLst>
                </p:cNvPr>
                <p:cNvGrpSpPr/>
                <p:nvPr/>
              </p:nvGrpSpPr>
              <p:grpSpPr>
                <a:xfrm>
                  <a:off x="835023" y="3108800"/>
                  <a:ext cx="3681651" cy="320200"/>
                  <a:chOff x="586741" y="2566353"/>
                  <a:chExt cx="3680459" cy="542924"/>
                </a:xfrm>
                <a:solidFill>
                  <a:srgbClr val="623F2B"/>
                </a:solidFill>
              </p:grpSpPr>
              <p:sp>
                <p:nvSpPr>
                  <p:cNvPr id="14" name="Dikdörtgen 13">
                    <a:extLst>
                      <a:ext uri="{FF2B5EF4-FFF2-40B4-BE49-F238E27FC236}">
                        <a16:creationId xmlns:a16="http://schemas.microsoft.com/office/drawing/2014/main" id="{1824131A-DCF0-995C-4BC0-118D6AD042BC}"/>
                      </a:ext>
                    </a:extLst>
                  </p:cNvPr>
                  <p:cNvSpPr/>
                  <p:nvPr/>
                </p:nvSpPr>
                <p:spPr>
                  <a:xfrm>
                    <a:off x="586741" y="2566353"/>
                    <a:ext cx="1226819"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Yol</a:t>
                    </a:r>
                  </a:p>
                </p:txBody>
              </p:sp>
              <p:sp>
                <p:nvSpPr>
                  <p:cNvPr id="17" name="Dikdörtgen 16">
                    <a:extLst>
                      <a:ext uri="{FF2B5EF4-FFF2-40B4-BE49-F238E27FC236}">
                        <a16:creationId xmlns:a16="http://schemas.microsoft.com/office/drawing/2014/main" id="{C7C3BD87-B870-94CA-BF24-136F9B1F571B}"/>
                      </a:ext>
                    </a:extLst>
                  </p:cNvPr>
                  <p:cNvSpPr/>
                  <p:nvPr/>
                </p:nvSpPr>
                <p:spPr>
                  <a:xfrm>
                    <a:off x="1813561" y="2566353"/>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Demiryolu</a:t>
                    </a:r>
                  </a:p>
                </p:txBody>
              </p:sp>
              <p:sp>
                <p:nvSpPr>
                  <p:cNvPr id="19" name="Dikdörtgen 18">
                    <a:extLst>
                      <a:ext uri="{FF2B5EF4-FFF2-40B4-BE49-F238E27FC236}">
                        <a16:creationId xmlns:a16="http://schemas.microsoft.com/office/drawing/2014/main" id="{C606ACA0-3A7F-FFB4-3982-09BB857EA492}"/>
                      </a:ext>
                    </a:extLst>
                  </p:cNvPr>
                  <p:cNvSpPr/>
                  <p:nvPr/>
                </p:nvSpPr>
                <p:spPr>
                  <a:xfrm>
                    <a:off x="3040380" y="2566830"/>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 </a:t>
                    </a:r>
                    <a:r>
                      <a:rPr lang="tr-TR" sz="1400" dirty="0">
                        <a:solidFill>
                          <a:schemeClr val="bg1"/>
                        </a:solidFill>
                        <a:latin typeface="MS Mincho" panose="02020609040205080304" pitchFamily="49" charset="-128"/>
                        <a:ea typeface="MS Mincho" panose="02020609040205080304" pitchFamily="49" charset="-128"/>
                      </a:rPr>
                      <a:t>Havayolu</a:t>
                    </a:r>
                    <a:endParaRPr lang="tr-TR" dirty="0">
                      <a:solidFill>
                        <a:schemeClr val="bg1"/>
                      </a:solidFill>
                      <a:latin typeface="MS Mincho" panose="02020609040205080304" pitchFamily="49" charset="-128"/>
                      <a:ea typeface="MS Mincho" panose="02020609040205080304" pitchFamily="49" charset="-128"/>
                    </a:endParaRPr>
                  </a:p>
                </p:txBody>
              </p:sp>
            </p:grpSp>
            <p:sp>
              <p:nvSpPr>
                <p:cNvPr id="22" name="Dikdörtgen 21">
                  <a:extLst>
                    <a:ext uri="{FF2B5EF4-FFF2-40B4-BE49-F238E27FC236}">
                      <a16:creationId xmlns:a16="http://schemas.microsoft.com/office/drawing/2014/main" id="{30B98F56-983A-F4F4-7989-1D515D9039A3}"/>
                    </a:ext>
                  </a:extLst>
                </p:cNvPr>
                <p:cNvSpPr/>
                <p:nvPr/>
              </p:nvSpPr>
              <p:spPr>
                <a:xfrm>
                  <a:off x="836612" y="2566353"/>
                  <a:ext cx="3680061" cy="542447"/>
                </a:xfrm>
                <a:prstGeom prst="rect">
                  <a:avLst/>
                </a:prstGeom>
                <a:solidFill>
                  <a:srgbClr val="38220E">
                    <a:alpha val="3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Nesne Grupları</a:t>
                  </a:r>
                </a:p>
              </p:txBody>
            </p:sp>
            <p:grpSp>
              <p:nvGrpSpPr>
                <p:cNvPr id="26" name="Grup 25">
                  <a:extLst>
                    <a:ext uri="{FF2B5EF4-FFF2-40B4-BE49-F238E27FC236}">
                      <a16:creationId xmlns:a16="http://schemas.microsoft.com/office/drawing/2014/main" id="{C34FECF7-BE81-26F3-CEF8-66C38E4FC7AB}"/>
                    </a:ext>
                  </a:extLst>
                </p:cNvPr>
                <p:cNvGrpSpPr/>
                <p:nvPr/>
              </p:nvGrpSpPr>
              <p:grpSpPr>
                <a:xfrm>
                  <a:off x="835022" y="3428719"/>
                  <a:ext cx="3681651" cy="320200"/>
                  <a:chOff x="586741" y="2566353"/>
                  <a:chExt cx="3680459" cy="542924"/>
                </a:xfrm>
                <a:solidFill>
                  <a:srgbClr val="4D2F13"/>
                </a:solidFill>
              </p:grpSpPr>
              <p:sp>
                <p:nvSpPr>
                  <p:cNvPr id="27" name="Dikdörtgen 26">
                    <a:extLst>
                      <a:ext uri="{FF2B5EF4-FFF2-40B4-BE49-F238E27FC236}">
                        <a16:creationId xmlns:a16="http://schemas.microsoft.com/office/drawing/2014/main" id="{0EC36572-B63D-4B3B-AFBA-097F3407E085}"/>
                      </a:ext>
                    </a:extLst>
                  </p:cNvPr>
                  <p:cNvSpPr/>
                  <p:nvPr/>
                </p:nvSpPr>
                <p:spPr>
                  <a:xfrm>
                    <a:off x="586741" y="2566353"/>
                    <a:ext cx="1226819"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100</a:t>
                    </a:r>
                  </a:p>
                </p:txBody>
              </p:sp>
              <p:sp>
                <p:nvSpPr>
                  <p:cNvPr id="28" name="Dikdörtgen 27">
                    <a:extLst>
                      <a:ext uri="{FF2B5EF4-FFF2-40B4-BE49-F238E27FC236}">
                        <a16:creationId xmlns:a16="http://schemas.microsoft.com/office/drawing/2014/main" id="{F7EDD5F1-5AD9-CE97-EE4B-79EB3863C330}"/>
                      </a:ext>
                    </a:extLst>
                  </p:cNvPr>
                  <p:cNvSpPr/>
                  <p:nvPr/>
                </p:nvSpPr>
                <p:spPr>
                  <a:xfrm>
                    <a:off x="1813561" y="2566353"/>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200</a:t>
                    </a:r>
                  </a:p>
                </p:txBody>
              </p:sp>
              <p:sp>
                <p:nvSpPr>
                  <p:cNvPr id="30" name="Dikdörtgen 29">
                    <a:extLst>
                      <a:ext uri="{FF2B5EF4-FFF2-40B4-BE49-F238E27FC236}">
                        <a16:creationId xmlns:a16="http://schemas.microsoft.com/office/drawing/2014/main" id="{90165EFF-13F8-1F3D-9306-1BB870E77855}"/>
                      </a:ext>
                    </a:extLst>
                  </p:cNvPr>
                  <p:cNvSpPr/>
                  <p:nvPr/>
                </p:nvSpPr>
                <p:spPr>
                  <a:xfrm>
                    <a:off x="3040380" y="2566830"/>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300</a:t>
                    </a:r>
                  </a:p>
                </p:txBody>
              </p:sp>
            </p:grpSp>
          </p:grpSp>
          <p:grpSp>
            <p:nvGrpSpPr>
              <p:cNvPr id="39" name="Grup 38">
                <a:extLst>
                  <a:ext uri="{FF2B5EF4-FFF2-40B4-BE49-F238E27FC236}">
                    <a16:creationId xmlns:a16="http://schemas.microsoft.com/office/drawing/2014/main" id="{7AB75310-5709-2930-7746-B2D6BE5457D4}"/>
                  </a:ext>
                </a:extLst>
              </p:cNvPr>
              <p:cNvGrpSpPr/>
              <p:nvPr/>
            </p:nvGrpSpPr>
            <p:grpSpPr>
              <a:xfrm>
                <a:off x="835022" y="4034471"/>
                <a:ext cx="3681652" cy="1182566"/>
                <a:chOff x="835022" y="2566353"/>
                <a:chExt cx="3681652" cy="1182566"/>
              </a:xfrm>
            </p:grpSpPr>
            <p:grpSp>
              <p:nvGrpSpPr>
                <p:cNvPr id="40" name="Grup 39">
                  <a:extLst>
                    <a:ext uri="{FF2B5EF4-FFF2-40B4-BE49-F238E27FC236}">
                      <a16:creationId xmlns:a16="http://schemas.microsoft.com/office/drawing/2014/main" id="{572A3B3C-469D-1CDA-5839-A4B3F4EE59CC}"/>
                    </a:ext>
                  </a:extLst>
                </p:cNvPr>
                <p:cNvGrpSpPr/>
                <p:nvPr/>
              </p:nvGrpSpPr>
              <p:grpSpPr>
                <a:xfrm>
                  <a:off x="835023" y="3108800"/>
                  <a:ext cx="3681651" cy="320200"/>
                  <a:chOff x="586741" y="2566353"/>
                  <a:chExt cx="3680459" cy="542924"/>
                </a:xfrm>
                <a:solidFill>
                  <a:srgbClr val="623F2B"/>
                </a:solidFill>
              </p:grpSpPr>
              <p:sp>
                <p:nvSpPr>
                  <p:cNvPr id="46" name="Dikdörtgen 45">
                    <a:extLst>
                      <a:ext uri="{FF2B5EF4-FFF2-40B4-BE49-F238E27FC236}">
                        <a16:creationId xmlns:a16="http://schemas.microsoft.com/office/drawing/2014/main" id="{9B92BC8A-C72D-CD1E-662A-02C06C746871}"/>
                      </a:ext>
                    </a:extLst>
                  </p:cNvPr>
                  <p:cNvSpPr/>
                  <p:nvPr/>
                </p:nvSpPr>
                <p:spPr>
                  <a:xfrm>
                    <a:off x="586741" y="2566353"/>
                    <a:ext cx="1226819"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Otoban</a:t>
                    </a:r>
                  </a:p>
                </p:txBody>
              </p:sp>
              <p:sp>
                <p:nvSpPr>
                  <p:cNvPr id="47" name="Dikdörtgen 46">
                    <a:extLst>
                      <a:ext uri="{FF2B5EF4-FFF2-40B4-BE49-F238E27FC236}">
                        <a16:creationId xmlns:a16="http://schemas.microsoft.com/office/drawing/2014/main" id="{4157DD76-8D60-87E2-DDEE-9242DFBF53D6}"/>
                      </a:ext>
                    </a:extLst>
                  </p:cNvPr>
                  <p:cNvSpPr/>
                  <p:nvPr/>
                </p:nvSpPr>
                <p:spPr>
                  <a:xfrm>
                    <a:off x="1813561" y="2566353"/>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Anayol</a:t>
                    </a:r>
                  </a:p>
                </p:txBody>
              </p:sp>
              <p:sp>
                <p:nvSpPr>
                  <p:cNvPr id="48" name="Dikdörtgen 47">
                    <a:extLst>
                      <a:ext uri="{FF2B5EF4-FFF2-40B4-BE49-F238E27FC236}">
                        <a16:creationId xmlns:a16="http://schemas.microsoft.com/office/drawing/2014/main" id="{9B5C4C57-0694-A2E5-9B91-46420B1826A6}"/>
                      </a:ext>
                    </a:extLst>
                  </p:cNvPr>
                  <p:cNvSpPr/>
                  <p:nvPr/>
                </p:nvSpPr>
                <p:spPr>
                  <a:xfrm>
                    <a:off x="3040380" y="2566830"/>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 </a:t>
                    </a:r>
                    <a:r>
                      <a:rPr lang="tr-TR" sz="1400" dirty="0">
                        <a:solidFill>
                          <a:schemeClr val="bg1"/>
                        </a:solidFill>
                        <a:latin typeface="MS Mincho" panose="02020609040205080304" pitchFamily="49" charset="-128"/>
                        <a:ea typeface="MS Mincho" panose="02020609040205080304" pitchFamily="49" charset="-128"/>
                      </a:rPr>
                      <a:t>Yol</a:t>
                    </a:r>
                    <a:endParaRPr lang="tr-TR" dirty="0">
                      <a:solidFill>
                        <a:schemeClr val="bg1"/>
                      </a:solidFill>
                      <a:latin typeface="MS Mincho" panose="02020609040205080304" pitchFamily="49" charset="-128"/>
                      <a:ea typeface="MS Mincho" panose="02020609040205080304" pitchFamily="49" charset="-128"/>
                    </a:endParaRPr>
                  </a:p>
                </p:txBody>
              </p:sp>
            </p:grpSp>
            <p:sp>
              <p:nvSpPr>
                <p:cNvPr id="41" name="Dikdörtgen 40">
                  <a:extLst>
                    <a:ext uri="{FF2B5EF4-FFF2-40B4-BE49-F238E27FC236}">
                      <a16:creationId xmlns:a16="http://schemas.microsoft.com/office/drawing/2014/main" id="{A5417B89-D541-D6C7-2721-7B72C97709B6}"/>
                    </a:ext>
                  </a:extLst>
                </p:cNvPr>
                <p:cNvSpPr/>
                <p:nvPr/>
              </p:nvSpPr>
              <p:spPr>
                <a:xfrm>
                  <a:off x="836612" y="2566353"/>
                  <a:ext cx="3680061" cy="542447"/>
                </a:xfrm>
                <a:prstGeom prst="rect">
                  <a:avLst/>
                </a:prstGeom>
                <a:solidFill>
                  <a:srgbClr val="38220E">
                    <a:alpha val="3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Nesne Türleri</a:t>
                  </a:r>
                </a:p>
              </p:txBody>
            </p:sp>
            <p:grpSp>
              <p:nvGrpSpPr>
                <p:cNvPr id="42" name="Grup 41">
                  <a:extLst>
                    <a:ext uri="{FF2B5EF4-FFF2-40B4-BE49-F238E27FC236}">
                      <a16:creationId xmlns:a16="http://schemas.microsoft.com/office/drawing/2014/main" id="{FC1C5237-E604-26EF-6CC2-A2F609BCF769}"/>
                    </a:ext>
                  </a:extLst>
                </p:cNvPr>
                <p:cNvGrpSpPr/>
                <p:nvPr/>
              </p:nvGrpSpPr>
              <p:grpSpPr>
                <a:xfrm>
                  <a:off x="835022" y="3428719"/>
                  <a:ext cx="3681651" cy="320200"/>
                  <a:chOff x="586741" y="2566353"/>
                  <a:chExt cx="3680459" cy="542924"/>
                </a:xfrm>
                <a:solidFill>
                  <a:srgbClr val="4D2F13"/>
                </a:solidFill>
              </p:grpSpPr>
              <p:sp>
                <p:nvSpPr>
                  <p:cNvPr id="43" name="Dikdörtgen 42">
                    <a:extLst>
                      <a:ext uri="{FF2B5EF4-FFF2-40B4-BE49-F238E27FC236}">
                        <a16:creationId xmlns:a16="http://schemas.microsoft.com/office/drawing/2014/main" id="{7B0385F6-6054-5E20-B13F-9D26C9704160}"/>
                      </a:ext>
                    </a:extLst>
                  </p:cNvPr>
                  <p:cNvSpPr/>
                  <p:nvPr/>
                </p:nvSpPr>
                <p:spPr>
                  <a:xfrm>
                    <a:off x="586741" y="2566353"/>
                    <a:ext cx="1226819"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1100</a:t>
                    </a:r>
                  </a:p>
                </p:txBody>
              </p:sp>
              <p:sp>
                <p:nvSpPr>
                  <p:cNvPr id="44" name="Dikdörtgen 43">
                    <a:extLst>
                      <a:ext uri="{FF2B5EF4-FFF2-40B4-BE49-F238E27FC236}">
                        <a16:creationId xmlns:a16="http://schemas.microsoft.com/office/drawing/2014/main" id="{EAEF2FB7-B52A-DD35-B471-70CFA403BFF0}"/>
                      </a:ext>
                    </a:extLst>
                  </p:cNvPr>
                  <p:cNvSpPr/>
                  <p:nvPr/>
                </p:nvSpPr>
                <p:spPr>
                  <a:xfrm>
                    <a:off x="1813561" y="2566353"/>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1200</a:t>
                    </a:r>
                  </a:p>
                </p:txBody>
              </p:sp>
              <p:sp>
                <p:nvSpPr>
                  <p:cNvPr id="45" name="Dikdörtgen 44">
                    <a:extLst>
                      <a:ext uri="{FF2B5EF4-FFF2-40B4-BE49-F238E27FC236}">
                        <a16:creationId xmlns:a16="http://schemas.microsoft.com/office/drawing/2014/main" id="{195A17D4-2152-58D0-536E-FD6EC8436352}"/>
                      </a:ext>
                    </a:extLst>
                  </p:cNvPr>
                  <p:cNvSpPr/>
                  <p:nvPr/>
                </p:nvSpPr>
                <p:spPr>
                  <a:xfrm>
                    <a:off x="3040380" y="2566830"/>
                    <a:ext cx="1226820" cy="542447"/>
                  </a:xfrm>
                  <a:prstGeom prst="rect">
                    <a:avLst/>
                  </a:prstGeom>
                  <a:grp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bg1"/>
                        </a:solidFill>
                        <a:latin typeface="MS Mincho" panose="02020609040205080304" pitchFamily="49" charset="-128"/>
                        <a:ea typeface="MS Mincho" panose="02020609040205080304" pitchFamily="49" charset="-128"/>
                      </a:rPr>
                      <a:t>1300</a:t>
                    </a:r>
                  </a:p>
                </p:txBody>
              </p:sp>
            </p:grpSp>
          </p:grpSp>
          <p:grpSp>
            <p:nvGrpSpPr>
              <p:cNvPr id="49" name="Grup 48">
                <a:extLst>
                  <a:ext uri="{FF2B5EF4-FFF2-40B4-BE49-F238E27FC236}">
                    <a16:creationId xmlns:a16="http://schemas.microsoft.com/office/drawing/2014/main" id="{DAAFFD5D-410E-395D-7988-BBC90E040768}"/>
                  </a:ext>
                </a:extLst>
              </p:cNvPr>
              <p:cNvGrpSpPr/>
              <p:nvPr/>
            </p:nvGrpSpPr>
            <p:grpSpPr>
              <a:xfrm>
                <a:off x="835022" y="5502589"/>
                <a:ext cx="3681650" cy="1148199"/>
                <a:chOff x="835023" y="2566353"/>
                <a:chExt cx="3681650" cy="1148199"/>
              </a:xfrm>
            </p:grpSpPr>
            <p:sp>
              <p:nvSpPr>
                <p:cNvPr id="58" name="Dikdörtgen 57">
                  <a:extLst>
                    <a:ext uri="{FF2B5EF4-FFF2-40B4-BE49-F238E27FC236}">
                      <a16:creationId xmlns:a16="http://schemas.microsoft.com/office/drawing/2014/main" id="{1C95703C-ECC2-06A5-A2FE-3D803467EEEB}"/>
                    </a:ext>
                  </a:extLst>
                </p:cNvPr>
                <p:cNvSpPr/>
                <p:nvPr/>
              </p:nvSpPr>
              <p:spPr>
                <a:xfrm>
                  <a:off x="835023" y="3108802"/>
                  <a:ext cx="3680060" cy="605750"/>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Genişlik, kaplama, şerit sayısı vb.</a:t>
                  </a:r>
                </a:p>
              </p:txBody>
            </p:sp>
            <p:sp>
              <p:nvSpPr>
                <p:cNvPr id="51" name="Dikdörtgen 50">
                  <a:extLst>
                    <a:ext uri="{FF2B5EF4-FFF2-40B4-BE49-F238E27FC236}">
                      <a16:creationId xmlns:a16="http://schemas.microsoft.com/office/drawing/2014/main" id="{4FE2CFFD-8DF4-B44E-9EEB-55558605D110}"/>
                    </a:ext>
                  </a:extLst>
                </p:cNvPr>
                <p:cNvSpPr/>
                <p:nvPr/>
              </p:nvSpPr>
              <p:spPr>
                <a:xfrm>
                  <a:off x="836612" y="2566353"/>
                  <a:ext cx="3680061" cy="542447"/>
                </a:xfrm>
                <a:prstGeom prst="rect">
                  <a:avLst/>
                </a:prstGeom>
                <a:solidFill>
                  <a:srgbClr val="38220E">
                    <a:alpha val="3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Nesne: Anayol: Öznitelikler</a:t>
                  </a:r>
                </a:p>
              </p:txBody>
            </p:sp>
          </p:grpSp>
        </p:grpSp>
        <p:grpSp>
          <p:nvGrpSpPr>
            <p:cNvPr id="64" name="Grup 63">
              <a:extLst>
                <a:ext uri="{FF2B5EF4-FFF2-40B4-BE49-F238E27FC236}">
                  <a16:creationId xmlns:a16="http://schemas.microsoft.com/office/drawing/2014/main" id="{0A094EDD-411B-A7B5-197A-FE9CFD9F9A4F}"/>
                </a:ext>
              </a:extLst>
            </p:cNvPr>
            <p:cNvGrpSpPr/>
            <p:nvPr/>
          </p:nvGrpSpPr>
          <p:grpSpPr>
            <a:xfrm>
              <a:off x="3605968" y="3846503"/>
              <a:ext cx="2478920" cy="897268"/>
              <a:chOff x="524567" y="5288386"/>
              <a:chExt cx="3045196" cy="1053677"/>
            </a:xfrm>
          </p:grpSpPr>
          <p:sp>
            <p:nvSpPr>
              <p:cNvPr id="62" name="Dikdörtgen 61">
                <a:extLst>
                  <a:ext uri="{FF2B5EF4-FFF2-40B4-BE49-F238E27FC236}">
                    <a16:creationId xmlns:a16="http://schemas.microsoft.com/office/drawing/2014/main" id="{95A5C5AC-7452-5E84-FF5E-E7D534EDCBB3}"/>
                  </a:ext>
                </a:extLst>
              </p:cNvPr>
              <p:cNvSpPr/>
              <p:nvPr/>
            </p:nvSpPr>
            <p:spPr>
              <a:xfrm>
                <a:off x="524568" y="5783880"/>
                <a:ext cx="3045195" cy="558183"/>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solidFill>
                      <a:schemeClr val="bg1"/>
                    </a:solidFill>
                    <a:latin typeface="MS Mincho" panose="02020609040205080304" pitchFamily="49" charset="-128"/>
                    <a:ea typeface="MS Mincho" panose="02020609040205080304" pitchFamily="49" charset="-128"/>
                  </a:rPr>
                  <a:t>10 m., Asfalt, 2, …</a:t>
                </a:r>
              </a:p>
            </p:txBody>
          </p:sp>
          <p:sp>
            <p:nvSpPr>
              <p:cNvPr id="63" name="Dikdörtgen 62">
                <a:extLst>
                  <a:ext uri="{FF2B5EF4-FFF2-40B4-BE49-F238E27FC236}">
                    <a16:creationId xmlns:a16="http://schemas.microsoft.com/office/drawing/2014/main" id="{2DC95276-EE38-78EB-6E4C-BB96C760502C}"/>
                  </a:ext>
                </a:extLst>
              </p:cNvPr>
              <p:cNvSpPr/>
              <p:nvPr/>
            </p:nvSpPr>
            <p:spPr>
              <a:xfrm>
                <a:off x="524567" y="5288386"/>
                <a:ext cx="3045196" cy="499851"/>
              </a:xfrm>
              <a:prstGeom prst="rect">
                <a:avLst/>
              </a:prstGeom>
              <a:solidFill>
                <a:srgbClr val="38220E">
                  <a:alpha val="3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Nesne: Anayol: Örnek 1</a:t>
                </a:r>
              </a:p>
            </p:txBody>
          </p:sp>
        </p:grpSp>
        <p:cxnSp>
          <p:nvCxnSpPr>
            <p:cNvPr id="66" name="Bağlayıcı: Dirsek 65">
              <a:extLst>
                <a:ext uri="{FF2B5EF4-FFF2-40B4-BE49-F238E27FC236}">
                  <a16:creationId xmlns:a16="http://schemas.microsoft.com/office/drawing/2014/main" id="{075A2F4B-3140-EEA0-AED3-3DBDDCC40CDA}"/>
                </a:ext>
              </a:extLst>
            </p:cNvPr>
            <p:cNvCxnSpPr>
              <a:cxnSpLocks/>
              <a:stCxn id="63" idx="1"/>
              <a:endCxn id="51" idx="3"/>
            </p:cNvCxnSpPr>
            <p:nvPr/>
          </p:nvCxnSpPr>
          <p:spPr>
            <a:xfrm rot="10800000" flipV="1">
              <a:off x="3004456" y="4059329"/>
              <a:ext cx="601512" cy="1324225"/>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89" name="Grup 88">
            <a:extLst>
              <a:ext uri="{FF2B5EF4-FFF2-40B4-BE49-F238E27FC236}">
                <a16:creationId xmlns:a16="http://schemas.microsoft.com/office/drawing/2014/main" id="{DE12C013-3530-6034-AE95-DEE3E6B434FB}"/>
              </a:ext>
            </a:extLst>
          </p:cNvPr>
          <p:cNvGrpSpPr/>
          <p:nvPr/>
        </p:nvGrpSpPr>
        <p:grpSpPr>
          <a:xfrm>
            <a:off x="8052126" y="2150759"/>
            <a:ext cx="2050345" cy="1309619"/>
            <a:chOff x="6194425" y="4842249"/>
            <a:chExt cx="2091159" cy="1951120"/>
          </a:xfrm>
        </p:grpSpPr>
        <p:sp>
          <p:nvSpPr>
            <p:cNvPr id="72" name="Dikdörtgen 71">
              <a:extLst>
                <a:ext uri="{FF2B5EF4-FFF2-40B4-BE49-F238E27FC236}">
                  <a16:creationId xmlns:a16="http://schemas.microsoft.com/office/drawing/2014/main" id="{671B2B9B-56B8-F201-7C9C-39463EE85484}"/>
                </a:ext>
              </a:extLst>
            </p:cNvPr>
            <p:cNvSpPr/>
            <p:nvPr/>
          </p:nvSpPr>
          <p:spPr>
            <a:xfrm>
              <a:off x="6194428" y="5340861"/>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Sütun</a:t>
              </a:r>
            </a:p>
          </p:txBody>
        </p:sp>
        <p:sp>
          <p:nvSpPr>
            <p:cNvPr id="73" name="Dikdörtgen 72">
              <a:extLst>
                <a:ext uri="{FF2B5EF4-FFF2-40B4-BE49-F238E27FC236}">
                  <a16:creationId xmlns:a16="http://schemas.microsoft.com/office/drawing/2014/main" id="{C49FE9F9-C5A0-DDE2-ED2F-8740B8583978}"/>
                </a:ext>
              </a:extLst>
            </p:cNvPr>
            <p:cNvSpPr/>
            <p:nvPr/>
          </p:nvSpPr>
          <p:spPr>
            <a:xfrm>
              <a:off x="7240006" y="5340861"/>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Veri Tipi</a:t>
              </a:r>
            </a:p>
          </p:txBody>
        </p:sp>
        <p:sp>
          <p:nvSpPr>
            <p:cNvPr id="75" name="Dikdörtgen 74">
              <a:extLst>
                <a:ext uri="{FF2B5EF4-FFF2-40B4-BE49-F238E27FC236}">
                  <a16:creationId xmlns:a16="http://schemas.microsoft.com/office/drawing/2014/main" id="{E66AC8D3-120C-EF3F-0D01-D6B393ADBCF9}"/>
                </a:ext>
              </a:extLst>
            </p:cNvPr>
            <p:cNvSpPr/>
            <p:nvPr/>
          </p:nvSpPr>
          <p:spPr>
            <a:xfrm>
              <a:off x="6195782" y="4842249"/>
              <a:ext cx="2089801" cy="498612"/>
            </a:xfrm>
            <a:prstGeom prst="rect">
              <a:avLst/>
            </a:prstGeom>
            <a:solidFill>
              <a:srgbClr val="38220E">
                <a:alpha val="3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t>Adres</a:t>
              </a:r>
            </a:p>
          </p:txBody>
        </p:sp>
        <p:sp>
          <p:nvSpPr>
            <p:cNvPr id="76" name="Dikdörtgen 75">
              <a:extLst>
                <a:ext uri="{FF2B5EF4-FFF2-40B4-BE49-F238E27FC236}">
                  <a16:creationId xmlns:a16="http://schemas.microsoft.com/office/drawing/2014/main" id="{393D3AF0-0437-71A5-50AD-4084A1BE87DD}"/>
                </a:ext>
              </a:extLst>
            </p:cNvPr>
            <p:cNvSpPr/>
            <p:nvPr/>
          </p:nvSpPr>
          <p:spPr>
            <a:xfrm>
              <a:off x="6194427" y="5634927"/>
              <a:ext cx="1045577"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Adres</a:t>
              </a:r>
            </a:p>
          </p:txBody>
        </p:sp>
        <p:sp>
          <p:nvSpPr>
            <p:cNvPr id="77" name="Dikdörtgen 76">
              <a:extLst>
                <a:ext uri="{FF2B5EF4-FFF2-40B4-BE49-F238E27FC236}">
                  <a16:creationId xmlns:a16="http://schemas.microsoft.com/office/drawing/2014/main" id="{C7407FA3-2597-AA24-2A53-814587257E0B}"/>
                </a:ext>
              </a:extLst>
            </p:cNvPr>
            <p:cNvSpPr/>
            <p:nvPr/>
          </p:nvSpPr>
          <p:spPr>
            <a:xfrm>
              <a:off x="7240005" y="5634927"/>
              <a:ext cx="1045578"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Karakter</a:t>
              </a:r>
            </a:p>
          </p:txBody>
        </p:sp>
        <p:sp>
          <p:nvSpPr>
            <p:cNvPr id="81" name="Dikdörtgen 80">
              <a:extLst>
                <a:ext uri="{FF2B5EF4-FFF2-40B4-BE49-F238E27FC236}">
                  <a16:creationId xmlns:a16="http://schemas.microsoft.com/office/drawing/2014/main" id="{321689B5-9FF0-2BB6-C51E-AB5AC7E535AC}"/>
                </a:ext>
              </a:extLst>
            </p:cNvPr>
            <p:cNvSpPr/>
            <p:nvPr/>
          </p:nvSpPr>
          <p:spPr>
            <a:xfrm>
              <a:off x="6194426" y="5911171"/>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Şehir</a:t>
              </a:r>
            </a:p>
          </p:txBody>
        </p:sp>
        <p:sp>
          <p:nvSpPr>
            <p:cNvPr id="83" name="Dikdörtgen 82">
              <a:extLst>
                <a:ext uri="{FF2B5EF4-FFF2-40B4-BE49-F238E27FC236}">
                  <a16:creationId xmlns:a16="http://schemas.microsoft.com/office/drawing/2014/main" id="{6BCD077F-14AE-E587-3662-1CA539169ED1}"/>
                </a:ext>
              </a:extLst>
            </p:cNvPr>
            <p:cNvSpPr/>
            <p:nvPr/>
          </p:nvSpPr>
          <p:spPr>
            <a:xfrm>
              <a:off x="7240004" y="5911171"/>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Karakter</a:t>
              </a:r>
            </a:p>
          </p:txBody>
        </p:sp>
        <p:sp>
          <p:nvSpPr>
            <p:cNvPr id="84" name="Dikdörtgen 83">
              <a:extLst>
                <a:ext uri="{FF2B5EF4-FFF2-40B4-BE49-F238E27FC236}">
                  <a16:creationId xmlns:a16="http://schemas.microsoft.com/office/drawing/2014/main" id="{C9B94303-FEA6-F693-893F-EA5079CFD223}"/>
                </a:ext>
              </a:extLst>
            </p:cNvPr>
            <p:cNvSpPr/>
            <p:nvPr/>
          </p:nvSpPr>
          <p:spPr>
            <a:xfrm>
              <a:off x="6194425" y="6205237"/>
              <a:ext cx="1045577"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İlçe</a:t>
              </a:r>
            </a:p>
          </p:txBody>
        </p:sp>
        <p:sp>
          <p:nvSpPr>
            <p:cNvPr id="85" name="Dikdörtgen 84">
              <a:extLst>
                <a:ext uri="{FF2B5EF4-FFF2-40B4-BE49-F238E27FC236}">
                  <a16:creationId xmlns:a16="http://schemas.microsoft.com/office/drawing/2014/main" id="{C5D5139F-94A0-C76B-5E91-3061B36AB265}"/>
                </a:ext>
              </a:extLst>
            </p:cNvPr>
            <p:cNvSpPr/>
            <p:nvPr/>
          </p:nvSpPr>
          <p:spPr>
            <a:xfrm>
              <a:off x="7240003" y="6205237"/>
              <a:ext cx="1045578"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Karakter</a:t>
              </a:r>
            </a:p>
          </p:txBody>
        </p:sp>
        <p:sp>
          <p:nvSpPr>
            <p:cNvPr id="86" name="Dikdörtgen 85">
              <a:extLst>
                <a:ext uri="{FF2B5EF4-FFF2-40B4-BE49-F238E27FC236}">
                  <a16:creationId xmlns:a16="http://schemas.microsoft.com/office/drawing/2014/main" id="{0DA11479-6D85-1C16-7D12-689257B2F3CB}"/>
                </a:ext>
              </a:extLst>
            </p:cNvPr>
            <p:cNvSpPr/>
            <p:nvPr/>
          </p:nvSpPr>
          <p:spPr>
            <a:xfrm>
              <a:off x="6194425" y="6499303"/>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err="1">
                  <a:solidFill>
                    <a:schemeClr val="bg1"/>
                  </a:solidFill>
                  <a:latin typeface="MS Mincho" panose="02020609040205080304" pitchFamily="49" charset="-128"/>
                  <a:ea typeface="MS Mincho" panose="02020609040205080304" pitchFamily="49" charset="-128"/>
                </a:rPr>
                <a:t>Posta_Kodu</a:t>
              </a:r>
              <a:endParaRPr lang="tr-TR" sz="1200" dirty="0">
                <a:solidFill>
                  <a:schemeClr val="bg1"/>
                </a:solidFill>
                <a:latin typeface="MS Mincho" panose="02020609040205080304" pitchFamily="49" charset="-128"/>
                <a:ea typeface="MS Mincho" panose="02020609040205080304" pitchFamily="49" charset="-128"/>
              </a:endParaRPr>
            </a:p>
          </p:txBody>
        </p:sp>
        <p:sp>
          <p:nvSpPr>
            <p:cNvPr id="88" name="Dikdörtgen 87">
              <a:extLst>
                <a:ext uri="{FF2B5EF4-FFF2-40B4-BE49-F238E27FC236}">
                  <a16:creationId xmlns:a16="http://schemas.microsoft.com/office/drawing/2014/main" id="{336725A0-6C8F-4C12-E8E1-32719E877F86}"/>
                </a:ext>
              </a:extLst>
            </p:cNvPr>
            <p:cNvSpPr/>
            <p:nvPr/>
          </p:nvSpPr>
          <p:spPr>
            <a:xfrm>
              <a:off x="7240003" y="6499303"/>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Karakter</a:t>
              </a:r>
            </a:p>
          </p:txBody>
        </p:sp>
      </p:grpSp>
      <p:grpSp>
        <p:nvGrpSpPr>
          <p:cNvPr id="142" name="Grup 141">
            <a:extLst>
              <a:ext uri="{FF2B5EF4-FFF2-40B4-BE49-F238E27FC236}">
                <a16:creationId xmlns:a16="http://schemas.microsoft.com/office/drawing/2014/main" id="{A63E04AD-F8BB-C5FA-18C4-206386D6C260}"/>
              </a:ext>
            </a:extLst>
          </p:cNvPr>
          <p:cNvGrpSpPr/>
          <p:nvPr/>
        </p:nvGrpSpPr>
        <p:grpSpPr>
          <a:xfrm>
            <a:off x="9723693" y="3624010"/>
            <a:ext cx="2050345" cy="1309619"/>
            <a:chOff x="6194425" y="4842249"/>
            <a:chExt cx="2091159" cy="1951120"/>
          </a:xfrm>
        </p:grpSpPr>
        <p:sp>
          <p:nvSpPr>
            <p:cNvPr id="143" name="Dikdörtgen 142">
              <a:extLst>
                <a:ext uri="{FF2B5EF4-FFF2-40B4-BE49-F238E27FC236}">
                  <a16:creationId xmlns:a16="http://schemas.microsoft.com/office/drawing/2014/main" id="{F4386ACA-7AAF-562D-A261-B940A03E6946}"/>
                </a:ext>
              </a:extLst>
            </p:cNvPr>
            <p:cNvSpPr/>
            <p:nvPr/>
          </p:nvSpPr>
          <p:spPr>
            <a:xfrm>
              <a:off x="6194428" y="5340861"/>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Sütun</a:t>
              </a:r>
            </a:p>
          </p:txBody>
        </p:sp>
        <p:sp>
          <p:nvSpPr>
            <p:cNvPr id="144" name="Dikdörtgen 143">
              <a:extLst>
                <a:ext uri="{FF2B5EF4-FFF2-40B4-BE49-F238E27FC236}">
                  <a16:creationId xmlns:a16="http://schemas.microsoft.com/office/drawing/2014/main" id="{1D66BB54-6F04-1065-E523-DEA5CB7B84F7}"/>
                </a:ext>
              </a:extLst>
            </p:cNvPr>
            <p:cNvSpPr/>
            <p:nvPr/>
          </p:nvSpPr>
          <p:spPr>
            <a:xfrm>
              <a:off x="7240006" y="5340861"/>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Veri Tipi</a:t>
              </a:r>
            </a:p>
          </p:txBody>
        </p:sp>
        <p:sp>
          <p:nvSpPr>
            <p:cNvPr id="145" name="Dikdörtgen 144">
              <a:extLst>
                <a:ext uri="{FF2B5EF4-FFF2-40B4-BE49-F238E27FC236}">
                  <a16:creationId xmlns:a16="http://schemas.microsoft.com/office/drawing/2014/main" id="{879E04D8-7D99-A3A9-5937-F2DB1B2E1266}"/>
                </a:ext>
              </a:extLst>
            </p:cNvPr>
            <p:cNvSpPr/>
            <p:nvPr/>
          </p:nvSpPr>
          <p:spPr>
            <a:xfrm>
              <a:off x="6195782" y="4842249"/>
              <a:ext cx="2089801" cy="498612"/>
            </a:xfrm>
            <a:prstGeom prst="rect">
              <a:avLst/>
            </a:prstGeom>
            <a:solidFill>
              <a:srgbClr val="38220E">
                <a:alpha val="3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t>Araştırma Görevlileri</a:t>
              </a:r>
            </a:p>
          </p:txBody>
        </p:sp>
        <p:sp>
          <p:nvSpPr>
            <p:cNvPr id="146" name="Dikdörtgen 145">
              <a:extLst>
                <a:ext uri="{FF2B5EF4-FFF2-40B4-BE49-F238E27FC236}">
                  <a16:creationId xmlns:a16="http://schemas.microsoft.com/office/drawing/2014/main" id="{6C8F2BE8-969A-C380-784B-4A6B999388A8}"/>
                </a:ext>
              </a:extLst>
            </p:cNvPr>
            <p:cNvSpPr/>
            <p:nvPr/>
          </p:nvSpPr>
          <p:spPr>
            <a:xfrm>
              <a:off x="6194427" y="5634927"/>
              <a:ext cx="1045577"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Arş. </a:t>
              </a:r>
              <a:r>
                <a:rPr lang="tr-TR" sz="1200" dirty="0" err="1">
                  <a:solidFill>
                    <a:schemeClr val="bg1"/>
                  </a:solidFill>
                  <a:latin typeface="MS Mincho" panose="02020609040205080304" pitchFamily="49" charset="-128"/>
                  <a:ea typeface="MS Mincho" panose="02020609040205080304" pitchFamily="49" charset="-128"/>
                </a:rPr>
                <a:t>Grv</a:t>
              </a:r>
              <a:r>
                <a:rPr lang="tr-TR" sz="1200" dirty="0">
                  <a:solidFill>
                    <a:schemeClr val="bg1"/>
                  </a:solidFill>
                  <a:latin typeface="MS Mincho" panose="02020609040205080304" pitchFamily="49" charset="-128"/>
                  <a:ea typeface="MS Mincho" panose="02020609040205080304" pitchFamily="49" charset="-128"/>
                </a:rPr>
                <a:t> </a:t>
              </a:r>
              <a:r>
                <a:rPr lang="tr-TR" sz="1200" dirty="0" err="1">
                  <a:solidFill>
                    <a:schemeClr val="bg1"/>
                  </a:solidFill>
                  <a:latin typeface="MS Mincho" panose="02020609040205080304" pitchFamily="49" charset="-128"/>
                  <a:ea typeface="MS Mincho" panose="02020609040205080304" pitchFamily="49" charset="-128"/>
                </a:rPr>
                <a:t>no</a:t>
              </a:r>
              <a:endParaRPr lang="tr-TR" sz="1200" dirty="0">
                <a:solidFill>
                  <a:schemeClr val="bg1"/>
                </a:solidFill>
                <a:latin typeface="MS Mincho" panose="02020609040205080304" pitchFamily="49" charset="-128"/>
                <a:ea typeface="MS Mincho" panose="02020609040205080304" pitchFamily="49" charset="-128"/>
              </a:endParaRPr>
            </a:p>
          </p:txBody>
        </p:sp>
        <p:sp>
          <p:nvSpPr>
            <p:cNvPr id="147" name="Dikdörtgen 146">
              <a:extLst>
                <a:ext uri="{FF2B5EF4-FFF2-40B4-BE49-F238E27FC236}">
                  <a16:creationId xmlns:a16="http://schemas.microsoft.com/office/drawing/2014/main" id="{27C3EBDA-35EB-DC9F-4F78-FF1D7F43D993}"/>
                </a:ext>
              </a:extLst>
            </p:cNvPr>
            <p:cNvSpPr/>
            <p:nvPr/>
          </p:nvSpPr>
          <p:spPr>
            <a:xfrm>
              <a:off x="7240005" y="5634927"/>
              <a:ext cx="1045578"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Sayı</a:t>
              </a:r>
            </a:p>
          </p:txBody>
        </p:sp>
        <p:sp>
          <p:nvSpPr>
            <p:cNvPr id="148" name="Dikdörtgen 147">
              <a:extLst>
                <a:ext uri="{FF2B5EF4-FFF2-40B4-BE49-F238E27FC236}">
                  <a16:creationId xmlns:a16="http://schemas.microsoft.com/office/drawing/2014/main" id="{1309B2F4-4BB6-0040-EBBC-60B54AE11523}"/>
                </a:ext>
              </a:extLst>
            </p:cNvPr>
            <p:cNvSpPr/>
            <p:nvPr/>
          </p:nvSpPr>
          <p:spPr>
            <a:xfrm>
              <a:off x="6194426" y="5911171"/>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Ad</a:t>
              </a:r>
            </a:p>
          </p:txBody>
        </p:sp>
        <p:sp>
          <p:nvSpPr>
            <p:cNvPr id="149" name="Dikdörtgen 148">
              <a:extLst>
                <a:ext uri="{FF2B5EF4-FFF2-40B4-BE49-F238E27FC236}">
                  <a16:creationId xmlns:a16="http://schemas.microsoft.com/office/drawing/2014/main" id="{7AEBA72D-2726-A739-3AE1-0CD7F66B841C}"/>
                </a:ext>
              </a:extLst>
            </p:cNvPr>
            <p:cNvSpPr/>
            <p:nvPr/>
          </p:nvSpPr>
          <p:spPr>
            <a:xfrm>
              <a:off x="7240004" y="5911171"/>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Karakter</a:t>
              </a:r>
            </a:p>
          </p:txBody>
        </p:sp>
        <p:sp>
          <p:nvSpPr>
            <p:cNvPr id="150" name="Dikdörtgen 149">
              <a:extLst>
                <a:ext uri="{FF2B5EF4-FFF2-40B4-BE49-F238E27FC236}">
                  <a16:creationId xmlns:a16="http://schemas.microsoft.com/office/drawing/2014/main" id="{2E664044-4936-9F5E-C617-62E30ABB220A}"/>
                </a:ext>
              </a:extLst>
            </p:cNvPr>
            <p:cNvSpPr/>
            <p:nvPr/>
          </p:nvSpPr>
          <p:spPr>
            <a:xfrm>
              <a:off x="6194425" y="6205237"/>
              <a:ext cx="1045577"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Adres</a:t>
              </a:r>
            </a:p>
          </p:txBody>
        </p:sp>
        <p:sp>
          <p:nvSpPr>
            <p:cNvPr id="151" name="Dikdörtgen 150">
              <a:extLst>
                <a:ext uri="{FF2B5EF4-FFF2-40B4-BE49-F238E27FC236}">
                  <a16:creationId xmlns:a16="http://schemas.microsoft.com/office/drawing/2014/main" id="{FBDE7DA6-0F08-B0A3-76E6-C105D265FC31}"/>
                </a:ext>
              </a:extLst>
            </p:cNvPr>
            <p:cNvSpPr/>
            <p:nvPr/>
          </p:nvSpPr>
          <p:spPr>
            <a:xfrm>
              <a:off x="7240003" y="6205237"/>
              <a:ext cx="1045578"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Adres</a:t>
              </a:r>
            </a:p>
          </p:txBody>
        </p:sp>
        <p:sp>
          <p:nvSpPr>
            <p:cNvPr id="152" name="Dikdörtgen 151">
              <a:extLst>
                <a:ext uri="{FF2B5EF4-FFF2-40B4-BE49-F238E27FC236}">
                  <a16:creationId xmlns:a16="http://schemas.microsoft.com/office/drawing/2014/main" id="{3BA6508B-74EA-4DBB-CF6B-ABA9AE4BC59E}"/>
                </a:ext>
              </a:extLst>
            </p:cNvPr>
            <p:cNvSpPr/>
            <p:nvPr/>
          </p:nvSpPr>
          <p:spPr>
            <a:xfrm>
              <a:off x="6194425" y="6499303"/>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Telefon</a:t>
              </a:r>
            </a:p>
          </p:txBody>
        </p:sp>
        <p:sp>
          <p:nvSpPr>
            <p:cNvPr id="153" name="Dikdörtgen 152">
              <a:extLst>
                <a:ext uri="{FF2B5EF4-FFF2-40B4-BE49-F238E27FC236}">
                  <a16:creationId xmlns:a16="http://schemas.microsoft.com/office/drawing/2014/main" id="{1AADC345-E3B9-6F07-ED4E-E6123345B692}"/>
                </a:ext>
              </a:extLst>
            </p:cNvPr>
            <p:cNvSpPr/>
            <p:nvPr/>
          </p:nvSpPr>
          <p:spPr>
            <a:xfrm>
              <a:off x="7240003" y="6499303"/>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Telefon </a:t>
              </a:r>
              <a:r>
                <a:rPr lang="tr-TR" sz="1200" dirty="0" err="1">
                  <a:solidFill>
                    <a:schemeClr val="bg1"/>
                  </a:solidFill>
                  <a:latin typeface="MS Mincho" panose="02020609040205080304" pitchFamily="49" charset="-128"/>
                  <a:ea typeface="MS Mincho" panose="02020609040205080304" pitchFamily="49" charset="-128"/>
                </a:rPr>
                <a:t>no</a:t>
              </a:r>
              <a:endParaRPr lang="tr-TR" sz="1200" dirty="0">
                <a:solidFill>
                  <a:schemeClr val="bg1"/>
                </a:solidFill>
                <a:latin typeface="MS Mincho" panose="02020609040205080304" pitchFamily="49" charset="-128"/>
                <a:ea typeface="MS Mincho" panose="02020609040205080304" pitchFamily="49" charset="-128"/>
              </a:endParaRPr>
            </a:p>
          </p:txBody>
        </p:sp>
      </p:grpSp>
      <p:grpSp>
        <p:nvGrpSpPr>
          <p:cNvPr id="154" name="Grup 153">
            <a:extLst>
              <a:ext uri="{FF2B5EF4-FFF2-40B4-BE49-F238E27FC236}">
                <a16:creationId xmlns:a16="http://schemas.microsoft.com/office/drawing/2014/main" id="{5AD58C52-AD59-CD3D-C655-6D931A33B1FA}"/>
              </a:ext>
            </a:extLst>
          </p:cNvPr>
          <p:cNvGrpSpPr/>
          <p:nvPr/>
        </p:nvGrpSpPr>
        <p:grpSpPr>
          <a:xfrm>
            <a:off x="8052123" y="5132937"/>
            <a:ext cx="2050345" cy="1309619"/>
            <a:chOff x="6194425" y="4842249"/>
            <a:chExt cx="2091159" cy="1951120"/>
          </a:xfrm>
        </p:grpSpPr>
        <p:sp>
          <p:nvSpPr>
            <p:cNvPr id="155" name="Dikdörtgen 154">
              <a:extLst>
                <a:ext uri="{FF2B5EF4-FFF2-40B4-BE49-F238E27FC236}">
                  <a16:creationId xmlns:a16="http://schemas.microsoft.com/office/drawing/2014/main" id="{845F6156-6378-DD5F-2398-16D0722FB01B}"/>
                </a:ext>
              </a:extLst>
            </p:cNvPr>
            <p:cNvSpPr/>
            <p:nvPr/>
          </p:nvSpPr>
          <p:spPr>
            <a:xfrm>
              <a:off x="6194428" y="5340861"/>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Sütun</a:t>
              </a:r>
            </a:p>
          </p:txBody>
        </p:sp>
        <p:sp>
          <p:nvSpPr>
            <p:cNvPr id="156" name="Dikdörtgen 155">
              <a:extLst>
                <a:ext uri="{FF2B5EF4-FFF2-40B4-BE49-F238E27FC236}">
                  <a16:creationId xmlns:a16="http://schemas.microsoft.com/office/drawing/2014/main" id="{B724B2C8-8F0A-30A2-5D3F-68B0DB54B29C}"/>
                </a:ext>
              </a:extLst>
            </p:cNvPr>
            <p:cNvSpPr/>
            <p:nvPr/>
          </p:nvSpPr>
          <p:spPr>
            <a:xfrm>
              <a:off x="7240006" y="5340861"/>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Veri Tipi</a:t>
              </a:r>
            </a:p>
          </p:txBody>
        </p:sp>
        <p:sp>
          <p:nvSpPr>
            <p:cNvPr id="157" name="Dikdörtgen 156">
              <a:extLst>
                <a:ext uri="{FF2B5EF4-FFF2-40B4-BE49-F238E27FC236}">
                  <a16:creationId xmlns:a16="http://schemas.microsoft.com/office/drawing/2014/main" id="{CEAC9845-C8DD-4BCB-4B18-759E00EFF93A}"/>
                </a:ext>
              </a:extLst>
            </p:cNvPr>
            <p:cNvSpPr/>
            <p:nvPr/>
          </p:nvSpPr>
          <p:spPr>
            <a:xfrm>
              <a:off x="6195782" y="4842249"/>
              <a:ext cx="2089801" cy="498612"/>
            </a:xfrm>
            <a:prstGeom prst="rect">
              <a:avLst/>
            </a:prstGeom>
            <a:solidFill>
              <a:srgbClr val="38220E">
                <a:alpha val="3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err="1"/>
                <a:t>Telefon_No</a:t>
              </a:r>
              <a:endParaRPr lang="tr-TR" sz="1200" dirty="0"/>
            </a:p>
          </p:txBody>
        </p:sp>
        <p:sp>
          <p:nvSpPr>
            <p:cNvPr id="158" name="Dikdörtgen 157">
              <a:extLst>
                <a:ext uri="{FF2B5EF4-FFF2-40B4-BE49-F238E27FC236}">
                  <a16:creationId xmlns:a16="http://schemas.microsoft.com/office/drawing/2014/main" id="{4F148EDA-F7AF-B22E-9A8D-F8456E024405}"/>
                </a:ext>
              </a:extLst>
            </p:cNvPr>
            <p:cNvSpPr/>
            <p:nvPr/>
          </p:nvSpPr>
          <p:spPr>
            <a:xfrm>
              <a:off x="6194427" y="5634927"/>
              <a:ext cx="1045577"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err="1">
                  <a:solidFill>
                    <a:schemeClr val="bg1"/>
                  </a:solidFill>
                  <a:latin typeface="MS Mincho" panose="02020609040205080304" pitchFamily="49" charset="-128"/>
                  <a:ea typeface="MS Mincho" panose="02020609040205080304" pitchFamily="49" charset="-128"/>
                </a:rPr>
                <a:t>Gsm</a:t>
              </a:r>
              <a:r>
                <a:rPr lang="tr-TR" sz="1200" dirty="0">
                  <a:solidFill>
                    <a:schemeClr val="bg1"/>
                  </a:solidFill>
                  <a:latin typeface="MS Mincho" panose="02020609040205080304" pitchFamily="49" charset="-128"/>
                  <a:ea typeface="MS Mincho" panose="02020609040205080304" pitchFamily="49" charset="-128"/>
                </a:rPr>
                <a:t> </a:t>
              </a:r>
              <a:r>
                <a:rPr lang="tr-TR" sz="1200" dirty="0" err="1">
                  <a:solidFill>
                    <a:schemeClr val="bg1"/>
                  </a:solidFill>
                  <a:latin typeface="MS Mincho" panose="02020609040205080304" pitchFamily="49" charset="-128"/>
                  <a:ea typeface="MS Mincho" panose="02020609040205080304" pitchFamily="49" charset="-128"/>
                </a:rPr>
                <a:t>no</a:t>
              </a:r>
              <a:endParaRPr lang="tr-TR" sz="1200" dirty="0">
                <a:solidFill>
                  <a:schemeClr val="bg1"/>
                </a:solidFill>
                <a:latin typeface="MS Mincho" panose="02020609040205080304" pitchFamily="49" charset="-128"/>
                <a:ea typeface="MS Mincho" panose="02020609040205080304" pitchFamily="49" charset="-128"/>
              </a:endParaRPr>
            </a:p>
          </p:txBody>
        </p:sp>
        <p:sp>
          <p:nvSpPr>
            <p:cNvPr id="159" name="Dikdörtgen 158">
              <a:extLst>
                <a:ext uri="{FF2B5EF4-FFF2-40B4-BE49-F238E27FC236}">
                  <a16:creationId xmlns:a16="http://schemas.microsoft.com/office/drawing/2014/main" id="{DBB9DEDD-9DA0-4484-9846-B6C3CEDF61C6}"/>
                </a:ext>
              </a:extLst>
            </p:cNvPr>
            <p:cNvSpPr/>
            <p:nvPr/>
          </p:nvSpPr>
          <p:spPr>
            <a:xfrm>
              <a:off x="7240005" y="5634927"/>
              <a:ext cx="1045578"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Karakter</a:t>
              </a:r>
            </a:p>
          </p:txBody>
        </p:sp>
        <p:sp>
          <p:nvSpPr>
            <p:cNvPr id="160" name="Dikdörtgen 159">
              <a:extLst>
                <a:ext uri="{FF2B5EF4-FFF2-40B4-BE49-F238E27FC236}">
                  <a16:creationId xmlns:a16="http://schemas.microsoft.com/office/drawing/2014/main" id="{BBAFE750-235B-71A2-5726-1F92729CAD88}"/>
                </a:ext>
              </a:extLst>
            </p:cNvPr>
            <p:cNvSpPr/>
            <p:nvPr/>
          </p:nvSpPr>
          <p:spPr>
            <a:xfrm>
              <a:off x="6194426" y="5911171"/>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Ev tel</a:t>
              </a:r>
            </a:p>
          </p:txBody>
        </p:sp>
        <p:sp>
          <p:nvSpPr>
            <p:cNvPr id="161" name="Dikdörtgen 160">
              <a:extLst>
                <a:ext uri="{FF2B5EF4-FFF2-40B4-BE49-F238E27FC236}">
                  <a16:creationId xmlns:a16="http://schemas.microsoft.com/office/drawing/2014/main" id="{BFD66579-3644-BE80-B34F-5E8AB3B1E289}"/>
                </a:ext>
              </a:extLst>
            </p:cNvPr>
            <p:cNvSpPr/>
            <p:nvPr/>
          </p:nvSpPr>
          <p:spPr>
            <a:xfrm>
              <a:off x="7240004" y="5911171"/>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Karakter</a:t>
              </a:r>
            </a:p>
          </p:txBody>
        </p:sp>
        <p:sp>
          <p:nvSpPr>
            <p:cNvPr id="162" name="Dikdörtgen 161">
              <a:extLst>
                <a:ext uri="{FF2B5EF4-FFF2-40B4-BE49-F238E27FC236}">
                  <a16:creationId xmlns:a16="http://schemas.microsoft.com/office/drawing/2014/main" id="{9023330F-6B82-003A-9B73-17FB1C716BBA}"/>
                </a:ext>
              </a:extLst>
            </p:cNvPr>
            <p:cNvSpPr/>
            <p:nvPr/>
          </p:nvSpPr>
          <p:spPr>
            <a:xfrm>
              <a:off x="6194425" y="6205237"/>
              <a:ext cx="1045577"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İş tel</a:t>
              </a:r>
            </a:p>
          </p:txBody>
        </p:sp>
        <p:sp>
          <p:nvSpPr>
            <p:cNvPr id="163" name="Dikdörtgen 162">
              <a:extLst>
                <a:ext uri="{FF2B5EF4-FFF2-40B4-BE49-F238E27FC236}">
                  <a16:creationId xmlns:a16="http://schemas.microsoft.com/office/drawing/2014/main" id="{319F5082-42B2-05C6-7C86-B244C948D9C0}"/>
                </a:ext>
              </a:extLst>
            </p:cNvPr>
            <p:cNvSpPr/>
            <p:nvPr/>
          </p:nvSpPr>
          <p:spPr>
            <a:xfrm>
              <a:off x="7240003" y="6205237"/>
              <a:ext cx="1045578"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Karakter</a:t>
              </a:r>
            </a:p>
          </p:txBody>
        </p:sp>
        <p:sp>
          <p:nvSpPr>
            <p:cNvPr id="164" name="Dikdörtgen 163">
              <a:extLst>
                <a:ext uri="{FF2B5EF4-FFF2-40B4-BE49-F238E27FC236}">
                  <a16:creationId xmlns:a16="http://schemas.microsoft.com/office/drawing/2014/main" id="{CA45AD75-3715-8C79-21C3-3FF999CBB756}"/>
                </a:ext>
              </a:extLst>
            </p:cNvPr>
            <p:cNvSpPr/>
            <p:nvPr/>
          </p:nvSpPr>
          <p:spPr>
            <a:xfrm>
              <a:off x="6194425" y="6499303"/>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Dahili</a:t>
              </a:r>
            </a:p>
          </p:txBody>
        </p:sp>
        <p:sp>
          <p:nvSpPr>
            <p:cNvPr id="165" name="Dikdörtgen 164">
              <a:extLst>
                <a:ext uri="{FF2B5EF4-FFF2-40B4-BE49-F238E27FC236}">
                  <a16:creationId xmlns:a16="http://schemas.microsoft.com/office/drawing/2014/main" id="{4D195E35-2C0C-FE9D-3C04-DC839C4298E6}"/>
                </a:ext>
              </a:extLst>
            </p:cNvPr>
            <p:cNvSpPr/>
            <p:nvPr/>
          </p:nvSpPr>
          <p:spPr>
            <a:xfrm>
              <a:off x="7240003" y="6499303"/>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Karakter</a:t>
              </a:r>
            </a:p>
          </p:txBody>
        </p:sp>
      </p:grpSp>
      <p:grpSp>
        <p:nvGrpSpPr>
          <p:cNvPr id="166" name="Grup 165">
            <a:extLst>
              <a:ext uri="{FF2B5EF4-FFF2-40B4-BE49-F238E27FC236}">
                <a16:creationId xmlns:a16="http://schemas.microsoft.com/office/drawing/2014/main" id="{FE6AC6F2-FED1-8D28-7871-1AADF2D86FAB}"/>
              </a:ext>
            </a:extLst>
          </p:cNvPr>
          <p:cNvGrpSpPr/>
          <p:nvPr/>
        </p:nvGrpSpPr>
        <p:grpSpPr>
          <a:xfrm>
            <a:off x="6358065" y="3644820"/>
            <a:ext cx="2050345" cy="1309620"/>
            <a:chOff x="6194425" y="4842248"/>
            <a:chExt cx="2091159" cy="1951121"/>
          </a:xfrm>
        </p:grpSpPr>
        <p:sp>
          <p:nvSpPr>
            <p:cNvPr id="167" name="Dikdörtgen 166">
              <a:extLst>
                <a:ext uri="{FF2B5EF4-FFF2-40B4-BE49-F238E27FC236}">
                  <a16:creationId xmlns:a16="http://schemas.microsoft.com/office/drawing/2014/main" id="{4B51FBFA-DC55-2DDA-4DEB-EF17D8707853}"/>
                </a:ext>
              </a:extLst>
            </p:cNvPr>
            <p:cNvSpPr/>
            <p:nvPr/>
          </p:nvSpPr>
          <p:spPr>
            <a:xfrm>
              <a:off x="6194428" y="5340861"/>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Sütun</a:t>
              </a:r>
            </a:p>
          </p:txBody>
        </p:sp>
        <p:sp>
          <p:nvSpPr>
            <p:cNvPr id="168" name="Dikdörtgen 167">
              <a:extLst>
                <a:ext uri="{FF2B5EF4-FFF2-40B4-BE49-F238E27FC236}">
                  <a16:creationId xmlns:a16="http://schemas.microsoft.com/office/drawing/2014/main" id="{677C041F-38E8-8B0A-BA67-759006F9BEF8}"/>
                </a:ext>
              </a:extLst>
            </p:cNvPr>
            <p:cNvSpPr/>
            <p:nvPr/>
          </p:nvSpPr>
          <p:spPr>
            <a:xfrm>
              <a:off x="7240006" y="5340861"/>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Veri Tipi</a:t>
              </a:r>
            </a:p>
          </p:txBody>
        </p:sp>
        <p:sp>
          <p:nvSpPr>
            <p:cNvPr id="169" name="Dikdörtgen 168">
              <a:extLst>
                <a:ext uri="{FF2B5EF4-FFF2-40B4-BE49-F238E27FC236}">
                  <a16:creationId xmlns:a16="http://schemas.microsoft.com/office/drawing/2014/main" id="{F2BCB0D9-1570-0068-F584-6ABAF982C886}"/>
                </a:ext>
              </a:extLst>
            </p:cNvPr>
            <p:cNvSpPr/>
            <p:nvPr/>
          </p:nvSpPr>
          <p:spPr>
            <a:xfrm>
              <a:off x="6195782" y="4842248"/>
              <a:ext cx="2089802" cy="498611"/>
            </a:xfrm>
            <a:prstGeom prst="rect">
              <a:avLst/>
            </a:prstGeom>
            <a:solidFill>
              <a:srgbClr val="38220E">
                <a:alpha val="3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t>Öğretim Üyeleri</a:t>
              </a:r>
            </a:p>
          </p:txBody>
        </p:sp>
        <p:sp>
          <p:nvSpPr>
            <p:cNvPr id="170" name="Dikdörtgen 169">
              <a:extLst>
                <a:ext uri="{FF2B5EF4-FFF2-40B4-BE49-F238E27FC236}">
                  <a16:creationId xmlns:a16="http://schemas.microsoft.com/office/drawing/2014/main" id="{F256AF83-58B9-A7F0-9908-376F58D6D249}"/>
                </a:ext>
              </a:extLst>
            </p:cNvPr>
            <p:cNvSpPr/>
            <p:nvPr/>
          </p:nvSpPr>
          <p:spPr>
            <a:xfrm>
              <a:off x="6194427" y="5634927"/>
              <a:ext cx="1045577"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err="1">
                  <a:solidFill>
                    <a:schemeClr val="bg1"/>
                  </a:solidFill>
                  <a:latin typeface="MS Mincho" panose="02020609040205080304" pitchFamily="49" charset="-128"/>
                  <a:ea typeface="MS Mincho" panose="02020609040205080304" pitchFamily="49" charset="-128"/>
                </a:rPr>
                <a:t>Ogr</a:t>
              </a:r>
              <a:r>
                <a:rPr lang="tr-TR" sz="1200" dirty="0">
                  <a:solidFill>
                    <a:schemeClr val="bg1"/>
                  </a:solidFill>
                  <a:latin typeface="MS Mincho" panose="02020609040205080304" pitchFamily="49" charset="-128"/>
                  <a:ea typeface="MS Mincho" panose="02020609040205080304" pitchFamily="49" charset="-128"/>
                </a:rPr>
                <a:t>. </a:t>
              </a:r>
              <a:r>
                <a:rPr lang="tr-TR" sz="1200" dirty="0" err="1">
                  <a:solidFill>
                    <a:schemeClr val="bg1"/>
                  </a:solidFill>
                  <a:latin typeface="MS Mincho" panose="02020609040205080304" pitchFamily="49" charset="-128"/>
                  <a:ea typeface="MS Mincho" panose="02020609040205080304" pitchFamily="49" charset="-128"/>
                </a:rPr>
                <a:t>Uye</a:t>
              </a:r>
              <a:r>
                <a:rPr lang="tr-TR" sz="1200" dirty="0">
                  <a:solidFill>
                    <a:schemeClr val="bg1"/>
                  </a:solidFill>
                  <a:latin typeface="MS Mincho" panose="02020609040205080304" pitchFamily="49" charset="-128"/>
                  <a:ea typeface="MS Mincho" panose="02020609040205080304" pitchFamily="49" charset="-128"/>
                </a:rPr>
                <a:t> </a:t>
              </a:r>
              <a:r>
                <a:rPr lang="tr-TR" sz="1200" dirty="0" err="1">
                  <a:solidFill>
                    <a:schemeClr val="bg1"/>
                  </a:solidFill>
                  <a:latin typeface="MS Mincho" panose="02020609040205080304" pitchFamily="49" charset="-128"/>
                  <a:ea typeface="MS Mincho" panose="02020609040205080304" pitchFamily="49" charset="-128"/>
                </a:rPr>
                <a:t>no</a:t>
              </a:r>
              <a:endParaRPr lang="tr-TR" sz="1200" dirty="0">
                <a:solidFill>
                  <a:schemeClr val="bg1"/>
                </a:solidFill>
                <a:latin typeface="MS Mincho" panose="02020609040205080304" pitchFamily="49" charset="-128"/>
                <a:ea typeface="MS Mincho" panose="02020609040205080304" pitchFamily="49" charset="-128"/>
              </a:endParaRPr>
            </a:p>
          </p:txBody>
        </p:sp>
        <p:sp>
          <p:nvSpPr>
            <p:cNvPr id="171" name="Dikdörtgen 170">
              <a:extLst>
                <a:ext uri="{FF2B5EF4-FFF2-40B4-BE49-F238E27FC236}">
                  <a16:creationId xmlns:a16="http://schemas.microsoft.com/office/drawing/2014/main" id="{3E237AB9-C66C-ABDE-DE58-341C6470CD34}"/>
                </a:ext>
              </a:extLst>
            </p:cNvPr>
            <p:cNvSpPr/>
            <p:nvPr/>
          </p:nvSpPr>
          <p:spPr>
            <a:xfrm>
              <a:off x="7240005" y="5634927"/>
              <a:ext cx="1045578"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Sayı</a:t>
              </a:r>
            </a:p>
          </p:txBody>
        </p:sp>
        <p:sp>
          <p:nvSpPr>
            <p:cNvPr id="172" name="Dikdörtgen 171">
              <a:extLst>
                <a:ext uri="{FF2B5EF4-FFF2-40B4-BE49-F238E27FC236}">
                  <a16:creationId xmlns:a16="http://schemas.microsoft.com/office/drawing/2014/main" id="{CD7A9540-81E6-433F-781A-29C798EA1D98}"/>
                </a:ext>
              </a:extLst>
            </p:cNvPr>
            <p:cNvSpPr/>
            <p:nvPr/>
          </p:nvSpPr>
          <p:spPr>
            <a:xfrm>
              <a:off x="6194426" y="5911171"/>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Ad</a:t>
              </a:r>
            </a:p>
          </p:txBody>
        </p:sp>
        <p:sp>
          <p:nvSpPr>
            <p:cNvPr id="173" name="Dikdörtgen 172">
              <a:extLst>
                <a:ext uri="{FF2B5EF4-FFF2-40B4-BE49-F238E27FC236}">
                  <a16:creationId xmlns:a16="http://schemas.microsoft.com/office/drawing/2014/main" id="{24C70DB6-8490-A5BF-2436-ED2EC187A716}"/>
                </a:ext>
              </a:extLst>
            </p:cNvPr>
            <p:cNvSpPr/>
            <p:nvPr/>
          </p:nvSpPr>
          <p:spPr>
            <a:xfrm>
              <a:off x="7240004" y="5911171"/>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Karakter</a:t>
              </a:r>
            </a:p>
          </p:txBody>
        </p:sp>
        <p:sp>
          <p:nvSpPr>
            <p:cNvPr id="174" name="Dikdörtgen 173">
              <a:extLst>
                <a:ext uri="{FF2B5EF4-FFF2-40B4-BE49-F238E27FC236}">
                  <a16:creationId xmlns:a16="http://schemas.microsoft.com/office/drawing/2014/main" id="{C7EC4775-ADBD-163B-38B9-C5EE00E68B06}"/>
                </a:ext>
              </a:extLst>
            </p:cNvPr>
            <p:cNvSpPr/>
            <p:nvPr/>
          </p:nvSpPr>
          <p:spPr>
            <a:xfrm>
              <a:off x="6194425" y="6205237"/>
              <a:ext cx="1045577"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err="1">
                  <a:solidFill>
                    <a:schemeClr val="bg1"/>
                  </a:solidFill>
                  <a:latin typeface="MS Mincho" panose="02020609040205080304" pitchFamily="49" charset="-128"/>
                  <a:ea typeface="MS Mincho" panose="02020609040205080304" pitchFamily="49" charset="-128"/>
                </a:rPr>
                <a:t>Soyad</a:t>
              </a:r>
              <a:endParaRPr lang="tr-TR" sz="1200" dirty="0">
                <a:solidFill>
                  <a:schemeClr val="bg1"/>
                </a:solidFill>
                <a:latin typeface="MS Mincho" panose="02020609040205080304" pitchFamily="49" charset="-128"/>
                <a:ea typeface="MS Mincho" panose="02020609040205080304" pitchFamily="49" charset="-128"/>
              </a:endParaRPr>
            </a:p>
          </p:txBody>
        </p:sp>
        <p:sp>
          <p:nvSpPr>
            <p:cNvPr id="175" name="Dikdörtgen 174">
              <a:extLst>
                <a:ext uri="{FF2B5EF4-FFF2-40B4-BE49-F238E27FC236}">
                  <a16:creationId xmlns:a16="http://schemas.microsoft.com/office/drawing/2014/main" id="{06182BBC-3023-83CF-1DCA-D0F406A18091}"/>
                </a:ext>
              </a:extLst>
            </p:cNvPr>
            <p:cNvSpPr/>
            <p:nvPr/>
          </p:nvSpPr>
          <p:spPr>
            <a:xfrm>
              <a:off x="7240003" y="6205237"/>
              <a:ext cx="1045578" cy="294066"/>
            </a:xfrm>
            <a:prstGeom prst="rect">
              <a:avLst/>
            </a:prstGeom>
            <a:solidFill>
              <a:srgbClr val="4D2F13"/>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Adres</a:t>
              </a:r>
            </a:p>
          </p:txBody>
        </p:sp>
        <p:sp>
          <p:nvSpPr>
            <p:cNvPr id="176" name="Dikdörtgen 175">
              <a:extLst>
                <a:ext uri="{FF2B5EF4-FFF2-40B4-BE49-F238E27FC236}">
                  <a16:creationId xmlns:a16="http://schemas.microsoft.com/office/drawing/2014/main" id="{22BF16E6-1D63-C3D2-AD74-280FA8B6FA8F}"/>
                </a:ext>
              </a:extLst>
            </p:cNvPr>
            <p:cNvSpPr/>
            <p:nvPr/>
          </p:nvSpPr>
          <p:spPr>
            <a:xfrm>
              <a:off x="6194425" y="6499303"/>
              <a:ext cx="1045577"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Telefon</a:t>
              </a:r>
            </a:p>
          </p:txBody>
        </p:sp>
        <p:sp>
          <p:nvSpPr>
            <p:cNvPr id="177" name="Dikdörtgen 176">
              <a:extLst>
                <a:ext uri="{FF2B5EF4-FFF2-40B4-BE49-F238E27FC236}">
                  <a16:creationId xmlns:a16="http://schemas.microsoft.com/office/drawing/2014/main" id="{F7D466A7-ABE1-6E01-9135-7E4AC18643D7}"/>
                </a:ext>
              </a:extLst>
            </p:cNvPr>
            <p:cNvSpPr/>
            <p:nvPr/>
          </p:nvSpPr>
          <p:spPr>
            <a:xfrm>
              <a:off x="7240003" y="6499303"/>
              <a:ext cx="1045578" cy="294066"/>
            </a:xfrm>
            <a:prstGeom prst="rect">
              <a:avLst/>
            </a:prstGeom>
            <a:solidFill>
              <a:srgbClr val="623F2B"/>
            </a:solidFill>
            <a:ln>
              <a:solidFill>
                <a:srgbClr val="3822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bg1"/>
                  </a:solidFill>
                  <a:latin typeface="MS Mincho" panose="02020609040205080304" pitchFamily="49" charset="-128"/>
                  <a:ea typeface="MS Mincho" panose="02020609040205080304" pitchFamily="49" charset="-128"/>
                </a:rPr>
                <a:t>Telefon </a:t>
              </a:r>
              <a:r>
                <a:rPr lang="tr-TR" sz="1200" dirty="0" err="1">
                  <a:solidFill>
                    <a:schemeClr val="bg1"/>
                  </a:solidFill>
                  <a:latin typeface="MS Mincho" panose="02020609040205080304" pitchFamily="49" charset="-128"/>
                  <a:ea typeface="MS Mincho" panose="02020609040205080304" pitchFamily="49" charset="-128"/>
                </a:rPr>
                <a:t>no</a:t>
              </a:r>
              <a:endParaRPr lang="tr-TR" sz="1200" dirty="0">
                <a:solidFill>
                  <a:schemeClr val="bg1"/>
                </a:solidFill>
                <a:latin typeface="MS Mincho" panose="02020609040205080304" pitchFamily="49" charset="-128"/>
                <a:ea typeface="MS Mincho" panose="02020609040205080304" pitchFamily="49" charset="-128"/>
              </a:endParaRPr>
            </a:p>
          </p:txBody>
        </p:sp>
      </p:grpSp>
      <p:cxnSp>
        <p:nvCxnSpPr>
          <p:cNvPr id="179" name="Bağlayıcı: Dirsek 178">
            <a:extLst>
              <a:ext uri="{FF2B5EF4-FFF2-40B4-BE49-F238E27FC236}">
                <a16:creationId xmlns:a16="http://schemas.microsoft.com/office/drawing/2014/main" id="{62D9988D-C3CE-4B3D-A187-3629CEB35ACE}"/>
              </a:ext>
            </a:extLst>
          </p:cNvPr>
          <p:cNvCxnSpPr>
            <a:stCxn id="75" idx="3"/>
            <a:endCxn id="150" idx="1"/>
          </p:cNvCxnSpPr>
          <p:nvPr/>
        </p:nvCxnSpPr>
        <p:spPr>
          <a:xfrm flipH="1">
            <a:off x="9723693" y="2318097"/>
            <a:ext cx="378778" cy="2319461"/>
          </a:xfrm>
          <a:prstGeom prst="bentConnector5">
            <a:avLst>
              <a:gd name="adj1" fmla="val -60352"/>
              <a:gd name="adj2" fmla="val 51480"/>
              <a:gd name="adj3" fmla="val 16035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0" name="Bağlayıcı: Dirsek 179">
            <a:extLst>
              <a:ext uri="{FF2B5EF4-FFF2-40B4-BE49-F238E27FC236}">
                <a16:creationId xmlns:a16="http://schemas.microsoft.com/office/drawing/2014/main" id="{D6D8992F-FCD8-9BB1-E3F2-F2EA95A81F62}"/>
              </a:ext>
            </a:extLst>
          </p:cNvPr>
          <p:cNvCxnSpPr>
            <a:cxnSpLocks/>
            <a:stCxn id="75" idx="1"/>
            <a:endCxn id="175" idx="3"/>
          </p:cNvCxnSpPr>
          <p:nvPr/>
        </p:nvCxnSpPr>
        <p:spPr>
          <a:xfrm rot="10800000" flipH="1" flipV="1">
            <a:off x="8053457" y="2318096"/>
            <a:ext cx="354950" cy="2340271"/>
          </a:xfrm>
          <a:prstGeom prst="bentConnector5">
            <a:avLst>
              <a:gd name="adj1" fmla="val -64403"/>
              <a:gd name="adj2" fmla="val 51467"/>
              <a:gd name="adj3" fmla="val 16440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3" name="Bağlayıcı: Dirsek 182">
            <a:extLst>
              <a:ext uri="{FF2B5EF4-FFF2-40B4-BE49-F238E27FC236}">
                <a16:creationId xmlns:a16="http://schemas.microsoft.com/office/drawing/2014/main" id="{AE4B7825-48DC-FB93-DE06-77395FF2766B}"/>
              </a:ext>
            </a:extLst>
          </p:cNvPr>
          <p:cNvCxnSpPr>
            <a:cxnSpLocks/>
            <a:stCxn id="157" idx="1"/>
            <a:endCxn id="177" idx="3"/>
          </p:cNvCxnSpPr>
          <p:nvPr/>
        </p:nvCxnSpPr>
        <p:spPr>
          <a:xfrm rot="10800000" flipH="1">
            <a:off x="8053453" y="4855751"/>
            <a:ext cx="354953" cy="444525"/>
          </a:xfrm>
          <a:prstGeom prst="bentConnector5">
            <a:avLst>
              <a:gd name="adj1" fmla="val -64403"/>
              <a:gd name="adj2" fmla="val 57721"/>
              <a:gd name="adj3" fmla="val 16440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6" name="Bağlayıcı: Dirsek 185">
            <a:extLst>
              <a:ext uri="{FF2B5EF4-FFF2-40B4-BE49-F238E27FC236}">
                <a16:creationId xmlns:a16="http://schemas.microsoft.com/office/drawing/2014/main" id="{DF65F1DC-CD03-827F-B886-D33BEF88342E}"/>
              </a:ext>
            </a:extLst>
          </p:cNvPr>
          <p:cNvCxnSpPr>
            <a:cxnSpLocks/>
            <a:stCxn id="157" idx="3"/>
            <a:endCxn id="152" idx="1"/>
          </p:cNvCxnSpPr>
          <p:nvPr/>
        </p:nvCxnSpPr>
        <p:spPr>
          <a:xfrm flipH="1" flipV="1">
            <a:off x="9723693" y="4834939"/>
            <a:ext cx="378775" cy="465336"/>
          </a:xfrm>
          <a:prstGeom prst="bentConnector5">
            <a:avLst>
              <a:gd name="adj1" fmla="val -60352"/>
              <a:gd name="adj2" fmla="val 57376"/>
              <a:gd name="adj3" fmla="val 16035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9816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Yer Tutucusu 5">
            <a:extLst>
              <a:ext uri="{FF2B5EF4-FFF2-40B4-BE49-F238E27FC236}">
                <a16:creationId xmlns:a16="http://schemas.microsoft.com/office/drawing/2014/main" id="{90ECDAC9-6A4D-871D-BEDF-4BBBBDFDDC57}"/>
              </a:ext>
            </a:extLst>
          </p:cNvPr>
          <p:cNvSpPr>
            <a:spLocks noGrp="1"/>
          </p:cNvSpPr>
          <p:nvPr>
            <p:ph type="body" idx="1"/>
          </p:nvPr>
        </p:nvSpPr>
        <p:spPr>
          <a:xfrm>
            <a:off x="839788" y="365125"/>
            <a:ext cx="5157787" cy="823912"/>
          </a:xfrm>
        </p:spPr>
        <p:txBody>
          <a:bodyPr/>
          <a:lstStyle/>
          <a:p>
            <a:pPr algn="ctr"/>
            <a:r>
              <a:rPr lang="tr-TR" sz="28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Çoklu Ortam Veri Modeli</a:t>
            </a:r>
          </a:p>
        </p:txBody>
      </p:sp>
      <p:sp>
        <p:nvSpPr>
          <p:cNvPr id="7" name="Metin Yer Tutucusu 6">
            <a:extLst>
              <a:ext uri="{FF2B5EF4-FFF2-40B4-BE49-F238E27FC236}">
                <a16:creationId xmlns:a16="http://schemas.microsoft.com/office/drawing/2014/main" id="{2C2B4DB8-DA08-E5B2-8256-C9CAF02C2E09}"/>
              </a:ext>
            </a:extLst>
          </p:cNvPr>
          <p:cNvSpPr>
            <a:spLocks noGrp="1"/>
          </p:cNvSpPr>
          <p:nvPr>
            <p:ph type="body" sz="quarter" idx="3"/>
          </p:nvPr>
        </p:nvSpPr>
        <p:spPr>
          <a:xfrm>
            <a:off x="6172200" y="365125"/>
            <a:ext cx="5183188" cy="823912"/>
          </a:xfrm>
        </p:spPr>
        <p:txBody>
          <a:bodyPr/>
          <a:lstStyle/>
          <a:p>
            <a:pPr algn="ctr"/>
            <a:r>
              <a:rPr lang="tr-TR" sz="2800"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cs typeface="+mj-cs"/>
              </a:rPr>
              <a:t>Dağıtık Veri Modeli</a:t>
            </a:r>
          </a:p>
        </p:txBody>
      </p:sp>
      <p:sp>
        <p:nvSpPr>
          <p:cNvPr id="8" name="İçerik Yer Tutucusu 7">
            <a:extLst>
              <a:ext uri="{FF2B5EF4-FFF2-40B4-BE49-F238E27FC236}">
                <a16:creationId xmlns:a16="http://schemas.microsoft.com/office/drawing/2014/main" id="{08ADF9D0-9233-940A-FE5C-D4ACBF5A4EDD}"/>
              </a:ext>
            </a:extLst>
          </p:cNvPr>
          <p:cNvSpPr>
            <a:spLocks noGrp="1"/>
          </p:cNvSpPr>
          <p:nvPr>
            <p:ph sz="quarter" idx="4"/>
          </p:nvPr>
        </p:nvSpPr>
        <p:spPr>
          <a:xfrm>
            <a:off x="6172200" y="1320482"/>
            <a:ext cx="5183188" cy="4869181"/>
          </a:xfrm>
        </p:spPr>
        <p:txBody>
          <a:bodyPr>
            <a:normAutofit/>
          </a:bodyPr>
          <a:lstStyle/>
          <a:p>
            <a:pPr marL="0" indent="0">
              <a:buNone/>
            </a:pPr>
            <a:r>
              <a:rPr lang="tr-TR" sz="1800" dirty="0">
                <a:solidFill>
                  <a:schemeClr val="bg1"/>
                </a:solidFill>
                <a:latin typeface="MS Mincho" panose="02020609040205080304" pitchFamily="49" charset="-128"/>
                <a:ea typeface="MS Mincho" panose="02020609040205080304" pitchFamily="49" charset="-128"/>
              </a:rPr>
              <a:t>	Dağıtık veri tabanları, iki ya da daha fazla bilgisayarda depolanan ve bir ağ üzerinde dağıtılan bilgiler için kullanılan veri tabanı grubudur. </a:t>
            </a:r>
          </a:p>
          <a:p>
            <a:pPr marL="0" indent="0">
              <a:buNone/>
            </a:pPr>
            <a:r>
              <a:rPr lang="tr-TR" sz="1800" dirty="0">
                <a:solidFill>
                  <a:schemeClr val="bg1"/>
                </a:solidFill>
                <a:latin typeface="MS Mincho" panose="02020609040205080304" pitchFamily="49" charset="-128"/>
                <a:ea typeface="MS Mincho" panose="02020609040205080304" pitchFamily="49" charset="-128"/>
              </a:rPr>
              <a:t>	Veri tabanını ağ üzerinden paralel kullanmak için parçalara ayırmak, sorguların daha hızlı işlenmesini sağlar. Böyle bir sistemde, birden fazla veri tabanına erişilmesine rağmen, kullanıcı bir tek veri tabanıyla çalışıyormuş gibi işlem yapar.</a:t>
            </a:r>
          </a:p>
          <a:p>
            <a:endParaRPr lang="tr-TR" dirty="0"/>
          </a:p>
        </p:txBody>
      </p:sp>
      <p:sp>
        <p:nvSpPr>
          <p:cNvPr id="3" name="İçerik Yer Tutucusu 2">
            <a:extLst>
              <a:ext uri="{FF2B5EF4-FFF2-40B4-BE49-F238E27FC236}">
                <a16:creationId xmlns:a16="http://schemas.microsoft.com/office/drawing/2014/main" id="{229F2577-D2E8-5733-1573-D57FFD8BC7E2}"/>
              </a:ext>
            </a:extLst>
          </p:cNvPr>
          <p:cNvSpPr>
            <a:spLocks noGrp="1"/>
          </p:cNvSpPr>
          <p:nvPr>
            <p:ph sz="half" idx="2"/>
          </p:nvPr>
        </p:nvSpPr>
        <p:spPr>
          <a:xfrm>
            <a:off x="839788" y="1320482"/>
            <a:ext cx="5157787" cy="4869181"/>
          </a:xfrm>
        </p:spPr>
        <p:txBody>
          <a:bodyPr>
            <a:normAutofit/>
          </a:bodyPr>
          <a:lstStyle/>
          <a:p>
            <a:pPr marL="0" indent="0">
              <a:buNone/>
            </a:pPr>
            <a:r>
              <a:rPr lang="tr-TR" sz="1800" dirty="0">
                <a:solidFill>
                  <a:schemeClr val="bg1"/>
                </a:solidFill>
                <a:latin typeface="MS Mincho" panose="02020609040205080304" pitchFamily="49" charset="-128"/>
                <a:ea typeface="MS Mincho" panose="02020609040205080304" pitchFamily="49" charset="-128"/>
              </a:rPr>
              <a:t>	Nesne ilişkisel veri tabanları ile büyük benzerlikler gösterir. Büyük nesneleri işlemek ve aynı zamanda işleme sırasındaki adımları kullanıcıya göstermemek için farklı özellikler taşır. 	Çoklu ortam veri tabanlarının desteklemesi gereken üç temel özellik vardır. Bunlar; </a:t>
            </a:r>
          </a:p>
          <a:p>
            <a:pPr>
              <a:buClr>
                <a:srgbClr val="B76D2C"/>
              </a:buClr>
              <a:buFont typeface="Wingdings" panose="05000000000000000000" pitchFamily="2" charset="2"/>
              <a:buChar char="v"/>
            </a:pPr>
            <a:r>
              <a:rPr lang="tr-TR" sz="1800" dirty="0">
                <a:solidFill>
                  <a:schemeClr val="bg1"/>
                </a:solidFill>
                <a:latin typeface="MS Mincho" panose="02020609040205080304" pitchFamily="49" charset="-128"/>
                <a:ea typeface="MS Mincho" panose="02020609040205080304" pitchFamily="49" charset="-128"/>
              </a:rPr>
              <a:t>Veri miktarı</a:t>
            </a:r>
          </a:p>
          <a:p>
            <a:pPr>
              <a:buClr>
                <a:srgbClr val="B76D2C"/>
              </a:buClr>
              <a:buFont typeface="Wingdings" panose="05000000000000000000" pitchFamily="2" charset="2"/>
              <a:buChar char="v"/>
            </a:pPr>
            <a:r>
              <a:rPr lang="tr-TR" sz="1800" dirty="0">
                <a:solidFill>
                  <a:schemeClr val="bg1"/>
                </a:solidFill>
                <a:latin typeface="MS Mincho" panose="02020609040205080304" pitchFamily="49" charset="-128"/>
                <a:ea typeface="MS Mincho" panose="02020609040205080304" pitchFamily="49" charset="-128"/>
              </a:rPr>
              <a:t>Süreklilik</a:t>
            </a:r>
          </a:p>
          <a:p>
            <a:pPr>
              <a:buClr>
                <a:srgbClr val="B76D2C"/>
              </a:buClr>
              <a:buFont typeface="Wingdings" panose="05000000000000000000" pitchFamily="2" charset="2"/>
              <a:buChar char="v"/>
            </a:pPr>
            <a:r>
              <a:rPr lang="tr-TR" sz="1800" dirty="0">
                <a:solidFill>
                  <a:schemeClr val="bg1"/>
                </a:solidFill>
                <a:latin typeface="MS Mincho" panose="02020609040205080304" pitchFamily="49" charset="-128"/>
                <a:ea typeface="MS Mincho" panose="02020609040205080304" pitchFamily="49" charset="-128"/>
              </a:rPr>
              <a:t>Senkronizasyon</a:t>
            </a:r>
          </a:p>
          <a:p>
            <a:pPr marL="0" indent="0">
              <a:buNone/>
            </a:pPr>
            <a:r>
              <a:rPr lang="tr-TR" sz="1800" dirty="0">
                <a:solidFill>
                  <a:schemeClr val="bg1"/>
                </a:solidFill>
                <a:latin typeface="MS Mincho" panose="02020609040205080304" pitchFamily="49" charset="-128"/>
                <a:ea typeface="MS Mincho" panose="02020609040205080304" pitchFamily="49" charset="-128"/>
              </a:rPr>
              <a:t>	</a:t>
            </a:r>
            <a:endParaRPr lang="tr-TR" dirty="0">
              <a:solidFill>
                <a:schemeClr val="bg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1200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3E95B60-CBDC-0287-F64C-2879A22FFD00}"/>
              </a:ext>
            </a:extLst>
          </p:cNvPr>
          <p:cNvSpPr/>
          <p:nvPr/>
        </p:nvSpPr>
        <p:spPr>
          <a:xfrm>
            <a:off x="228600" y="233680"/>
            <a:ext cx="11734800" cy="6259195"/>
          </a:xfrm>
          <a:prstGeom prst="rect">
            <a:avLst/>
          </a:prstGeom>
          <a:solidFill>
            <a:schemeClr val="bg2">
              <a:lumMod val="10000"/>
            </a:schemeClr>
          </a:solidFill>
          <a:ln>
            <a:solidFill>
              <a:schemeClr val="bg2">
                <a:lumMod val="10000"/>
              </a:schemeClr>
            </a:solidFill>
          </a:ln>
          <a:effectLst>
            <a:outerShdw blurRad="254000" dist="50800" dir="5400000" sx="101000" sy="101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Başlık 4">
            <a:extLst>
              <a:ext uri="{FF2B5EF4-FFF2-40B4-BE49-F238E27FC236}">
                <a16:creationId xmlns:a16="http://schemas.microsoft.com/office/drawing/2014/main" id="{EE086ADA-45BD-742A-2D44-B10E7F615DB4}"/>
              </a:ext>
            </a:extLst>
          </p:cNvPr>
          <p:cNvSpPr>
            <a:spLocks noGrp="1"/>
          </p:cNvSpPr>
          <p:nvPr>
            <p:ph type="title"/>
          </p:nvPr>
        </p:nvSpPr>
        <p:spPr/>
        <p:txBody>
          <a:bodyPr>
            <a:normAutofit/>
          </a:bodyPr>
          <a:lstStyle/>
          <a:p>
            <a:pPr algn="ctr"/>
            <a:r>
              <a:rPr lang="tr-TR" sz="3600" b="1" dirty="0">
                <a:solidFill>
                  <a:srgbClr val="623F2B"/>
                </a:solidFill>
                <a:effectLst>
                  <a:outerShdw blurRad="50800" dist="38100" dir="5400000" algn="t" rotWithShape="0">
                    <a:prstClr val="black">
                      <a:alpha val="40000"/>
                    </a:prstClr>
                  </a:outerShdw>
                </a:effectLst>
                <a:latin typeface="Century" panose="02040604050505020304" pitchFamily="18" charset="0"/>
                <a:ea typeface="MS Mincho" panose="02020609040205080304" pitchFamily="49" charset="-128"/>
              </a:rPr>
              <a:t>VERİ TABANI TASARIMI</a:t>
            </a:r>
          </a:p>
        </p:txBody>
      </p:sp>
      <p:sp>
        <p:nvSpPr>
          <p:cNvPr id="8" name="İçerik Yer Tutucusu 7">
            <a:extLst>
              <a:ext uri="{FF2B5EF4-FFF2-40B4-BE49-F238E27FC236}">
                <a16:creationId xmlns:a16="http://schemas.microsoft.com/office/drawing/2014/main" id="{08ADF9D0-9233-940A-FE5C-D4ACBF5A4EDD}"/>
              </a:ext>
            </a:extLst>
          </p:cNvPr>
          <p:cNvSpPr>
            <a:spLocks noGrp="1"/>
          </p:cNvSpPr>
          <p:nvPr>
            <p:ph sz="quarter" idx="4"/>
          </p:nvPr>
        </p:nvSpPr>
        <p:spPr>
          <a:xfrm>
            <a:off x="836612" y="1690688"/>
            <a:ext cx="5183188" cy="4508500"/>
          </a:xfrm>
        </p:spPr>
        <p:txBody>
          <a:bodyPr>
            <a:normAutofit fontScale="92500" lnSpcReduction="10000"/>
          </a:bodyPr>
          <a:lstStyle/>
          <a:p>
            <a:pPr marL="0" indent="0">
              <a:buNone/>
            </a:pPr>
            <a:r>
              <a:rPr lang="tr-TR" sz="1500" dirty="0">
                <a:solidFill>
                  <a:schemeClr val="bg1"/>
                </a:solidFill>
                <a:latin typeface="MS Mincho" panose="02020609040205080304" pitchFamily="49" charset="-128"/>
                <a:ea typeface="MS Mincho" panose="02020609040205080304" pitchFamily="49" charset="-128"/>
              </a:rPr>
              <a:t>	</a:t>
            </a:r>
            <a:r>
              <a:rPr lang="tr-TR" sz="1600" dirty="0">
                <a:solidFill>
                  <a:schemeClr val="bg1"/>
                </a:solidFill>
                <a:latin typeface="MS Mincho" panose="02020609040205080304" pitchFamily="49" charset="-128"/>
                <a:ea typeface="MS Mincho" panose="02020609040205080304" pitchFamily="49" charset="-128"/>
              </a:rPr>
              <a:t>Gerçeğin, gereksinim ve beklentiler çerçevesinde modellenerek veri tabanına aktarılmasıdır. </a:t>
            </a:r>
          </a:p>
          <a:p>
            <a:pPr marL="0" indent="0">
              <a:buNone/>
            </a:pPr>
            <a:r>
              <a:rPr lang="tr-TR" sz="1600" dirty="0">
                <a:solidFill>
                  <a:schemeClr val="bg1"/>
                </a:solidFill>
                <a:latin typeface="MS Mincho" panose="02020609040205080304" pitchFamily="49" charset="-128"/>
                <a:ea typeface="MS Mincho" panose="02020609040205080304" pitchFamily="49" charset="-128"/>
              </a:rPr>
              <a:t>	Veri tabanı tasarımında öncelikle kullanıcı gereksinimlerinin belirlenmesi gerekmektedir. Bu gereksinimler;</a:t>
            </a:r>
          </a:p>
          <a:p>
            <a:pPr>
              <a:buClr>
                <a:srgbClr val="B76D2C"/>
              </a:buClr>
              <a:buFont typeface="Wingdings" panose="05000000000000000000" pitchFamily="2" charset="2"/>
              <a:buChar char="v"/>
            </a:pPr>
            <a:r>
              <a:rPr lang="tr-TR" sz="1600" dirty="0">
                <a:solidFill>
                  <a:schemeClr val="bg1"/>
                </a:solidFill>
                <a:latin typeface="MS Mincho" panose="02020609040205080304" pitchFamily="49" charset="-128"/>
                <a:ea typeface="MS Mincho" panose="02020609040205080304" pitchFamily="49" charset="-128"/>
              </a:rPr>
              <a:t>Veri tabanında yer alacak veri gruplarını</a:t>
            </a:r>
          </a:p>
          <a:p>
            <a:pPr>
              <a:buClr>
                <a:srgbClr val="B76D2C"/>
              </a:buClr>
              <a:buFont typeface="Wingdings" panose="05000000000000000000" pitchFamily="2" charset="2"/>
              <a:buChar char="v"/>
            </a:pPr>
            <a:r>
              <a:rPr lang="tr-TR" sz="1600" dirty="0">
                <a:solidFill>
                  <a:schemeClr val="bg1"/>
                </a:solidFill>
                <a:latin typeface="MS Mincho" panose="02020609040205080304" pitchFamily="49" charset="-128"/>
                <a:ea typeface="MS Mincho" panose="02020609040205080304" pitchFamily="49" charset="-128"/>
              </a:rPr>
              <a:t>Verilerin tiplerini</a:t>
            </a:r>
          </a:p>
          <a:p>
            <a:pPr>
              <a:buClr>
                <a:srgbClr val="B76D2C"/>
              </a:buClr>
              <a:buFont typeface="Wingdings" panose="05000000000000000000" pitchFamily="2" charset="2"/>
              <a:buChar char="v"/>
            </a:pPr>
            <a:r>
              <a:rPr lang="tr-TR" sz="1600" dirty="0">
                <a:solidFill>
                  <a:schemeClr val="bg1"/>
                </a:solidFill>
                <a:latin typeface="MS Mincho" panose="02020609040205080304" pitchFamily="49" charset="-128"/>
                <a:ea typeface="MS Mincho" panose="02020609040205080304" pitchFamily="49" charset="-128"/>
              </a:rPr>
              <a:t>Verilerin depolanması için kullanılacak veri yapılarını belirler.</a:t>
            </a:r>
          </a:p>
          <a:p>
            <a:pPr marL="0" indent="0">
              <a:buClr>
                <a:srgbClr val="B76D2C"/>
              </a:buClr>
              <a:buNone/>
            </a:pPr>
            <a:r>
              <a:rPr lang="tr-TR" sz="1500" dirty="0">
                <a:solidFill>
                  <a:schemeClr val="bg1"/>
                </a:solidFill>
                <a:latin typeface="MS Mincho" panose="02020609040205080304" pitchFamily="49" charset="-128"/>
                <a:ea typeface="MS Mincho" panose="02020609040205080304" pitchFamily="49" charset="-128"/>
              </a:rPr>
              <a:t>	</a:t>
            </a:r>
            <a:r>
              <a:rPr lang="tr-TR" sz="1700" dirty="0">
                <a:solidFill>
                  <a:schemeClr val="bg1"/>
                </a:solidFill>
                <a:latin typeface="MS Mincho" panose="02020609040205080304" pitchFamily="49" charset="-128"/>
                <a:ea typeface="MS Mincho" panose="02020609040205080304" pitchFamily="49" charset="-128"/>
              </a:rPr>
              <a:t>Gerçeğin veri tabanındaki sayısal temsili, veri tabanı literatüründe ''</a:t>
            </a:r>
            <a:r>
              <a:rPr lang="tr-TR" sz="1700" b="1" dirty="0">
                <a:solidFill>
                  <a:srgbClr val="B76D2C"/>
                </a:solidFill>
                <a:latin typeface="MS Mincho" panose="02020609040205080304" pitchFamily="49" charset="-128"/>
                <a:ea typeface="MS Mincho" panose="02020609040205080304" pitchFamily="49" charset="-128"/>
              </a:rPr>
              <a:t>şema</a:t>
            </a:r>
            <a:r>
              <a:rPr lang="tr-TR" sz="1700" dirty="0">
                <a:solidFill>
                  <a:schemeClr val="bg1"/>
                </a:solidFill>
                <a:latin typeface="MS Mincho" panose="02020609040205080304" pitchFamily="49" charset="-128"/>
                <a:ea typeface="MS Mincho" panose="02020609040205080304" pitchFamily="49" charset="-128"/>
              </a:rPr>
              <a:t>'' olarak adlandırılır. Kullanıcı ve bilgisayar düzeyleri sırasıyla ''</a:t>
            </a:r>
            <a:r>
              <a:rPr lang="tr-TR" sz="1700" b="1" dirty="0">
                <a:solidFill>
                  <a:srgbClr val="B76D2C"/>
                </a:solidFill>
                <a:latin typeface="MS Mincho" panose="02020609040205080304" pitchFamily="49" charset="-128"/>
                <a:ea typeface="MS Mincho" panose="02020609040205080304" pitchFamily="49" charset="-128"/>
              </a:rPr>
              <a:t>kavramsal</a:t>
            </a:r>
            <a:r>
              <a:rPr lang="tr-TR" sz="1700" dirty="0">
                <a:solidFill>
                  <a:schemeClr val="bg1"/>
                </a:solidFill>
                <a:latin typeface="MS Mincho" panose="02020609040205080304" pitchFamily="49" charset="-128"/>
                <a:ea typeface="MS Mincho" panose="02020609040205080304" pitchFamily="49" charset="-128"/>
              </a:rPr>
              <a:t>'' ve ''</a:t>
            </a:r>
            <a:r>
              <a:rPr lang="tr-TR" sz="1700" b="1" dirty="0">
                <a:solidFill>
                  <a:srgbClr val="B76D2C"/>
                </a:solidFill>
                <a:latin typeface="MS Mincho" panose="02020609040205080304" pitchFamily="49" charset="-128"/>
                <a:ea typeface="MS Mincho" panose="02020609040205080304" pitchFamily="49" charset="-128"/>
              </a:rPr>
              <a:t>fiziksel</a:t>
            </a:r>
            <a:r>
              <a:rPr lang="tr-TR" sz="1700" dirty="0">
                <a:solidFill>
                  <a:schemeClr val="bg1"/>
                </a:solidFill>
                <a:latin typeface="MS Mincho" panose="02020609040205080304" pitchFamily="49" charset="-128"/>
                <a:ea typeface="MS Mincho" panose="02020609040205080304" pitchFamily="49" charset="-128"/>
              </a:rPr>
              <a:t>'' düzeyler, bu düzeylerdeki şemalar da “</a:t>
            </a:r>
            <a:r>
              <a:rPr lang="tr-TR" sz="1700" b="1" dirty="0">
                <a:solidFill>
                  <a:srgbClr val="B76D2C"/>
                </a:solidFill>
                <a:latin typeface="MS Mincho" panose="02020609040205080304" pitchFamily="49" charset="-128"/>
                <a:ea typeface="MS Mincho" panose="02020609040205080304" pitchFamily="49" charset="-128"/>
              </a:rPr>
              <a:t>kavramsal şema</a:t>
            </a:r>
            <a:r>
              <a:rPr lang="tr-TR" sz="1700" dirty="0">
                <a:solidFill>
                  <a:schemeClr val="bg1"/>
                </a:solidFill>
                <a:latin typeface="MS Mincho" panose="02020609040205080304" pitchFamily="49" charset="-128"/>
                <a:ea typeface="MS Mincho" panose="02020609040205080304" pitchFamily="49" charset="-128"/>
              </a:rPr>
              <a:t>” ve “</a:t>
            </a:r>
            <a:r>
              <a:rPr lang="tr-TR" sz="1700" b="1" dirty="0">
                <a:solidFill>
                  <a:srgbClr val="B76D2C"/>
                </a:solidFill>
                <a:latin typeface="MS Mincho" panose="02020609040205080304" pitchFamily="49" charset="-128"/>
                <a:ea typeface="MS Mincho" panose="02020609040205080304" pitchFamily="49" charset="-128"/>
              </a:rPr>
              <a:t>iç şema</a:t>
            </a:r>
            <a:r>
              <a:rPr lang="tr-TR" sz="1700" dirty="0">
                <a:solidFill>
                  <a:schemeClr val="bg1"/>
                </a:solidFill>
                <a:latin typeface="MS Mincho" panose="02020609040205080304" pitchFamily="49" charset="-128"/>
                <a:ea typeface="MS Mincho" panose="02020609040205080304" pitchFamily="49" charset="-128"/>
              </a:rPr>
              <a:t>” olarak anılırlar. Kavramsal ve fiziksel düzeylerdeki şemalar, farklı anlayış mekanizmalarına hitap ettiklerinden, kullanılacak veri modelleri de farklı olacaktır. </a:t>
            </a:r>
          </a:p>
          <a:p>
            <a:pPr marL="0" indent="0">
              <a:buClr>
                <a:srgbClr val="B76D2C"/>
              </a:buClr>
              <a:buNone/>
            </a:pPr>
            <a:endParaRPr lang="tr-TR" sz="1500" dirty="0">
              <a:solidFill>
                <a:schemeClr val="bg1"/>
              </a:solidFill>
              <a:latin typeface="MS Mincho" panose="02020609040205080304" pitchFamily="49" charset="-128"/>
              <a:ea typeface="MS Mincho" panose="02020609040205080304" pitchFamily="49" charset="-128"/>
            </a:endParaRPr>
          </a:p>
        </p:txBody>
      </p:sp>
      <p:grpSp>
        <p:nvGrpSpPr>
          <p:cNvPr id="36" name="Grup 35">
            <a:extLst>
              <a:ext uri="{FF2B5EF4-FFF2-40B4-BE49-F238E27FC236}">
                <a16:creationId xmlns:a16="http://schemas.microsoft.com/office/drawing/2014/main" id="{D8E9DD26-8200-4228-F728-F031E1847920}"/>
              </a:ext>
            </a:extLst>
          </p:cNvPr>
          <p:cNvGrpSpPr/>
          <p:nvPr/>
        </p:nvGrpSpPr>
        <p:grpSpPr>
          <a:xfrm>
            <a:off x="7035280" y="1690688"/>
            <a:ext cx="4189447" cy="4508500"/>
            <a:chOff x="7035280" y="1541399"/>
            <a:chExt cx="4795936" cy="5384408"/>
          </a:xfrm>
        </p:grpSpPr>
        <p:cxnSp>
          <p:nvCxnSpPr>
            <p:cNvPr id="16" name="Düz Bağlayıcı 15">
              <a:extLst>
                <a:ext uri="{FF2B5EF4-FFF2-40B4-BE49-F238E27FC236}">
                  <a16:creationId xmlns:a16="http://schemas.microsoft.com/office/drawing/2014/main" id="{7BDD465A-6DF7-A54B-C9BF-2E165005E1E2}"/>
                </a:ext>
              </a:extLst>
            </p:cNvPr>
            <p:cNvCxnSpPr>
              <a:cxnSpLocks/>
              <a:stCxn id="18" idx="2"/>
            </p:cNvCxnSpPr>
            <p:nvPr/>
          </p:nvCxnSpPr>
          <p:spPr>
            <a:xfrm>
              <a:off x="9420869" y="1974331"/>
              <a:ext cx="0" cy="1125646"/>
            </a:xfrm>
            <a:prstGeom prst="line">
              <a:avLst/>
            </a:prstGeom>
          </p:spPr>
          <p:style>
            <a:lnRef idx="3">
              <a:schemeClr val="accent2"/>
            </a:lnRef>
            <a:fillRef idx="0">
              <a:schemeClr val="accent2"/>
            </a:fillRef>
            <a:effectRef idx="2">
              <a:schemeClr val="accent2"/>
            </a:effectRef>
            <a:fontRef idx="minor">
              <a:schemeClr val="tx1"/>
            </a:fontRef>
          </p:style>
        </p:cxnSp>
        <p:sp>
          <p:nvSpPr>
            <p:cNvPr id="17" name="Dikdörtgen 16">
              <a:extLst>
                <a:ext uri="{FF2B5EF4-FFF2-40B4-BE49-F238E27FC236}">
                  <a16:creationId xmlns:a16="http://schemas.microsoft.com/office/drawing/2014/main" id="{D1ECE3CA-85A2-A48B-137F-CAA5F5F80C9B}"/>
                </a:ext>
              </a:extLst>
            </p:cNvPr>
            <p:cNvSpPr/>
            <p:nvPr/>
          </p:nvSpPr>
          <p:spPr>
            <a:xfrm>
              <a:off x="7035282" y="2267416"/>
              <a:ext cx="4795934" cy="432932"/>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İhtiyaçların toplanması ve analizi</a:t>
              </a:r>
            </a:p>
          </p:txBody>
        </p:sp>
        <p:sp>
          <p:nvSpPr>
            <p:cNvPr id="18" name="Dikdörtgen 17">
              <a:extLst>
                <a:ext uri="{FF2B5EF4-FFF2-40B4-BE49-F238E27FC236}">
                  <a16:creationId xmlns:a16="http://schemas.microsoft.com/office/drawing/2014/main" id="{8873D762-EAAF-073B-007D-015E9319398C}"/>
                </a:ext>
              </a:extLst>
            </p:cNvPr>
            <p:cNvSpPr/>
            <p:nvPr/>
          </p:nvSpPr>
          <p:spPr>
            <a:xfrm>
              <a:off x="7035285" y="1541399"/>
              <a:ext cx="4771165" cy="432932"/>
            </a:xfrm>
            <a:prstGeom prst="rect">
              <a:avLst/>
            </a:prstGeom>
            <a:solidFill>
              <a:srgbClr val="4D2F13"/>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Gerçek</a:t>
              </a:r>
            </a:p>
          </p:txBody>
        </p:sp>
        <p:cxnSp>
          <p:nvCxnSpPr>
            <p:cNvPr id="22" name="Düz Bağlayıcı 21">
              <a:extLst>
                <a:ext uri="{FF2B5EF4-FFF2-40B4-BE49-F238E27FC236}">
                  <a16:creationId xmlns:a16="http://schemas.microsoft.com/office/drawing/2014/main" id="{232DF584-ED67-70DB-5BB1-87A62C813DB0}"/>
                </a:ext>
              </a:extLst>
            </p:cNvPr>
            <p:cNvCxnSpPr>
              <a:cxnSpLocks/>
              <a:stCxn id="24" idx="2"/>
            </p:cNvCxnSpPr>
            <p:nvPr/>
          </p:nvCxnSpPr>
          <p:spPr>
            <a:xfrm>
              <a:off x="9420869" y="4154188"/>
              <a:ext cx="0" cy="1125646"/>
            </a:xfrm>
            <a:prstGeom prst="line">
              <a:avLst/>
            </a:prstGeom>
          </p:spPr>
          <p:style>
            <a:lnRef idx="3">
              <a:schemeClr val="accent2"/>
            </a:lnRef>
            <a:fillRef idx="0">
              <a:schemeClr val="accent2"/>
            </a:fillRef>
            <a:effectRef idx="2">
              <a:schemeClr val="accent2"/>
            </a:effectRef>
            <a:fontRef idx="minor">
              <a:schemeClr val="tx1"/>
            </a:fontRef>
          </p:style>
        </p:cxnSp>
        <p:sp>
          <p:nvSpPr>
            <p:cNvPr id="23" name="Dikdörtgen 22">
              <a:extLst>
                <a:ext uri="{FF2B5EF4-FFF2-40B4-BE49-F238E27FC236}">
                  <a16:creationId xmlns:a16="http://schemas.microsoft.com/office/drawing/2014/main" id="{CB0F24DB-D74B-692F-53CA-D12341B9B718}"/>
                </a:ext>
              </a:extLst>
            </p:cNvPr>
            <p:cNvSpPr/>
            <p:nvPr/>
          </p:nvSpPr>
          <p:spPr>
            <a:xfrm>
              <a:off x="7060051" y="4447273"/>
              <a:ext cx="4771165" cy="432932"/>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Fiziksel veri tasarımı</a:t>
              </a:r>
            </a:p>
          </p:txBody>
        </p:sp>
        <p:cxnSp>
          <p:nvCxnSpPr>
            <p:cNvPr id="26" name="Düz Bağlayıcı 25">
              <a:extLst>
                <a:ext uri="{FF2B5EF4-FFF2-40B4-BE49-F238E27FC236}">
                  <a16:creationId xmlns:a16="http://schemas.microsoft.com/office/drawing/2014/main" id="{EC782BE9-7367-B562-B4B5-BEE325B769CA}"/>
                </a:ext>
              </a:extLst>
            </p:cNvPr>
            <p:cNvCxnSpPr>
              <a:cxnSpLocks/>
              <a:stCxn id="19" idx="2"/>
              <a:endCxn id="24" idx="0"/>
            </p:cNvCxnSpPr>
            <p:nvPr/>
          </p:nvCxnSpPr>
          <p:spPr>
            <a:xfrm>
              <a:off x="9420865" y="3429000"/>
              <a:ext cx="3" cy="292256"/>
            </a:xfrm>
            <a:prstGeom prst="line">
              <a:avLst/>
            </a:prstGeom>
          </p:spPr>
          <p:style>
            <a:lnRef idx="3">
              <a:schemeClr val="accent2"/>
            </a:lnRef>
            <a:fillRef idx="0">
              <a:schemeClr val="accent2"/>
            </a:fillRef>
            <a:effectRef idx="2">
              <a:schemeClr val="accent2"/>
            </a:effectRef>
            <a:fontRef idx="minor">
              <a:schemeClr val="tx1"/>
            </a:fontRef>
          </p:style>
        </p:cxnSp>
        <p:sp>
          <p:nvSpPr>
            <p:cNvPr id="19" name="Dikdörtgen 18">
              <a:extLst>
                <a:ext uri="{FF2B5EF4-FFF2-40B4-BE49-F238E27FC236}">
                  <a16:creationId xmlns:a16="http://schemas.microsoft.com/office/drawing/2014/main" id="{83288934-B7CC-2FE6-3128-C9863A72BF6F}"/>
                </a:ext>
              </a:extLst>
            </p:cNvPr>
            <p:cNvSpPr/>
            <p:nvPr/>
          </p:nvSpPr>
          <p:spPr>
            <a:xfrm>
              <a:off x="7035282" y="2996068"/>
              <a:ext cx="4771165" cy="432932"/>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Kavramsal veri tasarımı</a:t>
              </a:r>
            </a:p>
          </p:txBody>
        </p:sp>
        <p:sp>
          <p:nvSpPr>
            <p:cNvPr id="24" name="Dikdörtgen 23">
              <a:extLst>
                <a:ext uri="{FF2B5EF4-FFF2-40B4-BE49-F238E27FC236}">
                  <a16:creationId xmlns:a16="http://schemas.microsoft.com/office/drawing/2014/main" id="{1C25C9EB-B5D4-EB6B-9494-48153586A112}"/>
                </a:ext>
              </a:extLst>
            </p:cNvPr>
            <p:cNvSpPr/>
            <p:nvPr/>
          </p:nvSpPr>
          <p:spPr>
            <a:xfrm>
              <a:off x="7035285" y="3721256"/>
              <a:ext cx="4771165" cy="432932"/>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Kavramsal Şema</a:t>
              </a:r>
            </a:p>
          </p:txBody>
        </p:sp>
        <p:cxnSp>
          <p:nvCxnSpPr>
            <p:cNvPr id="32" name="Düz Bağlayıcı 31">
              <a:extLst>
                <a:ext uri="{FF2B5EF4-FFF2-40B4-BE49-F238E27FC236}">
                  <a16:creationId xmlns:a16="http://schemas.microsoft.com/office/drawing/2014/main" id="{C9FB9E5C-2F4D-4965-02EA-0C323A40A11C}"/>
                </a:ext>
              </a:extLst>
            </p:cNvPr>
            <p:cNvCxnSpPr>
              <a:cxnSpLocks/>
              <a:stCxn id="25" idx="2"/>
              <a:endCxn id="31" idx="0"/>
            </p:cNvCxnSpPr>
            <p:nvPr/>
          </p:nvCxnSpPr>
          <p:spPr>
            <a:xfrm flipH="1">
              <a:off x="9420863" y="5608857"/>
              <a:ext cx="2" cy="884018"/>
            </a:xfrm>
            <a:prstGeom prst="line">
              <a:avLst/>
            </a:prstGeom>
          </p:spPr>
          <p:style>
            <a:lnRef idx="3">
              <a:schemeClr val="accent2"/>
            </a:lnRef>
            <a:fillRef idx="0">
              <a:schemeClr val="accent2"/>
            </a:fillRef>
            <a:effectRef idx="2">
              <a:schemeClr val="accent2"/>
            </a:effectRef>
            <a:fontRef idx="minor">
              <a:schemeClr val="tx1"/>
            </a:fontRef>
          </p:style>
        </p:cxnSp>
        <p:sp>
          <p:nvSpPr>
            <p:cNvPr id="31" name="Dikdörtgen 30">
              <a:extLst>
                <a:ext uri="{FF2B5EF4-FFF2-40B4-BE49-F238E27FC236}">
                  <a16:creationId xmlns:a16="http://schemas.microsoft.com/office/drawing/2014/main" id="{C99BBD11-2471-1180-D20F-130804E0E02C}"/>
                </a:ext>
              </a:extLst>
            </p:cNvPr>
            <p:cNvSpPr/>
            <p:nvPr/>
          </p:nvSpPr>
          <p:spPr>
            <a:xfrm>
              <a:off x="7035280" y="6492875"/>
              <a:ext cx="4771165" cy="432932"/>
            </a:xfrm>
            <a:prstGeom prst="rect">
              <a:avLst/>
            </a:prstGeom>
            <a:solidFill>
              <a:srgbClr val="6F431B"/>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Veri Tabanı</a:t>
              </a:r>
            </a:p>
          </p:txBody>
        </p:sp>
        <p:sp>
          <p:nvSpPr>
            <p:cNvPr id="30" name="Dikdörtgen 29">
              <a:extLst>
                <a:ext uri="{FF2B5EF4-FFF2-40B4-BE49-F238E27FC236}">
                  <a16:creationId xmlns:a16="http://schemas.microsoft.com/office/drawing/2014/main" id="{4116217D-FC83-7AEE-409D-D025F2395FF3}"/>
                </a:ext>
              </a:extLst>
            </p:cNvPr>
            <p:cNvSpPr/>
            <p:nvPr/>
          </p:nvSpPr>
          <p:spPr>
            <a:xfrm>
              <a:off x="7035281" y="5834400"/>
              <a:ext cx="4771165" cy="432932"/>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İç şema</a:t>
              </a:r>
            </a:p>
          </p:txBody>
        </p:sp>
        <p:sp>
          <p:nvSpPr>
            <p:cNvPr id="25" name="Dikdörtgen 24">
              <a:extLst>
                <a:ext uri="{FF2B5EF4-FFF2-40B4-BE49-F238E27FC236}">
                  <a16:creationId xmlns:a16="http://schemas.microsoft.com/office/drawing/2014/main" id="{35D1286B-4FEC-0E55-8B97-77FEBC1DD358}"/>
                </a:ext>
              </a:extLst>
            </p:cNvPr>
            <p:cNvSpPr/>
            <p:nvPr/>
          </p:nvSpPr>
          <p:spPr>
            <a:xfrm>
              <a:off x="7035282" y="5175925"/>
              <a:ext cx="4771165" cy="432932"/>
            </a:xfrm>
            <a:prstGeom prst="rect">
              <a:avLst/>
            </a:prstGeom>
            <a:solidFill>
              <a:srgbClr val="B76D2C"/>
            </a:solidFill>
            <a:ln>
              <a:solidFill>
                <a:srgbClr val="623F2B"/>
              </a:solidFill>
            </a:ln>
            <a:effectLst>
              <a:outerShdw blurRad="177800" dist="127000" dir="5400000" algn="ctr"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Fiziksel şema</a:t>
              </a:r>
            </a:p>
          </p:txBody>
        </p:sp>
      </p:grpSp>
    </p:spTree>
    <p:extLst>
      <p:ext uri="{BB962C8B-B14F-4D97-AF65-F5344CB8AC3E}">
        <p14:creationId xmlns:p14="http://schemas.microsoft.com/office/powerpoint/2010/main" val="235691761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3389</Words>
  <Application>Microsoft Office PowerPoint</Application>
  <PresentationFormat>Geniş ekran</PresentationFormat>
  <Paragraphs>299</Paragraphs>
  <Slides>23</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23</vt:i4>
      </vt:variant>
    </vt:vector>
  </HeadingPairs>
  <TitlesOfParts>
    <vt:vector size="32" baseType="lpstr">
      <vt:lpstr>MS Mincho</vt:lpstr>
      <vt:lpstr>Arial</vt:lpstr>
      <vt:lpstr>Arial Black</vt:lpstr>
      <vt:lpstr>Calibri</vt:lpstr>
      <vt:lpstr>Calibri Light</vt:lpstr>
      <vt:lpstr>Century</vt:lpstr>
      <vt:lpstr>Times New Roman</vt:lpstr>
      <vt:lpstr>Wingdings</vt:lpstr>
      <vt:lpstr>Office Teması</vt:lpstr>
      <vt:lpstr>MAKALE ÖZETİ</vt:lpstr>
      <vt:lpstr>BİLİŞİM SİSTEMLERİ VE YÖNETİMİ</vt:lpstr>
      <vt:lpstr>VERİ TABANI VE VERİ TABANI YÖNETİM SİSTEMLERİ </vt:lpstr>
      <vt:lpstr>PowerPoint Sunusu</vt:lpstr>
      <vt:lpstr>PowerPoint Sunusu</vt:lpstr>
      <vt:lpstr>PowerPoint Sunusu</vt:lpstr>
      <vt:lpstr>PowerPoint Sunusu</vt:lpstr>
      <vt:lpstr>PowerPoint Sunusu</vt:lpstr>
      <vt:lpstr>VERİ TABANI TASARIMI</vt:lpstr>
      <vt:lpstr>İLİŞKİSEL VE İLİŞKİSEL OLMAYAN VERİ TABANI SİSTEMLERİ</vt:lpstr>
      <vt:lpstr>VERİTABANI MİMARİLERİNİN PERFORMANS KARŞILAŞTIRMASI</vt:lpstr>
      <vt:lpstr> Veri tabanı şemaları oluşturulması  </vt:lpstr>
      <vt:lpstr> Sorguların belirlenmesi  </vt:lpstr>
      <vt:lpstr>PowerPoint Sunusu</vt:lpstr>
      <vt:lpstr>Performans analizi ve sonuçları</vt:lpstr>
      <vt:lpstr>Performans analizi ve sonuçları</vt:lpstr>
      <vt:lpstr>Performans analizi ve sonuçları</vt:lpstr>
      <vt:lpstr>Performans analizi ve sonuçları</vt:lpstr>
      <vt:lpstr>Performans analizi ve sonuçları</vt:lpstr>
      <vt:lpstr>Performans analizi ve sonuçları</vt:lpstr>
      <vt:lpstr>Performans analizi ve sonuçları</vt:lpstr>
      <vt:lpstr>Sonuç ve Değerlendirme</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MAKALE ÖZETİ</dc:title>
  <dc:creator>Meryem Ece AYYILDIZ</dc:creator>
  <cp:lastModifiedBy>Meryem Ece AYYILDIZ</cp:lastModifiedBy>
  <cp:revision>1</cp:revision>
  <dcterms:created xsi:type="dcterms:W3CDTF">2024-03-19T14:27:52Z</dcterms:created>
  <dcterms:modified xsi:type="dcterms:W3CDTF">2024-03-19T20:55:36Z</dcterms:modified>
</cp:coreProperties>
</file>