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2" r:id="rId2"/>
    <p:sldId id="271" r:id="rId3"/>
    <p:sldId id="290" r:id="rId4"/>
    <p:sldId id="291" r:id="rId5"/>
    <p:sldId id="292" r:id="rId6"/>
    <p:sldId id="293" r:id="rId7"/>
    <p:sldId id="295" r:id="rId8"/>
    <p:sldId id="297" r:id="rId9"/>
    <p:sldId id="300" r:id="rId10"/>
  </p:sldIdLst>
  <p:sldSz cx="9144000" cy="6858000" type="screen4x3"/>
  <p:notesSz cx="6797675" cy="9874250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3">
          <p15:clr>
            <a:srgbClr val="A4A3A4"/>
          </p15:clr>
        </p15:guide>
        <p15:guide id="2" orient="horz" pos="4150">
          <p15:clr>
            <a:srgbClr val="A4A3A4"/>
          </p15:clr>
        </p15:guide>
        <p15:guide id="3" pos="157">
          <p15:clr>
            <a:srgbClr val="A4A3A4"/>
          </p15:clr>
        </p15:guide>
        <p15:guide id="4" pos="56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A00"/>
    <a:srgbClr val="1A8094"/>
    <a:srgbClr val="028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1453"/>
        <p:guide orient="horz" pos="4150"/>
        <p:guide pos="157"/>
        <p:guide pos="56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68D41-33BF-471D-A590-BA64FA924BAA}" type="datetimeFigureOut">
              <a:rPr lang="fr-FR" smtClean="0"/>
              <a:pPr/>
              <a:t>30/07/2024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8357C-1A69-4858-8A19-A26AFF09E3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5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F49AF-31F5-49ED-A3AC-731B972ED077}" type="datetimeFigureOut">
              <a:rPr lang="fr-FR" smtClean="0"/>
              <a:pPr/>
              <a:t>30/07/2024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F163C-3CF2-45D6-8C95-6A71EBCADB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0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9A2-3B16-4886-AE66-37ED22B7A222}" type="datetime1">
              <a:rPr lang="fr-FR" smtClean="0"/>
              <a:pPr/>
              <a:t>30/07/2024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88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E5BD-A777-49AA-8030-E4061CDE4A3C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8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237" y="1643856"/>
            <a:ext cx="864552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237" y="2306638"/>
            <a:ext cx="8645525" cy="428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238" y="6588125"/>
            <a:ext cx="205740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995F-38E3-4380-ADCA-66B7256B9C81}" type="datetime1">
              <a:rPr lang="fr-FR" smtClean="0"/>
              <a:pPr/>
              <a:t>30/07/2024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28" y="6588125"/>
            <a:ext cx="308610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7363" y="6588125"/>
            <a:ext cx="205740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E82B-2951-4AF7-9206-224BC404FD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1" Type="http://schemas.openxmlformats.org/officeDocument/2006/relationships/image" Target="../media/image3.jpe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oleObject" Target="../embeddings/oleObject1.bin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4.jpe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2.vml"/><Relationship Id="rId6" Type="http://schemas.openxmlformats.org/officeDocument/2006/relationships/tags" Target="../tags/tag32.xml"/><Relationship Id="rId11" Type="http://schemas.openxmlformats.org/officeDocument/2006/relationships/image" Target="../media/image7.emf"/><Relationship Id="rId5" Type="http://schemas.openxmlformats.org/officeDocument/2006/relationships/tags" Target="../tags/tag3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" r="1604" b="-6804"/>
          <a:stretch/>
        </p:blipFill>
        <p:spPr>
          <a:xfrm>
            <a:off x="0" y="-1"/>
            <a:ext cx="9132425" cy="57410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41779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fr-FR" sz="3600" dirty="0" smtClean="0">
                <a:latin typeface="Arial"/>
                <a:ea typeface="Arial"/>
                <a:cs typeface="Arial"/>
                <a:sym typeface="Arial"/>
                <a:rtl val="0"/>
              </a:rPr>
              <a:t>Projet pilote </a:t>
            </a:r>
            <a: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  <a:t> Collège </a:t>
            </a:r>
            <a:r>
              <a:rPr lang="fr-FR" sz="4400" dirty="0"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  <a: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  <a:t>ural </a:t>
            </a:r>
            <a:r>
              <a:rPr lang="fr-FR" sz="4400" dirty="0">
                <a:latin typeface="Arial"/>
                <a:ea typeface="Arial"/>
                <a:cs typeface="Arial"/>
                <a:sym typeface="Arial"/>
                <a:rtl val="0"/>
              </a:rPr>
              <a:t>de </a:t>
            </a:r>
            <a: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  <a:t>proximité</a:t>
            </a:r>
            <a:b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  <a:t>2018-2019</a:t>
            </a:r>
            <a:br>
              <a:rPr lang="fr-FR" sz="4400" dirty="0" smtClean="0">
                <a:latin typeface="Arial"/>
                <a:ea typeface="Arial"/>
                <a:cs typeface="Arial"/>
                <a:sym typeface="Arial"/>
                <a:rtl val="0"/>
              </a:rPr>
            </a:br>
            <a:endParaRPr lang="fr-FR" sz="4400" dirty="0"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0" y="5526000"/>
            <a:ext cx="1179773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74128"/>
          <a:stretch/>
        </p:blipFill>
        <p:spPr>
          <a:xfrm>
            <a:off x="0" y="0"/>
            <a:ext cx="9144000" cy="17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État des lieux des collèges au Maroc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237" y="2292783"/>
            <a:ext cx="8645525" cy="935326"/>
          </a:xfrm>
          <a:ln>
            <a:solidFill>
              <a:srgbClr val="028696"/>
            </a:solidFill>
            <a:prstDash val="dash"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b="1" dirty="0" smtClean="0"/>
              <a:t>G</a:t>
            </a:r>
            <a:r>
              <a:rPr lang="fr-FR" sz="2000" dirty="0" smtClean="0"/>
              <a:t>ouvernement </a:t>
            </a:r>
            <a:r>
              <a:rPr lang="fr-FR" sz="2000" b="1" dirty="0" smtClean="0"/>
              <a:t>M</a:t>
            </a:r>
            <a:r>
              <a:rPr lang="fr-FR" sz="2000" dirty="0" smtClean="0"/>
              <a:t>arocain (GM) et le </a:t>
            </a:r>
            <a:r>
              <a:rPr lang="fr-FR" sz="2000" b="1" dirty="0" smtClean="0"/>
              <a:t>M</a:t>
            </a:r>
            <a:r>
              <a:rPr lang="fr-FR" sz="2000" dirty="0" smtClean="0"/>
              <a:t>inistère de l’</a:t>
            </a:r>
            <a:r>
              <a:rPr lang="fr-FR" sz="2000" b="1" dirty="0" err="1" smtClean="0"/>
              <a:t>E</a:t>
            </a:r>
            <a:r>
              <a:rPr lang="fr-FR" sz="2000" dirty="0" err="1" smtClean="0"/>
              <a:t>ducation</a:t>
            </a:r>
            <a:r>
              <a:rPr lang="fr-FR" sz="2000" dirty="0" smtClean="0"/>
              <a:t> </a:t>
            </a:r>
            <a:r>
              <a:rPr lang="fr-FR" sz="2000" b="1" dirty="0" smtClean="0"/>
              <a:t>N</a:t>
            </a:r>
            <a:r>
              <a:rPr lang="fr-FR" sz="2000" dirty="0" smtClean="0"/>
              <a:t>ationale et de la </a:t>
            </a:r>
            <a:r>
              <a:rPr lang="fr-FR" sz="2000" b="1" dirty="0" smtClean="0"/>
              <a:t>F</a:t>
            </a:r>
            <a:r>
              <a:rPr lang="fr-FR" sz="2000" dirty="0" smtClean="0"/>
              <a:t>ormation </a:t>
            </a:r>
            <a:r>
              <a:rPr lang="fr-FR" sz="2000" b="1" dirty="0" smtClean="0"/>
              <a:t>P</a:t>
            </a:r>
            <a:r>
              <a:rPr lang="fr-FR" sz="2000" dirty="0" smtClean="0"/>
              <a:t>rofessionnelle (</a:t>
            </a:r>
            <a:r>
              <a:rPr lang="fr-FR" sz="2000" b="1" dirty="0" smtClean="0"/>
              <a:t>MENFP</a:t>
            </a:r>
            <a:r>
              <a:rPr lang="fr-FR" sz="2000" dirty="0" smtClean="0"/>
              <a:t>) au cours de la dernière décennie ont été à l’origine d’une amélioration très significative des indicateurs de scolarisation</a:t>
            </a:r>
            <a:endParaRPr lang="fr-FR" sz="2000" dirty="0"/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219273" y="5059548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lIns="144000" rIns="144000" anchor="ctr">
            <a:noAutofit/>
          </a:bodyPr>
          <a:lstStyle/>
          <a:p>
            <a:pPr algn="ctr"/>
            <a:r>
              <a:rPr lang="fr-FR" dirty="0" smtClean="0"/>
              <a:t>Taux de déperdition de plus de ~ 11% pour le cycle collégial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92728" y="3816795"/>
            <a:ext cx="7758545" cy="630526"/>
          </a:xfrm>
          <a:prstGeom prst="rect">
            <a:avLst/>
          </a:prstGeom>
          <a:ln>
            <a:solidFill>
              <a:srgbClr val="028696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Malgré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engagements et les projets en cours concernant le système collégiale au Maroc, il reste</a:t>
            </a:r>
            <a:r>
              <a:rPr lang="fr-FR" sz="2000" dirty="0" smtClean="0"/>
              <a:t> plusieurs manquements, parmi eux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728" y="5059548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Un besoin en infrastructure  dans plus de 500 communes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6000" y="5059548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Taux de déperdition entre le cycle primaire et collégial de plus de ~50%</a:t>
            </a:r>
          </a:p>
        </p:txBody>
      </p:sp>
      <p:cxnSp>
        <p:nvCxnSpPr>
          <p:cNvPr id="14" name="Connecteur droit 13"/>
          <p:cNvCxnSpPr/>
          <p:nvPr/>
        </p:nvCxnSpPr>
        <p:spPr>
          <a:xfrm rot="16200000" flipH="1">
            <a:off x="159254" y="3262672"/>
            <a:ext cx="595746" cy="4711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8402853" y="3290382"/>
            <a:ext cx="568041" cy="4157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 vers le bas 25"/>
          <p:cNvSpPr/>
          <p:nvPr/>
        </p:nvSpPr>
        <p:spPr>
          <a:xfrm>
            <a:off x="1607127" y="4613562"/>
            <a:ext cx="374073" cy="290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4391890" y="4613562"/>
            <a:ext cx="374073" cy="290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7176654" y="4613562"/>
            <a:ext cx="374073" cy="290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73927"/>
          <a:stretch/>
        </p:blipFill>
        <p:spPr>
          <a:xfrm>
            <a:off x="0" y="0"/>
            <a:ext cx="9144000" cy="180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Freins au développement des collèges au Maroc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9238" y="2306637"/>
            <a:ext cx="2016000" cy="4281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Trois freins </a:t>
            </a:r>
            <a:r>
              <a:rPr lang="fr-FR" dirty="0"/>
              <a:t>m</a:t>
            </a:r>
            <a:r>
              <a:rPr lang="fr-FR" dirty="0" smtClean="0"/>
              <a:t>ajeurs pour le développement des collèges au Maroc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2422819" y="2535381"/>
            <a:ext cx="540327" cy="415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424546" y="4197927"/>
            <a:ext cx="540327" cy="415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421092" y="5860472"/>
            <a:ext cx="540327" cy="415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117274" y="2292783"/>
            <a:ext cx="5760000" cy="935326"/>
          </a:xfrm>
          <a:prstGeom prst="rect">
            <a:avLst/>
          </a:prstGeom>
          <a:ln>
            <a:solidFill>
              <a:srgbClr val="028696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Éloignement géographique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infrastructures éducatives et </a:t>
            </a:r>
            <a:r>
              <a:rPr lang="fr-FR" sz="2000" dirty="0" smtClean="0"/>
              <a:t>investissement insuffisant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3117274" y="3965864"/>
            <a:ext cx="5760000" cy="935326"/>
          </a:xfrm>
          <a:prstGeom prst="rect">
            <a:avLst/>
          </a:prstGeom>
          <a:ln>
            <a:solidFill>
              <a:srgbClr val="028696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Indisponibilité et difficulté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affecter les ressources </a:t>
            </a:r>
            <a:r>
              <a:rPr lang="fr-FR" sz="2000" dirty="0" smtClean="0"/>
              <a:t>humaines nécessaires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117274" y="5638944"/>
            <a:ext cx="5760000" cy="935326"/>
          </a:xfrm>
          <a:prstGeom prst="rect">
            <a:avLst/>
          </a:prstGeom>
          <a:ln>
            <a:solidFill>
              <a:srgbClr val="028696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2000" dirty="0" smtClean="0"/>
              <a:t>Poids des coûts fixes et variables nécessaires pour le développement du système collégiale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74128"/>
          <a:stretch/>
        </p:blipFill>
        <p:spPr>
          <a:xfrm>
            <a:off x="0" y="0"/>
            <a:ext cx="9144000" cy="17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Problématique des collèges au Maroc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2680723"/>
            <a:ext cx="7273637" cy="32240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200" b="1" i="1" dirty="0" smtClean="0"/>
              <a:t>« </a:t>
            </a:r>
            <a:r>
              <a:rPr lang="fr-FR" sz="3200" b="1" i="1" dirty="0" smtClean="0">
                <a:solidFill>
                  <a:srgbClr val="1A8094"/>
                </a:solidFill>
              </a:rPr>
              <a:t>L’accès au système collégial pour tous </a:t>
            </a:r>
            <a:r>
              <a:rPr lang="fr-FR" sz="3200" b="1" i="1" dirty="0" smtClean="0"/>
              <a:t>au Maroc est un sujet d’ordre primordiale, sur la base des orientations royales et gouvernementales, qui nécessite </a:t>
            </a:r>
            <a:r>
              <a:rPr lang="fr-FR" sz="3200" b="1" i="1" dirty="0" smtClean="0">
                <a:solidFill>
                  <a:srgbClr val="1A8094"/>
                </a:solidFill>
              </a:rPr>
              <a:t>un engagement</a:t>
            </a:r>
            <a:r>
              <a:rPr lang="fr-FR" sz="3200" b="1" i="1" dirty="0" smtClean="0"/>
              <a:t> et un </a:t>
            </a:r>
            <a:r>
              <a:rPr lang="fr-FR" sz="3200" b="1" i="1" dirty="0" smtClean="0">
                <a:solidFill>
                  <a:srgbClr val="1A8094"/>
                </a:solidFill>
              </a:rPr>
              <a:t>investissement d’envergure</a:t>
            </a:r>
            <a:r>
              <a:rPr lang="fr-FR" sz="3200" b="1" i="1" dirty="0" smtClean="0"/>
              <a:t> dans le corps professorale et le développement des infrastructures »</a:t>
            </a:r>
            <a:endParaRPr lang="fr-FR" sz="3200" b="1" i="1" dirty="0"/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74128"/>
          <a:stretch/>
        </p:blipFill>
        <p:spPr>
          <a:xfrm>
            <a:off x="0" y="0"/>
            <a:ext cx="9144000" cy="17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Axes de la réflexion autour du système collégiale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37363" y="3489429"/>
            <a:ext cx="3600000" cy="1754326"/>
          </a:xfrm>
          <a:prstGeom prst="rect">
            <a:avLst/>
          </a:prstGeom>
          <a:ln>
            <a:solidFill>
              <a:srgbClr val="028696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Développer une solution </a:t>
            </a:r>
            <a:r>
              <a:rPr lang="fr-FR" b="1" dirty="0" smtClean="0"/>
              <a:t>innovante</a:t>
            </a:r>
            <a:r>
              <a:rPr lang="fr-FR" dirty="0" smtClean="0"/>
              <a:t>  pour répondre au défi particulier de la poursuite des études après le primaire en zone rurale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35383" y="5350270"/>
            <a:ext cx="3837708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Un partenaire technique spécialisé dans l’éducation à distance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383" y="2292783"/>
            <a:ext cx="3837708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Expertise et savoir faire de la Fondation </a:t>
            </a:r>
            <a:r>
              <a:rPr lang="fr-FR" dirty="0" err="1" smtClean="0"/>
              <a:t>Zakoura</a:t>
            </a:r>
            <a:endParaRPr lang="fr-FR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35383" y="3821526"/>
            <a:ext cx="3837708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28696"/>
            </a:solidFill>
            <a:prstDash val="dash"/>
          </a:ln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Une expérience avérée pour le dispositif numérique en zone rurale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67053" y="5835606"/>
            <a:ext cx="3600000" cy="738664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1A8094"/>
                </a:solidFill>
              </a:rPr>
              <a:t>Le projet de mise en place de CORP a été présenté dans la convention cadre de partenariat signée avec le MENFP le 7 mai 2014</a:t>
            </a:r>
            <a:endParaRPr lang="fr-FR" sz="1400" i="1" dirty="0">
              <a:solidFill>
                <a:srgbClr val="1A8094"/>
              </a:solidFill>
            </a:endParaRPr>
          </a:p>
        </p:txBody>
      </p:sp>
      <p:sp>
        <p:nvSpPr>
          <p:cNvPr id="15" name="Flèche courbée vers le bas 14"/>
          <p:cNvSpPr/>
          <p:nvPr/>
        </p:nvSpPr>
        <p:spPr>
          <a:xfrm rot="1800000">
            <a:off x="4363657" y="2693454"/>
            <a:ext cx="867814" cy="4017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courbée vers le bas 15"/>
          <p:cNvSpPr/>
          <p:nvPr/>
        </p:nvSpPr>
        <p:spPr>
          <a:xfrm rot="19800000" flipV="1">
            <a:off x="4280529" y="5602908"/>
            <a:ext cx="867814" cy="4017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73927"/>
          <a:stretch/>
        </p:blipFill>
        <p:spPr>
          <a:xfrm>
            <a:off x="0" y="0"/>
            <a:ext cx="9144000" cy="180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Concept design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238" y="2292784"/>
            <a:ext cx="4211926" cy="935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Un collège dématérialisé avec un corps professoral à distance :</a:t>
            </a:r>
          </a:p>
          <a:p>
            <a:pPr marL="179388" indent="-179388">
              <a:buClr>
                <a:srgbClr val="1A8094"/>
              </a:buClr>
              <a:buFont typeface="Wingdings" pitchFamily="2" charset="2"/>
              <a:buChar char="§"/>
            </a:pPr>
            <a:r>
              <a:rPr lang="fr-FR" sz="2000" dirty="0" smtClean="0"/>
              <a:t>1 facilitateur (technique, logistique, animation, etc.)</a:t>
            </a:r>
          </a:p>
          <a:p>
            <a:pPr marL="179388" indent="-179388">
              <a:buClr>
                <a:srgbClr val="1A8094"/>
              </a:buClr>
              <a:buFont typeface="Wingdings" pitchFamily="2" charset="2"/>
              <a:buChar char="§"/>
            </a:pPr>
            <a:r>
              <a:rPr lang="fr-FR" sz="2000" dirty="0" smtClean="0"/>
              <a:t>Un groupe de 12 à 15 élèves par classe</a:t>
            </a:r>
          </a:p>
          <a:p>
            <a:pPr marL="179388" indent="-179388">
              <a:buClr>
                <a:srgbClr val="1A8094"/>
              </a:buClr>
              <a:buFont typeface="Wingdings" pitchFamily="2" charset="2"/>
              <a:buChar char="§"/>
            </a:pPr>
            <a:r>
              <a:rPr lang="fr-FR" sz="2000" dirty="0" smtClean="0"/>
              <a:t>Une plateforme numérique accessible aux élèves</a:t>
            </a:r>
          </a:p>
          <a:p>
            <a:pPr marL="179388" indent="-179388">
              <a:buClr>
                <a:srgbClr val="1A8094"/>
              </a:buClr>
              <a:buFont typeface="Wingdings" pitchFamily="2" charset="2"/>
              <a:buChar char="§"/>
            </a:pPr>
            <a:r>
              <a:rPr lang="fr-FR" sz="2000" dirty="0" smtClean="0"/>
              <a:t>Un programme scolaire riche et adapté avec rediffusion et soutien scolaire</a:t>
            </a:r>
          </a:p>
          <a:p>
            <a:pPr marL="179388" indent="-179388">
              <a:buClr>
                <a:srgbClr val="1A8094"/>
              </a:buClr>
              <a:buFont typeface="Wingdings" pitchFamily="2" charset="2"/>
              <a:buChar char="§"/>
            </a:pPr>
            <a:r>
              <a:rPr lang="fr-FR" sz="2000" dirty="0" smtClean="0"/>
              <a:t>1 antenne de diffusion pour les cours à distance basée à Casablanca (</a:t>
            </a:r>
            <a:r>
              <a:rPr lang="fr-FR" sz="2000" dirty="0" err="1" smtClean="0"/>
              <a:t>Edukaty</a:t>
            </a:r>
            <a:r>
              <a:rPr lang="fr-FR" sz="2000" dirty="0" smtClean="0"/>
              <a:t>) </a:t>
            </a:r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91218" y="3349743"/>
            <a:ext cx="468000" cy="2327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384489" y="3349743"/>
            <a:ext cx="468000" cy="2327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253817" y="5209307"/>
            <a:ext cx="1136073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72000" y="2306638"/>
            <a:ext cx="4322763" cy="42814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895074" y="5832761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293391" y="5832761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691708" y="5832761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488344" y="5832761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031038" y="4546896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031038" y="4189410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8031038" y="3804214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031038" y="3419018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031038" y="4945947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301598" y="4533036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301598" y="4147840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301598" y="3790354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01598" y="3391303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301598" y="4918232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8321984" y="2601598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4" name="AutoShape 2" descr="Image result for pc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5854321" y="341514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5854321" y="37926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5854321" y="417023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5854321" y="45477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5854321" y="492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503061" y="34151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503061" y="37926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503061" y="417023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503061" y="45477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503061" y="49253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9746" y="533403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9456" y="533403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89165" y="533403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4601" y="533403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4311" y="533403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Ellipse 44"/>
          <p:cNvSpPr/>
          <p:nvPr/>
        </p:nvSpPr>
        <p:spPr>
          <a:xfrm>
            <a:off x="7090025" y="5832761"/>
            <a:ext cx="288000" cy="288000"/>
          </a:xfrm>
          <a:prstGeom prst="ellipse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7800125" y="2504616"/>
            <a:ext cx="468000" cy="487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7890989" y="261157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2146" y="2459043"/>
            <a:ext cx="1644795" cy="121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55"/>
          <p:cNvPicPr preferRelativeResize="0">
            <a:picLocks noChangeAspect="1"/>
          </p:cNvPicPr>
          <p:nvPr/>
        </p:nvPicPr>
        <p:blipFill rotWithShape="1">
          <a:blip r:embed="rId12">
            <a:alphaModFix/>
          </a:blip>
          <a:srcRect b="74128"/>
          <a:stretch/>
        </p:blipFill>
        <p:spPr>
          <a:xfrm>
            <a:off x="0" y="0"/>
            <a:ext cx="9144000" cy="17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Modalités de fonctionnement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ZoneTexte 7"/>
          <p:cNvSpPr txBox="1"/>
          <p:nvPr>
            <p:custDataLst>
              <p:tags r:id="rId1"/>
            </p:custDataLst>
          </p:nvPr>
        </p:nvSpPr>
        <p:spPr>
          <a:xfrm>
            <a:off x="3175254" y="2952504"/>
            <a:ext cx="2520000" cy="523220"/>
          </a:xfrm>
          <a:prstGeom prst="rect">
            <a:avLst/>
          </a:prstGeom>
          <a:solidFill>
            <a:srgbClr val="BF8A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Cellule à </a:t>
            </a:r>
            <a:r>
              <a:rPr lang="fr-FR" sz="1400" b="1" dirty="0" smtClean="0">
                <a:solidFill>
                  <a:schemeClr val="bg1"/>
                </a:solidFill>
              </a:rPr>
              <a:t>distance </a:t>
            </a:r>
            <a:r>
              <a:rPr lang="fr-FR" sz="1400" dirty="0" smtClean="0">
                <a:solidFill>
                  <a:schemeClr val="bg1"/>
                </a:solidFill>
              </a:rPr>
              <a:t>(corps professoral, technique, etc.)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>
            <p:custDataLst>
              <p:tags r:id="rId2"/>
            </p:custDataLst>
          </p:nvPr>
        </p:nvSpPr>
        <p:spPr>
          <a:xfrm rot="18900000">
            <a:off x="2222053" y="4053655"/>
            <a:ext cx="10581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Remonte </a:t>
            </a:r>
            <a:r>
              <a:rPr lang="fr-FR" sz="1050" dirty="0" smtClean="0"/>
              <a:t>l’information</a:t>
            </a:r>
            <a:endParaRPr lang="fr-FR" sz="1050" dirty="0"/>
          </a:p>
        </p:txBody>
      </p:sp>
      <p:sp>
        <p:nvSpPr>
          <p:cNvPr id="17" name="ZoneTexte 16"/>
          <p:cNvSpPr txBox="1"/>
          <p:nvPr>
            <p:custDataLst>
              <p:tags r:id="rId3"/>
            </p:custDataLst>
          </p:nvPr>
        </p:nvSpPr>
        <p:spPr>
          <a:xfrm rot="18900000">
            <a:off x="1624684" y="3577120"/>
            <a:ext cx="1479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Soutien scolaire, réponses, résultats…</a:t>
            </a:r>
          </a:p>
        </p:txBody>
      </p:sp>
      <p:sp>
        <p:nvSpPr>
          <p:cNvPr id="18" name="ZoneTexte 17"/>
          <p:cNvSpPr txBox="1"/>
          <p:nvPr>
            <p:custDataLst>
              <p:tags r:id="rId4"/>
            </p:custDataLst>
          </p:nvPr>
        </p:nvSpPr>
        <p:spPr>
          <a:xfrm rot="2700000">
            <a:off x="5394818" y="4028888"/>
            <a:ext cx="1398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Suivent les cours</a:t>
            </a:r>
          </a:p>
          <a:p>
            <a:pPr algn="ctr"/>
            <a:r>
              <a:rPr lang="fr-FR" sz="1050" dirty="0" smtClean="0"/>
              <a:t>Adoptent un rythme</a:t>
            </a:r>
            <a:endParaRPr lang="fr-FR" sz="1050" dirty="0"/>
          </a:p>
        </p:txBody>
      </p:sp>
      <p:sp>
        <p:nvSpPr>
          <p:cNvPr id="19" name="ZoneTexte 18"/>
          <p:cNvSpPr txBox="1"/>
          <p:nvPr>
            <p:custDataLst>
              <p:tags r:id="rId5"/>
            </p:custDataLst>
          </p:nvPr>
        </p:nvSpPr>
        <p:spPr>
          <a:xfrm rot="2700000">
            <a:off x="5389233" y="3641317"/>
            <a:ext cx="22677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Visio-conférence</a:t>
            </a:r>
            <a:endParaRPr lang="fr-FR" sz="1050" dirty="0"/>
          </a:p>
          <a:p>
            <a:pPr algn="ctr"/>
            <a:r>
              <a:rPr lang="fr-FR" sz="1050" dirty="0"/>
              <a:t>Soutien scolaire</a:t>
            </a:r>
          </a:p>
        </p:txBody>
      </p:sp>
      <p:sp>
        <p:nvSpPr>
          <p:cNvPr id="20" name="Rectangle 19"/>
          <p:cNvSpPr/>
          <p:nvPr>
            <p:custDataLst>
              <p:tags r:id="rId6"/>
            </p:custDataLst>
          </p:nvPr>
        </p:nvSpPr>
        <p:spPr>
          <a:xfrm>
            <a:off x="4002655" y="4463826"/>
            <a:ext cx="1130438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sz="1050" dirty="0"/>
              <a:t>Appuie les élèves</a:t>
            </a:r>
          </a:p>
          <a:p>
            <a:pPr algn="ctr"/>
            <a:r>
              <a:rPr lang="fr-FR" sz="1050" dirty="0" smtClean="0"/>
              <a:t>Gère les séances</a:t>
            </a:r>
            <a:endParaRPr lang="fr-FR" sz="1050" dirty="0"/>
          </a:p>
        </p:txBody>
      </p:sp>
      <p:sp>
        <p:nvSpPr>
          <p:cNvPr id="21" name="Rectangle 20"/>
          <p:cNvSpPr/>
          <p:nvPr>
            <p:custDataLst>
              <p:tags r:id="rId7"/>
            </p:custDataLst>
          </p:nvPr>
        </p:nvSpPr>
        <p:spPr>
          <a:xfrm>
            <a:off x="3791860" y="5037882"/>
            <a:ext cx="1552028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sz="1050" dirty="0"/>
              <a:t>Remontent les difficultés</a:t>
            </a:r>
          </a:p>
          <a:p>
            <a:pPr algn="ctr"/>
            <a:r>
              <a:rPr lang="fr-FR" sz="1050" dirty="0"/>
              <a:t>Posent leurs questions</a:t>
            </a:r>
          </a:p>
        </p:txBody>
      </p:sp>
      <p:sp>
        <p:nvSpPr>
          <p:cNvPr id="26" name="ZoneTexte 25"/>
          <p:cNvSpPr txBox="1"/>
          <p:nvPr>
            <p:custDataLst>
              <p:tags r:id="rId8"/>
            </p:custDataLst>
          </p:nvPr>
        </p:nvSpPr>
        <p:spPr>
          <a:xfrm>
            <a:off x="5932309" y="2293210"/>
            <a:ext cx="2948599" cy="830997"/>
          </a:xfrm>
          <a:prstGeom prst="wedgeRectCallout">
            <a:avLst>
              <a:gd name="adj1" fmla="val -56073"/>
              <a:gd name="adj2" fmla="val 27307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Dispenser les cours en ligne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Préparer le suivi pédagogique et l’évaluation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Mener le tutorat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5613657" y="4726751"/>
            <a:ext cx="2520000" cy="504000"/>
          </a:xfrm>
          <a:prstGeom prst="rect">
            <a:avLst/>
          </a:prstGeom>
          <a:solidFill>
            <a:srgbClr val="BF8A00"/>
          </a:solidFill>
        </p:spPr>
        <p:txBody>
          <a:bodyPr wrap="none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Bénéficiaires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/ élèves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5943" y="4726751"/>
            <a:ext cx="2520000" cy="504000"/>
          </a:xfrm>
          <a:prstGeom prst="rect">
            <a:avLst/>
          </a:prstGeom>
          <a:solidFill>
            <a:srgbClr val="BF8A00"/>
          </a:solidFill>
        </p:spPr>
        <p:txBody>
          <a:bodyPr wrap="none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Facilitateur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/ animateur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>
            <p:custDataLst>
              <p:tags r:id="rId9"/>
            </p:custDataLst>
          </p:nvPr>
        </p:nvSpPr>
        <p:spPr>
          <a:xfrm>
            <a:off x="5348684" y="5570979"/>
            <a:ext cx="3528000" cy="1015663"/>
          </a:xfrm>
          <a:prstGeom prst="wedgeRectCallout">
            <a:avLst>
              <a:gd name="adj1" fmla="val 15196"/>
              <a:gd name="adj2" fmla="val -7082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Suivre le parcours </a:t>
            </a:r>
            <a:r>
              <a:rPr lang="fr-FR" sz="1200" dirty="0" err="1" smtClean="0"/>
              <a:t>curriculaire</a:t>
            </a:r>
            <a:r>
              <a:rPr lang="fr-FR" sz="1200" dirty="0" smtClean="0"/>
              <a:t> proposé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Possibilité d’accéder au contenu post cours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Une présence assidue aux séances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Répondre aux quiz et aux tests</a:t>
            </a:r>
          </a:p>
          <a:p>
            <a:pPr marL="179388" indent="-179388">
              <a:buFont typeface="Wingdings" pitchFamily="2" charset="2"/>
              <a:buChar char="§"/>
            </a:pPr>
            <a:endParaRPr lang="fr-FR" sz="1200" dirty="0" smtClean="0"/>
          </a:p>
        </p:txBody>
      </p:sp>
      <p:sp>
        <p:nvSpPr>
          <p:cNvPr id="30" name="ZoneTexte 29"/>
          <p:cNvSpPr txBox="1"/>
          <p:nvPr>
            <p:custDataLst>
              <p:tags r:id="rId10"/>
            </p:custDataLst>
          </p:nvPr>
        </p:nvSpPr>
        <p:spPr>
          <a:xfrm>
            <a:off x="234950" y="5570979"/>
            <a:ext cx="3528000" cy="1015663"/>
          </a:xfrm>
          <a:prstGeom prst="wedgeRectCallout">
            <a:avLst>
              <a:gd name="adj1" fmla="val -13864"/>
              <a:gd name="adj2" fmla="val -73558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Gestion opérationnelle et </a:t>
            </a:r>
            <a:r>
              <a:rPr lang="fr-FR" sz="1200" dirty="0"/>
              <a:t>technique </a:t>
            </a:r>
            <a:endParaRPr lang="fr-FR" sz="1200" dirty="0" smtClean="0"/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Coordination avec les enseignants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Gestion logistique de l’évaluation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200" dirty="0" smtClean="0"/>
              <a:t>Animation de quelques matières ( initiation à l’informatique) </a:t>
            </a:r>
          </a:p>
        </p:txBody>
      </p:sp>
      <p:sp>
        <p:nvSpPr>
          <p:cNvPr id="31" name="Double flèche horizontale 30"/>
          <p:cNvSpPr/>
          <p:nvPr/>
        </p:nvSpPr>
        <p:spPr>
          <a:xfrm rot="18900000">
            <a:off x="1967345" y="3920838"/>
            <a:ext cx="1274618" cy="24938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ouble flèche horizontale 31"/>
          <p:cNvSpPr/>
          <p:nvPr/>
        </p:nvSpPr>
        <p:spPr>
          <a:xfrm rot="2700000" flipH="1">
            <a:off x="5680362" y="3920838"/>
            <a:ext cx="1274618" cy="24938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Double flèche horizontale 32"/>
          <p:cNvSpPr/>
          <p:nvPr/>
        </p:nvSpPr>
        <p:spPr>
          <a:xfrm flipH="1">
            <a:off x="3932491" y="4854060"/>
            <a:ext cx="1274618" cy="24938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think-cell Slide" r:id="rId19" imgW="470" imgH="469" progId="TCLayout.ActiveDocument.1">
                  <p:embed/>
                </p:oleObj>
              </mc:Choice>
              <mc:Fallback>
                <p:oleObj name="think-cell Slide" r:id="rId19" imgW="470" imgH="469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lèche vers le bas 18"/>
          <p:cNvSpPr/>
          <p:nvPr>
            <p:custDataLst>
              <p:tags r:id="rId3"/>
            </p:custDataLst>
          </p:nvPr>
        </p:nvSpPr>
        <p:spPr>
          <a:xfrm>
            <a:off x="1404948" y="2628901"/>
            <a:ext cx="360000" cy="252000"/>
          </a:xfrm>
          <a:prstGeom prst="downArrow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Shape 55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1">
            <a:alphaModFix/>
          </a:blip>
          <a:srcRect b="73927"/>
          <a:stretch/>
        </p:blipFill>
        <p:spPr>
          <a:xfrm>
            <a:off x="0" y="0"/>
            <a:ext cx="9144000" cy="180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Quelques éléments opérationnels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7"/>
            </p:custDataLst>
          </p:nvPr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34948" y="2970844"/>
            <a:ext cx="2700000" cy="3600000"/>
          </a:xfrm>
          <a:ln>
            <a:solidFill>
              <a:srgbClr val="1A8094"/>
            </a:solidFill>
            <a:prstDash val="dash"/>
          </a:ln>
        </p:spPr>
        <p:txBody>
          <a:bodyPr>
            <a:noAutofit/>
          </a:bodyPr>
          <a:lstStyle/>
          <a:p>
            <a:pPr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Admissibilité des bénéficiaires :</a:t>
            </a:r>
          </a:p>
          <a:p>
            <a:pPr lvl="1"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Attestation de réussite de fin de primaire</a:t>
            </a:r>
          </a:p>
          <a:p>
            <a:pPr lvl="1"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Autres attestations de réussite</a:t>
            </a:r>
          </a:p>
          <a:p>
            <a:pPr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Sélection sur la base d’un examen (?) </a:t>
            </a:r>
          </a:p>
          <a:p>
            <a:pPr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Orientation vers l’insertion scolaire, l’insertion professionnelle après le CORP</a:t>
            </a:r>
            <a:r>
              <a:rPr lang="fr-FR" sz="1600" dirty="0"/>
              <a:t> </a:t>
            </a:r>
          </a:p>
          <a:p>
            <a:pPr>
              <a:buClr>
                <a:srgbClr val="BF8A00"/>
              </a:buClr>
              <a:buFont typeface="Wingdings" pitchFamily="2" charset="2"/>
              <a:buChar char="§"/>
            </a:pPr>
            <a:endParaRPr lang="fr-FR" sz="1600" dirty="0" smtClean="0"/>
          </a:p>
        </p:txBody>
      </p:sp>
      <p:sp>
        <p:nvSpPr>
          <p:cNvPr id="11" name="Espace réservé du contenu 2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532909" y="3447808"/>
            <a:ext cx="1814945" cy="410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234948" y="2306638"/>
            <a:ext cx="2700000" cy="396000"/>
          </a:xfrm>
          <a:prstGeom prst="rect">
            <a:avLst/>
          </a:prstGeom>
          <a:solidFill>
            <a:srgbClr val="BF8A00"/>
          </a:solidFill>
        </p:spPr>
        <p:txBody>
          <a:bodyPr wrap="square"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Bénéficiaires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3207711" y="2306638"/>
            <a:ext cx="2700000" cy="396000"/>
          </a:xfrm>
          <a:prstGeom prst="rect">
            <a:avLst/>
          </a:prstGeom>
          <a:solidFill>
            <a:srgbClr val="BF8A00"/>
          </a:solidFill>
        </p:spPr>
        <p:txBody>
          <a:bodyPr wrap="square"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Ressources humaines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>
          <a:xfrm>
            <a:off x="6180475" y="2306638"/>
            <a:ext cx="2700000" cy="396000"/>
          </a:xfrm>
          <a:prstGeom prst="rect">
            <a:avLst/>
          </a:prstGeom>
          <a:solidFill>
            <a:srgbClr val="BF8A00"/>
          </a:solidFill>
        </p:spPr>
        <p:txBody>
          <a:bodyPr wrap="square"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Ressources matérielles</a:t>
            </a:r>
          </a:p>
        </p:txBody>
      </p:sp>
      <p:sp>
        <p:nvSpPr>
          <p:cNvPr id="17" name="Espace réservé du contenu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207711" y="2970844"/>
            <a:ext cx="2700000" cy="3600000"/>
          </a:xfrm>
          <a:prstGeom prst="rect">
            <a:avLst/>
          </a:prstGeom>
          <a:ln>
            <a:solidFill>
              <a:srgbClr val="1A8094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1 facilitateur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Cellule à distance constituée d’enseignants pour animation à distance des séances, l’enregistrement des cours sous forme de capsules et pour l’accompagnement du facilitateur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Un comité de pilotage du projet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endParaRPr lang="fr-FR" sz="1600" dirty="0" smtClean="0"/>
          </a:p>
        </p:txBody>
      </p:sp>
      <p:sp>
        <p:nvSpPr>
          <p:cNvPr id="18" name="Espace réservé du contenu 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180475" y="2970844"/>
            <a:ext cx="2700000" cy="3600000"/>
          </a:xfrm>
          <a:prstGeom prst="rect">
            <a:avLst/>
          </a:prstGeom>
          <a:ln>
            <a:solidFill>
              <a:srgbClr val="1A8094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Des ordinateurs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Un écran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Un retro projecteur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1 pc pour le facilitateur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Connexion internet satellitaire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Une plateforme numérique et liste blanche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BF8A00"/>
              </a:buClr>
              <a:buFont typeface="Wingdings" pitchFamily="2" charset="2"/>
              <a:buChar char="§"/>
            </a:pPr>
            <a:r>
              <a:rPr lang="fr-FR" sz="1600" dirty="0" smtClean="0"/>
              <a:t>Un logiciel de contrôle à distance des ordinateurs</a:t>
            </a:r>
          </a:p>
        </p:txBody>
      </p:sp>
      <p:sp>
        <p:nvSpPr>
          <p:cNvPr id="21" name="Flèche vers le bas 20"/>
          <p:cNvSpPr/>
          <p:nvPr>
            <p:custDataLst>
              <p:tags r:id="rId16"/>
            </p:custDataLst>
          </p:nvPr>
        </p:nvSpPr>
        <p:spPr>
          <a:xfrm>
            <a:off x="4377711" y="2628901"/>
            <a:ext cx="360000" cy="252000"/>
          </a:xfrm>
          <a:prstGeom prst="downArrow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>
            <p:custDataLst>
              <p:tags r:id="rId17"/>
            </p:custDataLst>
          </p:nvPr>
        </p:nvSpPr>
        <p:spPr>
          <a:xfrm>
            <a:off x="7350475" y="2628901"/>
            <a:ext cx="360000" cy="252000"/>
          </a:xfrm>
          <a:prstGeom prst="downArrow">
            <a:avLst/>
          </a:prstGeom>
          <a:solidFill>
            <a:srgbClr val="B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think-cell Slide" r:id="rId10" imgW="470" imgH="469" progId="TCLayout.ActiveDocument.1">
                  <p:embed/>
                </p:oleObj>
              </mc:Choice>
              <mc:Fallback>
                <p:oleObj name="think-cell Slide" r:id="rId10" imgW="470" imgH="469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Shape 55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73927"/>
          <a:stretch/>
        </p:blipFill>
        <p:spPr>
          <a:xfrm>
            <a:off x="0" y="0"/>
            <a:ext cx="9144000" cy="180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49381" y="1702193"/>
            <a:ext cx="8566439" cy="576735"/>
          </a:xfrm>
        </p:spPr>
        <p:txBody>
          <a:bodyPr>
            <a:normAutofit/>
          </a:bodyPr>
          <a:lstStyle/>
          <a:p>
            <a:r>
              <a:rPr lang="fr-FR" sz="2800" b="1" i="1" dirty="0" smtClean="0">
                <a:solidFill>
                  <a:srgbClr val="1A8094"/>
                </a:solidFill>
              </a:rPr>
              <a:t>Avantages du CORP</a:t>
            </a:r>
            <a:endParaRPr lang="fr-FR" sz="2800" b="1" i="1" dirty="0">
              <a:solidFill>
                <a:srgbClr val="1A8094"/>
              </a:solidFill>
            </a:endParaRPr>
          </a:p>
        </p:txBody>
      </p:sp>
      <p:pic>
        <p:nvPicPr>
          <p:cNvPr id="5" name="Image 4"/>
          <p:cNvPicPr preferRelativeResize="0">
            <a:picLocks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" y="182753"/>
            <a:ext cx="1080000" cy="1224000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1386589" y="182752"/>
            <a:ext cx="1080000" cy="122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BF8A00"/>
                </a:solidFill>
              </a:rPr>
              <a:t>CO</a:t>
            </a:r>
            <a:r>
              <a:rPr lang="fr-FR" dirty="0" smtClean="0">
                <a:solidFill>
                  <a:srgbClr val="BF8A00"/>
                </a:solidFill>
              </a:rPr>
              <a:t>llège </a:t>
            </a:r>
            <a:r>
              <a:rPr lang="fr-FR" b="1" dirty="0" smtClean="0">
                <a:solidFill>
                  <a:srgbClr val="BF8A00"/>
                </a:solidFill>
              </a:rPr>
              <a:t>R</a:t>
            </a:r>
            <a:r>
              <a:rPr lang="fr-FR" dirty="0" smtClean="0">
                <a:solidFill>
                  <a:srgbClr val="BF8A00"/>
                </a:solidFill>
              </a:rPr>
              <a:t>ural de </a:t>
            </a:r>
            <a:r>
              <a:rPr lang="fr-FR" b="1" dirty="0" smtClean="0">
                <a:solidFill>
                  <a:srgbClr val="BF8A00"/>
                </a:solidFill>
              </a:rPr>
              <a:t>P</a:t>
            </a:r>
            <a:r>
              <a:rPr lang="fr-FR" dirty="0" smtClean="0">
                <a:solidFill>
                  <a:srgbClr val="BF8A00"/>
                </a:solidFill>
              </a:rPr>
              <a:t>roximité (</a:t>
            </a:r>
            <a:r>
              <a:rPr lang="fr-FR" b="1" dirty="0" smtClean="0">
                <a:solidFill>
                  <a:srgbClr val="BF8A00"/>
                </a:solidFill>
              </a:rPr>
              <a:t>CORP</a:t>
            </a:r>
            <a:r>
              <a:rPr lang="fr-FR" dirty="0" smtClean="0">
                <a:solidFill>
                  <a:srgbClr val="BF8A00"/>
                </a:solidFill>
              </a:rPr>
              <a:t>)</a:t>
            </a:r>
            <a:endParaRPr lang="fr-FR" dirty="0">
              <a:solidFill>
                <a:srgbClr val="BF8A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E6D7E82B-2951-4AF7-9206-224BC404FD7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" name="Espace réservé du contenu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532909" y="3447808"/>
            <a:ext cx="1814945" cy="410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238" y="3890791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Optimisation </a:t>
            </a:r>
          </a:p>
          <a:p>
            <a:pPr algn="ctr"/>
            <a:r>
              <a:rPr lang="fr-FR" b="1" dirty="0" smtClean="0"/>
              <a:t>du temps de travail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0839" y="5488799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Soutien et personnalisation du </a:t>
            </a:r>
            <a:r>
              <a:rPr lang="fr-FR" b="1" dirty="0" smtClean="0"/>
              <a:t>suivi pédagogique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9238" y="2292783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b="1" dirty="0" smtClean="0"/>
              <a:t>Innovation </a:t>
            </a:r>
            <a:endParaRPr lang="fr-FR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49238" y="5488799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Le bénéficiaire dispose d’une </a:t>
            </a:r>
            <a:r>
              <a:rPr lang="fr-FR" b="1" dirty="0" smtClean="0"/>
              <a:t>plateforme numérique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98111" y="5488799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Tutorats et accompagnement </a:t>
            </a:r>
            <a:r>
              <a:rPr lang="fr-FR" b="1" dirty="0" smtClean="0"/>
              <a:t>personnalisé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0839" y="2292783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b="1" dirty="0" smtClean="0"/>
              <a:t>Cursus existant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8111" y="2292783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b="1" dirty="0"/>
              <a:t>Autonomisation</a:t>
            </a:r>
          </a:p>
          <a:p>
            <a:pPr algn="ctr"/>
            <a:r>
              <a:rPr lang="fr-FR" dirty="0"/>
              <a:t>des bénéficiaires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2909" y="4086734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Optimisation</a:t>
            </a:r>
          </a:p>
          <a:p>
            <a:pPr algn="ctr"/>
            <a:r>
              <a:rPr lang="fr-FR" b="1" dirty="0" smtClean="0"/>
              <a:t>des coûts et ressources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60839" y="3890791"/>
            <a:ext cx="2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fr-FR" dirty="0" smtClean="0"/>
              <a:t>Optimisation </a:t>
            </a:r>
            <a:r>
              <a:rPr lang="fr-FR" b="1" dirty="0" smtClean="0"/>
              <a:t>moyens et du corps professoral</a:t>
            </a:r>
          </a:p>
        </p:txBody>
      </p:sp>
    </p:spTree>
    <p:extLst>
      <p:ext uri="{BB962C8B-B14F-4D97-AF65-F5344CB8AC3E}">
        <p14:creationId xmlns:p14="http://schemas.microsoft.com/office/powerpoint/2010/main" val="3524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iETtWRgUmaRovWL5hj6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iETtWRgUmaRovWL5hj6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1q_PGvjEernzMYfqZr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KaFdz9HUeyu7Wi2gjt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g1UCO4fE6qqOse7w6P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R.bR7Dck2E.hL9ms5e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jdqZEtB0ayFlMRkvVw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ep9MxFyEqCKN3U3pf4v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V2AsIVh0SHG0QLpRnI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iETtWRgUmaRovWL5hj6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MHNR2RE0SVI_wCcO5F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SLClrRE7k.lEv.ySxXxU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NiglxM9UOgTBUIlutv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va3Ii7hky5TcEFIuVj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.dVykK04UujQmvlmoga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.8YlMoFkyPieHk7mxt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1q_PGvjEernzMYfqZrX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1q_PGvjEernzMYfqZrX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KaFdz9HUeyu7Wi2gjt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Nr1HxkJkedjK6FJBnSD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g1UCO4fE6qqOse7w6P_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R.bR7Dck2E.hL9ms5eL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jdqZEtB0ayFlMRkvVw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ep9MxFyEqCKN3U3pf4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MHNR2RE0SVI_wCcO5F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BcYvdF9RkmtV1s3LmQB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25WHAhVD0iKfHjWl7V.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lTvIbCyECMGSDBmo3d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LC_H_KKUO0Z3KuwgwdX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XZlNS.iVUaRt76Tc6qjF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iETtWRgUmaRovWL5hj6A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31231</TotalTime>
  <Words>657</Words>
  <Application>Microsoft Office PowerPoint</Application>
  <PresentationFormat>Affichage à l'écran (4:3)</PresentationFormat>
  <Paragraphs>103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think-cell Slide</vt:lpstr>
      <vt:lpstr>Projet pilote   Collège rural de proximité 2018-2019 </vt:lpstr>
      <vt:lpstr>État des lieux des collèges au Maroc</vt:lpstr>
      <vt:lpstr>Freins au développement des collèges au Maroc</vt:lpstr>
      <vt:lpstr>Problématique des collèges au Maroc</vt:lpstr>
      <vt:lpstr>Axes de la réflexion autour du système collégiale</vt:lpstr>
      <vt:lpstr>Concept design</vt:lpstr>
      <vt:lpstr>Modalités de fonctionnement</vt:lpstr>
      <vt:lpstr>Quelques éléments opérationnels</vt:lpstr>
      <vt:lpstr>Avantages du CORP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pilote</dc:title>
  <dc:creator>Soukaina TAZI</dc:creator>
  <cp:lastModifiedBy>MERYEM  MOURAD</cp:lastModifiedBy>
  <cp:revision>118</cp:revision>
  <cp:lastPrinted>2016-10-12T15:25:47Z</cp:lastPrinted>
  <dcterms:created xsi:type="dcterms:W3CDTF">2016-06-16T12:35:18Z</dcterms:created>
  <dcterms:modified xsi:type="dcterms:W3CDTF">2024-07-30T18:24:37Z</dcterms:modified>
</cp:coreProperties>
</file>