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232"/>
    <a:srgbClr val="FB8F6D"/>
    <a:srgbClr val="242D3C"/>
    <a:srgbClr val="FCA78C"/>
    <a:srgbClr val="666D80"/>
    <a:srgbClr val="0F6583"/>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6" d="100"/>
          <a:sy n="96" d="100"/>
        </p:scale>
        <p:origin x="16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23.05.2021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3803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23.05.2021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339808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23.05.2021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55751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EFDF0-0D9B-4E38-B26C-C75CB08841DD}" type="datetimeFigureOut">
              <a:rPr lang="tr-TR" smtClean="0"/>
              <a:t>23.05.2021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6315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D15EFDF0-0D9B-4E38-B26C-C75CB08841DD}" type="datetimeFigureOut">
              <a:rPr lang="tr-TR" smtClean="0"/>
              <a:t>23.05.2021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78026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15EFDF0-0D9B-4E38-B26C-C75CB08841DD}" type="datetimeFigureOut">
              <a:rPr lang="tr-TR" smtClean="0"/>
              <a:t>23.05.2021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0819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15EFDF0-0D9B-4E38-B26C-C75CB08841DD}" type="datetimeFigureOut">
              <a:rPr lang="tr-TR" smtClean="0"/>
              <a:t>23.05.2021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34586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15EFDF0-0D9B-4E38-B26C-C75CB08841DD}" type="datetimeFigureOut">
              <a:rPr lang="tr-TR" smtClean="0"/>
              <a:t>23.05.2021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89915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15EFDF0-0D9B-4E38-B26C-C75CB08841DD}" type="datetimeFigureOut">
              <a:rPr lang="tr-TR" smtClean="0"/>
              <a:t>23.05.2021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44622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15EFDF0-0D9B-4E38-B26C-C75CB08841DD}" type="datetimeFigureOut">
              <a:rPr lang="tr-TR" smtClean="0"/>
              <a:t>23.05.2021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395588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15EFDF0-0D9B-4E38-B26C-C75CB08841DD}" type="datetimeFigureOut">
              <a:rPr lang="tr-TR" smtClean="0"/>
              <a:t>23.05.2021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A240F00-8EE5-424B-935F-A38CD735669C}" type="slidenum">
              <a:rPr lang="tr-TR" smtClean="0"/>
              <a:t>‹#›</a:t>
            </a:fld>
            <a:endParaRPr lang="tr-TR"/>
          </a:p>
        </p:txBody>
      </p:sp>
    </p:spTree>
    <p:extLst>
      <p:ext uri="{BB962C8B-B14F-4D97-AF65-F5344CB8AC3E}">
        <p14:creationId xmlns:p14="http://schemas.microsoft.com/office/powerpoint/2010/main" val="276034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EFDF0-0D9B-4E38-B26C-C75CB08841DD}" type="datetimeFigureOut">
              <a:rPr lang="tr-TR" smtClean="0"/>
              <a:t>23.05.2021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40F00-8EE5-424B-935F-A38CD735669C}" type="slidenum">
              <a:rPr lang="tr-TR" smtClean="0"/>
              <a:t>‹#›</a:t>
            </a:fld>
            <a:endParaRPr lang="tr-TR"/>
          </a:p>
        </p:txBody>
      </p:sp>
    </p:spTree>
    <p:extLst>
      <p:ext uri="{BB962C8B-B14F-4D97-AF65-F5344CB8AC3E}">
        <p14:creationId xmlns:p14="http://schemas.microsoft.com/office/powerpoint/2010/main" val="120046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PROGRESS%20REPORT.docx"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rotWithShape="1">
          <a:blip r:embed="rId2" cstate="print">
            <a:extLst>
              <a:ext uri="{28A0092B-C50C-407E-A947-70E740481C1C}">
                <a14:useLocalDpi xmlns:a14="http://schemas.microsoft.com/office/drawing/2010/main" val="0"/>
              </a:ext>
            </a:extLst>
          </a:blip>
          <a:srcRect l="15447" t="4493" r="15236" b="28406"/>
          <a:stretch/>
        </p:blipFill>
        <p:spPr>
          <a:xfrm>
            <a:off x="4174780" y="5330998"/>
            <a:ext cx="1439792" cy="1491328"/>
          </a:xfrm>
          <a:prstGeom prst="rect">
            <a:avLst/>
          </a:prstGeom>
        </p:spPr>
      </p:pic>
      <p:cxnSp>
        <p:nvCxnSpPr>
          <p:cNvPr id="11" name="Düz Bağlayıcı 10"/>
          <p:cNvCxnSpPr/>
          <p:nvPr/>
        </p:nvCxnSpPr>
        <p:spPr>
          <a:xfrm>
            <a:off x="-29818" y="596348"/>
            <a:ext cx="4442791" cy="6341165"/>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1543878" y="-49695"/>
            <a:ext cx="5184913" cy="7235687"/>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188843" y="844827"/>
            <a:ext cx="4442791" cy="6341165"/>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1873526" y="-49695"/>
            <a:ext cx="5184913" cy="7235687"/>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672508" y="1620078"/>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6544916" y="5271054"/>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24" name="Dikdörtgen 23"/>
          <p:cNvSpPr/>
          <p:nvPr/>
        </p:nvSpPr>
        <p:spPr>
          <a:xfrm>
            <a:off x="5174763" y="1801625"/>
            <a:ext cx="7129878" cy="150810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400" b="1" dirty="0" smtClean="0">
                <a:solidFill>
                  <a:srgbClr val="242D3C"/>
                </a:solidFill>
              </a:rPr>
              <a:t>T.C. BATMAN UNIVERSITY </a:t>
            </a:r>
            <a:endParaRPr lang="tr-TR" sz="4400" b="1" dirty="0" smtClean="0">
              <a:solidFill>
                <a:srgbClr val="242D3C"/>
              </a:solidFill>
            </a:endParaRPr>
          </a:p>
          <a:p>
            <a:pPr algn="ctr"/>
            <a:r>
              <a:rPr lang="en-US" sz="2400" dirty="0" smtClean="0">
                <a:solidFill>
                  <a:srgbClr val="242D3C"/>
                </a:solidFill>
              </a:rPr>
              <a:t>FACULTY OF ENGINEERING </a:t>
            </a:r>
            <a:endParaRPr lang="tr-TR" sz="2400" dirty="0" smtClean="0">
              <a:solidFill>
                <a:srgbClr val="242D3C"/>
              </a:solidFill>
            </a:endParaRPr>
          </a:p>
          <a:p>
            <a:pPr algn="ctr"/>
            <a:r>
              <a:rPr lang="en-US" sz="2400" dirty="0" smtClean="0">
                <a:solidFill>
                  <a:srgbClr val="242D3C"/>
                </a:solidFill>
              </a:rPr>
              <a:t>DEPARTMENT OF COMPUTER ENGINEERING</a:t>
            </a:r>
            <a:endParaRPr lang="tr-TR" sz="2400" dirty="0">
              <a:solidFill>
                <a:srgbClr val="242D3C"/>
              </a:solidFill>
            </a:endParaRPr>
          </a:p>
        </p:txBody>
      </p:sp>
      <p:cxnSp>
        <p:nvCxnSpPr>
          <p:cNvPr id="26" name="Düz Bağlayıcı 25"/>
          <p:cNvCxnSpPr/>
          <p:nvPr/>
        </p:nvCxnSpPr>
        <p:spPr>
          <a:xfrm>
            <a:off x="6047956" y="3568148"/>
            <a:ext cx="5441676" cy="0"/>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sp>
        <p:nvSpPr>
          <p:cNvPr id="27" name="Dikdörtgen 26"/>
          <p:cNvSpPr/>
          <p:nvPr/>
        </p:nvSpPr>
        <p:spPr>
          <a:xfrm>
            <a:off x="5827644" y="4684955"/>
            <a:ext cx="5918756"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Meryem TAYAR - Mücahit Onur DİRİL</a:t>
            </a:r>
          </a:p>
        </p:txBody>
      </p:sp>
      <p:sp>
        <p:nvSpPr>
          <p:cNvPr id="19" name="Dikdörtgen 18"/>
          <p:cNvSpPr/>
          <p:nvPr/>
        </p:nvSpPr>
        <p:spPr>
          <a:xfrm>
            <a:off x="5174763" y="3730848"/>
            <a:ext cx="7017237" cy="954107"/>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F96232"/>
                </a:solidFill>
              </a:rPr>
              <a:t>NESNEYE DAYALI PROGRAMLAMA</a:t>
            </a:r>
            <a:r>
              <a:rPr lang="tr-TR" sz="2800" b="1" dirty="0">
                <a:solidFill>
                  <a:srgbClr val="F96232"/>
                </a:solidFill>
              </a:rPr>
              <a:t> </a:t>
            </a:r>
            <a:r>
              <a:rPr lang="tr-TR" sz="2800" b="1" dirty="0" smtClean="0">
                <a:solidFill>
                  <a:srgbClr val="F96232"/>
                </a:solidFill>
              </a:rPr>
              <a:t>DERSİ</a:t>
            </a:r>
          </a:p>
          <a:p>
            <a:pPr algn="ctr"/>
            <a:r>
              <a:rPr lang="tr-TR" sz="2800" b="1" dirty="0" smtClean="0">
                <a:solidFill>
                  <a:srgbClr val="F96232"/>
                </a:solidFill>
              </a:rPr>
              <a:t>PERSONEL TAKİP MODÜLÜ</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196" y="3741149"/>
            <a:ext cx="1343647" cy="1343647"/>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01" y="302608"/>
            <a:ext cx="1635714" cy="1635714"/>
          </a:xfrm>
          <a:prstGeom prst="rect">
            <a:avLst/>
          </a:prstGeom>
        </p:spPr>
      </p:pic>
      <p:pic>
        <p:nvPicPr>
          <p:cNvPr id="5" name="Resi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93780" y="2028962"/>
            <a:ext cx="1736456" cy="1389165"/>
          </a:xfrm>
          <a:prstGeom prst="rect">
            <a:avLst/>
          </a:prstGeom>
        </p:spPr>
      </p:pic>
    </p:spTree>
    <p:extLst>
      <p:ext uri="{BB962C8B-B14F-4D97-AF65-F5344CB8AC3E}">
        <p14:creationId xmlns:p14="http://schemas.microsoft.com/office/powerpoint/2010/main" val="285529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TERFİ FORM AÇIKLAMA</a:t>
            </a:r>
            <a:endParaRPr lang="tr-TR" sz="4000" b="1" dirty="0" smtClean="0">
              <a:solidFill>
                <a:srgbClr val="242D3C"/>
              </a:solidFill>
            </a:endParaRPr>
          </a:p>
        </p:txBody>
      </p:sp>
      <p:sp>
        <p:nvSpPr>
          <p:cNvPr id="12" name="Dikdörtgen 11"/>
          <p:cNvSpPr/>
          <p:nvPr/>
        </p:nvSpPr>
        <p:spPr>
          <a:xfrm>
            <a:off x="9452113" y="2708557"/>
            <a:ext cx="2514600" cy="1107996"/>
          </a:xfrm>
          <a:prstGeom prst="rect">
            <a:avLst/>
          </a:prstGeom>
        </p:spPr>
        <p:txBody>
          <a:bodyPr wrap="square">
            <a:spAutoFit/>
          </a:bodyPr>
          <a:lstStyle/>
          <a:p>
            <a:r>
              <a:rPr lang="tr-TR" sz="2200" b="1" dirty="0" smtClean="0">
                <a:solidFill>
                  <a:srgbClr val="242D3C"/>
                </a:solidFill>
              </a:rPr>
              <a:t>«ÇIKIŞ» Butonu ile Programdan Çıkış Yapılır. </a:t>
            </a:r>
            <a:endParaRPr lang="tr-TR" sz="2400" b="1" dirty="0">
              <a:solidFill>
                <a:srgbClr val="242D3C"/>
              </a:solidFill>
            </a:endParaRPr>
          </a:p>
        </p:txBody>
      </p:sp>
      <p:pic>
        <p:nvPicPr>
          <p:cNvPr id="2" name="Resim 1"/>
          <p:cNvPicPr>
            <a:picLocks noChangeAspect="1"/>
          </p:cNvPicPr>
          <p:nvPr/>
        </p:nvPicPr>
        <p:blipFill>
          <a:blip r:embed="rId2"/>
          <a:stretch>
            <a:fillRect/>
          </a:stretch>
        </p:blipFill>
        <p:spPr>
          <a:xfrm>
            <a:off x="298174" y="1071805"/>
            <a:ext cx="9048750" cy="4381500"/>
          </a:xfrm>
          <a:prstGeom prst="rect">
            <a:avLst/>
          </a:prstGeom>
        </p:spPr>
      </p:pic>
    </p:spTree>
    <p:extLst>
      <p:ext uri="{BB962C8B-B14F-4D97-AF65-F5344CB8AC3E}">
        <p14:creationId xmlns:p14="http://schemas.microsoft.com/office/powerpoint/2010/main" val="324871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VERİTABANI</a:t>
            </a:r>
            <a:endParaRPr lang="tr-TR" sz="4000" b="1" dirty="0" smtClean="0">
              <a:solidFill>
                <a:srgbClr val="242D3C"/>
              </a:solidFill>
            </a:endParaRPr>
          </a:p>
        </p:txBody>
      </p:sp>
      <p:sp>
        <p:nvSpPr>
          <p:cNvPr id="12" name="Dikdörtgen 11"/>
          <p:cNvSpPr/>
          <p:nvPr/>
        </p:nvSpPr>
        <p:spPr>
          <a:xfrm>
            <a:off x="273327" y="5022418"/>
            <a:ext cx="11668540" cy="769441"/>
          </a:xfrm>
          <a:prstGeom prst="rect">
            <a:avLst/>
          </a:prstGeom>
        </p:spPr>
        <p:txBody>
          <a:bodyPr wrap="square">
            <a:spAutoFit/>
          </a:bodyPr>
          <a:lstStyle/>
          <a:p>
            <a:r>
              <a:rPr lang="tr-TR" sz="2200" b="1" dirty="0" err="1" smtClean="0">
                <a:solidFill>
                  <a:srgbClr val="242D3C"/>
                </a:solidFill>
              </a:rPr>
              <a:t>Veritabanı</a:t>
            </a:r>
            <a:r>
              <a:rPr lang="tr-TR" sz="2200" b="1" dirty="0" smtClean="0">
                <a:solidFill>
                  <a:srgbClr val="242D3C"/>
                </a:solidFill>
              </a:rPr>
              <a:t> lokal çalışma alanına kurup yüklemek yerine, daha güvenli ve kullanışlı olması açısından web sunucusuna yüklendi. Diğer alternatifler de ihtiyaç halinde değerlendirilebilir. </a:t>
            </a:r>
            <a:endParaRPr lang="tr-TR" sz="2400" b="1" dirty="0">
              <a:solidFill>
                <a:srgbClr val="242D3C"/>
              </a:solidFill>
            </a:endParaRPr>
          </a:p>
        </p:txBody>
      </p:sp>
      <p:pic>
        <p:nvPicPr>
          <p:cNvPr id="3" name="Resim 2"/>
          <p:cNvPicPr>
            <a:picLocks noChangeAspect="1"/>
          </p:cNvPicPr>
          <p:nvPr/>
        </p:nvPicPr>
        <p:blipFill>
          <a:blip r:embed="rId2"/>
          <a:stretch>
            <a:fillRect/>
          </a:stretch>
        </p:blipFill>
        <p:spPr>
          <a:xfrm>
            <a:off x="298173" y="955211"/>
            <a:ext cx="10843591" cy="3918062"/>
          </a:xfrm>
          <a:prstGeom prst="rect">
            <a:avLst/>
          </a:prstGeom>
        </p:spPr>
      </p:pic>
    </p:spTree>
    <p:extLst>
      <p:ext uri="{BB962C8B-B14F-4D97-AF65-F5344CB8AC3E}">
        <p14:creationId xmlns:p14="http://schemas.microsoft.com/office/powerpoint/2010/main" val="78002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NOTLAR</a:t>
            </a:r>
            <a:endParaRPr lang="tr-TR" sz="4000" b="1" dirty="0" smtClean="0">
              <a:solidFill>
                <a:srgbClr val="242D3C"/>
              </a:solidFill>
            </a:endParaRPr>
          </a:p>
        </p:txBody>
      </p:sp>
      <p:sp>
        <p:nvSpPr>
          <p:cNvPr id="12" name="Dikdörtgen 11"/>
          <p:cNvSpPr/>
          <p:nvPr/>
        </p:nvSpPr>
        <p:spPr>
          <a:xfrm>
            <a:off x="298174" y="1236406"/>
            <a:ext cx="7802219" cy="4154984"/>
          </a:xfrm>
          <a:prstGeom prst="rect">
            <a:avLst/>
          </a:prstGeom>
        </p:spPr>
        <p:txBody>
          <a:bodyPr wrap="square">
            <a:spAutoFit/>
          </a:bodyPr>
          <a:lstStyle/>
          <a:p>
            <a:pPr algn="just"/>
            <a:r>
              <a:rPr lang="tr-TR" sz="2200" b="1" dirty="0">
                <a:solidFill>
                  <a:srgbClr val="242D3C"/>
                </a:solidFill>
              </a:rPr>
              <a:t>Program </a:t>
            </a:r>
            <a:r>
              <a:rPr lang="tr-TR" sz="2200" b="1" dirty="0">
                <a:solidFill>
                  <a:srgbClr val="242D3C"/>
                </a:solidFill>
              </a:rPr>
              <a:t>test </a:t>
            </a:r>
            <a:r>
              <a:rPr lang="tr-TR" sz="2200" b="1" dirty="0">
                <a:solidFill>
                  <a:srgbClr val="242D3C"/>
                </a:solidFill>
              </a:rPr>
              <a:t>edildi. Test aşamasında programın ilerlemesini engelleyen hatalar giderildi. </a:t>
            </a:r>
            <a:r>
              <a:rPr lang="tr-TR" sz="2200" b="1" dirty="0">
                <a:solidFill>
                  <a:srgbClr val="242D3C"/>
                </a:solidFill>
              </a:rPr>
              <a:t>Geliştirme çalışması olarak, </a:t>
            </a:r>
            <a:r>
              <a:rPr lang="tr-TR" sz="2200" b="1" dirty="0">
                <a:solidFill>
                  <a:srgbClr val="242D3C"/>
                </a:solidFill>
              </a:rPr>
              <a:t>programın etkin kullanım ve güvenlik aşamalarının iyileştirilmesi kararlaştırıldı. Geliştirme çalışmaları henüz devam etmektedir ve buna yönelik analizler tamamlandığında program üzerinde güncellemeler yapılacaktır.</a:t>
            </a:r>
          </a:p>
          <a:p>
            <a:pPr algn="just"/>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Programa ait uygulama adımları, durum özeti ve risk kontrolleri «</a:t>
            </a:r>
            <a:r>
              <a:rPr lang="tr-TR" sz="2200" b="1" dirty="0" err="1" smtClean="0">
                <a:solidFill>
                  <a:srgbClr val="242D3C"/>
                </a:solidFill>
              </a:rPr>
              <a:t>Progress</a:t>
            </a:r>
            <a:r>
              <a:rPr lang="tr-TR" sz="2200" b="1" dirty="0" smtClean="0">
                <a:solidFill>
                  <a:srgbClr val="242D3C"/>
                </a:solidFill>
              </a:rPr>
              <a:t> Report» ile detaylandırılmıştır Lütfen İnceleyiniz. </a:t>
            </a:r>
          </a:p>
          <a:p>
            <a:r>
              <a:rPr lang="tr-TR" sz="2200" b="1" dirty="0" smtClean="0">
                <a:solidFill>
                  <a:srgbClr val="242D3C"/>
                </a:solidFill>
              </a:rPr>
              <a:t/>
            </a:r>
            <a:br>
              <a:rPr lang="tr-TR" sz="2200" b="1" dirty="0" smtClean="0">
                <a:solidFill>
                  <a:srgbClr val="242D3C"/>
                </a:solidFill>
              </a:rPr>
            </a:br>
            <a:r>
              <a:rPr lang="tr-TR" sz="2200" b="1" dirty="0" err="1" smtClean="0">
                <a:solidFill>
                  <a:srgbClr val="242D3C"/>
                </a:solidFill>
              </a:rPr>
              <a:t>Progress</a:t>
            </a:r>
            <a:r>
              <a:rPr lang="tr-TR" sz="2200" b="1" dirty="0" smtClean="0">
                <a:solidFill>
                  <a:srgbClr val="242D3C"/>
                </a:solidFill>
              </a:rPr>
              <a:t> Report İçin </a:t>
            </a:r>
            <a:r>
              <a:rPr lang="tr-TR" sz="2200" b="1" u="sng" dirty="0" smtClean="0">
                <a:solidFill>
                  <a:srgbClr val="242D3C"/>
                </a:solidFill>
                <a:hlinkClick r:id="rId2" action="ppaction://hlinkfile"/>
              </a:rPr>
              <a:t>Tıklayınız. </a:t>
            </a:r>
            <a:endParaRPr lang="tr-TR" sz="2200" b="1" u="sng" dirty="0" smtClean="0">
              <a:solidFill>
                <a:srgbClr val="242D3C"/>
              </a:solidFill>
            </a:endParaRPr>
          </a:p>
          <a:p>
            <a:endParaRPr lang="tr-TR" sz="2200" b="1" dirty="0">
              <a:solidFill>
                <a:srgbClr val="242D3C"/>
              </a:solidFill>
            </a:endParaRPr>
          </a:p>
        </p:txBody>
      </p:sp>
      <p:pic>
        <p:nvPicPr>
          <p:cNvPr id="3" name="Resim 2"/>
          <p:cNvPicPr>
            <a:picLocks noChangeAspect="1"/>
          </p:cNvPicPr>
          <p:nvPr/>
        </p:nvPicPr>
        <p:blipFill>
          <a:blip r:embed="rId3"/>
          <a:stretch>
            <a:fillRect/>
          </a:stretch>
        </p:blipFill>
        <p:spPr>
          <a:xfrm>
            <a:off x="8233532" y="1141880"/>
            <a:ext cx="3471626" cy="4630486"/>
          </a:xfrm>
          <a:prstGeom prst="rect">
            <a:avLst/>
          </a:prstGeom>
        </p:spPr>
      </p:pic>
    </p:spTree>
    <p:extLst>
      <p:ext uri="{BB962C8B-B14F-4D97-AF65-F5344CB8AC3E}">
        <p14:creationId xmlns:p14="http://schemas.microsoft.com/office/powerpoint/2010/main" val="345283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rotWithShape="1">
          <a:blip r:embed="rId2" cstate="print">
            <a:extLst>
              <a:ext uri="{28A0092B-C50C-407E-A947-70E740481C1C}">
                <a14:useLocalDpi xmlns:a14="http://schemas.microsoft.com/office/drawing/2010/main" val="0"/>
              </a:ext>
            </a:extLst>
          </a:blip>
          <a:srcRect l="15447" t="4493" r="15236" b="28406"/>
          <a:stretch/>
        </p:blipFill>
        <p:spPr>
          <a:xfrm>
            <a:off x="4174780" y="5330998"/>
            <a:ext cx="1439792" cy="1491328"/>
          </a:xfrm>
          <a:prstGeom prst="rect">
            <a:avLst/>
          </a:prstGeom>
        </p:spPr>
      </p:pic>
      <p:cxnSp>
        <p:nvCxnSpPr>
          <p:cNvPr id="11" name="Düz Bağlayıcı 10"/>
          <p:cNvCxnSpPr/>
          <p:nvPr/>
        </p:nvCxnSpPr>
        <p:spPr>
          <a:xfrm>
            <a:off x="-29818" y="596348"/>
            <a:ext cx="4442791" cy="6341165"/>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1543878" y="-49695"/>
            <a:ext cx="5184913" cy="7235687"/>
          </a:xfrm>
          <a:prstGeom prst="line">
            <a:avLst/>
          </a:prstGeom>
          <a:ln w="5715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188843" y="844827"/>
            <a:ext cx="4442791" cy="6341165"/>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1873526" y="-49695"/>
            <a:ext cx="5184913" cy="7235687"/>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672508" y="1620078"/>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6544916" y="5271054"/>
            <a:ext cx="8999884" cy="19879"/>
          </a:xfrm>
          <a:prstGeom prst="line">
            <a:avLst/>
          </a:prstGeom>
          <a:ln w="76200">
            <a:solidFill>
              <a:srgbClr val="F96232"/>
            </a:solidFill>
          </a:ln>
          <a:effectLst>
            <a:glow rad="635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24" name="Dikdörtgen 23"/>
          <p:cNvSpPr/>
          <p:nvPr/>
        </p:nvSpPr>
        <p:spPr>
          <a:xfrm>
            <a:off x="5314849" y="1871198"/>
            <a:ext cx="6989791" cy="144655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8800" b="1" i="1" dirty="0" smtClean="0">
                <a:solidFill>
                  <a:srgbClr val="242D3C"/>
                </a:solidFill>
              </a:rPr>
              <a:t>Teşekkürler…</a:t>
            </a:r>
            <a:endParaRPr lang="tr-TR" sz="8800" i="1" dirty="0">
              <a:solidFill>
                <a:srgbClr val="242D3C"/>
              </a:solidFill>
            </a:endParaRPr>
          </a:p>
        </p:txBody>
      </p:sp>
      <p:cxnSp>
        <p:nvCxnSpPr>
          <p:cNvPr id="26" name="Düz Bağlayıcı 25"/>
          <p:cNvCxnSpPr/>
          <p:nvPr/>
        </p:nvCxnSpPr>
        <p:spPr>
          <a:xfrm>
            <a:off x="6047956" y="3568148"/>
            <a:ext cx="5441676" cy="0"/>
          </a:xfrm>
          <a:prstGeom prst="line">
            <a:avLst/>
          </a:prstGeom>
          <a:ln w="57150">
            <a:solidFill>
              <a:srgbClr val="242D3C"/>
            </a:solidFill>
          </a:ln>
          <a:effectLst>
            <a:glow rad="63500">
              <a:srgbClr val="242D3C">
                <a:alpha val="40000"/>
              </a:srgbClr>
            </a:glow>
          </a:effectLst>
        </p:spPr>
        <p:style>
          <a:lnRef idx="1">
            <a:schemeClr val="accent1"/>
          </a:lnRef>
          <a:fillRef idx="0">
            <a:schemeClr val="accent1"/>
          </a:fillRef>
          <a:effectRef idx="0">
            <a:schemeClr val="accent1"/>
          </a:effectRef>
          <a:fontRef idx="minor">
            <a:schemeClr val="tx1"/>
          </a:fontRef>
        </p:style>
      </p:cxnSp>
      <p:sp>
        <p:nvSpPr>
          <p:cNvPr id="27" name="Dikdörtgen 26"/>
          <p:cNvSpPr/>
          <p:nvPr/>
        </p:nvSpPr>
        <p:spPr>
          <a:xfrm>
            <a:off x="5827644" y="4684955"/>
            <a:ext cx="5918756"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Meryem TAYAR - Mücahit Onur DİRİL</a:t>
            </a:r>
          </a:p>
        </p:txBody>
      </p:sp>
      <p:sp>
        <p:nvSpPr>
          <p:cNvPr id="19" name="Dikdörtgen 18"/>
          <p:cNvSpPr/>
          <p:nvPr/>
        </p:nvSpPr>
        <p:spPr>
          <a:xfrm>
            <a:off x="5174763" y="3730848"/>
            <a:ext cx="7017237" cy="954107"/>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F96232"/>
                </a:solidFill>
              </a:rPr>
              <a:t>NESNEYE DAYALI PROGRAMLAMA</a:t>
            </a:r>
            <a:r>
              <a:rPr lang="tr-TR" sz="2800" b="1" dirty="0">
                <a:solidFill>
                  <a:srgbClr val="F96232"/>
                </a:solidFill>
              </a:rPr>
              <a:t> </a:t>
            </a:r>
            <a:r>
              <a:rPr lang="tr-TR" sz="2800" b="1" dirty="0" smtClean="0">
                <a:solidFill>
                  <a:srgbClr val="F96232"/>
                </a:solidFill>
              </a:rPr>
              <a:t>DERSİ</a:t>
            </a:r>
          </a:p>
          <a:p>
            <a:pPr algn="ctr"/>
            <a:r>
              <a:rPr lang="tr-TR" sz="2800" b="1" dirty="0" smtClean="0">
                <a:solidFill>
                  <a:srgbClr val="F96232"/>
                </a:solidFill>
              </a:rPr>
              <a:t>PERSONEL TAKİP MODÜLÜ</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196" y="3741149"/>
            <a:ext cx="1343647" cy="1343647"/>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01" y="302608"/>
            <a:ext cx="1635714" cy="1635714"/>
          </a:xfrm>
          <a:prstGeom prst="rect">
            <a:avLst/>
          </a:prstGeom>
        </p:spPr>
      </p:pic>
      <p:pic>
        <p:nvPicPr>
          <p:cNvPr id="5" name="Resi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93780" y="2028962"/>
            <a:ext cx="1736456" cy="1389165"/>
          </a:xfrm>
          <a:prstGeom prst="rect">
            <a:avLst/>
          </a:prstGeom>
        </p:spPr>
      </p:pic>
    </p:spTree>
    <p:extLst>
      <p:ext uri="{BB962C8B-B14F-4D97-AF65-F5344CB8AC3E}">
        <p14:creationId xmlns:p14="http://schemas.microsoft.com/office/powerpoint/2010/main" val="274962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SORUN, AMAÇ, KAPSAM</a:t>
            </a:r>
          </a:p>
        </p:txBody>
      </p:sp>
      <p:pic>
        <p:nvPicPr>
          <p:cNvPr id="13" name="Resim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127" y="1877131"/>
            <a:ext cx="2871348" cy="2620057"/>
          </a:xfrm>
          <a:prstGeom prst="rect">
            <a:avLst/>
          </a:prstGeom>
        </p:spPr>
      </p:pic>
      <p:sp>
        <p:nvSpPr>
          <p:cNvPr id="6" name="Dikdörtgen 5"/>
          <p:cNvSpPr/>
          <p:nvPr/>
        </p:nvSpPr>
        <p:spPr>
          <a:xfrm>
            <a:off x="3264476" y="1074894"/>
            <a:ext cx="8740174" cy="5539978"/>
          </a:xfrm>
          <a:prstGeom prst="rect">
            <a:avLst/>
          </a:prstGeom>
        </p:spPr>
        <p:txBody>
          <a:bodyPr wrap="square">
            <a:spAutoFit/>
          </a:bodyPr>
          <a:lstStyle/>
          <a:p>
            <a:r>
              <a:rPr lang="tr-TR" sz="2200" b="1" u="sng" dirty="0" smtClean="0">
                <a:solidFill>
                  <a:srgbClr val="242D3C"/>
                </a:solidFill>
              </a:rPr>
              <a:t>Sorun: </a:t>
            </a:r>
            <a:r>
              <a:rPr lang="tr-TR" sz="2200" b="1" dirty="0" smtClean="0">
                <a:solidFill>
                  <a:srgbClr val="242D3C"/>
                </a:solidFill>
              </a:rPr>
              <a:t/>
            </a:r>
            <a:br>
              <a:rPr lang="tr-TR" sz="2200" b="1" dirty="0" smtClean="0">
                <a:solidFill>
                  <a:srgbClr val="242D3C"/>
                </a:solidFill>
              </a:rPr>
            </a:br>
            <a:r>
              <a:rPr lang="tr-TR" sz="2200" dirty="0" smtClean="0">
                <a:solidFill>
                  <a:srgbClr val="242D3C"/>
                </a:solidFill>
              </a:rPr>
              <a:t>Hizmet veren </a:t>
            </a:r>
            <a:r>
              <a:rPr lang="tr-TR" sz="2200" dirty="0">
                <a:solidFill>
                  <a:srgbClr val="242D3C"/>
                </a:solidFill>
              </a:rPr>
              <a:t>k</a:t>
            </a:r>
            <a:r>
              <a:rPr lang="tr-TR" sz="2200" dirty="0" smtClean="0">
                <a:solidFill>
                  <a:srgbClr val="242D3C"/>
                </a:solidFill>
              </a:rPr>
              <a:t>urumsal </a:t>
            </a:r>
            <a:r>
              <a:rPr lang="tr-TR" sz="2200" dirty="0">
                <a:solidFill>
                  <a:srgbClr val="242D3C"/>
                </a:solidFill>
              </a:rPr>
              <a:t>f</a:t>
            </a:r>
            <a:r>
              <a:rPr lang="tr-TR" sz="2200" dirty="0" smtClean="0">
                <a:solidFill>
                  <a:srgbClr val="242D3C"/>
                </a:solidFill>
              </a:rPr>
              <a:t>irmanın </a:t>
            </a:r>
            <a:r>
              <a:rPr lang="tr-TR" sz="2200" dirty="0">
                <a:solidFill>
                  <a:srgbClr val="242D3C"/>
                </a:solidFill>
              </a:rPr>
              <a:t>p</a:t>
            </a:r>
            <a:r>
              <a:rPr lang="tr-TR" sz="2200" dirty="0" smtClean="0">
                <a:solidFill>
                  <a:srgbClr val="242D3C"/>
                </a:solidFill>
              </a:rPr>
              <a:t>ersonellerinin özlük bilgilerinin ve görevlerine ait detayların kağıt dosyalama sistemi ile ilerlemesi. </a:t>
            </a:r>
          </a:p>
          <a:p>
            <a:endParaRPr lang="tr-TR" sz="2200" dirty="0">
              <a:solidFill>
                <a:srgbClr val="242D3C"/>
              </a:solidFill>
            </a:endParaRPr>
          </a:p>
          <a:p>
            <a:r>
              <a:rPr lang="tr-TR" sz="2200" b="1" u="sng" dirty="0" smtClean="0">
                <a:solidFill>
                  <a:srgbClr val="242D3C"/>
                </a:solidFill>
              </a:rPr>
              <a:t>Amaç:</a:t>
            </a:r>
            <a:r>
              <a:rPr lang="tr-TR" sz="2200" b="1" dirty="0" smtClean="0">
                <a:solidFill>
                  <a:srgbClr val="242D3C"/>
                </a:solidFill>
              </a:rPr>
              <a:t>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Çevreye duyarlı, kağıda dayalı faaliyetlerden kurumsal firmanın kağıtsız, tam dijital sisteme geçişinin sağlanması. Bu doğrultuda; personel özlük bilgilerinin ve görevlere ait detayların dijital ortamda veri girişinin yapılabilmesine olanak sağlama ve bu kayıtları bir </a:t>
            </a:r>
            <a:r>
              <a:rPr lang="tr-TR" sz="2200" dirty="0" err="1" smtClean="0">
                <a:solidFill>
                  <a:srgbClr val="242D3C"/>
                </a:solidFill>
              </a:rPr>
              <a:t>veritabanında</a:t>
            </a:r>
            <a:r>
              <a:rPr lang="tr-TR" sz="2200" dirty="0" smtClean="0">
                <a:solidFill>
                  <a:srgbClr val="242D3C"/>
                </a:solidFill>
              </a:rPr>
              <a:t> toplamak.</a:t>
            </a:r>
          </a:p>
          <a:p>
            <a:endParaRPr lang="tr-TR" sz="2200" dirty="0">
              <a:solidFill>
                <a:srgbClr val="242D3C"/>
              </a:solidFill>
            </a:endParaRPr>
          </a:p>
          <a:p>
            <a:r>
              <a:rPr lang="tr-TR" sz="2200" b="1" u="sng" dirty="0" smtClean="0">
                <a:solidFill>
                  <a:srgbClr val="242D3C"/>
                </a:solidFill>
              </a:rPr>
              <a:t>Kapsam: </a:t>
            </a:r>
            <a:r>
              <a:rPr lang="tr-TR" sz="2200" b="1" dirty="0">
                <a:solidFill>
                  <a:srgbClr val="242D3C"/>
                </a:solidFill>
              </a:rPr>
              <a:t/>
            </a:r>
            <a:br>
              <a:rPr lang="tr-TR" sz="2200" b="1" dirty="0">
                <a:solidFill>
                  <a:srgbClr val="242D3C"/>
                </a:solidFill>
              </a:rPr>
            </a:br>
            <a:r>
              <a:rPr lang="tr-TR" sz="2200" dirty="0" smtClean="0">
                <a:solidFill>
                  <a:srgbClr val="242D3C"/>
                </a:solidFill>
              </a:rPr>
              <a:t>Program dijital </a:t>
            </a:r>
            <a:r>
              <a:rPr lang="tr-TR" sz="2200" dirty="0" err="1" smtClean="0">
                <a:solidFill>
                  <a:srgbClr val="242D3C"/>
                </a:solidFill>
              </a:rPr>
              <a:t>firmacılık</a:t>
            </a:r>
            <a:r>
              <a:rPr lang="tr-TR" sz="2200" dirty="0" smtClean="0">
                <a:solidFill>
                  <a:srgbClr val="242D3C"/>
                </a:solidFill>
              </a:rPr>
              <a:t> kapsamında personel bilgilerini veri şeklinde oluşturup saklama olanağı sunar ve bu bilgilere istenildiği zaman veri tabanından tekrar listeleme işlevi görür. </a:t>
            </a:r>
            <a:endParaRPr lang="tr-TR" sz="2200" dirty="0">
              <a:solidFill>
                <a:srgbClr val="242D3C"/>
              </a:solidFill>
            </a:endParaRPr>
          </a:p>
          <a:p>
            <a:r>
              <a:rPr lang="tr-TR" sz="2200" dirty="0" smtClean="0">
                <a:solidFill>
                  <a:srgbClr val="242D3C"/>
                </a:solidFill>
              </a:rPr>
              <a:t>  </a:t>
            </a:r>
          </a:p>
          <a:p>
            <a:endParaRPr lang="tr-TR" sz="2400" dirty="0">
              <a:solidFill>
                <a:srgbClr val="242D3C"/>
              </a:solidFill>
            </a:endParaRPr>
          </a:p>
        </p:txBody>
      </p:sp>
    </p:spTree>
    <p:extLst>
      <p:ext uri="{BB962C8B-B14F-4D97-AF65-F5344CB8AC3E}">
        <p14:creationId xmlns:p14="http://schemas.microsoft.com/office/powerpoint/2010/main" val="367943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GİRİŞ EKRANI</a:t>
            </a:r>
          </a:p>
        </p:txBody>
      </p:sp>
      <p:sp>
        <p:nvSpPr>
          <p:cNvPr id="6" name="Dikdörtgen 5"/>
          <p:cNvSpPr/>
          <p:nvPr/>
        </p:nvSpPr>
        <p:spPr>
          <a:xfrm>
            <a:off x="4613578" y="1669729"/>
            <a:ext cx="6776665" cy="4524315"/>
          </a:xfrm>
          <a:prstGeom prst="rect">
            <a:avLst/>
          </a:prstGeom>
        </p:spPr>
        <p:txBody>
          <a:bodyPr wrap="square">
            <a:spAutoFit/>
          </a:bodyPr>
          <a:lstStyle/>
          <a:p>
            <a:pPr marL="342900" indent="-342900">
              <a:buFont typeface="Arial" panose="020B0604020202020204" pitchFamily="34" charset="0"/>
              <a:buChar char="•"/>
            </a:pPr>
            <a:r>
              <a:rPr lang="tr-TR" sz="2200" dirty="0" smtClean="0">
                <a:solidFill>
                  <a:srgbClr val="242D3C"/>
                </a:solidFill>
              </a:rPr>
              <a:t>Program Üzerinden Yetkilendirilen Kullanıcılar Kendilerine İletilen </a:t>
            </a:r>
            <a:r>
              <a:rPr lang="tr-TR" sz="2200" b="1" dirty="0" smtClean="0">
                <a:solidFill>
                  <a:srgbClr val="242D3C"/>
                </a:solidFill>
              </a:rPr>
              <a:t>Kullanıcı Adı ve Parola </a:t>
            </a:r>
            <a:r>
              <a:rPr lang="tr-TR" sz="2200" dirty="0" smtClean="0">
                <a:solidFill>
                  <a:srgbClr val="242D3C"/>
                </a:solidFill>
              </a:rPr>
              <a:t>İle Sisteme Giriş Yapabilirler. </a:t>
            </a:r>
          </a:p>
          <a:p>
            <a:pPr marL="342900" indent="-342900">
              <a:buFont typeface="Arial" panose="020B0604020202020204" pitchFamily="34" charset="0"/>
              <a:buChar char="•"/>
            </a:pPr>
            <a:endParaRPr lang="tr-TR" sz="2200" dirty="0">
              <a:solidFill>
                <a:srgbClr val="242D3C"/>
              </a:solidFill>
            </a:endParaRPr>
          </a:p>
          <a:p>
            <a:pPr marL="342900" indent="-342900">
              <a:buFont typeface="Arial" panose="020B0604020202020204" pitchFamily="34" charset="0"/>
              <a:buChar char="•"/>
            </a:pPr>
            <a:r>
              <a:rPr lang="tr-TR" sz="2200" dirty="0" smtClean="0">
                <a:solidFill>
                  <a:srgbClr val="242D3C"/>
                </a:solidFill>
              </a:rPr>
              <a:t>Kullanıcıyı </a:t>
            </a:r>
            <a:r>
              <a:rPr lang="tr-TR" sz="2200" b="1" dirty="0" smtClean="0">
                <a:solidFill>
                  <a:srgbClr val="242D3C"/>
                </a:solidFill>
              </a:rPr>
              <a:t>Doğru Yönlendirmek Amacıyla </a:t>
            </a:r>
            <a:r>
              <a:rPr lang="tr-TR" sz="2200" dirty="0" smtClean="0">
                <a:solidFill>
                  <a:srgbClr val="242D3C"/>
                </a:solidFill>
              </a:rPr>
              <a:t>Giriş Yapılacak Alanlara Açıklayıcı </a:t>
            </a:r>
            <a:r>
              <a:rPr lang="tr-TR" sz="2200" dirty="0" err="1" smtClean="0">
                <a:solidFill>
                  <a:srgbClr val="242D3C"/>
                </a:solidFill>
              </a:rPr>
              <a:t>Text</a:t>
            </a:r>
            <a:r>
              <a:rPr lang="tr-TR" sz="2200" dirty="0" smtClean="0">
                <a:solidFill>
                  <a:srgbClr val="242D3C"/>
                </a:solidFill>
              </a:rPr>
              <a:t> Bilgisi Eklenmiştir.</a:t>
            </a:r>
          </a:p>
          <a:p>
            <a:pPr marL="342900" indent="-342900">
              <a:buFont typeface="Arial" panose="020B0604020202020204" pitchFamily="34" charset="0"/>
              <a:buChar char="•"/>
            </a:pPr>
            <a:endParaRPr lang="tr-TR" sz="2200" dirty="0">
              <a:solidFill>
                <a:srgbClr val="242D3C"/>
              </a:solidFill>
            </a:endParaRPr>
          </a:p>
          <a:p>
            <a:pPr marL="342900" indent="-342900">
              <a:buFont typeface="Arial" panose="020B0604020202020204" pitchFamily="34" charset="0"/>
              <a:buChar char="•"/>
            </a:pPr>
            <a:r>
              <a:rPr lang="tr-TR" sz="2200" dirty="0" smtClean="0">
                <a:solidFill>
                  <a:srgbClr val="242D3C"/>
                </a:solidFill>
              </a:rPr>
              <a:t>Giriş Ara yüzü Programın Yalın ve Kolay Anlaşılabilir Olması Hedefi İle </a:t>
            </a:r>
            <a:r>
              <a:rPr lang="tr-TR" sz="2200" b="1" dirty="0" smtClean="0">
                <a:solidFill>
                  <a:srgbClr val="242D3C"/>
                </a:solidFill>
              </a:rPr>
              <a:t>Sade Olarak Tasarlanmıştır. </a:t>
            </a:r>
          </a:p>
          <a:p>
            <a:endParaRPr lang="tr-TR" sz="2200" dirty="0">
              <a:solidFill>
                <a:srgbClr val="242D3C"/>
              </a:solidFill>
            </a:endParaRPr>
          </a:p>
          <a:p>
            <a:endParaRPr lang="tr-TR" sz="2200" dirty="0" smtClean="0">
              <a:solidFill>
                <a:srgbClr val="242D3C"/>
              </a:solidFill>
            </a:endParaRPr>
          </a:p>
          <a:p>
            <a:r>
              <a:rPr lang="tr-TR" sz="2200" dirty="0" smtClean="0">
                <a:solidFill>
                  <a:srgbClr val="242D3C"/>
                </a:solidFill>
              </a:rPr>
              <a:t>  </a:t>
            </a:r>
          </a:p>
          <a:p>
            <a:endParaRPr lang="tr-TR" sz="2400" dirty="0">
              <a:solidFill>
                <a:srgbClr val="242D3C"/>
              </a:solidFill>
            </a:endParaRPr>
          </a:p>
        </p:txBody>
      </p:sp>
      <p:pic>
        <p:nvPicPr>
          <p:cNvPr id="2" name="Resim 1"/>
          <p:cNvPicPr>
            <a:picLocks noChangeAspect="1"/>
          </p:cNvPicPr>
          <p:nvPr/>
        </p:nvPicPr>
        <p:blipFill>
          <a:blip r:embed="rId2"/>
          <a:stretch>
            <a:fillRect/>
          </a:stretch>
        </p:blipFill>
        <p:spPr>
          <a:xfrm>
            <a:off x="955192" y="974035"/>
            <a:ext cx="3148481" cy="4754297"/>
          </a:xfrm>
          <a:prstGeom prst="rect">
            <a:avLst/>
          </a:prstGeom>
        </p:spPr>
      </p:pic>
    </p:spTree>
    <p:extLst>
      <p:ext uri="{BB962C8B-B14F-4D97-AF65-F5344CB8AC3E}">
        <p14:creationId xmlns:p14="http://schemas.microsoft.com/office/powerpoint/2010/main" val="102269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ANA EKRAN/PERSONEL LİSTELEME</a:t>
            </a:r>
          </a:p>
        </p:txBody>
      </p:sp>
      <p:sp>
        <p:nvSpPr>
          <p:cNvPr id="6" name="Dikdörtgen 5"/>
          <p:cNvSpPr/>
          <p:nvPr/>
        </p:nvSpPr>
        <p:spPr>
          <a:xfrm>
            <a:off x="9837254" y="2193085"/>
            <a:ext cx="2238789" cy="2462213"/>
          </a:xfrm>
          <a:prstGeom prst="rect">
            <a:avLst/>
          </a:prstGeom>
        </p:spPr>
        <p:txBody>
          <a:bodyPr wrap="square">
            <a:spAutoFit/>
          </a:bodyPr>
          <a:lstStyle/>
          <a:p>
            <a:r>
              <a:rPr lang="tr-TR" sz="2200" dirty="0" smtClean="0">
                <a:solidFill>
                  <a:srgbClr val="242D3C"/>
                </a:solidFill>
              </a:rPr>
              <a:t>Yetkili Kullanıcı Girişi Yapıldıktan Sonra Açılan Menü Ve Genel Personel Listeleme Ekranı Şu Şekildedir. </a:t>
            </a:r>
            <a:endParaRPr lang="tr-TR" sz="2400" dirty="0">
              <a:solidFill>
                <a:srgbClr val="242D3C"/>
              </a:solidFill>
            </a:endParaRPr>
          </a:p>
        </p:txBody>
      </p:sp>
      <p:pic>
        <p:nvPicPr>
          <p:cNvPr id="3" name="Resim 2"/>
          <p:cNvPicPr>
            <a:picLocks noChangeAspect="1"/>
          </p:cNvPicPr>
          <p:nvPr/>
        </p:nvPicPr>
        <p:blipFill>
          <a:blip r:embed="rId2"/>
          <a:stretch>
            <a:fillRect/>
          </a:stretch>
        </p:blipFill>
        <p:spPr>
          <a:xfrm>
            <a:off x="298174" y="1030594"/>
            <a:ext cx="9429750" cy="4591050"/>
          </a:xfrm>
          <a:prstGeom prst="rect">
            <a:avLst/>
          </a:prstGeom>
        </p:spPr>
      </p:pic>
    </p:spTree>
    <p:extLst>
      <p:ext uri="{BB962C8B-B14F-4D97-AF65-F5344CB8AC3E}">
        <p14:creationId xmlns:p14="http://schemas.microsoft.com/office/powerpoint/2010/main" val="18160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MENÜ GENEL AÇIKLAMA</a:t>
            </a:r>
          </a:p>
        </p:txBody>
      </p:sp>
      <p:sp>
        <p:nvSpPr>
          <p:cNvPr id="6" name="Dikdörtgen 5"/>
          <p:cNvSpPr/>
          <p:nvPr/>
        </p:nvSpPr>
        <p:spPr>
          <a:xfrm>
            <a:off x="3565668" y="1606098"/>
            <a:ext cx="7556224" cy="3847207"/>
          </a:xfrm>
          <a:prstGeom prst="rect">
            <a:avLst/>
          </a:prstGeom>
        </p:spPr>
        <p:txBody>
          <a:bodyPr wrap="square">
            <a:spAutoFit/>
          </a:bodyPr>
          <a:lstStyle/>
          <a:p>
            <a:r>
              <a:rPr lang="tr-TR" sz="2200" dirty="0" smtClean="0">
                <a:solidFill>
                  <a:srgbClr val="242D3C"/>
                </a:solidFill>
              </a:rPr>
              <a:t>Solda Yer Alan Menü Alanını Genel Olarak İnceleyelim; </a:t>
            </a:r>
          </a:p>
          <a:p>
            <a:endParaRPr lang="tr-TR" sz="2200" dirty="0">
              <a:solidFill>
                <a:srgbClr val="242D3C"/>
              </a:solidFill>
            </a:endParaRPr>
          </a:p>
          <a:p>
            <a:r>
              <a:rPr lang="tr-TR" sz="2200" b="1" u="sng" dirty="0" smtClean="0">
                <a:solidFill>
                  <a:srgbClr val="242D3C"/>
                </a:solidFill>
              </a:rPr>
              <a:t>ANAFORM: </a:t>
            </a:r>
            <a:r>
              <a:rPr lang="tr-TR" sz="2200" dirty="0" smtClean="0">
                <a:solidFill>
                  <a:srgbClr val="242D3C"/>
                </a:solidFill>
              </a:rPr>
              <a:t>Mevcut Ana sayfaya Dönüş Yapar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u="sng" dirty="0" smtClean="0">
                <a:solidFill>
                  <a:srgbClr val="242D3C"/>
                </a:solidFill>
              </a:rPr>
              <a:t>KULLANICILAR: </a:t>
            </a:r>
            <a:r>
              <a:rPr lang="tr-TR" sz="2200" dirty="0" smtClean="0">
                <a:solidFill>
                  <a:srgbClr val="242D3C"/>
                </a:solidFill>
              </a:rPr>
              <a:t>Programa Yetkili Kullanıcı Bilgilerinin Bulunduğu Ekranı İçerir.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u="sng" dirty="0" smtClean="0">
                <a:solidFill>
                  <a:srgbClr val="242D3C"/>
                </a:solidFill>
              </a:rPr>
              <a:t>PERSONEL: </a:t>
            </a:r>
            <a:r>
              <a:rPr lang="tr-TR" sz="2200" dirty="0" smtClean="0">
                <a:solidFill>
                  <a:srgbClr val="242D3C"/>
                </a:solidFill>
              </a:rPr>
              <a:t>Personele Ait Bilgilerin Yer Aldığı ve Yeni Personelin Tanımlandığı Ekrandır. </a:t>
            </a:r>
          </a:p>
          <a:p>
            <a:endParaRPr lang="tr-TR" sz="2200" dirty="0">
              <a:solidFill>
                <a:srgbClr val="242D3C"/>
              </a:solidFill>
            </a:endParaRPr>
          </a:p>
          <a:p>
            <a:r>
              <a:rPr lang="tr-TR" sz="2200" b="1" u="sng" dirty="0" smtClean="0">
                <a:solidFill>
                  <a:srgbClr val="242D3C"/>
                </a:solidFill>
              </a:rPr>
              <a:t>ÇIKIŞ: </a:t>
            </a:r>
            <a:r>
              <a:rPr lang="tr-TR" sz="2200" dirty="0" smtClean="0">
                <a:solidFill>
                  <a:srgbClr val="242D3C"/>
                </a:solidFill>
              </a:rPr>
              <a:t>Programdan Çıkış İçin Kullanılır.</a:t>
            </a:r>
            <a:endParaRPr lang="tr-TR" sz="2400" dirty="0">
              <a:solidFill>
                <a:srgbClr val="242D3C"/>
              </a:solidFill>
            </a:endParaRPr>
          </a:p>
        </p:txBody>
      </p:sp>
      <p:pic>
        <p:nvPicPr>
          <p:cNvPr id="3" name="Resim 2"/>
          <p:cNvPicPr>
            <a:picLocks noChangeAspect="1"/>
          </p:cNvPicPr>
          <p:nvPr/>
        </p:nvPicPr>
        <p:blipFill rotWithShape="1">
          <a:blip r:embed="rId2"/>
          <a:srcRect r="80817"/>
          <a:stretch/>
        </p:blipFill>
        <p:spPr>
          <a:xfrm>
            <a:off x="1351726" y="1128666"/>
            <a:ext cx="1808922" cy="4591050"/>
          </a:xfrm>
          <a:prstGeom prst="rect">
            <a:avLst/>
          </a:prstGeom>
        </p:spPr>
      </p:pic>
    </p:spTree>
    <p:extLst>
      <p:ext uri="{BB962C8B-B14F-4D97-AF65-F5344CB8AC3E}">
        <p14:creationId xmlns:p14="http://schemas.microsoft.com/office/powerpoint/2010/main" val="208724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KULLANICILAR MENÜ AÇIKLAMA</a:t>
            </a:r>
            <a:endParaRPr lang="tr-TR" sz="4000" b="1" dirty="0" smtClean="0">
              <a:solidFill>
                <a:srgbClr val="242D3C"/>
              </a:solidFill>
            </a:endParaRPr>
          </a:p>
        </p:txBody>
      </p:sp>
      <p:sp>
        <p:nvSpPr>
          <p:cNvPr id="6" name="Dikdörtgen 5"/>
          <p:cNvSpPr/>
          <p:nvPr/>
        </p:nvSpPr>
        <p:spPr>
          <a:xfrm>
            <a:off x="7295322" y="1033670"/>
            <a:ext cx="4671391" cy="4493538"/>
          </a:xfrm>
          <a:prstGeom prst="rect">
            <a:avLst/>
          </a:prstGeom>
        </p:spPr>
        <p:txBody>
          <a:bodyPr wrap="square">
            <a:spAutoFit/>
          </a:bodyPr>
          <a:lstStyle/>
          <a:p>
            <a:r>
              <a:rPr lang="tr-TR" sz="2200" dirty="0" smtClean="0">
                <a:solidFill>
                  <a:srgbClr val="242D3C"/>
                </a:solidFill>
              </a:rPr>
              <a:t>Kullanıcılar Menüsünde;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*Kullanıcıları Listeleme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Ekleme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Bilgilerini Güncelleme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*Kullanıcı Silme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dirty="0" smtClean="0">
                <a:solidFill>
                  <a:srgbClr val="242D3C"/>
                </a:solidFill>
              </a:rPr>
              <a:t>İşlemleri Gerçekleştirilir. Ayrıca Parola Hatırlatmak Amacı İle </a:t>
            </a:r>
            <a:r>
              <a:rPr lang="tr-TR" sz="2200" b="1" dirty="0" smtClean="0">
                <a:solidFill>
                  <a:srgbClr val="242D3C"/>
                </a:solidFill>
              </a:rPr>
              <a:t>Gizli Soru Ve Gizli Cevap</a:t>
            </a:r>
            <a:r>
              <a:rPr lang="tr-TR" sz="2200" dirty="0" smtClean="0">
                <a:solidFill>
                  <a:srgbClr val="242D3C"/>
                </a:solidFill>
              </a:rPr>
              <a:t> Bilgilerini İçerir. </a:t>
            </a:r>
            <a:endParaRPr lang="tr-TR" sz="2400" dirty="0">
              <a:solidFill>
                <a:srgbClr val="242D3C"/>
              </a:solidFill>
            </a:endParaRPr>
          </a:p>
        </p:txBody>
      </p:sp>
      <p:pic>
        <p:nvPicPr>
          <p:cNvPr id="2" name="Resim 1"/>
          <p:cNvPicPr>
            <a:picLocks noChangeAspect="1"/>
          </p:cNvPicPr>
          <p:nvPr/>
        </p:nvPicPr>
        <p:blipFill rotWithShape="1">
          <a:blip r:embed="rId2"/>
          <a:srcRect r="28471"/>
          <a:stretch/>
        </p:blipFill>
        <p:spPr>
          <a:xfrm>
            <a:off x="437322" y="1033670"/>
            <a:ext cx="6758608" cy="4572000"/>
          </a:xfrm>
          <a:prstGeom prst="rect">
            <a:avLst/>
          </a:prstGeom>
        </p:spPr>
      </p:pic>
      <p:sp>
        <p:nvSpPr>
          <p:cNvPr id="4" name="Sağ Ok 3"/>
          <p:cNvSpPr/>
          <p:nvPr/>
        </p:nvSpPr>
        <p:spPr>
          <a:xfrm>
            <a:off x="624926" y="2454967"/>
            <a:ext cx="2753139"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359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PERSONEL MENÜ AÇIKLAMA</a:t>
            </a:r>
            <a:endParaRPr lang="tr-TR" sz="4000" b="1" dirty="0" smtClean="0">
              <a:solidFill>
                <a:srgbClr val="242D3C"/>
              </a:solidFill>
            </a:endParaRPr>
          </a:p>
        </p:txBody>
      </p:sp>
      <p:pic>
        <p:nvPicPr>
          <p:cNvPr id="2" name="Resim 1"/>
          <p:cNvPicPr>
            <a:picLocks noChangeAspect="1"/>
          </p:cNvPicPr>
          <p:nvPr/>
        </p:nvPicPr>
        <p:blipFill rotWithShape="1">
          <a:blip r:embed="rId2"/>
          <a:srcRect r="28471"/>
          <a:stretch/>
        </p:blipFill>
        <p:spPr>
          <a:xfrm>
            <a:off x="437322" y="1033670"/>
            <a:ext cx="6758608" cy="4572000"/>
          </a:xfrm>
          <a:prstGeom prst="rect">
            <a:avLst/>
          </a:prstGeom>
        </p:spPr>
      </p:pic>
      <p:sp>
        <p:nvSpPr>
          <p:cNvPr id="4" name="Sağ Ok 3"/>
          <p:cNvSpPr/>
          <p:nvPr/>
        </p:nvSpPr>
        <p:spPr>
          <a:xfrm>
            <a:off x="624926" y="3319670"/>
            <a:ext cx="2237028"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p:cNvPicPr>
            <a:picLocks noChangeAspect="1"/>
          </p:cNvPicPr>
          <p:nvPr/>
        </p:nvPicPr>
        <p:blipFill rotWithShape="1">
          <a:blip r:embed="rId3"/>
          <a:srcRect l="2613" t="1228" r="2537" b="1425"/>
          <a:stretch/>
        </p:blipFill>
        <p:spPr>
          <a:xfrm>
            <a:off x="3049558" y="1019391"/>
            <a:ext cx="8091763" cy="4708541"/>
          </a:xfrm>
          <a:prstGeom prst="rect">
            <a:avLst/>
          </a:prstGeom>
        </p:spPr>
      </p:pic>
    </p:spTree>
    <p:extLst>
      <p:ext uri="{BB962C8B-B14F-4D97-AF65-F5344CB8AC3E}">
        <p14:creationId xmlns:p14="http://schemas.microsoft.com/office/powerpoint/2010/main" val="143295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a:solidFill>
                  <a:srgbClr val="242D3C"/>
                </a:solidFill>
              </a:rPr>
              <a:t>PERSONEL MENÜ AÇIKLAMA</a:t>
            </a:r>
            <a:endParaRPr lang="tr-TR" sz="4000" b="1" dirty="0" smtClean="0">
              <a:solidFill>
                <a:srgbClr val="242D3C"/>
              </a:solidFill>
            </a:endParaRPr>
          </a:p>
        </p:txBody>
      </p:sp>
      <p:sp>
        <p:nvSpPr>
          <p:cNvPr id="6" name="Dikdörtgen 5"/>
          <p:cNvSpPr/>
          <p:nvPr/>
        </p:nvSpPr>
        <p:spPr>
          <a:xfrm>
            <a:off x="298174" y="1033670"/>
            <a:ext cx="11668539" cy="4832092"/>
          </a:xfrm>
          <a:prstGeom prst="rect">
            <a:avLst/>
          </a:prstGeom>
        </p:spPr>
        <p:txBody>
          <a:bodyPr wrap="square">
            <a:spAutoFit/>
          </a:bodyPr>
          <a:lstStyle/>
          <a:p>
            <a:r>
              <a:rPr lang="tr-TR" sz="2200" dirty="0" smtClean="0">
                <a:solidFill>
                  <a:srgbClr val="242D3C"/>
                </a:solidFill>
              </a:rPr>
              <a:t>Personel Menüsünde</a:t>
            </a:r>
            <a:r>
              <a:rPr lang="tr-TR" sz="2200" dirty="0" smtClean="0">
                <a:solidFill>
                  <a:srgbClr val="242D3C"/>
                </a:solidFill>
              </a:rPr>
              <a:t>;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 Personelleri Listeleme</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Ekleme</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Bilgilerini </a:t>
            </a:r>
            <a:r>
              <a:rPr lang="tr-TR" sz="2200" b="1" dirty="0" smtClean="0">
                <a:solidFill>
                  <a:srgbClr val="242D3C"/>
                </a:solidFill>
              </a:rPr>
              <a:t>Güncelleme</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a:solidFill>
                  <a:srgbClr val="242D3C"/>
                </a:solidFill>
              </a:rPr>
              <a:t>* Personelleri Silme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dirty="0" smtClean="0">
                <a:solidFill>
                  <a:srgbClr val="242D3C"/>
                </a:solidFill>
              </a:rPr>
              <a:t>İşlemleri Gerçekleştirilir. </a:t>
            </a:r>
            <a:r>
              <a:rPr lang="tr-TR" sz="2200" dirty="0" smtClean="0">
                <a:solidFill>
                  <a:srgbClr val="242D3C"/>
                </a:solidFill>
              </a:rPr>
              <a:t>Personellere ait özlük bilgileri ve ihtiyaç duyulan detay bilgiler ihtiyaca göre güncellemeler ile çoğaltılabilir. Ayrıca bu form üzerinde yer alan «Terfi» başlığında terfi ile ilgili işlemler gerçekleştirilebilmektedir. Terfi ekranında yer alan işlemler bir sonraki slaytta detaylandırılmıştır. </a:t>
            </a:r>
            <a:endParaRPr lang="tr-TR" sz="2400" dirty="0">
              <a:solidFill>
                <a:srgbClr val="242D3C"/>
              </a:solidFill>
            </a:endParaRPr>
          </a:p>
        </p:txBody>
      </p:sp>
    </p:spTree>
    <p:extLst>
      <p:ext uri="{BB962C8B-B14F-4D97-AF65-F5344CB8AC3E}">
        <p14:creationId xmlns:p14="http://schemas.microsoft.com/office/powerpoint/2010/main" val="132236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2"/>
          <a:srcRect l="2613" t="1228" r="2537" b="1425"/>
          <a:stretch/>
        </p:blipFill>
        <p:spPr>
          <a:xfrm>
            <a:off x="320673" y="1021403"/>
            <a:ext cx="8091763" cy="4708541"/>
          </a:xfrm>
          <a:prstGeom prst="rect">
            <a:avLst/>
          </a:prstGeom>
        </p:spPr>
      </p:pic>
      <p:cxnSp>
        <p:nvCxnSpPr>
          <p:cNvPr id="20" name="Düz Bağlayıcı 19"/>
          <p:cNvCxnSpPr/>
          <p:nvPr/>
        </p:nvCxnSpPr>
        <p:spPr>
          <a:xfrm>
            <a:off x="-37273" y="6006583"/>
            <a:ext cx="12401553" cy="27393"/>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49695" y="6587254"/>
            <a:ext cx="12473609" cy="27552"/>
          </a:xfrm>
          <a:prstGeom prst="line">
            <a:avLst/>
          </a:prstGeom>
          <a:ln w="76200">
            <a:solidFill>
              <a:srgbClr val="F96232"/>
            </a:solidFill>
          </a:ln>
          <a:effectLst>
            <a:glow rad="101600">
              <a:srgbClr val="F96232">
                <a:alpha val="40000"/>
              </a:srgbClr>
            </a:glow>
          </a:effectLst>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298174" y="149087"/>
            <a:ext cx="11668539" cy="705678"/>
          </a:xfrm>
          <a:prstGeom prst="roundRect">
            <a:avLst/>
          </a:prstGeom>
          <a:solidFill>
            <a:srgbClr val="FB8F6D"/>
          </a:solidFill>
          <a:ln w="57150">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18"/>
          <p:cNvSpPr/>
          <p:nvPr/>
        </p:nvSpPr>
        <p:spPr>
          <a:xfrm>
            <a:off x="0" y="6006583"/>
            <a:ext cx="4914148" cy="58477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b="1" dirty="0" smtClean="0">
                <a:solidFill>
                  <a:srgbClr val="242D3C"/>
                </a:solidFill>
              </a:rPr>
              <a:t>T.C. BATMAN UNIVERSITY </a:t>
            </a:r>
            <a:endParaRPr lang="tr-TR" sz="3200" b="1" dirty="0" smtClean="0">
              <a:solidFill>
                <a:srgbClr val="242D3C"/>
              </a:solidFill>
            </a:endParaRPr>
          </a:p>
        </p:txBody>
      </p:sp>
      <p:sp>
        <p:nvSpPr>
          <p:cNvPr id="21" name="Dikdörtgen 20"/>
          <p:cNvSpPr/>
          <p:nvPr/>
        </p:nvSpPr>
        <p:spPr>
          <a:xfrm>
            <a:off x="8412436" y="6049005"/>
            <a:ext cx="3951844" cy="523220"/>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2800" b="1" dirty="0" smtClean="0">
                <a:solidFill>
                  <a:srgbClr val="242D3C"/>
                </a:solidFill>
              </a:rPr>
              <a:t>Personel Takip Modülü</a:t>
            </a:r>
          </a:p>
        </p:txBody>
      </p:sp>
      <p:sp>
        <p:nvSpPr>
          <p:cNvPr id="22" name="Dikdörtgen 21"/>
          <p:cNvSpPr/>
          <p:nvPr/>
        </p:nvSpPr>
        <p:spPr>
          <a:xfrm>
            <a:off x="1560445" y="159843"/>
            <a:ext cx="9094305"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tr-TR" sz="4000" b="1" dirty="0" smtClean="0">
                <a:solidFill>
                  <a:srgbClr val="242D3C"/>
                </a:solidFill>
              </a:rPr>
              <a:t>TERFİ FORM AÇIKLAMA</a:t>
            </a:r>
            <a:endParaRPr lang="tr-TR" sz="4000" b="1" dirty="0" smtClean="0">
              <a:solidFill>
                <a:srgbClr val="242D3C"/>
              </a:solidFill>
            </a:endParaRPr>
          </a:p>
        </p:txBody>
      </p:sp>
      <p:sp>
        <p:nvSpPr>
          <p:cNvPr id="4" name="Sağ Ok 3"/>
          <p:cNvSpPr/>
          <p:nvPr/>
        </p:nvSpPr>
        <p:spPr>
          <a:xfrm>
            <a:off x="2677120" y="2037523"/>
            <a:ext cx="563037" cy="1123157"/>
          </a:xfrm>
          <a:prstGeom prst="rightArrow">
            <a:avLst/>
          </a:prstGeom>
          <a:no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p:cNvPicPr>
            <a:picLocks noChangeAspect="1"/>
          </p:cNvPicPr>
          <p:nvPr/>
        </p:nvPicPr>
        <p:blipFill>
          <a:blip r:embed="rId3"/>
          <a:stretch>
            <a:fillRect/>
          </a:stretch>
        </p:blipFill>
        <p:spPr>
          <a:xfrm>
            <a:off x="3345554" y="1540565"/>
            <a:ext cx="4926768" cy="2210214"/>
          </a:xfrm>
          <a:prstGeom prst="rect">
            <a:avLst/>
          </a:prstGeom>
        </p:spPr>
      </p:pic>
      <p:sp>
        <p:nvSpPr>
          <p:cNvPr id="12" name="Dikdörtgen 11"/>
          <p:cNvSpPr/>
          <p:nvPr/>
        </p:nvSpPr>
        <p:spPr>
          <a:xfrm>
            <a:off x="8412436" y="1131404"/>
            <a:ext cx="3554277" cy="4524315"/>
          </a:xfrm>
          <a:prstGeom prst="rect">
            <a:avLst/>
          </a:prstGeom>
        </p:spPr>
        <p:txBody>
          <a:bodyPr wrap="square">
            <a:spAutoFit/>
          </a:bodyPr>
          <a:lstStyle/>
          <a:p>
            <a:r>
              <a:rPr lang="tr-TR" sz="2200" dirty="0" smtClean="0">
                <a:solidFill>
                  <a:srgbClr val="242D3C"/>
                </a:solidFill>
              </a:rPr>
              <a:t>Terfi Formunda; </a:t>
            </a:r>
            <a:r>
              <a:rPr lang="tr-TR" sz="2200" dirty="0" smtClean="0">
                <a:solidFill>
                  <a:srgbClr val="242D3C"/>
                </a:solidFill>
              </a:rPr>
              <a:t/>
            </a:r>
            <a:br>
              <a:rPr lang="tr-TR" sz="2200" dirty="0" smtClean="0">
                <a:solidFill>
                  <a:srgbClr val="242D3C"/>
                </a:solidFill>
              </a:rPr>
            </a:br>
            <a:r>
              <a:rPr lang="tr-TR" sz="2200" dirty="0" smtClean="0">
                <a:solidFill>
                  <a:srgbClr val="242D3C"/>
                </a:solidFill>
              </a:rPr>
              <a:t/>
            </a:r>
            <a:br>
              <a:rPr lang="tr-TR" sz="2200" dirty="0" smtClean="0">
                <a:solidFill>
                  <a:srgbClr val="242D3C"/>
                </a:solidFill>
              </a:rPr>
            </a:br>
            <a:r>
              <a:rPr lang="tr-TR" sz="2200" b="1" dirty="0" smtClean="0">
                <a:solidFill>
                  <a:srgbClr val="242D3C"/>
                </a:solidFill>
              </a:rPr>
              <a:t>*</a:t>
            </a:r>
            <a:r>
              <a:rPr lang="tr-TR" sz="2200" b="1" dirty="0" err="1" smtClean="0">
                <a:solidFill>
                  <a:srgbClr val="242D3C"/>
                </a:solidFill>
              </a:rPr>
              <a:t>Perosnele</a:t>
            </a:r>
            <a:r>
              <a:rPr lang="tr-TR" sz="2200" b="1" dirty="0" smtClean="0">
                <a:solidFill>
                  <a:srgbClr val="242D3C"/>
                </a:solidFill>
              </a:rPr>
              <a:t> Uygun Olduğu Terfi Seçilebilir</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*Terfi Listesine Yeni Bir Terfi Eklenebilir.</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*Mevcut Bir Terfi Bilgisi Güncelleneb</a:t>
            </a:r>
            <a:r>
              <a:rPr lang="tr-TR" sz="2200" b="1" dirty="0" smtClean="0">
                <a:solidFill>
                  <a:srgbClr val="242D3C"/>
                </a:solidFill>
              </a:rPr>
              <a:t>ilir.</a:t>
            </a: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
            </a:r>
            <a:br>
              <a:rPr lang="tr-TR" sz="2200" b="1" dirty="0" smtClean="0">
                <a:solidFill>
                  <a:srgbClr val="242D3C"/>
                </a:solidFill>
              </a:rPr>
            </a:br>
            <a:r>
              <a:rPr lang="tr-TR" sz="2200" b="1" dirty="0" smtClean="0">
                <a:solidFill>
                  <a:srgbClr val="242D3C"/>
                </a:solidFill>
              </a:rPr>
              <a:t>*Terfi Silinebilir.</a:t>
            </a:r>
            <a:r>
              <a:rPr lang="tr-TR" sz="2200" dirty="0" smtClean="0">
                <a:solidFill>
                  <a:srgbClr val="242D3C"/>
                </a:solidFill>
              </a:rPr>
              <a:t/>
            </a:r>
            <a:br>
              <a:rPr lang="tr-TR" sz="2200" dirty="0" smtClean="0">
                <a:solidFill>
                  <a:srgbClr val="242D3C"/>
                </a:solidFill>
              </a:rPr>
            </a:br>
            <a:endParaRPr lang="tr-TR" sz="2400" dirty="0">
              <a:solidFill>
                <a:srgbClr val="242D3C"/>
              </a:solidFill>
            </a:endParaRPr>
          </a:p>
        </p:txBody>
      </p:sp>
    </p:spTree>
    <p:extLst>
      <p:ext uri="{BB962C8B-B14F-4D97-AF65-F5344CB8AC3E}">
        <p14:creationId xmlns:p14="http://schemas.microsoft.com/office/powerpoint/2010/main" val="5016086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9514</TotalTime>
  <Words>305</Words>
  <Application>Microsoft Office PowerPoint</Application>
  <PresentationFormat>Geniş ekran</PresentationFormat>
  <Paragraphs>71</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MODX</dc:creator>
  <cp:lastModifiedBy>MODX</cp:lastModifiedBy>
  <cp:revision>26</cp:revision>
  <dcterms:created xsi:type="dcterms:W3CDTF">2021-01-17T12:24:53Z</dcterms:created>
  <dcterms:modified xsi:type="dcterms:W3CDTF">2021-05-23T13:23:18Z</dcterms:modified>
</cp:coreProperties>
</file>