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8538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1" y="3166583"/>
            <a:ext cx="8416255" cy="3627914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1" y="6794496"/>
            <a:ext cx="8416255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663937" y="2600961"/>
            <a:ext cx="1408852" cy="32520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869274" y="4642714"/>
            <a:ext cx="5489486" cy="32520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4176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7056290"/>
            <a:ext cx="9133517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2" y="975360"/>
            <a:ext cx="9133517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32270" y="7862318"/>
            <a:ext cx="9133517" cy="702168"/>
          </a:xfrm>
        </p:spPr>
        <p:txBody>
          <a:bodyPr>
            <a:normAutofit/>
          </a:bodyPr>
          <a:lstStyle>
            <a:lvl1pPr marL="0" indent="0">
              <a:buNone/>
              <a:defRPr sz="170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5208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1318542"/>
            <a:ext cx="9133518" cy="2407424"/>
          </a:xfrm>
        </p:spPr>
        <p:txBody>
          <a:bodyPr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1" y="4960745"/>
            <a:ext cx="9133518" cy="3607974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3291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920790" y="926848"/>
            <a:ext cx="855596" cy="18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37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10054284" y="4124860"/>
            <a:ext cx="880445" cy="18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37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353" y="1318542"/>
            <a:ext cx="8761436" cy="4099099"/>
          </a:xfrm>
        </p:spPr>
        <p:txBody>
          <a:bodyPr anchor="ctr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73018" y="5417640"/>
            <a:ext cx="8030070" cy="473761"/>
          </a:xfrm>
        </p:spPr>
        <p:txBody>
          <a:bodyPr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1" y="7112272"/>
            <a:ext cx="9022113" cy="1437325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9710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2926080"/>
            <a:ext cx="9133518" cy="2980267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2" y="7146537"/>
            <a:ext cx="9133517" cy="1414956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0799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1318542"/>
            <a:ext cx="9135777" cy="1009584"/>
          </a:xfrm>
        </p:spPr>
        <p:txBody>
          <a:bodyPr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0" y="3540196"/>
            <a:ext cx="3290214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32270" y="4475967"/>
            <a:ext cx="3290214" cy="4107898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3540" y="3540196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847603" y="4475967"/>
            <a:ext cx="3298017" cy="4107898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74513" y="3540196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477775" y="4475967"/>
            <a:ext cx="3294756" cy="4107898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85554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19319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5365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0" y="1318542"/>
            <a:ext cx="9024370" cy="1009584"/>
          </a:xfrm>
        </p:spPr>
        <p:txBody>
          <a:bodyPr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0" y="5944314"/>
            <a:ext cx="3290214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449322" y="3540196"/>
            <a:ext cx="2865983" cy="2058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32269" y="6880083"/>
            <a:ext cx="3290214" cy="1688634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378" y="5944313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053424" y="3540196"/>
            <a:ext cx="2865983" cy="2058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851378" y="6895230"/>
            <a:ext cx="3298017" cy="1688634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74513" y="5944314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687845" y="3540196"/>
            <a:ext cx="2865983" cy="2058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474513" y="6880083"/>
            <a:ext cx="3298017" cy="1688634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679138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9319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6326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39184" y="9085028"/>
            <a:ext cx="1408852" cy="325204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4057" y="9085028"/>
            <a:ext cx="5489486" cy="3252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3365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58" y="0"/>
            <a:ext cx="12971264" cy="9757579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590034" y="571968"/>
            <a:ext cx="6557248" cy="8609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847907" y="2511070"/>
            <a:ext cx="8527634" cy="4731462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13004800" cy="97536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2120" y="2059093"/>
            <a:ext cx="1583667" cy="65024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2694" y="2059093"/>
            <a:ext cx="6281865" cy="6502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5933" y="9053153"/>
            <a:ext cx="5489486" cy="3252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75643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804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02" y="1318540"/>
            <a:ext cx="9022111" cy="1009586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031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049" y="3210792"/>
            <a:ext cx="4395622" cy="4295600"/>
          </a:xfrm>
        </p:spPr>
        <p:txBody>
          <a:bodyPr anchor="ctr"/>
          <a:lstStyle>
            <a:lvl1pPr algn="l">
              <a:defRPr sz="455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727" y="3210792"/>
            <a:ext cx="4384023" cy="4295600"/>
          </a:xfrm>
        </p:spPr>
        <p:txBody>
          <a:bodyPr anchor="ctr"/>
          <a:lstStyle>
            <a:lvl1pPr marL="0" indent="0" algn="l">
              <a:buNone/>
              <a:defRPr sz="2844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763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270" y="3540196"/>
            <a:ext cx="5172594" cy="5021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9937" y="3540200"/>
            <a:ext cx="5172594" cy="502129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692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217" y="3540196"/>
            <a:ext cx="5167647" cy="1079879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270" y="4620075"/>
            <a:ext cx="5172594" cy="394142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9938" y="3540196"/>
            <a:ext cx="5172592" cy="107610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9937" y="4616299"/>
            <a:ext cx="5172594" cy="394519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277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2557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55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0" y="2059094"/>
            <a:ext cx="3857906" cy="2127058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030" y="2059093"/>
            <a:ext cx="5166720" cy="6502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32273" y="4390180"/>
            <a:ext cx="3857904" cy="4172375"/>
          </a:xfrm>
        </p:spPr>
        <p:txBody>
          <a:bodyPr/>
          <a:lstStyle>
            <a:lvl1pPr marL="0" indent="0">
              <a:buNone/>
              <a:defRPr sz="199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693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1964644"/>
            <a:ext cx="4248304" cy="22397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7026" y="1878471"/>
            <a:ext cx="3969567" cy="59966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1" y="4389120"/>
            <a:ext cx="4248304" cy="3486009"/>
          </a:xfrm>
        </p:spPr>
        <p:txBody>
          <a:bodyPr>
            <a:normAutofit/>
          </a:bodyPr>
          <a:lstStyle>
            <a:lvl1pPr marL="0" indent="0">
              <a:buNone/>
              <a:defRPr sz="199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8336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32270" y="1318541"/>
            <a:ext cx="9024370" cy="1009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43" y="3540195"/>
            <a:ext cx="9024370" cy="50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72542" y="9053153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8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0311" y="9053151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8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289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4551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75345" indent="-403143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65483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55621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45758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80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4651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212750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53587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eryovi/MVC-201809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P.NET MVC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ASP.NET MVC</a:t>
            </a:r>
          </a:p>
        </p:txBody>
      </p:sp>
      <p:sp>
        <p:nvSpPr>
          <p:cNvPr id="120" name="Meryovi De Dios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Meryovi De Dios</a:t>
            </a:r>
          </a:p>
        </p:txBody>
      </p:sp>
      <p:pic>
        <p:nvPicPr>
          <p:cNvPr id="121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7809112"/>
            <a:ext cx="3249422" cy="1931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anos a la obra"/>
          <p:cNvSpPr txBox="1">
            <a:spLocks noGrp="1"/>
          </p:cNvSpPr>
          <p:nvPr>
            <p:ph type="title"/>
          </p:nvPr>
        </p:nvSpPr>
        <p:spPr>
          <a:xfrm>
            <a:off x="355600" y="40259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algn="ctr"/>
            <a:r>
              <a:rPr dirty="0"/>
              <a:t>Manos a la </a:t>
            </a:r>
            <a:r>
              <a:rPr lang="es-DO" dirty="0" err="1" smtClean="0"/>
              <a:t>o</a:t>
            </a:r>
            <a:r>
              <a:rPr dirty="0" smtClean="0"/>
              <a:t>bra</a:t>
            </a:r>
            <a:endParaRPr dirty="0"/>
          </a:p>
        </p:txBody>
      </p:sp>
      <p:pic>
        <p:nvPicPr>
          <p:cNvPr id="14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4656" y="6305959"/>
            <a:ext cx="1798240" cy="1968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Qué es ASP.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Qué es ASP.NET</a:t>
            </a:r>
          </a:p>
        </p:txBody>
      </p:sp>
      <p:sp>
        <p:nvSpPr>
          <p:cNvPr id="124" name="ASP.NET es un marco de trabajo de Microsoft que permite desarrollar aplicaciones y servicios orientados hacia la Web."/>
          <p:cNvSpPr txBox="1">
            <a:spLocks noGrp="1"/>
          </p:cNvSpPr>
          <p:nvPr>
            <p:ph type="body" idx="1"/>
          </p:nvPr>
        </p:nvSpPr>
        <p:spPr>
          <a:xfrm>
            <a:off x="1229342" y="3540195"/>
            <a:ext cx="10852929" cy="5021298"/>
          </a:xfrm>
          <a:prstGeom prst="rect">
            <a:avLst/>
          </a:prstGeom>
        </p:spPr>
        <p:txBody>
          <a:bodyPr/>
          <a:lstStyle/>
          <a:p>
            <a:r>
              <a:rPr dirty="0"/>
              <a:t>ASP.NET </a:t>
            </a:r>
            <a:r>
              <a:rPr dirty="0" err="1"/>
              <a:t>es</a:t>
            </a:r>
            <a:r>
              <a:rPr dirty="0"/>
              <a:t> un </a:t>
            </a:r>
            <a:r>
              <a:rPr dirty="0" err="1"/>
              <a:t>marco</a:t>
            </a:r>
            <a:r>
              <a:rPr dirty="0"/>
              <a:t> de </a:t>
            </a:r>
            <a:r>
              <a:rPr dirty="0" err="1"/>
              <a:t>trabajo</a:t>
            </a:r>
            <a:r>
              <a:rPr dirty="0"/>
              <a:t> de Microsoft que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desarrollar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y </a:t>
            </a:r>
            <a:r>
              <a:rPr dirty="0" err="1"/>
              <a:t>servicios</a:t>
            </a:r>
            <a:r>
              <a:rPr dirty="0"/>
              <a:t> </a:t>
            </a:r>
            <a:r>
              <a:rPr dirty="0" err="1"/>
              <a:t>orientados</a:t>
            </a:r>
            <a:r>
              <a:rPr dirty="0"/>
              <a:t> </a:t>
            </a:r>
            <a:r>
              <a:rPr dirty="0" err="1"/>
              <a:t>hacia</a:t>
            </a:r>
            <a:r>
              <a:rPr dirty="0"/>
              <a:t> la Web.</a:t>
            </a:r>
          </a:p>
        </p:txBody>
      </p:sp>
      <p:pic>
        <p:nvPicPr>
          <p:cNvPr id="125" name="asplogo-square.png" descr="asplogo-squ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2201" y="7238851"/>
            <a:ext cx="2635399" cy="2635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volu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Evolución</a:t>
            </a:r>
          </a:p>
        </p:txBody>
      </p:sp>
      <p:sp>
        <p:nvSpPr>
          <p:cNvPr id="128" name="ASP Clásico: Lenguaje scripting para dinamizar páginas Web.…"/>
          <p:cNvSpPr txBox="1">
            <a:spLocks noGrp="1"/>
          </p:cNvSpPr>
          <p:nvPr>
            <p:ph type="body" idx="1"/>
          </p:nvPr>
        </p:nvSpPr>
        <p:spPr>
          <a:xfrm>
            <a:off x="1229342" y="3540195"/>
            <a:ext cx="10816354" cy="502129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0286" indent="-510286" defTabSz="572516">
              <a:spcBef>
                <a:spcPts val="4500"/>
              </a:spcBef>
              <a:defRPr sz="3822"/>
            </a:pPr>
            <a:r>
              <a:rPr dirty="0">
                <a:solidFill>
                  <a:schemeClr val="accent4"/>
                </a:solidFill>
              </a:rPr>
              <a:t>ASP </a:t>
            </a:r>
            <a:r>
              <a:rPr dirty="0" err="1">
                <a:solidFill>
                  <a:schemeClr val="accent4"/>
                </a:solidFill>
              </a:rPr>
              <a:t>Clásico</a:t>
            </a:r>
            <a:r>
              <a:rPr dirty="0"/>
              <a:t>: </a:t>
            </a:r>
            <a:r>
              <a:rPr dirty="0" err="1"/>
              <a:t>Lenguaje</a:t>
            </a:r>
            <a:r>
              <a:rPr dirty="0"/>
              <a:t> scripting para </a:t>
            </a:r>
            <a:r>
              <a:rPr dirty="0" err="1"/>
              <a:t>dinamizar</a:t>
            </a:r>
            <a:r>
              <a:rPr dirty="0"/>
              <a:t> </a:t>
            </a:r>
            <a:r>
              <a:rPr dirty="0" err="1"/>
              <a:t>páginas</a:t>
            </a:r>
            <a:r>
              <a:rPr dirty="0"/>
              <a:t> Web.</a:t>
            </a:r>
          </a:p>
          <a:p>
            <a:pPr marL="510286" indent="-510286" defTabSz="572516">
              <a:spcBef>
                <a:spcPts val="4500"/>
              </a:spcBef>
              <a:defRPr sz="3822"/>
            </a:pPr>
            <a:r>
              <a:rPr dirty="0">
                <a:solidFill>
                  <a:schemeClr val="accent4"/>
                </a:solidFill>
              </a:rPr>
              <a:t>ASP.NET </a:t>
            </a:r>
            <a:r>
              <a:rPr dirty="0" err="1">
                <a:solidFill>
                  <a:schemeClr val="accent4"/>
                </a:solidFill>
              </a:rPr>
              <a:t>WebForms</a:t>
            </a:r>
            <a:r>
              <a:rPr dirty="0"/>
              <a:t>: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parecido</a:t>
            </a:r>
            <a:r>
              <a:rPr dirty="0"/>
              <a:t> a </a:t>
            </a:r>
            <a:r>
              <a:rPr dirty="0" err="1"/>
              <a:t>formularios</a:t>
            </a:r>
            <a:r>
              <a:rPr dirty="0"/>
              <a:t> de Windows. </a:t>
            </a:r>
            <a:r>
              <a:rPr dirty="0" err="1"/>
              <a:t>Compilado</a:t>
            </a:r>
            <a:r>
              <a:rPr dirty="0"/>
              <a:t>.</a:t>
            </a:r>
          </a:p>
          <a:p>
            <a:pPr marL="510286" indent="-510286" defTabSz="572516">
              <a:spcBef>
                <a:spcPts val="4500"/>
              </a:spcBef>
              <a:defRPr sz="3822"/>
            </a:pPr>
            <a:r>
              <a:rPr dirty="0">
                <a:solidFill>
                  <a:schemeClr val="accent4"/>
                </a:solidFill>
              </a:rPr>
              <a:t>ASP.NET MVC</a:t>
            </a:r>
            <a:r>
              <a:rPr dirty="0"/>
              <a:t>: </a:t>
            </a:r>
            <a:r>
              <a:rPr dirty="0" err="1"/>
              <a:t>Cambio</a:t>
            </a:r>
            <a:r>
              <a:rPr dirty="0"/>
              <a:t> radical al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desarrollo</a:t>
            </a:r>
            <a:r>
              <a:rPr dirty="0"/>
              <a:t>,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 y “</a:t>
            </a:r>
            <a:r>
              <a:rPr dirty="0" err="1"/>
              <a:t>estándar</a:t>
            </a:r>
            <a:r>
              <a:rPr dirty="0"/>
              <a:t>”.</a:t>
            </a:r>
          </a:p>
          <a:p>
            <a:pPr marL="510286" indent="-510286" defTabSz="572516">
              <a:spcBef>
                <a:spcPts val="4500"/>
              </a:spcBef>
              <a:defRPr sz="3822"/>
            </a:pPr>
            <a:r>
              <a:rPr dirty="0">
                <a:solidFill>
                  <a:schemeClr val="accent4"/>
                </a:solidFill>
              </a:rPr>
              <a:t>ASP.NET Core</a:t>
            </a:r>
            <a:r>
              <a:rPr dirty="0"/>
              <a:t>: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abierto</a:t>
            </a:r>
            <a:r>
              <a:rPr dirty="0"/>
              <a:t>. Multi-</a:t>
            </a:r>
            <a:r>
              <a:rPr dirty="0" err="1"/>
              <a:t>plataforma</a:t>
            </a:r>
            <a:r>
              <a:rPr dirty="0"/>
              <a:t>. </a:t>
            </a:r>
            <a:r>
              <a:rPr dirty="0" err="1"/>
              <a:t>Tiene</a:t>
            </a:r>
            <a:r>
              <a:rPr dirty="0"/>
              <a:t> el </a:t>
            </a:r>
            <a:r>
              <a:rPr dirty="0" err="1"/>
              <a:t>mismo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desarrollo</a:t>
            </a:r>
            <a:r>
              <a:rPr dirty="0"/>
              <a:t> que ASP.NET MVC.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K… Y eso de MVC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OK… Y eso de MVC?</a:t>
            </a:r>
          </a:p>
        </p:txBody>
      </p:sp>
      <p:sp>
        <p:nvSpPr>
          <p:cNvPr id="131" name="MVC es un patrón de arquitectura de software que se basa en el uso de tres grandes component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79044" indent="-479044" defTabSz="537463">
              <a:spcBef>
                <a:spcPts val="4200"/>
              </a:spcBef>
              <a:defRPr sz="4232"/>
            </a:pPr>
            <a:r>
              <a:rPr dirty="0"/>
              <a:t>MVC </a:t>
            </a:r>
            <a:r>
              <a:rPr dirty="0" err="1"/>
              <a:t>es</a:t>
            </a:r>
            <a:r>
              <a:rPr dirty="0"/>
              <a:t> un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arquitectura</a:t>
            </a:r>
            <a:r>
              <a:rPr dirty="0"/>
              <a:t> de software que se </a:t>
            </a:r>
            <a:r>
              <a:rPr dirty="0" err="1"/>
              <a:t>basa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tres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:</a:t>
            </a:r>
          </a:p>
          <a:p>
            <a:pPr marL="958088" lvl="1" indent="-479044" defTabSz="537463">
              <a:spcBef>
                <a:spcPts val="4200"/>
              </a:spcBef>
              <a:defRPr sz="4232"/>
            </a:pPr>
            <a:r>
              <a:rPr dirty="0">
                <a:solidFill>
                  <a:schemeClr val="accent4"/>
                </a:solidFill>
              </a:rPr>
              <a:t>(M)</a:t>
            </a:r>
            <a:r>
              <a:rPr dirty="0" err="1">
                <a:solidFill>
                  <a:schemeClr val="accent4"/>
                </a:solidFill>
              </a:rPr>
              <a:t>odelo</a:t>
            </a:r>
            <a:r>
              <a:rPr dirty="0"/>
              <a:t>: La </a:t>
            </a:r>
            <a:r>
              <a:rPr dirty="0" err="1"/>
              <a:t>estructura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 </a:t>
            </a:r>
            <a:r>
              <a:rPr dirty="0" err="1"/>
              <a:t>Ej</a:t>
            </a:r>
            <a:r>
              <a:rPr dirty="0"/>
              <a:t>.: Una </a:t>
            </a:r>
            <a:r>
              <a:rPr dirty="0" err="1"/>
              <a:t>tabla</a:t>
            </a:r>
            <a:r>
              <a:rPr dirty="0"/>
              <a:t>.</a:t>
            </a:r>
          </a:p>
          <a:p>
            <a:pPr marL="958088" lvl="1" indent="-479044" defTabSz="537463">
              <a:spcBef>
                <a:spcPts val="4200"/>
              </a:spcBef>
              <a:defRPr sz="4232"/>
            </a:pPr>
            <a:r>
              <a:rPr dirty="0">
                <a:solidFill>
                  <a:schemeClr val="accent4"/>
                </a:solidFill>
              </a:rPr>
              <a:t>(V)</a:t>
            </a:r>
            <a:r>
              <a:rPr dirty="0" err="1">
                <a:solidFill>
                  <a:schemeClr val="accent4"/>
                </a:solidFill>
              </a:rPr>
              <a:t>ista</a:t>
            </a:r>
            <a:r>
              <a:rPr dirty="0"/>
              <a:t>: </a:t>
            </a:r>
            <a:r>
              <a:rPr sz="4200" dirty="0"/>
              <a:t>La </a:t>
            </a:r>
            <a:r>
              <a:rPr sz="4200" dirty="0" err="1"/>
              <a:t>presentación</a:t>
            </a:r>
            <a:r>
              <a:rPr sz="4200" dirty="0"/>
              <a:t> de los </a:t>
            </a:r>
            <a:r>
              <a:rPr sz="4200" dirty="0" err="1"/>
              <a:t>datos</a:t>
            </a:r>
            <a:r>
              <a:rPr sz="4200" dirty="0"/>
              <a:t>. </a:t>
            </a:r>
            <a:r>
              <a:rPr sz="4200" dirty="0" err="1"/>
              <a:t>Ej</a:t>
            </a:r>
            <a:r>
              <a:rPr sz="4200" dirty="0"/>
              <a:t>.: Una </a:t>
            </a:r>
            <a:r>
              <a:rPr sz="4200" dirty="0" err="1"/>
              <a:t>pantalla</a:t>
            </a:r>
            <a:r>
              <a:rPr sz="4200" dirty="0"/>
              <a:t>.</a:t>
            </a:r>
          </a:p>
          <a:p>
            <a:pPr marL="958088" lvl="1" indent="-479044" defTabSz="537463">
              <a:spcBef>
                <a:spcPts val="4200"/>
              </a:spcBef>
              <a:defRPr sz="4232"/>
            </a:pPr>
            <a:r>
              <a:rPr dirty="0">
                <a:solidFill>
                  <a:schemeClr val="accent4"/>
                </a:solidFill>
              </a:rPr>
              <a:t>(C)</a:t>
            </a:r>
            <a:r>
              <a:rPr dirty="0" err="1">
                <a:solidFill>
                  <a:schemeClr val="accent4"/>
                </a:solidFill>
              </a:rPr>
              <a:t>ontrolador</a:t>
            </a:r>
            <a:r>
              <a:rPr dirty="0"/>
              <a:t>: </a:t>
            </a:r>
            <a:r>
              <a:rPr dirty="0" err="1"/>
              <a:t>Coordina</a:t>
            </a:r>
            <a:r>
              <a:rPr dirty="0"/>
              <a:t> el </a:t>
            </a:r>
            <a:r>
              <a:rPr dirty="0" err="1"/>
              <a:t>flujo</a:t>
            </a:r>
            <a:r>
              <a:rPr dirty="0"/>
              <a:t> y las </a:t>
            </a:r>
            <a:r>
              <a:rPr dirty="0" err="1"/>
              <a:t>reglas</a:t>
            </a:r>
            <a:r>
              <a:rPr dirty="0"/>
              <a:t> de </a:t>
            </a:r>
            <a:r>
              <a:rPr dirty="0" err="1"/>
              <a:t>negocio</a:t>
            </a:r>
            <a:r>
              <a:rPr dirty="0"/>
              <a:t>, </a:t>
            </a:r>
            <a:r>
              <a:rPr dirty="0" err="1"/>
              <a:t>manipula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y </a:t>
            </a:r>
            <a:r>
              <a:rPr dirty="0" err="1"/>
              <a:t>presenta</a:t>
            </a:r>
            <a:r>
              <a:rPr dirty="0"/>
              <a:t> la vista.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s.png" descr="imag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346" y="3532427"/>
            <a:ext cx="7791400" cy="4794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TRAS TECNOLOGí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DO" dirty="0" smtClean="0"/>
              <a:t>Otras tecnologías</a:t>
            </a:r>
            <a:endParaRPr dirty="0"/>
          </a:p>
        </p:txBody>
      </p:sp>
      <p:sp>
        <p:nvSpPr>
          <p:cNvPr id="136" name="HTML: Lenguaje de marcado utilizado para definir la estructura y contenido de una página o aplicación Web.…"/>
          <p:cNvSpPr txBox="1">
            <a:spLocks noGrp="1"/>
          </p:cNvSpPr>
          <p:nvPr>
            <p:ph type="body" idx="1"/>
          </p:nvPr>
        </p:nvSpPr>
        <p:spPr>
          <a:xfrm>
            <a:off x="1229342" y="3540195"/>
            <a:ext cx="10560321" cy="502129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42595" indent="-442595" defTabSz="496570">
              <a:spcBef>
                <a:spcPts val="3900"/>
              </a:spcBef>
              <a:defRPr sz="3910"/>
            </a:pPr>
            <a:r>
              <a:rPr>
                <a:solidFill>
                  <a:schemeClr val="accent4"/>
                </a:solidFill>
              </a:rPr>
              <a:t>HTML</a:t>
            </a:r>
            <a:r>
              <a:t>: Lenguaje de marcado utilizado para definir la estructura y contenido de una página o aplicación Web.</a:t>
            </a:r>
          </a:p>
          <a:p>
            <a:pPr marL="442595" indent="-442595" defTabSz="496570">
              <a:spcBef>
                <a:spcPts val="3900"/>
              </a:spcBef>
              <a:defRPr sz="3910"/>
            </a:pPr>
            <a:r>
              <a:rPr>
                <a:solidFill>
                  <a:schemeClr val="accent4"/>
                </a:solidFill>
              </a:rPr>
              <a:t>CSS</a:t>
            </a:r>
            <a:r>
              <a:t>: Se utiliza para definir el estilo o aspecto visual de una página o aplicación Web.</a:t>
            </a:r>
          </a:p>
          <a:p>
            <a:pPr marL="442595" indent="-442595" defTabSz="496570">
              <a:spcBef>
                <a:spcPts val="3900"/>
              </a:spcBef>
              <a:defRPr sz="3910"/>
            </a:pPr>
            <a:r>
              <a:rPr>
                <a:solidFill>
                  <a:schemeClr val="accent4"/>
                </a:solidFill>
              </a:rPr>
              <a:t>JavaScript</a:t>
            </a:r>
            <a:r>
              <a:t>: Lenguaje utilizado para desarrollo, por lo general “del lado del cliente”, que permite agregar dinamismo a una aplicación Web, a través de lo que se conoce como AJAX.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Qué más Ha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lang="es-DO" dirty="0" smtClean="0"/>
              <a:t>h</a:t>
            </a:r>
            <a:r>
              <a:rPr dirty="0" smtClean="0"/>
              <a:t>ay</a:t>
            </a:r>
            <a:r>
              <a:rPr dirty="0"/>
              <a:t>?</a:t>
            </a:r>
          </a:p>
        </p:txBody>
      </p:sp>
      <p:sp>
        <p:nvSpPr>
          <p:cNvPr id="139" name="Twitter Bootstrap: Marco de trabajo CSS y HTML para maquetación y creación de interfaces de usuario (en este caso, las vistas).…"/>
          <p:cNvSpPr txBox="1">
            <a:spLocks noGrp="1"/>
          </p:cNvSpPr>
          <p:nvPr>
            <p:ph type="body" idx="1"/>
          </p:nvPr>
        </p:nvSpPr>
        <p:spPr>
          <a:xfrm>
            <a:off x="1229342" y="3540195"/>
            <a:ext cx="10596897" cy="502129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dirty="0">
                <a:solidFill>
                  <a:schemeClr val="accent4"/>
                </a:solidFill>
              </a:rPr>
              <a:t>Twitter Bootstrap</a:t>
            </a:r>
            <a:r>
              <a:rPr dirty="0"/>
              <a:t>: Marco de </a:t>
            </a:r>
            <a:r>
              <a:rPr dirty="0" err="1"/>
              <a:t>trabajo</a:t>
            </a:r>
            <a:r>
              <a:rPr dirty="0"/>
              <a:t> CSS y HTML para </a:t>
            </a:r>
            <a:r>
              <a:rPr dirty="0" err="1"/>
              <a:t>maquetación</a:t>
            </a:r>
            <a:r>
              <a:rPr dirty="0"/>
              <a:t> y </a:t>
            </a:r>
            <a:r>
              <a:rPr dirty="0" err="1"/>
              <a:t>creación</a:t>
            </a:r>
            <a:r>
              <a:rPr dirty="0"/>
              <a:t> de interfaces de </a:t>
            </a:r>
            <a:r>
              <a:rPr dirty="0" err="1"/>
              <a:t>usuario</a:t>
            </a:r>
            <a:r>
              <a:rPr dirty="0"/>
              <a:t> (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las vistas).</a:t>
            </a:r>
          </a:p>
          <a:p>
            <a:r>
              <a:rPr dirty="0">
                <a:solidFill>
                  <a:schemeClr val="accent4"/>
                </a:solidFill>
              </a:rPr>
              <a:t>jQuery</a:t>
            </a:r>
            <a:r>
              <a:rPr dirty="0"/>
              <a:t>: </a:t>
            </a:r>
            <a:r>
              <a:rPr dirty="0" err="1"/>
              <a:t>Librería</a:t>
            </a:r>
            <a:r>
              <a:rPr dirty="0"/>
              <a:t> JavaScript que </a:t>
            </a:r>
            <a:r>
              <a:rPr dirty="0" err="1"/>
              <a:t>facilita</a:t>
            </a:r>
            <a:r>
              <a:rPr dirty="0"/>
              <a:t> la </a:t>
            </a:r>
            <a:r>
              <a:rPr dirty="0" err="1"/>
              <a:t>manipulación</a:t>
            </a:r>
            <a:r>
              <a:rPr dirty="0"/>
              <a:t> e </a:t>
            </a:r>
            <a:r>
              <a:rPr dirty="0" err="1"/>
              <a:t>interacción</a:t>
            </a:r>
            <a:r>
              <a:rPr dirty="0"/>
              <a:t> de los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 err="1"/>
              <a:t>visuales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aplicación</a:t>
            </a:r>
            <a:r>
              <a:rPr dirty="0"/>
              <a:t> Web, para </a:t>
            </a:r>
            <a:r>
              <a:rPr dirty="0" err="1"/>
              <a:t>agregar</a:t>
            </a:r>
            <a:r>
              <a:rPr dirty="0"/>
              <a:t> </a:t>
            </a:r>
            <a:r>
              <a:rPr dirty="0" err="1"/>
              <a:t>dinamismo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Qué Haremo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Qué</a:t>
            </a:r>
            <a:r>
              <a:rPr dirty="0"/>
              <a:t> </a:t>
            </a:r>
            <a:r>
              <a:rPr lang="es-DO" dirty="0" smtClean="0"/>
              <a:t>h</a:t>
            </a:r>
            <a:r>
              <a:rPr dirty="0" err="1" smtClean="0"/>
              <a:t>aremos</a:t>
            </a:r>
            <a:r>
              <a:rPr dirty="0"/>
              <a:t>?</a:t>
            </a:r>
          </a:p>
        </p:txBody>
      </p:sp>
      <p:sp>
        <p:nvSpPr>
          <p:cNvPr id="142" name="Desarrollaremos una aplicación Web en ASP.NET MVC.…"/>
          <p:cNvSpPr txBox="1">
            <a:spLocks noGrp="1"/>
          </p:cNvSpPr>
          <p:nvPr>
            <p:ph type="body" idx="1"/>
          </p:nvPr>
        </p:nvSpPr>
        <p:spPr>
          <a:xfrm>
            <a:off x="1229342" y="3540195"/>
            <a:ext cx="10474977" cy="502129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06145" indent="-406145" defTabSz="455675">
              <a:spcBef>
                <a:spcPts val="3500"/>
              </a:spcBef>
              <a:defRPr sz="3587"/>
            </a:pPr>
            <a:r>
              <a:rPr dirty="0" err="1"/>
              <a:t>Desarrollaremos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aplicación</a:t>
            </a:r>
            <a:r>
              <a:rPr dirty="0"/>
              <a:t> Web </a:t>
            </a:r>
            <a:r>
              <a:rPr dirty="0" err="1"/>
              <a:t>en</a:t>
            </a:r>
            <a:r>
              <a:rPr dirty="0"/>
              <a:t> ASP.NET MVC.</a:t>
            </a:r>
          </a:p>
          <a:p>
            <a:pPr marL="812291" lvl="1" indent="-406145" defTabSz="455675">
              <a:spcBef>
                <a:spcPts val="3500"/>
              </a:spcBef>
              <a:defRPr sz="3587"/>
            </a:pPr>
            <a:r>
              <a:rPr dirty="0" err="1"/>
              <a:t>Crearemos</a:t>
            </a:r>
            <a:r>
              <a:rPr dirty="0"/>
              <a:t> la base de </a:t>
            </a:r>
            <a:r>
              <a:rPr dirty="0" err="1"/>
              <a:t>datos</a:t>
            </a:r>
            <a:r>
              <a:rPr dirty="0"/>
              <a:t> y los </a:t>
            </a:r>
            <a:r>
              <a:rPr dirty="0" err="1"/>
              <a:t>modelos</a:t>
            </a:r>
            <a:r>
              <a:rPr dirty="0"/>
              <a:t>.</a:t>
            </a:r>
          </a:p>
          <a:p>
            <a:pPr marL="812291" lvl="1" indent="-406145" defTabSz="455675">
              <a:spcBef>
                <a:spcPts val="3500"/>
              </a:spcBef>
              <a:defRPr sz="3587"/>
            </a:pPr>
            <a:r>
              <a:rPr dirty="0" err="1"/>
              <a:t>Controles</a:t>
            </a:r>
            <a:r>
              <a:rPr dirty="0"/>
              <a:t> y Vistas </a:t>
            </a:r>
            <a:r>
              <a:rPr dirty="0" err="1"/>
              <a:t>utilizando</a:t>
            </a:r>
            <a:r>
              <a:rPr dirty="0"/>
              <a:t> </a:t>
            </a:r>
            <a:r>
              <a:rPr dirty="0" err="1"/>
              <a:t>generación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(Scaffolding) y manual. </a:t>
            </a:r>
          </a:p>
          <a:p>
            <a:pPr marL="812291" lvl="1" indent="-406145" defTabSz="455675">
              <a:spcBef>
                <a:spcPts val="3500"/>
              </a:spcBef>
              <a:defRPr sz="3587"/>
            </a:pPr>
            <a:r>
              <a:rPr dirty="0" err="1"/>
              <a:t>Aplicaremos</a:t>
            </a:r>
            <a:r>
              <a:rPr dirty="0"/>
              <a:t> </a:t>
            </a:r>
            <a:r>
              <a:rPr dirty="0" err="1"/>
              <a:t>estilos</a:t>
            </a:r>
            <a:r>
              <a:rPr dirty="0"/>
              <a:t> </a:t>
            </a:r>
            <a:r>
              <a:rPr dirty="0" err="1"/>
              <a:t>visuales</a:t>
            </a:r>
            <a:r>
              <a:rPr dirty="0"/>
              <a:t> </a:t>
            </a:r>
            <a:r>
              <a:rPr dirty="0" err="1"/>
              <a:t>personalizados</a:t>
            </a:r>
            <a:r>
              <a:rPr dirty="0"/>
              <a:t>,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medio</a:t>
            </a:r>
            <a:r>
              <a:rPr dirty="0"/>
              <a:t> de </a:t>
            </a:r>
            <a:r>
              <a:rPr dirty="0" err="1"/>
              <a:t>temas</a:t>
            </a:r>
            <a:r>
              <a:rPr dirty="0"/>
              <a:t> de Bootstrap.</a:t>
            </a:r>
          </a:p>
          <a:p>
            <a:pPr marL="812291" lvl="1" indent="-406145" defTabSz="455675">
              <a:spcBef>
                <a:spcPts val="3500"/>
              </a:spcBef>
              <a:defRPr sz="3587"/>
            </a:pPr>
            <a:r>
              <a:rPr dirty="0" err="1"/>
              <a:t>Utilizaremos</a:t>
            </a:r>
            <a:r>
              <a:rPr dirty="0"/>
              <a:t> AJAX </a:t>
            </a:r>
            <a:r>
              <a:rPr dirty="0" err="1"/>
              <a:t>básico</a:t>
            </a:r>
            <a:r>
              <a:rPr dirty="0"/>
              <a:t> para </a:t>
            </a:r>
            <a:r>
              <a:rPr dirty="0" err="1"/>
              <a:t>agregar</a:t>
            </a:r>
            <a:r>
              <a:rPr dirty="0"/>
              <a:t> </a:t>
            </a:r>
            <a:r>
              <a:rPr dirty="0" err="1"/>
              <a:t>dinamismo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ara referenc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 referencia</a:t>
            </a:r>
          </a:p>
        </p:txBody>
      </p:sp>
      <p:sp>
        <p:nvSpPr>
          <p:cNvPr id="145" name="Código estará disponible en Github: https://github.com/Meryovi/MVC-2018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DO" dirty="0" smtClean="0"/>
              <a:t>El c</a:t>
            </a:r>
            <a:r>
              <a:rPr dirty="0" err="1" smtClean="0"/>
              <a:t>ódigo</a:t>
            </a:r>
            <a:r>
              <a:rPr dirty="0" smtClean="0"/>
              <a:t> </a:t>
            </a:r>
            <a:r>
              <a:rPr dirty="0" err="1"/>
              <a:t>estará</a:t>
            </a:r>
            <a:r>
              <a:rPr dirty="0"/>
              <a:t> </a:t>
            </a:r>
            <a:r>
              <a:rPr dirty="0" err="1"/>
              <a:t>disponible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Github</a:t>
            </a:r>
            <a:r>
              <a:rPr dirty="0"/>
              <a:t>:</a:t>
            </a:r>
            <a:br>
              <a:rPr dirty="0"/>
            </a:br>
            <a:r>
              <a:rPr u="sng" dirty="0">
                <a:solidFill>
                  <a:schemeClr val="accent4"/>
                </a:solidFill>
                <a:hlinkClick r:id="rId2"/>
              </a:rPr>
              <a:t>https://github.com/Meryovi/MVC-201809</a:t>
            </a:r>
            <a:r>
              <a:rPr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146" name="Professortocat_v2.png" descr="Professortocat_v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55013" y="6891163"/>
            <a:ext cx="2957687" cy="295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352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Gill Sans Light</vt:lpstr>
      <vt:lpstr>Helvetica Neue</vt:lpstr>
      <vt:lpstr>Wingdings 3</vt:lpstr>
      <vt:lpstr>Ion Boardroom</vt:lpstr>
      <vt:lpstr>ASP.NET MVC</vt:lpstr>
      <vt:lpstr>Qué es ASP.NET</vt:lpstr>
      <vt:lpstr>Evolución</vt:lpstr>
      <vt:lpstr>OK… Y eso de MVC?</vt:lpstr>
      <vt:lpstr>PowerPoint Presentation</vt:lpstr>
      <vt:lpstr>Otras tecnologías</vt:lpstr>
      <vt:lpstr>Qué más hay?</vt:lpstr>
      <vt:lpstr>Qué haremos?</vt:lpstr>
      <vt:lpstr>Para referencia</vt:lpstr>
      <vt:lpstr>Manos a la obra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Meryovi Joel De Dios Ferreras</dc:creator>
  <cp:lastModifiedBy>Meryovi Joel De Dios Ferreras</cp:lastModifiedBy>
  <cp:revision>4</cp:revision>
  <dcterms:modified xsi:type="dcterms:W3CDTF">2018-09-10T18:10:15Z</dcterms:modified>
</cp:coreProperties>
</file>