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2984999"/>
            <a:ext cx="9144000" cy="2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2393175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 rot="10800000">
            <a:off x="0" y="2983958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 rot="10800000">
            <a:off x="0" y="4412699"/>
            <a:ext cx="9144000" cy="730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4526627" y="3820834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 rot="10800000">
            <a:off x="4526627" y="4411617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4421726"/>
            <a:ext cx="8229600" cy="505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6676" y="76256"/>
            <a:ext cx="9134130" cy="5054792"/>
          </a:xfrm>
          <a:custGeom>
            <a:pathLst>
              <a:path extrusionOk="0" h="6739723" w="9157023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hyperlink" Target="http://lxr.free-electrons.com/ident?i=pid" TargetMode="External"/><Relationship Id="rId10" Type="http://schemas.openxmlformats.org/officeDocument/2006/relationships/hyperlink" Target="http://lxr.free-electrons.com/ident?i=mm_struct" TargetMode="External"/><Relationship Id="rId13" Type="http://schemas.openxmlformats.org/officeDocument/2006/relationships/hyperlink" Target="http://lxr.free-electrons.com/ident?i=exit_code" TargetMode="External"/><Relationship Id="rId12" Type="http://schemas.openxmlformats.org/officeDocument/2006/relationships/hyperlink" Target="http://lxr.free-electrons.com/ident?i=pid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lxr.free-electrons.com/ident?i=task_struct" TargetMode="External"/><Relationship Id="rId4" Type="http://schemas.openxmlformats.org/officeDocument/2006/relationships/hyperlink" Target="http://lxr.free-electrons.com/ident?i=task_struct" TargetMode="External"/><Relationship Id="rId9" Type="http://schemas.openxmlformats.org/officeDocument/2006/relationships/hyperlink" Target="http://lxr.free-electrons.com/ident?i=mm_struct" TargetMode="External"/><Relationship Id="rId15" Type="http://schemas.openxmlformats.org/officeDocument/2006/relationships/hyperlink" Target="http://lxr.free-electrons.com/ident?i=exit_code" TargetMode="External"/><Relationship Id="rId14" Type="http://schemas.openxmlformats.org/officeDocument/2006/relationships/hyperlink" Target="http://lxr.free-electrons.com/ident?i=exit_code" TargetMode="External"/><Relationship Id="rId5" Type="http://schemas.openxmlformats.org/officeDocument/2006/relationships/hyperlink" Target="http://lxr.free-electrons.com/ident?i=state" TargetMode="External"/><Relationship Id="rId6" Type="http://schemas.openxmlformats.org/officeDocument/2006/relationships/hyperlink" Target="http://lxr.free-electrons.com/ident?i=state" TargetMode="External"/><Relationship Id="rId7" Type="http://schemas.openxmlformats.org/officeDocument/2006/relationships/hyperlink" Target="http://lxr.free-electrons.com/ident?i=stack" TargetMode="External"/><Relationship Id="rId8" Type="http://schemas.openxmlformats.org/officeDocument/2006/relationships/hyperlink" Target="http://lxr.free-electrons.com/ident?i=cpumask_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hyperlink" Target="http://lxr.free-electrons.com/ident?i=tsk" TargetMode="External"/><Relationship Id="rId10" Type="http://schemas.openxmlformats.org/officeDocument/2006/relationships/hyperlink" Target="http://lxr.free-electrons.com/ident?i=tsk" TargetMode="External"/><Relationship Id="rId12" Type="http://schemas.openxmlformats.org/officeDocument/2006/relationships/hyperlink" Target="http://lxr.free-electrons.com/ident?i=tsk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lxr.free-electrons.com/ident?i=current" TargetMode="External"/><Relationship Id="rId4" Type="http://schemas.openxmlformats.org/officeDocument/2006/relationships/hyperlink" Target="http://lxr.free-electrons.com/ident?i=current" TargetMode="External"/><Relationship Id="rId9" Type="http://schemas.openxmlformats.org/officeDocument/2006/relationships/hyperlink" Target="http://lxr.free-electrons.com/ident?i=dup_mm" TargetMode="External"/><Relationship Id="rId5" Type="http://schemas.openxmlformats.org/officeDocument/2006/relationships/hyperlink" Target="http://lxr.free-electrons.com/ident?i=CLONE_VM" TargetMode="External"/><Relationship Id="rId6" Type="http://schemas.openxmlformats.org/officeDocument/2006/relationships/hyperlink" Target="http://lxr.free-electrons.com/ident?i=CLONE_VM" TargetMode="External"/><Relationship Id="rId7" Type="http://schemas.openxmlformats.org/officeDocument/2006/relationships/hyperlink" Target="http://lxr.free-electrons.com/ident?i=atomic_inc" TargetMode="External"/><Relationship Id="rId8" Type="http://schemas.openxmlformats.org/officeDocument/2006/relationships/hyperlink" Target="http://lxr.free-electrons.com/ident?i=dup_m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lxr.free-electrons.com/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Introduction au noyau Linux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Qu’est-ce qu’un processus ?</a:t>
            </a:r>
          </a:p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Processus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Qu’est ce qu’un processus ?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 </a:t>
            </a:r>
            <a:r>
              <a:rPr b="1"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task_struct</a:t>
            </a:r>
            <a: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volatile long</a:t>
            </a:r>
            <a: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 </a:t>
            </a:r>
            <a:r>
              <a:rPr b="1"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state</a:t>
            </a:r>
            <a: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  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void *</a:t>
            </a:r>
            <a:r>
              <a:rPr b="1"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7"/>
              </a:rPr>
              <a:t>stack</a:t>
            </a:r>
            <a: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int nr_cpus_allowed;</a:t>
            </a:r>
            <a:b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8"/>
              </a:rPr>
              <a:t>cpumask_t</a:t>
            </a:r>
            <a: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cpus_allowed;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struct</a:t>
            </a:r>
            <a: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9"/>
              </a:rPr>
              <a:t> </a:t>
            </a:r>
            <a:r>
              <a:rPr b="1"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10"/>
              </a:rPr>
              <a:t>mm_struct</a:t>
            </a:r>
            <a: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*mm;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pid_t</a:t>
            </a:r>
            <a: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11"/>
              </a:rPr>
              <a:t> </a:t>
            </a:r>
            <a:r>
              <a:rPr b="1"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12"/>
              </a:rPr>
              <a:t>pid</a:t>
            </a:r>
            <a: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int</a:t>
            </a:r>
            <a: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13"/>
              </a:rPr>
              <a:t> </a:t>
            </a:r>
            <a:r>
              <a:rPr b="1"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14"/>
              </a:rPr>
              <a:t>exit_code;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// Et plein d’autres champs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  <a:hlinkClick r:id="rId15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78787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78787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78787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69850" lvl="0" mar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b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Processus et threads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Quelle est la principale différence entre ces deux notions ?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fr"/>
              <a:t>Processus et threads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current représente le processus appelant et qui s’exécute en mode utilisateur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oldmm =</a:t>
            </a:r>
            <a: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 </a:t>
            </a:r>
            <a:r>
              <a:rPr b="1"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current</a:t>
            </a:r>
            <a: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-&gt;mm;</a:t>
            </a:r>
            <a:b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(!oldmm)</a:t>
            </a:r>
            <a:b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b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(clone_flags &amp;</a:t>
            </a:r>
            <a: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 </a:t>
            </a:r>
            <a:r>
              <a:rPr b="1"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CLONE_VM</a:t>
            </a:r>
            <a: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7"/>
              </a:rPr>
              <a:t>atomic_inc</a:t>
            </a:r>
            <a: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(&amp;oldmm-&gt;mm_users);</a:t>
            </a:r>
            <a:b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mm = oldmm;</a:t>
            </a:r>
            <a:b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goto good_mm;</a:t>
            </a:r>
            <a:b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mm =</a:t>
            </a:r>
            <a: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8"/>
              </a:rPr>
              <a:t> </a:t>
            </a:r>
            <a:r>
              <a:rPr b="1"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9"/>
              </a:rPr>
              <a:t>dup_mm</a:t>
            </a:r>
            <a: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10"/>
              </a:rPr>
              <a:t>tsk</a:t>
            </a:r>
            <a: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(!mm)</a:t>
            </a:r>
            <a:b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goto fail_nomem;</a:t>
            </a:r>
            <a:b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good_mm:</a:t>
            </a:r>
            <a:b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11"/>
              </a:rPr>
              <a:t> </a:t>
            </a:r>
            <a:r>
              <a:rPr b="1" lang="fr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12"/>
              </a:rPr>
              <a:t>tsk</a:t>
            </a:r>
            <a: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-&gt;mm = mm;</a:t>
            </a:r>
            <a:br>
              <a:rPr b="1" lang="fr" sz="1100">
                <a:solidFill>
                  <a:srgbClr val="78787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Ordonnancement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Capacité à élire des processus de manière effective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Doit être très rapide !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Les critères de sélection sont complexes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Ordonnancement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Temps partagé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Chaque processus s’exécute pendant un quantum de temps.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Comment faire switcher un processus ?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Exemple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3 processus P1 / P2 / P3 avec P1 &gt; P2 &gt; P3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P1 s’exécute sur CPU1 et P3 sur CPU2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P2 avait été exécuté sur CPU1 et est prêt.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Sur quel CPU met-on P2 ?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Quelques trucs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Peut-on ajouter du code malveillant dans la branche principale ?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Quelques trucs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Gestion de mémoire : Linux &gt; Windows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Quelques trucs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Vaut-il mieux un micro-noyau ou un noyau monolithique 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Comprendre ce qui se cache derrière nos applications.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La difficulté de réalisation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La complexité des optimisations</a:t>
            </a:r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Objectifs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Conclusion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Il reste encore énormément de notions à expliquer (mémoire, fs, multi-coeur, … 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Linux est une référence en terme d’optimisations, implémentées plus tard dans Windows :)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fr"/>
              <a:t>Développement dans le noyau Linux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Les modules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Les modules sont le moyen le plus simple d’ajouter du code au noyau.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Peuvent être embarqués dans une distribution Linux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Chargés / Déchargés dynamiquement 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Les modules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Ont un point d’entrée et de sortie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Ont accès à certaines fonctions du noyau (via la macro EXPORT_SYMBOL).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Vous n’avez pas accès à la glibc !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Les modules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Toujours tester la valeur de retour d’une méthode 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Une exception dans le kernel peut provoquer un plantage du kernel … 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Fonctions standards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printf → printk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malloc → kmalloc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free → kfree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Mon premier module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fr" sz="1100">
                <a:latin typeface="Courier New"/>
                <a:ea typeface="Courier New"/>
                <a:cs typeface="Courier New"/>
                <a:sym typeface="Courier New"/>
              </a:rPr>
              <a:t>#include &lt;linux/module.h&gt;	/* Needed by all modules */</a:t>
            </a:r>
            <a:br>
              <a:rPr b="1" lang="fr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fr" sz="1100">
                <a:latin typeface="Courier New"/>
                <a:ea typeface="Courier New"/>
                <a:cs typeface="Courier New"/>
                <a:sym typeface="Courier New"/>
              </a:rPr>
              <a:t>#include &lt;linux/kernel.h&gt;	/* Needed for KERN_INFO */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fr" sz="1100">
                <a:latin typeface="Courier New"/>
                <a:ea typeface="Courier New"/>
                <a:cs typeface="Courier New"/>
                <a:sym typeface="Courier New"/>
              </a:rPr>
              <a:t>#include &lt;linux/init.h&gt;	/* Needed for the macros */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br>
              <a:rPr b="1" lang="fr" sz="11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fr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fr" sz="1100">
                <a:latin typeface="Courier New"/>
                <a:ea typeface="Courier New"/>
                <a:cs typeface="Courier New"/>
                <a:sym typeface="Courier New"/>
              </a:rPr>
              <a:t>int __init init_module(void)</a:t>
            </a:r>
            <a:br>
              <a:rPr b="1" lang="fr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fr" sz="11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lang="fr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fr" sz="1100">
                <a:latin typeface="Courier New"/>
                <a:ea typeface="Courier New"/>
                <a:cs typeface="Courier New"/>
                <a:sym typeface="Courier New"/>
              </a:rPr>
              <a:t>	printk(KERN_INFO "Hello world\n");</a:t>
            </a:r>
            <a:br>
              <a:rPr b="1" lang="fr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fr" sz="1100"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br>
              <a:rPr b="1" lang="fr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fr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1" lang="fr" sz="11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fr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fr" sz="1100">
                <a:latin typeface="Courier New"/>
                <a:ea typeface="Courier New"/>
                <a:cs typeface="Courier New"/>
                <a:sym typeface="Courier New"/>
              </a:rPr>
              <a:t>void __exit cleanup_module(void)</a:t>
            </a:r>
            <a:br>
              <a:rPr b="1" lang="fr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fr" sz="11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lang="fr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fr" sz="1100">
                <a:latin typeface="Courier New"/>
                <a:ea typeface="Courier New"/>
                <a:cs typeface="Courier New"/>
                <a:sym typeface="Courier New"/>
              </a:rPr>
              <a:t>	printk(KERN_INFO "Goodbye world\n");</a:t>
            </a:r>
            <a:br>
              <a:rPr b="1" lang="fr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fr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fr" sz="1100">
                <a:latin typeface="Courier New"/>
                <a:ea typeface="Courier New"/>
                <a:cs typeface="Courier New"/>
                <a:sym typeface="Courier New"/>
              </a:rPr>
              <a:t>module_init(init_module);</a:t>
            </a:r>
          </a:p>
          <a:p>
            <a:pPr lvl="0">
              <a:spcBef>
                <a:spcPts val="0"/>
              </a:spcBef>
              <a:buNone/>
            </a:pPr>
            <a:r>
              <a:rPr b="1" lang="fr" sz="1100">
                <a:latin typeface="Courier New"/>
                <a:ea typeface="Courier New"/>
                <a:cs typeface="Courier New"/>
                <a:sym typeface="Courier New"/>
              </a:rPr>
              <a:t>module_exit(cleanup_module);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Ajouter le module : sudo insmod module.ko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Supprimer le module : sudo rmmod module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Lister les modules : sudo lsmod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Les logs sont écrits dans /var/log/kern.log</a:t>
            </a:r>
          </a:p>
        </p:txBody>
      </p:sp>
      <p:sp>
        <p:nvSpPr>
          <p:cNvPr id="208" name="Shape 2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Exécution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Ajouter des métadonnées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Certaines macros permettent de définir les informations de base d’un module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br>
              <a:rPr b="1" lang="fr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fr" sz="1200">
                <a:latin typeface="Courier New"/>
                <a:ea typeface="Courier New"/>
                <a:cs typeface="Courier New"/>
                <a:sym typeface="Courier New"/>
              </a:rPr>
              <a:t>#define DRIVER_AUTHOR "Olivier Pitton"</a:t>
            </a:r>
            <a:br>
              <a:rPr b="1" lang="fr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fr" sz="1200">
                <a:latin typeface="Courier New"/>
                <a:ea typeface="Courier New"/>
                <a:cs typeface="Courier New"/>
                <a:sym typeface="Courier New"/>
              </a:rPr>
              <a:t>#define DRIVER_DESC   "A sample driver"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br>
              <a:rPr b="1" lang="fr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fr" sz="1200">
                <a:latin typeface="Courier New"/>
                <a:ea typeface="Courier New"/>
                <a:cs typeface="Courier New"/>
                <a:sym typeface="Courier New"/>
              </a:rPr>
              <a:t>MODULE_LICENSE("GPL");</a:t>
            </a:r>
            <a:br>
              <a:rPr b="1" lang="fr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fr" sz="1200">
                <a:latin typeface="Courier New"/>
                <a:ea typeface="Courier New"/>
                <a:cs typeface="Courier New"/>
                <a:sym typeface="Courier New"/>
              </a:rPr>
              <a:t>MODULE_AUTHOR(DRIVER_AUTHOR);	/* Who wrote this module? */</a:t>
            </a:r>
            <a:br>
              <a:rPr b="1" lang="fr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fr" sz="1200">
                <a:latin typeface="Courier New"/>
                <a:ea typeface="Courier New"/>
                <a:cs typeface="Courier New"/>
                <a:sym typeface="Courier New"/>
              </a:rPr>
              <a:t>MODULE_DESCRIPTION(DRIVER_DESC);	/* What does this module do */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Ajouter des paramètres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Au lancement du module, nous pouvons spécifier des paramètres similaires à une ligne de commande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1" lang="fr" sz="1100">
                <a:latin typeface="Courier New"/>
                <a:ea typeface="Courier New"/>
                <a:cs typeface="Courier New"/>
                <a:sym typeface="Courier New"/>
              </a:rPr>
              <a:t>static int myint = 0;</a:t>
            </a:r>
            <a:br>
              <a:rPr b="1" lang="fr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fr" sz="1100">
                <a:latin typeface="Courier New"/>
                <a:ea typeface="Courier New"/>
                <a:cs typeface="Courier New"/>
                <a:sym typeface="Courier New"/>
              </a:rPr>
              <a:t>module_param(myint, int, S_IRUSR | S_IWUSR | S_IRGRP | S_IROTH);</a:t>
            </a:r>
            <a:br>
              <a:rPr b="1" lang="fr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fr" sz="1100">
                <a:latin typeface="Courier New"/>
                <a:ea typeface="Courier New"/>
                <a:cs typeface="Courier New"/>
                <a:sym typeface="Courier New"/>
              </a:rPr>
              <a:t>MODULE_PARM_DESC(myint, "An integer");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Créé en 1991 par Linus Torvalds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Inspiré du système Unix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Est bien plus utilisé qu’on ne le croit</a:t>
            </a:r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/proc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Système de gestion de fichiers entièrement en mémoire situé dans /proc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Contient toutes les informations relatives au système pendant son exécution (processus, … )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/proc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Créer un fichier à la racine :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fr" sz="1400">
                <a:latin typeface="Courier New"/>
                <a:ea typeface="Courier New"/>
                <a:cs typeface="Courier New"/>
                <a:sym typeface="Courier New"/>
              </a:rPr>
              <a:t>proc_create("salut", 0777, NULL, &amp;proc_fops);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Supprimer un fichier à la racine :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fr" sz="1400">
                <a:latin typeface="Courier New"/>
                <a:ea typeface="Courier New"/>
                <a:cs typeface="Courier New"/>
                <a:sym typeface="Courier New"/>
              </a:rPr>
              <a:t>remove_proc_entry("salut", NULL);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Appel système et paramètres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Il faut copier les paramètres du mode utilisateur au mode système et vice versa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fr" sz="1400">
                <a:latin typeface="Courier New"/>
                <a:ea typeface="Courier New"/>
                <a:cs typeface="Courier New"/>
                <a:sym typeface="Courier New"/>
              </a:rPr>
              <a:t>// Copie dans la mémoire kernel ce qu’à envoyer un utilisateur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fr" sz="1400">
                <a:latin typeface="Courier New"/>
                <a:ea typeface="Courier New"/>
                <a:cs typeface="Courier New"/>
                <a:sym typeface="Courier New"/>
              </a:rPr>
              <a:t>copy_from_user(user_message,buf,count);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fr" sz="1400">
                <a:latin typeface="Courier New"/>
                <a:ea typeface="Courier New"/>
                <a:cs typeface="Courier New"/>
                <a:sym typeface="Courier New"/>
              </a:rPr>
              <a:t>// Copie dans l’espace utilisateur le contenu de la mémoire kernel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fr" sz="1400">
                <a:latin typeface="Courier New"/>
                <a:ea typeface="Courier New"/>
                <a:cs typeface="Courier New"/>
                <a:sym typeface="Courier New"/>
              </a:rPr>
              <a:t>copy_to_user(user_message,buf,count);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Récupérer un processus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Depuis un module 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fr" sz="1100">
                <a:latin typeface="Courier New"/>
                <a:ea typeface="Courier New"/>
                <a:cs typeface="Courier New"/>
                <a:sym typeface="Courier New"/>
              </a:rPr>
              <a:t>int mypid = ...;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fr" sz="1100">
                <a:latin typeface="Courier New"/>
                <a:ea typeface="Courier New"/>
                <a:cs typeface="Courier New"/>
                <a:sym typeface="Courier New"/>
              </a:rPr>
              <a:t>struct task_struct* process;</a:t>
            </a:r>
            <a:br>
              <a:rPr b="1" lang="fr" sz="11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fr" sz="1100">
                <a:latin typeface="Courier New"/>
                <a:ea typeface="Courier New"/>
                <a:cs typeface="Courier New"/>
                <a:sym typeface="Courier New"/>
              </a:rPr>
              <a:t>process = pid_task(find_vpid(pid), PIDTYPE_PID);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Travailler dans le kernel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Au vu de la quantité des sources, le plus simple est d’utiliser : </a:t>
            </a:r>
            <a:r>
              <a:rPr lang="fr" u="sng">
                <a:solidFill>
                  <a:schemeClr val="hlink"/>
                </a:solidFill>
                <a:hlinkClick r:id="rId3"/>
              </a:rPr>
              <a:t>http://lxr.free-electrons.com/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Ce site vous permet de parcourir facilement les sources du noyau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Conclusion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Faites attention à ce que vous faites, ou vous devrez redémarrer votre VM 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Le code présenté est la partie simple du kernel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Avoir accès aux API noyaux permettent de faire plein de trucs funs.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Un kernel est un logiciel gérant toutes les interruptions de la machine et des applications.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Peut-on dire qu’un Linux = Ubuntu 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Présentation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Types de kernel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Monolitique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Micro-noyau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fr"/>
              <a:t>Temps-réel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Fonctionnalités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r"/>
              <a:t>Gestion des systèmes de fichiers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r"/>
              <a:t>Gestion de la mémoire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fr"/>
              <a:t>Ordonnancement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Linux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Linux est 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r"/>
              <a:t>monolithique modulaire dynamique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fr"/>
              <a:t>réentrant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fr"/>
              <a:t>préemptif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Il existe deux modes dans les OS actuels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Ils permettent de séparer le noyau du code utilisateur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/>
              <a:t>Le moyen de communiquer entre les deux modes se fait par …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Modes d’exécution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Modes</a:t>
            </a:r>
          </a:p>
        </p:txBody>
      </p:sp>
      <p:sp>
        <p:nvSpPr>
          <p:cNvPr id="91" name="Shape 91"/>
          <p:cNvSpPr/>
          <p:nvPr/>
        </p:nvSpPr>
        <p:spPr>
          <a:xfrm>
            <a:off x="1126850" y="1799325"/>
            <a:ext cx="1263000" cy="899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Processus P1</a:t>
            </a:r>
          </a:p>
        </p:txBody>
      </p:sp>
      <p:sp>
        <p:nvSpPr>
          <p:cNvPr id="92" name="Shape 92"/>
          <p:cNvSpPr/>
          <p:nvPr/>
        </p:nvSpPr>
        <p:spPr>
          <a:xfrm>
            <a:off x="3105825" y="1799325"/>
            <a:ext cx="1263000" cy="899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Processus P2</a:t>
            </a:r>
          </a:p>
        </p:txBody>
      </p:sp>
      <p:sp>
        <p:nvSpPr>
          <p:cNvPr id="93" name="Shape 93"/>
          <p:cNvSpPr/>
          <p:nvPr/>
        </p:nvSpPr>
        <p:spPr>
          <a:xfrm>
            <a:off x="5084800" y="1799325"/>
            <a:ext cx="1263000" cy="899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Processus P3</a:t>
            </a:r>
          </a:p>
        </p:txBody>
      </p:sp>
      <p:cxnSp>
        <p:nvCxnSpPr>
          <p:cNvPr id="94" name="Shape 94"/>
          <p:cNvCxnSpPr/>
          <p:nvPr/>
        </p:nvCxnSpPr>
        <p:spPr>
          <a:xfrm>
            <a:off x="0" y="3335100"/>
            <a:ext cx="9151200" cy="2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5" name="Shape 95"/>
          <p:cNvSpPr txBox="1"/>
          <p:nvPr/>
        </p:nvSpPr>
        <p:spPr>
          <a:xfrm>
            <a:off x="72700" y="1263150"/>
            <a:ext cx="10179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Mode utilisateur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0" y="3335100"/>
            <a:ext cx="10179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Mode kernel</a:t>
            </a:r>
          </a:p>
        </p:txBody>
      </p:sp>
      <p:sp>
        <p:nvSpPr>
          <p:cNvPr id="97" name="Shape 97"/>
          <p:cNvSpPr/>
          <p:nvPr/>
        </p:nvSpPr>
        <p:spPr>
          <a:xfrm>
            <a:off x="1063225" y="3580450"/>
            <a:ext cx="6170399" cy="1390499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sz="3000"/>
              <a:t>Noyau Linux</a:t>
            </a:r>
          </a:p>
        </p:txBody>
      </p:sp>
      <p:cxnSp>
        <p:nvCxnSpPr>
          <p:cNvPr id="98" name="Shape 98"/>
          <p:cNvCxnSpPr>
            <a:stCxn id="91" idx="2"/>
          </p:cNvCxnSpPr>
          <p:nvPr/>
        </p:nvCxnSpPr>
        <p:spPr>
          <a:xfrm>
            <a:off x="1758350" y="2699024"/>
            <a:ext cx="1095000" cy="91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9" name="Shape 99"/>
          <p:cNvCxnSpPr>
            <a:stCxn id="93" idx="2"/>
          </p:cNvCxnSpPr>
          <p:nvPr/>
        </p:nvCxnSpPr>
        <p:spPr>
          <a:xfrm flipH="1">
            <a:off x="5270800" y="2699024"/>
            <a:ext cx="445500" cy="8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0" name="Shape 100"/>
          <p:cNvSpPr txBox="1"/>
          <p:nvPr/>
        </p:nvSpPr>
        <p:spPr>
          <a:xfrm>
            <a:off x="2262775" y="2789850"/>
            <a:ext cx="11451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write(...)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5716300" y="2896600"/>
            <a:ext cx="11451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open(...)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