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5" name="Shape 25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20000" w="120000">
                <a:moveTo>
                  <a:pt x="31" y="120000"/>
                </a:moveTo>
                <a:lnTo>
                  <a:pt x="120000" y="120000"/>
                </a:lnTo>
                <a:lnTo>
                  <a:pt x="0" y="0"/>
                </a:lnTo>
                <a:cubicBezTo>
                  <a:pt x="10" y="39999"/>
                  <a:pt x="20" y="80000"/>
                  <a:pt x="31" y="120000"/>
                </a:cubicBezTo>
                <a:close/>
              </a:path>
            </a:pathLst>
          </a:cu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120000" w="120000">
                <a:moveTo>
                  <a:pt x="21" y="0"/>
                </a:moveTo>
                <a:lnTo>
                  <a:pt x="120000" y="77290"/>
                </a:lnTo>
                <a:lnTo>
                  <a:pt x="20" y="120000"/>
                </a:lnTo>
                <a:cubicBezTo>
                  <a:pt x="-51" y="91231"/>
                  <a:pt x="93" y="28768"/>
                  <a:pt x="21" y="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657999"/>
            <a:ext cx="7772400" cy="23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Java Virtual Machine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Garbage Collectors</a:t>
            </a:r>
            <a:endParaRPr/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</a:pPr>
            <a:r>
              <a:rPr b="0" i="1" lang="fr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Introduction aux GC et à la JVM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Exemple : Code de base	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class Component {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private Point location;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public Point getLocation() { return new Point(location); }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public double getDistanceFrom(Component other) {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Point otherLocation = other.getLocation();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int deltaX = otherLocation.getX() - location.getX();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int deltaY = otherLocation.getY() - location.getY();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return Math.sqrt(deltaX*deltaX + deltaY*deltaY);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class Point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private int x, y;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// constructors / getters / setters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Exemple : Inlining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class Component {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private Point location;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public Point getLocation() { return new Point(location); }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public double getDistanceFrom(Component other) {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Point otherLocation = new Point(other.x, other.y);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int deltaX = otherLocation.x - location.x;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int deltaY = otherLocation.y - location.y;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return Math.sqrt(deltaX*deltaX + deltaY*deltaY);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Exemple : Escape analysis	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class Component {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private Point location;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public Point getLocation() { return new Point(location); }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public double getDistanceFrom(Component other) {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int tempX = other.x, tempY = other.y;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int deltaX = tempX - location.x;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int deltaY = tempY - location.y;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return Math.sqrt(deltaX*deltaX + deltaY*deltaY);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</a:t>
            </a:r>
            <a:b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f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GCC vs JIT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 compilateur comme GCC effectue les mêmes optimisations. Alors qu’apporte le compilateur JIT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JVM et compilation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50" y="1906025"/>
            <a:ext cx="45624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JVM et compilation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00" y="1745537"/>
            <a:ext cx="52863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JVM et mémoire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25" y="1743075"/>
            <a:ext cx="75533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Ramasse-miettes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Libère la mémoire automatiquement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Facilite la vie du développeur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Présent dans presque tous les langages de programmation depuis le C++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Pile et tas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Tout processus a un espace d’adressage propre.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Tout processus est constitué d’un thread ayant une pile propre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Tous les threads d’un processus partagent le 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/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machines virtuelles sont un élément indispensable de tous les nouveaux langages.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Offre la portabilité, les optimisations, la gestion de la mémoire.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Exemple : Pile et tas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27177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A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B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C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public A(){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b = new B(1,2);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c = new C(3);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349175" y="1200150"/>
            <a:ext cx="27177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B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C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B(int x, int y){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i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c = new C(y);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066875" y="1200150"/>
            <a:ext cx="27177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C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public C(int y){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i = y;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Exemple : Pile et tas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776" y="1156849"/>
            <a:ext cx="6606450" cy="39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Types de GC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Générationnel : Séparation de la mémoire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Concurrent : S’exécute en parallèle </a:t>
            </a:r>
            <a:r>
              <a:rPr lang="fr" sz="2400"/>
              <a:t>de </a:t>
            </a:r>
            <a:r>
              <a:rPr b="0" i="0" lang="fr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l’application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Parallèle : Peut utiliser plusieurs threads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Incrémental : Nettoie une partie des zones mémoire et non la totalité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L’hypothèse générationnelle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“La plupart des objets meurent jeunes”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Solution : Scinder la mémoire en plusieurs espaces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Intérêt : Ne plus parcourir le tas en entier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L’hypothèse générationnelle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825" y="1831375"/>
            <a:ext cx="56483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Stop-the-world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Propre à (presque) tous les GC 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Arrêt des threads applicatifs (mutators)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Lancement des GC threads et passage du GC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Réveil des threads applicatifs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Les collections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Une collection correspond au passage du GC.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Young Collection → Eden et Survivor (Young)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Full GC → Young + Old Collection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Stop-the-world … ou pas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GC non-concurrents sont stop-the world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GC concurrents ne le sont pas </a:t>
            </a:r>
            <a:r>
              <a:rPr lang="fr"/>
              <a:t>complètement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Algorithmes de collections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Mark &amp; Sweep &amp; Compact → On marque les objets en vie, suppression des objets morts, compactage de la mémoire.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Mark &amp; Evacuate → On marque les objets en vie et on les copie dans un autre espace.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Les GC existants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Parallel Scavenge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Java est une plateforme et un langage.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JVM est une “spécification”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implémentations varient selon les vendeurs (IBM, Oracle, Azul, … 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Parallel Scavenge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Générationnel, parallèle, copiant et compactant.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Mark &amp; Evacuate pour la zone young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Mark &amp; Sweep pour la zone old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G1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Générationnel, parallèle, concurrent, incrémental, soft real-time 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Prend en compte l’avènement du multi-processeurs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G1</a:t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677" y="1397850"/>
            <a:ext cx="5218649" cy="304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G1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Comment déterminer le temps que va prendre le nettoyage de zones 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G1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Comment déterminer le temps que va prendre le nettoyage de zones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Grâce aux statistiques. Cela permet de rendre de plus en plus précis le temps que peut prendre une charge de travail.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G1 : La complexité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Lors d’un déplacement d’objet, sa référence devient obsolète.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 faire contre cela 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G1 : Remember Sets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Mettre à jour les références lors d’un déplacement d’objet.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Cela implique de connaître tous les objets ayant une référence vers l’objet à déplacer 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G1 : Remember Sets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362" y="1343737"/>
            <a:ext cx="56292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G1 : Remember Sets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 RS contient les références vers les objets ayant une référence vers des objets de la région courante … 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 la région possède des objets très référencés, que faire ? 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G1 : Remember Sets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Utiliser différents niveaux de granularité.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 GC étant concurrent, que faire lors de la mise à jour des références puisque l’application tourne toujours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JVM transforme le bytecode en langage machine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 langage intermédiaire permet la portabilité totale.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Java est-il un langage interprété ou compilé 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G1 : Concurrence</a:t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Écrire dans un buffer la mise à jour avec un verrou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 threads mettent à jour les références (Concurrent Refinement Thread)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Trouver un bug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Calcul le nombre de threads GC selon la taille de la heap lors d’une collection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// Le code a été simplifié pour la lisibilité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active_workers_by_heap_size = MAX(2, Universe::heap()-&gt;capacity() / 32);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size_t ParallelScavengeHeap::capacity() const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return young_gen()-&gt;capacity_in_bytes() + old_gen()-&gt;capacity_in_bytes();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91" name="Shape 291"/>
          <p:cNvCxnSpPr/>
          <p:nvPr/>
        </p:nvCxnSpPr>
        <p:spPr>
          <a:xfrm flipH="1">
            <a:off x="4589124" y="2527775"/>
            <a:ext cx="908100" cy="342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System.gc()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Pourquoi faut-il éviter d’utiliser System.gc() 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System.gc()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Pourquoi faut-il éviter d’utiliser System.gc()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1" lang="fr" sz="3000" u="none" cap="none" strike="noStrike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Aucune certitude du lancement du GC. De plus, c’est forcément une Full collection.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Algorithme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Combien peut-il y avoir d’algorithmes de GC tournant dans un processus (mais pas en parallèle) 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Algorithme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Combien peut-il y avoir d’algorithmes de GC tournant dans un processus (mais pas en parallèle)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1" lang="fr" sz="3000" u="none" cap="none" strike="noStrike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Plusieurs (au moins 2)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Processeurs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Combien lançons-nous de threads pour un serveur web sur un 8 coeurs 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Processeurs</a:t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Combien lançons-nous de threads pour un serveur web sur un 8 coeurs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1" lang="fr" sz="3000" u="none" cap="none" strike="noStrike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8 … Bien que ça dépendent du type d’opérations (IO …)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Processeurs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Combien lançons-nous de threads pour un serveur web sur un 16 coeurs 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JVM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Différents modes de lancement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Effectue toutes les optimisations d’un processus (inlining, …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Énormément de paramètres de personnalisation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Processeurs</a:t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Combien lançons-nous de threads pour un serveur web sur un 16 coeurs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1" lang="fr" sz="3000" u="none" cap="none" strike="noStrike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Moins de 16. Cela varie selon les CPU. La JVM calcule comme suit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1" lang="fr" sz="3000" u="none" cap="none" strike="noStrike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8 + (NB_CPU - 8) * 5 / 8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malloc ou new ?</a:t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Qu’est-ce qui est le plus rapide entre un malloc et un new (de taille équivalente) 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malloc ou new ?</a:t>
            </a:r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Qu’est-ce qui est le plus rapide entre un malloc et un new (de taille équivalente)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1" lang="fr" sz="30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new. Il est entre 6 et 10 fois plus rapide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free ou GC copiant</a:t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Qu’est ce qui est le plus rapide entre un free et un algorithme copiant pour la suppression d’objets ?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free ou GC copiant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Qu’est ce qui est le plus rapide entre un free et un algorithme copiant pour la suppression d’objets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1" lang="fr" sz="3000" u="none" cap="none" strike="noStrike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Le coût de suppression est de 0 pour le GC copiant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La pile	</a:t>
            </a:r>
            <a:endParaRPr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Peut-on allouer dans la pile 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La pile	</a:t>
            </a:r>
            <a:endParaRPr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Peut-on allouer dans la pile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1" lang="fr" sz="3000" u="none" cap="none" strike="noStrike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La JVM le fait pour nous de manière intelligente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La pile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Quel est l’intérêt d’allouer dans la pile 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La pile</a:t>
            </a:r>
            <a:endParaRPr/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Quel est l’intérêt d’allouer dans la pile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1" lang="fr" sz="3000" u="none" cap="none" strike="noStrike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Car la désallocation ne coûte rien !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Zing</a:t>
            </a:r>
            <a:endParaRPr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 meilleur GC actuel est un GC Java : Azul Zing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Basé sur Hotspot, ultra-optimisé, n’est jamais stop-the-world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javac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javac compile les .java en .class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Qui optimise le code ?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Quelques statistiques</a:t>
            </a:r>
            <a:endParaRPr/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G1 → Exécution de SPECJBB 2005 (benchmark payant) pendant 6min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 temps de passage du GC est de 1,6% sans stop-the-world 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L’application avait une heap de …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JVM fait plus qu’un développeur (</a:t>
            </a:r>
            <a:r>
              <a:rPr lang="fr"/>
              <a:t>escape analysis</a:t>
            </a: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…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GC peuvent afficher des performances excellentes.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Néanmoins, il faut savoir les tuner …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JIT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Compilateur Just-In-Time.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compilation du code se fait au besoin afin d’optimiser l’application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Peut se paramétrer de plein de manières 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javac ne fait rien !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final class NoOptimisation {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private final static void empty() {}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private final static void dead() {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String bar = "Bar";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public static void main(String... args) throws Exception {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for(int i=0; i&lt;10_000_000; i++)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empty();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System.out.println("Hello world");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javac ne fait rien !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static void empty();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Code: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0: return        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private static void dead();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Code: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0: ldc          #2  // String Bar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2: astore_0      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3: return        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public static void main(java.lang.String...);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Code: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3: ldc          #6  // int 10000000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5: if_icmpge    17</a:t>
            </a:r>
            <a:b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fr" sz="11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8: invokestatic #4  // Method empty:()V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