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y="6858000" cx="9144000"/>
  <p:notesSz cx="6858000" cy="9144000"/>
  <p:embeddedFontLst>
    <p:embeddedFont>
      <p:font typeface="Ubuntu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Ubuntu-bold.fntdata"/><Relationship Id="rId41" Type="http://schemas.openxmlformats.org/officeDocument/2006/relationships/slide" Target="slides/slide36.xml"/><Relationship Id="rId85" Type="http://schemas.openxmlformats.org/officeDocument/2006/relationships/font" Target="fonts/Ubuntu-regular.fntdata"/><Relationship Id="rId44" Type="http://schemas.openxmlformats.org/officeDocument/2006/relationships/slide" Target="slides/slide39.xml"/><Relationship Id="rId88" Type="http://schemas.openxmlformats.org/officeDocument/2006/relationships/font" Target="fonts/Ubuntu-boldItalic.fntdata"/><Relationship Id="rId43" Type="http://schemas.openxmlformats.org/officeDocument/2006/relationships/slide" Target="slides/slide38.xml"/><Relationship Id="rId87" Type="http://schemas.openxmlformats.org/officeDocument/2006/relationships/font" Target="fonts/Ubuntu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980098"/>
            <a:ext cx="9144000" cy="287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3978670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5883597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4526699" y="5094445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 rot="10800000">
            <a:off x="4526699" y="5882216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5895634"/>
            <a:ext cx="8229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101674"/>
            <a:ext cx="9134099" cy="6739799"/>
          </a:xfrm>
          <a:custGeom>
            <a:pathLst>
              <a:path extrusionOk="0" h="120000" w="12000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api.mongodb.org/java/current/index.html" TargetMode="External"/><Relationship Id="rId4" Type="http://schemas.openxmlformats.org/officeDocument/2006/relationships/hyperlink" Target="http://api.mongodb.org/java/current/index.html" TargetMode="External"/><Relationship Id="rId5" Type="http://schemas.openxmlformats.org/officeDocument/2006/relationships/hyperlink" Target="http://api.mongodb.org/java/current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Not Only SQL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Exemple :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"name"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"MongoDB"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"type"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"database"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"count"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1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"info"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  x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203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  y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102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}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Organisation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/>
              <a:t>Un serveur MongoDB est composé de bases de données.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3000"/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Une base de données contient des collections.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 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Les collections possèdent les documents.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/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/>
              <a:t>Chaque document possède un identifiant unique généré par MongoDB, le champ _id.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Démarrage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MongoDB vient avec un shell : bin/mongo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Démarrage avec : bin/mongod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Quelques arguments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--dbpath &lt;path&gt; : Chemin de stockage des données.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--port &lt;port&gt; : Port du serveur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--replSet &lt;nom&gt; : Introduire le serveur dans un cluster de réplicas.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Driver Java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Initialisation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Créer une connexion au serveur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Mongo mongo = </a:t>
            </a:r>
            <a:r>
              <a:rPr lang="fr" sz="2400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 Mongo(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"127.0.0.1"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, 27017);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Créer et/ou récupérer une base de données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DB db = mongo.getDB(</a:t>
            </a:r>
            <a:r>
              <a:rPr lang="fr" sz="24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Créer et/ou récupérer une collection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DBCollection collection = db.getCollection(</a:t>
            </a:r>
            <a:r>
              <a:rPr lang="fr" sz="24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"ntw_coll"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DBObject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L'interface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</a:t>
            </a:r>
            <a:r>
              <a:rPr lang="fr" sz="2400"/>
              <a:t> représente un document. L'implémentation par défaut,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BasicDBObject</a:t>
            </a:r>
            <a:r>
              <a:rPr lang="fr" sz="2400"/>
              <a:t>, est commune aux Maps de Java.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 db = </a:t>
            </a:r>
            <a:r>
              <a:rPr lang="fr" sz="2400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 BasicDBObject();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"lastname"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"Pitton"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"firstname"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"Olivier"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lang="fr" sz="24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"age"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, 22);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Toutes les méthodes d'accès aux données passent par cette interface.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DBObject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/>
              <a:t>Le document : </a:t>
            </a:r>
            <a:br>
              <a:rPr lang="fr" sz="12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{ 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  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{ x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102 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 }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Sera représenté ainsi en Java :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doc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"x"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.append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"y"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102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Insertion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insert de la classe DBCollection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 document = ...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collection.insert(document);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Cette méthode est surchargée et possède plusieurs variantes pour insérer.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le premier document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findOne de la classe DBCollection.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DBObject myDoc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findOne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myDoc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Affichera le document au format JSON.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Compter le nombre de documents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getCount() de la classe DBCollection.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getCount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le nombre de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i="1" lang="fr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Catégorie de SGBD s'affranchissant du modèle relationnel des SGBDR. Mouvance apparue par le biais des "grands du Web", popularisée en 2010.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tous les documents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find() de la classe DBCollection.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DBCursor cursor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l'ensemble des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Effectuer des requêtes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find(DBObject db) de la classe DBCollection.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cursor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l'ensemble des documents de la collection dont le champ "id" égal 71.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Mettre à jour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update(DBObject q, DBObject o) de la classe DBCollection.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update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"Bob"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update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query, update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Remplace tous les documents dont le champ i est 71 par le champ name avec la valeur "Bob".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Suppression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remove(DBObject q) de la classe DBCollection.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Supprime tous les documents dont le champ i est égal à 71.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Libération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Comme toutes les ressources persistantes, il faut toujours les libérer pour éviter les fuites.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Mongo m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m.close();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DBCursor cursor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cursor.close();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/>
              <a:t>Pensez au try / finally (comme dans les exemples précédents).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Pour une utilisation simple de MongoDB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Les principales méthodes d'accès aux données se trouvent dans </a:t>
            </a:r>
            <a:r>
              <a:rPr lang="fr" sz="2400" u="sng">
                <a:solidFill>
                  <a:schemeClr val="hlink"/>
                </a:solidFill>
                <a:highlight>
                  <a:srgbClr val="F5F5F5"/>
                </a:highlight>
                <a:hlinkClick r:id="rId3"/>
              </a:rPr>
              <a:t>DBCollection</a:t>
            </a:r>
            <a:r>
              <a:rPr lang="fr" sz="2400">
                <a:highlight>
                  <a:srgbClr val="F5F5F5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Les principales méthodes d'accès à l'administration se trouvent dans </a:t>
            </a:r>
            <a:r>
              <a:rPr lang="fr" sz="2400" u="sng">
                <a:solidFill>
                  <a:schemeClr val="hlink"/>
                </a:solidFill>
                <a:highlight>
                  <a:srgbClr val="F5F5F5"/>
                </a:highlight>
                <a:hlinkClick r:id="rId4"/>
              </a:rPr>
              <a:t>DB</a:t>
            </a:r>
            <a:r>
              <a:rPr lang="fr" sz="2400">
                <a:highlight>
                  <a:srgbClr val="F5F5F5"/>
                </a:highlight>
              </a:rPr>
              <a:t> et </a:t>
            </a:r>
            <a:r>
              <a:rPr lang="fr" sz="2400" u="sng">
                <a:solidFill>
                  <a:schemeClr val="hlink"/>
                </a:solidFill>
                <a:highlight>
                  <a:srgbClr val="F5F5F5"/>
                </a:highlight>
                <a:hlinkClick r:id="rId5"/>
              </a:rPr>
              <a:t>Mongo</a:t>
            </a:r>
            <a:r>
              <a:rPr lang="fr" sz="2400">
                <a:highlight>
                  <a:srgbClr val="F5F5F5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Opérateurs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MongoDB supporte un grand nombre d'opérateurs : $gt, $lt, $and,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BasicDBObject query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query.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"quantity"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"$gt"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20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/>
              <a:t>Que fait ce code 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JavaScript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MongoDB est capable d'exécuter du JavaScript. Vous pouvez donc effectuer des requêtes comme cela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"$where"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 "this.metadata.name === \"" +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value </a:t>
            </a: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+ \"");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 fait ce code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Très similaire aux SGBDR, l'indexation dans MongoDB se fait sur un ou plusieurs champs.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Permet d'améliorer les performances de recherche.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Cela améliore t'il toujours les performances 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indexes sont stockés au niveau des collections.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Apporte une surcharge pour les opérations d'écriture.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 fonctionnement interne est très proche de ce que l’on trouve dans les SGBD actuels.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B-Tree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Hash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index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Créer un index se résume à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lang="fr" sz="24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i="1" lang="fr" sz="2400">
                <a:solidFill>
                  <a:srgbClr val="40809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// crée un index sur le champs "i", ascendant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800">
              <a:solidFill>
                <a:srgbClr val="408090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Le second paramètre permet de spécifier s'il doit être ascendant ou descendant.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index unique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Créer un index unique se résume à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lang="fr" sz="24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), "monindex", true);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800">
              <a:solidFill>
                <a:srgbClr val="408090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Le troisième paramètre permet de spécifier s'il doit être unique ou non.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index hash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Créer un index de type hash se résume à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lang="fr" sz="24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"hashed"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index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Supprimer un index unique se résume à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dropIndex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("monindex");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84800" y="1955025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Penser à utiliser les indexes de manière efficace.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Un champ peu requêté n'a aucun intérêt à être indexé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Bien que l'on parle de NoSQL, le fonctionnement des indexes est similaire au monde SQL.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Mongo Shell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 meilleur moyen d'interroger MongoDB est d'utiliser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Les commandes s'effectuent en JavaScript et les données sont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shell possède l'autocomplétion.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Licence des SGBDR très chère (Oracle,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Le SQL a un schéma fermé.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Performances faibles, sur de gros volumes de données, comparées au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Afficher la base de données courante : </a:t>
            </a:r>
            <a:r>
              <a:rPr lang="fr" sz="24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Afficher la liste des bases de données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show dbs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Sélectionner une base de données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use &lt;name&gt;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Afficher les collections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show collections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4952"/>
            <a:ext cx="9176992" cy="541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Les commandes d'accès aux données sont </a:t>
            </a:r>
            <a:r>
              <a:rPr b="1" lang="fr" sz="2400"/>
              <a:t>les mêmes</a:t>
            </a:r>
            <a:r>
              <a:rPr lang="fr" sz="2400"/>
              <a:t> que celles vues pour le driver Java.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commandes ont la syntaxe suivante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Exemple :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db.inventory.find( { qty: { $gt: 20 } }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db.val.insert({"name": "Olivier", "etude" : "Master"})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Toute l'administration de MongoDB se fait grâce au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La documentation et les exemples donnés par le site sont en JavaScript, autrement dit pour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shell MongoDB est très simple à utiliser.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GridFS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GridFS est une spécification pour stocker et retrouver des fichiers de plus de 16 MB.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fichiers sont splittés en chunks et stockés dans différents documents.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Deux collections sont utilisées pour stocker d'un côté les chunks et de l'autre les méta-données.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 case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Quand faut-il utiliser GridFS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 case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Quand faut-il utiliser GridFS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Si le filesystem limite le nombre de fichiers dans un répertoire.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Lorsque l'on veut garder les fichiers synchronisés entre différentes instances de MongoDB, par le biais de la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Lorsque l'on veut accéder à des portions de fichiers sans charger la totalité en mémoire.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GridFS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Récupérer un objet GridFS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 db = ...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 gridfs = new GridFS(db);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Créer un fichier pour GridFS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byte[] data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GridFSInputFile file = gridfs.createFile(data);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GridFS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Rechercher des fichiers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List&lt;GridFSInputFile&gt; res = gridfs.find(query);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Récupérer la liste des fichiers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DBCursor cursor = gridfs.getFileList();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Supprimer un fichier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gridfs.remove(query);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 NoSQL vise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Gestion d'énormes quantités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Structuration faible du modèle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Montée en charge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GridFSInputFile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Sauvegarder un fichier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file.save();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Ajouter des méta-données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 meta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file.setMetaData(meta);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Réplication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Redondance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Simplification de tâches (backups, ...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Augmentation de la capacité de lecture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un cluster d'instances MongoDB.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Stratégie maître / esclaves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Il doit TOUJOURS y avoir un unique maître.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clients effectuent les écritures sur l'instance ... ?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Synchrone : Bloquant / Coûteux / Forte cohérence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Asynchrone : Non bloquant / Rafraîchissement des données obligatoires.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tolérant aux pannes.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Si le noeud primaire tombe, les noeuds secondaires peuvent élire un nouveau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Détection de la mort du noeud primaire (ping / heartbeat)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Lancement d'une élection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Le noeud ayant reçu une majorité de vote devient le noeud primaire, grâce à une </a:t>
            </a:r>
            <a:r>
              <a:rPr b="1" lang="fr" sz="2400">
                <a:latin typeface="Ubuntu"/>
                <a:ea typeface="Ubuntu"/>
                <a:cs typeface="Ubuntu"/>
                <a:sym typeface="Ubuntu"/>
              </a:rPr>
              <a:t>priorité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Que se passe t'il si un noeud primaire accepte une écriture et tombe en panne avant la réplication de l'écriture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On perd la donnée, et le </a:t>
            </a:r>
            <a:r>
              <a:rPr i="1" lang="fr" sz="2400"/>
              <a:t>replica set</a:t>
            </a:r>
            <a:r>
              <a:rPr lang="fr" sz="2400"/>
              <a:t> devient inconsistent.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Peut arrivé lors d'une partition du réseau, avec un lag, par exemple.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corriger cela 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Il existe quatre types de SGBD NoSQL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document (MongoDB,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Clé / valeur (Redis,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colonne (Cassandra,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graphe (Neo4J,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Idée inspirée des SGBDR : Le rollback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noeud primaire écrit en local les opérations demandées lorsqu'il accepte une 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 de son retour, soit il relance les opérations, soit il les annule (les rollback).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Préoccupations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Lors de la mise en place d'un </a:t>
            </a:r>
            <a:r>
              <a:rPr i="1" lang="fr" sz="2400"/>
              <a:t>replica set</a:t>
            </a:r>
            <a:r>
              <a:rPr lang="fr" sz="2400"/>
              <a:t>, deux paramètres sont à prendre en compte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Write Concern : Message envoyé pour vérifier la validité d'une opération.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Read Preferences : Favoriser les lectures sur les noeuds secondaires.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Write Concern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Qualité de chaque opération d'écriture et décrit le montant de préoccupation d'une application pour l'écriture.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Plus la préoccupation augmente, plus les performances augmentent, plus la cohérence diminue.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Write Concern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Erreurs ignorés : Opérations non acquittées. Pas de notification d'erreurs (réseau,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Sans acquittement : Opérations non acquittées. Au courant des erreurs réseaux.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Acquittement : Opérations acquittées. Ne résiste pas au failover.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Journalisé : Opérations valides si acquittées et écrites dans le journal.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Acquittement du réplica : Tous les noeuds secondaires acquittent les opérations.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Par défaut, les opérations de lecture sont envoyées 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lectures sur le noeud primaire garantissent d'obtenir toujours les données les plus fraîches.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lectures sur les noeuds secondaires améliorent le débit de lecture en distribuant les lectures.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Penser à modifier cela lorsque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Opérations n'affectant pas le front-end (backup, reporting,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Application distribuée géographiquement. On envoie le client sur le noeud secondaire le plus proche.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Read Preferences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Les différents type de read preferences sont :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primary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utiliser le noeud primaire. Exception si pas de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primaryPreferred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utiliser le noeud primaire. On utilise les noeuds secondaires si pas de 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secondary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les noeuds secondaires. Exception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secondaryPreferred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les noeuds secondaires. On utilise le noeud primaire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nearest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On prend le noeud le plus proche, selon le choix fait par l'utilisateur.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est l'un des fondements du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De fait, il est important d'en connaître le fonctionnement interne et les implications : élection, tolérance aux pannes, cohérence,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Notions supplémentaires : Arbitres, membres cachés, ... 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MapReduce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Présentation de MongoDB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Utilisé dans tous les systèmes à forte volumétrie (NoSQL, BigData, ... ).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tâche MapReduce s'effectue en deux temps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Map : Analyse d'un problème, découpé en sous-problèmes (peut être récursif).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Reduce : Remontée des résultats au noeud parent l'ayant sollicité.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: Hadoop</a:t>
            </a:r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83" y="1527350"/>
            <a:ext cx="7226033" cy="53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tâche MapReduce dans MongoDB réalise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2200">
                <a:latin typeface="Ubuntu"/>
                <a:ea typeface="Ubuntu"/>
                <a:cs typeface="Ubuntu"/>
                <a:sym typeface="Ubuntu"/>
              </a:rPr>
              <a:t>- Lecture depuis la collection donnée en entrée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Reduce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Écriture dans la collection de sortie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On utilise donc une collection temporaire pour faire les opérations.</a:t>
            </a:r>
          </a:p>
        </p:txBody>
      </p:sp>
      <p:sp>
        <p:nvSpPr>
          <p:cNvPr id="474" name="Shape 47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Consistance dans une opération MapReduce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fr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 phase de lecture consomme un verrou partagé. Libéré tous le</a:t>
            </a:r>
            <a:r>
              <a:rPr lang="fr" sz="2200">
                <a:latin typeface="Ubuntu"/>
                <a:ea typeface="Ubuntu"/>
                <a:cs typeface="Ubuntu"/>
                <a:sym typeface="Ubuntu"/>
              </a:rPr>
              <a:t>s 100 documents.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L'insertion dans la collection temporaire consomme un verrou exclusif pour chaque 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Si la collection de sortie n'existe pas, la création consomme un verrou exclusif.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- Si la collection de sortie existe, les actions de sorties consomme un verrou exclusif.</a:t>
            </a:r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Création de l'opération Map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.price);};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Création de l'opération Reduce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Lancement de l'opération MapReduce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})</a:t>
            </a:r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   String map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"function() { var category; if ( this.pages &gt;= 250 ) category = 'Big Books'; else category = 'Small Books'; emit(category, {name: this.name});}"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String reduce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"function(key, values) { var sum = 0; " + "values.forEach(function(doc) {  sum += 1;}); return {books: sum};} "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MapReduceCommand cmd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5B0F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MapReduceCommand(books, map, reduce, null, MapReduceCommand.OutputType.INLINE, null);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MapReduceOutput out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books.mapReduce(cmd);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for (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DBObject o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: out.results())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 System.out.println(o.toString());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L'objectif du MapReduce est de gérer de gros volumes de données. C'est inutile dès lors que vous en avez peu.</a:t>
            </a:r>
            <a:r>
              <a:rPr b="1" lang="fr" sz="2400"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Pour cela, vous pouvez utiliser </a:t>
            </a:r>
            <a:r>
              <a:rPr i="1" lang="fr" sz="2400">
                <a:latin typeface="Ubuntu"/>
                <a:ea typeface="Ubuntu"/>
                <a:cs typeface="Ubuntu"/>
                <a:sym typeface="Ubuntu"/>
              </a:rPr>
              <a:t>Aggregation Framework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Avec l'avènement du BigData, le MapReduce a le vent en poupe. Il est donc primordial de le connaître.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MongoDB est l'un des plus importants SGBD NoSQL actuel.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Cette technologie est jeune et contient d'importants pièges ! Ne vous fiez pas à 100% à cette tendance.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Il est néanmoins sur qu'elle sera présente dans les prochaines années à venir.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MongoDB est orienté document. Qu'est ce qu'un document 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MongoDB est orienté document. Qu'est ce qu'un document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Un document est la représentation d'une donnée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BSON = </a:t>
            </a:r>
            <a:r>
              <a:rPr i="1" lang="fr" sz="2400">
                <a:latin typeface="Ubuntu"/>
                <a:ea typeface="Ubuntu"/>
                <a:cs typeface="Ubuntu"/>
                <a:sym typeface="Ubuntu"/>
              </a:rPr>
              <a:t>Binary JSON.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Extension du JSON (support officiel du type Date, ... ).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