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685800" y="657999"/>
            <a:ext cx="7772400" cy="2326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Java Virtual Machine 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et 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Garbage Collectors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 aux GC et à la JVM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machines virtuelles sont un élément indispensable de tous les nouveaux langages.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Offre la portabilité, les optimisations, la gestion de la mémoire.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Exemple : Inlining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public class Component {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private Point location;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public Point getLocation() { return new Point(location); }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public double getDistanceFrom(Component other) {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  Point otherLocation = new Point(other.x, other.y);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  int deltaX = otherLocation.x - location.x;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  int deltaY = otherLocation.y - location.y;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  return Math.sqrt(deltaX*deltaX + deltaY*deltaY);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}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Exemple : Escape analysis	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public class Component {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private Point location;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public Point getLocation() { return new Point(location); }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 public double getDistanceFrom(Component other) {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  int tempX = other.x, tempY = other.y;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  int deltaX = tempX - location.x;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  int deltaY = tempY - location.y;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  return Math.sqrt(deltaX*deltaX + deltaY*deltaY);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}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GCC vs JIT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 compilateur comme GCC effectue les mêmes optimisations. Alors qu’apporte le compilateur JIT 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JVM et compilation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50" y="1906025"/>
            <a:ext cx="45624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JVM et compilation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00" y="1745537"/>
            <a:ext cx="52863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JVM et mémoire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1743075"/>
            <a:ext cx="75533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Ramasse-miettes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Libère la mémoire automatiquement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Facilite la vie du développeur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Présent dans presque tous les langages de programmation depuis le C++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Pile et tas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Tout processus a un espace d’adressage propre.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Tout processus est constitué d’un thread ayant une pile propre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Tous les threads d’un processus partagent le tas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Exemple : Pile et tas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27177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/>
              <a:t>class A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	B b;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	C c;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	public A(){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		b = new B(1,2);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		c = new C(3);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800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fr" sz="1800"/>
              <a:t>}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349175" y="1200150"/>
            <a:ext cx="27177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/>
              <a:t>class B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	int i;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	C c;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	B(int x, int y){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		i = x;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		c = new C(y);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8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}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066875" y="1200150"/>
            <a:ext cx="27177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/>
              <a:t>class C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	int i;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	public C(int y){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		i = y;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 sz="18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Java est une plateforme et un langage.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La JVM est une “spécification”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Les implémentations varient selon les vendeurs (IBM, Oracle, Azul, … )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Exemple : Pile et tas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76" y="1156849"/>
            <a:ext cx="6606450" cy="398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Types de GC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/>
              <a:t>Générationnel : Séparation de la mémoire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Concurrent : S’exécute en parallèle avec l’application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fr" sz="2400"/>
              <a:t>Parallèle : Peut utiliser plusieurs threads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fr" sz="2400"/>
              <a:t>Incrémental : Nettoie une partie des zones mémoire et non la totalité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L’hypothèse générationnelle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“La plupart des objets meurent jeunes”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Solution : Scinder la mémoire en plusieurs espaces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Intérêt : Ne plus parcourir le tas en entier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L’hypothèse générationnelle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25" y="1831375"/>
            <a:ext cx="56483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Stop-the-world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Propre à (presque) tous les GC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Arrêt des threads applicatifs (mutators)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Lancement des GC threads et passage du GC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fr"/>
              <a:t>Réveil des threads applicatifs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collections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Une collection correspond au passage du GC.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Young Collection → Eden et Survivor (Young)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Full GC → Young + Old Collection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Stop-the-world … ou pas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GC non-concurrents sont stop-the world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Les GC concurrents ne le sont pas … sauf pour les Full GC.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Algorithmes de collections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Mark &amp; Sweep &amp; Compact → On marque les objets en vie, suppression des objets morts, compactage de la mémoire.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Mark &amp; Evacuate → On marque les objets en vie et on les copie dans un autre espace.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GC existants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Parallel Scavenge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ParNew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G1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Parallel Scavenge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Générationnel, parallèle, copiant et compactant.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Mark &amp; Evacuate pour la zone young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Mark &amp; Sweep pour la zone old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JVM transforme le bytecode en langage machine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Ce langage intermédiaire permet la portabilité totale.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Java est-il un langage interprété ou compilé 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G1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Générationnel, parallèle, concurrent, incrémental, soft real-time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Prend en compte l’avènement du multi-processeurs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G1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677" y="1397850"/>
            <a:ext cx="5218649" cy="304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G1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Comment déterminer le temps que va prendre le nettoyage de zones ?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G1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Comment déterminer le temps que va prendre le nettoyage de zones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Grâce aux statistiques. Cela permet de rendre de plus en plus précis le temps que peut prendre une charge de travail.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G1 : La complexité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Lors d’un déplacement d’objet, sa référence devient obsolète.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Que faire contre cela ?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G1 : Remember Sets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Mettre à jour les références lors d’un déplacement d’objet.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Cela implique de connaître tous les objets ayant une référence vers l’objet à déplacer !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G1 : Remember Sets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2" y="1343737"/>
            <a:ext cx="56292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G1 : Remember Sets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RS contient les références vers les objets ayant une référence vers des objets de la région courante …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Si la région possède des objets très référencés, que faire ?  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G1 : Remember Sets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Utiliser différents niveaux de granularité.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Ce GC étant concurrent, que faire lors de la mise à jour des références puisque l’application tourne toujours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G1 : Concurrence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Écrire dans un buffer la mise à jour avec un verrou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Des threads mettent à jour les références (Concurrent Refinement Thread)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JVM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Différents modes de lancement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Effectue toutes les optimisations d’un processus (inlining, … 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Énormément de paramètres de personnalisation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Quiz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Trouver un bug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/>
              <a:t>// Calcul le nombre de threads GC selon la taille de la heap lors d’une collection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/>
              <a:t>// Le code a été simplifié pour la lisibilité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fr" sz="1400"/>
              <a:t>active_workers_by_heap_size = MAX(2, Universe::heap()-&gt;capacity() / 32);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/>
              <a:t>size_t ParallelScavengeHeap::capacity() const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400"/>
              <a:t>  return young_gen()-&gt;capacity_in_bytes() + old_gen()-&gt;capacity_in_bytes();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1" name="Shape 291"/>
          <p:cNvCxnSpPr/>
          <p:nvPr/>
        </p:nvCxnSpPr>
        <p:spPr>
          <a:xfrm flipH="1">
            <a:off x="4589124" y="2527775"/>
            <a:ext cx="908100" cy="342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String.intern()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Où sont mis les chaînes avec la méthode String.intern() ?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String.intern()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Où sont mis les chaînes avec la méthode String.intern()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fr">
                <a:solidFill>
                  <a:srgbClr val="5B0F00"/>
                </a:solidFill>
              </a:rPr>
              <a:t>Dans la heap et non plus dans la PermGen depuis Java 7 et dans le MetaSpace depuis Java 8 … 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System.gc()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Pourquoi faut-il éviter d’utiliser System.gc() ?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System.gc()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Pourquoi faut-il éviter d’utiliser System.gc()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fr">
                <a:solidFill>
                  <a:srgbClr val="5B0F00"/>
                </a:solidFill>
              </a:rPr>
              <a:t>Aucune certitude du lancement du GC. De plus, c’est forcément une Full collection.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Algorithme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Combien peut-il y avoir d’algorithmes de GC tournant dans un processus (mais pas en parallèle) ?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Algorithme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Combien peut-il y avoir d’algorithmes de GC tournant dans un processus (mais pas en parallèle)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fr">
                <a:solidFill>
                  <a:srgbClr val="5B0F00"/>
                </a:solidFill>
              </a:rPr>
              <a:t>Plusieurs (au moins 2)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Processeurs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Combien lançons-nous de threads pour un serveur web sur un 8 coeurs ?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Processeurs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Combien lançons-nous de threads pour un serveur web sur un 8 coeurs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fr">
                <a:solidFill>
                  <a:srgbClr val="5B0F00"/>
                </a:solidFill>
              </a:rPr>
              <a:t>8 … Bien que ça dépendent du type d’opérations (IO …)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javac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javac compile les .java en .class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Qui optimise le code ?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Processeurs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Combien lançons-nous de threads pour un serveur web sur un 16 coeurs ?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Processeurs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Combien lançons-nous de threads pour un serveur web sur un 16 coeurs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fr">
                <a:solidFill>
                  <a:srgbClr val="5B0F00"/>
                </a:solidFill>
              </a:rPr>
              <a:t>Moins de 16. Cela varie selon les CPU. La JVM calcule comme suit :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fr">
                <a:solidFill>
                  <a:srgbClr val="5B0F00"/>
                </a:solidFill>
              </a:rPr>
              <a:t>8 + (NB_CPU - 8) * 5 / 8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malloc ou new ?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Qu’est-ce qui est le plus rapide entre un malloc et un new (de taille équivalente) ?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malloc ou new ?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Qu’est-ce qui est le plus rapide entre un malloc et un new (de taille équivalente)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fr">
                <a:solidFill>
                  <a:srgbClr val="85200C"/>
                </a:solidFill>
              </a:rPr>
              <a:t>new. Il est entre 6 et 10 fois plus rapide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free ou GC copiant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Qu’est ce qui est le plus rapide entre un free et un algorithme copiant pour la suppression d’objets ?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free ou GC copiant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Qu’est ce qui est le plus rapide entre un free et un algorithme copiant pour la suppression d’objets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fr">
                <a:solidFill>
                  <a:srgbClr val="5B0F00"/>
                </a:solidFill>
              </a:rPr>
              <a:t>Le coût de suppression est de 0 pour le GC copiant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pile	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Peut-on et faut-il allouer dans la pile ?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pile	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Peut-on et faut-il allouer dans la pile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fr">
                <a:solidFill>
                  <a:srgbClr val="5B0F00"/>
                </a:solidFill>
              </a:rPr>
              <a:t>La JVM le fait pour nous de manière intelligente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pile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Quel est l’intérêt d’allouer dans la pile ?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pile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Quel est l’intérêt d’allouer dans la pile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fr">
                <a:solidFill>
                  <a:srgbClr val="5B0F00"/>
                </a:solidFill>
              </a:rPr>
              <a:t>Car la désallocation ne coûte rien 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JIT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Compilateur Just-In-Time.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La compilation du code se fait au besoin afin d’optimiser l’application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Peut se paramétrer de plein de manières !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Zing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meilleur GC actuel est un GC Java : Azul Zing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Basé sur Hotspot, ultra-optimisé, n’est jamais stop-the-world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Quelques statistiques</a:t>
            </a:r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G1 → Exécution de SPECJBB 2005 (benchmark payant) pendant 6min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Le temps de passage du GC est de 1,6% sans stop-the-world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L’application avait une heap de … 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JVM fait plus qu’un développeur (inline, …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Les GC peuvent afficher des performances excellentes.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Néanmoins, il faut savoir les tuner …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javac ne fait rien !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71818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final class NoOptimisation {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private final static void empty() {}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private final static void dead() {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String bar = "Bar";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public static void main(String... args) throws Exception {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for(int i=0; i&lt;10_000_000; i++)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empty();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System.out.println("Hello world");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javac ne fait rien !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71818"/>
              </a:lnSpc>
              <a:spcBef>
                <a:spcPts val="800"/>
              </a:spcBef>
              <a:spcAft>
                <a:spcPts val="15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static void empty();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Code: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0: return        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private static void dead();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Code: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0: ldc          #2  // String Bar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2: astore_0      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3: return        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public static void main(java.lang.String...);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Code: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3: ldc          #6  // int 10000000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5: if_icmpge    17</a:t>
            </a:r>
            <a:b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8: invokestatic #4  // Method empty:()V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Exemple : Code de base	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public class Component {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private Point location;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public Point getLocation() { return new Point(location); }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public double getDistanceFrom(Component other) {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  Point otherLocation = other.getLocation();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  int deltaX = otherLocation.getX() - location.getX();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  int deltaY = otherLocation.getY() - location.getY();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  return Math.sqrt(deltaX*deltaX + deltaY*deltaY);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  }</a:t>
            </a:r>
            <a:br>
              <a:rPr lang="fr" sz="1400">
                <a:latin typeface="Verdana"/>
                <a:ea typeface="Verdana"/>
                <a:cs typeface="Verdana"/>
                <a:sym typeface="Verdana"/>
              </a:rPr>
            </a:b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public class Point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	private int x, 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	// constructors / getters / setters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fr" sz="1400"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