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Proxima Nova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regular.fntdata"/><Relationship Id="rId11" Type="http://schemas.openxmlformats.org/officeDocument/2006/relationships/slide" Target="slides/slide7.xml"/><Relationship Id="rId22" Type="http://schemas.openxmlformats.org/officeDocument/2006/relationships/font" Target="fonts/ProximaNova-italic.fntdata"/><Relationship Id="rId10" Type="http://schemas.openxmlformats.org/officeDocument/2006/relationships/slide" Target="slides/slide6.xml"/><Relationship Id="rId21" Type="http://schemas.openxmlformats.org/officeDocument/2006/relationships/font" Target="fonts/ProximaNova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ProximaNova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mvnrepository.com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maven.apache.org/guides/introduction/introduction-to-the-pom.html" TargetMode="External"/><Relationship Id="rId4" Type="http://schemas.openxmlformats.org/officeDocument/2006/relationships/hyperlink" Target="https://github.com/bguerout/jongo/blob/master/pom.xml" TargetMode="External"/><Relationship Id="rId5" Type="http://schemas.openxmlformats.org/officeDocument/2006/relationships/hyperlink" Target="https://github.com/apache/hadoop/blob/trunk/pom.x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Apache Maven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Plugins</a:t>
            </a:r>
            <a:endParaRPr/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highlight>
                  <a:srgbClr val="F9F9F9"/>
                </a:highlight>
              </a:rPr>
              <a:t>Plugins standards :</a:t>
            </a:r>
            <a:endParaRPr sz="1600">
              <a:highlight>
                <a:srgbClr val="F9F9F9"/>
              </a:highlight>
            </a:endParaRPr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600">
                <a:highlight>
                  <a:srgbClr val="F9F9F9"/>
                </a:highlight>
              </a:rPr>
              <a:t>→	maven-compiler-plugin : Compilation du projet</a:t>
            </a:r>
            <a:endParaRPr sz="1600">
              <a:highlight>
                <a:srgbClr val="F9F9F9"/>
              </a:highlight>
            </a:endParaRPr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600">
                <a:highlight>
                  <a:srgbClr val="F9F9F9"/>
                </a:highlight>
              </a:rPr>
              <a:t>→	maven-jar-plugin : Création d’un jar configurable</a:t>
            </a:r>
            <a:endParaRPr sz="1600">
              <a:highlight>
                <a:srgbClr val="F9F9F9"/>
              </a:highlight>
            </a:endParaRPr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600">
                <a:highlight>
                  <a:srgbClr val="F9F9F9"/>
                </a:highlight>
              </a:rPr>
              <a:t>→	maven-surefire-plugin : Lancement de tests unitaires</a:t>
            </a:r>
            <a:endParaRPr sz="1600">
              <a:highlight>
                <a:srgbClr val="F9F9F9"/>
              </a:highlight>
            </a:endParaRPr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600">
                <a:highlight>
                  <a:srgbClr val="F9F9F9"/>
                </a:highlight>
              </a:rPr>
              <a:t>→	maven-dependency-plugin : Export des bibliothèques</a:t>
            </a:r>
            <a:endParaRPr sz="1600">
              <a:highlight>
                <a:srgbClr val="F9F9F9"/>
              </a:highlight>
            </a:endParaRPr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600">
                <a:highlight>
                  <a:srgbClr val="F9F9F9"/>
                </a:highlight>
              </a:rPr>
              <a:t>→	maven-resources-plugin : Export des ressources du projet</a:t>
            </a:r>
            <a:endParaRPr sz="1600">
              <a:highlight>
                <a:srgbClr val="F9F9F9"/>
              </a:highlight>
            </a:endParaRPr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600">
                <a:highlight>
                  <a:srgbClr val="F9F9F9"/>
                </a:highlight>
              </a:rPr>
              <a:t>→	maven-war-plugin : Création d’un war configurable</a:t>
            </a:r>
            <a:endParaRPr sz="1600">
              <a:highlight>
                <a:srgbClr val="F9F9F9"/>
              </a:highlight>
            </a:endParaRPr>
          </a:p>
          <a:p>
            <a:pPr indent="45720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1600">
                <a:highlight>
                  <a:srgbClr val="F9F9F9"/>
                </a:highlight>
              </a:rPr>
              <a:t>→	maven-clean-plugin : Nettoyage du projet</a:t>
            </a:r>
            <a:endParaRPr sz="1600">
              <a:highlight>
                <a:srgbClr val="F9F9F9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Dépendances</a:t>
            </a:r>
            <a:endParaRPr/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highlight>
                  <a:srgbClr val="F9F9F9"/>
                </a:highlight>
              </a:rPr>
              <a:t>Les dépendances se trouvent dans un repository → </a:t>
            </a:r>
            <a:r>
              <a:rPr lang="fr" sz="1600" u="sng">
                <a:solidFill>
                  <a:schemeClr val="hlink"/>
                </a:solidFill>
                <a:highlight>
                  <a:srgbClr val="F9F9F9"/>
                </a:highlight>
                <a:hlinkClick r:id="rId3"/>
              </a:rPr>
              <a:t>http://mvnrepository.com/</a:t>
            </a:r>
            <a:endParaRPr sz="1600">
              <a:highlight>
                <a:srgbClr val="F9F9F9"/>
              </a:highlight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9F9F9"/>
              </a:highlight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600">
                <a:highlight>
                  <a:srgbClr val="F9F9F9"/>
                </a:highlight>
              </a:rPr>
              <a:t>Une dépendance a un scope : compile, test, provided … </a:t>
            </a:r>
            <a:endParaRPr sz="1600">
              <a:highlight>
                <a:srgbClr val="F9F9F9"/>
              </a:highlight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9F9F9"/>
              </a:highlight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600">
                <a:highlight>
                  <a:srgbClr val="F9F9F9"/>
                </a:highlight>
              </a:rPr>
              <a:t>Automatiquement téléchargées et mis en cache par maven lors du premier build</a:t>
            </a:r>
            <a:endParaRPr sz="1600">
              <a:highlight>
                <a:srgbClr val="F9F9F9"/>
              </a:highlight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9F9F9"/>
              </a:highlight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1600">
                <a:highlight>
                  <a:srgbClr val="F9F9F9"/>
                </a:highlight>
              </a:rPr>
              <a:t>Nouvelle version d’une lib ? Il suffit de changer la version dans la pom.xml </a:t>
            </a:r>
            <a:endParaRPr sz="1600">
              <a:highlight>
                <a:srgbClr val="F9F9F9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Cycle de vie</a:t>
            </a:r>
            <a:endParaRPr/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highlight>
                  <a:srgbClr val="F9F9F9"/>
                </a:highlight>
              </a:rPr>
              <a:t>Lors d’un build, le projet passe par des étapes successives. La réussite de toutes ces étapes définit la réussite d’un build.</a:t>
            </a:r>
            <a:endParaRPr sz="1600">
              <a:highlight>
                <a:srgbClr val="F9F9F9"/>
              </a:highlight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600">
                <a:highlight>
                  <a:srgbClr val="F9F9F9"/>
                </a:highlight>
              </a:rPr>
              <a:t>clean</a:t>
            </a:r>
            <a:endParaRPr sz="1600">
              <a:highlight>
                <a:srgbClr val="F9F9F9"/>
              </a:highlight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600">
                <a:highlight>
                  <a:srgbClr val="F9F9F9"/>
                </a:highlight>
              </a:rPr>
              <a:t>compile</a:t>
            </a:r>
            <a:endParaRPr sz="1600">
              <a:highlight>
                <a:srgbClr val="F9F9F9"/>
              </a:highlight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600">
                <a:highlight>
                  <a:srgbClr val="F9F9F9"/>
                </a:highlight>
              </a:rPr>
              <a:t>test</a:t>
            </a:r>
            <a:endParaRPr sz="1600">
              <a:highlight>
                <a:srgbClr val="F9F9F9"/>
              </a:highlight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600">
                <a:highlight>
                  <a:srgbClr val="F9F9F9"/>
                </a:highlight>
              </a:rPr>
              <a:t>package</a:t>
            </a:r>
            <a:endParaRPr sz="1600">
              <a:highlight>
                <a:srgbClr val="F9F9F9"/>
              </a:highlight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600">
                <a:highlight>
                  <a:srgbClr val="F9F9F9"/>
                </a:highlight>
              </a:rPr>
              <a:t>integration-test</a:t>
            </a:r>
            <a:endParaRPr sz="1600">
              <a:highlight>
                <a:srgbClr val="F9F9F9"/>
              </a:highlight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1600">
                <a:highlight>
                  <a:srgbClr val="F9F9F9"/>
                </a:highlight>
              </a:rPr>
              <a:t>install</a:t>
            </a:r>
            <a:endParaRPr sz="1600">
              <a:highlight>
                <a:srgbClr val="F9F9F9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Utilisation</a:t>
            </a:r>
            <a:endParaRPr/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highlight>
                  <a:srgbClr val="F9F9F9"/>
                </a:highlight>
              </a:rPr>
              <a:t>Tous les IDE facilitent l’utilisation de Maven via des plugins déjà intégrés</a:t>
            </a:r>
            <a:endParaRPr sz="1600">
              <a:highlight>
                <a:srgbClr val="F9F9F9"/>
              </a:highlight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9F9F9"/>
              </a:highlight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600">
                <a:highlight>
                  <a:srgbClr val="F9F9F9"/>
                </a:highlight>
              </a:rPr>
              <a:t>En ligne de commande :</a:t>
            </a:r>
            <a:endParaRPr sz="1600">
              <a:highlight>
                <a:srgbClr val="F9F9F9"/>
              </a:highlight>
            </a:endParaRPr>
          </a:p>
          <a:p>
            <a:pPr indent="0" lvl="0" marL="38100" marR="381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F8F8F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mvn clean install</a:t>
            </a:r>
            <a:endParaRPr sz="1500">
              <a:solidFill>
                <a:srgbClr val="F8F8F8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810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8F8F8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810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F8F8F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mvn clean install -DskipTests</a:t>
            </a:r>
            <a:endParaRPr sz="1500">
              <a:solidFill>
                <a:srgbClr val="F8F8F8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810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8F8F8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810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F8F8F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mvn -T8 clean package</a:t>
            </a:r>
            <a:endParaRPr sz="1500">
              <a:solidFill>
                <a:srgbClr val="F8F8F8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810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8F8F8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508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highlight>
                <a:srgbClr val="F9F9F9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pom.xml</a:t>
            </a:r>
            <a:endParaRPr/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highlight>
                  <a:srgbClr val="F9F9F9"/>
                </a:highlight>
              </a:rPr>
              <a:t>Exemples de pom.xml </a:t>
            </a:r>
            <a:endParaRPr sz="1600">
              <a:highlight>
                <a:srgbClr val="F9F9F9"/>
              </a:highlight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9F9F9"/>
              </a:highlight>
            </a:endParaRPr>
          </a:p>
          <a:p>
            <a:pPr indent="-330200" lvl="0" marL="457200" rtl="0"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lang="fr" sz="1600">
                <a:highlight>
                  <a:srgbClr val="F9F9F9"/>
                </a:highlight>
              </a:rPr>
              <a:t>projet Maven			→	</a:t>
            </a:r>
            <a:r>
              <a:rPr lang="fr" sz="1600" u="sng">
                <a:solidFill>
                  <a:schemeClr val="hlink"/>
                </a:solidFill>
                <a:highlight>
                  <a:srgbClr val="F9F9F9"/>
                </a:highlight>
                <a:hlinkClick r:id="rId3"/>
              </a:rPr>
              <a:t>lien</a:t>
            </a:r>
            <a:endParaRPr sz="1600">
              <a:highlight>
                <a:srgbClr val="F9F9F9"/>
              </a:highlight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9F9F9"/>
              </a:highlight>
            </a:endParaRPr>
          </a:p>
          <a:p>
            <a:pPr indent="-330200" lvl="0" marL="457200" rtl="0"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lang="fr" sz="1600">
                <a:highlight>
                  <a:srgbClr val="F9F9F9"/>
                </a:highlight>
              </a:rPr>
              <a:t>projet Jongo 			→	</a:t>
            </a:r>
            <a:r>
              <a:rPr lang="fr" sz="1600" u="sng">
                <a:solidFill>
                  <a:schemeClr val="hlink"/>
                </a:solidFill>
                <a:highlight>
                  <a:srgbClr val="F9F9F9"/>
                </a:highlight>
                <a:hlinkClick r:id="rId4"/>
              </a:rPr>
              <a:t>lien</a:t>
            </a:r>
            <a:endParaRPr sz="1600">
              <a:highlight>
                <a:srgbClr val="F9F9F9"/>
              </a:highlight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9F9F9"/>
              </a:highlight>
            </a:endParaRPr>
          </a:p>
          <a:p>
            <a:pPr indent="-330200" lvl="0" marL="457200" rtl="0"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lang="fr" sz="1600">
                <a:highlight>
                  <a:srgbClr val="F9F9F9"/>
                </a:highlight>
              </a:rPr>
              <a:t>project Hadoop		→	</a:t>
            </a:r>
            <a:r>
              <a:rPr lang="fr" sz="1600" u="sng">
                <a:solidFill>
                  <a:schemeClr val="hlink"/>
                </a:solidFill>
                <a:highlight>
                  <a:srgbClr val="F9F9F9"/>
                </a:highlight>
                <a:hlinkClick r:id="rId5"/>
              </a:rPr>
              <a:t>lien</a:t>
            </a:r>
            <a:endParaRPr sz="1600">
              <a:highlight>
                <a:srgbClr val="F9F9F9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highlight>
                  <a:srgbClr val="F9F9F9"/>
                </a:highlight>
              </a:rPr>
              <a:t>Maven est un outil très puissant, ayant une forte communauté et universel</a:t>
            </a:r>
            <a:endParaRPr sz="1600">
              <a:highlight>
                <a:srgbClr val="F9F9F9"/>
              </a:highlight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9F9F9"/>
              </a:highlight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9F9F9"/>
              </a:highlight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600">
                <a:highlight>
                  <a:srgbClr val="F9F9F9"/>
                </a:highlight>
              </a:rPr>
              <a:t>Peut s’avérer verbeux dans la déclaration</a:t>
            </a:r>
            <a:endParaRPr sz="1600">
              <a:highlight>
                <a:srgbClr val="F9F9F9"/>
              </a:highlight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9F9F9"/>
              </a:highlight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9F9F9"/>
              </a:highlight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600">
                <a:highlight>
                  <a:srgbClr val="F9F9F9"/>
                </a:highlight>
              </a:rPr>
              <a:t>Difficile à utiliser dès lors que l’on sort du cadre prédéfini</a:t>
            </a:r>
            <a:endParaRPr sz="1600">
              <a:highlight>
                <a:srgbClr val="F9F9F9"/>
              </a:highlight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9F9F9"/>
              </a:highlight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9F9F9"/>
              </a:highlight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1600">
                <a:highlight>
                  <a:srgbClr val="F9F9F9"/>
                </a:highlight>
              </a:rPr>
              <a:t>A utiliser pour vos projets ! :)</a:t>
            </a:r>
            <a:endParaRPr sz="1600">
              <a:highlight>
                <a:srgbClr val="F9F9F9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Outil pour la gestion et automatisation de production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Écrit en Java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Très utilisé dans l’industrie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Facilite le processus de build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Système de build uniforme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Information de qualité du projet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Simplification des migrations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Un projet a un cycle de vie → clean compile package test install deploy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Un projet a des dépendances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Un projet a un output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Installation</a:t>
            </a:r>
            <a:endParaRPr/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Télécharger maven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Dézippez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Ajouter $M2_HOME / Modifier $PATH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generate</a:t>
            </a:r>
            <a:endParaRPr/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highlight>
                  <a:srgbClr val="F9F9F9"/>
                </a:highlight>
              </a:rPr>
              <a:t>Il existe de nombreux archetypes standards pour créer un projet standard.</a:t>
            </a:r>
            <a:endParaRPr sz="1600">
              <a:highlight>
                <a:srgbClr val="F9F9F9"/>
              </a:highlight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highlight>
                <a:srgbClr val="F9F9F9"/>
              </a:highlight>
            </a:endParaRPr>
          </a:p>
          <a:p>
            <a:pPr indent="0" lvl="0" marL="38100" marR="381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F8F8F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mvn generate:archetype</a:t>
            </a:r>
            <a:endParaRPr i="1" sz="1600">
              <a:highlight>
                <a:srgbClr val="F9F9F9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highlight>
                <a:srgbClr val="F9F9F9"/>
              </a:highlight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600">
                <a:highlight>
                  <a:srgbClr val="F9F9F9"/>
                </a:highlight>
              </a:rPr>
              <a:t>A vous de renseigner les valeurs désirées (artifactId, … )</a:t>
            </a:r>
            <a:endParaRPr sz="1600">
              <a:highlight>
                <a:srgbClr val="F9F9F9"/>
              </a:highlight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highlight>
                <a:srgbClr val="F9F9F9"/>
              </a:highlight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600">
                <a:highlight>
                  <a:srgbClr val="F9F9F9"/>
                </a:highlight>
              </a:rPr>
              <a:t>S’occupe de créer l’arborescence, le pom.xml préconfiguré, d’ajouter des dépendances … </a:t>
            </a:r>
            <a:endParaRPr sz="1600">
              <a:highlight>
                <a:srgbClr val="F9F9F9"/>
              </a:highlight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9F9F9"/>
              </a:highlight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highlight>
                <a:srgbClr val="F9F9F9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Convention &gt; Configuration</a:t>
            </a:r>
            <a:endParaRPr/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6858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Clr>
                <a:srgbClr val="252525"/>
              </a:buClr>
              <a:buSzPts val="1600"/>
              <a:buFont typeface="Georgia"/>
              <a:buChar char="●"/>
            </a:pPr>
            <a:r>
              <a:rPr lang="fr" sz="1600">
                <a:highlight>
                  <a:srgbClr val="F9F9F9"/>
                </a:highlight>
              </a:rPr>
              <a:t>pom.xml : fichier déclaratif du projet</a:t>
            </a:r>
            <a:endParaRPr sz="1600">
              <a:highlight>
                <a:srgbClr val="F9F9F9"/>
              </a:highlight>
            </a:endParaRPr>
          </a:p>
          <a:p>
            <a:pPr indent="-330200" lvl="0" marL="6858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Clr>
                <a:srgbClr val="252525"/>
              </a:buClr>
              <a:buSzPts val="1600"/>
              <a:buFont typeface="Georgia"/>
              <a:buChar char="●"/>
            </a:pPr>
            <a:r>
              <a:rPr lang="fr" sz="1600">
                <a:highlight>
                  <a:srgbClr val="F9F9F9"/>
                </a:highlight>
              </a:rPr>
              <a:t>src/main/java</a:t>
            </a:r>
            <a:r>
              <a:rPr lang="fr" sz="1600">
                <a:solidFill>
                  <a:srgbClr val="252525"/>
                </a:solidFill>
                <a:highlight>
                  <a:srgbClr val="FFFFFF"/>
                </a:highlight>
              </a:rPr>
              <a:t> : code source</a:t>
            </a:r>
            <a:endParaRPr sz="1600">
              <a:highlight>
                <a:srgbClr val="F9F9F9"/>
              </a:highlight>
            </a:endParaRPr>
          </a:p>
          <a:p>
            <a:pPr indent="-330200" lvl="0" marL="6858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Clr>
                <a:srgbClr val="252525"/>
              </a:buClr>
              <a:buSzPts val="1600"/>
              <a:buFont typeface="Georgia"/>
              <a:buChar char="●"/>
            </a:pPr>
            <a:r>
              <a:rPr lang="fr" sz="1600">
                <a:highlight>
                  <a:srgbClr val="F9F9F9"/>
                </a:highlight>
              </a:rPr>
              <a:t>src/main/resources</a:t>
            </a:r>
            <a:r>
              <a:rPr lang="fr" sz="1600">
                <a:solidFill>
                  <a:srgbClr val="252525"/>
                </a:solidFill>
                <a:highlight>
                  <a:srgbClr val="FFFFFF"/>
                </a:highlight>
              </a:rPr>
              <a:t> : fichiers de ressources (images, fichiers annexes etc.)</a:t>
            </a:r>
            <a:endParaRPr sz="1600">
              <a:highlight>
                <a:srgbClr val="F9F9F9"/>
              </a:highlight>
            </a:endParaRPr>
          </a:p>
          <a:p>
            <a:pPr indent="-330200" lvl="0" marL="6858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Clr>
                <a:srgbClr val="252525"/>
              </a:buClr>
              <a:buSzPts val="1600"/>
              <a:buFont typeface="Georgia"/>
              <a:buChar char="●"/>
            </a:pPr>
            <a:r>
              <a:rPr lang="fr" sz="1600">
                <a:highlight>
                  <a:srgbClr val="F9F9F9"/>
                </a:highlight>
              </a:rPr>
              <a:t>src/main/webapp</a:t>
            </a:r>
            <a:r>
              <a:rPr lang="fr" sz="1600">
                <a:solidFill>
                  <a:srgbClr val="252525"/>
                </a:solidFill>
                <a:highlight>
                  <a:srgbClr val="FFFFFF"/>
                </a:highlight>
              </a:rPr>
              <a:t> : webapp du projet</a:t>
            </a:r>
            <a:endParaRPr sz="1600">
              <a:highlight>
                <a:srgbClr val="F9F9F9"/>
              </a:highlight>
            </a:endParaRPr>
          </a:p>
          <a:p>
            <a:pPr indent="-330200" lvl="0" marL="6858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Clr>
                <a:srgbClr val="252525"/>
              </a:buClr>
              <a:buSzPts val="1600"/>
              <a:buFont typeface="Georgia"/>
              <a:buChar char="●"/>
            </a:pPr>
            <a:r>
              <a:rPr lang="fr" sz="1600">
                <a:highlight>
                  <a:srgbClr val="F9F9F9"/>
                </a:highlight>
              </a:rPr>
              <a:t>src/test/java</a:t>
            </a:r>
            <a:r>
              <a:rPr lang="fr" sz="1600">
                <a:solidFill>
                  <a:srgbClr val="252525"/>
                </a:solidFill>
                <a:highlight>
                  <a:srgbClr val="FFFFFF"/>
                </a:highlight>
              </a:rPr>
              <a:t> : code source de test</a:t>
            </a:r>
            <a:endParaRPr sz="1600">
              <a:highlight>
                <a:srgbClr val="F9F9F9"/>
              </a:highlight>
            </a:endParaRPr>
          </a:p>
          <a:p>
            <a:pPr indent="-330200" lvl="0" marL="6858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Clr>
                <a:srgbClr val="252525"/>
              </a:buClr>
              <a:buSzPts val="1600"/>
              <a:buFont typeface="Georgia"/>
              <a:buChar char="●"/>
            </a:pPr>
            <a:r>
              <a:rPr lang="fr" sz="1600">
                <a:highlight>
                  <a:srgbClr val="F9F9F9"/>
                </a:highlight>
              </a:rPr>
              <a:t>src/test/resources</a:t>
            </a:r>
            <a:r>
              <a:rPr lang="fr" sz="1600">
                <a:solidFill>
                  <a:srgbClr val="252525"/>
                </a:solidFill>
                <a:highlight>
                  <a:srgbClr val="FFFFFF"/>
                </a:highlight>
              </a:rPr>
              <a:t> : fichiers de ressources de test</a:t>
            </a:r>
            <a:endParaRPr sz="1600">
              <a:highlight>
                <a:srgbClr val="F9F9F9"/>
              </a:highlight>
            </a:endParaRPr>
          </a:p>
          <a:p>
            <a:pPr indent="-330200" lvl="0" marL="6858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Clr>
                <a:srgbClr val="252525"/>
              </a:buClr>
              <a:buSzPts val="1600"/>
              <a:buFont typeface="Georgia"/>
              <a:buChar char="●"/>
            </a:pPr>
            <a:r>
              <a:rPr lang="fr" sz="1600">
                <a:highlight>
                  <a:srgbClr val="F9F9F9"/>
                </a:highlight>
              </a:rPr>
              <a:t>target</a:t>
            </a:r>
            <a:r>
              <a:rPr lang="fr" sz="1600">
                <a:solidFill>
                  <a:srgbClr val="252525"/>
                </a:solidFill>
                <a:highlight>
                  <a:srgbClr val="FFFFFF"/>
                </a:highlight>
              </a:rPr>
              <a:t> : fichiers résultat, les binaires (du code et des tests), les packages générés et les résultats des tests</a:t>
            </a:r>
            <a:endParaRPr sz="1600">
              <a:solidFill>
                <a:srgbClr val="252525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Projet Maven</a:t>
            </a:r>
            <a:endParaRPr/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highlight>
                  <a:srgbClr val="F9F9F9"/>
                </a:highlight>
              </a:rPr>
              <a:t>Le pom.xml contient : </a:t>
            </a:r>
            <a:endParaRPr sz="1600">
              <a:highlight>
                <a:srgbClr val="F9F9F9"/>
              </a:highlight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9F9F9"/>
              </a:highlight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600">
                <a:highlight>
                  <a:srgbClr val="F9F9F9"/>
                </a:highlight>
              </a:rPr>
              <a:t>→	artifactId, groupId, version (</a:t>
            </a:r>
            <a:r>
              <a:rPr b="1" lang="fr" sz="1600">
                <a:highlight>
                  <a:srgbClr val="F9F9F9"/>
                </a:highlight>
              </a:rPr>
              <a:t>obligatoire</a:t>
            </a:r>
            <a:r>
              <a:rPr lang="fr" sz="1600">
                <a:highlight>
                  <a:srgbClr val="F9F9F9"/>
                </a:highlight>
              </a:rPr>
              <a:t>)</a:t>
            </a:r>
            <a:endParaRPr sz="1600">
              <a:highlight>
                <a:srgbClr val="F9F9F9"/>
              </a:highlight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9F9F9"/>
              </a:highlight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600">
                <a:highlight>
                  <a:srgbClr val="F9F9F9"/>
                </a:highlight>
              </a:rPr>
              <a:t>→ 	informations de projet (licence, développeurs, … )</a:t>
            </a:r>
            <a:endParaRPr sz="1600">
              <a:highlight>
                <a:srgbClr val="F9F9F9"/>
              </a:highlight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9F9F9"/>
              </a:highlight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600">
                <a:highlight>
                  <a:srgbClr val="F9F9F9"/>
                </a:highlight>
              </a:rPr>
              <a:t>→ 	dépendances (bibliothèques tierces)</a:t>
            </a:r>
            <a:endParaRPr sz="1600">
              <a:highlight>
                <a:srgbClr val="F9F9F9"/>
              </a:highlight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9F9F9"/>
              </a:highlight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600">
                <a:highlight>
                  <a:srgbClr val="F9F9F9"/>
                </a:highlight>
              </a:rPr>
              <a:t>→ 	plugins (définit la manière de build, … )</a:t>
            </a:r>
            <a:endParaRPr sz="1600">
              <a:highlight>
                <a:srgbClr val="F9F9F9"/>
              </a:highlight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9F9F9"/>
              </a:highlight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1600">
                <a:highlight>
                  <a:srgbClr val="F9F9F9"/>
                </a:highlight>
              </a:rPr>
              <a:t>→ 	reporting (créer un site internet, rapports de tests … ) </a:t>
            </a:r>
            <a:endParaRPr sz="1600">
              <a:highlight>
                <a:srgbClr val="F9F9F9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pom.xml</a:t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highlight>
                  <a:srgbClr val="F9F9F9"/>
                </a:highlight>
              </a:rPr>
              <a:t> &lt;groupId&gt;		→ 		Le groupe du projet</a:t>
            </a:r>
            <a:endParaRPr sz="1600">
              <a:highlight>
                <a:srgbClr val="F9F9F9"/>
              </a:highlight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600">
                <a:highlight>
                  <a:srgbClr val="F9F9F9"/>
                </a:highlight>
              </a:rPr>
              <a:t> &lt;artifactId&gt;		→		Le nom de l’artefact</a:t>
            </a:r>
            <a:endParaRPr sz="1600">
              <a:highlight>
                <a:srgbClr val="F9F9F9"/>
              </a:highlight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600">
                <a:highlight>
                  <a:srgbClr val="F9F9F9"/>
                </a:highlight>
              </a:rPr>
              <a:t> &lt;packaging&gt;		→ 		Type de sortie (jar, war … )</a:t>
            </a:r>
            <a:endParaRPr sz="1600">
              <a:highlight>
                <a:srgbClr val="F9F9F9"/>
              </a:highlight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600">
                <a:highlight>
                  <a:srgbClr val="F9F9F9"/>
                </a:highlight>
              </a:rPr>
              <a:t> &lt;version&gt;			→		La version du projet</a:t>
            </a:r>
            <a:endParaRPr sz="1600">
              <a:highlight>
                <a:srgbClr val="F9F9F9"/>
              </a:highlight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600">
                <a:highlight>
                  <a:srgbClr val="F9F9F9"/>
                </a:highlight>
              </a:rPr>
              <a:t> &lt;url&gt;			→		L’URL du projet</a:t>
            </a:r>
            <a:endParaRPr sz="1600">
              <a:highlight>
                <a:srgbClr val="F9F9F9"/>
              </a:highlight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600">
                <a:highlight>
                  <a:srgbClr val="F9F9F9"/>
                </a:highlight>
              </a:rPr>
              <a:t> &lt;properties&gt;		→		Variables globales (encodage ...)</a:t>
            </a:r>
            <a:endParaRPr sz="1600">
              <a:highlight>
                <a:srgbClr val="F9F9F9"/>
              </a:highlight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600">
                <a:highlight>
                  <a:srgbClr val="F9F9F9"/>
                </a:highlight>
              </a:rPr>
              <a:t> &lt;dependency&gt;	→ 		Bibliothèque</a:t>
            </a:r>
            <a:endParaRPr sz="1600">
              <a:highlight>
                <a:srgbClr val="F9F9F9"/>
              </a:highlight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1600">
                <a:highlight>
                  <a:srgbClr val="F9F9F9"/>
                </a:highlight>
              </a:rPr>
              <a:t> &lt;plugin&gt;			→		Plugin</a:t>
            </a:r>
            <a:endParaRPr sz="1600">
              <a:highlight>
                <a:srgbClr val="F9F9F9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