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flipH="1">
            <a:off x="4526627" y="3820834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mvnrepository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ven.apache.org/guides/introduction/introduction-to-the-pom.html" TargetMode="External"/><Relationship Id="rId4" Type="http://schemas.openxmlformats.org/officeDocument/2006/relationships/hyperlink" Target="https://github.com/bguerout/jongo/blob/master/pom.xml" TargetMode="External"/><Relationship Id="rId5" Type="http://schemas.openxmlformats.org/officeDocument/2006/relationships/hyperlink" Target="https://github.com/apache/hadoop/blob/trunk/pom.xml" TargetMode="Externa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Apache Maven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Outil pour la gestion et automatisation de production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Écrit en Java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Très utilisé dans l’industrie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Plugins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Plugins standards 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	maven-compiler-plugin : Compilation du projet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	maven-jar-plugin : Création d’un jar configurable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	maven-surefire-plugin : Lancement de tests unitaires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	maven-dependency-plugin : Export des bibliothèques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	maven-resources-plugin : Export des ressources du projet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	maven-war-plugin : Création d’un war configurable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	maven-clean-plugin : Nettoyage du projet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Dépendances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Les dépendances se trouvent dans un repository → </a:t>
            </a:r>
            <a:r>
              <a:rPr lang="fr" sz="1600" u="sng">
                <a:solidFill>
                  <a:schemeClr val="hlink"/>
                </a:solidFill>
                <a:highlight>
                  <a:srgbClr val="F9F9F9"/>
                </a:highlight>
                <a:hlinkClick r:id="rId3"/>
              </a:rPr>
              <a:t>http://mvnrepository.com/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Comme pour les projets : artifactId, groupId, version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Une dépendance a un scope : compile, test, provided 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Automatiquement téléchargées et mis en cache par maven lors du premier build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Nouvelle version d’une lib ? Il suffit de changer la version dans la pom.xml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Cycle de vie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Lors d’un build, le projet passe par des étapes successives. La réussite de toutes ces étapes définit la réussite d’un build.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clean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compile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test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package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integration-test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install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deploy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Maven est un outil très puissant, ayant une forte communité et universel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Peut s’avérer verbeux dans la déclaration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Difficile à utiliser dès lorsque l’on sort du “cadre”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A utiliser pour vos projets ! :)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Facilite le processus de build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Système de build uniforme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Information de qualité du projet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Simplification des migrations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 projet a un cycle de vie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Un projet a des dépendances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Un projet a un output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Installation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Télécharger maven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Dézippez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Done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generate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Il existe de nombreux archetypes standards pour créer un projet standard.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fr" sz="1600">
                <a:highlight>
                  <a:srgbClr val="F9F9F9"/>
                </a:highlight>
              </a:rPr>
              <a:t>mvn generate:archetype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A vous de renseigner les valeurs désirées (artifactId, …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S’occupe de créer l’arborescence, le pom.xml préconfiguré, d’ajouter des dépendances 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Convention &gt; Configuration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6858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Georgia"/>
            </a:pPr>
            <a:r>
              <a:rPr lang="fr" sz="1600">
                <a:highlight>
                  <a:srgbClr val="F9F9F9"/>
                </a:highlight>
              </a:rPr>
              <a:t>pom.xml : fichier déclaratif du projet</a:t>
            </a:r>
          </a:p>
          <a:p>
            <a:pPr indent="-330200" lvl="0" marL="6858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Georgia"/>
            </a:pPr>
            <a:r>
              <a:rPr lang="fr" sz="1600">
                <a:highlight>
                  <a:srgbClr val="F9F9F9"/>
                </a:highlight>
              </a:rPr>
              <a:t>src/main/java</a:t>
            </a:r>
            <a:r>
              <a:rPr lang="fr" sz="1600">
                <a:solidFill>
                  <a:srgbClr val="252525"/>
                </a:solidFill>
                <a:highlight>
                  <a:srgbClr val="FFFFFF"/>
                </a:highlight>
              </a:rPr>
              <a:t> : code source</a:t>
            </a:r>
          </a:p>
          <a:p>
            <a:pPr indent="-330200" lvl="0" marL="6858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Georgia"/>
            </a:pPr>
            <a:r>
              <a:rPr lang="fr" sz="1600">
                <a:highlight>
                  <a:srgbClr val="F9F9F9"/>
                </a:highlight>
              </a:rPr>
              <a:t>src/main/resources</a:t>
            </a:r>
            <a:r>
              <a:rPr lang="fr" sz="1600">
                <a:solidFill>
                  <a:srgbClr val="252525"/>
                </a:solidFill>
                <a:highlight>
                  <a:srgbClr val="FFFFFF"/>
                </a:highlight>
              </a:rPr>
              <a:t> : fichiers de ressources (images, fichiers annexes etc.)</a:t>
            </a:r>
          </a:p>
          <a:p>
            <a:pPr indent="-330200" lvl="0" marL="6858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Georgia"/>
            </a:pPr>
            <a:r>
              <a:rPr lang="fr" sz="1600">
                <a:highlight>
                  <a:srgbClr val="F9F9F9"/>
                </a:highlight>
              </a:rPr>
              <a:t>src/main/webapp</a:t>
            </a:r>
            <a:r>
              <a:rPr lang="fr" sz="1600">
                <a:solidFill>
                  <a:srgbClr val="252525"/>
                </a:solidFill>
                <a:highlight>
                  <a:srgbClr val="FFFFFF"/>
                </a:highlight>
              </a:rPr>
              <a:t> : webapp du projet</a:t>
            </a:r>
          </a:p>
          <a:p>
            <a:pPr indent="-330200" lvl="0" marL="6858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Georgia"/>
            </a:pPr>
            <a:r>
              <a:rPr lang="fr" sz="1600">
                <a:highlight>
                  <a:srgbClr val="F9F9F9"/>
                </a:highlight>
              </a:rPr>
              <a:t>src/test/java</a:t>
            </a:r>
            <a:r>
              <a:rPr lang="fr" sz="1600">
                <a:solidFill>
                  <a:srgbClr val="252525"/>
                </a:solidFill>
                <a:highlight>
                  <a:srgbClr val="FFFFFF"/>
                </a:highlight>
              </a:rPr>
              <a:t> : code source de test</a:t>
            </a:r>
          </a:p>
          <a:p>
            <a:pPr indent="-330200" lvl="0" marL="6858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Georgia"/>
            </a:pPr>
            <a:r>
              <a:rPr lang="fr" sz="1600">
                <a:highlight>
                  <a:srgbClr val="F9F9F9"/>
                </a:highlight>
              </a:rPr>
              <a:t>src/test/resources</a:t>
            </a:r>
            <a:r>
              <a:rPr lang="fr" sz="1600">
                <a:solidFill>
                  <a:srgbClr val="252525"/>
                </a:solidFill>
                <a:highlight>
                  <a:srgbClr val="FFFFFF"/>
                </a:highlight>
              </a:rPr>
              <a:t> : fichiers de ressources de test</a:t>
            </a:r>
          </a:p>
          <a:p>
            <a:pPr indent="-330200" lvl="0" marL="6858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Georgia"/>
            </a:pPr>
            <a:r>
              <a:rPr lang="fr" sz="1600">
                <a:highlight>
                  <a:srgbClr val="F9F9F9"/>
                </a:highlight>
              </a:rPr>
              <a:t>target</a:t>
            </a:r>
            <a:r>
              <a:rPr lang="fr" sz="1600">
                <a:solidFill>
                  <a:srgbClr val="252525"/>
                </a:solidFill>
                <a:highlight>
                  <a:srgbClr val="FFFFFF"/>
                </a:highlight>
              </a:rPr>
              <a:t> : fichiers résultat, les binaires (du code et des tests), les packages générés et les résultats des tests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Projet Maven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Le pom.xml contient 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	artifactId, groupId, version (</a:t>
            </a:r>
            <a:r>
              <a:rPr b="1" lang="fr" sz="1600">
                <a:highlight>
                  <a:srgbClr val="F9F9F9"/>
                </a:highlight>
              </a:rPr>
              <a:t>obligatoire</a:t>
            </a:r>
            <a:r>
              <a:rPr lang="fr" sz="1600">
                <a:highlight>
                  <a:srgbClr val="F9F9F9"/>
                </a:highlight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 	informations de projet (licence, développeurs, …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 	dépendances (bibliothèques tierces)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 	plugins (définit la manière de build, …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 	reporting (créer un site internet, rapports de tests … )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pom.xml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Quelques balises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 &lt;groupId&gt;		→ 		Le groupe du projet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 &lt;artifactId&gt;		→		Le nom de l’artefact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 &lt;packaging&gt;		→ 		Type de sortie (jar, war … )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 &lt;version&gt;		→		La version du projet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 &lt;url&gt;			→		L’URL du projet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 &lt;properties&gt;		→		Variables globales (encodage ...)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 &lt;developers&gt;		→		Equipe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 &lt;dependency&gt;	→ 		Bibliothèque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 &lt;plugin&gt;			→		Plugin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pom.xml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Exemples de pom.xml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fr" sz="1600">
                <a:highlight>
                  <a:srgbClr val="F9F9F9"/>
                </a:highlight>
              </a:rPr>
              <a:t>projet Maven			→	</a:t>
            </a:r>
            <a:r>
              <a:rPr lang="fr" sz="1600" u="sng">
                <a:solidFill>
                  <a:schemeClr val="hlink"/>
                </a:solidFill>
                <a:highlight>
                  <a:srgbClr val="F9F9F9"/>
                </a:highlight>
                <a:hlinkClick r:id="rId3"/>
              </a:rPr>
              <a:t>lien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fr" sz="1600">
                <a:highlight>
                  <a:srgbClr val="F9F9F9"/>
                </a:highlight>
              </a:rPr>
              <a:t>projet Jongo 			→	</a:t>
            </a:r>
            <a:r>
              <a:rPr lang="fr" sz="1600" u="sng">
                <a:solidFill>
                  <a:schemeClr val="hlink"/>
                </a:solidFill>
                <a:highlight>
                  <a:srgbClr val="F9F9F9"/>
                </a:highlight>
                <a:hlinkClick r:id="rId4"/>
              </a:rPr>
              <a:t>lien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fr" sz="1600">
                <a:highlight>
                  <a:srgbClr val="F9F9F9"/>
                </a:highlight>
              </a:rPr>
              <a:t>project Hadoop		→	</a:t>
            </a:r>
            <a:r>
              <a:rPr lang="fr" sz="1600" u="sng">
                <a:solidFill>
                  <a:schemeClr val="hlink"/>
                </a:solidFill>
                <a:highlight>
                  <a:srgbClr val="F9F9F9"/>
                </a:highlight>
                <a:hlinkClick r:id="rId5"/>
              </a:rPr>
              <a:t>lien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